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8"/>
  </p:notesMasterIdLst>
  <p:sldIdLst>
    <p:sldId id="256" r:id="rId4"/>
    <p:sldId id="320" r:id="rId5"/>
    <p:sldId id="317" r:id="rId6"/>
    <p:sldId id="258" r:id="rId7"/>
    <p:sldId id="259" r:id="rId8"/>
    <p:sldId id="335" r:id="rId9"/>
    <p:sldId id="262" r:id="rId10"/>
    <p:sldId id="287" r:id="rId11"/>
    <p:sldId id="336" r:id="rId12"/>
    <p:sldId id="337" r:id="rId13"/>
    <p:sldId id="290" r:id="rId14"/>
    <p:sldId id="321" r:id="rId15"/>
    <p:sldId id="264" r:id="rId16"/>
    <p:sldId id="338" r:id="rId17"/>
    <p:sldId id="343" r:id="rId18"/>
    <p:sldId id="289" r:id="rId19"/>
    <p:sldId id="345" r:id="rId20"/>
    <p:sldId id="346" r:id="rId21"/>
    <p:sldId id="339" r:id="rId22"/>
    <p:sldId id="340" r:id="rId23"/>
    <p:sldId id="341" r:id="rId24"/>
    <p:sldId id="299" r:id="rId25"/>
    <p:sldId id="342" r:id="rId26"/>
    <p:sldId id="322" r:id="rId27"/>
    <p:sldId id="323" r:id="rId28"/>
    <p:sldId id="301" r:id="rId29"/>
    <p:sldId id="302" r:id="rId30"/>
    <p:sldId id="266" r:id="rId31"/>
    <p:sldId id="294" r:id="rId32"/>
    <p:sldId id="303" r:id="rId33"/>
    <p:sldId id="304" r:id="rId34"/>
    <p:sldId id="310" r:id="rId35"/>
    <p:sldId id="324" r:id="rId36"/>
    <p:sldId id="311" r:id="rId37"/>
    <p:sldId id="326" r:id="rId38"/>
    <p:sldId id="327" r:id="rId39"/>
    <p:sldId id="313" r:id="rId40"/>
    <p:sldId id="328" r:id="rId41"/>
    <p:sldId id="329" r:id="rId42"/>
    <p:sldId id="330" r:id="rId43"/>
    <p:sldId id="286" r:id="rId44"/>
    <p:sldId id="331" r:id="rId45"/>
    <p:sldId id="288" r:id="rId46"/>
    <p:sldId id="332" r:id="rId47"/>
    <p:sldId id="298" r:id="rId48"/>
    <p:sldId id="344" r:id="rId49"/>
    <p:sldId id="333" r:id="rId50"/>
    <p:sldId id="297" r:id="rId51"/>
    <p:sldId id="291" r:id="rId52"/>
    <p:sldId id="300" r:id="rId53"/>
    <p:sldId id="292" r:id="rId54"/>
    <p:sldId id="293" r:id="rId55"/>
    <p:sldId id="334" r:id="rId56"/>
    <p:sldId id="296"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581" y="10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8A03A-FC1B-4B88-961C-E9D273BB189A}" type="datetimeFigureOut">
              <a:rPr lang="en-US" smtClean="0"/>
              <a:t>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A13B05-5488-4700-AB14-1257D63DA24E}" type="slidenum">
              <a:rPr lang="en-US" smtClean="0"/>
              <a:t>‹#›</a:t>
            </a:fld>
            <a:endParaRPr lang="en-US"/>
          </a:p>
        </p:txBody>
      </p:sp>
    </p:spTree>
    <p:extLst>
      <p:ext uri="{BB962C8B-B14F-4D97-AF65-F5344CB8AC3E}">
        <p14:creationId xmlns:p14="http://schemas.microsoft.com/office/powerpoint/2010/main" val="3806840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2</a:t>
            </a:fld>
            <a:endParaRPr lang="en-US"/>
          </a:p>
        </p:txBody>
      </p:sp>
    </p:spTree>
    <p:extLst>
      <p:ext uri="{BB962C8B-B14F-4D97-AF65-F5344CB8AC3E}">
        <p14:creationId xmlns:p14="http://schemas.microsoft.com/office/powerpoint/2010/main" val="21220083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09092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3866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91255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3149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33</a:t>
            </a:fld>
            <a:endParaRPr lang="en-US"/>
          </a:p>
        </p:txBody>
      </p:sp>
    </p:spTree>
    <p:extLst>
      <p:ext uri="{BB962C8B-B14F-4D97-AF65-F5344CB8AC3E}">
        <p14:creationId xmlns:p14="http://schemas.microsoft.com/office/powerpoint/2010/main" val="480914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35</a:t>
            </a:fld>
            <a:endParaRPr lang="en-US"/>
          </a:p>
        </p:txBody>
      </p:sp>
    </p:spTree>
    <p:extLst>
      <p:ext uri="{BB962C8B-B14F-4D97-AF65-F5344CB8AC3E}">
        <p14:creationId xmlns:p14="http://schemas.microsoft.com/office/powerpoint/2010/main" val="2756577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36</a:t>
            </a:fld>
            <a:endParaRPr lang="en-US"/>
          </a:p>
        </p:txBody>
      </p:sp>
    </p:spTree>
    <p:extLst>
      <p:ext uri="{BB962C8B-B14F-4D97-AF65-F5344CB8AC3E}">
        <p14:creationId xmlns:p14="http://schemas.microsoft.com/office/powerpoint/2010/main" val="3251239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showed some quite sophisticated computation done by self-assembling DNA tiles using the Abstract Tile Assembly Model,</a:t>
            </a:r>
            <a:r>
              <a:rPr lang="en-US" baseline="0" dirty="0"/>
              <a:t> but in this new model, let’s back off from those ambitions and attempt a </a:t>
            </a:r>
            <a:r>
              <a:rPr lang="en-US" dirty="0"/>
              <a:t>rather modest goal: </a:t>
            </a:r>
            <a:r>
              <a:rPr lang="en-US" b="1" dirty="0"/>
              <a:t>keep growing</a:t>
            </a:r>
            <a:r>
              <a:rPr lang="en-US" dirty="0"/>
              <a:t>.</a:t>
            </a:r>
          </a:p>
          <a:p>
            <a:pPr marL="171450" indent="-171450">
              <a:buFont typeface="Wingdings" panose="05000000000000000000" pitchFamily="2" charset="2"/>
              <a:buChar char="à"/>
            </a:pPr>
            <a:r>
              <a:rPr lang="en-US" dirty="0">
                <a:sym typeface="Wingdings" pitchFamily="2" charset="2"/>
              </a:rPr>
              <a:t>What exactly do I mean by</a:t>
            </a:r>
            <a:r>
              <a:rPr lang="en-US" baseline="0" dirty="0">
                <a:sym typeface="Wingdings" pitchFamily="2" charset="2"/>
              </a:rPr>
              <a:t> this? Let’s formalize it this way. Design a thermodynamic binding network, a set of monomer types, that with enough copies of each monomer type, grows arbitrarily large </a:t>
            </a:r>
            <a:r>
              <a:rPr lang="en-US" baseline="0" dirty="0" err="1">
                <a:sym typeface="Wingdings" pitchFamily="2" charset="2"/>
              </a:rPr>
              <a:t>complexs</a:t>
            </a:r>
            <a:r>
              <a:rPr lang="en-US" baseline="0" dirty="0">
                <a:sym typeface="Wingdings" pitchFamily="2" charset="2"/>
              </a:rPr>
              <a:t>, in other words for all integers </a:t>
            </a:r>
            <a:r>
              <a:rPr lang="en-US" i="1" baseline="0" dirty="0">
                <a:sym typeface="Wingdings" pitchFamily="2" charset="2"/>
              </a:rPr>
              <a:t>S</a:t>
            </a:r>
            <a:r>
              <a:rPr lang="en-US" baseline="0" dirty="0">
                <a:sym typeface="Wingdings" pitchFamily="2" charset="2"/>
              </a:rPr>
              <a:t>, there is a stable complex (by that I mean a stable configuration consisting of a single complex) of size at least </a:t>
            </a:r>
            <a:r>
              <a:rPr lang="en-US" i="1" baseline="0" dirty="0">
                <a:sym typeface="Wingdings" pitchFamily="2" charset="2"/>
              </a:rPr>
              <a:t>S</a:t>
            </a:r>
            <a:r>
              <a:rPr lang="en-US" baseline="0" dirty="0">
                <a:sym typeface="Wingdings" pitchFamily="2" charset="2"/>
              </a:rPr>
              <a:t>. </a:t>
            </a:r>
          </a:p>
          <a:p>
            <a:pPr marL="171450" indent="-171450">
              <a:buFont typeface="Wingdings" panose="05000000000000000000" pitchFamily="2" charset="2"/>
              <a:buChar char="à"/>
            </a:pPr>
            <a:r>
              <a:rPr lang="en-US" dirty="0">
                <a:sym typeface="Wingdings" pitchFamily="2" charset="2"/>
              </a:rPr>
              <a:t>Now,</a:t>
            </a:r>
            <a:r>
              <a:rPr lang="en-US" baseline="0" dirty="0">
                <a:sym typeface="Wingdings" pitchFamily="2" charset="2"/>
              </a:rPr>
              <a:t> in our first model, the Tile Assembly Model, this is trivial. Here’s a monomer, in other words, a tile, that with </a:t>
            </a:r>
            <a:r>
              <a:rPr lang="en-US" i="1" baseline="0" dirty="0">
                <a:sym typeface="Wingdings" pitchFamily="2" charset="2"/>
              </a:rPr>
              <a:t>S</a:t>
            </a:r>
            <a:r>
              <a:rPr lang="en-US" baseline="0" dirty="0">
                <a:sym typeface="Wingdings" pitchFamily="2" charset="2"/>
              </a:rPr>
              <a:t> copies, grows a complex of size </a:t>
            </a:r>
            <a:r>
              <a:rPr lang="en-US" i="1" baseline="0" dirty="0">
                <a:sym typeface="Wingdings" pitchFamily="2" charset="2"/>
              </a:rPr>
              <a:t>S</a:t>
            </a:r>
            <a:r>
              <a:rPr lang="en-US" baseline="0" dirty="0">
                <a:sym typeface="Wingdings" pitchFamily="2" charset="2"/>
              </a:rPr>
              <a:t>.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7630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 way of depicting this as</a:t>
            </a:r>
            <a:r>
              <a:rPr lang="en-US" baseline="0" dirty="0"/>
              <a:t> a Thermodynamic Binding Network. Does that look stable? … </a:t>
            </a:r>
            <a:r>
              <a:rPr lang="en-US" dirty="0">
                <a:sym typeface="Wingdings" pitchFamily="2" charset="2"/>
              </a:rPr>
              <a:t>It’s not, first of all, it’s not even saturated, because the final </a:t>
            </a:r>
            <a:r>
              <a:rPr lang="en-US" i="1" dirty="0">
                <a:sym typeface="Wingdings" pitchFamily="2" charset="2"/>
              </a:rPr>
              <a:t>a</a:t>
            </a:r>
            <a:r>
              <a:rPr lang="en-US" dirty="0">
                <a:sym typeface="Wingdings" pitchFamily="2" charset="2"/>
              </a:rPr>
              <a:t>* is unbound, but that’s not the worst of it. </a:t>
            </a:r>
            <a:endParaRPr lang="en-US" baseline="0" dirty="0"/>
          </a:p>
          <a:p>
            <a:pPr marL="171450" indent="-171450">
              <a:buFont typeface="Wingdings" panose="05000000000000000000" pitchFamily="2" charset="2"/>
              <a:buChar char="à"/>
            </a:pPr>
            <a:r>
              <a:rPr lang="en-US" dirty="0">
                <a:sym typeface="Wingdings" pitchFamily="2" charset="2"/>
              </a:rPr>
              <a:t>This is</a:t>
            </a:r>
            <a:r>
              <a:rPr lang="en-US" baseline="0" dirty="0">
                <a:sym typeface="Wingdings" pitchFamily="2" charset="2"/>
              </a:rPr>
              <a:t> </a:t>
            </a:r>
            <a:r>
              <a:rPr lang="en-US" dirty="0">
                <a:sym typeface="Wingdings" pitchFamily="2" charset="2"/>
              </a:rPr>
              <a:t>a</a:t>
            </a:r>
            <a:r>
              <a:rPr lang="en-US" baseline="0" dirty="0">
                <a:sym typeface="Wingdings" pitchFamily="2" charset="2"/>
              </a:rPr>
              <a:t> saturated configuration, each </a:t>
            </a:r>
            <a:r>
              <a:rPr lang="en-US" i="1" baseline="0" dirty="0">
                <a:sym typeface="Wingdings" pitchFamily="2" charset="2"/>
              </a:rPr>
              <a:t>a</a:t>
            </a:r>
            <a:r>
              <a:rPr lang="en-US" baseline="0" dirty="0">
                <a:sym typeface="Wingdings" pitchFamily="2" charset="2"/>
              </a:rPr>
              <a:t>* is bound, but every complex is size 1. Sort of the opposite of what we wanted. So you might think, well, the lesson here is don’t put a domain and its complement on the same monomer, they can always just bind to each other, and there’s no sense paying the entropy cost to bring two monomers together to form that bond when you can always form that bond within one monomer. </a:t>
            </a:r>
          </a:p>
          <a:p>
            <a:pPr marL="171450" indent="-171450">
              <a:buFont typeface="Wingdings" panose="05000000000000000000" pitchFamily="2" charset="2"/>
              <a:buChar char="à"/>
            </a:pPr>
            <a:r>
              <a:rPr lang="en-US" dirty="0">
                <a:sym typeface="Wingdings" pitchFamily="2" charset="2"/>
              </a:rPr>
              <a:t>So</a:t>
            </a:r>
            <a:r>
              <a:rPr lang="en-US" baseline="0" dirty="0">
                <a:sym typeface="Wingdings" pitchFamily="2" charset="2"/>
              </a:rPr>
              <a:t> maybe we should try to add some new domains and monomer types like so: </a:t>
            </a:r>
            <a:r>
              <a:rPr lang="en-US" i="1" baseline="0" dirty="0">
                <a:sym typeface="Wingdings" pitchFamily="2" charset="2"/>
              </a:rPr>
              <a:t>w</a:t>
            </a:r>
            <a:r>
              <a:rPr lang="en-US" baseline="0" dirty="0">
                <a:sym typeface="Wingdings" pitchFamily="2" charset="2"/>
              </a:rPr>
              <a:t>, </a:t>
            </a:r>
            <a:r>
              <a:rPr lang="en-US" i="1" baseline="0" dirty="0">
                <a:sym typeface="Wingdings" pitchFamily="2" charset="2"/>
              </a:rPr>
              <a:t>x</a:t>
            </a:r>
            <a:r>
              <a:rPr lang="en-US" baseline="0" dirty="0">
                <a:sym typeface="Wingdings" pitchFamily="2" charset="2"/>
              </a:rPr>
              <a:t>, </a:t>
            </a:r>
            <a:r>
              <a:rPr lang="en-US" i="1" baseline="0" dirty="0">
                <a:sym typeface="Wingdings" pitchFamily="2" charset="2"/>
              </a:rPr>
              <a:t>y</a:t>
            </a:r>
            <a:r>
              <a:rPr lang="en-US" baseline="0" dirty="0">
                <a:sym typeface="Wingdings" pitchFamily="2" charset="2"/>
              </a:rPr>
              <a:t>, </a:t>
            </a:r>
            <a:r>
              <a:rPr lang="en-US" i="1" baseline="0" dirty="0">
                <a:sym typeface="Wingdings" pitchFamily="2" charset="2"/>
              </a:rPr>
              <a:t>z</a:t>
            </a:r>
            <a:r>
              <a:rPr lang="en-US" baseline="0" dirty="0">
                <a:sym typeface="Wingdings" pitchFamily="2" charset="2"/>
              </a:rPr>
              <a:t>, and after a while, add a </a:t>
            </a:r>
            <a:r>
              <a:rPr lang="en-US" i="1" baseline="0" dirty="0">
                <a:sym typeface="Wingdings" pitchFamily="2" charset="2"/>
              </a:rPr>
              <a:t>w</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and then we can expect copies of this complex</a:t>
            </a:r>
            <a:r>
              <a:rPr lang="en-US" baseline="0" dirty="0">
                <a:sym typeface="Wingdings" pitchFamily="2" charset="2"/>
              </a:rPr>
              <a:t> to bind to each other and form a long chain. Does that fix the problem?</a:t>
            </a:r>
          </a:p>
          <a:p>
            <a:pPr marL="171450" indent="-171450">
              <a:buFont typeface="Wingdings" panose="05000000000000000000" pitchFamily="2" charset="2"/>
              <a:buChar char="à"/>
            </a:pPr>
            <a:r>
              <a:rPr lang="en-US" dirty="0">
                <a:sym typeface="Wingdings" pitchFamily="2" charset="2"/>
              </a:rPr>
              <a:t>Nope. This makes bigger complexes than the</a:t>
            </a:r>
            <a:r>
              <a:rPr lang="en-US" baseline="0" dirty="0">
                <a:sym typeface="Wingdings" pitchFamily="2" charset="2"/>
              </a:rPr>
              <a:t> previous example</a:t>
            </a:r>
            <a:r>
              <a:rPr lang="en-US" dirty="0">
                <a:sym typeface="Wingdings" pitchFamily="2" charset="2"/>
              </a:rPr>
              <a:t>, but as soon as we repeat a domain, it’s more favorable for each group of four monomers to “wrap</a:t>
            </a:r>
            <a:r>
              <a:rPr lang="en-US" baseline="0" dirty="0">
                <a:sym typeface="Wingdings" pitchFamily="2" charset="2"/>
              </a:rPr>
              <a:t> up on themselves” like this and form </a:t>
            </a:r>
            <a:r>
              <a:rPr lang="en-US" baseline="0" dirty="0" err="1">
                <a:sym typeface="Wingdings" pitchFamily="2" charset="2"/>
              </a:rPr>
              <a:t>complexs</a:t>
            </a:r>
            <a:r>
              <a:rPr lang="en-US" baseline="0" dirty="0">
                <a:sym typeface="Wingdings" pitchFamily="2" charset="2"/>
              </a:rPr>
              <a:t> of size 4.</a:t>
            </a:r>
          </a:p>
          <a:p>
            <a:pPr marL="171450" indent="-171450">
              <a:buFont typeface="Wingdings" panose="05000000000000000000" pitchFamily="2" charset="2"/>
              <a:buChar char="à"/>
            </a:pPr>
            <a:r>
              <a:rPr lang="en-US" dirty="0">
                <a:sym typeface="Wingdings" pitchFamily="2" charset="2"/>
              </a:rPr>
              <a:t>Observe what happened in each case: these configurations</a:t>
            </a:r>
            <a:r>
              <a:rPr lang="en-US" baseline="0" dirty="0">
                <a:sym typeface="Wingdings" pitchFamily="2" charset="2"/>
              </a:rPr>
              <a:t> on the right are possible because each small complex is “</a:t>
            </a:r>
            <a:r>
              <a:rPr lang="en-US" i="1" baseline="0" dirty="0">
                <a:sym typeface="Wingdings" pitchFamily="2" charset="2"/>
              </a:rPr>
              <a:t>self-saturating</a:t>
            </a:r>
            <a:r>
              <a:rPr lang="en-US" baseline="0" dirty="0">
                <a:sym typeface="Wingdings" pitchFamily="2" charset="2"/>
              </a:rPr>
              <a:t>”: it’s possible to bind all starred domains with only “</a:t>
            </a:r>
            <a:r>
              <a:rPr lang="en-US" i="1" baseline="0" dirty="0">
                <a:sym typeface="Wingdings" pitchFamily="2" charset="2"/>
              </a:rPr>
              <a:t>intra-complex bonds</a:t>
            </a:r>
            <a:r>
              <a:rPr lang="en-US" baseline="0" dirty="0">
                <a:sym typeface="Wingdings" pitchFamily="2" charset="2"/>
              </a:rPr>
              <a:t>”.</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20574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as I said, this goal is modest, but maybe it’s still too ambitious. I also want to take a moment to observe that, a priori, this difficulty is a bit surprising. This model favors enthalpy </a:t>
            </a:r>
            <a:r>
              <a:rPr lang="en-US" b="1" dirty="0"/>
              <a:t>infinitely</a:t>
            </a:r>
            <a:r>
              <a:rPr lang="en-US" dirty="0"/>
              <a:t> over entropy: in other words, it would seem that in a model with infinitely strong bonds that cannot be broken,</a:t>
            </a:r>
            <a:r>
              <a:rPr lang="en-US" baseline="0" dirty="0"/>
              <a:t> it would be easy to make monomers clump together into large complexes.</a:t>
            </a:r>
          </a:p>
          <a:p>
            <a:pPr marL="171450" indent="-171450">
              <a:buFont typeface="Wingdings" panose="05000000000000000000" pitchFamily="2" charset="2"/>
              <a:buChar char="à"/>
            </a:pPr>
            <a:r>
              <a:rPr lang="en-US" dirty="0">
                <a:sym typeface="Wingdings" pitchFamily="2" charset="2"/>
              </a:rPr>
              <a:t>So let’s lower our expectations even further and revise the goal. Instead of designing a single system that grows arbitrarily large complexes, let’s first specify</a:t>
            </a:r>
            <a:r>
              <a:rPr lang="en-US" baseline="0" dirty="0">
                <a:sym typeface="Wingdings" pitchFamily="2" charset="2"/>
              </a:rPr>
              <a:t> a size of complex we want, and then design a system to form it. So we fix a size bound </a:t>
            </a:r>
            <a:r>
              <a:rPr lang="en-US" i="1" baseline="0" dirty="0">
                <a:sym typeface="Wingdings" pitchFamily="2" charset="2"/>
              </a:rPr>
              <a:t>S</a:t>
            </a:r>
            <a:r>
              <a:rPr lang="en-US" baseline="0" dirty="0">
                <a:sym typeface="Wingdings" pitchFamily="2" charset="2"/>
              </a:rPr>
              <a:t>, then ask for </a:t>
            </a:r>
            <a:r>
              <a:rPr lang="en-US" i="1" baseline="0" dirty="0">
                <a:sym typeface="Wingdings" pitchFamily="2" charset="2"/>
              </a:rPr>
              <a:t>M</a:t>
            </a:r>
            <a:r>
              <a:rPr lang="en-US" baseline="0" dirty="0">
                <a:sym typeface="Wingdings" pitchFamily="2" charset="2"/>
              </a:rPr>
              <a:t> monomer types, using </a:t>
            </a:r>
            <a:r>
              <a:rPr lang="en-US" i="1" baseline="0" dirty="0">
                <a:sym typeface="Wingdings" pitchFamily="2" charset="2"/>
              </a:rPr>
              <a:t>D</a:t>
            </a:r>
            <a:r>
              <a:rPr lang="en-US" baseline="0" dirty="0">
                <a:sym typeface="Wingdings" pitchFamily="2" charset="2"/>
              </a:rPr>
              <a:t> domain types, that has some stable complex of size at least </a:t>
            </a:r>
            <a:r>
              <a:rPr lang="en-US" i="1" baseline="0" dirty="0">
                <a:sym typeface="Wingdings" pitchFamily="2" charset="2"/>
              </a:rPr>
              <a:t>S</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Now the interesting question</a:t>
            </a:r>
            <a:r>
              <a:rPr lang="en-US" baseline="0" dirty="0">
                <a:sym typeface="Wingdings" pitchFamily="2" charset="2"/>
              </a:rPr>
              <a:t> is, </a:t>
            </a:r>
            <a:r>
              <a:rPr lang="en-US" u="sng" baseline="0" dirty="0">
                <a:sym typeface="Wingdings" pitchFamily="2" charset="2"/>
              </a:rPr>
              <a:t>how large can we make </a:t>
            </a:r>
            <a:r>
              <a:rPr lang="en-US" i="1" u="sng" baseline="0" dirty="0">
                <a:sym typeface="Wingdings" pitchFamily="2" charset="2"/>
              </a:rPr>
              <a:t>S</a:t>
            </a:r>
            <a:r>
              <a:rPr lang="en-US" u="sng" baseline="0" dirty="0">
                <a:sym typeface="Wingdings" pitchFamily="2" charset="2"/>
              </a:rPr>
              <a:t> relative to </a:t>
            </a:r>
            <a:r>
              <a:rPr lang="en-US" i="1" u="sng" baseline="0" dirty="0">
                <a:sym typeface="Wingdings" pitchFamily="2" charset="2"/>
              </a:rPr>
              <a:t>D</a:t>
            </a:r>
            <a:r>
              <a:rPr lang="en-US" u="sng" baseline="0" dirty="0">
                <a:sym typeface="Wingdings" pitchFamily="2" charset="2"/>
              </a:rPr>
              <a:t> and </a:t>
            </a:r>
            <a:r>
              <a:rPr lang="en-US" i="1" u="sng" baseline="0" dirty="0">
                <a:sym typeface="Wingdings" pitchFamily="2" charset="2"/>
              </a:rPr>
              <a:t>M</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Well,</a:t>
            </a:r>
            <a:r>
              <a:rPr lang="en-US" baseline="0" dirty="0">
                <a:sym typeface="Wingdings" pitchFamily="2" charset="2"/>
              </a:rPr>
              <a:t> as phrased, pretty large. Here’s two domain types, and two monomer types, with many copies of the </a:t>
            </a:r>
            <a:r>
              <a:rPr lang="en-US" i="1" baseline="0" dirty="0">
                <a:sym typeface="Wingdings" pitchFamily="2" charset="2"/>
              </a:rPr>
              <a:t>d</a:t>
            </a:r>
            <a:r>
              <a:rPr lang="en-US" baseline="0" dirty="0">
                <a:sym typeface="Wingdings" pitchFamily="2" charset="2"/>
              </a:rPr>
              <a:t> monomer, and they make as big a complex as you want, but of course this isn’t really what we are trying to get at with this question. We want to capture the idea that with a little work to create some small monomers, the </a:t>
            </a:r>
            <a:r>
              <a:rPr lang="en-US" u="sng" baseline="0" dirty="0">
                <a:sym typeface="Wingdings" pitchFamily="2" charset="2"/>
              </a:rPr>
              <a:t>monomers themselves</a:t>
            </a:r>
            <a:r>
              <a:rPr lang="en-US" baseline="0" dirty="0">
                <a:sym typeface="Wingdings" pitchFamily="2" charset="2"/>
              </a:rPr>
              <a:t> do the rest of the work and self-assemble, but this huge monomer here with all the </a:t>
            </a:r>
            <a:r>
              <a:rPr lang="en-US" i="1" baseline="0" dirty="0">
                <a:sym typeface="Wingdings" pitchFamily="2" charset="2"/>
              </a:rPr>
              <a:t>d</a:t>
            </a:r>
            <a:r>
              <a:rPr lang="en-US" baseline="0" dirty="0">
                <a:sym typeface="Wingdings" pitchFamily="2" charset="2"/>
              </a:rPr>
              <a:t>* domains </a:t>
            </a:r>
            <a:r>
              <a:rPr lang="en-US" u="sng" baseline="0" dirty="0">
                <a:sym typeface="Wingdings" pitchFamily="2" charset="2"/>
              </a:rPr>
              <a:t>requires lots of work</a:t>
            </a:r>
            <a:r>
              <a:rPr lang="en-US" baseline="0" dirty="0">
                <a:sym typeface="Wingdings" pitchFamily="2" charset="2"/>
              </a:rPr>
              <a:t> to create.</a:t>
            </a:r>
          </a:p>
          <a:p>
            <a:pPr marL="171450" indent="-171450">
              <a:buFont typeface="Wingdings" panose="05000000000000000000" pitchFamily="2" charset="2"/>
              <a:buChar char="à"/>
            </a:pPr>
            <a:r>
              <a:rPr lang="en-US" dirty="0">
                <a:sym typeface="Wingdings" pitchFamily="2" charset="2"/>
              </a:rPr>
              <a:t>So let’s revise the question again to try to get at the issue: let’s stipulate that we want a constant number of domains per monomer, it can be a large constant, but it </a:t>
            </a:r>
            <a:r>
              <a:rPr lang="en-US" u="sng" dirty="0">
                <a:sym typeface="Wingdings" pitchFamily="2" charset="2"/>
              </a:rPr>
              <a:t>cannot depend on the target size </a:t>
            </a:r>
            <a:r>
              <a:rPr lang="en-US" i="1" u="sng" dirty="0">
                <a:sym typeface="Wingdings" pitchFamily="2" charset="2"/>
              </a:rPr>
              <a:t>S</a:t>
            </a:r>
            <a:r>
              <a:rPr lang="en-US" u="sng" dirty="0">
                <a:sym typeface="Wingdings" pitchFamily="2" charset="2"/>
              </a:rPr>
              <a:t> itself</a:t>
            </a:r>
            <a:r>
              <a:rPr lang="en-US" dirty="0">
                <a:sym typeface="Wingdings" pitchFamily="2" charset="2"/>
              </a:rPr>
              <a:t>.</a:t>
            </a:r>
          </a:p>
          <a:p>
            <a:pPr marL="171450" indent="-171450">
              <a:buFont typeface="Wingdings" panose="05000000000000000000" pitchFamily="2" charset="2"/>
              <a:buChar char="à"/>
            </a:pPr>
            <a:r>
              <a:rPr lang="en-US" dirty="0">
                <a:sym typeface="Wingdings" pitchFamily="2" charset="2"/>
              </a:rPr>
              <a:t>What if we ask</a:t>
            </a:r>
            <a:r>
              <a:rPr lang="en-US" baseline="0" dirty="0">
                <a:sym typeface="Wingdings" pitchFamily="2" charset="2"/>
              </a:rPr>
              <a:t> for </a:t>
            </a:r>
            <a:r>
              <a:rPr lang="en-US" i="1" baseline="0" dirty="0">
                <a:sym typeface="Wingdings" pitchFamily="2" charset="2"/>
              </a:rPr>
              <a:t>S</a:t>
            </a:r>
            <a:r>
              <a:rPr lang="en-US" baseline="0" dirty="0">
                <a:sym typeface="Wingdings" pitchFamily="2" charset="2"/>
              </a:rPr>
              <a:t> to be approximately equal to </a:t>
            </a:r>
            <a:r>
              <a:rPr lang="en-US" i="1" baseline="0" dirty="0">
                <a:sym typeface="Wingdings" pitchFamily="2" charset="2"/>
              </a:rPr>
              <a:t>D</a:t>
            </a:r>
            <a:r>
              <a:rPr lang="en-US" baseline="0" dirty="0">
                <a:sym typeface="Wingdings" pitchFamily="2" charset="2"/>
              </a:rPr>
              <a:t>? Anyone see how to do that?</a:t>
            </a:r>
          </a:p>
          <a:p>
            <a:pPr marL="171450" indent="-171450">
              <a:buFont typeface="Wingdings" panose="05000000000000000000" pitchFamily="2" charset="2"/>
              <a:buChar char="à"/>
            </a:pPr>
            <a:r>
              <a:rPr lang="en-US" dirty="0">
                <a:sym typeface="Wingdings" pitchFamily="2" charset="2"/>
              </a:rPr>
              <a:t>We can have each monomer type appear exactly once, each with unique</a:t>
            </a:r>
            <a:r>
              <a:rPr lang="en-US" baseline="0" dirty="0">
                <a:sym typeface="Wingdings" pitchFamily="2" charset="2"/>
              </a:rPr>
              <a:t> domains to connect to the next monomer.</a:t>
            </a:r>
          </a:p>
          <a:p>
            <a:pPr marL="171450" indent="-171450">
              <a:buFont typeface="Wingdings" panose="05000000000000000000" pitchFamily="2" charset="2"/>
              <a:buChar char="à"/>
            </a:pPr>
            <a:r>
              <a:rPr lang="en-US" dirty="0">
                <a:sym typeface="Wingdings" pitchFamily="2" charset="2"/>
              </a:rPr>
              <a:t>So if we want </a:t>
            </a:r>
            <a:r>
              <a:rPr lang="en-US" i="1" dirty="0">
                <a:sym typeface="Wingdings" pitchFamily="2" charset="2"/>
              </a:rPr>
              <a:t>S</a:t>
            </a:r>
            <a:r>
              <a:rPr lang="en-US" dirty="0">
                <a:sym typeface="Wingdings" pitchFamily="2" charset="2"/>
              </a:rPr>
              <a:t> to be larger, we have to reuse monomer types, and have different copies</a:t>
            </a:r>
            <a:r>
              <a:rPr lang="en-US" baseline="0" dirty="0">
                <a:sym typeface="Wingdings" pitchFamily="2" charset="2"/>
              </a:rPr>
              <a:t> appear more than once. Could we achieve </a:t>
            </a:r>
            <a:r>
              <a:rPr lang="en-US" i="1" baseline="0" dirty="0">
                <a:sym typeface="Wingdings" pitchFamily="2" charset="2"/>
              </a:rPr>
              <a:t>S</a:t>
            </a:r>
            <a:r>
              <a:rPr lang="en-US" baseline="0" dirty="0">
                <a:sym typeface="Wingdings" pitchFamily="2" charset="2"/>
              </a:rPr>
              <a:t> equals something like </a:t>
            </a:r>
            <a:r>
              <a:rPr lang="en-US" i="1" baseline="0" dirty="0">
                <a:sym typeface="Wingdings" pitchFamily="2" charset="2"/>
              </a:rPr>
              <a:t>D</a:t>
            </a:r>
            <a:r>
              <a:rPr lang="en-US" baseline="30000" dirty="0">
                <a:sym typeface="Wingdings" pitchFamily="2" charset="2"/>
              </a:rPr>
              <a:t>2</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Here’s a way to do it.</a:t>
            </a:r>
            <a:r>
              <a:rPr lang="en-US" baseline="0" dirty="0">
                <a:sym typeface="Wingdings" pitchFamily="2" charset="2"/>
              </a:rPr>
              <a:t> Start with a chain of unique monomers like before but note they each share a </a:t>
            </a:r>
            <a:r>
              <a:rPr lang="en-US" i="1" baseline="0" dirty="0">
                <a:sym typeface="Wingdings" pitchFamily="2" charset="2"/>
              </a:rPr>
              <a:t>c</a:t>
            </a:r>
            <a:r>
              <a:rPr lang="en-US" baseline="-25000" dirty="0">
                <a:sym typeface="Wingdings" pitchFamily="2" charset="2"/>
              </a:rPr>
              <a:t>1</a:t>
            </a:r>
            <a:r>
              <a:rPr lang="en-US" baseline="0" dirty="0">
                <a:sym typeface="Wingdings" pitchFamily="2" charset="2"/>
              </a:rPr>
              <a:t> domain.</a:t>
            </a:r>
          </a:p>
          <a:p>
            <a:pPr marL="171450" indent="-171450">
              <a:buFont typeface="Wingdings" panose="05000000000000000000" pitchFamily="2" charset="2"/>
              <a:buChar char="à"/>
            </a:pPr>
            <a:r>
              <a:rPr lang="en-US" dirty="0">
                <a:sym typeface="Wingdings" pitchFamily="2" charset="2"/>
              </a:rPr>
              <a:t>That can be used to bind a similar chain of complexes, each complex is a copy of the</a:t>
            </a:r>
            <a:r>
              <a:rPr lang="en-US" baseline="0" dirty="0">
                <a:sym typeface="Wingdings" pitchFamily="2" charset="2"/>
              </a:rPr>
              <a:t> others, so the length of each complex is something like O(</a:t>
            </a:r>
            <a:r>
              <a:rPr lang="en-US" i="1" baseline="0" dirty="0">
                <a:sym typeface="Wingdings" pitchFamily="2" charset="2"/>
              </a:rPr>
              <a:t>D</a:t>
            </a:r>
            <a:r>
              <a:rPr lang="en-US" baseline="0" dirty="0">
                <a:sym typeface="Wingdings" pitchFamily="2" charset="2"/>
              </a:rPr>
              <a:t>), but there’s O(</a:t>
            </a:r>
            <a:r>
              <a:rPr lang="en-US" i="1" baseline="0" dirty="0">
                <a:sym typeface="Wingdings" pitchFamily="2" charset="2"/>
              </a:rPr>
              <a:t>D</a:t>
            </a:r>
            <a:r>
              <a:rPr lang="en-US" baseline="0" dirty="0">
                <a:sym typeface="Wingdings" pitchFamily="2" charset="2"/>
              </a:rPr>
              <a:t>) of them, so the complex has </a:t>
            </a:r>
            <a:r>
              <a:rPr lang="en-US" u="sng" baseline="0" dirty="0">
                <a:sym typeface="Wingdings" pitchFamily="2" charset="2"/>
              </a:rPr>
              <a:t>total</a:t>
            </a:r>
            <a:r>
              <a:rPr lang="en-US" baseline="0" dirty="0">
                <a:sym typeface="Wingdings" pitchFamily="2" charset="2"/>
              </a:rPr>
              <a:t> size O(</a:t>
            </a:r>
            <a:r>
              <a:rPr lang="en-US" i="1" baseline="0" dirty="0">
                <a:sym typeface="Wingdings" pitchFamily="2" charset="2"/>
              </a:rPr>
              <a:t>D</a:t>
            </a:r>
            <a:r>
              <a:rPr lang="en-US" baseline="30000" dirty="0">
                <a:sym typeface="Wingdings" pitchFamily="2" charset="2"/>
              </a:rPr>
              <a:t>2</a:t>
            </a:r>
            <a:r>
              <a:rPr lang="en-US" baseline="0" dirty="0">
                <a:sym typeface="Wingdings" pitchFamily="2" charset="2"/>
              </a:rPr>
              <a:t>). </a:t>
            </a:r>
            <a:r>
              <a:rPr lang="en-US" dirty="0">
                <a:sym typeface="Wingdings" pitchFamily="2" charset="2"/>
              </a:rPr>
              <a:t></a:t>
            </a:r>
            <a:endParaRPr lang="en-US" baseline="0" dirty="0">
              <a:sym typeface="Wingdings" pitchFamily="2"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0747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3</a:t>
            </a:fld>
            <a:endParaRPr lang="en-US"/>
          </a:p>
        </p:txBody>
      </p:sp>
    </p:spTree>
    <p:extLst>
      <p:ext uri="{BB962C8B-B14F-4D97-AF65-F5344CB8AC3E}">
        <p14:creationId xmlns:p14="http://schemas.microsoft.com/office/powerpoint/2010/main" val="15558912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sym typeface="Wingdings" pitchFamily="2" charset="2"/>
              </a:rPr>
              <a:t>Let’s step up our</a:t>
            </a:r>
            <a:r>
              <a:rPr lang="en-US" baseline="0" dirty="0">
                <a:sym typeface="Wingdings" pitchFamily="2" charset="2"/>
              </a:rPr>
              <a:t> ambitions. Can we make </a:t>
            </a:r>
            <a:r>
              <a:rPr lang="en-US" i="1" baseline="0" dirty="0">
                <a:sym typeface="Wingdings" pitchFamily="2" charset="2"/>
              </a:rPr>
              <a:t>S</a:t>
            </a:r>
            <a:r>
              <a:rPr lang="en-US" baseline="0" dirty="0">
                <a:sym typeface="Wingdings" pitchFamily="2" charset="2"/>
              </a:rPr>
              <a:t> </a:t>
            </a:r>
            <a:r>
              <a:rPr lang="en-US" u="sng" baseline="0" dirty="0">
                <a:sym typeface="Wingdings" pitchFamily="2" charset="2"/>
              </a:rPr>
              <a:t>exponentially larger</a:t>
            </a:r>
            <a:r>
              <a:rPr lang="en-US" baseline="0" dirty="0">
                <a:sym typeface="Wingdings" pitchFamily="2" charset="2"/>
              </a:rPr>
              <a:t> than </a:t>
            </a:r>
            <a:r>
              <a:rPr lang="en-US" i="1" baseline="0" dirty="0">
                <a:sym typeface="Wingdings" pitchFamily="2" charset="2"/>
              </a:rPr>
              <a:t>D</a:t>
            </a:r>
            <a:r>
              <a:rPr lang="en-US" baseline="0" dirty="0">
                <a:sym typeface="Wingdings" pitchFamily="2" charset="2"/>
              </a:rPr>
              <a:t>?</a:t>
            </a:r>
          </a:p>
          <a:p>
            <a:pPr marL="171450" indent="-171450">
              <a:buFont typeface="Wingdings" panose="05000000000000000000" pitchFamily="2" charset="2"/>
              <a:buChar char="à"/>
            </a:pPr>
            <a:r>
              <a:rPr lang="en-US" dirty="0">
                <a:sym typeface="Wingdings" pitchFamily="2" charset="2"/>
              </a:rPr>
              <a:t>Yes we can. We can have a tree of monomers, each level consisting of several monomers of the same type, twice the number in the previous level.</a:t>
            </a:r>
          </a:p>
          <a:p>
            <a:pPr marL="171450" indent="-171450">
              <a:buFont typeface="Wingdings" panose="05000000000000000000" pitchFamily="2" charset="2"/>
              <a:buChar char="à"/>
            </a:pPr>
            <a:r>
              <a:rPr lang="en-US" dirty="0">
                <a:sym typeface="Wingdings" pitchFamily="2" charset="2"/>
              </a:rPr>
              <a:t>Can we get more ambitious still? How about a doubly-exponential</a:t>
            </a:r>
            <a:r>
              <a:rPr lang="en-US" baseline="0" dirty="0">
                <a:sym typeface="Wingdings" pitchFamily="2" charset="2"/>
              </a:rPr>
              <a:t> size complex? </a:t>
            </a:r>
          </a:p>
          <a:p>
            <a:pPr marL="0" indent="0">
              <a:buFont typeface="Wingdings" panose="05000000000000000000" pitchFamily="2" charset="2"/>
              <a:buNone/>
            </a:pPr>
            <a:r>
              <a:rPr lang="en-US" dirty="0">
                <a:sym typeface="Wingdings" pitchFamily="2" charset="2"/>
              </a:rPr>
              <a:t> It turns out no, that’s too ambitious. It can’t be done.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7026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 arrive at our first theorem (and close to last that I will cover in this talk), which states that stable complexes have at most “exponential size“. </a:t>
            </a:r>
          </a:p>
          <a:p>
            <a:endParaRPr lang="en-US" baseline="0" dirty="0"/>
          </a:p>
          <a:p>
            <a:r>
              <a:rPr lang="en-US" baseline="0" dirty="0"/>
              <a:t>The exact bound is in red here, it’s a bit messy, and involves this number </a:t>
            </a:r>
            <a:r>
              <a:rPr lang="en-US" i="1" baseline="0" dirty="0"/>
              <a:t>A</a:t>
            </a:r>
            <a:r>
              <a:rPr lang="en-US" baseline="0" dirty="0"/>
              <a:t>, the maximum number of domains on any monomer, but if you assume </a:t>
            </a:r>
            <a:r>
              <a:rPr lang="en-US" u="sng" baseline="0" dirty="0"/>
              <a:t>that’s</a:t>
            </a:r>
            <a:r>
              <a:rPr lang="en-US" baseline="0" dirty="0"/>
              <a:t> constant with respect to </a:t>
            </a:r>
            <a:r>
              <a:rPr lang="en-US" i="1" baseline="0" dirty="0"/>
              <a:t>D</a:t>
            </a:r>
            <a:r>
              <a:rPr lang="en-US" baseline="0" dirty="0"/>
              <a:t>, then this bound is polynomial in </a:t>
            </a:r>
            <a:r>
              <a:rPr lang="en-US" i="1" baseline="0" dirty="0"/>
              <a:t>D</a:t>
            </a:r>
            <a:r>
              <a:rPr lang="en-US" i="1" baseline="30000" dirty="0"/>
              <a:t>D</a:t>
            </a:r>
            <a:r>
              <a:rPr lang="en-US" baseline="0" dirty="0"/>
              <a:t>, which I’m simply calling “exponential in </a:t>
            </a:r>
            <a:r>
              <a:rPr lang="en-US" i="1" baseline="0" dirty="0"/>
              <a:t>D</a:t>
            </a:r>
            <a:r>
              <a:rPr lang="en-US" baseline="0" dirty="0"/>
              <a:t>”.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4402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proving an easy special</a:t>
            </a:r>
            <a:r>
              <a:rPr lang="en-US" baseline="0" dirty="0"/>
              <a:t> case. Note that all of the examples so far have been </a:t>
            </a:r>
            <a:r>
              <a:rPr lang="en-US" u="sng" baseline="0" dirty="0"/>
              <a:t>trees</a:t>
            </a:r>
            <a:r>
              <a:rPr lang="en-US" baseline="0" dirty="0"/>
              <a:t>, in other words the binding graph of the complex was acyclic. This special case is easy to show.</a:t>
            </a:r>
          </a:p>
          <a:p>
            <a:pPr marL="171450" indent="-171450">
              <a:buFont typeface="Wingdings" panose="05000000000000000000" pitchFamily="2" charset="2"/>
              <a:buChar char="à"/>
            </a:pPr>
            <a:r>
              <a:rPr lang="en-US" dirty="0">
                <a:sym typeface="Wingdings" pitchFamily="2" charset="2"/>
              </a:rPr>
              <a:t>Since we assume each monomer</a:t>
            </a:r>
            <a:r>
              <a:rPr lang="en-US" baseline="0" dirty="0">
                <a:sym typeface="Wingdings" pitchFamily="2" charset="2"/>
              </a:rPr>
              <a:t> has O(1) domains, the binding graph is bounded degree.</a:t>
            </a:r>
          </a:p>
          <a:p>
            <a:pPr marL="171450" indent="-171450">
              <a:buFont typeface="Wingdings" panose="05000000000000000000" pitchFamily="2" charset="2"/>
              <a:buChar char="à"/>
            </a:pPr>
            <a:r>
              <a:rPr lang="en-US" dirty="0">
                <a:sym typeface="Wingdings" pitchFamily="2" charset="2"/>
              </a:rPr>
              <a:t>Now, the tree</a:t>
            </a:r>
            <a:r>
              <a:rPr lang="en-US" baseline="0" dirty="0">
                <a:sym typeface="Wingdings" pitchFamily="2" charset="2"/>
              </a:rPr>
              <a:t> isn’t rooted, but I’ll pretend like it is to make the terminology and drawing simpler. If we have a bounded-degree tree of some depth, its total size is at most exponential in the depth. And the longest path is at most twice the depth, you start from a leaf, go up to the root, and back down to another leaf.</a:t>
            </a:r>
          </a:p>
          <a:p>
            <a:pPr marL="171450" indent="-171450">
              <a:buFont typeface="Wingdings" panose="05000000000000000000" pitchFamily="2" charset="2"/>
              <a:buChar char="à"/>
            </a:pPr>
            <a:r>
              <a:rPr lang="en-US" dirty="0">
                <a:sym typeface="Wingdings" pitchFamily="2" charset="2"/>
              </a:rPr>
              <a:t>Note each edge on a path</a:t>
            </a:r>
            <a:r>
              <a:rPr lang="en-US" baseline="0" dirty="0">
                <a:sym typeface="Wingdings" pitchFamily="2" charset="2"/>
              </a:rPr>
              <a:t> corresponds to an ordered pair of complementary domains: you exit one monomer through </a:t>
            </a:r>
            <a:r>
              <a:rPr lang="en-US" i="1" baseline="0" dirty="0">
                <a:sym typeface="Wingdings" pitchFamily="2" charset="2"/>
              </a:rPr>
              <a:t>d</a:t>
            </a:r>
            <a:r>
              <a:rPr lang="en-US" i="1" baseline="-25000" dirty="0">
                <a:sym typeface="Wingdings" pitchFamily="2" charset="2"/>
              </a:rPr>
              <a:t>i</a:t>
            </a:r>
            <a:r>
              <a:rPr lang="en-US" baseline="0" dirty="0">
                <a:sym typeface="Wingdings" pitchFamily="2" charset="2"/>
              </a:rPr>
              <a:t> and enter the next through </a:t>
            </a:r>
            <a:r>
              <a:rPr lang="en-US" i="1" baseline="0" dirty="0">
                <a:sym typeface="Wingdings" pitchFamily="2" charset="2"/>
              </a:rPr>
              <a:t>d</a:t>
            </a:r>
            <a:r>
              <a:rPr lang="en-US" i="1" baseline="-25000" dirty="0">
                <a:sym typeface="Wingdings" pitchFamily="2" charset="2"/>
              </a:rPr>
              <a:t>i</a:t>
            </a:r>
            <a:r>
              <a:rPr lang="en-US" baseline="0" dirty="0">
                <a:sym typeface="Wingdings" pitchFamily="2" charset="2"/>
              </a:rPr>
              <a:t>*, or vice versa. </a:t>
            </a:r>
            <a:r>
              <a:rPr lang="en-US" dirty="0">
                <a:sym typeface="Wingdings" pitchFamily="2" charset="2"/>
              </a:rPr>
              <a:t>By the Pigeonhole Principle, any path longer than 2</a:t>
            </a:r>
            <a:r>
              <a:rPr lang="en-US" i="1" dirty="0">
                <a:sym typeface="Wingdings" pitchFamily="2" charset="2"/>
              </a:rPr>
              <a:t>D</a:t>
            </a:r>
            <a:r>
              <a:rPr lang="en-US" dirty="0">
                <a:sym typeface="Wingdings" pitchFamily="2" charset="2"/>
              </a:rPr>
              <a:t> must repeat an ordered pair. In this example, we follow</a:t>
            </a:r>
            <a:r>
              <a:rPr lang="en-US" baseline="0" dirty="0">
                <a:sym typeface="Wingdings" pitchFamily="2" charset="2"/>
              </a:rPr>
              <a:t> this red path from left to right and encounter </a:t>
            </a:r>
            <a:r>
              <a:rPr lang="en-US" i="1" baseline="0" dirty="0">
                <a:sym typeface="Wingdings" pitchFamily="2" charset="2"/>
              </a:rPr>
              <a:t>d</a:t>
            </a:r>
            <a:r>
              <a:rPr lang="en-US" baseline="-25000" dirty="0">
                <a:sym typeface="Wingdings" pitchFamily="2" charset="2"/>
              </a:rPr>
              <a:t>2</a:t>
            </a:r>
            <a:r>
              <a:rPr lang="en-US" baseline="0" dirty="0">
                <a:sym typeface="Wingdings" pitchFamily="2" charset="2"/>
              </a:rPr>
              <a:t>, then </a:t>
            </a:r>
            <a:r>
              <a:rPr lang="en-US" i="1" baseline="0" dirty="0">
                <a:sym typeface="Wingdings" pitchFamily="2" charset="2"/>
              </a:rPr>
              <a:t>d</a:t>
            </a:r>
            <a:r>
              <a:rPr lang="en-US" baseline="-25000" dirty="0">
                <a:sym typeface="Wingdings" pitchFamily="2" charset="2"/>
              </a:rPr>
              <a:t>2</a:t>
            </a:r>
            <a:r>
              <a:rPr lang="en-US" baseline="0" dirty="0">
                <a:sym typeface="Wingdings" pitchFamily="2" charset="2"/>
              </a:rPr>
              <a:t>*, in that order, twice, where the two arrows are.</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It turns out, if that happens, then we can re-bind those pairs of domains, and</a:t>
            </a:r>
            <a:r>
              <a:rPr lang="en-US" baseline="0" dirty="0">
                <a:sym typeface="Wingdings" pitchFamily="2" charset="2"/>
              </a:rPr>
              <a:t> it will provably separate the complex into two. So if it was saturated before, it still is, we didn’t lose any bonds, but now it’s two </a:t>
            </a:r>
            <a:r>
              <a:rPr lang="en-US" u="sng" baseline="0" dirty="0">
                <a:sym typeface="Wingdings" pitchFamily="2" charset="2"/>
              </a:rPr>
              <a:t>complexes instead of one</a:t>
            </a:r>
            <a:r>
              <a:rPr lang="en-US" baseline="0" dirty="0">
                <a:sym typeface="Wingdings" pitchFamily="2" charset="2"/>
              </a:rPr>
              <a:t>, so the original was not stable.</a:t>
            </a:r>
            <a:r>
              <a:rPr lang="en-US" dirty="0">
                <a:sym typeface="Wingdings" pitchFamily="2" charset="2"/>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4656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show the more general theorem for cyclic binding</a:t>
            </a:r>
            <a:r>
              <a:rPr lang="en-US" baseline="0" dirty="0"/>
              <a:t> graphs, we’re going to take a brief detour through an interesting result in computational complexity theory. There’s this problem, called </a:t>
            </a:r>
            <a:r>
              <a:rPr lang="en-US" u="sng" baseline="0" dirty="0"/>
              <a:t>Integer-Programming</a:t>
            </a:r>
            <a:r>
              <a:rPr lang="en-US" baseline="0" dirty="0"/>
              <a:t>, and it essentially asks us to solve a linear system of equations, but only to accept nonnegative integer solutions.</a:t>
            </a:r>
          </a:p>
          <a:p>
            <a:pPr marL="171450" indent="-171450">
              <a:buFont typeface="Wingdings" panose="05000000000000000000" pitchFamily="2" charset="2"/>
              <a:buChar char="à"/>
            </a:pPr>
            <a:r>
              <a:rPr lang="en-US" dirty="0">
                <a:sym typeface="Wingdings" pitchFamily="2" charset="2"/>
              </a:rPr>
              <a:t>Solving linear equations over the reals (or really, the </a:t>
            </a:r>
            <a:r>
              <a:rPr lang="en-US" dirty="0" err="1">
                <a:sym typeface="Wingdings" pitchFamily="2" charset="2"/>
              </a:rPr>
              <a:t>rationals</a:t>
            </a:r>
            <a:r>
              <a:rPr lang="en-US" dirty="0">
                <a:sym typeface="Wingdings" pitchFamily="2" charset="2"/>
              </a:rPr>
              <a:t>) is easy as we all know, but every computer</a:t>
            </a:r>
            <a:r>
              <a:rPr lang="en-US" baseline="0" dirty="0">
                <a:sym typeface="Wingdings" pitchFamily="2" charset="2"/>
              </a:rPr>
              <a:t> scientist learns on mother’s knee that one of the first known </a:t>
            </a:r>
            <a:r>
              <a:rPr lang="en-US" b="1" baseline="0" dirty="0">
                <a:sym typeface="Wingdings" pitchFamily="2" charset="2"/>
              </a:rPr>
              <a:t>NP</a:t>
            </a:r>
            <a:r>
              <a:rPr lang="en-US" baseline="0" dirty="0">
                <a:sym typeface="Wingdings" pitchFamily="2" charset="2"/>
              </a:rPr>
              <a:t>-complete problems is </a:t>
            </a:r>
            <a:r>
              <a:rPr lang="en-US" u="sng" baseline="0" dirty="0">
                <a:sym typeface="Wingdings" pitchFamily="2" charset="2"/>
              </a:rPr>
              <a:t>0/1-Integer-Programming</a:t>
            </a:r>
            <a:r>
              <a:rPr lang="en-US" baseline="0" dirty="0">
                <a:sym typeface="Wingdings" pitchFamily="2" charset="2"/>
              </a:rPr>
              <a:t>, where we restrict the solution entries to be 0 or 1. </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Here’s a fact that’s not as obvious as it might seem: Integer-Programming is </a:t>
            </a:r>
            <a:r>
              <a:rPr lang="en-US" b="1" dirty="0">
                <a:sym typeface="Wingdings" pitchFamily="2" charset="2"/>
              </a:rPr>
              <a:t>contained</a:t>
            </a:r>
            <a:r>
              <a:rPr lang="en-US" dirty="0">
                <a:sym typeface="Wingdings" pitchFamily="2" charset="2"/>
              </a:rPr>
              <a:t> in </a:t>
            </a:r>
            <a:r>
              <a:rPr lang="en-US" b="1" dirty="0">
                <a:sym typeface="Wingdings" pitchFamily="2" charset="2"/>
              </a:rPr>
              <a:t>NP</a:t>
            </a:r>
            <a:r>
              <a:rPr lang="en-US" dirty="0">
                <a:sym typeface="Wingdings" pitchFamily="2" charset="2"/>
              </a:rPr>
              <a:t>. You might</a:t>
            </a:r>
            <a:r>
              <a:rPr lang="en-US" baseline="0" dirty="0">
                <a:sym typeface="Wingdings" pitchFamily="2" charset="2"/>
              </a:rPr>
              <a:t> think it’s obvious, if the system has a solution, the solution is the </a:t>
            </a:r>
            <a:r>
              <a:rPr lang="en-US" b="1" baseline="0" dirty="0">
                <a:sym typeface="Wingdings" pitchFamily="2" charset="2"/>
              </a:rPr>
              <a:t>NP</a:t>
            </a:r>
            <a:r>
              <a:rPr lang="en-US" baseline="0" dirty="0">
                <a:sym typeface="Wingdings" pitchFamily="2" charset="2"/>
              </a:rPr>
              <a:t>-witness, right? But note I didn’t say “</a:t>
            </a:r>
            <a:r>
              <a:rPr lang="en-US" i="1" baseline="0" dirty="0">
                <a:sym typeface="Wingdings" pitchFamily="2" charset="2"/>
              </a:rPr>
              <a:t>0/1</a:t>
            </a:r>
            <a:r>
              <a:rPr lang="en-US" baseline="0" dirty="0">
                <a:sym typeface="Wingdings" pitchFamily="2" charset="2"/>
              </a:rPr>
              <a:t>”, I just said “</a:t>
            </a:r>
            <a:r>
              <a:rPr lang="en-US" i="1" baseline="0" dirty="0">
                <a:sym typeface="Wingdings" pitchFamily="2" charset="2"/>
              </a:rPr>
              <a:t>Integer</a:t>
            </a:r>
            <a:r>
              <a:rPr lang="en-US" baseline="0" dirty="0">
                <a:sym typeface="Wingdings" pitchFamily="2" charset="2"/>
              </a:rPr>
              <a:t>”. The solution is a witness, but who’s to say it’s a </a:t>
            </a:r>
            <a:r>
              <a:rPr lang="en-US" i="1" baseline="0" dirty="0">
                <a:sym typeface="Wingdings" pitchFamily="2" charset="2"/>
              </a:rPr>
              <a:t>polynomial-size</a:t>
            </a:r>
            <a:r>
              <a:rPr lang="en-US" baseline="0" dirty="0">
                <a:sym typeface="Wingdings" pitchFamily="2" charset="2"/>
              </a:rPr>
              <a:t> witness?</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If you want to show this, you have to show that if </a:t>
            </a:r>
            <a:r>
              <a:rPr lang="en-US" b="1" dirty="0">
                <a:sym typeface="Wingdings" pitchFamily="2" charset="2"/>
              </a:rPr>
              <a:t>Ax</a:t>
            </a:r>
            <a:r>
              <a:rPr lang="en-US" dirty="0">
                <a:sym typeface="Wingdings" pitchFamily="2" charset="2"/>
              </a:rPr>
              <a:t>=</a:t>
            </a:r>
            <a:r>
              <a:rPr lang="en-US" b="1" dirty="0">
                <a:sym typeface="Wingdings" pitchFamily="2" charset="2"/>
              </a:rPr>
              <a:t>b</a:t>
            </a:r>
            <a:r>
              <a:rPr lang="en-US" dirty="0">
                <a:sym typeface="Wingdings" pitchFamily="2" charset="2"/>
              </a:rPr>
              <a:t> has a solution, then it has a </a:t>
            </a:r>
            <a:r>
              <a:rPr lang="en-US" u="sng" dirty="0">
                <a:sym typeface="Wingdings" pitchFamily="2" charset="2"/>
              </a:rPr>
              <a:t>polynomial-size</a:t>
            </a:r>
            <a:r>
              <a:rPr lang="en-US" baseline="0" dirty="0">
                <a:sym typeface="Wingdings" pitchFamily="2" charset="2"/>
              </a:rPr>
              <a:t> solution, in other words the number of bits to represent </a:t>
            </a:r>
            <a:r>
              <a:rPr lang="en-US" b="1" baseline="0" dirty="0">
                <a:sym typeface="Wingdings" pitchFamily="2" charset="2"/>
              </a:rPr>
              <a:t>x</a:t>
            </a:r>
            <a:r>
              <a:rPr lang="en-US" baseline="0" dirty="0">
                <a:sym typeface="Wingdings" pitchFamily="2" charset="2"/>
              </a:rPr>
              <a:t> is polynomial in the number of bits to represent </a:t>
            </a:r>
            <a:r>
              <a:rPr lang="en-US" b="1" baseline="0" dirty="0">
                <a:sym typeface="Wingdings" pitchFamily="2" charset="2"/>
              </a:rPr>
              <a:t>A</a:t>
            </a:r>
            <a:r>
              <a:rPr lang="en-US" baseline="0" dirty="0">
                <a:sym typeface="Wingdings" pitchFamily="2" charset="2"/>
              </a:rPr>
              <a:t> and </a:t>
            </a:r>
            <a:r>
              <a:rPr lang="en-US" b="1" baseline="0" dirty="0">
                <a:sym typeface="Wingdings" pitchFamily="2" charset="2"/>
              </a:rPr>
              <a:t>b</a:t>
            </a:r>
            <a:r>
              <a:rPr lang="en-US" baseline="0" dirty="0">
                <a:sym typeface="Wingdings" pitchFamily="2" charset="2"/>
              </a:rPr>
              <a:t>. This amounts to showing that each integer entry in </a:t>
            </a:r>
            <a:r>
              <a:rPr lang="en-US" b="1" baseline="0" dirty="0">
                <a:sym typeface="Wingdings" pitchFamily="2" charset="2"/>
              </a:rPr>
              <a:t>x</a:t>
            </a:r>
            <a:r>
              <a:rPr lang="en-US" baseline="0" dirty="0">
                <a:sym typeface="Wingdings" pitchFamily="2" charset="2"/>
              </a:rPr>
              <a:t> is at most exponential in the entries of </a:t>
            </a:r>
            <a:r>
              <a:rPr lang="en-US" b="1" baseline="0" dirty="0">
                <a:sym typeface="Wingdings" pitchFamily="2" charset="2"/>
              </a:rPr>
              <a:t>A</a:t>
            </a:r>
            <a:r>
              <a:rPr lang="en-US" baseline="0" dirty="0">
                <a:sym typeface="Wingdings" pitchFamily="2" charset="2"/>
              </a:rPr>
              <a:t> and </a:t>
            </a:r>
            <a:r>
              <a:rPr lang="en-US" b="1" baseline="0" dirty="0">
                <a:sym typeface="Wingdings" pitchFamily="2" charset="2"/>
              </a:rPr>
              <a:t>b</a:t>
            </a:r>
            <a:r>
              <a:rPr lang="en-US" baseline="0" dirty="0">
                <a:sym typeface="Wingdings" pitchFamily="2" charset="2"/>
              </a:rPr>
              <a:t>.</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Now, this was shown independently by several authors, but the nicest proof comes from an old paper of Papadimitriou, it’s a 4-page paper with a very nice geometric proof of this fact: that if a solution </a:t>
            </a:r>
            <a:r>
              <a:rPr lang="en-US" b="1" dirty="0">
                <a:sym typeface="Wingdings" pitchFamily="2" charset="2"/>
              </a:rPr>
              <a:t>x</a:t>
            </a:r>
            <a:r>
              <a:rPr lang="en-US" dirty="0">
                <a:sym typeface="Wingdings" pitchFamily="2" charset="2"/>
              </a:rPr>
              <a:t> is larger than a certain exponential bound, then there is a nonzero vector </a:t>
            </a:r>
            <a:r>
              <a:rPr lang="en-US" b="1" dirty="0">
                <a:sym typeface="Wingdings" pitchFamily="2" charset="2"/>
              </a:rPr>
              <a:t>y</a:t>
            </a:r>
            <a:r>
              <a:rPr lang="en-US" dirty="0">
                <a:sym typeface="Wingdings" pitchFamily="2" charset="2"/>
              </a:rPr>
              <a:t> </a:t>
            </a:r>
            <a:r>
              <a:rPr lang="en-US" dirty="0" err="1">
                <a:sym typeface="Wingdings" pitchFamily="2" charset="2"/>
              </a:rPr>
              <a:t>componentwise</a:t>
            </a:r>
            <a:r>
              <a:rPr lang="en-US" baseline="0" dirty="0">
                <a:sym typeface="Wingdings" pitchFamily="2" charset="2"/>
              </a:rPr>
              <a:t> at most </a:t>
            </a:r>
            <a:r>
              <a:rPr lang="en-US" b="1" baseline="0" dirty="0">
                <a:sym typeface="Wingdings" pitchFamily="2" charset="2"/>
              </a:rPr>
              <a:t>x</a:t>
            </a:r>
            <a:r>
              <a:rPr lang="en-US" baseline="0" dirty="0">
                <a:sym typeface="Wingdings" pitchFamily="2" charset="2"/>
              </a:rPr>
              <a:t>, and smaller than </a:t>
            </a:r>
            <a:r>
              <a:rPr lang="en-US" b="1" baseline="0" dirty="0">
                <a:sym typeface="Wingdings" pitchFamily="2" charset="2"/>
              </a:rPr>
              <a:t>x</a:t>
            </a:r>
            <a:r>
              <a:rPr lang="en-US" baseline="0" dirty="0">
                <a:sym typeface="Wingdings" pitchFamily="2" charset="2"/>
              </a:rPr>
              <a:t> on at least one component, and </a:t>
            </a:r>
            <a:r>
              <a:rPr lang="en-US" b="1" baseline="0" dirty="0">
                <a:sym typeface="Wingdings" pitchFamily="2" charset="2"/>
              </a:rPr>
              <a:t>Ay</a:t>
            </a:r>
            <a:r>
              <a:rPr lang="en-US" baseline="0" dirty="0">
                <a:sym typeface="Wingdings" pitchFamily="2" charset="2"/>
              </a:rPr>
              <a:t> is ZERO. That’s what he proves.</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To see that this helps, note that if you look at the </a:t>
            </a:r>
            <a:r>
              <a:rPr lang="en-US" u="sng" dirty="0">
                <a:sym typeface="Wingdings" pitchFamily="2" charset="2"/>
              </a:rPr>
              <a:t>difference</a:t>
            </a:r>
            <a:r>
              <a:rPr lang="en-US" baseline="0" dirty="0">
                <a:sym typeface="Wingdings" pitchFamily="2" charset="2"/>
              </a:rPr>
              <a:t> </a:t>
            </a:r>
            <a:r>
              <a:rPr lang="en-US" b="1" baseline="0" dirty="0">
                <a:sym typeface="Wingdings" pitchFamily="2" charset="2"/>
              </a:rPr>
              <a:t>x </a:t>
            </a:r>
            <a:r>
              <a:rPr lang="en-US" baseline="0" dirty="0">
                <a:sym typeface="Wingdings" pitchFamily="2" charset="2"/>
              </a:rPr>
              <a:t>– </a:t>
            </a:r>
            <a:r>
              <a:rPr lang="en-US" b="1" baseline="0" dirty="0">
                <a:sym typeface="Wingdings" pitchFamily="2" charset="2"/>
              </a:rPr>
              <a:t>y</a:t>
            </a:r>
            <a:r>
              <a:rPr lang="en-US" baseline="0" dirty="0">
                <a:sym typeface="Wingdings" pitchFamily="2" charset="2"/>
              </a:rPr>
              <a:t>, call it </a:t>
            </a:r>
            <a:r>
              <a:rPr lang="en-US" b="1" baseline="0" dirty="0">
                <a:sym typeface="Wingdings" pitchFamily="2" charset="2"/>
              </a:rPr>
              <a:t>z</a:t>
            </a:r>
            <a:r>
              <a:rPr lang="en-US" baseline="0" dirty="0">
                <a:sym typeface="Wingdings" pitchFamily="2" charset="2"/>
              </a:rPr>
              <a:t>, then </a:t>
            </a:r>
            <a:r>
              <a:rPr lang="en-US" b="1" baseline="0" dirty="0" err="1">
                <a:sym typeface="Wingdings" pitchFamily="2" charset="2"/>
              </a:rPr>
              <a:t>Az</a:t>
            </a:r>
            <a:r>
              <a:rPr lang="en-US" baseline="0" dirty="0">
                <a:sym typeface="Wingdings" pitchFamily="2" charset="2"/>
              </a:rPr>
              <a:t> is simply </a:t>
            </a:r>
            <a:r>
              <a:rPr lang="en-US" b="1" baseline="0" dirty="0">
                <a:sym typeface="Wingdings" pitchFamily="2" charset="2"/>
              </a:rPr>
              <a:t>Ax</a:t>
            </a:r>
            <a:r>
              <a:rPr lang="en-US" baseline="0" dirty="0">
                <a:sym typeface="Wingdings" pitchFamily="2" charset="2"/>
              </a:rPr>
              <a:t> – </a:t>
            </a:r>
            <a:r>
              <a:rPr lang="en-US" b="1" baseline="0" dirty="0">
                <a:sym typeface="Wingdings" pitchFamily="2" charset="2"/>
              </a:rPr>
              <a:t>Ay</a:t>
            </a:r>
            <a:r>
              <a:rPr lang="en-US" baseline="0" dirty="0">
                <a:sym typeface="Wingdings" pitchFamily="2" charset="2"/>
              </a:rPr>
              <a:t>, which is </a:t>
            </a:r>
            <a:r>
              <a:rPr lang="en-US" b="1" baseline="0" dirty="0">
                <a:sym typeface="Wingdings" pitchFamily="2" charset="2"/>
              </a:rPr>
              <a:t>Ax</a:t>
            </a:r>
            <a:r>
              <a:rPr lang="en-US" baseline="0" dirty="0">
                <a:sym typeface="Wingdings" pitchFamily="2" charset="2"/>
              </a:rPr>
              <a:t> – </a:t>
            </a:r>
            <a:r>
              <a:rPr lang="en-US" b="1" baseline="0" dirty="0">
                <a:sym typeface="Wingdings" pitchFamily="2" charset="2"/>
              </a:rPr>
              <a:t>0</a:t>
            </a:r>
            <a:r>
              <a:rPr lang="en-US" baseline="0" dirty="0">
                <a:sym typeface="Wingdings" pitchFamily="2" charset="2"/>
              </a:rPr>
              <a:t>, which is simply </a:t>
            </a:r>
            <a:r>
              <a:rPr lang="en-US" b="1" baseline="0" dirty="0">
                <a:sym typeface="Wingdings" pitchFamily="2" charset="2"/>
              </a:rPr>
              <a:t>b</a:t>
            </a:r>
            <a:r>
              <a:rPr lang="en-US" baseline="0" dirty="0">
                <a:sym typeface="Wingdings" pitchFamily="2" charset="2"/>
              </a:rPr>
              <a:t>.</a:t>
            </a:r>
          </a:p>
          <a:p>
            <a:pPr marL="171450" indent="-171450">
              <a:buFont typeface="Wingdings" panose="05000000000000000000" pitchFamily="2" charset="2"/>
              <a:buChar char="à"/>
            </a:pPr>
            <a:r>
              <a:rPr lang="en-US" baseline="0" dirty="0">
                <a:sym typeface="Wingdings" pitchFamily="2" charset="2"/>
              </a:rPr>
              <a:t>So </a:t>
            </a:r>
            <a:r>
              <a:rPr lang="en-US" b="1" baseline="0" dirty="0">
                <a:sym typeface="Wingdings" pitchFamily="2" charset="2"/>
              </a:rPr>
              <a:t>z</a:t>
            </a:r>
            <a:r>
              <a:rPr lang="en-US" baseline="0" dirty="0">
                <a:sym typeface="Wingdings" pitchFamily="2" charset="2"/>
              </a:rPr>
              <a:t> is </a:t>
            </a:r>
            <a:r>
              <a:rPr lang="en-US" u="sng" baseline="0" dirty="0">
                <a:sym typeface="Wingdings" pitchFamily="2" charset="2"/>
              </a:rPr>
              <a:t>also</a:t>
            </a:r>
            <a:r>
              <a:rPr lang="en-US" baseline="0" dirty="0">
                <a:sym typeface="Wingdings" pitchFamily="2" charset="2"/>
              </a:rPr>
              <a:t> a solution, but it’s smaller than </a:t>
            </a:r>
            <a:r>
              <a:rPr lang="en-US" b="1" baseline="0" dirty="0">
                <a:sym typeface="Wingdings" pitchFamily="2" charset="2"/>
              </a:rPr>
              <a:t>x</a:t>
            </a:r>
            <a:r>
              <a:rPr lang="en-US" baseline="0" dirty="0">
                <a:sym typeface="Wingdings" pitchFamily="2" charset="2"/>
              </a:rPr>
              <a:t>. </a:t>
            </a:r>
            <a:r>
              <a:rPr lang="en-US" dirty="0">
                <a:sym typeface="Wingdings" pitchFamily="2" charset="2"/>
              </a:rPr>
              <a:t>So </a:t>
            </a:r>
            <a:r>
              <a:rPr lang="en-US" b="1" dirty="0">
                <a:sym typeface="Wingdings" pitchFamily="2" charset="2"/>
              </a:rPr>
              <a:t>x</a:t>
            </a:r>
            <a:r>
              <a:rPr lang="en-US" dirty="0">
                <a:sym typeface="Wingdings" pitchFamily="2" charset="2"/>
              </a:rPr>
              <a:t> couldn’t be the </a:t>
            </a:r>
            <a:r>
              <a:rPr lang="en-US" b="0" u="sng" dirty="0">
                <a:sym typeface="Wingdings" pitchFamily="2" charset="2"/>
              </a:rPr>
              <a:t>smallest</a:t>
            </a:r>
            <a:r>
              <a:rPr lang="en-US" dirty="0">
                <a:sym typeface="Wingdings" pitchFamily="2" charset="2"/>
              </a:rPr>
              <a:t> solution.</a:t>
            </a:r>
            <a:r>
              <a:rPr lang="en-US" baseline="0" dirty="0">
                <a:sym typeface="Wingdings" pitchFamily="2" charset="2"/>
              </a:rPr>
              <a:t>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817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how’s that supposed to help us prove we can’t grow big complexes? Imagine we have a monomer collection </a:t>
            </a:r>
            <a:r>
              <a:rPr lang="en-US" b="1" dirty="0"/>
              <a:t>x</a:t>
            </a:r>
            <a:r>
              <a:rPr lang="en-US" dirty="0"/>
              <a:t>; remember that’s a vector of </a:t>
            </a:r>
            <a:r>
              <a:rPr lang="en-US" i="1" dirty="0"/>
              <a:t>M</a:t>
            </a:r>
            <a:r>
              <a:rPr lang="en-US" dirty="0"/>
              <a:t> integers telling us how many of each monomer type we have, and suppose it forms a saturated complex like so. We’re going to show we can find another saturated</a:t>
            </a:r>
            <a:r>
              <a:rPr lang="en-US" baseline="0" dirty="0"/>
              <a:t> configuration with two complexes, so </a:t>
            </a:r>
            <a:r>
              <a:rPr lang="en-US" u="sng" baseline="0" dirty="0"/>
              <a:t>this one</a:t>
            </a:r>
            <a:r>
              <a:rPr lang="en-US" baseline="0" dirty="0"/>
              <a:t> can’t be stable.</a:t>
            </a:r>
            <a:endParaRPr lang="en-US" dirty="0"/>
          </a:p>
          <a:p>
            <a:pPr marL="171450" indent="-171450">
              <a:buFont typeface="Wingdings" panose="05000000000000000000" pitchFamily="2" charset="2"/>
              <a:buChar char="à"/>
            </a:pPr>
            <a:r>
              <a:rPr lang="en-US" dirty="0">
                <a:sym typeface="Wingdings" pitchFamily="2" charset="2"/>
              </a:rPr>
              <a:t>There’s a matrix </a:t>
            </a:r>
            <a:r>
              <a:rPr lang="en-US" b="1" dirty="0">
                <a:sym typeface="Wingdings" pitchFamily="2" charset="2"/>
              </a:rPr>
              <a:t>A</a:t>
            </a:r>
            <a:r>
              <a:rPr lang="en-US" dirty="0">
                <a:sym typeface="Wingdings" pitchFamily="2" charset="2"/>
              </a:rPr>
              <a:t> we can define, and each column represents a</a:t>
            </a:r>
            <a:r>
              <a:rPr lang="en-US" baseline="0" dirty="0">
                <a:sym typeface="Wingdings" pitchFamily="2" charset="2"/>
              </a:rPr>
              <a:t> </a:t>
            </a:r>
            <a:r>
              <a:rPr lang="en-US" dirty="0">
                <a:sym typeface="Wingdings" pitchFamily="2" charset="2"/>
              </a:rPr>
              <a:t>monomer type in the following way: </a:t>
            </a:r>
            <a:r>
              <a:rPr lang="en-US" b="1" dirty="0" err="1">
                <a:sym typeface="Wingdings" pitchFamily="2" charset="2"/>
              </a:rPr>
              <a:t>A</a:t>
            </a:r>
            <a:r>
              <a:rPr lang="en-US" i="1" baseline="-25000" dirty="0" err="1">
                <a:sym typeface="Wingdings" pitchFamily="2" charset="2"/>
              </a:rPr>
              <a:t>ij</a:t>
            </a:r>
            <a:r>
              <a:rPr lang="en-US" dirty="0">
                <a:sym typeface="Wingdings" pitchFamily="2" charset="2"/>
              </a:rPr>
              <a:t> represents the</a:t>
            </a:r>
            <a:r>
              <a:rPr lang="en-US" baseline="0" dirty="0">
                <a:sym typeface="Wingdings" pitchFamily="2" charset="2"/>
              </a:rPr>
              <a:t> </a:t>
            </a:r>
            <a:r>
              <a:rPr lang="en-US" i="1" baseline="0" dirty="0" err="1">
                <a:sym typeface="Wingdings" pitchFamily="2" charset="2"/>
              </a:rPr>
              <a:t>i</a:t>
            </a:r>
            <a:r>
              <a:rPr lang="en-US" baseline="0" dirty="0" err="1">
                <a:sym typeface="Wingdings" pitchFamily="2" charset="2"/>
              </a:rPr>
              <a:t>’th</a:t>
            </a:r>
            <a:r>
              <a:rPr lang="en-US" dirty="0">
                <a:sym typeface="Wingdings" pitchFamily="2" charset="2"/>
              </a:rPr>
              <a:t> monomer’s excess of </a:t>
            </a:r>
            <a:r>
              <a:rPr lang="en-US" dirty="0" err="1">
                <a:sym typeface="Wingdings" pitchFamily="2" charset="2"/>
              </a:rPr>
              <a:t>unstarred</a:t>
            </a:r>
            <a:r>
              <a:rPr lang="en-US" dirty="0">
                <a:sym typeface="Wingdings" pitchFamily="2" charset="2"/>
              </a:rPr>
              <a:t> </a:t>
            </a:r>
            <a:r>
              <a:rPr lang="en-US" i="1" dirty="0" err="1">
                <a:sym typeface="Wingdings" pitchFamily="2" charset="2"/>
              </a:rPr>
              <a:t>j</a:t>
            </a:r>
            <a:r>
              <a:rPr lang="en-US" dirty="0" err="1">
                <a:sym typeface="Wingdings" pitchFamily="2" charset="2"/>
              </a:rPr>
              <a:t>’th</a:t>
            </a:r>
            <a:r>
              <a:rPr lang="en-US" dirty="0">
                <a:sym typeface="Wingdings" pitchFamily="2" charset="2"/>
              </a:rPr>
              <a:t> domains. So for example this</a:t>
            </a:r>
            <a:r>
              <a:rPr lang="en-US" baseline="0" dirty="0">
                <a:sym typeface="Wingdings" pitchFamily="2" charset="2"/>
              </a:rPr>
              <a:t> monomer with </a:t>
            </a:r>
            <a:r>
              <a:rPr lang="en-US" i="1" baseline="0" dirty="0">
                <a:sym typeface="Wingdings" pitchFamily="2" charset="2"/>
              </a:rPr>
              <a:t>a</a:t>
            </a:r>
            <a:r>
              <a:rPr lang="en-US" baseline="0" dirty="0">
                <a:sym typeface="Wingdings" pitchFamily="2" charset="2"/>
              </a:rPr>
              <a:t> and two </a:t>
            </a:r>
            <a:r>
              <a:rPr lang="en-US" i="1" baseline="0" dirty="0">
                <a:sym typeface="Wingdings" pitchFamily="2" charset="2"/>
              </a:rPr>
              <a:t>c</a:t>
            </a:r>
            <a:r>
              <a:rPr lang="en-US" baseline="0" dirty="0">
                <a:sym typeface="Wingdings" pitchFamily="2" charset="2"/>
              </a:rPr>
              <a:t>*’s would be +1 on </a:t>
            </a:r>
            <a:r>
              <a:rPr lang="en-US" i="1" baseline="0" dirty="0">
                <a:sym typeface="Wingdings" pitchFamily="2" charset="2"/>
              </a:rPr>
              <a:t>a</a:t>
            </a:r>
            <a:r>
              <a:rPr lang="en-US" baseline="0" dirty="0">
                <a:sym typeface="Wingdings" pitchFamily="2" charset="2"/>
              </a:rPr>
              <a:t> and -2 on </a:t>
            </a:r>
            <a:r>
              <a:rPr lang="en-US" i="1" baseline="0" dirty="0">
                <a:sym typeface="Wingdings" pitchFamily="2" charset="2"/>
              </a:rPr>
              <a:t>c</a:t>
            </a:r>
            <a:r>
              <a:rPr lang="en-US" baseline="0" dirty="0">
                <a:sym typeface="Wingdings" pitchFamily="2" charset="2"/>
              </a:rPr>
              <a:t>, and 0 on </a:t>
            </a:r>
            <a:r>
              <a:rPr lang="en-US" i="1" baseline="0" dirty="0">
                <a:sym typeface="Wingdings" pitchFamily="2" charset="2"/>
              </a:rPr>
              <a:t>b</a:t>
            </a:r>
            <a:r>
              <a:rPr lang="en-US" baseline="0" dirty="0">
                <a:sym typeface="Wingdings" pitchFamily="2" charset="2"/>
              </a:rPr>
              <a:t>. This one with </a:t>
            </a:r>
            <a:r>
              <a:rPr lang="en-US" i="1" baseline="0" dirty="0">
                <a:sym typeface="Wingdings" pitchFamily="2" charset="2"/>
              </a:rPr>
              <a:t>a</a:t>
            </a:r>
            <a:r>
              <a:rPr lang="en-US" baseline="0" dirty="0">
                <a:sym typeface="Wingdings" pitchFamily="2" charset="2"/>
              </a:rPr>
              <a:t>, </a:t>
            </a:r>
            <a:r>
              <a:rPr lang="en-US" i="1" baseline="0" dirty="0">
                <a:sym typeface="Wingdings" pitchFamily="2" charset="2"/>
              </a:rPr>
              <a:t>b</a:t>
            </a:r>
            <a:r>
              <a:rPr lang="en-US" baseline="0" dirty="0">
                <a:sym typeface="Wingdings" pitchFamily="2" charset="2"/>
              </a:rPr>
              <a:t>, and </a:t>
            </a:r>
            <a:r>
              <a:rPr lang="en-US" i="1" baseline="0" dirty="0">
                <a:sym typeface="Wingdings" pitchFamily="2" charset="2"/>
              </a:rPr>
              <a:t>b</a:t>
            </a:r>
            <a:r>
              <a:rPr lang="en-US" baseline="0" dirty="0">
                <a:sym typeface="Wingdings" pitchFamily="2" charset="2"/>
              </a:rPr>
              <a:t>* is also 0 on </a:t>
            </a:r>
            <a:r>
              <a:rPr lang="en-US" i="1" baseline="0" dirty="0">
                <a:sym typeface="Wingdings" pitchFamily="2" charset="2"/>
              </a:rPr>
              <a:t>b</a:t>
            </a:r>
            <a:r>
              <a:rPr lang="en-US" baseline="0" dirty="0">
                <a:sym typeface="Wingdings" pitchFamily="2" charset="2"/>
              </a:rPr>
              <a:t>, because the </a:t>
            </a:r>
            <a:r>
              <a:rPr lang="en-US" i="1" baseline="0" dirty="0">
                <a:sym typeface="Wingdings" pitchFamily="2" charset="2"/>
              </a:rPr>
              <a:t>b</a:t>
            </a:r>
            <a:r>
              <a:rPr lang="en-US" baseline="0" dirty="0">
                <a:sym typeface="Wingdings" pitchFamily="2" charset="2"/>
              </a:rPr>
              <a:t> and </a:t>
            </a:r>
            <a:r>
              <a:rPr lang="en-US" i="1" baseline="0" dirty="0">
                <a:sym typeface="Wingdings" pitchFamily="2" charset="2"/>
              </a:rPr>
              <a:t>b</a:t>
            </a:r>
            <a:r>
              <a:rPr lang="en-US" baseline="0" dirty="0">
                <a:sym typeface="Wingdings" pitchFamily="2" charset="2"/>
              </a:rPr>
              <a:t>* cancel. </a:t>
            </a:r>
          </a:p>
          <a:p>
            <a:pPr marL="171450" indent="-171450">
              <a:buFont typeface="Wingdings" panose="05000000000000000000" pitchFamily="2" charset="2"/>
              <a:buChar char="à"/>
            </a:pPr>
            <a:r>
              <a:rPr lang="en-US" dirty="0">
                <a:sym typeface="Wingdings" pitchFamily="2" charset="2"/>
              </a:rPr>
              <a:t>So if you define this matrix, and multiply it</a:t>
            </a:r>
            <a:r>
              <a:rPr lang="en-US" baseline="0" dirty="0">
                <a:sym typeface="Wingdings" pitchFamily="2" charset="2"/>
              </a:rPr>
              <a:t> by </a:t>
            </a:r>
            <a:r>
              <a:rPr lang="en-US" b="1" baseline="0" dirty="0">
                <a:sym typeface="Wingdings" pitchFamily="2" charset="2"/>
              </a:rPr>
              <a:t>x</a:t>
            </a:r>
            <a:r>
              <a:rPr lang="en-US" baseline="0" dirty="0">
                <a:sym typeface="Wingdings" pitchFamily="2" charset="2"/>
              </a:rPr>
              <a:t>, then the output vector has </a:t>
            </a:r>
            <a:r>
              <a:rPr lang="en-US" i="1" baseline="0" dirty="0">
                <a:sym typeface="Wingdings" pitchFamily="2" charset="2"/>
              </a:rPr>
              <a:t>D</a:t>
            </a:r>
            <a:r>
              <a:rPr lang="en-US" baseline="0" dirty="0">
                <a:sym typeface="Wingdings" pitchFamily="2" charset="2"/>
              </a:rPr>
              <a:t> components, one per domain pair, and it tells you the total number of unbound </a:t>
            </a:r>
            <a:r>
              <a:rPr lang="en-US" baseline="0" dirty="0" err="1">
                <a:sym typeface="Wingdings" pitchFamily="2" charset="2"/>
              </a:rPr>
              <a:t>unstarred</a:t>
            </a:r>
            <a:r>
              <a:rPr lang="en-US" baseline="0" dirty="0">
                <a:sym typeface="Wingdings" pitchFamily="2" charset="2"/>
              </a:rPr>
              <a:t> domains. </a:t>
            </a:r>
          </a:p>
          <a:p>
            <a:pPr marL="171450" indent="-171450">
              <a:buFont typeface="Wingdings" panose="05000000000000000000" pitchFamily="2" charset="2"/>
              <a:buChar char="à"/>
            </a:pPr>
            <a:r>
              <a:rPr lang="en-US" baseline="0" dirty="0">
                <a:sym typeface="Wingdings" pitchFamily="2" charset="2"/>
              </a:rPr>
              <a:t>In this example, across all of </a:t>
            </a:r>
            <a:r>
              <a:rPr lang="en-US" b="1" baseline="0" dirty="0">
                <a:sym typeface="Wingdings" pitchFamily="2" charset="2"/>
              </a:rPr>
              <a:t>x</a:t>
            </a:r>
            <a:r>
              <a:rPr lang="en-US" baseline="0" dirty="0">
                <a:sym typeface="Wingdings" pitchFamily="2" charset="2"/>
              </a:rPr>
              <a:t>, we have ONE excess </a:t>
            </a:r>
            <a:r>
              <a:rPr lang="en-US" i="1" baseline="0" dirty="0">
                <a:sym typeface="Wingdings" pitchFamily="2" charset="2"/>
              </a:rPr>
              <a:t>b</a:t>
            </a:r>
            <a:r>
              <a:rPr lang="en-US" baseline="0" dirty="0">
                <a:sym typeface="Wingdings" pitchFamily="2" charset="2"/>
              </a:rPr>
              <a:t> and TWO excess </a:t>
            </a:r>
            <a:r>
              <a:rPr lang="en-US" b="0" i="1" baseline="0" dirty="0">
                <a:sym typeface="Wingdings" pitchFamily="2" charset="2"/>
              </a:rPr>
              <a:t>a</a:t>
            </a:r>
            <a:r>
              <a:rPr lang="en-US" b="0" i="0" baseline="0" dirty="0">
                <a:sym typeface="Wingdings" pitchFamily="2" charset="2"/>
              </a:rPr>
              <a:t> domains</a:t>
            </a:r>
            <a:r>
              <a:rPr lang="en-US" baseline="0" dirty="0">
                <a:sym typeface="Wingdings" pitchFamily="2" charset="2"/>
              </a:rPr>
              <a:t>, so </a:t>
            </a:r>
            <a:r>
              <a:rPr lang="en-US" b="1" baseline="0" dirty="0">
                <a:sym typeface="Wingdings" pitchFamily="2" charset="2"/>
              </a:rPr>
              <a:t>Ax</a:t>
            </a:r>
            <a:r>
              <a:rPr lang="en-US" baseline="0" dirty="0">
                <a:sym typeface="Wingdings" pitchFamily="2" charset="2"/>
              </a:rPr>
              <a:t> = the vector (2,1,0). Remember we assume </a:t>
            </a:r>
            <a:r>
              <a:rPr lang="en-US" baseline="0" dirty="0" err="1">
                <a:sym typeface="Wingdings" pitchFamily="2" charset="2"/>
              </a:rPr>
              <a:t>unstarred</a:t>
            </a:r>
            <a:r>
              <a:rPr lang="en-US" baseline="0" dirty="0">
                <a:sym typeface="Wingdings" pitchFamily="2" charset="2"/>
              </a:rPr>
              <a:t> domains are in excess, so this is going to be nonnegative.</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Now, if |</a:t>
            </a:r>
            <a:r>
              <a:rPr lang="en-US" b="1" dirty="0">
                <a:sym typeface="Wingdings" pitchFamily="2" charset="2"/>
              </a:rPr>
              <a:t>x</a:t>
            </a:r>
            <a:r>
              <a:rPr lang="en-US" dirty="0">
                <a:sym typeface="Wingdings" pitchFamily="2" charset="2"/>
              </a:rPr>
              <a:t>| is too large (exponential in </a:t>
            </a:r>
            <a:r>
              <a:rPr lang="en-US" i="1" dirty="0">
                <a:sym typeface="Wingdings" pitchFamily="2" charset="2"/>
              </a:rPr>
              <a:t>D</a:t>
            </a:r>
            <a:r>
              <a:rPr lang="en-US" i="0" dirty="0">
                <a:sym typeface="Wingdings" pitchFamily="2" charset="2"/>
              </a:rPr>
              <a:t>), then Papadimitriou’s proof (modified a bit) tells us there is a </a:t>
            </a:r>
            <a:r>
              <a:rPr lang="en-US" i="0" dirty="0" err="1">
                <a:sym typeface="Wingdings" pitchFamily="2" charset="2"/>
              </a:rPr>
              <a:t>subcollection</a:t>
            </a:r>
            <a:r>
              <a:rPr lang="en-US" i="0" dirty="0">
                <a:sym typeface="Wingdings" pitchFamily="2" charset="2"/>
              </a:rPr>
              <a:t> </a:t>
            </a:r>
            <a:r>
              <a:rPr lang="en-US" b="1" i="0" dirty="0">
                <a:sym typeface="Wingdings" pitchFamily="2" charset="2"/>
              </a:rPr>
              <a:t>y</a:t>
            </a:r>
            <a:r>
              <a:rPr lang="en-US" i="0" dirty="0">
                <a:sym typeface="Wingdings" pitchFamily="2" charset="2"/>
              </a:rPr>
              <a:t> of </a:t>
            </a:r>
            <a:r>
              <a:rPr lang="en-US" b="1" i="0" dirty="0">
                <a:sym typeface="Wingdings" pitchFamily="2" charset="2"/>
              </a:rPr>
              <a:t>x</a:t>
            </a:r>
            <a:r>
              <a:rPr lang="en-US" i="0" dirty="0">
                <a:sym typeface="Wingdings" pitchFamily="2" charset="2"/>
              </a:rPr>
              <a:t> such that </a:t>
            </a:r>
            <a:r>
              <a:rPr lang="en-US" b="1" i="0" dirty="0">
                <a:sym typeface="Wingdings" pitchFamily="2" charset="2"/>
              </a:rPr>
              <a:t>Ay</a:t>
            </a:r>
            <a:r>
              <a:rPr lang="en-US" i="0" dirty="0">
                <a:sym typeface="Wingdings" pitchFamily="2" charset="2"/>
              </a:rPr>
              <a:t> = </a:t>
            </a:r>
            <a:r>
              <a:rPr lang="en-US" b="1" i="0" dirty="0">
                <a:sym typeface="Wingdings" pitchFamily="2" charset="2"/>
              </a:rPr>
              <a:t>0</a:t>
            </a:r>
            <a:r>
              <a:rPr lang="en-US" i="0" dirty="0">
                <a:sym typeface="Wingdings" pitchFamily="2" charset="2"/>
              </a:rPr>
              <a:t>.</a:t>
            </a:r>
            <a:endParaRPr lang="en-US" i="0" dirty="0"/>
          </a:p>
          <a:p>
            <a:pPr marL="171450" indent="-171450">
              <a:buFont typeface="Wingdings" panose="05000000000000000000" pitchFamily="2" charset="2"/>
              <a:buChar char="à"/>
            </a:pPr>
            <a:r>
              <a:rPr lang="en-US" dirty="0">
                <a:sym typeface="Wingdings" pitchFamily="2" charset="2"/>
              </a:rPr>
              <a:t>Let’s think about what that means: for each domain </a:t>
            </a:r>
            <a:r>
              <a:rPr lang="en-US" i="1" dirty="0">
                <a:sym typeface="Wingdings" pitchFamily="2" charset="2"/>
              </a:rPr>
              <a:t>d</a:t>
            </a:r>
            <a:r>
              <a:rPr lang="en-US" dirty="0">
                <a:sym typeface="Wingdings" pitchFamily="2" charset="2"/>
              </a:rPr>
              <a:t>, there are exactly the same number of </a:t>
            </a:r>
            <a:r>
              <a:rPr lang="en-US" i="1" dirty="0">
                <a:sym typeface="Wingdings" pitchFamily="2" charset="2"/>
              </a:rPr>
              <a:t>d</a:t>
            </a:r>
            <a:r>
              <a:rPr lang="en-US" dirty="0">
                <a:sym typeface="Wingdings" pitchFamily="2" charset="2"/>
              </a:rPr>
              <a:t>* domains in </a:t>
            </a:r>
            <a:r>
              <a:rPr lang="en-US" b="1" dirty="0">
                <a:sym typeface="Wingdings" pitchFamily="2" charset="2"/>
              </a:rPr>
              <a:t>y</a:t>
            </a:r>
            <a:r>
              <a:rPr lang="en-US" dirty="0">
                <a:sym typeface="Wingdings" pitchFamily="2" charset="2"/>
              </a:rPr>
              <a:t>. So </a:t>
            </a:r>
            <a:r>
              <a:rPr lang="en-US" b="1" dirty="0">
                <a:sym typeface="Wingdings" pitchFamily="2" charset="2"/>
              </a:rPr>
              <a:t>y</a:t>
            </a:r>
            <a:r>
              <a:rPr lang="en-US" dirty="0">
                <a:sym typeface="Wingdings" pitchFamily="2" charset="2"/>
              </a:rPr>
              <a:t> is </a:t>
            </a:r>
            <a:r>
              <a:rPr lang="en-US" u="sng" dirty="0">
                <a:sym typeface="Wingdings" pitchFamily="2" charset="2"/>
              </a:rPr>
              <a:t>self-saturating</a:t>
            </a:r>
            <a:r>
              <a:rPr lang="en-US" dirty="0">
                <a:sym typeface="Wingdings" pitchFamily="2" charset="2"/>
              </a:rPr>
              <a:t>, it’s possible to bind every single domain of </a:t>
            </a:r>
            <a:r>
              <a:rPr lang="en-US" b="1" dirty="0">
                <a:sym typeface="Wingdings" pitchFamily="2" charset="2"/>
              </a:rPr>
              <a:t>y</a:t>
            </a:r>
            <a:r>
              <a:rPr lang="en-US" dirty="0">
                <a:sym typeface="Wingdings" pitchFamily="2" charset="2"/>
              </a:rPr>
              <a:t> just within </a:t>
            </a:r>
            <a:r>
              <a:rPr lang="en-US" b="1" dirty="0">
                <a:sym typeface="Wingdings" pitchFamily="2" charset="2"/>
              </a:rPr>
              <a:t>y</a:t>
            </a:r>
            <a:r>
              <a:rPr lang="en-US" dirty="0">
                <a:sym typeface="Wingdings" pitchFamily="2" charset="2"/>
              </a:rPr>
              <a:t>.</a:t>
            </a:r>
          </a:p>
          <a:p>
            <a:pPr marL="171450" indent="-171450">
              <a:buFont typeface="Wingdings" panose="05000000000000000000" pitchFamily="2" charset="2"/>
              <a:buChar char="à"/>
            </a:pPr>
            <a:r>
              <a:rPr lang="en-US" dirty="0">
                <a:sym typeface="Wingdings" pitchFamily="2" charset="2"/>
              </a:rPr>
              <a:t>So if we imagine ripping </a:t>
            </a:r>
            <a:r>
              <a:rPr lang="en-US" b="1" dirty="0">
                <a:sym typeface="Wingdings" pitchFamily="2" charset="2"/>
              </a:rPr>
              <a:t>y</a:t>
            </a:r>
            <a:r>
              <a:rPr lang="en-US" dirty="0">
                <a:sym typeface="Wingdings" pitchFamily="2" charset="2"/>
              </a:rPr>
              <a:t> out of the larger complex of </a:t>
            </a:r>
            <a:r>
              <a:rPr lang="en-US" b="1" dirty="0">
                <a:sym typeface="Wingdings" pitchFamily="2" charset="2"/>
              </a:rPr>
              <a:t>x</a:t>
            </a:r>
            <a:r>
              <a:rPr lang="en-US" dirty="0">
                <a:sym typeface="Wingdings" pitchFamily="2" charset="2"/>
              </a:rPr>
              <a:t>, then whatever bonds were broken to separate </a:t>
            </a:r>
            <a:r>
              <a:rPr lang="en-US" b="1" dirty="0">
                <a:sym typeface="Wingdings" pitchFamily="2" charset="2"/>
              </a:rPr>
              <a:t>y</a:t>
            </a:r>
            <a:r>
              <a:rPr lang="en-US" dirty="0">
                <a:sym typeface="Wingdings" pitchFamily="2" charset="2"/>
              </a:rPr>
              <a:t>, can be re-bound within </a:t>
            </a:r>
            <a:r>
              <a:rPr lang="en-US" b="1" dirty="0">
                <a:sym typeface="Wingdings" pitchFamily="2" charset="2"/>
              </a:rPr>
              <a:t>y</a:t>
            </a:r>
            <a:r>
              <a:rPr lang="en-US" dirty="0">
                <a:sym typeface="Wingdings" pitchFamily="2" charset="2"/>
              </a:rPr>
              <a:t>. In this example, we broke an </a:t>
            </a:r>
            <a:r>
              <a:rPr lang="en-US" i="1" dirty="0">
                <a:sym typeface="Wingdings" pitchFamily="2" charset="2"/>
              </a:rPr>
              <a:t>a</a:t>
            </a:r>
            <a:r>
              <a:rPr lang="en-US" dirty="0">
                <a:sym typeface="Wingdings" pitchFamily="2" charset="2"/>
              </a:rPr>
              <a:t>, but also an </a:t>
            </a:r>
            <a:r>
              <a:rPr lang="en-US" i="1" dirty="0">
                <a:sym typeface="Wingdings" pitchFamily="2" charset="2"/>
              </a:rPr>
              <a:t>a</a:t>
            </a:r>
            <a:r>
              <a:rPr lang="en-US" dirty="0">
                <a:sym typeface="Wingdings" pitchFamily="2" charset="2"/>
              </a:rPr>
              <a:t>*, and we broke</a:t>
            </a:r>
            <a:r>
              <a:rPr lang="en-US" baseline="0" dirty="0">
                <a:sym typeface="Wingdings" pitchFamily="2" charset="2"/>
              </a:rPr>
              <a:t> a </a:t>
            </a:r>
            <a:r>
              <a:rPr lang="en-US" i="1" baseline="0" dirty="0">
                <a:sym typeface="Wingdings" pitchFamily="2" charset="2"/>
              </a:rPr>
              <a:t>b</a:t>
            </a:r>
            <a:r>
              <a:rPr lang="en-US" baseline="0" dirty="0">
                <a:sym typeface="Wingdings" pitchFamily="2" charset="2"/>
              </a:rPr>
              <a:t>, but also a </a:t>
            </a:r>
            <a:r>
              <a:rPr lang="en-US" i="1" baseline="0" dirty="0">
                <a:sym typeface="Wingdings" pitchFamily="2" charset="2"/>
              </a:rPr>
              <a:t>b</a:t>
            </a:r>
            <a:r>
              <a:rPr lang="en-US" baseline="0" dirty="0">
                <a:sym typeface="Wingdings" pitchFamily="2" charset="2"/>
              </a:rPr>
              <a:t>*.</a:t>
            </a:r>
            <a:endParaRPr lang="en-US" dirty="0">
              <a:sym typeface="Wingdings" pitchFamily="2" charset="2"/>
            </a:endParaRPr>
          </a:p>
          <a:p>
            <a:pPr marL="171450" indent="-171450">
              <a:buFont typeface="Wingdings" panose="05000000000000000000" pitchFamily="2" charset="2"/>
              <a:buChar char="à"/>
            </a:pPr>
            <a:r>
              <a:rPr lang="en-US" dirty="0">
                <a:sym typeface="Wingdings" pitchFamily="2" charset="2"/>
              </a:rPr>
              <a:t>And by symmetry, the bonds broke</a:t>
            </a:r>
            <a:r>
              <a:rPr lang="en-US" baseline="0" dirty="0">
                <a:sym typeface="Wingdings" pitchFamily="2" charset="2"/>
              </a:rPr>
              <a:t>n in </a:t>
            </a:r>
            <a:r>
              <a:rPr lang="en-US" b="1" baseline="0" dirty="0">
                <a:sym typeface="Wingdings" pitchFamily="2" charset="2"/>
              </a:rPr>
              <a:t>z</a:t>
            </a:r>
            <a:r>
              <a:rPr lang="en-US" baseline="0" dirty="0">
                <a:sym typeface="Wingdings" pitchFamily="2" charset="2"/>
              </a:rPr>
              <a:t>, the remaining part of </a:t>
            </a:r>
            <a:r>
              <a:rPr lang="en-US" b="1" baseline="0" dirty="0">
                <a:sym typeface="Wingdings" pitchFamily="2" charset="2"/>
              </a:rPr>
              <a:t>x</a:t>
            </a:r>
            <a:r>
              <a:rPr lang="en-US" baseline="0" dirty="0">
                <a:sym typeface="Wingdings" pitchFamily="2" charset="2"/>
              </a:rPr>
              <a:t>, can also be re-bound just within </a:t>
            </a:r>
            <a:r>
              <a:rPr lang="en-US" b="1" baseline="0" dirty="0">
                <a:sym typeface="Wingdings" pitchFamily="2" charset="2"/>
              </a:rPr>
              <a:t>z</a:t>
            </a:r>
            <a:r>
              <a:rPr lang="en-US" b="0" baseline="0" dirty="0">
                <a:sym typeface="Wingdings" pitchFamily="2" charset="2"/>
              </a:rPr>
              <a:t>, because they’re the </a:t>
            </a:r>
            <a:r>
              <a:rPr lang="en-US" b="0" u="sng" baseline="0" dirty="0">
                <a:sym typeface="Wingdings" pitchFamily="2" charset="2"/>
              </a:rPr>
              <a:t>same bonds</a:t>
            </a:r>
            <a:r>
              <a:rPr lang="en-US" b="0" baseline="0" dirty="0">
                <a:sym typeface="Wingdings" pitchFamily="2" charset="2"/>
              </a:rPr>
              <a:t>, just on the other side</a:t>
            </a:r>
            <a:r>
              <a:rPr lang="en-US" baseline="0" dirty="0">
                <a:sym typeface="Wingdings" pitchFamily="2" charset="2"/>
              </a:rPr>
              <a:t>. So we get two saturated complexes, so the </a:t>
            </a:r>
            <a:r>
              <a:rPr lang="en-US" u="sng" baseline="0" dirty="0">
                <a:sym typeface="Wingdings" pitchFamily="2" charset="2"/>
              </a:rPr>
              <a:t>original was not stable</a:t>
            </a:r>
            <a:r>
              <a:rPr lang="en-US" baseline="0" dirty="0">
                <a:sym typeface="Wingdings" pitchFamily="2" charset="2"/>
              </a:rPr>
              <a:t>. </a:t>
            </a:r>
            <a:r>
              <a:rPr lang="en-US" dirty="0">
                <a:sym typeface="Wingdings" pitchFamily="2" charset="2"/>
              </a:rPr>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9547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said one interest we have is “grafting” these thermodynamic ideas onto</a:t>
            </a:r>
            <a:r>
              <a:rPr lang="en-US" baseline="0" dirty="0"/>
              <a:t> existing kinetic models. Let’s give it a try with tile assembly. How can we create a large assembly from a small number of tile types? In particular, can we do it in a way where the Tile Assembly Model has a desired final assembly, but </a:t>
            </a:r>
            <a:r>
              <a:rPr lang="en-US" b="1" baseline="0" dirty="0"/>
              <a:t>also</a:t>
            </a:r>
            <a:r>
              <a:rPr lang="en-US" baseline="0" dirty="0"/>
              <a:t>, that assembly is </a:t>
            </a:r>
            <a:r>
              <a:rPr lang="en-US" i="1" baseline="0" dirty="0"/>
              <a:t>thermodynamically stable</a:t>
            </a:r>
            <a:r>
              <a:rPr lang="en-US" baseline="0" dirty="0"/>
              <a:t> when interpreted within our Thermodynamic Binding Network model?</a:t>
            </a:r>
            <a:r>
              <a:rPr lang="en-US" dirty="0">
                <a:sym typeface="Wingdings" pitchFamily="2" charset="2"/>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9081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have to apologize that this part of the talk is for Tile Assembly experts. There is a well-known way to make a</a:t>
            </a:r>
            <a:r>
              <a:rPr lang="en-US" baseline="0" dirty="0"/>
              <a:t> large structure in tile assembly, creating something called a counter of size about 2</a:t>
            </a:r>
            <a:r>
              <a:rPr lang="en-US" i="1" baseline="30000" dirty="0"/>
              <a:t>n</a:t>
            </a:r>
            <a:r>
              <a:rPr lang="en-US" baseline="0" dirty="0"/>
              <a:t> from only </a:t>
            </a:r>
            <a:r>
              <a:rPr lang="en-US" i="1" baseline="0" dirty="0"/>
              <a:t>n</a:t>
            </a:r>
            <a:r>
              <a:rPr lang="en-US" baseline="0" dirty="0"/>
              <a:t> tile types. It’s a modification of the infinite counter I showed earlier, and it counts from 1 up to some power of 2, then stops. The idea is that each vertical column of tiles represents a binary string with the least significant bit on the bottom.</a:t>
            </a:r>
            <a:endParaRPr lang="en-US" dirty="0"/>
          </a:p>
          <a:p>
            <a:pPr marL="171450" indent="-171450">
              <a:buFont typeface="Wingdings" panose="05000000000000000000" pitchFamily="2" charset="2"/>
              <a:buChar char="à"/>
            </a:pPr>
            <a:r>
              <a:rPr lang="en-US" dirty="0">
                <a:sym typeface="Wingdings" pitchFamily="2" charset="2"/>
              </a:rPr>
              <a:t>Now,</a:t>
            </a:r>
            <a:r>
              <a:rPr lang="en-US" baseline="0" dirty="0">
                <a:sym typeface="Wingdings" pitchFamily="2" charset="2"/>
              </a:rPr>
              <a:t> to see this is not stable in the geometry-free thermodynamic model, observe that one of the tiles in the middle has a 0 domain and a 0* domain, and an </a:t>
            </a:r>
            <a:r>
              <a:rPr lang="en-US" i="1" baseline="0" dirty="0">
                <a:sym typeface="Wingdings" pitchFamily="2" charset="2"/>
              </a:rPr>
              <a:t>n</a:t>
            </a:r>
            <a:r>
              <a:rPr lang="en-US" baseline="0" dirty="0">
                <a:sym typeface="Wingdings" pitchFamily="2" charset="2"/>
              </a:rPr>
              <a:t> domain (</a:t>
            </a:r>
            <a:r>
              <a:rPr lang="en-US" i="1" baseline="0" dirty="0">
                <a:sym typeface="Wingdings" pitchFamily="2" charset="2"/>
              </a:rPr>
              <a:t>n</a:t>
            </a:r>
            <a:r>
              <a:rPr lang="en-US" baseline="0" dirty="0">
                <a:sym typeface="Wingdings" pitchFamily="2" charset="2"/>
              </a:rPr>
              <a:t> stands for “no carry”) and an </a:t>
            </a:r>
            <a:r>
              <a:rPr lang="en-US" i="1" baseline="0" dirty="0">
                <a:sym typeface="Wingdings" pitchFamily="2" charset="2"/>
              </a:rPr>
              <a:t>n</a:t>
            </a:r>
            <a:r>
              <a:rPr lang="en-US" baseline="0" dirty="0">
                <a:sym typeface="Wingdings" pitchFamily="2" charset="2"/>
              </a:rPr>
              <a:t>* domain. So if we rip that tile out of the assembly, and really bend it around to bind those domains within the tile, it’s saturated, and we can do the same thing in the gap where we ripped it out. Now there are some rather bendy tile motifs, they don’t all look like rigid squares like the kind I showed. The motif I’ve worked with, the whole tile is just a single strand, so it’s not outrageous to assume this could happen. But it means the original assembly was not stable, because we can separate it into two saturated complexes. </a:t>
            </a:r>
            <a:r>
              <a:rPr lang="en-US" dirty="0">
                <a:sym typeface="Wingdings" pitchFamily="2" charset="2"/>
              </a:rPr>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21577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one little result we show in the paper is that we can overcome this and make a counter that works in both models. Essentially, the trick is to encode the significance of the</a:t>
            </a:r>
            <a:r>
              <a:rPr lang="en-US" baseline="0" dirty="0"/>
              <a:t> bits in each glue, so that glue 0 in the 2’s place, for example, is different from glue 0 in the 8’s place. And you still get an assembly exponentially larger than the number of </a:t>
            </a:r>
            <a:r>
              <a:rPr lang="en-US" baseline="0"/>
              <a:t>monomer types, </a:t>
            </a:r>
            <a:r>
              <a:rPr lang="en-US" baseline="0" dirty="0"/>
              <a:t>but it’s more geometrically feasible than </a:t>
            </a:r>
            <a:r>
              <a:rPr lang="en-US" baseline="0" dirty="0" err="1"/>
              <a:t>than</a:t>
            </a:r>
            <a:r>
              <a:rPr lang="en-US" baseline="0" dirty="0"/>
              <a:t> big branching tree I showed a while ago.</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1560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 bonds, surprisingly, aren’t enough to self-assemble large thermodynamically stable structures. </a:t>
            </a:r>
          </a:p>
          <a:p>
            <a:r>
              <a:rPr lang="en-US" dirty="0"/>
              <a:t>You also need </a:t>
            </a:r>
            <a:r>
              <a:rPr lang="en-US" i="1" dirty="0"/>
              <a:t>geometric constraints</a:t>
            </a:r>
            <a:r>
              <a:rPr lang="en-US" dirty="0"/>
              <a:t>, such as those assumed in models such as Tile Assembly and DNA Strand Displacement.</a:t>
            </a:r>
          </a:p>
          <a:p>
            <a:r>
              <a:rPr lang="en-US" dirty="0"/>
              <a:t>If you can self-assemble a thermodynamically stable structure in the abstract Tile Assembly Model, then you have very strong guarantees on errors:</a:t>
            </a:r>
            <a:r>
              <a:rPr lang="en-US" baseline="0" dirty="0"/>
              <a:t> </a:t>
            </a:r>
            <a:r>
              <a:rPr lang="en-US" dirty="0"/>
              <a:t>Arbitrary errors in binding cannot stop the thermodynamic equilibrium from containing the target 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furthermore it’s the only stable structure, and the free energy of other structures is much less, then you don’t expect to see much of anything else at equilibrium. Of</a:t>
            </a:r>
            <a:r>
              <a:rPr lang="en-US" baseline="0" dirty="0"/>
              <a:t> course, these are some strong assumptions, but they can be studied within the model, or generalizations of it.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F4AE0-2562-4CA3-B732-D1A75BD034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404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4</a:t>
            </a:fld>
            <a:endParaRPr lang="en-US"/>
          </a:p>
        </p:txBody>
      </p:sp>
    </p:spTree>
    <p:extLst>
      <p:ext uri="{BB962C8B-B14F-4D97-AF65-F5344CB8AC3E}">
        <p14:creationId xmlns:p14="http://schemas.microsoft.com/office/powerpoint/2010/main" val="1281168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0817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24785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03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392E42-9B81-4CF9-8360-CB01887F0B02}" type="slidenum">
              <a:rPr lang="en-US" smtClean="0"/>
              <a:t>12</a:t>
            </a:fld>
            <a:endParaRPr lang="en-US"/>
          </a:p>
        </p:txBody>
      </p:sp>
    </p:spTree>
    <p:extLst>
      <p:ext uri="{BB962C8B-B14F-4D97-AF65-F5344CB8AC3E}">
        <p14:creationId xmlns:p14="http://schemas.microsoft.com/office/powerpoint/2010/main" val="9990853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909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392E42-9B81-4CF9-8360-CB01887F0B0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2441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12591-8F60-4FA4-98CE-3C5055AFD1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BBEFB7-2CE2-46DF-ABDD-2C44A79E0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35B01D-6169-4D2F-BD9D-FD6320A773BB}"/>
              </a:ext>
            </a:extLst>
          </p:cNvPr>
          <p:cNvSpPr>
            <a:spLocks noGrp="1"/>
          </p:cNvSpPr>
          <p:nvPr>
            <p:ph type="dt" sz="half" idx="10"/>
          </p:nvPr>
        </p:nvSpPr>
        <p:spPr/>
        <p:txBody>
          <a:bodyPr/>
          <a:lstStyle/>
          <a:p>
            <a:fld id="{E32747B7-FFA1-4F1A-8F74-BF59C4939145}" type="datetimeFigureOut">
              <a:rPr lang="en-US" smtClean="0"/>
              <a:t>11/6/2023</a:t>
            </a:fld>
            <a:endParaRPr lang="en-US"/>
          </a:p>
        </p:txBody>
      </p:sp>
      <p:sp>
        <p:nvSpPr>
          <p:cNvPr id="5" name="Footer Placeholder 4">
            <a:extLst>
              <a:ext uri="{FF2B5EF4-FFF2-40B4-BE49-F238E27FC236}">
                <a16:creationId xmlns:a16="http://schemas.microsoft.com/office/drawing/2014/main" id="{D9B899BC-AFB6-4798-8BBE-406E29492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A245F-6617-4259-AA39-5ED21E438718}"/>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3251014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0EC31-7CC8-4C43-8D6D-F2950BAC95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917D6A-625E-4CF6-9651-50A28BDA59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051D5-3EDD-4E4C-B73C-91C471705B62}"/>
              </a:ext>
            </a:extLst>
          </p:cNvPr>
          <p:cNvSpPr>
            <a:spLocks noGrp="1"/>
          </p:cNvSpPr>
          <p:nvPr>
            <p:ph type="dt" sz="half" idx="10"/>
          </p:nvPr>
        </p:nvSpPr>
        <p:spPr/>
        <p:txBody>
          <a:bodyPr/>
          <a:lstStyle/>
          <a:p>
            <a:fld id="{E32747B7-FFA1-4F1A-8F74-BF59C4939145}" type="datetimeFigureOut">
              <a:rPr lang="en-US" smtClean="0"/>
              <a:t>11/6/2023</a:t>
            </a:fld>
            <a:endParaRPr lang="en-US"/>
          </a:p>
        </p:txBody>
      </p:sp>
      <p:sp>
        <p:nvSpPr>
          <p:cNvPr id="5" name="Footer Placeholder 4">
            <a:extLst>
              <a:ext uri="{FF2B5EF4-FFF2-40B4-BE49-F238E27FC236}">
                <a16:creationId xmlns:a16="http://schemas.microsoft.com/office/drawing/2014/main" id="{6F11DF1A-2F44-4657-B107-35D1C840CA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FC6352-29DC-43BC-BE2D-03A1E522643C}"/>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1643063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1A87B0B-9F5C-42A5-BE33-69935E1C6B2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D4C4A9-F3EE-4F7F-82E7-63B9B40C59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6DBE7A-9B13-4E29-A455-566ADB5E829A}"/>
              </a:ext>
            </a:extLst>
          </p:cNvPr>
          <p:cNvSpPr>
            <a:spLocks noGrp="1"/>
          </p:cNvSpPr>
          <p:nvPr>
            <p:ph type="dt" sz="half" idx="10"/>
          </p:nvPr>
        </p:nvSpPr>
        <p:spPr/>
        <p:txBody>
          <a:bodyPr/>
          <a:lstStyle/>
          <a:p>
            <a:fld id="{E32747B7-FFA1-4F1A-8F74-BF59C4939145}" type="datetimeFigureOut">
              <a:rPr lang="en-US" smtClean="0"/>
              <a:t>11/6/2023</a:t>
            </a:fld>
            <a:endParaRPr lang="en-US"/>
          </a:p>
        </p:txBody>
      </p:sp>
      <p:sp>
        <p:nvSpPr>
          <p:cNvPr id="5" name="Footer Placeholder 4">
            <a:extLst>
              <a:ext uri="{FF2B5EF4-FFF2-40B4-BE49-F238E27FC236}">
                <a16:creationId xmlns:a16="http://schemas.microsoft.com/office/drawing/2014/main" id="{722C6DFE-F1FC-4EA8-8A0E-A2706D4C1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8ADE90-4B68-4A80-9C30-269579D41FA6}"/>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3824237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5AFF2E-7455-4BBE-BFB2-5C2B1BCD5EB4}"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1199610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10F0A3-BEE8-4378-AEAE-96E5EF48B585}"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2483534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BC4FF4-4311-4255-9264-49B25A4B396B}"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3230624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3D69D3-4B66-4F32-8705-631D4D02B149}"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29597673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CCEEC2-7902-447F-910C-588E79AB6FE7}" type="datetime1">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154759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9F1112F-EFD5-437A-A03E-97D050B7CF87}" type="datetime1">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4096176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6EAEF-83E5-4793-8DCA-F679C80E1C5D}" type="datetime1">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42699414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A94397-E624-426A-B5E7-B0FA26C421EB}"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3190582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88E51-CE78-443A-A285-E2765C726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4B67D8-8767-4ED1-A889-8C4A44CC20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899B2C-CBD3-4DEF-A27D-5DE1AF833CDB}"/>
              </a:ext>
            </a:extLst>
          </p:cNvPr>
          <p:cNvSpPr>
            <a:spLocks noGrp="1"/>
          </p:cNvSpPr>
          <p:nvPr>
            <p:ph type="dt" sz="half" idx="10"/>
          </p:nvPr>
        </p:nvSpPr>
        <p:spPr/>
        <p:txBody>
          <a:bodyPr/>
          <a:lstStyle/>
          <a:p>
            <a:fld id="{E32747B7-FFA1-4F1A-8F74-BF59C4939145}" type="datetimeFigureOut">
              <a:rPr lang="en-US" smtClean="0"/>
              <a:t>11/6/2023</a:t>
            </a:fld>
            <a:endParaRPr lang="en-US"/>
          </a:p>
        </p:txBody>
      </p:sp>
      <p:sp>
        <p:nvSpPr>
          <p:cNvPr id="5" name="Footer Placeholder 4">
            <a:extLst>
              <a:ext uri="{FF2B5EF4-FFF2-40B4-BE49-F238E27FC236}">
                <a16:creationId xmlns:a16="http://schemas.microsoft.com/office/drawing/2014/main" id="{B83AC8D6-B2B1-4D72-A80E-EEE6139B6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A004F5-592B-4692-8913-F6DA6C81247C}"/>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2874845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857A9AB-747B-4098-A3AD-F733A3A4659C}"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431984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AC3791-CEA9-41A2-AC6E-74F573B15CA4}"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5330740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5923DA-AC0A-46EC-98EE-E845F655D0A4}"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CC379C-1C69-404F-8F7C-25EFE1E359DB}" type="slidenum">
              <a:rPr lang="en-US" smtClean="0"/>
              <a:t>‹#›</a:t>
            </a:fld>
            <a:endParaRPr lang="en-US"/>
          </a:p>
        </p:txBody>
      </p:sp>
    </p:spTree>
    <p:extLst>
      <p:ext uri="{BB962C8B-B14F-4D97-AF65-F5344CB8AC3E}">
        <p14:creationId xmlns:p14="http://schemas.microsoft.com/office/powerpoint/2010/main" val="306588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730EFB1-450B-40EA-A35F-E09EC0989630}"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23439880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0BEC1B-88B8-4946-9739-1BD4BB913BB8}"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959220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8F31AA6-3A6F-4949-ABF8-97BDD9929BDB}"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500805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CBFBEF-C61E-4803-8A80-7094FE99024F}"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20243650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77850A-1825-497B-A442-59F4DF4B4C02}" type="datetime1">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637702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6D9362-5CE6-4151-9C62-2C746A6F01B8}" type="datetime1">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70024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5B17C9-6115-4D8B-B958-D4033D3380CE}" type="datetime1">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197534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BE0D2-5108-4BB5-80B0-D4244EFBB2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51D268-6EB0-4F97-8AAA-1CDE6B0F5C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6EBE98-04E7-408E-8FB6-29E0AAEEA121}"/>
              </a:ext>
            </a:extLst>
          </p:cNvPr>
          <p:cNvSpPr>
            <a:spLocks noGrp="1"/>
          </p:cNvSpPr>
          <p:nvPr>
            <p:ph type="dt" sz="half" idx="10"/>
          </p:nvPr>
        </p:nvSpPr>
        <p:spPr/>
        <p:txBody>
          <a:bodyPr/>
          <a:lstStyle/>
          <a:p>
            <a:fld id="{E32747B7-FFA1-4F1A-8F74-BF59C4939145}" type="datetimeFigureOut">
              <a:rPr lang="en-US" smtClean="0"/>
              <a:t>11/6/2023</a:t>
            </a:fld>
            <a:endParaRPr lang="en-US"/>
          </a:p>
        </p:txBody>
      </p:sp>
      <p:sp>
        <p:nvSpPr>
          <p:cNvPr id="5" name="Footer Placeholder 4">
            <a:extLst>
              <a:ext uri="{FF2B5EF4-FFF2-40B4-BE49-F238E27FC236}">
                <a16:creationId xmlns:a16="http://schemas.microsoft.com/office/drawing/2014/main" id="{05C89D89-3CA3-4693-8690-1FA3E91E81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D2C6BD-304D-4B7D-B86D-9F3F1C176F24}"/>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9397356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40D740-AF10-4F53-9833-07CCE0D5F133}"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1218870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A72C876-6E1F-4166-B159-B58D61CA9C2B}" type="datetime1">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16082551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D3D4B9-07B6-43DC-BB69-17E8B1463328}"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3565519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B308F5-D75E-4D59-9851-F1B014627AD8}" type="datetime1">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995154-0473-4D3E-9D27-8B1D4B6CEBB6}" type="slidenum">
              <a:rPr lang="en-US" smtClean="0"/>
              <a:t>‹#›</a:t>
            </a:fld>
            <a:endParaRPr lang="en-US"/>
          </a:p>
        </p:txBody>
      </p:sp>
    </p:spTree>
    <p:extLst>
      <p:ext uri="{BB962C8B-B14F-4D97-AF65-F5344CB8AC3E}">
        <p14:creationId xmlns:p14="http://schemas.microsoft.com/office/powerpoint/2010/main" val="1203946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DC90D3-94F5-43CD-BFB8-A754EDAE2E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F8DFD5-D0EB-407D-A809-6A754AE811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BD6DA6-E008-48D5-A26E-7FB688B316D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93CD48-09E3-44B0-A08A-4568E86DACAF}"/>
              </a:ext>
            </a:extLst>
          </p:cNvPr>
          <p:cNvSpPr>
            <a:spLocks noGrp="1"/>
          </p:cNvSpPr>
          <p:nvPr>
            <p:ph type="dt" sz="half" idx="10"/>
          </p:nvPr>
        </p:nvSpPr>
        <p:spPr/>
        <p:txBody>
          <a:bodyPr/>
          <a:lstStyle/>
          <a:p>
            <a:fld id="{E32747B7-FFA1-4F1A-8F74-BF59C4939145}" type="datetimeFigureOut">
              <a:rPr lang="en-US" smtClean="0"/>
              <a:t>11/6/2023</a:t>
            </a:fld>
            <a:endParaRPr lang="en-US"/>
          </a:p>
        </p:txBody>
      </p:sp>
      <p:sp>
        <p:nvSpPr>
          <p:cNvPr id="6" name="Footer Placeholder 5">
            <a:extLst>
              <a:ext uri="{FF2B5EF4-FFF2-40B4-BE49-F238E27FC236}">
                <a16:creationId xmlns:a16="http://schemas.microsoft.com/office/drawing/2014/main" id="{D732C42C-73E7-43B6-93DC-C35A95B1F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684F8E-D4A7-4B14-A194-1EC5A61B71CA}"/>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49376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2D7BB-7388-4145-87EB-5C09AD72ACB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608F47-1E9B-4B33-93A0-21AAAA9287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E3734-9B08-4CED-8B0C-00B63F976C0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2DF5B-351A-4714-8A2D-6225830D13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D538CD-4D0C-4650-8BF3-D69163082F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2F8CC3-447B-468D-B9FC-A048B246B434}"/>
              </a:ext>
            </a:extLst>
          </p:cNvPr>
          <p:cNvSpPr>
            <a:spLocks noGrp="1"/>
          </p:cNvSpPr>
          <p:nvPr>
            <p:ph type="dt" sz="half" idx="10"/>
          </p:nvPr>
        </p:nvSpPr>
        <p:spPr/>
        <p:txBody>
          <a:bodyPr/>
          <a:lstStyle/>
          <a:p>
            <a:fld id="{E32747B7-FFA1-4F1A-8F74-BF59C4939145}" type="datetimeFigureOut">
              <a:rPr lang="en-US" smtClean="0"/>
              <a:t>11/6/2023</a:t>
            </a:fld>
            <a:endParaRPr lang="en-US"/>
          </a:p>
        </p:txBody>
      </p:sp>
      <p:sp>
        <p:nvSpPr>
          <p:cNvPr id="8" name="Footer Placeholder 7">
            <a:extLst>
              <a:ext uri="{FF2B5EF4-FFF2-40B4-BE49-F238E27FC236}">
                <a16:creationId xmlns:a16="http://schemas.microsoft.com/office/drawing/2014/main" id="{7B5F5840-6E04-4199-8550-8C54790BCF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DBAA595-0492-48C4-8148-1016DABA977D}"/>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458124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7FD1F7-E1B8-43F0-A9E6-DC0AC8AACB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041EB0-29DD-462D-9186-51F204325CFF}"/>
              </a:ext>
            </a:extLst>
          </p:cNvPr>
          <p:cNvSpPr>
            <a:spLocks noGrp="1"/>
          </p:cNvSpPr>
          <p:nvPr>
            <p:ph type="dt" sz="half" idx="10"/>
          </p:nvPr>
        </p:nvSpPr>
        <p:spPr/>
        <p:txBody>
          <a:bodyPr/>
          <a:lstStyle/>
          <a:p>
            <a:fld id="{E32747B7-FFA1-4F1A-8F74-BF59C4939145}" type="datetimeFigureOut">
              <a:rPr lang="en-US" smtClean="0"/>
              <a:t>11/6/2023</a:t>
            </a:fld>
            <a:endParaRPr lang="en-US"/>
          </a:p>
        </p:txBody>
      </p:sp>
      <p:sp>
        <p:nvSpPr>
          <p:cNvPr id="4" name="Footer Placeholder 3">
            <a:extLst>
              <a:ext uri="{FF2B5EF4-FFF2-40B4-BE49-F238E27FC236}">
                <a16:creationId xmlns:a16="http://schemas.microsoft.com/office/drawing/2014/main" id="{4329B583-1C44-4824-A3D8-3DBBAAAB27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6B9D04-365B-4867-BB3D-36B780207898}"/>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241442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CC9A1F-354D-41C1-8E9F-3C20D893C1A3}"/>
              </a:ext>
            </a:extLst>
          </p:cNvPr>
          <p:cNvSpPr>
            <a:spLocks noGrp="1"/>
          </p:cNvSpPr>
          <p:nvPr>
            <p:ph type="dt" sz="half" idx="10"/>
          </p:nvPr>
        </p:nvSpPr>
        <p:spPr/>
        <p:txBody>
          <a:bodyPr/>
          <a:lstStyle/>
          <a:p>
            <a:fld id="{E32747B7-FFA1-4F1A-8F74-BF59C4939145}" type="datetimeFigureOut">
              <a:rPr lang="en-US" smtClean="0"/>
              <a:t>11/6/2023</a:t>
            </a:fld>
            <a:endParaRPr lang="en-US"/>
          </a:p>
        </p:txBody>
      </p:sp>
      <p:sp>
        <p:nvSpPr>
          <p:cNvPr id="3" name="Footer Placeholder 2">
            <a:extLst>
              <a:ext uri="{FF2B5EF4-FFF2-40B4-BE49-F238E27FC236}">
                <a16:creationId xmlns:a16="http://schemas.microsoft.com/office/drawing/2014/main" id="{0991C260-F34A-4A7F-8511-2A7FC5FB2F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D0154DC-5FDB-42CE-957B-F3ED23FACD8E}"/>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2202136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1C4E4-E255-4D69-9BF9-ECAA31028E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96FCD5-51A3-4BB0-A0B8-72938C71F9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441058-C8A2-4BA2-94DF-0E9B91E10C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7537CD-8E5E-4CE4-AE02-660C84BED1F2}"/>
              </a:ext>
            </a:extLst>
          </p:cNvPr>
          <p:cNvSpPr>
            <a:spLocks noGrp="1"/>
          </p:cNvSpPr>
          <p:nvPr>
            <p:ph type="dt" sz="half" idx="10"/>
          </p:nvPr>
        </p:nvSpPr>
        <p:spPr/>
        <p:txBody>
          <a:bodyPr/>
          <a:lstStyle/>
          <a:p>
            <a:fld id="{E32747B7-FFA1-4F1A-8F74-BF59C4939145}" type="datetimeFigureOut">
              <a:rPr lang="en-US" smtClean="0"/>
              <a:t>11/6/2023</a:t>
            </a:fld>
            <a:endParaRPr lang="en-US"/>
          </a:p>
        </p:txBody>
      </p:sp>
      <p:sp>
        <p:nvSpPr>
          <p:cNvPr id="6" name="Footer Placeholder 5">
            <a:extLst>
              <a:ext uri="{FF2B5EF4-FFF2-40B4-BE49-F238E27FC236}">
                <a16:creationId xmlns:a16="http://schemas.microsoft.com/office/drawing/2014/main" id="{CE7483AC-C2AB-4EFD-AF32-0052800CAD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11F0EB-36BD-47DD-8E23-49D498AC85DD}"/>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417448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AEBB0-2177-4146-9C56-5CED16F9C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4EF1D3-172C-4417-BDE5-3833D4ED0E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3FCD1EA-BCF5-402F-8EE0-C385C266E2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E567FA-DBF1-4D28-AEB8-08D8C7C8F88C}"/>
              </a:ext>
            </a:extLst>
          </p:cNvPr>
          <p:cNvSpPr>
            <a:spLocks noGrp="1"/>
          </p:cNvSpPr>
          <p:nvPr>
            <p:ph type="dt" sz="half" idx="10"/>
          </p:nvPr>
        </p:nvSpPr>
        <p:spPr/>
        <p:txBody>
          <a:bodyPr/>
          <a:lstStyle/>
          <a:p>
            <a:fld id="{E32747B7-FFA1-4F1A-8F74-BF59C4939145}" type="datetimeFigureOut">
              <a:rPr lang="en-US" smtClean="0"/>
              <a:t>11/6/2023</a:t>
            </a:fld>
            <a:endParaRPr lang="en-US"/>
          </a:p>
        </p:txBody>
      </p:sp>
      <p:sp>
        <p:nvSpPr>
          <p:cNvPr id="6" name="Footer Placeholder 5">
            <a:extLst>
              <a:ext uri="{FF2B5EF4-FFF2-40B4-BE49-F238E27FC236}">
                <a16:creationId xmlns:a16="http://schemas.microsoft.com/office/drawing/2014/main" id="{238EA75A-F33A-4ABD-95CE-5F94687BFF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FE09BE-4664-46A1-8DC5-ECBB88A02EED}"/>
              </a:ext>
            </a:extLst>
          </p:cNvPr>
          <p:cNvSpPr>
            <a:spLocks noGrp="1"/>
          </p:cNvSpPr>
          <p:nvPr>
            <p:ph type="sldNum" sz="quarter" idx="12"/>
          </p:nvPr>
        </p:nvSpPr>
        <p:spPr/>
        <p:txBody>
          <a:bodyPr/>
          <a:lstStyle/>
          <a:p>
            <a:fld id="{6945AD57-5834-444C-968F-634033C341A1}" type="slidenum">
              <a:rPr lang="en-US" smtClean="0"/>
              <a:t>‹#›</a:t>
            </a:fld>
            <a:endParaRPr lang="en-US"/>
          </a:p>
        </p:txBody>
      </p:sp>
    </p:spTree>
    <p:extLst>
      <p:ext uri="{BB962C8B-B14F-4D97-AF65-F5344CB8AC3E}">
        <p14:creationId xmlns:p14="http://schemas.microsoft.com/office/powerpoint/2010/main" val="1225292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AEAD0-4C45-4820-82AC-A40633CA51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FC7145-5BCF-454D-9693-7AC705AA4B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A7DB4-2EA5-4142-A6A1-CC2E924ED9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2747B7-FFA1-4F1A-8F74-BF59C4939145}" type="datetimeFigureOut">
              <a:rPr lang="en-US" smtClean="0"/>
              <a:t>11/6/2023</a:t>
            </a:fld>
            <a:endParaRPr lang="en-US"/>
          </a:p>
        </p:txBody>
      </p:sp>
      <p:sp>
        <p:nvSpPr>
          <p:cNvPr id="5" name="Footer Placeholder 4">
            <a:extLst>
              <a:ext uri="{FF2B5EF4-FFF2-40B4-BE49-F238E27FC236}">
                <a16:creationId xmlns:a16="http://schemas.microsoft.com/office/drawing/2014/main" id="{5D6D83C5-F01B-42DE-98C9-D66B11F26A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257A9F-9261-4E3E-94A0-6530DDF8DC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45AD57-5834-444C-968F-634033C341A1}" type="slidenum">
              <a:rPr lang="en-US" smtClean="0"/>
              <a:t>‹#›</a:t>
            </a:fld>
            <a:endParaRPr lang="en-US"/>
          </a:p>
        </p:txBody>
      </p:sp>
    </p:spTree>
    <p:extLst>
      <p:ext uri="{BB962C8B-B14F-4D97-AF65-F5344CB8AC3E}">
        <p14:creationId xmlns:p14="http://schemas.microsoft.com/office/powerpoint/2010/main" val="3497563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AB076-077A-4F73-9D51-F1484961DD6B}" type="datetime1">
              <a:rPr lang="en-US" smtClean="0"/>
              <a:t>11/6/2023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C379C-1C69-404F-8F7C-25EFE1E359DB}" type="slidenum">
              <a:rPr lang="en-US" smtClean="0"/>
              <a:t>‹#›</a:t>
            </a:fld>
            <a:endParaRPr lang="en-US"/>
          </a:p>
        </p:txBody>
      </p:sp>
    </p:spTree>
    <p:extLst>
      <p:ext uri="{BB962C8B-B14F-4D97-AF65-F5344CB8AC3E}">
        <p14:creationId xmlns:p14="http://schemas.microsoft.com/office/powerpoint/2010/main" val="1146421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5532F-EC86-4CAB-9982-DDA842E2EF55}" type="datetime1">
              <a:rPr lang="en-US" smtClean="0"/>
              <a:t>11/6/2023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995154-0473-4D3E-9D27-8B1D4B6CEBB6}" type="slidenum">
              <a:rPr lang="en-US" smtClean="0"/>
              <a:t>‹#›</a:t>
            </a:fld>
            <a:endParaRPr lang="en-US"/>
          </a:p>
        </p:txBody>
      </p:sp>
    </p:spTree>
    <p:extLst>
      <p:ext uri="{BB962C8B-B14F-4D97-AF65-F5344CB8AC3E}">
        <p14:creationId xmlns:p14="http://schemas.microsoft.com/office/powerpoint/2010/main" val="12955948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26.e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29.emf"/><Relationship Id="rId4" Type="http://schemas.openxmlformats.org/officeDocument/2006/relationships/image" Target="../media/image28.emf"/></Relationships>
</file>

<file path=ppt/slides/_rels/slide5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7BE88-28A4-46A1-972A-8FC44E6DB53E}"/>
              </a:ext>
            </a:extLst>
          </p:cNvPr>
          <p:cNvSpPr>
            <a:spLocks noGrp="1"/>
          </p:cNvSpPr>
          <p:nvPr>
            <p:ph type="ctrTitle"/>
          </p:nvPr>
        </p:nvSpPr>
        <p:spPr/>
        <p:txBody>
          <a:bodyPr/>
          <a:lstStyle/>
          <a:p>
            <a:r>
              <a:rPr lang="en-US" dirty="0"/>
              <a:t>Thermodynamic binding networks</a:t>
            </a:r>
          </a:p>
        </p:txBody>
      </p:sp>
      <p:sp>
        <p:nvSpPr>
          <p:cNvPr id="3" name="Subtitle 2">
            <a:extLst>
              <a:ext uri="{FF2B5EF4-FFF2-40B4-BE49-F238E27FC236}">
                <a16:creationId xmlns:a16="http://schemas.microsoft.com/office/drawing/2014/main" id="{99AB8A3A-A59D-4430-9A15-78F9E44C6961}"/>
              </a:ext>
            </a:extLst>
          </p:cNvPr>
          <p:cNvSpPr>
            <a:spLocks noGrp="1"/>
          </p:cNvSpPr>
          <p:nvPr>
            <p:ph type="subTitle" idx="1"/>
          </p:nvPr>
        </p:nvSpPr>
        <p:spPr/>
        <p:txBody>
          <a:bodyPr/>
          <a:lstStyle/>
          <a:p>
            <a:r>
              <a:rPr lang="en-US" dirty="0"/>
              <a:t>slides © 2021, David Haley and David Doty</a:t>
            </a:r>
          </a:p>
          <a:p>
            <a:r>
              <a:rPr lang="en-US"/>
              <a:t>ECS 232: </a:t>
            </a:r>
            <a:r>
              <a:rPr lang="en-US" dirty="0"/>
              <a:t>Theory of Molecular Computation, UC Davis</a:t>
            </a:r>
          </a:p>
        </p:txBody>
      </p:sp>
    </p:spTree>
    <p:extLst>
      <p:ext uri="{BB962C8B-B14F-4D97-AF65-F5344CB8AC3E}">
        <p14:creationId xmlns:p14="http://schemas.microsoft.com/office/powerpoint/2010/main" val="1574287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182" y="5685557"/>
            <a:ext cx="2952332" cy="677283"/>
          </a:xfrm>
        </p:spPr>
        <p:txBody>
          <a:bodyPr>
            <a:noAutofit/>
          </a:bodyPr>
          <a:lstStyle/>
          <a:p>
            <a:r>
              <a:rPr lang="en-US" sz="3200" dirty="0"/>
              <a:t>more favorable</a:t>
            </a:r>
          </a:p>
        </p:txBody>
      </p:sp>
      <p:grpSp>
        <p:nvGrpSpPr>
          <p:cNvPr id="57" name="Group 56"/>
          <p:cNvGrpSpPr/>
          <p:nvPr/>
        </p:nvGrpSpPr>
        <p:grpSpPr>
          <a:xfrm>
            <a:off x="2160525" y="2972512"/>
            <a:ext cx="3066427" cy="2047987"/>
            <a:chOff x="2435492" y="2728834"/>
            <a:chExt cx="3307440" cy="2144584"/>
          </a:xfrm>
        </p:grpSpPr>
        <p:grpSp>
          <p:nvGrpSpPr>
            <p:cNvPr id="4" name="Group 3"/>
            <p:cNvGrpSpPr/>
            <p:nvPr/>
          </p:nvGrpSpPr>
          <p:grpSpPr>
            <a:xfrm>
              <a:off x="2435492" y="2728834"/>
              <a:ext cx="3303460" cy="916715"/>
              <a:chOff x="1469373" y="2728834"/>
              <a:chExt cx="5289114" cy="1396962"/>
            </a:xfrm>
          </p:grpSpPr>
          <p:grpSp>
            <p:nvGrpSpPr>
              <p:cNvPr id="5" name="Group 4"/>
              <p:cNvGrpSpPr/>
              <p:nvPr/>
            </p:nvGrpSpPr>
            <p:grpSpPr>
              <a:xfrm>
                <a:off x="1868699" y="2728834"/>
                <a:ext cx="4889788" cy="656471"/>
                <a:chOff x="1083341" y="2679797"/>
                <a:chExt cx="7772289" cy="656471"/>
              </a:xfrm>
            </p:grpSpPr>
            <p:sp>
              <p:nvSpPr>
                <p:cNvPr id="13" name="Freeform 12"/>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p:cNvSpPr txBox="1"/>
                <p:nvPr/>
              </p:nvSpPr>
              <p:spPr>
                <a:xfrm>
                  <a:off x="5495830" y="2679799"/>
                  <a:ext cx="885307"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15" name="Straight Connector 14"/>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851910" y="2717211"/>
                  <a:ext cx="951312"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7" name="Freeform 16"/>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8" name="TextBox 17"/>
                <p:cNvSpPr txBox="1"/>
                <p:nvPr/>
              </p:nvSpPr>
              <p:spPr>
                <a:xfrm>
                  <a:off x="7970323" y="2679797"/>
                  <a:ext cx="885307"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19" name="Straight Connector 18"/>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284561" y="2679799"/>
                  <a:ext cx="962929"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1" name="Freeform 20"/>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2" name="TextBox 21"/>
                <p:cNvSpPr txBox="1"/>
                <p:nvPr/>
              </p:nvSpPr>
              <p:spPr>
                <a:xfrm>
                  <a:off x="2996824" y="2682119"/>
                  <a:ext cx="885307"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23" name="Straight Connector 22"/>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804359" y="2682119"/>
                  <a:ext cx="748906"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6" name="Group 5"/>
              <p:cNvGrpSpPr/>
              <p:nvPr/>
            </p:nvGrpSpPr>
            <p:grpSpPr>
              <a:xfrm>
                <a:off x="1469373" y="3444010"/>
                <a:ext cx="2307326" cy="681786"/>
                <a:chOff x="1469373" y="3573449"/>
                <a:chExt cx="2307326" cy="681786"/>
              </a:xfrm>
            </p:grpSpPr>
            <p:sp>
              <p:nvSpPr>
                <p:cNvPr id="7" name="Freeform 6"/>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8" name="TextBox 7"/>
                <p:cNvSpPr txBox="1"/>
                <p:nvPr/>
              </p:nvSpPr>
              <p:spPr>
                <a:xfrm>
                  <a:off x="1488215" y="3714985"/>
                  <a:ext cx="734143" cy="540250"/>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1</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9" name="Straight Connector 8"/>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322313" y="3704752"/>
                  <a:ext cx="648329"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11" name="Freeform 10"/>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3042556" y="3687284"/>
                  <a:ext cx="73414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nvGrpSpPr>
            <p:cNvPr id="25" name="Group 24"/>
            <p:cNvGrpSpPr/>
            <p:nvPr/>
          </p:nvGrpSpPr>
          <p:grpSpPr>
            <a:xfrm>
              <a:off x="2455108" y="4426016"/>
              <a:ext cx="470298" cy="447402"/>
              <a:chOff x="3047616" y="5315131"/>
              <a:chExt cx="752986" cy="681786"/>
            </a:xfrm>
          </p:grpSpPr>
          <p:sp>
            <p:nvSpPr>
              <p:cNvPr id="26" name="Freeform 25"/>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3066458" y="5456667"/>
                <a:ext cx="734144" cy="540250"/>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28" name="Group 27"/>
            <p:cNvGrpSpPr/>
            <p:nvPr/>
          </p:nvGrpSpPr>
          <p:grpSpPr>
            <a:xfrm>
              <a:off x="2708010" y="4426020"/>
              <a:ext cx="2176429" cy="440687"/>
              <a:chOff x="3452532" y="5315131"/>
              <a:chExt cx="3484644" cy="671552"/>
            </a:xfrm>
          </p:grpSpPr>
          <p:cxnSp>
            <p:nvCxnSpPr>
              <p:cNvPr id="29" name="Straight Connector 28"/>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00555" y="5446434"/>
                <a:ext cx="782977"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1" name="Freeform 30"/>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2" name="TextBox 31"/>
              <p:cNvSpPr txBox="1"/>
              <p:nvPr/>
            </p:nvSpPr>
            <p:spPr>
              <a:xfrm>
                <a:off x="4620799" y="5428966"/>
                <a:ext cx="73414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3" name="Straight Connector 32"/>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5482786" y="5446434"/>
                <a:ext cx="775669"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35" name="Freeform 34"/>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6" name="TextBox 35"/>
              <p:cNvSpPr txBox="1"/>
              <p:nvPr/>
            </p:nvSpPr>
            <p:spPr>
              <a:xfrm>
                <a:off x="6203033" y="5428966"/>
                <a:ext cx="73414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37" name="Group 36"/>
            <p:cNvGrpSpPr/>
            <p:nvPr/>
          </p:nvGrpSpPr>
          <p:grpSpPr>
            <a:xfrm>
              <a:off x="3739244" y="3961918"/>
              <a:ext cx="2003688" cy="433037"/>
              <a:chOff x="1167147" y="1559251"/>
              <a:chExt cx="5164215" cy="659895"/>
            </a:xfrm>
          </p:grpSpPr>
          <p:sp>
            <p:nvSpPr>
              <p:cNvPr id="38" name="Freeform 37"/>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39" name="TextBox 38"/>
              <p:cNvSpPr txBox="1"/>
              <p:nvPr/>
            </p:nvSpPr>
            <p:spPr>
              <a:xfrm>
                <a:off x="2971806" y="1559251"/>
                <a:ext cx="89659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40" name="Straight Connector 39"/>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355167" y="1602411"/>
                <a:ext cx="740628"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42" name="Freeform 41"/>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43" name="TextBox 42"/>
              <p:cNvSpPr txBox="1"/>
              <p:nvPr/>
            </p:nvSpPr>
            <p:spPr>
              <a:xfrm>
                <a:off x="5434769" y="1564997"/>
                <a:ext cx="896593"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44" name="Straight Connector 43"/>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87816" y="1564997"/>
                <a:ext cx="963440"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46" name="Group 45"/>
            <p:cNvGrpSpPr/>
            <p:nvPr/>
          </p:nvGrpSpPr>
          <p:grpSpPr>
            <a:xfrm>
              <a:off x="2711509" y="3622871"/>
              <a:ext cx="1709498" cy="772084"/>
              <a:chOff x="3429754" y="3293334"/>
              <a:chExt cx="2737048" cy="1176561"/>
            </a:xfrm>
          </p:grpSpPr>
          <p:sp>
            <p:nvSpPr>
              <p:cNvPr id="47" name="Freeform 46"/>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48" name="TextBox 47"/>
              <p:cNvSpPr txBox="1"/>
              <p:nvPr/>
            </p:nvSpPr>
            <p:spPr>
              <a:xfrm>
                <a:off x="4613166" y="3810000"/>
                <a:ext cx="556974" cy="540249"/>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49" name="Group 48"/>
              <p:cNvGrpSpPr/>
              <p:nvPr/>
            </p:nvGrpSpPr>
            <p:grpSpPr>
              <a:xfrm rot="18900000">
                <a:off x="4541448" y="3293334"/>
                <a:ext cx="1625354" cy="693439"/>
                <a:chOff x="4328830" y="5452856"/>
                <a:chExt cx="1625354" cy="693439"/>
              </a:xfrm>
            </p:grpSpPr>
            <p:cxnSp>
              <p:nvCxnSpPr>
                <p:cNvPr id="52" name="Straight Connector 51"/>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741257" y="5490272"/>
                  <a:ext cx="479463"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54" name="Freeform 53"/>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55" name="TextBox 54"/>
                <p:cNvSpPr txBox="1"/>
                <p:nvPr/>
              </p:nvSpPr>
              <p:spPr>
                <a:xfrm>
                  <a:off x="5397210" y="5452856"/>
                  <a:ext cx="556974"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50" name="Straight Connector 49"/>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877658" y="3815747"/>
                <a:ext cx="605808" cy="540248"/>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grpSp>
        <p:nvGrpSpPr>
          <p:cNvPr id="121" name="Group 120"/>
          <p:cNvGrpSpPr/>
          <p:nvPr/>
        </p:nvGrpSpPr>
        <p:grpSpPr>
          <a:xfrm>
            <a:off x="6863012" y="2774350"/>
            <a:ext cx="3295575" cy="2707603"/>
            <a:chOff x="4293455" y="2683397"/>
            <a:chExt cx="3565051" cy="2707603"/>
          </a:xfrm>
        </p:grpSpPr>
        <p:grpSp>
          <p:nvGrpSpPr>
            <p:cNvPr id="58" name="Group 57"/>
            <p:cNvGrpSpPr/>
            <p:nvPr/>
          </p:nvGrpSpPr>
          <p:grpSpPr>
            <a:xfrm>
              <a:off x="5059763" y="3430062"/>
              <a:ext cx="2096025" cy="522895"/>
              <a:chOff x="1167147" y="1559250"/>
              <a:chExt cx="5119854" cy="659896"/>
            </a:xfrm>
          </p:grpSpPr>
          <p:sp>
            <p:nvSpPr>
              <p:cNvPr id="59" name="Freeform 58"/>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60" name="TextBox 59"/>
              <p:cNvSpPr txBox="1"/>
              <p:nvPr/>
            </p:nvSpPr>
            <p:spPr>
              <a:xfrm>
                <a:off x="2971804" y="1559250"/>
                <a:ext cx="85223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1" name="Straight Connector 60"/>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355167" y="1602411"/>
                <a:ext cx="703983"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3" name="Freeform 62"/>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64" name="TextBox 63"/>
              <p:cNvSpPr txBox="1"/>
              <p:nvPr/>
            </p:nvSpPr>
            <p:spPr>
              <a:xfrm>
                <a:off x="5434770" y="1564996"/>
                <a:ext cx="85223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65" name="Straight Connector 64"/>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1787816" y="1564997"/>
                <a:ext cx="91577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67" name="Group 66"/>
            <p:cNvGrpSpPr/>
            <p:nvPr/>
          </p:nvGrpSpPr>
          <p:grpSpPr>
            <a:xfrm>
              <a:off x="5045662" y="2683397"/>
              <a:ext cx="2137107" cy="522895"/>
              <a:chOff x="2764932" y="5486400"/>
              <a:chExt cx="3242852" cy="659895"/>
            </a:xfrm>
          </p:grpSpPr>
          <p:sp>
            <p:nvSpPr>
              <p:cNvPr id="68" name="Freeform 67"/>
              <p:cNvSpPr/>
              <p:nvPr/>
            </p:nvSpPr>
            <p:spPr>
              <a:xfrm>
                <a:off x="3929010"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3948345" y="5486400"/>
                <a:ext cx="529416"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70" name="Straight Connector 69"/>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4807703" y="5529560"/>
                <a:ext cx="455740"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2" name="Freeform 71"/>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73" name="TextBox 72"/>
              <p:cNvSpPr txBox="1"/>
              <p:nvPr/>
            </p:nvSpPr>
            <p:spPr>
              <a:xfrm>
                <a:off x="5478368" y="5492146"/>
                <a:ext cx="529416"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74" name="Straight Connector 73"/>
              <p:cNvCxnSpPr/>
              <p:nvPr/>
            </p:nvCxnSpPr>
            <p:spPr>
              <a:xfrm>
                <a:off x="2764932"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3212836" y="5492147"/>
                <a:ext cx="575834" cy="427256"/>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87" name="Group 86"/>
            <p:cNvGrpSpPr/>
            <p:nvPr/>
          </p:nvGrpSpPr>
          <p:grpSpPr>
            <a:xfrm>
              <a:off x="5585993" y="4828108"/>
              <a:ext cx="2272513" cy="442597"/>
              <a:chOff x="3452532" y="5315131"/>
              <a:chExt cx="3448318" cy="558560"/>
            </a:xfrm>
          </p:grpSpPr>
          <p:cxnSp>
            <p:nvCxnSpPr>
              <p:cNvPr id="88" name="Straight Connector 87"/>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900554" y="5446434"/>
                <a:ext cx="744237"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0" name="Freeform 89"/>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91" name="TextBox 90"/>
              <p:cNvSpPr txBox="1"/>
              <p:nvPr/>
            </p:nvSpPr>
            <p:spPr>
              <a:xfrm>
                <a:off x="4620800" y="5428965"/>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92" name="Straight Connector 91"/>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482788" y="5446434"/>
                <a:ext cx="737290"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94" name="Freeform 93"/>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95" name="TextBox 94"/>
              <p:cNvSpPr txBox="1"/>
              <p:nvPr/>
            </p:nvSpPr>
            <p:spPr>
              <a:xfrm>
                <a:off x="6203031" y="5428965"/>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sp>
          <p:nvSpPr>
            <p:cNvPr id="97" name="Freeform 96"/>
            <p:cNvSpPr/>
            <p:nvPr/>
          </p:nvSpPr>
          <p:spPr>
            <a:xfrm rot="18900000">
              <a:off x="5364067" y="4945924"/>
              <a:ext cx="266848" cy="92615"/>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grpSp>
          <p:nvGrpSpPr>
            <p:cNvPr id="99" name="Group 98"/>
            <p:cNvGrpSpPr/>
            <p:nvPr/>
          </p:nvGrpSpPr>
          <p:grpSpPr>
            <a:xfrm>
              <a:off x="4293455" y="4282438"/>
              <a:ext cx="3467474" cy="1108562"/>
              <a:chOff x="1469373" y="2728834"/>
              <a:chExt cx="5261555" cy="1399010"/>
            </a:xfrm>
          </p:grpSpPr>
          <p:grpSp>
            <p:nvGrpSpPr>
              <p:cNvPr id="100" name="Group 99"/>
              <p:cNvGrpSpPr/>
              <p:nvPr/>
            </p:nvGrpSpPr>
            <p:grpSpPr>
              <a:xfrm>
                <a:off x="1868699" y="2728834"/>
                <a:ext cx="4862229" cy="656471"/>
                <a:chOff x="1083341" y="2679797"/>
                <a:chExt cx="7728485" cy="656471"/>
              </a:xfrm>
            </p:grpSpPr>
            <p:sp>
              <p:nvSpPr>
                <p:cNvPr id="108" name="Freeform 107"/>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09" name="TextBox 108"/>
                <p:cNvSpPr txBox="1"/>
                <p:nvPr/>
              </p:nvSpPr>
              <p:spPr>
                <a:xfrm>
                  <a:off x="5495829" y="2679798"/>
                  <a:ext cx="841505"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110" name="Straight Connector 109"/>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6851910" y="2717210"/>
                  <a:ext cx="904244"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12" name="Freeform 111"/>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13" name="TextBox 112"/>
                <p:cNvSpPr txBox="1"/>
                <p:nvPr/>
              </p:nvSpPr>
              <p:spPr>
                <a:xfrm>
                  <a:off x="7970321" y="2679797"/>
                  <a:ext cx="841505"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114" name="Straight Connector 113"/>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4284564" y="2679798"/>
                  <a:ext cx="915285"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solidFill>
                      <a:effectLst/>
                      <a:uLnTx/>
                      <a:uFillTx/>
                      <a:latin typeface="Calibri"/>
                      <a:ea typeface="+mn-ea"/>
                      <a:cs typeface="+mn-cs"/>
                    </a:rPr>
                    <a:t>h</a:t>
                  </a:r>
                  <a:r>
                    <a:rPr kumimoji="0" lang="en-US" sz="16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16" name="Freeform 115"/>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17" name="TextBox 116"/>
                <p:cNvSpPr txBox="1"/>
                <p:nvPr/>
              </p:nvSpPr>
              <p:spPr>
                <a:xfrm>
                  <a:off x="2996824" y="2682120"/>
                  <a:ext cx="841504"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18" name="Straight Connector 117"/>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19" name="TextBox 118"/>
                <p:cNvSpPr txBox="1"/>
                <p:nvPr/>
              </p:nvSpPr>
              <p:spPr>
                <a:xfrm>
                  <a:off x="1804356" y="2682120"/>
                  <a:ext cx="711852"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endParaRPr kumimoji="0" lang="en-US" sz="16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01" name="Group 100"/>
              <p:cNvGrpSpPr/>
              <p:nvPr/>
            </p:nvGrpSpPr>
            <p:grpSpPr>
              <a:xfrm>
                <a:off x="1469373" y="3444010"/>
                <a:ext cx="2300977" cy="683834"/>
                <a:chOff x="1469373" y="3573449"/>
                <a:chExt cx="2300977" cy="683834"/>
              </a:xfrm>
            </p:grpSpPr>
            <p:sp>
              <p:nvSpPr>
                <p:cNvPr id="102" name="Freeform 101"/>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03" name="TextBox 102"/>
                <p:cNvSpPr txBox="1"/>
                <p:nvPr/>
              </p:nvSpPr>
              <p:spPr>
                <a:xfrm>
                  <a:off x="1488216" y="3714982"/>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1</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104" name="Straight Connector 103"/>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2322312" y="3704752"/>
                  <a:ext cx="616251"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106" name="Freeform 105"/>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Calibri"/>
                    <a:ea typeface="+mn-ea"/>
                    <a:cs typeface="+mn-cs"/>
                  </a:endParaRPr>
                </a:p>
              </p:txBody>
            </p:sp>
            <p:sp>
              <p:nvSpPr>
                <p:cNvPr id="107" name="TextBox 106"/>
                <p:cNvSpPr txBox="1"/>
                <p:nvPr/>
              </p:nvSpPr>
              <p:spPr>
                <a:xfrm>
                  <a:off x="3072531" y="3830026"/>
                  <a:ext cx="697819" cy="427257"/>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t</a:t>
                  </a:r>
                  <a:r>
                    <a:rPr kumimoji="0" lang="en-US" sz="1600" b="0" i="0" u="none" strike="noStrike" kern="1200" cap="none" spc="0" normalizeH="0" baseline="-25000" noProof="0" dirty="0">
                      <a:ln>
                        <a:noFill/>
                      </a:ln>
                      <a:solidFill>
                        <a:prstClr val="black"/>
                      </a:solidFill>
                      <a:effectLst/>
                      <a:uLnTx/>
                      <a:uFillTx/>
                      <a:latin typeface="Calibri"/>
                      <a:ea typeface="+mn-ea"/>
                      <a:cs typeface="+mn-cs"/>
                    </a:rPr>
                    <a:t>2</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sp>
        <p:nvSpPr>
          <p:cNvPr id="122" name="Title 1"/>
          <p:cNvSpPr txBox="1">
            <a:spLocks/>
          </p:cNvSpPr>
          <p:nvPr/>
        </p:nvSpPr>
        <p:spPr>
          <a:xfrm>
            <a:off x="2777624" y="1693628"/>
            <a:ext cx="1994156"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a:ea typeface="+mj-ea"/>
                <a:cs typeface="+mj-cs"/>
              </a:rPr>
              <a:t>Before:</a:t>
            </a:r>
          </a:p>
        </p:txBody>
      </p:sp>
      <p:sp>
        <p:nvSpPr>
          <p:cNvPr id="123" name="Title 1"/>
          <p:cNvSpPr txBox="1">
            <a:spLocks/>
          </p:cNvSpPr>
          <p:nvPr/>
        </p:nvSpPr>
        <p:spPr>
          <a:xfrm>
            <a:off x="7485277" y="1693627"/>
            <a:ext cx="1994156"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sng" strike="noStrike" kern="1200" cap="none" spc="0" normalizeH="0" baseline="0" noProof="0" dirty="0">
                <a:ln>
                  <a:noFill/>
                </a:ln>
                <a:solidFill>
                  <a:prstClr val="black"/>
                </a:solidFill>
                <a:effectLst/>
                <a:uLnTx/>
                <a:uFillTx/>
                <a:latin typeface="Calibri"/>
                <a:ea typeface="+mj-ea"/>
                <a:cs typeface="+mj-cs"/>
              </a:rPr>
              <a:t>After:</a:t>
            </a:r>
          </a:p>
        </p:txBody>
      </p:sp>
      <p:sp>
        <p:nvSpPr>
          <p:cNvPr id="124" name="Title 1"/>
          <p:cNvSpPr txBox="1">
            <a:spLocks/>
          </p:cNvSpPr>
          <p:nvPr/>
        </p:nvSpPr>
        <p:spPr>
          <a:xfrm>
            <a:off x="876301" y="427038"/>
            <a:ext cx="10810874"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j-ea"/>
                <a:cs typeface="+mj-cs"/>
              </a:rPr>
              <a:t>What causes leak “thermodynamically”?</a:t>
            </a:r>
          </a:p>
        </p:txBody>
      </p:sp>
      <p:grpSp>
        <p:nvGrpSpPr>
          <p:cNvPr id="77" name="Group 76"/>
          <p:cNvGrpSpPr/>
          <p:nvPr/>
        </p:nvGrpSpPr>
        <p:grpSpPr>
          <a:xfrm>
            <a:off x="5592148" y="2960902"/>
            <a:ext cx="1073020" cy="594312"/>
            <a:chOff x="4068148" y="2960902"/>
            <a:chExt cx="1073020" cy="594312"/>
          </a:xfrm>
        </p:grpSpPr>
        <p:sp>
          <p:nvSpPr>
            <p:cNvPr id="56" name="Right Arrow 55"/>
            <p:cNvSpPr/>
            <p:nvPr/>
          </p:nvSpPr>
          <p:spPr>
            <a:xfrm>
              <a:off x="4068148" y="3279198"/>
              <a:ext cx="1073020"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6" name="TextBox 75"/>
            <p:cNvSpPr txBox="1"/>
            <p:nvPr/>
          </p:nvSpPr>
          <p:spPr>
            <a:xfrm>
              <a:off x="4277755" y="2960902"/>
              <a:ext cx="6133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slow</a:t>
              </a:r>
            </a:p>
          </p:txBody>
        </p:sp>
      </p:grpSp>
      <p:grpSp>
        <p:nvGrpSpPr>
          <p:cNvPr id="78" name="Group 77"/>
          <p:cNvGrpSpPr/>
          <p:nvPr/>
        </p:nvGrpSpPr>
        <p:grpSpPr>
          <a:xfrm>
            <a:off x="5571934" y="3789156"/>
            <a:ext cx="1093235" cy="612511"/>
            <a:chOff x="4047933" y="3789155"/>
            <a:chExt cx="1093235" cy="612511"/>
          </a:xfrm>
        </p:grpSpPr>
        <p:sp>
          <p:nvSpPr>
            <p:cNvPr id="120" name="Right Arrow 119"/>
            <p:cNvSpPr/>
            <p:nvPr/>
          </p:nvSpPr>
          <p:spPr>
            <a:xfrm rot="10800000">
              <a:off x="4047933" y="4125650"/>
              <a:ext cx="1073020"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6" name="TextBox 125"/>
            <p:cNvSpPr txBox="1"/>
            <p:nvPr/>
          </p:nvSpPr>
          <p:spPr>
            <a:xfrm>
              <a:off x="4072029" y="3789155"/>
              <a:ext cx="106913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very slow</a:t>
              </a:r>
            </a:p>
          </p:txBody>
        </p:sp>
      </p:grpSp>
      <p:sp>
        <p:nvSpPr>
          <p:cNvPr id="127" name="Title 1"/>
          <p:cNvSpPr txBox="1">
            <a:spLocks/>
          </p:cNvSpPr>
          <p:nvPr/>
        </p:nvSpPr>
        <p:spPr>
          <a:xfrm>
            <a:off x="2416428" y="5695509"/>
            <a:ext cx="2658374" cy="677283"/>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a:ea typeface="+mj-ea"/>
                <a:cs typeface="+mj-cs"/>
              </a:rPr>
              <a:t>less favorable</a:t>
            </a:r>
          </a:p>
        </p:txBody>
      </p:sp>
      <p:sp>
        <p:nvSpPr>
          <p:cNvPr id="79" name="Slide Number Placeholder 7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168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Need a </a:t>
            </a:r>
            <a:r>
              <a:rPr lang="en-US" i="1" dirty="0"/>
              <a:t>kinetic</a:t>
            </a:r>
            <a:r>
              <a:rPr lang="en-US" dirty="0"/>
              <a:t> binding network model</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1983" y="2294427"/>
            <a:ext cx="5428034" cy="4071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Freeform 6"/>
          <p:cNvSpPr/>
          <p:nvPr/>
        </p:nvSpPr>
        <p:spPr>
          <a:xfrm>
            <a:off x="5162145" y="3426891"/>
            <a:ext cx="1021404" cy="2889115"/>
          </a:xfrm>
          <a:custGeom>
            <a:avLst/>
            <a:gdLst>
              <a:gd name="connsiteX0" fmla="*/ 145915 w 1021404"/>
              <a:gd name="connsiteY0" fmla="*/ 0 h 2889115"/>
              <a:gd name="connsiteX1" fmla="*/ 1021404 w 1021404"/>
              <a:gd name="connsiteY1" fmla="*/ 700392 h 2889115"/>
              <a:gd name="connsiteX2" fmla="*/ 0 w 1021404"/>
              <a:gd name="connsiteY2" fmla="*/ 1342417 h 2889115"/>
              <a:gd name="connsiteX3" fmla="*/ 787940 w 1021404"/>
              <a:gd name="connsiteY3" fmla="*/ 2889115 h 2889115"/>
            </a:gdLst>
            <a:ahLst/>
            <a:cxnLst>
              <a:cxn ang="0">
                <a:pos x="connsiteX0" y="connsiteY0"/>
              </a:cxn>
              <a:cxn ang="0">
                <a:pos x="connsiteX1" y="connsiteY1"/>
              </a:cxn>
              <a:cxn ang="0">
                <a:pos x="connsiteX2" y="connsiteY2"/>
              </a:cxn>
              <a:cxn ang="0">
                <a:pos x="connsiteX3" y="connsiteY3"/>
              </a:cxn>
            </a:cxnLst>
            <a:rect l="l" t="t" r="r" b="b"/>
            <a:pathLst>
              <a:path w="1021404" h="2889115">
                <a:moveTo>
                  <a:pt x="145915" y="0"/>
                </a:moveTo>
                <a:lnTo>
                  <a:pt x="1021404" y="700392"/>
                </a:lnTo>
                <a:lnTo>
                  <a:pt x="0" y="1342417"/>
                </a:lnTo>
                <a:lnTo>
                  <a:pt x="787940" y="2889115"/>
                </a:lnTo>
              </a:path>
            </a:pathLst>
          </a:custGeom>
          <a:noFill/>
          <a:ln w="63500">
            <a:solidFill>
              <a:srgbClr val="FFFF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78094" y="2784865"/>
            <a:ext cx="2926587" cy="523220"/>
          </a:xfrm>
          <a:prstGeom prst="rect">
            <a:avLst/>
          </a:prstGeom>
          <a:solidFill>
            <a:schemeClr val="tx1">
              <a:alpha val="50000"/>
            </a:schemeClr>
          </a:solidFill>
        </p:spPr>
        <p:txBody>
          <a:bodyPr wrap="square" rtlCol="0">
            <a:spAutoFit/>
          </a:bodyPr>
          <a:lstStyle/>
          <a:p>
            <a:pPr algn="ctr"/>
            <a:r>
              <a:rPr lang="en-US" sz="2800" dirty="0">
                <a:solidFill>
                  <a:srgbClr val="FFFF00"/>
                </a:solidFill>
              </a:rPr>
              <a:t>Designed Pathway</a:t>
            </a:r>
          </a:p>
        </p:txBody>
      </p:sp>
      <p:sp>
        <p:nvSpPr>
          <p:cNvPr id="10" name="TextBox 9"/>
          <p:cNvSpPr txBox="1"/>
          <p:nvPr/>
        </p:nvSpPr>
        <p:spPr>
          <a:xfrm>
            <a:off x="7803021" y="2494072"/>
            <a:ext cx="1006994" cy="523220"/>
          </a:xfrm>
          <a:prstGeom prst="rect">
            <a:avLst/>
          </a:prstGeom>
          <a:solidFill>
            <a:schemeClr val="tx1">
              <a:alpha val="50000"/>
            </a:schemeClr>
          </a:solidFill>
        </p:spPr>
        <p:txBody>
          <a:bodyPr wrap="square" rtlCol="0">
            <a:spAutoFit/>
          </a:bodyPr>
          <a:lstStyle/>
          <a:p>
            <a:pPr algn="ctr"/>
            <a:r>
              <a:rPr lang="en-US" sz="2800" dirty="0">
                <a:solidFill>
                  <a:schemeClr val="accent2">
                    <a:lumMod val="60000"/>
                    <a:lumOff val="40000"/>
                  </a:schemeClr>
                </a:solidFill>
              </a:rPr>
              <a:t>Leak</a:t>
            </a:r>
          </a:p>
        </p:txBody>
      </p:sp>
      <p:sp>
        <p:nvSpPr>
          <p:cNvPr id="11" name="TextBox 10"/>
          <p:cNvSpPr txBox="1"/>
          <p:nvPr/>
        </p:nvSpPr>
        <p:spPr>
          <a:xfrm>
            <a:off x="3381983" y="3785510"/>
            <a:ext cx="1006994" cy="523220"/>
          </a:xfrm>
          <a:prstGeom prst="rect">
            <a:avLst/>
          </a:prstGeom>
          <a:solidFill>
            <a:schemeClr val="tx1">
              <a:alpha val="50000"/>
            </a:schemeClr>
          </a:solidFill>
        </p:spPr>
        <p:txBody>
          <a:bodyPr wrap="square" rtlCol="0">
            <a:spAutoFit/>
          </a:bodyPr>
          <a:lstStyle/>
          <a:p>
            <a:pPr algn="ctr"/>
            <a:r>
              <a:rPr lang="en-US" sz="2800" dirty="0">
                <a:solidFill>
                  <a:schemeClr val="accent2">
                    <a:lumMod val="60000"/>
                    <a:lumOff val="40000"/>
                  </a:schemeClr>
                </a:solidFill>
              </a:rPr>
              <a:t>Leak</a:t>
            </a:r>
          </a:p>
        </p:txBody>
      </p:sp>
      <p:sp>
        <p:nvSpPr>
          <p:cNvPr id="12" name="Freeform 11"/>
          <p:cNvSpPr/>
          <p:nvPr/>
        </p:nvSpPr>
        <p:spPr>
          <a:xfrm>
            <a:off x="3469533" y="4368113"/>
            <a:ext cx="1692613" cy="868123"/>
          </a:xfrm>
          <a:custGeom>
            <a:avLst/>
            <a:gdLst>
              <a:gd name="connsiteX0" fmla="*/ 1692613 w 1692613"/>
              <a:gd name="connsiteY0" fmla="*/ 868123 h 868123"/>
              <a:gd name="connsiteX1" fmla="*/ 817123 w 1692613"/>
              <a:gd name="connsiteY1" fmla="*/ 21816 h 868123"/>
              <a:gd name="connsiteX2" fmla="*/ 0 w 1692613"/>
              <a:gd name="connsiteY2" fmla="*/ 255280 h 868123"/>
            </a:gdLst>
            <a:ahLst/>
            <a:cxnLst>
              <a:cxn ang="0">
                <a:pos x="connsiteX0" y="connsiteY0"/>
              </a:cxn>
              <a:cxn ang="0">
                <a:pos x="connsiteX1" y="connsiteY1"/>
              </a:cxn>
              <a:cxn ang="0">
                <a:pos x="connsiteX2" y="connsiteY2"/>
              </a:cxn>
            </a:cxnLst>
            <a:rect l="l" t="t" r="r" b="b"/>
            <a:pathLst>
              <a:path w="1692613" h="868123">
                <a:moveTo>
                  <a:pt x="1692613" y="868123"/>
                </a:moveTo>
                <a:cubicBezTo>
                  <a:pt x="1395919" y="496039"/>
                  <a:pt x="1099225" y="123956"/>
                  <a:pt x="817123" y="21816"/>
                </a:cubicBezTo>
                <a:cubicBezTo>
                  <a:pt x="535021" y="-80325"/>
                  <a:pt x="126459" y="206642"/>
                  <a:pt x="0" y="255280"/>
                </a:cubicBezTo>
              </a:path>
            </a:pathLst>
          </a:custGeom>
          <a:noFill/>
          <a:ln w="63500">
            <a:solidFill>
              <a:srgbClr val="FF8989"/>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flipH="1">
            <a:off x="6307303" y="3046475"/>
            <a:ext cx="2502713" cy="1434706"/>
          </a:xfrm>
          <a:custGeom>
            <a:avLst/>
            <a:gdLst>
              <a:gd name="connsiteX0" fmla="*/ 1692613 w 1692613"/>
              <a:gd name="connsiteY0" fmla="*/ 868123 h 868123"/>
              <a:gd name="connsiteX1" fmla="*/ 817123 w 1692613"/>
              <a:gd name="connsiteY1" fmla="*/ 21816 h 868123"/>
              <a:gd name="connsiteX2" fmla="*/ 0 w 1692613"/>
              <a:gd name="connsiteY2" fmla="*/ 255280 h 868123"/>
            </a:gdLst>
            <a:ahLst/>
            <a:cxnLst>
              <a:cxn ang="0">
                <a:pos x="connsiteX0" y="connsiteY0"/>
              </a:cxn>
              <a:cxn ang="0">
                <a:pos x="connsiteX1" y="connsiteY1"/>
              </a:cxn>
              <a:cxn ang="0">
                <a:pos x="connsiteX2" y="connsiteY2"/>
              </a:cxn>
            </a:cxnLst>
            <a:rect l="l" t="t" r="r" b="b"/>
            <a:pathLst>
              <a:path w="1692613" h="868123">
                <a:moveTo>
                  <a:pt x="1692613" y="868123"/>
                </a:moveTo>
                <a:cubicBezTo>
                  <a:pt x="1395919" y="496039"/>
                  <a:pt x="1099225" y="123956"/>
                  <a:pt x="817123" y="21816"/>
                </a:cubicBezTo>
                <a:cubicBezTo>
                  <a:pt x="535021" y="-80325"/>
                  <a:pt x="126459" y="206642"/>
                  <a:pt x="0" y="255280"/>
                </a:cubicBezTo>
              </a:path>
            </a:pathLst>
          </a:custGeom>
          <a:noFill/>
          <a:ln w="63500">
            <a:solidFill>
              <a:srgbClr val="FF8989"/>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2"/>
          <p:cNvSpPr txBox="1">
            <a:spLocks/>
          </p:cNvSpPr>
          <p:nvPr/>
        </p:nvSpPr>
        <p:spPr>
          <a:xfrm>
            <a:off x="1893651" y="1681585"/>
            <a:ext cx="8229600" cy="49043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Can we design pathways that maintain local stability?</a:t>
            </a:r>
          </a:p>
        </p:txBody>
      </p:sp>
      <p:sp>
        <p:nvSpPr>
          <p:cNvPr id="4" name="Slide Number Placeholder 3"/>
          <p:cNvSpPr>
            <a:spLocks noGrp="1"/>
          </p:cNvSpPr>
          <p:nvPr>
            <p:ph type="sldNum" sz="quarter" idx="12"/>
          </p:nvPr>
        </p:nvSpPr>
        <p:spPr/>
        <p:txBody>
          <a:bodyPr/>
          <a:lstStyle/>
          <a:p>
            <a:fld id="{1ACC379C-1C69-404F-8F7C-25EFE1E359DB}" type="slidenum">
              <a:rPr lang="en-US" smtClean="0"/>
              <a:t>11</a:t>
            </a:fld>
            <a:endParaRPr lang="en-US"/>
          </a:p>
        </p:txBody>
      </p:sp>
    </p:spTree>
    <p:extLst>
      <p:ext uri="{BB962C8B-B14F-4D97-AF65-F5344CB8AC3E}">
        <p14:creationId xmlns:p14="http://schemas.microsoft.com/office/powerpoint/2010/main" val="122387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P spid="11" grpId="0" animBg="1"/>
      <p:bldP spid="12" grpId="0" animBg="1"/>
      <p:bldP spid="14" grpId="0" animBg="1"/>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Abstraction</a:t>
            </a:r>
          </a:p>
        </p:txBody>
      </p:sp>
      <p:grpSp>
        <p:nvGrpSpPr>
          <p:cNvPr id="19" name="Group 18"/>
          <p:cNvGrpSpPr/>
          <p:nvPr/>
        </p:nvGrpSpPr>
        <p:grpSpPr>
          <a:xfrm>
            <a:off x="2895600" y="1466063"/>
            <a:ext cx="6400800" cy="659517"/>
            <a:chOff x="1371600" y="1466062"/>
            <a:chExt cx="6400800" cy="65951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75987"/>
              <a:ext cx="3200400" cy="549592"/>
            </a:xfrm>
            <a:prstGeom prst="rect">
              <a:avLst/>
            </a:prstGeom>
          </p:spPr>
        </p:pic>
        <p:sp>
          <p:nvSpPr>
            <p:cNvPr id="14" name="Rectangle 13"/>
            <p:cNvSpPr/>
            <p:nvPr/>
          </p:nvSpPr>
          <p:spPr>
            <a:xfrm>
              <a:off x="1371600" y="1466062"/>
              <a:ext cx="2057400" cy="646331"/>
            </a:xfrm>
            <a:prstGeom prst="rect">
              <a:avLst/>
            </a:prstGeom>
          </p:spPr>
          <p:txBody>
            <a:bodyPr wrap="square">
              <a:spAutoFit/>
            </a:bodyPr>
            <a:lstStyle/>
            <a:p>
              <a:pPr algn="ctr"/>
              <a:r>
                <a:rPr lang="fr-FR" sz="3600" dirty="0"/>
                <a:t>DNA</a:t>
              </a:r>
            </a:p>
          </p:txBody>
        </p:sp>
      </p:grpSp>
      <p:grpSp>
        <p:nvGrpSpPr>
          <p:cNvPr id="20" name="Group 19"/>
          <p:cNvGrpSpPr/>
          <p:nvPr/>
        </p:nvGrpSpPr>
        <p:grpSpPr>
          <a:xfrm>
            <a:off x="2476500" y="2125580"/>
            <a:ext cx="7200900" cy="1641089"/>
            <a:chOff x="952500" y="2125579"/>
            <a:chExt cx="7200900" cy="1641089"/>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263065"/>
              <a:ext cx="3962400" cy="150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952500" y="2630145"/>
              <a:ext cx="2895600" cy="646331"/>
            </a:xfrm>
            <a:prstGeom prst="rect">
              <a:avLst/>
            </a:prstGeom>
          </p:spPr>
          <p:txBody>
            <a:bodyPr wrap="square">
              <a:spAutoFit/>
            </a:bodyPr>
            <a:lstStyle/>
            <a:p>
              <a:pPr algn="ctr"/>
              <a:r>
                <a:rPr lang="fr-FR" sz="3600" dirty="0"/>
                <a:t>Base Pairs</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2125579"/>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2476501" y="3371471"/>
            <a:ext cx="7279445" cy="1583917"/>
            <a:chOff x="952500" y="3371470"/>
            <a:chExt cx="7279445" cy="1583917"/>
          </a:xfrm>
        </p:grpSpPr>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4078" b="7495"/>
            <a:stretch/>
          </p:blipFill>
          <p:spPr bwMode="auto">
            <a:xfrm>
              <a:off x="4112455" y="3766667"/>
              <a:ext cx="411949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952500" y="3976307"/>
              <a:ext cx="2895600" cy="646331"/>
            </a:xfrm>
            <a:prstGeom prst="rect">
              <a:avLst/>
            </a:prstGeom>
          </p:spPr>
          <p:txBody>
            <a:bodyPr wrap="square">
              <a:spAutoFit/>
            </a:bodyPr>
            <a:lstStyle/>
            <a:p>
              <a:pPr algn="ctr"/>
              <a:r>
                <a:rPr lang="fr-FR" sz="3600" dirty="0" err="1"/>
                <a:t>Strands</a:t>
              </a:r>
              <a:endParaRPr lang="fr-FR" sz="3600" dirty="0"/>
            </a:p>
          </p:txBody>
        </p:sp>
        <p:pic>
          <p:nvPicPr>
            <p:cNvPr id="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3371470"/>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3" name="Group 22"/>
          <p:cNvGrpSpPr/>
          <p:nvPr/>
        </p:nvGrpSpPr>
        <p:grpSpPr>
          <a:xfrm>
            <a:off x="1828799" y="4713715"/>
            <a:ext cx="6385676" cy="1695400"/>
            <a:chOff x="304799" y="4713715"/>
            <a:chExt cx="6385676" cy="1695400"/>
          </a:xfrm>
        </p:grpSpPr>
        <p:pic>
          <p:nvPicPr>
            <p:cNvPr id="103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25" y="5180111"/>
              <a:ext cx="1036550" cy="1229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304799" y="5256004"/>
              <a:ext cx="4191000" cy="1077218"/>
            </a:xfrm>
            <a:prstGeom prst="rect">
              <a:avLst/>
            </a:prstGeom>
          </p:spPr>
          <p:txBody>
            <a:bodyPr wrap="square">
              <a:spAutoFit/>
            </a:bodyPr>
            <a:lstStyle/>
            <a:p>
              <a:pPr algn="ctr"/>
              <a:r>
                <a:rPr lang="fr-FR" sz="3200" dirty="0" err="1"/>
                <a:t>Thermodynamic</a:t>
              </a:r>
              <a:endParaRPr lang="fr-FR" sz="3200" dirty="0"/>
            </a:p>
            <a:p>
              <a:pPr algn="ctr"/>
              <a:r>
                <a:rPr lang="fr-FR" sz="3200" dirty="0"/>
                <a:t>Binding Network</a:t>
              </a:r>
            </a:p>
          </p:txBody>
        </p:sp>
        <p:pic>
          <p:nvPicPr>
            <p:cNvPr id="2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4713715"/>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4" name="Slide Number Placeholder 3"/>
          <p:cNvSpPr>
            <a:spLocks noGrp="1"/>
          </p:cNvSpPr>
          <p:nvPr>
            <p:ph type="sldNum" sz="quarter" idx="12"/>
          </p:nvPr>
        </p:nvSpPr>
        <p:spPr/>
        <p:txBody>
          <a:bodyPr/>
          <a:lstStyle/>
          <a:p>
            <a:fld id="{1ACC379C-1C69-404F-8F7C-25EFE1E359DB}" type="slidenum">
              <a:rPr lang="en-US" smtClean="0"/>
              <a:t>12</a:t>
            </a:fld>
            <a:endParaRPr lang="en-US"/>
          </a:p>
        </p:txBody>
      </p:sp>
    </p:spTree>
    <p:extLst>
      <p:ext uri="{BB962C8B-B14F-4D97-AF65-F5344CB8AC3E}">
        <p14:creationId xmlns:p14="http://schemas.microsoft.com/office/powerpoint/2010/main" val="345520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Thermodynamic Binding Networks</a:t>
            </a:r>
          </a:p>
        </p:txBody>
      </p:sp>
      <p:sp>
        <p:nvSpPr>
          <p:cNvPr id="3" name="Content Placeholder 2"/>
          <p:cNvSpPr>
            <a:spLocks noGrp="1"/>
          </p:cNvSpPr>
          <p:nvPr>
            <p:ph idx="1"/>
          </p:nvPr>
        </p:nvSpPr>
        <p:spPr>
          <a:xfrm>
            <a:off x="1981200" y="4307567"/>
            <a:ext cx="8229600" cy="1169502"/>
          </a:xfrm>
        </p:spPr>
        <p:txBody>
          <a:bodyPr>
            <a:normAutofit/>
          </a:bodyPr>
          <a:lstStyle/>
          <a:p>
            <a:pPr marL="0" indent="0">
              <a:buNone/>
            </a:pPr>
            <a:r>
              <a:rPr lang="en-US" sz="2800" dirty="0"/>
              <a:t>Monomer = collection of domains</a:t>
            </a:r>
          </a:p>
          <a:p>
            <a:pPr marL="0" indent="0">
              <a:buNone/>
            </a:pPr>
            <a:r>
              <a:rPr lang="en-US" sz="2800" dirty="0"/>
              <a:t>Configuration = how monomers are bound</a:t>
            </a:r>
          </a:p>
        </p:txBody>
      </p:sp>
      <p:grpSp>
        <p:nvGrpSpPr>
          <p:cNvPr id="25" name="Group 24"/>
          <p:cNvGrpSpPr/>
          <p:nvPr/>
        </p:nvGrpSpPr>
        <p:grpSpPr>
          <a:xfrm>
            <a:off x="4648770" y="2954363"/>
            <a:ext cx="1049468" cy="531752"/>
            <a:chOff x="5304465" y="2367064"/>
            <a:chExt cx="1049468" cy="531752"/>
          </a:xfrm>
        </p:grpSpPr>
        <p:sp>
          <p:nvSpPr>
            <p:cNvPr id="6" name="Rectangle 5"/>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7"/>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p:cNvSpPr txBox="1"/>
            <p:nvPr/>
          </p:nvSpPr>
          <p:spPr>
            <a:xfrm>
              <a:off x="5304465" y="2375596"/>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1" name="TextBox 10"/>
            <p:cNvSpPr txBox="1"/>
            <p:nvPr/>
          </p:nvSpPr>
          <p:spPr>
            <a:xfrm>
              <a:off x="5800576" y="2375596"/>
              <a:ext cx="5533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4" name="Group 23"/>
          <p:cNvGrpSpPr/>
          <p:nvPr/>
        </p:nvGrpSpPr>
        <p:grpSpPr>
          <a:xfrm>
            <a:off x="5412744" y="2049690"/>
            <a:ext cx="496111" cy="525294"/>
            <a:chOff x="6068438" y="1462391"/>
            <a:chExt cx="496111" cy="525294"/>
          </a:xfrm>
        </p:grpSpPr>
        <p:sp>
          <p:nvSpPr>
            <p:cNvPr id="9" name="Rectangle 8"/>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p:cNvSpPr txBox="1"/>
            <p:nvPr/>
          </p:nvSpPr>
          <p:spPr>
            <a:xfrm>
              <a:off x="6129584" y="1464465"/>
              <a:ext cx="3738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2" name="Group 21"/>
          <p:cNvGrpSpPr/>
          <p:nvPr/>
        </p:nvGrpSpPr>
        <p:grpSpPr>
          <a:xfrm>
            <a:off x="2647643" y="2051764"/>
            <a:ext cx="992222" cy="525294"/>
            <a:chOff x="2509736" y="1566153"/>
            <a:chExt cx="992222" cy="525294"/>
          </a:xfrm>
        </p:grpSpPr>
        <p:sp>
          <p:nvSpPr>
            <p:cNvPr id="4" name="Rectangle 3"/>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3066992" y="1566153"/>
              <a:ext cx="37382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4" name="TextBox 13"/>
            <p:cNvSpPr txBox="1"/>
            <p:nvPr/>
          </p:nvSpPr>
          <p:spPr>
            <a:xfrm>
              <a:off x="2579697" y="1566153"/>
              <a:ext cx="3561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3" name="Group 22"/>
          <p:cNvGrpSpPr/>
          <p:nvPr/>
        </p:nvGrpSpPr>
        <p:grpSpPr>
          <a:xfrm>
            <a:off x="4455440" y="2055912"/>
            <a:ext cx="496111" cy="525294"/>
            <a:chOff x="5076216" y="1462391"/>
            <a:chExt cx="496111" cy="525294"/>
          </a:xfrm>
        </p:grpSpPr>
        <p:sp>
          <p:nvSpPr>
            <p:cNvPr id="5" name="Rectangle 4"/>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146177" y="1464465"/>
              <a:ext cx="35618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7" name="Straight Connector 16"/>
          <p:cNvCxnSpPr>
            <a:stCxn id="5" idx="2"/>
          </p:cNvCxnSpPr>
          <p:nvPr/>
        </p:nvCxnSpPr>
        <p:spPr>
          <a:xfrm>
            <a:off x="4703495" y="2581207"/>
            <a:ext cx="248056" cy="3793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3" idx="2"/>
            <a:endCxn id="11" idx="0"/>
          </p:cNvCxnSpPr>
          <p:nvPr/>
        </p:nvCxnSpPr>
        <p:spPr>
          <a:xfrm flipH="1">
            <a:off x="5421561" y="2574985"/>
            <a:ext cx="239239" cy="3879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4152659" y="2954363"/>
            <a:ext cx="535724" cy="531752"/>
            <a:chOff x="5304465" y="2367064"/>
            <a:chExt cx="535724" cy="531752"/>
          </a:xfrm>
        </p:grpSpPr>
        <p:sp>
          <p:nvSpPr>
            <p:cNvPr id="27" name="Rectangle 26"/>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9" name="TextBox 28"/>
            <p:cNvSpPr txBox="1"/>
            <p:nvPr/>
          </p:nvSpPr>
          <p:spPr>
            <a:xfrm>
              <a:off x="5304465" y="2375596"/>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a:t>
              </a:r>
            </a:p>
          </p:txBody>
        </p:sp>
      </p:grpSp>
      <p:sp>
        <p:nvSpPr>
          <p:cNvPr id="31" name="Content Placeholder 2"/>
          <p:cNvSpPr txBox="1">
            <a:spLocks/>
          </p:cNvSpPr>
          <p:nvPr/>
        </p:nvSpPr>
        <p:spPr>
          <a:xfrm>
            <a:off x="6310604" y="1918358"/>
            <a:ext cx="4142792" cy="190406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sng" strike="noStrike" kern="1200" cap="none" spc="0" normalizeH="0" baseline="0" noProof="0" dirty="0">
                <a:ln>
                  <a:noFill/>
                </a:ln>
                <a:solidFill>
                  <a:prstClr val="black"/>
                </a:solidFill>
                <a:effectLst/>
                <a:uLnTx/>
                <a:uFillTx/>
                <a:latin typeface="Calibri"/>
                <a:ea typeface="+mn-ea"/>
                <a:cs typeface="+mn-cs"/>
              </a:rPr>
              <a:t>Geometry-Free Model:</a:t>
            </a:r>
          </a:p>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The domains within a monomer are unordered</a:t>
            </a:r>
          </a:p>
        </p:txBody>
      </p:sp>
      <p:sp>
        <p:nvSpPr>
          <p:cNvPr id="33" name="Content Placeholder 2"/>
          <p:cNvSpPr txBox="1">
            <a:spLocks/>
          </p:cNvSpPr>
          <p:nvPr/>
        </p:nvSpPr>
        <p:spPr>
          <a:xfrm>
            <a:off x="2080727" y="4767943"/>
            <a:ext cx="8229600" cy="116950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8" name="Slide Number Placeholder 1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63349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7A993-06AB-4C8D-9EF9-1ABF40D1E8D4}"/>
              </a:ext>
            </a:extLst>
          </p:cNvPr>
          <p:cNvSpPr>
            <a:spLocks noGrp="1"/>
          </p:cNvSpPr>
          <p:nvPr>
            <p:ph type="title"/>
          </p:nvPr>
        </p:nvSpPr>
        <p:spPr/>
        <p:txBody>
          <a:bodyPr/>
          <a:lstStyle/>
          <a:p>
            <a:r>
              <a:rPr lang="en-US" dirty="0"/>
              <a:t>Energetic favorability: Bonds and complexes</a:t>
            </a:r>
          </a:p>
        </p:txBody>
      </p:sp>
      <p:sp>
        <p:nvSpPr>
          <p:cNvPr id="4" name="Slide Number Placeholder 3">
            <a:extLst>
              <a:ext uri="{FF2B5EF4-FFF2-40B4-BE49-F238E27FC236}">
                <a16:creationId xmlns:a16="http://schemas.microsoft.com/office/drawing/2014/main" id="{F47A159A-4C25-4E95-972E-CE081BCB8C9A}"/>
              </a:ext>
            </a:extLst>
          </p:cNvPr>
          <p:cNvSpPr>
            <a:spLocks noGrp="1"/>
          </p:cNvSpPr>
          <p:nvPr>
            <p:ph type="sldNum" sz="quarter" idx="12"/>
          </p:nvPr>
        </p:nvSpPr>
        <p:spPr/>
        <p:txBody>
          <a:bodyPr/>
          <a:lstStyle/>
          <a:p>
            <a:fld id="{1ACC379C-1C69-404F-8F7C-25EFE1E359DB}" type="slidenum">
              <a:rPr lang="en-US" smtClean="0"/>
              <a:t>14</a:t>
            </a:fld>
            <a:endParaRPr lang="en-US"/>
          </a:p>
        </p:txBody>
      </p:sp>
      <p:sp>
        <p:nvSpPr>
          <p:cNvPr id="178" name="TextBox 177">
            <a:extLst>
              <a:ext uri="{FF2B5EF4-FFF2-40B4-BE49-F238E27FC236}">
                <a16:creationId xmlns:a16="http://schemas.microsoft.com/office/drawing/2014/main" id="{BE05D196-3770-41E5-963A-B64DA8312417}"/>
              </a:ext>
            </a:extLst>
          </p:cNvPr>
          <p:cNvSpPr txBox="1"/>
          <p:nvPr/>
        </p:nvSpPr>
        <p:spPr>
          <a:xfrm>
            <a:off x="5197035" y="2037760"/>
            <a:ext cx="712162" cy="1107996"/>
          </a:xfrm>
          <a:prstGeom prst="rect">
            <a:avLst/>
          </a:prstGeom>
          <a:noFill/>
        </p:spPr>
        <p:txBody>
          <a:bodyPr wrap="square">
            <a:spAutoFit/>
          </a:bodyPr>
          <a:lstStyle/>
          <a:p>
            <a:r>
              <a:rPr lang="en-US" sz="6600" dirty="0"/>
              <a:t>=</a:t>
            </a:r>
          </a:p>
        </p:txBody>
      </p:sp>
      <p:sp>
        <p:nvSpPr>
          <p:cNvPr id="179" name="TextBox 178">
            <a:extLst>
              <a:ext uri="{FF2B5EF4-FFF2-40B4-BE49-F238E27FC236}">
                <a16:creationId xmlns:a16="http://schemas.microsoft.com/office/drawing/2014/main" id="{2D6012D6-C374-44BD-AC66-370C4DF8308E}"/>
              </a:ext>
            </a:extLst>
          </p:cNvPr>
          <p:cNvSpPr txBox="1"/>
          <p:nvPr/>
        </p:nvSpPr>
        <p:spPr>
          <a:xfrm>
            <a:off x="8457821" y="2049849"/>
            <a:ext cx="712162" cy="1107996"/>
          </a:xfrm>
          <a:prstGeom prst="rect">
            <a:avLst/>
          </a:prstGeom>
          <a:noFill/>
        </p:spPr>
        <p:txBody>
          <a:bodyPr wrap="square">
            <a:spAutoFit/>
          </a:bodyPr>
          <a:lstStyle/>
          <a:p>
            <a:r>
              <a:rPr lang="en-US" sz="6600" dirty="0"/>
              <a:t>&lt;</a:t>
            </a:r>
          </a:p>
        </p:txBody>
      </p:sp>
      <p:cxnSp>
        <p:nvCxnSpPr>
          <p:cNvPr id="202" name="Straight Connector 201">
            <a:extLst>
              <a:ext uri="{FF2B5EF4-FFF2-40B4-BE49-F238E27FC236}">
                <a16:creationId xmlns:a16="http://schemas.microsoft.com/office/drawing/2014/main" id="{11C459E3-4566-4D70-B92F-1EDC7D3B6E85}"/>
              </a:ext>
            </a:extLst>
          </p:cNvPr>
          <p:cNvCxnSpPr/>
          <p:nvPr/>
        </p:nvCxnSpPr>
        <p:spPr>
          <a:xfrm>
            <a:off x="2888353" y="3821147"/>
            <a:ext cx="85506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3" name="TextBox 202">
            <a:extLst>
              <a:ext uri="{FF2B5EF4-FFF2-40B4-BE49-F238E27FC236}">
                <a16:creationId xmlns:a16="http://schemas.microsoft.com/office/drawing/2014/main" id="{2E83CAFC-A2F1-4C03-A060-0C31F2B80FD4}"/>
              </a:ext>
            </a:extLst>
          </p:cNvPr>
          <p:cNvSpPr txBox="1"/>
          <p:nvPr/>
        </p:nvSpPr>
        <p:spPr>
          <a:xfrm>
            <a:off x="5173069" y="4436605"/>
            <a:ext cx="712162" cy="1107996"/>
          </a:xfrm>
          <a:prstGeom prst="rect">
            <a:avLst/>
          </a:prstGeom>
          <a:noFill/>
        </p:spPr>
        <p:txBody>
          <a:bodyPr wrap="square">
            <a:spAutoFit/>
          </a:bodyPr>
          <a:lstStyle/>
          <a:p>
            <a:r>
              <a:rPr lang="en-US" sz="6600" dirty="0"/>
              <a:t>=</a:t>
            </a:r>
          </a:p>
        </p:txBody>
      </p:sp>
      <p:sp>
        <p:nvSpPr>
          <p:cNvPr id="204" name="TextBox 203">
            <a:extLst>
              <a:ext uri="{FF2B5EF4-FFF2-40B4-BE49-F238E27FC236}">
                <a16:creationId xmlns:a16="http://schemas.microsoft.com/office/drawing/2014/main" id="{F1E28DDD-1608-445F-A823-9C3D509D60C6}"/>
              </a:ext>
            </a:extLst>
          </p:cNvPr>
          <p:cNvSpPr txBox="1"/>
          <p:nvPr/>
        </p:nvSpPr>
        <p:spPr>
          <a:xfrm>
            <a:off x="8433855" y="4448694"/>
            <a:ext cx="712162" cy="1107996"/>
          </a:xfrm>
          <a:prstGeom prst="rect">
            <a:avLst/>
          </a:prstGeom>
          <a:noFill/>
        </p:spPr>
        <p:txBody>
          <a:bodyPr wrap="square">
            <a:spAutoFit/>
          </a:bodyPr>
          <a:lstStyle/>
          <a:p>
            <a:r>
              <a:rPr lang="en-US" sz="6600" dirty="0"/>
              <a:t>&lt;</a:t>
            </a:r>
          </a:p>
        </p:txBody>
      </p:sp>
      <p:sp>
        <p:nvSpPr>
          <p:cNvPr id="212" name="TextBox 211">
            <a:extLst>
              <a:ext uri="{FF2B5EF4-FFF2-40B4-BE49-F238E27FC236}">
                <a16:creationId xmlns:a16="http://schemas.microsoft.com/office/drawing/2014/main" id="{0F1F5B21-7B11-49AC-BE25-8710A7F48E5E}"/>
              </a:ext>
            </a:extLst>
          </p:cNvPr>
          <p:cNvSpPr txBox="1"/>
          <p:nvPr/>
        </p:nvSpPr>
        <p:spPr>
          <a:xfrm>
            <a:off x="676760" y="1895564"/>
            <a:ext cx="1919704"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t>all else equal,</a:t>
            </a:r>
          </a:p>
          <a:p>
            <a:r>
              <a:rPr lang="en-US" dirty="0"/>
              <a:t>more bonds </a:t>
            </a:r>
          </a:p>
          <a:p>
            <a:r>
              <a:rPr lang="en-US" dirty="0"/>
              <a:t>= more favorable</a:t>
            </a:r>
          </a:p>
        </p:txBody>
      </p:sp>
      <p:sp>
        <p:nvSpPr>
          <p:cNvPr id="213" name="TextBox 212">
            <a:extLst>
              <a:ext uri="{FF2B5EF4-FFF2-40B4-BE49-F238E27FC236}">
                <a16:creationId xmlns:a16="http://schemas.microsoft.com/office/drawing/2014/main" id="{CBD01E89-1C93-4006-85CD-81ADD4595BFF}"/>
              </a:ext>
            </a:extLst>
          </p:cNvPr>
          <p:cNvSpPr txBox="1"/>
          <p:nvPr/>
        </p:nvSpPr>
        <p:spPr>
          <a:xfrm>
            <a:off x="682713" y="4645316"/>
            <a:ext cx="1919704" cy="92333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dirty="0"/>
              <a:t>all else equal,</a:t>
            </a:r>
          </a:p>
          <a:p>
            <a:r>
              <a:rPr lang="en-US" dirty="0"/>
              <a:t>more complexes </a:t>
            </a:r>
          </a:p>
          <a:p>
            <a:r>
              <a:rPr lang="en-US" dirty="0"/>
              <a:t>= more favorable</a:t>
            </a:r>
          </a:p>
        </p:txBody>
      </p:sp>
      <p:grpSp>
        <p:nvGrpSpPr>
          <p:cNvPr id="272" name="Group 271">
            <a:extLst>
              <a:ext uri="{FF2B5EF4-FFF2-40B4-BE49-F238E27FC236}">
                <a16:creationId xmlns:a16="http://schemas.microsoft.com/office/drawing/2014/main" id="{2229AF26-C3D3-4A54-AD22-9B8D42395C9C}"/>
              </a:ext>
            </a:extLst>
          </p:cNvPr>
          <p:cNvGrpSpPr/>
          <p:nvPr/>
        </p:nvGrpSpPr>
        <p:grpSpPr>
          <a:xfrm>
            <a:off x="3393308" y="1610395"/>
            <a:ext cx="1289310" cy="1939255"/>
            <a:chOff x="5202835" y="1558816"/>
            <a:chExt cx="1289310" cy="1939255"/>
          </a:xfrm>
        </p:grpSpPr>
        <p:grpSp>
          <p:nvGrpSpPr>
            <p:cNvPr id="273" name="Group 272">
              <a:extLst>
                <a:ext uri="{FF2B5EF4-FFF2-40B4-BE49-F238E27FC236}">
                  <a16:creationId xmlns:a16="http://schemas.microsoft.com/office/drawing/2014/main" id="{F5368672-7819-4E59-8246-21A00BFD2779}"/>
                </a:ext>
              </a:extLst>
            </p:cNvPr>
            <p:cNvGrpSpPr/>
            <p:nvPr/>
          </p:nvGrpSpPr>
          <p:grpSpPr>
            <a:xfrm>
              <a:off x="5473649" y="2310656"/>
              <a:ext cx="736061" cy="380856"/>
              <a:chOff x="5324272" y="2367064"/>
              <a:chExt cx="992222" cy="525294"/>
            </a:xfrm>
          </p:grpSpPr>
          <p:sp>
            <p:nvSpPr>
              <p:cNvPr id="281" name="Rectangle 280">
                <a:extLst>
                  <a:ext uri="{FF2B5EF4-FFF2-40B4-BE49-F238E27FC236}">
                    <a16:creationId xmlns:a16="http://schemas.microsoft.com/office/drawing/2014/main" id="{2756C7FC-18BA-4B1E-9A33-4F2CC53D5814}"/>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82" name="Rectangle 281">
                <a:extLst>
                  <a:ext uri="{FF2B5EF4-FFF2-40B4-BE49-F238E27FC236}">
                    <a16:creationId xmlns:a16="http://schemas.microsoft.com/office/drawing/2014/main" id="{3E356CB5-F926-4B3F-817D-35A517F99291}"/>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274" name="Rectangle 273">
              <a:extLst>
                <a:ext uri="{FF2B5EF4-FFF2-40B4-BE49-F238E27FC236}">
                  <a16:creationId xmlns:a16="http://schemas.microsoft.com/office/drawing/2014/main" id="{7C6225BA-C105-4FDA-B485-3ABC7A0691E7}"/>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275" name="Group 274">
              <a:extLst>
                <a:ext uri="{FF2B5EF4-FFF2-40B4-BE49-F238E27FC236}">
                  <a16:creationId xmlns:a16="http://schemas.microsoft.com/office/drawing/2014/main" id="{5A6CBB71-984C-40BB-9D8B-11A66DE90E67}"/>
                </a:ext>
              </a:extLst>
            </p:cNvPr>
            <p:cNvGrpSpPr/>
            <p:nvPr/>
          </p:nvGrpSpPr>
          <p:grpSpPr>
            <a:xfrm>
              <a:off x="5473656" y="3010401"/>
              <a:ext cx="736062" cy="380857"/>
              <a:chOff x="2509736" y="1566153"/>
              <a:chExt cx="992222" cy="525294"/>
            </a:xfrm>
          </p:grpSpPr>
          <p:sp>
            <p:nvSpPr>
              <p:cNvPr id="279" name="Rectangle 278">
                <a:extLst>
                  <a:ext uri="{FF2B5EF4-FFF2-40B4-BE49-F238E27FC236}">
                    <a16:creationId xmlns:a16="http://schemas.microsoft.com/office/drawing/2014/main" id="{9C8D10E8-1ED7-44F4-8E0A-7108DDA51A12}"/>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280" name="Rectangle 279">
                <a:extLst>
                  <a:ext uri="{FF2B5EF4-FFF2-40B4-BE49-F238E27FC236}">
                    <a16:creationId xmlns:a16="http://schemas.microsoft.com/office/drawing/2014/main" id="{079F517C-B99D-464B-9657-865914FC0439}"/>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276" name="Rectangle 275">
              <a:extLst>
                <a:ext uri="{FF2B5EF4-FFF2-40B4-BE49-F238E27FC236}">
                  <a16:creationId xmlns:a16="http://schemas.microsoft.com/office/drawing/2014/main" id="{C0D2B907-51A8-43A6-9008-6EC83EAE37AB}"/>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277" name="Straight Connector 276">
              <a:extLst>
                <a:ext uri="{FF2B5EF4-FFF2-40B4-BE49-F238E27FC236}">
                  <a16:creationId xmlns:a16="http://schemas.microsoft.com/office/drawing/2014/main" id="{0F0FA9AB-A76C-46DD-AC6F-C28965987927}"/>
                </a:ext>
              </a:extLst>
            </p:cNvPr>
            <p:cNvCxnSpPr>
              <a:cxnSpLocks/>
              <a:stCxn id="282" idx="2"/>
              <a:endCxn id="280" idx="0"/>
            </p:cNvCxnSpPr>
            <p:nvPr/>
          </p:nvCxnSpPr>
          <p:spPr>
            <a:xfrm>
              <a:off x="6025696"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8" name="Rectangle: Rounded Corners 277">
              <a:extLst>
                <a:ext uri="{FF2B5EF4-FFF2-40B4-BE49-F238E27FC236}">
                  <a16:creationId xmlns:a16="http://schemas.microsoft.com/office/drawing/2014/main" id="{3BA57486-1208-42BA-8654-C1F5A1209BD9}"/>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a:extLst>
                <a:ext uri="{FF2B5EF4-FFF2-40B4-BE49-F238E27FC236}">
                  <a16:creationId xmlns:a16="http://schemas.microsoft.com/office/drawing/2014/main" id="{4BAB3850-4895-44B2-8A65-87C0F535CAAF}"/>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Rounded Corners 93">
              <a:extLst>
                <a:ext uri="{FF2B5EF4-FFF2-40B4-BE49-F238E27FC236}">
                  <a16:creationId xmlns:a16="http://schemas.microsoft.com/office/drawing/2014/main" id="{CDC4C048-4CD1-4F4C-9712-BB688992B309}"/>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7C97837-DAA3-4A13-B60E-075B671AAB16}"/>
              </a:ext>
            </a:extLst>
          </p:cNvPr>
          <p:cNvGrpSpPr/>
          <p:nvPr/>
        </p:nvGrpSpPr>
        <p:grpSpPr>
          <a:xfrm>
            <a:off x="6511839" y="1643408"/>
            <a:ext cx="1289310" cy="1939255"/>
            <a:chOff x="5202835" y="1558816"/>
            <a:chExt cx="1289310" cy="1939255"/>
          </a:xfrm>
        </p:grpSpPr>
        <p:grpSp>
          <p:nvGrpSpPr>
            <p:cNvPr id="96" name="Group 95">
              <a:extLst>
                <a:ext uri="{FF2B5EF4-FFF2-40B4-BE49-F238E27FC236}">
                  <a16:creationId xmlns:a16="http://schemas.microsoft.com/office/drawing/2014/main" id="{8EF92F53-D589-49EC-A498-4DD83EB6CDF1}"/>
                </a:ext>
              </a:extLst>
            </p:cNvPr>
            <p:cNvGrpSpPr/>
            <p:nvPr/>
          </p:nvGrpSpPr>
          <p:grpSpPr>
            <a:xfrm>
              <a:off x="5473649" y="2310656"/>
              <a:ext cx="736061" cy="380856"/>
              <a:chOff x="5324272" y="2367064"/>
              <a:chExt cx="992222" cy="525294"/>
            </a:xfrm>
          </p:grpSpPr>
          <p:sp>
            <p:nvSpPr>
              <p:cNvPr id="106" name="Rectangle 105">
                <a:extLst>
                  <a:ext uri="{FF2B5EF4-FFF2-40B4-BE49-F238E27FC236}">
                    <a16:creationId xmlns:a16="http://schemas.microsoft.com/office/drawing/2014/main" id="{AFF044BA-08E7-475D-AF9B-8AA2E435F83D}"/>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07" name="Rectangle 106">
                <a:extLst>
                  <a:ext uri="{FF2B5EF4-FFF2-40B4-BE49-F238E27FC236}">
                    <a16:creationId xmlns:a16="http://schemas.microsoft.com/office/drawing/2014/main" id="{BB80451E-2C8E-494B-8790-13F3BD9DC1B2}"/>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97" name="Rectangle 96">
              <a:extLst>
                <a:ext uri="{FF2B5EF4-FFF2-40B4-BE49-F238E27FC236}">
                  <a16:creationId xmlns:a16="http://schemas.microsoft.com/office/drawing/2014/main" id="{5844706D-50CB-4D96-AC9D-28F24ADFCAB3}"/>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98" name="Group 97">
              <a:extLst>
                <a:ext uri="{FF2B5EF4-FFF2-40B4-BE49-F238E27FC236}">
                  <a16:creationId xmlns:a16="http://schemas.microsoft.com/office/drawing/2014/main" id="{A5F6BE35-E9BB-4371-BBE4-6B8D554B596D}"/>
                </a:ext>
              </a:extLst>
            </p:cNvPr>
            <p:cNvGrpSpPr/>
            <p:nvPr/>
          </p:nvGrpSpPr>
          <p:grpSpPr>
            <a:xfrm>
              <a:off x="5473656" y="3010401"/>
              <a:ext cx="736062" cy="380857"/>
              <a:chOff x="2509736" y="1566153"/>
              <a:chExt cx="992222" cy="525294"/>
            </a:xfrm>
          </p:grpSpPr>
          <p:sp>
            <p:nvSpPr>
              <p:cNvPr id="104" name="Rectangle 103">
                <a:extLst>
                  <a:ext uri="{FF2B5EF4-FFF2-40B4-BE49-F238E27FC236}">
                    <a16:creationId xmlns:a16="http://schemas.microsoft.com/office/drawing/2014/main" id="{FEEE23E9-0B5A-4283-8A8B-37324C9C5212}"/>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05" name="Rectangle 104">
                <a:extLst>
                  <a:ext uri="{FF2B5EF4-FFF2-40B4-BE49-F238E27FC236}">
                    <a16:creationId xmlns:a16="http://schemas.microsoft.com/office/drawing/2014/main" id="{7221AD82-51B7-4C15-A7DC-FDA2C71B273B}"/>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99" name="Rectangle 98">
              <a:extLst>
                <a:ext uri="{FF2B5EF4-FFF2-40B4-BE49-F238E27FC236}">
                  <a16:creationId xmlns:a16="http://schemas.microsoft.com/office/drawing/2014/main" id="{363352DA-F722-4041-B5AF-3581398820A2}"/>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00" name="Straight Connector 99">
              <a:extLst>
                <a:ext uri="{FF2B5EF4-FFF2-40B4-BE49-F238E27FC236}">
                  <a16:creationId xmlns:a16="http://schemas.microsoft.com/office/drawing/2014/main" id="{42AD9FE7-D2CE-47CC-8196-269A4C4F13FC}"/>
                </a:ext>
              </a:extLst>
            </p:cNvPr>
            <p:cNvCxnSpPr>
              <a:cxnSpLocks/>
              <a:stCxn id="106" idx="2"/>
              <a:endCxn id="104" idx="0"/>
            </p:cNvCxnSpPr>
            <p:nvPr/>
          </p:nvCxnSpPr>
          <p:spPr>
            <a:xfrm>
              <a:off x="5657665"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Rectangle: Rounded Corners 100">
              <a:extLst>
                <a:ext uri="{FF2B5EF4-FFF2-40B4-BE49-F238E27FC236}">
                  <a16:creationId xmlns:a16="http://schemas.microsoft.com/office/drawing/2014/main" id="{6E49DB75-7B83-4F0F-935E-A324B81B9DDA}"/>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Rounded Corners 101">
              <a:extLst>
                <a:ext uri="{FF2B5EF4-FFF2-40B4-BE49-F238E27FC236}">
                  <a16:creationId xmlns:a16="http://schemas.microsoft.com/office/drawing/2014/main" id="{64D39AE9-672C-453B-B251-F41CB8CE6A37}"/>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2CD958AB-D567-4433-B17D-A5E41846F695}"/>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74719502-9FC8-477B-BC35-4B1BC9F4C094}"/>
              </a:ext>
            </a:extLst>
          </p:cNvPr>
          <p:cNvGrpSpPr/>
          <p:nvPr/>
        </p:nvGrpSpPr>
        <p:grpSpPr>
          <a:xfrm>
            <a:off x="9705118" y="1620800"/>
            <a:ext cx="1289310" cy="1939255"/>
            <a:chOff x="5202835" y="1558816"/>
            <a:chExt cx="1289310" cy="1939255"/>
          </a:xfrm>
        </p:grpSpPr>
        <p:grpSp>
          <p:nvGrpSpPr>
            <p:cNvPr id="114" name="Group 113">
              <a:extLst>
                <a:ext uri="{FF2B5EF4-FFF2-40B4-BE49-F238E27FC236}">
                  <a16:creationId xmlns:a16="http://schemas.microsoft.com/office/drawing/2014/main" id="{4B188C63-A11C-40FB-AC2A-E85260C0CC94}"/>
                </a:ext>
              </a:extLst>
            </p:cNvPr>
            <p:cNvGrpSpPr/>
            <p:nvPr/>
          </p:nvGrpSpPr>
          <p:grpSpPr>
            <a:xfrm>
              <a:off x="5473649" y="2310656"/>
              <a:ext cx="736061" cy="380856"/>
              <a:chOff x="5324272" y="2367064"/>
              <a:chExt cx="992222" cy="525294"/>
            </a:xfrm>
          </p:grpSpPr>
          <p:sp>
            <p:nvSpPr>
              <p:cNvPr id="129" name="Rectangle 128">
                <a:extLst>
                  <a:ext uri="{FF2B5EF4-FFF2-40B4-BE49-F238E27FC236}">
                    <a16:creationId xmlns:a16="http://schemas.microsoft.com/office/drawing/2014/main" id="{07704C6D-3222-465D-AEE7-31462914BC41}"/>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30" name="Rectangle 129">
                <a:extLst>
                  <a:ext uri="{FF2B5EF4-FFF2-40B4-BE49-F238E27FC236}">
                    <a16:creationId xmlns:a16="http://schemas.microsoft.com/office/drawing/2014/main" id="{1CC46DEB-F400-44FF-A8B0-AA6D508CC087}"/>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17" name="Rectangle 116">
              <a:extLst>
                <a:ext uri="{FF2B5EF4-FFF2-40B4-BE49-F238E27FC236}">
                  <a16:creationId xmlns:a16="http://schemas.microsoft.com/office/drawing/2014/main" id="{0C7CE91E-945B-4620-9872-36A17981DF5D}"/>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18" name="Group 117">
              <a:extLst>
                <a:ext uri="{FF2B5EF4-FFF2-40B4-BE49-F238E27FC236}">
                  <a16:creationId xmlns:a16="http://schemas.microsoft.com/office/drawing/2014/main" id="{6D8272EB-C13C-4E07-BF3B-52390761A459}"/>
                </a:ext>
              </a:extLst>
            </p:cNvPr>
            <p:cNvGrpSpPr/>
            <p:nvPr/>
          </p:nvGrpSpPr>
          <p:grpSpPr>
            <a:xfrm>
              <a:off x="5473656" y="3010401"/>
              <a:ext cx="736062" cy="380857"/>
              <a:chOff x="2509736" y="1566153"/>
              <a:chExt cx="992222" cy="525294"/>
            </a:xfrm>
          </p:grpSpPr>
          <p:sp>
            <p:nvSpPr>
              <p:cNvPr id="127" name="Rectangle 126">
                <a:extLst>
                  <a:ext uri="{FF2B5EF4-FFF2-40B4-BE49-F238E27FC236}">
                    <a16:creationId xmlns:a16="http://schemas.microsoft.com/office/drawing/2014/main" id="{30F90672-1ECE-4A42-8809-B5EE8566BF85}"/>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28" name="Rectangle 127">
                <a:extLst>
                  <a:ext uri="{FF2B5EF4-FFF2-40B4-BE49-F238E27FC236}">
                    <a16:creationId xmlns:a16="http://schemas.microsoft.com/office/drawing/2014/main" id="{96A110B4-8F94-467B-808A-AB2DC536D41F}"/>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20" name="Rectangle 119">
              <a:extLst>
                <a:ext uri="{FF2B5EF4-FFF2-40B4-BE49-F238E27FC236}">
                  <a16:creationId xmlns:a16="http://schemas.microsoft.com/office/drawing/2014/main" id="{E5627E7B-B19C-4468-858D-6949D5C8653C}"/>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23" name="Straight Connector 122">
              <a:extLst>
                <a:ext uri="{FF2B5EF4-FFF2-40B4-BE49-F238E27FC236}">
                  <a16:creationId xmlns:a16="http://schemas.microsoft.com/office/drawing/2014/main" id="{B490BEB1-9E23-4EB3-B882-78D816F2BF12}"/>
                </a:ext>
              </a:extLst>
            </p:cNvPr>
            <p:cNvCxnSpPr>
              <a:cxnSpLocks/>
              <a:stCxn id="129" idx="2"/>
              <a:endCxn id="127" idx="0"/>
            </p:cNvCxnSpPr>
            <p:nvPr/>
          </p:nvCxnSpPr>
          <p:spPr>
            <a:xfrm>
              <a:off x="5657665"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Rectangle: Rounded Corners 123">
              <a:extLst>
                <a:ext uri="{FF2B5EF4-FFF2-40B4-BE49-F238E27FC236}">
                  <a16:creationId xmlns:a16="http://schemas.microsoft.com/office/drawing/2014/main" id="{3CC5A5B4-0F05-49B8-90E4-CE45CD443E8E}"/>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Rounded Corners 124">
              <a:extLst>
                <a:ext uri="{FF2B5EF4-FFF2-40B4-BE49-F238E27FC236}">
                  <a16:creationId xmlns:a16="http://schemas.microsoft.com/office/drawing/2014/main" id="{5EF1C697-D41C-43BB-90E6-E3A1CB96AB23}"/>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Rounded Corners 125">
              <a:extLst>
                <a:ext uri="{FF2B5EF4-FFF2-40B4-BE49-F238E27FC236}">
                  <a16:creationId xmlns:a16="http://schemas.microsoft.com/office/drawing/2014/main" id="{EF94A54A-D22C-4687-AC1D-A7B3BA41C8B5}"/>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1" name="Straight Connector 130">
              <a:extLst>
                <a:ext uri="{FF2B5EF4-FFF2-40B4-BE49-F238E27FC236}">
                  <a16:creationId xmlns:a16="http://schemas.microsoft.com/office/drawing/2014/main" id="{7CE64FFD-5271-440B-8A9E-66D7D366D543}"/>
                </a:ext>
              </a:extLst>
            </p:cNvPr>
            <p:cNvCxnSpPr>
              <a:cxnSpLocks/>
              <a:stCxn id="130" idx="2"/>
              <a:endCxn id="128" idx="0"/>
            </p:cNvCxnSpPr>
            <p:nvPr/>
          </p:nvCxnSpPr>
          <p:spPr>
            <a:xfrm>
              <a:off x="6025696"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C9C256D9-4575-4FF5-8387-2CE2AD8FB037}"/>
              </a:ext>
            </a:extLst>
          </p:cNvPr>
          <p:cNvGrpSpPr/>
          <p:nvPr/>
        </p:nvGrpSpPr>
        <p:grpSpPr>
          <a:xfrm>
            <a:off x="3224091" y="4212952"/>
            <a:ext cx="1576359" cy="1978333"/>
            <a:chOff x="3224091" y="4212952"/>
            <a:chExt cx="1576359" cy="1978333"/>
          </a:xfrm>
        </p:grpSpPr>
        <p:grpSp>
          <p:nvGrpSpPr>
            <p:cNvPr id="133" name="Group 132">
              <a:extLst>
                <a:ext uri="{FF2B5EF4-FFF2-40B4-BE49-F238E27FC236}">
                  <a16:creationId xmlns:a16="http://schemas.microsoft.com/office/drawing/2014/main" id="{E96F2C1B-4B76-488D-A029-AB7C5F169929}"/>
                </a:ext>
              </a:extLst>
            </p:cNvPr>
            <p:cNvGrpSpPr/>
            <p:nvPr/>
          </p:nvGrpSpPr>
          <p:grpSpPr>
            <a:xfrm>
              <a:off x="3987822" y="5003870"/>
              <a:ext cx="736061" cy="380856"/>
              <a:chOff x="5324272" y="2367064"/>
              <a:chExt cx="992222" cy="525294"/>
            </a:xfrm>
          </p:grpSpPr>
          <p:sp>
            <p:nvSpPr>
              <p:cNvPr id="143" name="Rectangle 142">
                <a:extLst>
                  <a:ext uri="{FF2B5EF4-FFF2-40B4-BE49-F238E27FC236}">
                    <a16:creationId xmlns:a16="http://schemas.microsoft.com/office/drawing/2014/main" id="{AD45FC6F-6339-4E2A-9673-CA9815F5E42B}"/>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44" name="Rectangle 143">
                <a:extLst>
                  <a:ext uri="{FF2B5EF4-FFF2-40B4-BE49-F238E27FC236}">
                    <a16:creationId xmlns:a16="http://schemas.microsoft.com/office/drawing/2014/main" id="{0BB6AC16-67C9-44FA-AE77-56D775ACC5CF}"/>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34" name="Rectangle 133">
              <a:extLst>
                <a:ext uri="{FF2B5EF4-FFF2-40B4-BE49-F238E27FC236}">
                  <a16:creationId xmlns:a16="http://schemas.microsoft.com/office/drawing/2014/main" id="{489DC369-4B00-457F-A94A-5AB8EAC0B3E7}"/>
                </a:ext>
              </a:extLst>
            </p:cNvPr>
            <p:cNvSpPr/>
            <p:nvPr/>
          </p:nvSpPr>
          <p:spPr>
            <a:xfrm>
              <a:off x="4356909" y="433127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35" name="Group 134">
              <a:extLst>
                <a:ext uri="{FF2B5EF4-FFF2-40B4-BE49-F238E27FC236}">
                  <a16:creationId xmlns:a16="http://schemas.microsoft.com/office/drawing/2014/main" id="{1647530D-2E3B-438D-AA65-E255E4D45FE4}"/>
                </a:ext>
              </a:extLst>
            </p:cNvPr>
            <p:cNvGrpSpPr/>
            <p:nvPr/>
          </p:nvGrpSpPr>
          <p:grpSpPr>
            <a:xfrm>
              <a:off x="3987829" y="5703615"/>
              <a:ext cx="736062" cy="380857"/>
              <a:chOff x="2509736" y="1566153"/>
              <a:chExt cx="992222" cy="525294"/>
            </a:xfrm>
          </p:grpSpPr>
          <p:sp>
            <p:nvSpPr>
              <p:cNvPr id="141" name="Rectangle 140">
                <a:extLst>
                  <a:ext uri="{FF2B5EF4-FFF2-40B4-BE49-F238E27FC236}">
                    <a16:creationId xmlns:a16="http://schemas.microsoft.com/office/drawing/2014/main" id="{0F85C532-36FB-4E39-A9D3-B0EA93687ADD}"/>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42" name="Rectangle 141">
                <a:extLst>
                  <a:ext uri="{FF2B5EF4-FFF2-40B4-BE49-F238E27FC236}">
                    <a16:creationId xmlns:a16="http://schemas.microsoft.com/office/drawing/2014/main" id="{E0BED038-1AA8-448D-910F-D043C407608D}"/>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36" name="Rectangle 135">
              <a:extLst>
                <a:ext uri="{FF2B5EF4-FFF2-40B4-BE49-F238E27FC236}">
                  <a16:creationId xmlns:a16="http://schemas.microsoft.com/office/drawing/2014/main" id="{7C033D74-6BC6-43AA-BB1B-11017E601AEB}"/>
                </a:ext>
              </a:extLst>
            </p:cNvPr>
            <p:cNvSpPr/>
            <p:nvPr/>
          </p:nvSpPr>
          <p:spPr>
            <a:xfrm>
              <a:off x="3310897" y="4318529"/>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37" name="Straight Connector 136">
              <a:extLst>
                <a:ext uri="{FF2B5EF4-FFF2-40B4-BE49-F238E27FC236}">
                  <a16:creationId xmlns:a16="http://schemas.microsoft.com/office/drawing/2014/main" id="{8A04E864-F3E6-4987-B385-1F5072F44603}"/>
                </a:ext>
              </a:extLst>
            </p:cNvPr>
            <p:cNvCxnSpPr>
              <a:cxnSpLocks/>
              <a:stCxn id="143" idx="2"/>
              <a:endCxn id="141" idx="0"/>
            </p:cNvCxnSpPr>
            <p:nvPr/>
          </p:nvCxnSpPr>
          <p:spPr>
            <a:xfrm>
              <a:off x="4171838" y="5384726"/>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Rectangle: Rounded Corners 137">
              <a:extLst>
                <a:ext uri="{FF2B5EF4-FFF2-40B4-BE49-F238E27FC236}">
                  <a16:creationId xmlns:a16="http://schemas.microsoft.com/office/drawing/2014/main" id="{081619DB-DB37-48CB-A398-6794395BA2F4}"/>
                </a:ext>
              </a:extLst>
            </p:cNvPr>
            <p:cNvSpPr/>
            <p:nvPr/>
          </p:nvSpPr>
          <p:spPr>
            <a:xfrm>
              <a:off x="3224091" y="4247068"/>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Rounded Corners 139">
              <a:extLst>
                <a:ext uri="{FF2B5EF4-FFF2-40B4-BE49-F238E27FC236}">
                  <a16:creationId xmlns:a16="http://schemas.microsoft.com/office/drawing/2014/main" id="{AEEB457E-2956-440D-BD1F-DA6925D87960}"/>
                </a:ext>
              </a:extLst>
            </p:cNvPr>
            <p:cNvSpPr/>
            <p:nvPr/>
          </p:nvSpPr>
          <p:spPr>
            <a:xfrm>
              <a:off x="3902522" y="4212952"/>
              <a:ext cx="897928" cy="1978333"/>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5" name="Straight Connector 144">
              <a:extLst>
                <a:ext uri="{FF2B5EF4-FFF2-40B4-BE49-F238E27FC236}">
                  <a16:creationId xmlns:a16="http://schemas.microsoft.com/office/drawing/2014/main" id="{84D190ED-9BE3-4BB9-8E4F-835E04D2C719}"/>
                </a:ext>
              </a:extLst>
            </p:cNvPr>
            <p:cNvCxnSpPr>
              <a:cxnSpLocks/>
              <a:stCxn id="134" idx="2"/>
              <a:endCxn id="144" idx="0"/>
            </p:cNvCxnSpPr>
            <p:nvPr/>
          </p:nvCxnSpPr>
          <p:spPr>
            <a:xfrm flipH="1">
              <a:off x="4539869" y="4712128"/>
              <a:ext cx="1055" cy="2917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8D5605B8-C248-4867-A1DA-6FA9ADCAA59F}"/>
              </a:ext>
            </a:extLst>
          </p:cNvPr>
          <p:cNvGrpSpPr/>
          <p:nvPr/>
        </p:nvGrpSpPr>
        <p:grpSpPr>
          <a:xfrm>
            <a:off x="6305381" y="4159439"/>
            <a:ext cx="1641283" cy="1978333"/>
            <a:chOff x="6305381" y="4159439"/>
            <a:chExt cx="1641283" cy="1978333"/>
          </a:xfrm>
        </p:grpSpPr>
        <p:grpSp>
          <p:nvGrpSpPr>
            <p:cNvPr id="146" name="Group 145">
              <a:extLst>
                <a:ext uri="{FF2B5EF4-FFF2-40B4-BE49-F238E27FC236}">
                  <a16:creationId xmlns:a16="http://schemas.microsoft.com/office/drawing/2014/main" id="{06E4A850-8D03-4AB9-BC01-A32D4C767397}"/>
                </a:ext>
              </a:extLst>
            </p:cNvPr>
            <p:cNvGrpSpPr/>
            <p:nvPr/>
          </p:nvGrpSpPr>
          <p:grpSpPr>
            <a:xfrm>
              <a:off x="6383922" y="4943658"/>
              <a:ext cx="736061" cy="380856"/>
              <a:chOff x="5324272" y="2367064"/>
              <a:chExt cx="992222" cy="525294"/>
            </a:xfrm>
          </p:grpSpPr>
          <p:sp>
            <p:nvSpPr>
              <p:cNvPr id="147" name="Rectangle 146">
                <a:extLst>
                  <a:ext uri="{FF2B5EF4-FFF2-40B4-BE49-F238E27FC236}">
                    <a16:creationId xmlns:a16="http://schemas.microsoft.com/office/drawing/2014/main" id="{52002682-8F02-4075-A93B-55BE0ADF0DBB}"/>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48" name="Rectangle 147">
                <a:extLst>
                  <a:ext uri="{FF2B5EF4-FFF2-40B4-BE49-F238E27FC236}">
                    <a16:creationId xmlns:a16="http://schemas.microsoft.com/office/drawing/2014/main" id="{8C900938-2ED0-498B-A885-E99C9403A552}"/>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49" name="Rectangle 148">
              <a:extLst>
                <a:ext uri="{FF2B5EF4-FFF2-40B4-BE49-F238E27FC236}">
                  <a16:creationId xmlns:a16="http://schemas.microsoft.com/office/drawing/2014/main" id="{A5692AB0-A448-4978-8B83-3BE15F2A8910}"/>
                </a:ext>
              </a:extLst>
            </p:cNvPr>
            <p:cNvSpPr/>
            <p:nvPr/>
          </p:nvSpPr>
          <p:spPr>
            <a:xfrm>
              <a:off x="7477837" y="4249134"/>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50" name="Group 149">
              <a:extLst>
                <a:ext uri="{FF2B5EF4-FFF2-40B4-BE49-F238E27FC236}">
                  <a16:creationId xmlns:a16="http://schemas.microsoft.com/office/drawing/2014/main" id="{75B37926-8416-4F29-B320-0E19F9161AC2}"/>
                </a:ext>
              </a:extLst>
            </p:cNvPr>
            <p:cNvGrpSpPr/>
            <p:nvPr/>
          </p:nvGrpSpPr>
          <p:grpSpPr>
            <a:xfrm>
              <a:off x="6383929" y="5643403"/>
              <a:ext cx="736062" cy="380857"/>
              <a:chOff x="2509736" y="1566153"/>
              <a:chExt cx="992222" cy="525294"/>
            </a:xfrm>
          </p:grpSpPr>
          <p:sp>
            <p:nvSpPr>
              <p:cNvPr id="151" name="Rectangle 150">
                <a:extLst>
                  <a:ext uri="{FF2B5EF4-FFF2-40B4-BE49-F238E27FC236}">
                    <a16:creationId xmlns:a16="http://schemas.microsoft.com/office/drawing/2014/main" id="{04F5DC3B-B729-4177-935F-5F702156FB0F}"/>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52" name="Rectangle 151">
                <a:extLst>
                  <a:ext uri="{FF2B5EF4-FFF2-40B4-BE49-F238E27FC236}">
                    <a16:creationId xmlns:a16="http://schemas.microsoft.com/office/drawing/2014/main" id="{64AB3C7A-FC8F-467C-A953-99170D3AF590}"/>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53" name="Rectangle 152">
              <a:extLst>
                <a:ext uri="{FF2B5EF4-FFF2-40B4-BE49-F238E27FC236}">
                  <a16:creationId xmlns:a16="http://schemas.microsoft.com/office/drawing/2014/main" id="{074974C4-A26B-4902-AA74-2152CCEEC4E6}"/>
                </a:ext>
              </a:extLst>
            </p:cNvPr>
            <p:cNvSpPr/>
            <p:nvPr/>
          </p:nvSpPr>
          <p:spPr>
            <a:xfrm>
              <a:off x="6384473" y="4263825"/>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54" name="Straight Connector 153">
              <a:extLst>
                <a:ext uri="{FF2B5EF4-FFF2-40B4-BE49-F238E27FC236}">
                  <a16:creationId xmlns:a16="http://schemas.microsoft.com/office/drawing/2014/main" id="{42A2F098-CED2-47DC-ADF2-35779BD0CD13}"/>
                </a:ext>
              </a:extLst>
            </p:cNvPr>
            <p:cNvCxnSpPr>
              <a:cxnSpLocks/>
              <a:stCxn id="148" idx="2"/>
              <a:endCxn id="152" idx="0"/>
            </p:cNvCxnSpPr>
            <p:nvPr/>
          </p:nvCxnSpPr>
          <p:spPr>
            <a:xfrm>
              <a:off x="6935969" y="5324514"/>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Rectangle: Rounded Corners 154">
              <a:extLst>
                <a:ext uri="{FF2B5EF4-FFF2-40B4-BE49-F238E27FC236}">
                  <a16:creationId xmlns:a16="http://schemas.microsoft.com/office/drawing/2014/main" id="{010CC35C-F260-481D-863D-456335007807}"/>
                </a:ext>
              </a:extLst>
            </p:cNvPr>
            <p:cNvSpPr/>
            <p:nvPr/>
          </p:nvSpPr>
          <p:spPr>
            <a:xfrm>
              <a:off x="7394618" y="4176893"/>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Rounded Corners 155">
              <a:extLst>
                <a:ext uri="{FF2B5EF4-FFF2-40B4-BE49-F238E27FC236}">
                  <a16:creationId xmlns:a16="http://schemas.microsoft.com/office/drawing/2014/main" id="{7B58D74C-00C3-4C98-9DE9-AF52FC894A2D}"/>
                </a:ext>
              </a:extLst>
            </p:cNvPr>
            <p:cNvSpPr/>
            <p:nvPr/>
          </p:nvSpPr>
          <p:spPr>
            <a:xfrm>
              <a:off x="6305381" y="4159439"/>
              <a:ext cx="897928" cy="1978333"/>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7" name="Straight Connector 156">
              <a:extLst>
                <a:ext uri="{FF2B5EF4-FFF2-40B4-BE49-F238E27FC236}">
                  <a16:creationId xmlns:a16="http://schemas.microsoft.com/office/drawing/2014/main" id="{A63504A6-4E7F-437B-B482-554B9201CBB9}"/>
                </a:ext>
              </a:extLst>
            </p:cNvPr>
            <p:cNvCxnSpPr>
              <a:cxnSpLocks/>
              <a:stCxn id="153" idx="2"/>
              <a:endCxn id="147" idx="0"/>
            </p:cNvCxnSpPr>
            <p:nvPr/>
          </p:nvCxnSpPr>
          <p:spPr>
            <a:xfrm flipH="1">
              <a:off x="6567938" y="4644682"/>
              <a:ext cx="551" cy="2989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0" name="Group 159">
            <a:extLst>
              <a:ext uri="{FF2B5EF4-FFF2-40B4-BE49-F238E27FC236}">
                <a16:creationId xmlns:a16="http://schemas.microsoft.com/office/drawing/2014/main" id="{431A52A2-F505-498F-9C5E-3D9B0982332C}"/>
              </a:ext>
            </a:extLst>
          </p:cNvPr>
          <p:cNvGrpSpPr/>
          <p:nvPr/>
        </p:nvGrpSpPr>
        <p:grpSpPr>
          <a:xfrm>
            <a:off x="9711378" y="4218727"/>
            <a:ext cx="1289310" cy="1939255"/>
            <a:chOff x="5202835" y="1558816"/>
            <a:chExt cx="1289310" cy="1939255"/>
          </a:xfrm>
        </p:grpSpPr>
        <p:grpSp>
          <p:nvGrpSpPr>
            <p:cNvPr id="161" name="Group 160">
              <a:extLst>
                <a:ext uri="{FF2B5EF4-FFF2-40B4-BE49-F238E27FC236}">
                  <a16:creationId xmlns:a16="http://schemas.microsoft.com/office/drawing/2014/main" id="{60F6B16C-EA7C-4936-AA10-127083DED8FE}"/>
                </a:ext>
              </a:extLst>
            </p:cNvPr>
            <p:cNvGrpSpPr/>
            <p:nvPr/>
          </p:nvGrpSpPr>
          <p:grpSpPr>
            <a:xfrm>
              <a:off x="5473649" y="2310656"/>
              <a:ext cx="736061" cy="380856"/>
              <a:chOff x="5324272" y="2367064"/>
              <a:chExt cx="992222" cy="525294"/>
            </a:xfrm>
          </p:grpSpPr>
          <p:sp>
            <p:nvSpPr>
              <p:cNvPr id="172" name="Rectangle 171">
                <a:extLst>
                  <a:ext uri="{FF2B5EF4-FFF2-40B4-BE49-F238E27FC236}">
                    <a16:creationId xmlns:a16="http://schemas.microsoft.com/office/drawing/2014/main" id="{9D3D492D-F8B7-4A92-BED7-E4516625620D}"/>
                  </a:ext>
                </a:extLst>
              </p:cNvPr>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73" name="Rectangle 172">
                <a:extLst>
                  <a:ext uri="{FF2B5EF4-FFF2-40B4-BE49-F238E27FC236}">
                    <a16:creationId xmlns:a16="http://schemas.microsoft.com/office/drawing/2014/main" id="{899B950E-E92E-4A38-9E1E-5B4E217C29E7}"/>
                  </a:ext>
                </a:extLst>
              </p:cNvPr>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62" name="Rectangle 161">
              <a:extLst>
                <a:ext uri="{FF2B5EF4-FFF2-40B4-BE49-F238E27FC236}">
                  <a16:creationId xmlns:a16="http://schemas.microsoft.com/office/drawing/2014/main" id="{A26F2199-A62A-4D62-AE6B-C07C5FA79934}"/>
                </a:ext>
              </a:extLst>
            </p:cNvPr>
            <p:cNvSpPr/>
            <p:nvPr/>
          </p:nvSpPr>
          <p:spPr>
            <a:xfrm>
              <a:off x="6025692" y="1631781"/>
              <a:ext cx="368030" cy="380857"/>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nvGrpSpPr>
            <p:cNvPr id="163" name="Group 162">
              <a:extLst>
                <a:ext uri="{FF2B5EF4-FFF2-40B4-BE49-F238E27FC236}">
                  <a16:creationId xmlns:a16="http://schemas.microsoft.com/office/drawing/2014/main" id="{E7BEB237-C5A6-4C7B-A137-B62E3B4FEC11}"/>
                </a:ext>
              </a:extLst>
            </p:cNvPr>
            <p:cNvGrpSpPr/>
            <p:nvPr/>
          </p:nvGrpSpPr>
          <p:grpSpPr>
            <a:xfrm>
              <a:off x="5473656" y="3010401"/>
              <a:ext cx="736062" cy="380857"/>
              <a:chOff x="2509736" y="1566153"/>
              <a:chExt cx="992222" cy="525294"/>
            </a:xfrm>
          </p:grpSpPr>
          <p:sp>
            <p:nvSpPr>
              <p:cNvPr id="170" name="Rectangle 169">
                <a:extLst>
                  <a:ext uri="{FF2B5EF4-FFF2-40B4-BE49-F238E27FC236}">
                    <a16:creationId xmlns:a16="http://schemas.microsoft.com/office/drawing/2014/main" id="{D184FED1-149B-4A5F-936F-D4D19BE371FC}"/>
                  </a:ext>
                </a:extLst>
              </p:cNvPr>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sp>
            <p:nvSpPr>
              <p:cNvPr id="171" name="Rectangle 170">
                <a:extLst>
                  <a:ext uri="{FF2B5EF4-FFF2-40B4-BE49-F238E27FC236}">
                    <a16:creationId xmlns:a16="http://schemas.microsoft.com/office/drawing/2014/main" id="{DC669B17-1D7B-445B-8271-AE048F43B886}"/>
                  </a:ext>
                </a:extLst>
              </p:cNvPr>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b</a:t>
                </a:r>
              </a:p>
            </p:txBody>
          </p:sp>
        </p:grpSp>
        <p:sp>
          <p:nvSpPr>
            <p:cNvPr id="164" name="Rectangle 163">
              <a:extLst>
                <a:ext uri="{FF2B5EF4-FFF2-40B4-BE49-F238E27FC236}">
                  <a16:creationId xmlns:a16="http://schemas.microsoft.com/office/drawing/2014/main" id="{4D09A82F-3AD3-421E-B2CF-09864D7F9943}"/>
                </a:ext>
              </a:extLst>
            </p:cNvPr>
            <p:cNvSpPr/>
            <p:nvPr/>
          </p:nvSpPr>
          <p:spPr>
            <a:xfrm>
              <a:off x="5289641" y="1630277"/>
              <a:ext cx="368031" cy="380857"/>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65" name="Straight Connector 164">
              <a:extLst>
                <a:ext uri="{FF2B5EF4-FFF2-40B4-BE49-F238E27FC236}">
                  <a16:creationId xmlns:a16="http://schemas.microsoft.com/office/drawing/2014/main" id="{AD283120-D169-40DC-A152-E413A19F5C2A}"/>
                </a:ext>
              </a:extLst>
            </p:cNvPr>
            <p:cNvCxnSpPr>
              <a:cxnSpLocks/>
              <a:stCxn id="172" idx="2"/>
              <a:endCxn id="170" idx="0"/>
            </p:cNvCxnSpPr>
            <p:nvPr/>
          </p:nvCxnSpPr>
          <p:spPr>
            <a:xfrm>
              <a:off x="5657665"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6" name="Rectangle: Rounded Corners 165">
              <a:extLst>
                <a:ext uri="{FF2B5EF4-FFF2-40B4-BE49-F238E27FC236}">
                  <a16:creationId xmlns:a16="http://schemas.microsoft.com/office/drawing/2014/main" id="{E048DF11-A981-4AF3-91D8-A6D32E9B8314}"/>
                </a:ext>
              </a:extLst>
            </p:cNvPr>
            <p:cNvSpPr/>
            <p:nvPr/>
          </p:nvSpPr>
          <p:spPr>
            <a:xfrm>
              <a:off x="5202835" y="1558816"/>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Rounded Corners 166">
              <a:extLst>
                <a:ext uri="{FF2B5EF4-FFF2-40B4-BE49-F238E27FC236}">
                  <a16:creationId xmlns:a16="http://schemas.microsoft.com/office/drawing/2014/main" id="{E8813B9B-C1A0-4E9E-89E9-7BFA0CB7A611}"/>
                </a:ext>
              </a:extLst>
            </p:cNvPr>
            <p:cNvSpPr/>
            <p:nvPr/>
          </p:nvSpPr>
          <p:spPr>
            <a:xfrm>
              <a:off x="5940099" y="1559609"/>
              <a:ext cx="552046" cy="526798"/>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Rectangle: Rounded Corners 167">
              <a:extLst>
                <a:ext uri="{FF2B5EF4-FFF2-40B4-BE49-F238E27FC236}">
                  <a16:creationId xmlns:a16="http://schemas.microsoft.com/office/drawing/2014/main" id="{1D1F4B7C-1926-495E-AB51-8B63519A08FC}"/>
                </a:ext>
              </a:extLst>
            </p:cNvPr>
            <p:cNvSpPr/>
            <p:nvPr/>
          </p:nvSpPr>
          <p:spPr>
            <a:xfrm>
              <a:off x="5388349" y="2200524"/>
              <a:ext cx="897928" cy="1297547"/>
            </a:xfrm>
            <a:prstGeom prst="round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9" name="Straight Connector 168">
              <a:extLst>
                <a:ext uri="{FF2B5EF4-FFF2-40B4-BE49-F238E27FC236}">
                  <a16:creationId xmlns:a16="http://schemas.microsoft.com/office/drawing/2014/main" id="{B338E90B-22FC-4704-9145-F0B71C18F709}"/>
                </a:ext>
              </a:extLst>
            </p:cNvPr>
            <p:cNvCxnSpPr>
              <a:cxnSpLocks/>
              <a:stCxn id="173" idx="2"/>
              <a:endCxn id="171" idx="0"/>
            </p:cNvCxnSpPr>
            <p:nvPr/>
          </p:nvCxnSpPr>
          <p:spPr>
            <a:xfrm>
              <a:off x="6025696" y="2691512"/>
              <a:ext cx="7" cy="3188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6132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500"/>
                                        <p:tgtEl>
                                          <p:spTgt spid="213"/>
                                        </p:tgtEl>
                                      </p:cBhvr>
                                    </p:animEffect>
                                  </p:childTnLst>
                                </p:cTn>
                              </p:par>
                              <p:par>
                                <p:cTn id="8" presetID="10" presetClass="entr" presetSubtype="0" fill="hold" nodeType="withEffect">
                                  <p:stCondLst>
                                    <p:cond delay="0"/>
                                  </p:stCondLst>
                                  <p:childTnLst>
                                    <p:set>
                                      <p:cBhvr>
                                        <p:cTn id="9" dur="1" fill="hold">
                                          <p:stCondLst>
                                            <p:cond delay="0"/>
                                          </p:stCondLst>
                                        </p:cTn>
                                        <p:tgtEl>
                                          <p:spTgt spid="202"/>
                                        </p:tgtEl>
                                        <p:attrNameLst>
                                          <p:attrName>style.visibility</p:attrName>
                                        </p:attrNameLst>
                                      </p:cBhvr>
                                      <p:to>
                                        <p:strVal val="visible"/>
                                      </p:to>
                                    </p:set>
                                    <p:animEffect transition="in" filter="fade">
                                      <p:cBhvr>
                                        <p:cTn id="10" dur="500"/>
                                        <p:tgtEl>
                                          <p:spTgt spid="202"/>
                                        </p:tgtEl>
                                      </p:cBhvr>
                                    </p:animEffect>
                                  </p:childTnLst>
                                </p:cTn>
                              </p:par>
                              <p:par>
                                <p:cTn id="11" presetID="10"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fade">
                                      <p:cBhvr>
                                        <p:cTn id="16" dur="500"/>
                                        <p:tgtEl>
                                          <p:spTgt spid="203"/>
                                        </p:tgtEl>
                                      </p:cBhvr>
                                    </p:animEffect>
                                  </p:childTnLst>
                                </p:cTn>
                              </p:par>
                              <p:par>
                                <p:cTn id="17" presetID="10"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fade">
                                      <p:cBhvr>
                                        <p:cTn id="22" dur="500"/>
                                        <p:tgtEl>
                                          <p:spTgt spid="204"/>
                                        </p:tgtEl>
                                      </p:cBhvr>
                                    </p:animEffect>
                                  </p:childTnLst>
                                </p:cTn>
                              </p:par>
                              <p:par>
                                <p:cTn id="23" presetID="10" presetClass="entr" presetSubtype="0" fill="hold" nodeType="withEffect">
                                  <p:stCondLst>
                                    <p:cond delay="0"/>
                                  </p:stCondLst>
                                  <p:childTnLst>
                                    <p:set>
                                      <p:cBhvr>
                                        <p:cTn id="24" dur="1" fill="hold">
                                          <p:stCondLst>
                                            <p:cond delay="0"/>
                                          </p:stCondLst>
                                        </p:cTn>
                                        <p:tgtEl>
                                          <p:spTgt spid="160"/>
                                        </p:tgtEl>
                                        <p:attrNameLst>
                                          <p:attrName>style.visibility</p:attrName>
                                        </p:attrNameLst>
                                      </p:cBhvr>
                                      <p:to>
                                        <p:strVal val="visible"/>
                                      </p:to>
                                    </p:set>
                                    <p:animEffect transition="in" filter="fade">
                                      <p:cBhvr>
                                        <p:cTn id="25"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p:bldP spid="204" grpId="0"/>
      <p:bldP spid="2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2C74F-779C-4DF5-9ED0-81136C21A143}"/>
              </a:ext>
            </a:extLst>
          </p:cNvPr>
          <p:cNvSpPr>
            <a:spLocks noGrp="1"/>
          </p:cNvSpPr>
          <p:nvPr>
            <p:ph type="title"/>
          </p:nvPr>
        </p:nvSpPr>
        <p:spPr/>
        <p:txBody>
          <a:bodyPr/>
          <a:lstStyle/>
          <a:p>
            <a:r>
              <a:rPr lang="en-US" dirty="0"/>
              <a:t>Tradeoff between #bonds and #complexes</a:t>
            </a:r>
          </a:p>
        </p:txBody>
      </p:sp>
      <p:sp>
        <p:nvSpPr>
          <p:cNvPr id="3" name="Content Placeholder 2">
            <a:extLst>
              <a:ext uri="{FF2B5EF4-FFF2-40B4-BE49-F238E27FC236}">
                <a16:creationId xmlns:a16="http://schemas.microsoft.com/office/drawing/2014/main" id="{CCAFA691-1A9C-458A-9291-5173011FC46E}"/>
              </a:ext>
            </a:extLst>
          </p:cNvPr>
          <p:cNvSpPr>
            <a:spLocks noGrp="1"/>
          </p:cNvSpPr>
          <p:nvPr>
            <p:ph idx="1"/>
          </p:nvPr>
        </p:nvSpPr>
        <p:spPr/>
        <p:txBody>
          <a:bodyPr>
            <a:normAutofit/>
          </a:bodyPr>
          <a:lstStyle/>
          <a:p>
            <a:r>
              <a:rPr lang="en-US" sz="2800" dirty="0"/>
              <a:t>in general, there’s some weight parameter </a:t>
            </a:r>
            <a:r>
              <a:rPr lang="en-US" sz="2800" i="1" dirty="0"/>
              <a:t>w</a:t>
            </a:r>
            <a:r>
              <a:rPr lang="en-US" sz="2800" dirty="0"/>
              <a:t>:</a:t>
            </a:r>
          </a:p>
          <a:p>
            <a:pPr marL="457200" lvl="1" indent="0">
              <a:buNone/>
            </a:pPr>
            <a:r>
              <a:rPr lang="en-US" sz="2400" dirty="0"/>
              <a:t>energy = w*#bonds + #complexes </a:t>
            </a:r>
          </a:p>
          <a:p>
            <a:pPr marL="457200" lvl="1" indent="0">
              <a:buNone/>
            </a:pPr>
            <a:r>
              <a:rPr lang="en-US" sz="2400" dirty="0"/>
              <a:t>(</a:t>
            </a:r>
            <a:r>
              <a:rPr lang="en-US" sz="2400" i="1" dirty="0"/>
              <a:t>physics notation</a:t>
            </a:r>
            <a:r>
              <a:rPr lang="en-US" sz="2400" dirty="0"/>
              <a:t>: </a:t>
            </a:r>
            <a:r>
              <a:rPr lang="el-GR" sz="2400" dirty="0"/>
              <a:t>Δ</a:t>
            </a:r>
            <a:r>
              <a:rPr lang="en-US" sz="2400" i="1" dirty="0"/>
              <a:t>G</a:t>
            </a:r>
            <a:r>
              <a:rPr lang="en-US" sz="2400" dirty="0"/>
              <a:t> = </a:t>
            </a:r>
            <a:r>
              <a:rPr lang="el-GR" sz="2400" dirty="0"/>
              <a:t>Δ</a:t>
            </a:r>
            <a:r>
              <a:rPr lang="en-US" sz="2400" i="1" dirty="0"/>
              <a:t>H</a:t>
            </a:r>
            <a:r>
              <a:rPr lang="en-US" sz="2400" dirty="0"/>
              <a:t> – </a:t>
            </a:r>
            <a:r>
              <a:rPr lang="en-US" sz="2400" i="1" dirty="0"/>
              <a:t>T</a:t>
            </a:r>
            <a:r>
              <a:rPr lang="en-US" sz="2400" dirty="0"/>
              <a:t>∙</a:t>
            </a:r>
            <a:r>
              <a:rPr lang="el-GR" sz="2400" dirty="0"/>
              <a:t>Δ</a:t>
            </a:r>
            <a:r>
              <a:rPr lang="en-US" sz="2400" i="1" dirty="0"/>
              <a:t>S</a:t>
            </a:r>
            <a:r>
              <a:rPr lang="en-US" sz="2400" dirty="0"/>
              <a:t>)</a:t>
            </a:r>
          </a:p>
          <a:p>
            <a:r>
              <a:rPr lang="en-US" sz="2800" dirty="0"/>
              <a:t>We often consider a natural limiting case:</a:t>
            </a:r>
          </a:p>
          <a:p>
            <a:pPr lvl="1">
              <a:buFont typeface="Arial" panose="020B0604020202020204" pitchFamily="34" charset="0"/>
              <a:buChar char="•"/>
            </a:pPr>
            <a:r>
              <a:rPr lang="en-US" sz="2400"/>
              <a:t>favoring #bonds </a:t>
            </a:r>
            <a:r>
              <a:rPr lang="en-US" sz="2400" u="sng"/>
              <a:t>infinitely</a:t>
            </a:r>
            <a:r>
              <a:rPr lang="en-US" sz="2400"/>
              <a:t> over #complexes</a:t>
            </a:r>
            <a:endParaRPr lang="en-US" sz="2400" dirty="0"/>
          </a:p>
          <a:p>
            <a:pPr lvl="1">
              <a:buFont typeface="Arial" panose="020B0604020202020204" pitchFamily="34" charset="0"/>
              <a:buChar char="•"/>
            </a:pPr>
            <a:r>
              <a:rPr lang="en-US" sz="2400" dirty="0"/>
              <a:t>require maximal #bonds formed; use #complexes only as tiebreaker</a:t>
            </a:r>
          </a:p>
          <a:p>
            <a:pPr lvl="1">
              <a:buFont typeface="Arial" panose="020B0604020202020204" pitchFamily="34" charset="0"/>
              <a:buChar char="•"/>
            </a:pPr>
            <a:r>
              <a:rPr lang="en-US" sz="2400" dirty="0"/>
              <a:t>Corresponds to bonds that are so strong they </a:t>
            </a:r>
            <a:r>
              <a:rPr lang="en-US" sz="2400" u="sng" dirty="0"/>
              <a:t>cannot spontaneously dissociate</a:t>
            </a:r>
            <a:r>
              <a:rPr lang="en-US" sz="2400" dirty="0"/>
              <a:t>, but can </a:t>
            </a:r>
            <a:r>
              <a:rPr lang="en-US" sz="2400" u="sng" dirty="0"/>
              <a:t>exchange</a:t>
            </a:r>
            <a:r>
              <a:rPr lang="en-US" sz="2400" dirty="0"/>
              <a:t> with each other to find configurations with more complexes</a:t>
            </a:r>
          </a:p>
        </p:txBody>
      </p:sp>
      <p:sp>
        <p:nvSpPr>
          <p:cNvPr id="4" name="Slide Number Placeholder 3">
            <a:extLst>
              <a:ext uri="{FF2B5EF4-FFF2-40B4-BE49-F238E27FC236}">
                <a16:creationId xmlns:a16="http://schemas.microsoft.com/office/drawing/2014/main" id="{85773474-B53B-450C-B6D7-006AB4F27A90}"/>
              </a:ext>
            </a:extLst>
          </p:cNvPr>
          <p:cNvSpPr>
            <a:spLocks noGrp="1"/>
          </p:cNvSpPr>
          <p:nvPr>
            <p:ph type="sldNum" sz="quarter" idx="12"/>
          </p:nvPr>
        </p:nvSpPr>
        <p:spPr/>
        <p:txBody>
          <a:bodyPr/>
          <a:lstStyle/>
          <a:p>
            <a:fld id="{1ACC379C-1C69-404F-8F7C-25EFE1E359DB}" type="slidenum">
              <a:rPr lang="en-US" smtClean="0"/>
              <a:t>15</a:t>
            </a:fld>
            <a:endParaRPr lang="en-US"/>
          </a:p>
        </p:txBody>
      </p:sp>
    </p:spTree>
    <p:extLst>
      <p:ext uri="{BB962C8B-B14F-4D97-AF65-F5344CB8AC3E}">
        <p14:creationId xmlns:p14="http://schemas.microsoft.com/office/powerpoint/2010/main" val="4193477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Thermodynamic Binding Networks</a:t>
            </a:r>
          </a:p>
        </p:txBody>
      </p:sp>
      <p:grpSp>
        <p:nvGrpSpPr>
          <p:cNvPr id="314" name="Group 313"/>
          <p:cNvGrpSpPr/>
          <p:nvPr/>
        </p:nvGrpSpPr>
        <p:grpSpPr>
          <a:xfrm>
            <a:off x="547257" y="1699223"/>
            <a:ext cx="8550613" cy="4698459"/>
            <a:chOff x="311285" y="1355709"/>
            <a:chExt cx="8550613" cy="5152095"/>
          </a:xfrm>
        </p:grpSpPr>
        <p:grpSp>
          <p:nvGrpSpPr>
            <p:cNvPr id="94" name="Group 93"/>
            <p:cNvGrpSpPr/>
            <p:nvPr/>
          </p:nvGrpSpPr>
          <p:grpSpPr>
            <a:xfrm>
              <a:off x="580207" y="4232388"/>
              <a:ext cx="1104081" cy="1952114"/>
              <a:chOff x="2646544" y="2235901"/>
              <a:chExt cx="1240265" cy="2188807"/>
            </a:xfrm>
          </p:grpSpPr>
          <p:grpSp>
            <p:nvGrpSpPr>
              <p:cNvPr id="97" name="Group 96"/>
              <p:cNvGrpSpPr/>
              <p:nvPr/>
            </p:nvGrpSpPr>
            <p:grpSpPr>
              <a:xfrm>
                <a:off x="2836749" y="3072435"/>
                <a:ext cx="916189" cy="499543"/>
                <a:chOff x="5304467" y="2367064"/>
                <a:chExt cx="1099427" cy="560381"/>
              </a:xfrm>
            </p:grpSpPr>
            <p:sp>
              <p:nvSpPr>
                <p:cNvPr id="111" name="Rectangle 110"/>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12" name="Rectangle 111"/>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13" name="TextBox 112"/>
                <p:cNvSpPr txBox="1"/>
                <p:nvPr/>
              </p:nvSpPr>
              <p:spPr>
                <a:xfrm>
                  <a:off x="5304467"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14" name="TextBox 113"/>
                <p:cNvSpPr txBox="1"/>
                <p:nvPr/>
              </p:nvSpPr>
              <p:spPr>
                <a:xfrm>
                  <a:off x="5800579"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8" name="Group 97"/>
              <p:cNvGrpSpPr/>
              <p:nvPr/>
            </p:nvGrpSpPr>
            <p:grpSpPr>
              <a:xfrm>
                <a:off x="3473384" y="2237750"/>
                <a:ext cx="413425" cy="493787"/>
                <a:chOff x="6068438" y="1462391"/>
                <a:chExt cx="496111" cy="553923"/>
              </a:xfrm>
            </p:grpSpPr>
            <p:sp>
              <p:nvSpPr>
                <p:cNvPr id="109" name="Rectangle 108"/>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10" name="TextBox 109"/>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9" name="Group 98"/>
              <p:cNvGrpSpPr/>
              <p:nvPr/>
            </p:nvGrpSpPr>
            <p:grpSpPr>
              <a:xfrm>
                <a:off x="2853257" y="3932770"/>
                <a:ext cx="826852" cy="491938"/>
                <a:chOff x="2509736" y="1566153"/>
                <a:chExt cx="992222" cy="551849"/>
              </a:xfrm>
            </p:grpSpPr>
            <p:sp>
              <p:nvSpPr>
                <p:cNvPr id="105" name="Rectangle 104"/>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ectangle 105"/>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7" name="TextBox 106"/>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08" name="TextBox 107"/>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00" name="Group 99"/>
              <p:cNvGrpSpPr/>
              <p:nvPr/>
            </p:nvGrpSpPr>
            <p:grpSpPr>
              <a:xfrm>
                <a:off x="2646544" y="2235901"/>
                <a:ext cx="413426" cy="493787"/>
                <a:chOff x="5076216" y="1462391"/>
                <a:chExt cx="496111" cy="553923"/>
              </a:xfrm>
            </p:grpSpPr>
            <p:sp>
              <p:nvSpPr>
                <p:cNvPr id="103" name="Rectangle 102"/>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4" name="TextBox 103"/>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02" name="Straight Connector 101"/>
              <p:cNvCxnSpPr>
                <a:stCxn id="108" idx="0"/>
                <a:endCxn id="111" idx="2"/>
              </p:cNvCxnSpPr>
              <p:nvPr/>
            </p:nvCxnSpPr>
            <p:spPr>
              <a:xfrm flipH="1" flipV="1">
                <a:off x="3059967" y="3540701"/>
                <a:ext cx="24641"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2320429" y="4235686"/>
              <a:ext cx="1104081" cy="1952114"/>
              <a:chOff x="2646544" y="2235901"/>
              <a:chExt cx="1240265" cy="2188807"/>
            </a:xfrm>
          </p:grpSpPr>
          <p:grpSp>
            <p:nvGrpSpPr>
              <p:cNvPr id="135" name="Group 134"/>
              <p:cNvGrpSpPr/>
              <p:nvPr/>
            </p:nvGrpSpPr>
            <p:grpSpPr>
              <a:xfrm>
                <a:off x="2836747" y="3072435"/>
                <a:ext cx="916187" cy="499543"/>
                <a:chOff x="5304467" y="2367064"/>
                <a:chExt cx="1099425" cy="560381"/>
              </a:xfrm>
            </p:grpSpPr>
            <p:sp>
              <p:nvSpPr>
                <p:cNvPr id="149" name="Rectangle 148"/>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50" name="Rectangle 149"/>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51" name="TextBox 150"/>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52" name="TextBox 151"/>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36" name="Group 135"/>
              <p:cNvGrpSpPr/>
              <p:nvPr/>
            </p:nvGrpSpPr>
            <p:grpSpPr>
              <a:xfrm>
                <a:off x="3473384" y="2237750"/>
                <a:ext cx="413425" cy="493787"/>
                <a:chOff x="6068438" y="1462391"/>
                <a:chExt cx="496111" cy="553923"/>
              </a:xfrm>
            </p:grpSpPr>
            <p:sp>
              <p:nvSpPr>
                <p:cNvPr id="147" name="Rectangle 146"/>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8" name="TextBox 147"/>
                <p:cNvSpPr txBox="1"/>
                <p:nvPr/>
              </p:nvSpPr>
              <p:spPr>
                <a:xfrm>
                  <a:off x="6129591"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37" name="Group 136"/>
              <p:cNvGrpSpPr/>
              <p:nvPr/>
            </p:nvGrpSpPr>
            <p:grpSpPr>
              <a:xfrm>
                <a:off x="2853257" y="3932770"/>
                <a:ext cx="826852" cy="491938"/>
                <a:chOff x="2509736" y="1566153"/>
                <a:chExt cx="992222" cy="551849"/>
              </a:xfrm>
            </p:grpSpPr>
            <p:sp>
              <p:nvSpPr>
                <p:cNvPr id="143" name="Rectangle 142"/>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4" name="Rectangle 143"/>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5" name="TextBox 144"/>
                <p:cNvSpPr txBox="1"/>
                <p:nvPr/>
              </p:nvSpPr>
              <p:spPr>
                <a:xfrm>
                  <a:off x="3066985"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46" name="TextBox 145"/>
                <p:cNvSpPr txBox="1"/>
                <p:nvPr/>
              </p:nvSpPr>
              <p:spPr>
                <a:xfrm>
                  <a:off x="2579694"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38" name="Group 137"/>
              <p:cNvGrpSpPr/>
              <p:nvPr/>
            </p:nvGrpSpPr>
            <p:grpSpPr>
              <a:xfrm>
                <a:off x="2646544" y="2235901"/>
                <a:ext cx="413426" cy="493787"/>
                <a:chOff x="5076216" y="1462391"/>
                <a:chExt cx="496111" cy="553923"/>
              </a:xfrm>
            </p:grpSpPr>
            <p:sp>
              <p:nvSpPr>
                <p:cNvPr id="141" name="Rectangle 140"/>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2" name="TextBox 141"/>
                <p:cNvSpPr txBox="1"/>
                <p:nvPr/>
              </p:nvSpPr>
              <p:spPr>
                <a:xfrm>
                  <a:off x="5146171"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39" name="Straight Connector 138"/>
              <p:cNvCxnSpPr>
                <a:stCxn id="145" idx="0"/>
                <a:endCxn id="150" idx="2"/>
              </p:cNvCxnSpPr>
              <p:nvPr/>
            </p:nvCxnSpPr>
            <p:spPr>
              <a:xfrm flipH="1" flipV="1">
                <a:off x="3473391" y="3540701"/>
                <a:ext cx="23593"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3" name="Group 292"/>
            <p:cNvGrpSpPr/>
            <p:nvPr/>
          </p:nvGrpSpPr>
          <p:grpSpPr>
            <a:xfrm>
              <a:off x="2320431" y="1717339"/>
              <a:ext cx="1104104" cy="1952113"/>
              <a:chOff x="2320431" y="1717339"/>
              <a:chExt cx="1104104" cy="1952113"/>
            </a:xfrm>
          </p:grpSpPr>
          <p:grpSp>
            <p:nvGrpSpPr>
              <p:cNvPr id="154" name="Group 153"/>
              <p:cNvGrpSpPr/>
              <p:nvPr/>
            </p:nvGrpSpPr>
            <p:grpSpPr>
              <a:xfrm>
                <a:off x="2489754" y="2463411"/>
                <a:ext cx="815589" cy="445524"/>
                <a:chOff x="5304471" y="2367064"/>
                <a:chExt cx="1099427" cy="560382"/>
              </a:xfrm>
            </p:grpSpPr>
            <p:sp>
              <p:nvSpPr>
                <p:cNvPr id="168" name="Rectangle 167"/>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9" name="Rectangle 168"/>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70" name="TextBox 169"/>
                <p:cNvSpPr txBox="1"/>
                <p:nvPr/>
              </p:nvSpPr>
              <p:spPr>
                <a:xfrm>
                  <a:off x="5304471" y="2375596"/>
                  <a:ext cx="588191"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71" name="TextBox 170"/>
                <p:cNvSpPr txBox="1"/>
                <p:nvPr/>
              </p:nvSpPr>
              <p:spPr>
                <a:xfrm>
                  <a:off x="5800582" y="2375596"/>
                  <a:ext cx="603316"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55" name="Group 154"/>
              <p:cNvGrpSpPr/>
              <p:nvPr/>
            </p:nvGrpSpPr>
            <p:grpSpPr>
              <a:xfrm>
                <a:off x="3056503" y="1718988"/>
                <a:ext cx="368032" cy="440390"/>
                <a:chOff x="6068438" y="1462391"/>
                <a:chExt cx="496111" cy="553923"/>
              </a:xfrm>
            </p:grpSpPr>
            <p:sp>
              <p:nvSpPr>
                <p:cNvPr id="166" name="Rectangle 165"/>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7" name="TextBox 166"/>
                <p:cNvSpPr txBox="1"/>
                <p:nvPr/>
              </p:nvSpPr>
              <p:spPr>
                <a:xfrm>
                  <a:off x="6129572" y="1464465"/>
                  <a:ext cx="43044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56" name="Group 155"/>
              <p:cNvGrpSpPr/>
              <p:nvPr/>
            </p:nvGrpSpPr>
            <p:grpSpPr>
              <a:xfrm>
                <a:off x="2504444" y="3230711"/>
                <a:ext cx="736061" cy="438741"/>
                <a:chOff x="2509736" y="1566153"/>
                <a:chExt cx="992222" cy="551849"/>
              </a:xfrm>
            </p:grpSpPr>
            <p:sp>
              <p:nvSpPr>
                <p:cNvPr id="162" name="Rectangle 161"/>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3" name="Rectangle 162"/>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64" name="TextBox 163"/>
                <p:cNvSpPr txBox="1"/>
                <p:nvPr/>
              </p:nvSpPr>
              <p:spPr>
                <a:xfrm>
                  <a:off x="3066992" y="1566153"/>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65" name="TextBox 164"/>
                <p:cNvSpPr txBox="1"/>
                <p:nvPr/>
              </p:nvSpPr>
              <p:spPr>
                <a:xfrm>
                  <a:off x="2579699" y="1566153"/>
                  <a:ext cx="41532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sp>
            <p:nvSpPr>
              <p:cNvPr id="160" name="Rectangle 159"/>
              <p:cNvSpPr/>
              <p:nvPr/>
            </p:nvSpPr>
            <p:spPr>
              <a:xfrm>
                <a:off x="2320431" y="1717339"/>
                <a:ext cx="368031" cy="417629"/>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Calibri"/>
                    <a:ea typeface="+mn-ea"/>
                    <a:cs typeface="+mn-cs"/>
                  </a:rPr>
                  <a:t>a</a:t>
                </a:r>
              </a:p>
            </p:txBody>
          </p:sp>
          <p:cxnSp>
            <p:nvCxnSpPr>
              <p:cNvPr id="159" name="Straight Connector 158"/>
              <p:cNvCxnSpPr>
                <a:cxnSpLocks/>
                <a:stCxn id="160" idx="2"/>
                <a:endCxn id="168" idx="0"/>
              </p:cNvCxnSpPr>
              <p:nvPr/>
            </p:nvCxnSpPr>
            <p:spPr>
              <a:xfrm>
                <a:off x="2504447" y="2134968"/>
                <a:ext cx="184012" cy="3284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2" name="Group 171"/>
            <p:cNvGrpSpPr/>
            <p:nvPr/>
          </p:nvGrpSpPr>
          <p:grpSpPr>
            <a:xfrm>
              <a:off x="4082375" y="1715690"/>
              <a:ext cx="1104081" cy="1952114"/>
              <a:chOff x="2646544" y="2235901"/>
              <a:chExt cx="1240265" cy="2188807"/>
            </a:xfrm>
          </p:grpSpPr>
          <p:grpSp>
            <p:nvGrpSpPr>
              <p:cNvPr id="173" name="Group 172"/>
              <p:cNvGrpSpPr/>
              <p:nvPr/>
            </p:nvGrpSpPr>
            <p:grpSpPr>
              <a:xfrm>
                <a:off x="2836747" y="3072435"/>
                <a:ext cx="916187" cy="499543"/>
                <a:chOff x="5304467" y="2367064"/>
                <a:chExt cx="1099425" cy="560381"/>
              </a:xfrm>
            </p:grpSpPr>
            <p:sp>
              <p:nvSpPr>
                <p:cNvPr id="187" name="Rectangle 186"/>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8" name="Rectangle 187"/>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9" name="TextBox 188"/>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90" name="TextBox 189"/>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74" name="Group 173"/>
              <p:cNvGrpSpPr/>
              <p:nvPr/>
            </p:nvGrpSpPr>
            <p:grpSpPr>
              <a:xfrm>
                <a:off x="3473384" y="2237750"/>
                <a:ext cx="413425" cy="493787"/>
                <a:chOff x="6068438" y="1462391"/>
                <a:chExt cx="496111" cy="553923"/>
              </a:xfrm>
            </p:grpSpPr>
            <p:sp>
              <p:nvSpPr>
                <p:cNvPr id="185" name="Rectangle 184"/>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6" name="TextBox 185"/>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75" name="Group 174"/>
              <p:cNvGrpSpPr/>
              <p:nvPr/>
            </p:nvGrpSpPr>
            <p:grpSpPr>
              <a:xfrm>
                <a:off x="2853257" y="3932770"/>
                <a:ext cx="826852" cy="491938"/>
                <a:chOff x="2509736" y="1566153"/>
                <a:chExt cx="992222" cy="551849"/>
              </a:xfrm>
            </p:grpSpPr>
            <p:sp>
              <p:nvSpPr>
                <p:cNvPr id="181" name="Rectangle 180"/>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2" name="Rectangle 181"/>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3" name="TextBox 182"/>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84" name="TextBox 183"/>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76" name="Group 175"/>
              <p:cNvGrpSpPr/>
              <p:nvPr/>
            </p:nvGrpSpPr>
            <p:grpSpPr>
              <a:xfrm>
                <a:off x="2646544" y="2235901"/>
                <a:ext cx="413426" cy="493787"/>
                <a:chOff x="5076216" y="1462391"/>
                <a:chExt cx="496111" cy="553923"/>
              </a:xfrm>
            </p:grpSpPr>
            <p:sp>
              <p:nvSpPr>
                <p:cNvPr id="179" name="Rectangle 178"/>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80" name="TextBox 179"/>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77" name="Straight Connector 176"/>
              <p:cNvCxnSpPr>
                <a:stCxn id="185" idx="2"/>
                <a:endCxn id="190" idx="0"/>
              </p:cNvCxnSpPr>
              <p:nvPr/>
            </p:nvCxnSpPr>
            <p:spPr>
              <a:xfrm flipH="1">
                <a:off x="3501553" y="2706016"/>
                <a:ext cx="178543"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1" name="Group 190"/>
            <p:cNvGrpSpPr/>
            <p:nvPr/>
          </p:nvGrpSpPr>
          <p:grpSpPr>
            <a:xfrm>
              <a:off x="5869263" y="4196243"/>
              <a:ext cx="1104081" cy="1952114"/>
              <a:chOff x="2646544" y="2235901"/>
              <a:chExt cx="1240265" cy="2188807"/>
            </a:xfrm>
          </p:grpSpPr>
          <p:grpSp>
            <p:nvGrpSpPr>
              <p:cNvPr id="192" name="Group 191"/>
              <p:cNvGrpSpPr/>
              <p:nvPr/>
            </p:nvGrpSpPr>
            <p:grpSpPr>
              <a:xfrm>
                <a:off x="2836747" y="3072435"/>
                <a:ext cx="916187" cy="499543"/>
                <a:chOff x="5304467" y="2367064"/>
                <a:chExt cx="1099425" cy="560381"/>
              </a:xfrm>
            </p:grpSpPr>
            <p:sp>
              <p:nvSpPr>
                <p:cNvPr id="206" name="Rectangle 205"/>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7" name="Rectangle 206"/>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8" name="TextBox 207"/>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09" name="TextBox 208"/>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93" name="Group 192"/>
              <p:cNvGrpSpPr/>
              <p:nvPr/>
            </p:nvGrpSpPr>
            <p:grpSpPr>
              <a:xfrm>
                <a:off x="3473384" y="2237750"/>
                <a:ext cx="413425" cy="493787"/>
                <a:chOff x="6068438" y="1462391"/>
                <a:chExt cx="496111" cy="553923"/>
              </a:xfrm>
            </p:grpSpPr>
            <p:sp>
              <p:nvSpPr>
                <p:cNvPr id="204" name="Rectangle 203"/>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5" name="TextBox 204"/>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194" name="Group 193"/>
              <p:cNvGrpSpPr/>
              <p:nvPr/>
            </p:nvGrpSpPr>
            <p:grpSpPr>
              <a:xfrm>
                <a:off x="2853257" y="3932770"/>
                <a:ext cx="826852" cy="491938"/>
                <a:chOff x="2509736" y="1566153"/>
                <a:chExt cx="992222" cy="551849"/>
              </a:xfrm>
            </p:grpSpPr>
            <p:sp>
              <p:nvSpPr>
                <p:cNvPr id="200" name="Rectangle 199"/>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1" name="Rectangle 200"/>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02" name="TextBox 201"/>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03" name="TextBox 202"/>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195" name="Group 194"/>
              <p:cNvGrpSpPr/>
              <p:nvPr/>
            </p:nvGrpSpPr>
            <p:grpSpPr>
              <a:xfrm>
                <a:off x="2646544" y="2235901"/>
                <a:ext cx="413426" cy="493787"/>
                <a:chOff x="5076216" y="1462391"/>
                <a:chExt cx="496111" cy="553923"/>
              </a:xfrm>
            </p:grpSpPr>
            <p:sp>
              <p:nvSpPr>
                <p:cNvPr id="198" name="Rectangle 197"/>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99" name="TextBox 198"/>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196" name="Straight Connector 195"/>
              <p:cNvCxnSpPr>
                <a:stCxn id="201" idx="0"/>
                <a:endCxn id="209" idx="2"/>
              </p:cNvCxnSpPr>
              <p:nvPr/>
            </p:nvCxnSpPr>
            <p:spPr>
              <a:xfrm flipV="1">
                <a:off x="3473396" y="3571977"/>
                <a:ext cx="28157" cy="360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stCxn id="200" idx="0"/>
                <a:endCxn id="208" idx="2"/>
              </p:cNvCxnSpPr>
              <p:nvPr/>
            </p:nvCxnSpPr>
            <p:spPr>
              <a:xfrm flipV="1">
                <a:off x="3059970" y="3571978"/>
                <a:ext cx="21858" cy="360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p:nvGrpSpPr>
          <p:grpSpPr>
            <a:xfrm>
              <a:off x="5872616" y="1717339"/>
              <a:ext cx="1104081" cy="1952114"/>
              <a:chOff x="2646544" y="2235901"/>
              <a:chExt cx="1240265" cy="2188807"/>
            </a:xfrm>
          </p:grpSpPr>
          <p:grpSp>
            <p:nvGrpSpPr>
              <p:cNvPr id="211" name="Group 210"/>
              <p:cNvGrpSpPr/>
              <p:nvPr/>
            </p:nvGrpSpPr>
            <p:grpSpPr>
              <a:xfrm>
                <a:off x="2836749" y="3072435"/>
                <a:ext cx="916189" cy="499543"/>
                <a:chOff x="5304467" y="2367064"/>
                <a:chExt cx="1099427" cy="560381"/>
              </a:xfrm>
            </p:grpSpPr>
            <p:sp>
              <p:nvSpPr>
                <p:cNvPr id="225" name="Rectangle 224"/>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6" name="Rectangle 225"/>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7" name="TextBox 226"/>
                <p:cNvSpPr txBox="1"/>
                <p:nvPr/>
              </p:nvSpPr>
              <p:spPr>
                <a:xfrm>
                  <a:off x="5304467"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28" name="TextBox 227"/>
                <p:cNvSpPr txBox="1"/>
                <p:nvPr/>
              </p:nvSpPr>
              <p:spPr>
                <a:xfrm>
                  <a:off x="5800579"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12" name="Group 211"/>
              <p:cNvGrpSpPr/>
              <p:nvPr/>
            </p:nvGrpSpPr>
            <p:grpSpPr>
              <a:xfrm>
                <a:off x="3473384" y="2237750"/>
                <a:ext cx="413425" cy="493787"/>
                <a:chOff x="6068438" y="1462391"/>
                <a:chExt cx="496111" cy="553923"/>
              </a:xfrm>
            </p:grpSpPr>
            <p:sp>
              <p:nvSpPr>
                <p:cNvPr id="223" name="Rectangle 222"/>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4" name="TextBox 223"/>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13" name="Group 212"/>
              <p:cNvGrpSpPr/>
              <p:nvPr/>
            </p:nvGrpSpPr>
            <p:grpSpPr>
              <a:xfrm>
                <a:off x="2853257" y="3932770"/>
                <a:ext cx="826852" cy="491938"/>
                <a:chOff x="2509736" y="1566153"/>
                <a:chExt cx="992222" cy="551849"/>
              </a:xfrm>
            </p:grpSpPr>
            <p:sp>
              <p:nvSpPr>
                <p:cNvPr id="219" name="Rectangle 218"/>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0" name="Rectangle 219"/>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21" name="TextBox 220"/>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22" name="TextBox 221"/>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14" name="Group 213"/>
              <p:cNvGrpSpPr/>
              <p:nvPr/>
            </p:nvGrpSpPr>
            <p:grpSpPr>
              <a:xfrm>
                <a:off x="2646544" y="2235901"/>
                <a:ext cx="413426" cy="493787"/>
                <a:chOff x="5076216" y="1462391"/>
                <a:chExt cx="496111" cy="553923"/>
              </a:xfrm>
            </p:grpSpPr>
            <p:sp>
              <p:nvSpPr>
                <p:cNvPr id="217" name="Rectangle 216"/>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18" name="TextBox 217"/>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215" name="Straight Connector 214"/>
              <p:cNvCxnSpPr>
                <a:stCxn id="221" idx="0"/>
                <a:endCxn id="228" idx="2"/>
              </p:cNvCxnSpPr>
              <p:nvPr/>
            </p:nvCxnSpPr>
            <p:spPr>
              <a:xfrm flipV="1">
                <a:off x="3496985" y="3571977"/>
                <a:ext cx="4571" cy="360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stCxn id="218" idx="2"/>
                <a:endCxn id="225" idx="0"/>
              </p:cNvCxnSpPr>
              <p:nvPr/>
            </p:nvCxnSpPr>
            <p:spPr>
              <a:xfrm>
                <a:off x="2877891" y="2729688"/>
                <a:ext cx="182075" cy="3427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9" name="Group 228"/>
            <p:cNvGrpSpPr/>
            <p:nvPr/>
          </p:nvGrpSpPr>
          <p:grpSpPr>
            <a:xfrm>
              <a:off x="7568017" y="1720637"/>
              <a:ext cx="1104081" cy="1952114"/>
              <a:chOff x="2646544" y="2235901"/>
              <a:chExt cx="1240265" cy="2188807"/>
            </a:xfrm>
          </p:grpSpPr>
          <p:grpSp>
            <p:nvGrpSpPr>
              <p:cNvPr id="230" name="Group 229"/>
              <p:cNvGrpSpPr/>
              <p:nvPr/>
            </p:nvGrpSpPr>
            <p:grpSpPr>
              <a:xfrm>
                <a:off x="2836747" y="3072435"/>
                <a:ext cx="916187" cy="499543"/>
                <a:chOff x="5304467" y="2367064"/>
                <a:chExt cx="1099425" cy="560381"/>
              </a:xfrm>
            </p:grpSpPr>
            <p:sp>
              <p:nvSpPr>
                <p:cNvPr id="244" name="Rectangle 243"/>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5" name="Rectangle 244"/>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6" name="TextBox 245"/>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47" name="TextBox 246"/>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31" name="Group 230"/>
              <p:cNvGrpSpPr/>
              <p:nvPr/>
            </p:nvGrpSpPr>
            <p:grpSpPr>
              <a:xfrm>
                <a:off x="3473384" y="2237750"/>
                <a:ext cx="413425" cy="493787"/>
                <a:chOff x="6068438" y="1462391"/>
                <a:chExt cx="496111" cy="553923"/>
              </a:xfrm>
            </p:grpSpPr>
            <p:sp>
              <p:nvSpPr>
                <p:cNvPr id="242" name="Rectangle 241"/>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3" name="TextBox 242"/>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32" name="Group 231"/>
              <p:cNvGrpSpPr/>
              <p:nvPr/>
            </p:nvGrpSpPr>
            <p:grpSpPr>
              <a:xfrm>
                <a:off x="2853257" y="3932770"/>
                <a:ext cx="826852" cy="491938"/>
                <a:chOff x="2509736" y="1566153"/>
                <a:chExt cx="992222" cy="551849"/>
              </a:xfrm>
            </p:grpSpPr>
            <p:sp>
              <p:nvSpPr>
                <p:cNvPr id="238" name="Rectangle 237"/>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39" name="Rectangle 238"/>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40" name="TextBox 239"/>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41" name="TextBox 240"/>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33" name="Group 232"/>
              <p:cNvGrpSpPr/>
              <p:nvPr/>
            </p:nvGrpSpPr>
            <p:grpSpPr>
              <a:xfrm>
                <a:off x="2646544" y="2235901"/>
                <a:ext cx="413426" cy="493787"/>
                <a:chOff x="5076216" y="1462391"/>
                <a:chExt cx="496111" cy="553923"/>
              </a:xfrm>
            </p:grpSpPr>
            <p:sp>
              <p:nvSpPr>
                <p:cNvPr id="236" name="Rectangle 235"/>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37" name="TextBox 236"/>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234" name="Straight Connector 233"/>
              <p:cNvCxnSpPr>
                <a:stCxn id="242" idx="2"/>
                <a:endCxn id="247" idx="0"/>
              </p:cNvCxnSpPr>
              <p:nvPr/>
            </p:nvCxnSpPr>
            <p:spPr>
              <a:xfrm flipH="1">
                <a:off x="3501553" y="2706016"/>
                <a:ext cx="178543"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a:stCxn id="237" idx="2"/>
                <a:endCxn id="244" idx="0"/>
              </p:cNvCxnSpPr>
              <p:nvPr/>
            </p:nvCxnSpPr>
            <p:spPr>
              <a:xfrm>
                <a:off x="2877891" y="2729688"/>
                <a:ext cx="182073" cy="3427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8" name="Group 247"/>
            <p:cNvGrpSpPr/>
            <p:nvPr/>
          </p:nvGrpSpPr>
          <p:grpSpPr>
            <a:xfrm>
              <a:off x="7619918" y="4197892"/>
              <a:ext cx="1104081" cy="1952114"/>
              <a:chOff x="2646544" y="2235901"/>
              <a:chExt cx="1240264" cy="2188807"/>
            </a:xfrm>
          </p:grpSpPr>
          <p:grpSp>
            <p:nvGrpSpPr>
              <p:cNvPr id="249" name="Group 248"/>
              <p:cNvGrpSpPr/>
              <p:nvPr/>
            </p:nvGrpSpPr>
            <p:grpSpPr>
              <a:xfrm>
                <a:off x="2836749" y="3072435"/>
                <a:ext cx="916187" cy="499543"/>
                <a:chOff x="5304463" y="2367064"/>
                <a:chExt cx="1099424" cy="560381"/>
              </a:xfrm>
            </p:grpSpPr>
            <p:sp>
              <p:nvSpPr>
                <p:cNvPr id="263" name="Rectangle 262"/>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64" name="Rectangle 263"/>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65" name="TextBox 264"/>
                <p:cNvSpPr txBox="1"/>
                <p:nvPr/>
              </p:nvSpPr>
              <p:spPr>
                <a:xfrm>
                  <a:off x="5304463"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66" name="TextBox 265"/>
                <p:cNvSpPr txBox="1"/>
                <p:nvPr/>
              </p:nvSpPr>
              <p:spPr>
                <a:xfrm>
                  <a:off x="5800573" y="2375595"/>
                  <a:ext cx="60331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50" name="Group 249"/>
              <p:cNvGrpSpPr/>
              <p:nvPr/>
            </p:nvGrpSpPr>
            <p:grpSpPr>
              <a:xfrm>
                <a:off x="3473383" y="2237750"/>
                <a:ext cx="413425" cy="493787"/>
                <a:chOff x="6068438" y="1462391"/>
                <a:chExt cx="496111" cy="553923"/>
              </a:xfrm>
            </p:grpSpPr>
            <p:sp>
              <p:nvSpPr>
                <p:cNvPr id="261" name="Rectangle 260"/>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62" name="TextBox 261"/>
                <p:cNvSpPr txBox="1"/>
                <p:nvPr/>
              </p:nvSpPr>
              <p:spPr>
                <a:xfrm>
                  <a:off x="6129589"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51" name="Group 250"/>
              <p:cNvGrpSpPr/>
              <p:nvPr/>
            </p:nvGrpSpPr>
            <p:grpSpPr>
              <a:xfrm>
                <a:off x="2853257" y="3932770"/>
                <a:ext cx="826852" cy="491938"/>
                <a:chOff x="2509736" y="1566153"/>
                <a:chExt cx="992222" cy="551849"/>
              </a:xfrm>
            </p:grpSpPr>
            <p:sp>
              <p:nvSpPr>
                <p:cNvPr id="257" name="Rectangle 256"/>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58" name="Rectangle 257"/>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59" name="TextBox 258"/>
                <p:cNvSpPr txBox="1"/>
                <p:nvPr/>
              </p:nvSpPr>
              <p:spPr>
                <a:xfrm>
                  <a:off x="3066986"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60" name="TextBox 259"/>
                <p:cNvSpPr txBox="1"/>
                <p:nvPr/>
              </p:nvSpPr>
              <p:spPr>
                <a:xfrm>
                  <a:off x="2579694"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52" name="Group 251"/>
              <p:cNvGrpSpPr/>
              <p:nvPr/>
            </p:nvGrpSpPr>
            <p:grpSpPr>
              <a:xfrm>
                <a:off x="2646544" y="2235901"/>
                <a:ext cx="413426" cy="493787"/>
                <a:chOff x="5076216" y="1462391"/>
                <a:chExt cx="496111" cy="553923"/>
              </a:xfrm>
            </p:grpSpPr>
            <p:sp>
              <p:nvSpPr>
                <p:cNvPr id="255" name="Rectangle 254"/>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56" name="TextBox 255"/>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253" name="Straight Connector 252"/>
              <p:cNvCxnSpPr>
                <a:stCxn id="261" idx="2"/>
                <a:endCxn id="266" idx="0"/>
              </p:cNvCxnSpPr>
              <p:nvPr/>
            </p:nvCxnSpPr>
            <p:spPr>
              <a:xfrm flipH="1">
                <a:off x="3501555" y="2706016"/>
                <a:ext cx="178541"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a:stCxn id="257" idx="0"/>
                <a:endCxn id="263" idx="2"/>
              </p:cNvCxnSpPr>
              <p:nvPr/>
            </p:nvCxnSpPr>
            <p:spPr>
              <a:xfrm flipV="1">
                <a:off x="3059970" y="3540700"/>
                <a:ext cx="1"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2" name="Group 291"/>
            <p:cNvGrpSpPr/>
            <p:nvPr/>
          </p:nvGrpSpPr>
          <p:grpSpPr>
            <a:xfrm>
              <a:off x="609600" y="1715690"/>
              <a:ext cx="1104106" cy="1952113"/>
              <a:chOff x="609600" y="1715690"/>
              <a:chExt cx="1104106" cy="1952113"/>
            </a:xfrm>
          </p:grpSpPr>
          <p:grpSp>
            <p:nvGrpSpPr>
              <p:cNvPr id="268" name="Group 267"/>
              <p:cNvGrpSpPr/>
              <p:nvPr/>
            </p:nvGrpSpPr>
            <p:grpSpPr>
              <a:xfrm>
                <a:off x="778925" y="2461762"/>
                <a:ext cx="815589" cy="445524"/>
                <a:chOff x="5304471" y="2367064"/>
                <a:chExt cx="1099427" cy="560382"/>
              </a:xfrm>
            </p:grpSpPr>
            <p:sp>
              <p:nvSpPr>
                <p:cNvPr id="282" name="Rectangle 281"/>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83" name="Rectangle 282"/>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84" name="TextBox 283"/>
                <p:cNvSpPr txBox="1"/>
                <p:nvPr/>
              </p:nvSpPr>
              <p:spPr>
                <a:xfrm>
                  <a:off x="5304471" y="2375596"/>
                  <a:ext cx="588191"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285" name="TextBox 284"/>
                <p:cNvSpPr txBox="1"/>
                <p:nvPr/>
              </p:nvSpPr>
              <p:spPr>
                <a:xfrm>
                  <a:off x="5800582" y="2375596"/>
                  <a:ext cx="603316" cy="5518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69" name="Group 268"/>
              <p:cNvGrpSpPr/>
              <p:nvPr/>
            </p:nvGrpSpPr>
            <p:grpSpPr>
              <a:xfrm>
                <a:off x="1345674" y="1717339"/>
                <a:ext cx="368032" cy="440390"/>
                <a:chOff x="6068438" y="1462391"/>
                <a:chExt cx="496111" cy="553923"/>
              </a:xfrm>
            </p:grpSpPr>
            <p:sp>
              <p:nvSpPr>
                <p:cNvPr id="280" name="Rectangle 279"/>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81" name="TextBox 280"/>
                <p:cNvSpPr txBox="1"/>
                <p:nvPr/>
              </p:nvSpPr>
              <p:spPr>
                <a:xfrm>
                  <a:off x="6129572" y="1464465"/>
                  <a:ext cx="43044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270" name="Group 269"/>
              <p:cNvGrpSpPr/>
              <p:nvPr/>
            </p:nvGrpSpPr>
            <p:grpSpPr>
              <a:xfrm>
                <a:off x="793615" y="3229062"/>
                <a:ext cx="736061" cy="438741"/>
                <a:chOff x="2509736" y="1566153"/>
                <a:chExt cx="992222" cy="551849"/>
              </a:xfrm>
            </p:grpSpPr>
            <p:sp>
              <p:nvSpPr>
                <p:cNvPr id="276" name="Rectangle 275"/>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77" name="Rectangle 276"/>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78" name="TextBox 277"/>
                <p:cNvSpPr txBox="1"/>
                <p:nvPr/>
              </p:nvSpPr>
              <p:spPr>
                <a:xfrm>
                  <a:off x="3066992" y="1566153"/>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279" name="TextBox 278"/>
                <p:cNvSpPr txBox="1"/>
                <p:nvPr/>
              </p:nvSpPr>
              <p:spPr>
                <a:xfrm>
                  <a:off x="2579699" y="1566153"/>
                  <a:ext cx="41532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271" name="Group 270"/>
              <p:cNvGrpSpPr/>
              <p:nvPr/>
            </p:nvGrpSpPr>
            <p:grpSpPr>
              <a:xfrm>
                <a:off x="609600" y="1715690"/>
                <a:ext cx="368031" cy="440390"/>
                <a:chOff x="5076216" y="1462391"/>
                <a:chExt cx="496111" cy="553923"/>
              </a:xfrm>
            </p:grpSpPr>
            <p:sp>
              <p:nvSpPr>
                <p:cNvPr id="274" name="Rectangle 273"/>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275" name="TextBox 274"/>
                <p:cNvSpPr txBox="1"/>
                <p:nvPr/>
              </p:nvSpPr>
              <p:spPr>
                <a:xfrm>
                  <a:off x="5146177"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cxnSp>
          <p:nvCxnSpPr>
            <p:cNvPr id="286" name="Straight Connector 285"/>
            <p:cNvCxnSpPr/>
            <p:nvPr/>
          </p:nvCxnSpPr>
          <p:spPr>
            <a:xfrm>
              <a:off x="311285" y="3900792"/>
              <a:ext cx="8550613"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p:nvCxnSpPr>
          <p:spPr>
            <a:xfrm>
              <a:off x="7286017" y="1355709"/>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a:off x="3742180" y="1417638"/>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p:nvPr/>
          </p:nvCxnSpPr>
          <p:spPr>
            <a:xfrm>
              <a:off x="5541523" y="1417638"/>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a:off x="1974715" y="1417638"/>
              <a:ext cx="0" cy="5090166"/>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322" name="Group 321"/>
          <p:cNvGrpSpPr/>
          <p:nvPr/>
        </p:nvGrpSpPr>
        <p:grpSpPr>
          <a:xfrm>
            <a:off x="5779917" y="1146819"/>
            <a:ext cx="3373856" cy="5396778"/>
            <a:chOff x="5543946" y="1256941"/>
            <a:chExt cx="3373856" cy="5396778"/>
          </a:xfrm>
        </p:grpSpPr>
        <p:sp>
          <p:nvSpPr>
            <p:cNvPr id="315" name="TextBox 314"/>
            <p:cNvSpPr txBox="1"/>
            <p:nvPr/>
          </p:nvSpPr>
          <p:spPr>
            <a:xfrm>
              <a:off x="6466665" y="1256941"/>
              <a:ext cx="163570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70C0"/>
                  </a:solidFill>
                  <a:effectLst/>
                  <a:uLnTx/>
                  <a:uFillTx/>
                  <a:latin typeface="Calibri"/>
                  <a:ea typeface="+mn-ea"/>
                  <a:cs typeface="+mn-cs"/>
                </a:rPr>
                <a:t>Saturated</a:t>
              </a:r>
            </a:p>
          </p:txBody>
        </p:sp>
        <p:sp>
          <p:nvSpPr>
            <p:cNvPr id="317" name="Rectangle 316"/>
            <p:cNvSpPr/>
            <p:nvPr/>
          </p:nvSpPr>
          <p:spPr>
            <a:xfrm>
              <a:off x="5543946" y="1780161"/>
              <a:ext cx="3373856" cy="4873558"/>
            </a:xfrm>
            <a:prstGeom prst="rect">
              <a:avLst/>
            </a:prstGeom>
            <a:noFill/>
            <a:ln w="635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323" name="Group 322"/>
          <p:cNvGrpSpPr/>
          <p:nvPr/>
        </p:nvGrpSpPr>
        <p:grpSpPr>
          <a:xfrm>
            <a:off x="4185785" y="3852234"/>
            <a:ext cx="3387413" cy="2626467"/>
            <a:chOff x="3949813" y="3962355"/>
            <a:chExt cx="3387413" cy="2626467"/>
          </a:xfrm>
        </p:grpSpPr>
        <p:sp>
          <p:nvSpPr>
            <p:cNvPr id="316" name="TextBox 315"/>
            <p:cNvSpPr txBox="1"/>
            <p:nvPr/>
          </p:nvSpPr>
          <p:spPr>
            <a:xfrm>
              <a:off x="3949813" y="4564625"/>
              <a:ext cx="111569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a:ea typeface="+mn-ea"/>
                  <a:cs typeface="+mn-cs"/>
                </a:rPr>
                <a:t>Stable</a:t>
              </a:r>
            </a:p>
          </p:txBody>
        </p:sp>
        <p:sp>
          <p:nvSpPr>
            <p:cNvPr id="318" name="Oval 317"/>
            <p:cNvSpPr/>
            <p:nvPr/>
          </p:nvSpPr>
          <p:spPr>
            <a:xfrm>
              <a:off x="5476000" y="3962355"/>
              <a:ext cx="1861226" cy="2626467"/>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20" name="Straight Connector 319"/>
            <p:cNvCxnSpPr>
              <a:cxnSpLocks/>
            </p:cNvCxnSpPr>
            <p:nvPr/>
          </p:nvCxnSpPr>
          <p:spPr>
            <a:xfrm flipH="1" flipV="1">
              <a:off x="5006511" y="4826235"/>
              <a:ext cx="476022" cy="226050"/>
            </a:xfrm>
            <a:prstGeom prst="line">
              <a:avLst/>
            </a:prstGeom>
            <a:ln w="38100">
              <a:solidFill>
                <a:srgbClr val="FF0000"/>
              </a:solidFill>
              <a:headEnd type="arrow"/>
              <a:tailEnd type="none"/>
            </a:ln>
          </p:spPr>
          <p:style>
            <a:lnRef idx="1">
              <a:schemeClr val="accent1"/>
            </a:lnRef>
            <a:fillRef idx="0">
              <a:schemeClr val="accent1"/>
            </a:fillRef>
            <a:effectRef idx="0">
              <a:schemeClr val="accent1"/>
            </a:effectRef>
            <a:fontRef idx="minor">
              <a:schemeClr val="tx1"/>
            </a:fontRef>
          </p:style>
        </p:cxnSp>
      </p:grpSp>
      <p:sp>
        <p:nvSpPr>
          <p:cNvPr id="267" name="TextBox 266"/>
          <p:cNvSpPr txBox="1"/>
          <p:nvPr/>
        </p:nvSpPr>
        <p:spPr>
          <a:xfrm>
            <a:off x="677397" y="1170923"/>
            <a:ext cx="33924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0C0"/>
                </a:solidFill>
                <a:effectLst/>
                <a:uLnTx/>
                <a:uFillTx/>
                <a:latin typeface="Calibri"/>
                <a:ea typeface="+mn-ea"/>
                <a:cs typeface="+mn-cs"/>
              </a:rPr>
              <a:t>saturated = maximum #bonds formed</a:t>
            </a:r>
          </a:p>
        </p:txBody>
      </p:sp>
      <p:sp>
        <p:nvSpPr>
          <p:cNvPr id="272" name="TextBox 271"/>
          <p:cNvSpPr txBox="1"/>
          <p:nvPr/>
        </p:nvSpPr>
        <p:spPr>
          <a:xfrm>
            <a:off x="677396" y="1417144"/>
            <a:ext cx="4185185" cy="338554"/>
          </a:xfrm>
          <a:prstGeom prst="rect">
            <a:avLst/>
          </a:prstGeom>
          <a:noFill/>
        </p:spPr>
        <p:txBody>
          <a:bodyPr wrap="none" rtlCol="0">
            <a:spAutoFit/>
          </a:bodyPr>
          <a:lstStyle/>
          <a:p>
            <a:pPr lvl="0">
              <a:defRPr/>
            </a:pPr>
            <a:r>
              <a:rPr kumimoji="0" lang="en-US" sz="1600" b="1" i="0" u="none" strike="noStrike" kern="1200" cap="none" spc="0" normalizeH="0" baseline="0" noProof="0" dirty="0">
                <a:ln>
                  <a:noFill/>
                </a:ln>
                <a:solidFill>
                  <a:srgbClr val="FF0000"/>
                </a:solidFill>
                <a:effectLst/>
                <a:uLnTx/>
                <a:uFillTx/>
                <a:latin typeface="Calibri"/>
                <a:ea typeface="+mn-ea"/>
                <a:cs typeface="+mn-cs"/>
              </a:rPr>
              <a:t>stable = </a:t>
            </a:r>
            <a:r>
              <a:rPr lang="en-US" sz="1600" b="1" dirty="0">
                <a:solidFill>
                  <a:srgbClr val="FF0000"/>
                </a:solidFill>
              </a:rPr>
              <a:t>saturated, AND maximum #complexes</a:t>
            </a:r>
            <a:endParaRPr kumimoji="0" lang="en-US" sz="1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Rectangle: Rounded Corners 2">
            <a:extLst>
              <a:ext uri="{FF2B5EF4-FFF2-40B4-BE49-F238E27FC236}">
                <a16:creationId xmlns:a16="http://schemas.microsoft.com/office/drawing/2014/main" id="{8FBFF5D8-AC82-4725-BC61-0EB92C94FA73}"/>
              </a:ext>
            </a:extLst>
          </p:cNvPr>
          <p:cNvSpPr/>
          <p:nvPr/>
        </p:nvSpPr>
        <p:spPr>
          <a:xfrm>
            <a:off x="9463980" y="3154422"/>
            <a:ext cx="2334362" cy="1692966"/>
          </a:xfrm>
          <a:prstGeom prst="roundRect">
            <a:avLst>
              <a:gd name="adj" fmla="val 4919"/>
            </a:avLst>
          </a:prstGeom>
        </p:spPr>
        <p:style>
          <a:lnRef idx="1">
            <a:schemeClr val="dk1"/>
          </a:lnRef>
          <a:fillRef idx="2">
            <a:schemeClr val="dk1"/>
          </a:fillRef>
          <a:effectRef idx="1">
            <a:schemeClr val="dk1"/>
          </a:effectRef>
          <a:fontRef idx="minor">
            <a:schemeClr val="dk1"/>
          </a:fontRef>
        </p:style>
        <p:txBody>
          <a:bodyPr rtlCol="0" anchor="ctr"/>
          <a:lstStyle/>
          <a:p>
            <a:r>
              <a:rPr lang="en-US" dirty="0"/>
              <a:t>If we’re careful to make starred binding sites limiting, then </a:t>
            </a:r>
            <a:r>
              <a:rPr lang="en-US" i="1" dirty="0"/>
              <a:t>saturated</a:t>
            </a:r>
            <a:r>
              <a:rPr lang="en-US" dirty="0"/>
              <a:t> = </a:t>
            </a:r>
            <a:r>
              <a:rPr lang="en-US" i="1" dirty="0"/>
              <a:t>all starred sites are bound</a:t>
            </a:r>
          </a:p>
        </p:txBody>
      </p:sp>
    </p:spTree>
    <p:extLst>
      <p:ext uri="{BB962C8B-B14F-4D97-AF65-F5344CB8AC3E}">
        <p14:creationId xmlns:p14="http://schemas.microsoft.com/office/powerpoint/2010/main" val="211475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7"/>
                                        </p:tgtEl>
                                        <p:attrNameLst>
                                          <p:attrName>style.visibility</p:attrName>
                                        </p:attrNameLst>
                                      </p:cBhvr>
                                      <p:to>
                                        <p:strVal val="visible"/>
                                      </p:to>
                                    </p:set>
                                    <p:animEffect transition="in" filter="fade">
                                      <p:cBhvr>
                                        <p:cTn id="7" dur="500"/>
                                        <p:tgtEl>
                                          <p:spTgt spid="267"/>
                                        </p:tgtEl>
                                      </p:cBhvr>
                                    </p:animEffect>
                                  </p:childTnLst>
                                </p:cTn>
                              </p:par>
                              <p:par>
                                <p:cTn id="8" presetID="10" presetClass="entr" presetSubtype="0" fill="hold" nodeType="withEffect">
                                  <p:stCondLst>
                                    <p:cond delay="0"/>
                                  </p:stCondLst>
                                  <p:childTnLst>
                                    <p:set>
                                      <p:cBhvr>
                                        <p:cTn id="9" dur="1" fill="hold">
                                          <p:stCondLst>
                                            <p:cond delay="0"/>
                                          </p:stCondLst>
                                        </p:cTn>
                                        <p:tgtEl>
                                          <p:spTgt spid="322"/>
                                        </p:tgtEl>
                                        <p:attrNameLst>
                                          <p:attrName>style.visibility</p:attrName>
                                        </p:attrNameLst>
                                      </p:cBhvr>
                                      <p:to>
                                        <p:strVal val="visible"/>
                                      </p:to>
                                    </p:set>
                                    <p:animEffect transition="in" filter="fade">
                                      <p:cBhvr>
                                        <p:cTn id="10" dur="500"/>
                                        <p:tgtEl>
                                          <p:spTgt spid="3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2"/>
                                        </p:tgtEl>
                                        <p:attrNameLst>
                                          <p:attrName>style.visibility</p:attrName>
                                        </p:attrNameLst>
                                      </p:cBhvr>
                                      <p:to>
                                        <p:strVal val="visible"/>
                                      </p:to>
                                    </p:set>
                                    <p:animEffect transition="in" filter="fade">
                                      <p:cBhvr>
                                        <p:cTn id="15" dur="500"/>
                                        <p:tgtEl>
                                          <p:spTgt spid="272"/>
                                        </p:tgtEl>
                                      </p:cBhvr>
                                    </p:animEffect>
                                  </p:childTnLst>
                                </p:cTn>
                              </p:par>
                              <p:par>
                                <p:cTn id="16" presetID="10" presetClass="entr" presetSubtype="0" fill="hold" nodeType="withEffect">
                                  <p:stCondLst>
                                    <p:cond delay="0"/>
                                  </p:stCondLst>
                                  <p:childTnLst>
                                    <p:set>
                                      <p:cBhvr>
                                        <p:cTn id="17" dur="1" fill="hold">
                                          <p:stCondLst>
                                            <p:cond delay="0"/>
                                          </p:stCondLst>
                                        </p:cTn>
                                        <p:tgtEl>
                                          <p:spTgt spid="323"/>
                                        </p:tgtEl>
                                        <p:attrNameLst>
                                          <p:attrName>style.visibility</p:attrName>
                                        </p:attrNameLst>
                                      </p:cBhvr>
                                      <p:to>
                                        <p:strVal val="visible"/>
                                      </p:to>
                                    </p:set>
                                    <p:animEffect transition="in" filter="fade">
                                      <p:cBhvr>
                                        <p:cTn id="18" dur="500"/>
                                        <p:tgtEl>
                                          <p:spTgt spid="32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7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6D9236-FFF3-438A-9EE9-C62FA74A7375}"/>
              </a:ext>
            </a:extLst>
          </p:cNvPr>
          <p:cNvSpPr>
            <a:spLocks noGrp="1"/>
          </p:cNvSpPr>
          <p:nvPr>
            <p:ph type="title"/>
          </p:nvPr>
        </p:nvSpPr>
        <p:spPr/>
        <p:txBody>
          <a:bodyPr/>
          <a:lstStyle/>
          <a:p>
            <a:r>
              <a:rPr lang="en-US" dirty="0"/>
              <a:t>Computing stability is </a:t>
            </a:r>
            <a:r>
              <a:rPr lang="en-US" b="1" dirty="0"/>
              <a:t>NP</a:t>
            </a:r>
            <a:r>
              <a:rPr lang="en-US" dirty="0"/>
              <a:t>-complete</a:t>
            </a:r>
          </a:p>
        </p:txBody>
      </p:sp>
      <p:sp>
        <p:nvSpPr>
          <p:cNvPr id="6" name="Text Placeholder 5">
            <a:extLst>
              <a:ext uri="{FF2B5EF4-FFF2-40B4-BE49-F238E27FC236}">
                <a16:creationId xmlns:a16="http://schemas.microsoft.com/office/drawing/2014/main" id="{B1203B27-13AC-43F9-84C7-DA39D5292AC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259145E-8F4A-416A-989B-E56E5CAC4DFD}"/>
              </a:ext>
            </a:extLst>
          </p:cNvPr>
          <p:cNvSpPr>
            <a:spLocks noGrp="1"/>
          </p:cNvSpPr>
          <p:nvPr>
            <p:ph type="sldNum" sz="quarter" idx="12"/>
          </p:nvPr>
        </p:nvSpPr>
        <p:spPr/>
        <p:txBody>
          <a:bodyPr/>
          <a:lstStyle/>
          <a:p>
            <a:fld id="{1ACC379C-1C69-404F-8F7C-25EFE1E359DB}" type="slidenum">
              <a:rPr lang="en-US" smtClean="0"/>
              <a:t>17</a:t>
            </a:fld>
            <a:endParaRPr lang="en-US"/>
          </a:p>
        </p:txBody>
      </p:sp>
    </p:spTree>
    <p:extLst>
      <p:ext uri="{BB962C8B-B14F-4D97-AF65-F5344CB8AC3E}">
        <p14:creationId xmlns:p14="http://schemas.microsoft.com/office/powerpoint/2010/main" val="2670183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6C80AF-19E9-4D27-9BEC-C456BBC449DA}"/>
              </a:ext>
            </a:extLst>
          </p:cNvPr>
          <p:cNvSpPr>
            <a:spLocks noGrp="1"/>
          </p:cNvSpPr>
          <p:nvPr>
            <p:ph type="title"/>
          </p:nvPr>
        </p:nvSpPr>
        <p:spPr/>
        <p:txBody>
          <a:bodyPr/>
          <a:lstStyle/>
          <a:p>
            <a:r>
              <a:rPr lang="en-US" dirty="0"/>
              <a:t>TODO</a:t>
            </a:r>
          </a:p>
        </p:txBody>
      </p:sp>
      <p:sp>
        <p:nvSpPr>
          <p:cNvPr id="6" name="Content Placeholder 5">
            <a:extLst>
              <a:ext uri="{FF2B5EF4-FFF2-40B4-BE49-F238E27FC236}">
                <a16:creationId xmlns:a16="http://schemas.microsoft.com/office/drawing/2014/main" id="{C17EDDD7-C2A5-4E3A-A438-F97C757BBCF3}"/>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7231661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826E05-F094-4F1A-B893-F5AE56E3F312}"/>
              </a:ext>
            </a:extLst>
          </p:cNvPr>
          <p:cNvSpPr>
            <a:spLocks noGrp="1"/>
          </p:cNvSpPr>
          <p:nvPr>
            <p:ph type="title"/>
          </p:nvPr>
        </p:nvSpPr>
        <p:spPr/>
        <p:txBody>
          <a:bodyPr/>
          <a:lstStyle/>
          <a:p>
            <a:r>
              <a:rPr lang="en-US" dirty="0"/>
              <a:t>Computing via Thermodynamic Equilibrium</a:t>
            </a:r>
          </a:p>
        </p:txBody>
      </p:sp>
      <p:sp>
        <p:nvSpPr>
          <p:cNvPr id="7" name="Text Placeholder 6">
            <a:extLst>
              <a:ext uri="{FF2B5EF4-FFF2-40B4-BE49-F238E27FC236}">
                <a16:creationId xmlns:a16="http://schemas.microsoft.com/office/drawing/2014/main" id="{4264AE37-DBDD-4511-9618-78DBA2F3EF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D8A6EC3-18B3-4DD5-B8C7-B1A4E16CB86D}"/>
              </a:ext>
            </a:extLst>
          </p:cNvPr>
          <p:cNvSpPr>
            <a:spLocks noGrp="1"/>
          </p:cNvSpPr>
          <p:nvPr>
            <p:ph type="sldNum" sz="quarter" idx="12"/>
          </p:nvPr>
        </p:nvSpPr>
        <p:spPr/>
        <p:txBody>
          <a:bodyPr/>
          <a:lstStyle/>
          <a:p>
            <a:fld id="{1ACC379C-1C69-404F-8F7C-25EFE1E359DB}" type="slidenum">
              <a:rPr lang="en-US" smtClean="0"/>
              <a:t>19</a:t>
            </a:fld>
            <a:endParaRPr lang="en-US"/>
          </a:p>
        </p:txBody>
      </p:sp>
    </p:spTree>
    <p:extLst>
      <p:ext uri="{BB962C8B-B14F-4D97-AF65-F5344CB8AC3E}">
        <p14:creationId xmlns:p14="http://schemas.microsoft.com/office/powerpoint/2010/main" val="184893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ontent Placeholder 2"/>
          <p:cNvSpPr txBox="1">
            <a:spLocks/>
          </p:cNvSpPr>
          <p:nvPr/>
        </p:nvSpPr>
        <p:spPr>
          <a:xfrm>
            <a:off x="1981200" y="5503940"/>
            <a:ext cx="8229600" cy="943007"/>
          </a:xfrm>
          <a:prstGeom prst="rect">
            <a:avLst/>
          </a:prstGeom>
          <a:noFill/>
          <a:effectLst/>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800" dirty="0"/>
              <a:t>In an electronic circuit,</a:t>
            </a:r>
          </a:p>
          <a:p>
            <a:pPr marL="0" indent="0" algn="ctr">
              <a:buNone/>
            </a:pPr>
            <a:r>
              <a:rPr lang="en-US" sz="2800" b="1" dirty="0"/>
              <a:t>voltage</a:t>
            </a:r>
            <a:r>
              <a:rPr lang="en-US" sz="2800" dirty="0"/>
              <a:t> can represent Boolean input</a:t>
            </a:r>
          </a:p>
        </p:txBody>
      </p:sp>
      <p:sp>
        <p:nvSpPr>
          <p:cNvPr id="3" name="Content Placeholder 2"/>
          <p:cNvSpPr>
            <a:spLocks noGrp="1"/>
          </p:cNvSpPr>
          <p:nvPr>
            <p:ph idx="1"/>
          </p:nvPr>
        </p:nvSpPr>
        <p:spPr>
          <a:xfrm>
            <a:off x="1682620" y="5503940"/>
            <a:ext cx="8761445" cy="943007"/>
          </a:xfrm>
          <a:noFill/>
          <a:effectLst/>
        </p:spPr>
        <p:txBody>
          <a:bodyPr>
            <a:normAutofit lnSpcReduction="10000"/>
          </a:bodyPr>
          <a:lstStyle/>
          <a:p>
            <a:pPr marL="0" indent="0" algn="ctr">
              <a:buNone/>
            </a:pPr>
            <a:r>
              <a:rPr lang="en-US" sz="2800"/>
              <a:t>In a well-mixed solution,</a:t>
            </a:r>
            <a:endParaRPr lang="en-US" sz="2800" dirty="0"/>
          </a:p>
          <a:p>
            <a:pPr marL="0" indent="0" algn="ctr">
              <a:buNone/>
            </a:pPr>
            <a:r>
              <a:rPr lang="en-US" sz="2800" b="1"/>
              <a:t>concentration</a:t>
            </a:r>
            <a:r>
              <a:rPr lang="en-US" sz="2800"/>
              <a:t> can represent Boolean input</a:t>
            </a:r>
            <a:endParaRPr lang="en-US" sz="2800" dirty="0"/>
          </a:p>
        </p:txBody>
      </p:sp>
      <p:grpSp>
        <p:nvGrpSpPr>
          <p:cNvPr id="26" name="Group 25"/>
          <p:cNvGrpSpPr/>
          <p:nvPr/>
        </p:nvGrpSpPr>
        <p:grpSpPr>
          <a:xfrm>
            <a:off x="4387349" y="4254451"/>
            <a:ext cx="5702282" cy="707886"/>
            <a:chOff x="3305812" y="5229946"/>
            <a:chExt cx="5702282" cy="707886"/>
          </a:xfrm>
        </p:grpSpPr>
        <p:sp>
          <p:nvSpPr>
            <p:cNvPr id="27" name="Rectangle 26"/>
            <p:cNvSpPr/>
            <p:nvPr/>
          </p:nvSpPr>
          <p:spPr>
            <a:xfrm>
              <a:off x="3305812" y="5272455"/>
              <a:ext cx="5158738" cy="622869"/>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8563742" y="5229946"/>
              <a:ext cx="444352" cy="707886"/>
            </a:xfrm>
            <a:prstGeom prst="rect">
              <a:avLst/>
            </a:prstGeom>
            <a:noFill/>
          </p:spPr>
          <p:txBody>
            <a:bodyPr wrap="none" rtlCol="0">
              <a:spAutoFit/>
            </a:bodyPr>
            <a:lstStyle/>
            <a:p>
              <a:pPr algn="ctr"/>
              <a:r>
                <a:rPr lang="en-US" sz="4000" b="1" dirty="0">
                  <a:solidFill>
                    <a:srgbClr val="00B050"/>
                  </a:solidFill>
                </a:rPr>
                <a:t>0</a:t>
              </a:r>
            </a:p>
          </p:txBody>
        </p:sp>
      </p:grpSp>
      <p:grpSp>
        <p:nvGrpSpPr>
          <p:cNvPr id="23" name="Group 22"/>
          <p:cNvGrpSpPr/>
          <p:nvPr/>
        </p:nvGrpSpPr>
        <p:grpSpPr>
          <a:xfrm>
            <a:off x="4377731" y="2035623"/>
            <a:ext cx="5702282" cy="707886"/>
            <a:chOff x="3305812" y="2681983"/>
            <a:chExt cx="5702282" cy="707886"/>
          </a:xfrm>
        </p:grpSpPr>
        <p:sp>
          <p:nvSpPr>
            <p:cNvPr id="24" name="Rectangle 23"/>
            <p:cNvSpPr/>
            <p:nvPr/>
          </p:nvSpPr>
          <p:spPr>
            <a:xfrm>
              <a:off x="3305812" y="2724492"/>
              <a:ext cx="5158738" cy="622869"/>
            </a:xfrm>
            <a:prstGeom prst="rect">
              <a:avLst/>
            </a:prstGeom>
            <a:solidFill>
              <a:srgbClr val="0070C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8563742" y="2681983"/>
              <a:ext cx="444352" cy="707886"/>
            </a:xfrm>
            <a:prstGeom prst="rect">
              <a:avLst/>
            </a:prstGeom>
            <a:noFill/>
          </p:spPr>
          <p:txBody>
            <a:bodyPr wrap="none" rtlCol="0">
              <a:spAutoFit/>
            </a:bodyPr>
            <a:lstStyle/>
            <a:p>
              <a:pPr algn="ctr"/>
              <a:r>
                <a:rPr lang="en-US" sz="4000" b="1" dirty="0">
                  <a:solidFill>
                    <a:srgbClr val="0070C0"/>
                  </a:solidFill>
                </a:rPr>
                <a:t>1</a:t>
              </a:r>
            </a:p>
          </p:txBody>
        </p:sp>
      </p:grpSp>
      <p:sp>
        <p:nvSpPr>
          <p:cNvPr id="2" name="Title 1"/>
          <p:cNvSpPr>
            <a:spLocks noGrp="1"/>
          </p:cNvSpPr>
          <p:nvPr>
            <p:ph type="title"/>
          </p:nvPr>
        </p:nvSpPr>
        <p:spPr/>
        <p:txBody>
          <a:bodyPr>
            <a:normAutofit/>
          </a:bodyPr>
          <a:lstStyle/>
          <a:p>
            <a:r>
              <a:rPr lang="en-US" sz="3600" dirty="0"/>
              <a:t>Representing Information with Molecules</a:t>
            </a:r>
          </a:p>
        </p:txBody>
      </p:sp>
      <p:sp>
        <p:nvSpPr>
          <p:cNvPr id="12" name="TextBox 11"/>
          <p:cNvSpPr txBox="1"/>
          <p:nvPr/>
        </p:nvSpPr>
        <p:spPr>
          <a:xfrm>
            <a:off x="8646666" y="4962337"/>
            <a:ext cx="702436" cy="400110"/>
          </a:xfrm>
          <a:prstGeom prst="rect">
            <a:avLst/>
          </a:prstGeom>
          <a:noFill/>
        </p:spPr>
        <p:txBody>
          <a:bodyPr wrap="none" rtlCol="0">
            <a:spAutoFit/>
          </a:bodyPr>
          <a:lstStyle/>
          <a:p>
            <a:r>
              <a:rPr lang="en-US" sz="2000" dirty="0"/>
              <a:t>Time</a:t>
            </a:r>
          </a:p>
        </p:txBody>
      </p:sp>
      <p:sp>
        <p:nvSpPr>
          <p:cNvPr id="13" name="TextBox 12"/>
          <p:cNvSpPr txBox="1"/>
          <p:nvPr/>
        </p:nvSpPr>
        <p:spPr>
          <a:xfrm>
            <a:off x="3903885" y="1476045"/>
            <a:ext cx="966931" cy="400110"/>
          </a:xfrm>
          <a:prstGeom prst="rect">
            <a:avLst/>
          </a:prstGeom>
          <a:noFill/>
        </p:spPr>
        <p:txBody>
          <a:bodyPr wrap="none" rtlCol="0">
            <a:spAutoFit/>
          </a:bodyPr>
          <a:lstStyle/>
          <a:p>
            <a:r>
              <a:rPr lang="en-US" sz="2000" dirty="0"/>
              <a:t>Voltage</a:t>
            </a:r>
          </a:p>
        </p:txBody>
      </p:sp>
      <p:cxnSp>
        <p:nvCxnSpPr>
          <p:cNvPr id="14" name="Straight Connector 13"/>
          <p:cNvCxnSpPr/>
          <p:nvPr/>
        </p:nvCxnSpPr>
        <p:spPr>
          <a:xfrm>
            <a:off x="4377732" y="1856474"/>
            <a:ext cx="0" cy="3226921"/>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4206883" y="4903568"/>
            <a:ext cx="5381730" cy="0"/>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4377732" y="2216226"/>
            <a:ext cx="4830481" cy="2687342"/>
            <a:chOff x="2242123" y="3320408"/>
            <a:chExt cx="4510464" cy="2687342"/>
          </a:xfrm>
        </p:grpSpPr>
        <p:grpSp>
          <p:nvGrpSpPr>
            <p:cNvPr id="18" name="Group 17"/>
            <p:cNvGrpSpPr/>
            <p:nvPr/>
          </p:nvGrpSpPr>
          <p:grpSpPr>
            <a:xfrm>
              <a:off x="2242123" y="3334695"/>
              <a:ext cx="2255232" cy="2673055"/>
              <a:chOff x="2242123" y="3334695"/>
              <a:chExt cx="3158594" cy="2673055"/>
            </a:xfrm>
          </p:grpSpPr>
          <p:sp>
            <p:nvSpPr>
              <p:cNvPr id="16" name="Freeform 15"/>
              <p:cNvSpPr/>
              <p:nvPr/>
            </p:nvSpPr>
            <p:spPr>
              <a:xfrm>
                <a:off x="2242123" y="3348982"/>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flipV="1">
                <a:off x="3817289" y="3334695"/>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4497355" y="3320408"/>
              <a:ext cx="2255232" cy="2673055"/>
              <a:chOff x="2242123" y="3334695"/>
              <a:chExt cx="3158594" cy="2673055"/>
            </a:xfrm>
          </p:grpSpPr>
          <p:sp>
            <p:nvSpPr>
              <p:cNvPr id="20" name="Freeform 19"/>
              <p:cNvSpPr/>
              <p:nvPr/>
            </p:nvSpPr>
            <p:spPr>
              <a:xfrm>
                <a:off x="2242123" y="3348982"/>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flipV="1">
                <a:off x="3817289" y="3334695"/>
                <a:ext cx="1583428" cy="265876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 name="TextBox 28"/>
          <p:cNvSpPr txBox="1"/>
          <p:nvPr/>
        </p:nvSpPr>
        <p:spPr>
          <a:xfrm>
            <a:off x="3553820" y="1476045"/>
            <a:ext cx="1667059" cy="400110"/>
          </a:xfrm>
          <a:prstGeom prst="rect">
            <a:avLst/>
          </a:prstGeom>
          <a:noFill/>
        </p:spPr>
        <p:txBody>
          <a:bodyPr wrap="none" rtlCol="0">
            <a:spAutoFit/>
          </a:bodyPr>
          <a:lstStyle/>
          <a:p>
            <a:r>
              <a:rPr lang="en-US" sz="2000" dirty="0"/>
              <a:t>Concentration</a:t>
            </a:r>
          </a:p>
        </p:txBody>
      </p:sp>
      <p:pic>
        <p:nvPicPr>
          <p:cNvPr id="3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042" r="39133"/>
          <a:stretch/>
        </p:blipFill>
        <p:spPr bwMode="auto">
          <a:xfrm>
            <a:off x="2387493" y="2687218"/>
            <a:ext cx="914400" cy="1819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501" r="20500"/>
          <a:stretch/>
        </p:blipFill>
        <p:spPr bwMode="auto">
          <a:xfrm>
            <a:off x="1845020" y="2807072"/>
            <a:ext cx="1999347" cy="1579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7175" name="Group 7174"/>
          <p:cNvGrpSpPr/>
          <p:nvPr/>
        </p:nvGrpSpPr>
        <p:grpSpPr>
          <a:xfrm>
            <a:off x="4377733" y="2244800"/>
            <a:ext cx="4357315" cy="2658768"/>
            <a:chOff x="2853732" y="2244800"/>
            <a:chExt cx="4357315" cy="2658768"/>
          </a:xfrm>
        </p:grpSpPr>
        <p:sp>
          <p:nvSpPr>
            <p:cNvPr id="60" name="Freeform 59"/>
            <p:cNvSpPr/>
            <p:nvPr/>
          </p:nvSpPr>
          <p:spPr>
            <a:xfrm rot="10800000">
              <a:off x="2853732" y="3574184"/>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74" name="Group 7173"/>
            <p:cNvGrpSpPr/>
            <p:nvPr/>
          </p:nvGrpSpPr>
          <p:grpSpPr>
            <a:xfrm>
              <a:off x="3459120" y="2244800"/>
              <a:ext cx="3751927" cy="2644481"/>
              <a:chOff x="3154660" y="2244800"/>
              <a:chExt cx="3751927" cy="2644481"/>
            </a:xfrm>
          </p:grpSpPr>
          <p:grpSp>
            <p:nvGrpSpPr>
              <p:cNvPr id="48" name="Group 47"/>
              <p:cNvGrpSpPr/>
              <p:nvPr/>
            </p:nvGrpSpPr>
            <p:grpSpPr>
              <a:xfrm>
                <a:off x="3154660" y="2244800"/>
                <a:ext cx="1084435" cy="1329384"/>
                <a:chOff x="-1234794" y="1737961"/>
                <a:chExt cx="1084435" cy="1329384"/>
              </a:xfrm>
            </p:grpSpPr>
            <p:sp>
              <p:nvSpPr>
                <p:cNvPr id="49" name="Freeform 48"/>
                <p:cNvSpPr/>
                <p:nvPr/>
              </p:nvSpPr>
              <p:spPr>
                <a:xfrm>
                  <a:off x="-1234794" y="1737961"/>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flipH="1">
                  <a:off x="-651022" y="1737961"/>
                  <a:ext cx="500663"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4239095" y="3559897"/>
                <a:ext cx="1084435" cy="1329384"/>
                <a:chOff x="-1234794" y="3369682"/>
                <a:chExt cx="1084435" cy="1329384"/>
              </a:xfrm>
            </p:grpSpPr>
            <p:sp>
              <p:nvSpPr>
                <p:cNvPr id="52" name="Freeform 51"/>
                <p:cNvSpPr/>
                <p:nvPr/>
              </p:nvSpPr>
              <p:spPr>
                <a:xfrm rot="10800000">
                  <a:off x="-755749" y="3369682"/>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0800000" flipH="1">
                  <a:off x="-1234794" y="3369682"/>
                  <a:ext cx="498622"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5323530" y="2244800"/>
                <a:ext cx="1084435" cy="1329384"/>
                <a:chOff x="-1234794" y="1737961"/>
                <a:chExt cx="1084435" cy="1329384"/>
              </a:xfrm>
            </p:grpSpPr>
            <p:sp>
              <p:nvSpPr>
                <p:cNvPr id="55" name="Freeform 54"/>
                <p:cNvSpPr/>
                <p:nvPr/>
              </p:nvSpPr>
              <p:spPr>
                <a:xfrm>
                  <a:off x="-1234794" y="1737961"/>
                  <a:ext cx="605390"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flipH="1">
                  <a:off x="-651022" y="1737961"/>
                  <a:ext cx="500663"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58"/>
              <p:cNvSpPr/>
              <p:nvPr/>
            </p:nvSpPr>
            <p:spPr>
              <a:xfrm rot="10800000" flipH="1">
                <a:off x="6407965" y="3559897"/>
                <a:ext cx="498622" cy="1329384"/>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9" name="Slide Number Placeholder 1"/>
          <p:cNvSpPr>
            <a:spLocks noGrp="1"/>
          </p:cNvSpPr>
          <p:nvPr>
            <p:ph type="sldNum" sz="quarter" idx="12"/>
          </p:nvPr>
        </p:nvSpPr>
        <p:spPr>
          <a:xfrm>
            <a:off x="9586705" y="6356351"/>
            <a:ext cx="624095" cy="365125"/>
          </a:xfrm>
        </p:spPr>
        <p:txBody>
          <a:bodyPr/>
          <a:lstStyle/>
          <a:p>
            <a:fld id="{1ACC379C-1C69-404F-8F7C-25EFE1E359DB}" type="slidenum">
              <a:rPr lang="en-US" smtClean="0"/>
              <a:t>2</a:t>
            </a:fld>
            <a:r>
              <a:rPr lang="en-US"/>
              <a:t>/41</a:t>
            </a:r>
            <a:endParaRPr lang="en-US" dirty="0"/>
          </a:p>
        </p:txBody>
      </p:sp>
    </p:spTree>
    <p:extLst>
      <p:ext uri="{BB962C8B-B14F-4D97-AF65-F5344CB8AC3E}">
        <p14:creationId xmlns:p14="http://schemas.microsoft.com/office/powerpoint/2010/main" val="42307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500"/>
                                        <p:tgtEl>
                                          <p:spTgt spid="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xit" presetSubtype="0" fill="hold" nodeType="withEffect">
                                  <p:stCondLst>
                                    <p:cond delay="0"/>
                                  </p:stCondLst>
                                  <p:childTnLst>
                                    <p:animEffect transition="out" filter="fade">
                                      <p:cBhvr>
                                        <p:cTn id="23" dur="500"/>
                                        <p:tgtEl>
                                          <p:spTgt spid="7170"/>
                                        </p:tgtEl>
                                      </p:cBhvr>
                                    </p:animEffect>
                                    <p:set>
                                      <p:cBhvr>
                                        <p:cTn id="24" dur="1" fill="hold">
                                          <p:stCondLst>
                                            <p:cond delay="499"/>
                                          </p:stCondLst>
                                        </p:cTn>
                                        <p:tgtEl>
                                          <p:spTgt spid="7170"/>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22"/>
                                        </p:tgtEl>
                                      </p:cBhvr>
                                    </p:animEffect>
                                    <p:set>
                                      <p:cBhvr>
                                        <p:cTn id="27" dur="1" fill="hold">
                                          <p:stCondLst>
                                            <p:cond delay="499"/>
                                          </p:stCondLst>
                                        </p:cTn>
                                        <p:tgtEl>
                                          <p:spTgt spid="22"/>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6"/>
                                        </p:tgtEl>
                                      </p:cBhvr>
                                    </p:animEffect>
                                    <p:set>
                                      <p:cBhvr>
                                        <p:cTn id="33" dur="1" fill="hold">
                                          <p:stCondLst>
                                            <p:cond delay="499"/>
                                          </p:stCondLst>
                                        </p:cTn>
                                        <p:tgtEl>
                                          <p:spTgt spid="26"/>
                                        </p:tgtEl>
                                        <p:attrNameLst>
                                          <p:attrName>style.visibility</p:attrName>
                                        </p:attrNameLst>
                                      </p:cBhvr>
                                      <p:to>
                                        <p:strVal val="hidden"/>
                                      </p:to>
                                    </p:set>
                                  </p:childTnLst>
                                </p:cTn>
                              </p:par>
                              <p:par>
                                <p:cTn id="34" presetID="10" presetClass="entr" presetSubtype="0" fill="hold" nodeType="withEffect">
                                  <p:stCondLst>
                                    <p:cond delay="0"/>
                                  </p:stCondLst>
                                  <p:childTnLst>
                                    <p:set>
                                      <p:cBhvr>
                                        <p:cTn id="35" dur="1" fill="hold">
                                          <p:stCondLst>
                                            <p:cond delay="0"/>
                                          </p:stCondLst>
                                        </p:cTn>
                                        <p:tgtEl>
                                          <p:spTgt spid="7175"/>
                                        </p:tgtEl>
                                        <p:attrNameLst>
                                          <p:attrName>style.visibility</p:attrName>
                                        </p:attrNameLst>
                                      </p:cBhvr>
                                      <p:to>
                                        <p:strVal val="visible"/>
                                      </p:to>
                                    </p:set>
                                    <p:animEffect transition="in" filter="fade">
                                      <p:cBhvr>
                                        <p:cTn id="36" dur="500"/>
                                        <p:tgtEl>
                                          <p:spTgt spid="7175"/>
                                        </p:tgtEl>
                                      </p:cBhvr>
                                    </p:animEffect>
                                  </p:childTnLst>
                                </p:cTn>
                              </p:par>
                              <p:par>
                                <p:cTn id="37" presetID="10" presetClass="exit" presetSubtype="0" fill="hold" grpId="0" nodeType="withEffect">
                                  <p:stCondLst>
                                    <p:cond delay="0"/>
                                  </p:stCondLst>
                                  <p:childTnLst>
                                    <p:animEffect transition="out" filter="fade">
                                      <p:cBhvr>
                                        <p:cTn id="38" dur="500"/>
                                        <p:tgtEl>
                                          <p:spTgt spid="33"/>
                                        </p:tgtEl>
                                      </p:cBhvr>
                                    </p:animEffect>
                                    <p:set>
                                      <p:cBhvr>
                                        <p:cTn id="39" dur="1" fill="hold">
                                          <p:stCondLst>
                                            <p:cond delay="499"/>
                                          </p:stCondLst>
                                        </p:cTn>
                                        <p:tgtEl>
                                          <p:spTgt spid="33"/>
                                        </p:tgtEl>
                                        <p:attrNameLst>
                                          <p:attrName>style.visibility</p:attrName>
                                        </p:attrNameLst>
                                      </p:cBhvr>
                                      <p:to>
                                        <p:strVal val="hidden"/>
                                      </p:to>
                                    </p:set>
                                  </p:childTnLst>
                                </p:cTn>
                              </p:par>
                              <p:par>
                                <p:cTn id="40" presetID="10" presetClass="entr" presetSubtype="0" fill="hold" grpId="0" nodeType="withEffect">
                                  <p:stCondLst>
                                    <p:cond delay="0"/>
                                  </p:stCondLst>
                                  <p:childTnLst>
                                    <p:set>
                                      <p:cBhvr>
                                        <p:cTn id="41" dur="1" fill="hold">
                                          <p:stCondLst>
                                            <p:cond delay="0"/>
                                          </p:stCondLst>
                                        </p:cTn>
                                        <p:tgtEl>
                                          <p:spTgt spid="3">
                                            <p:txEl>
                                              <p:pRg st="0" end="0"/>
                                            </p:txEl>
                                          </p:spTgt>
                                        </p:tgtEl>
                                        <p:attrNameLst>
                                          <p:attrName>style.visibility</p:attrName>
                                        </p:attrNameLst>
                                      </p:cBhvr>
                                      <p:to>
                                        <p:strVal val="visible"/>
                                      </p:to>
                                    </p:set>
                                    <p:animEffect transition="in" filter="fade">
                                      <p:cBhvr>
                                        <p:cTn id="42" dur="500"/>
                                        <p:tgtEl>
                                          <p:spTgt spid="3">
                                            <p:txEl>
                                              <p:pRg st="0" end="0"/>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animEffect transition="in" filter="fade">
                                      <p:cBhvr>
                                        <p:cTn id="45" dur="500"/>
                                        <p:tgtEl>
                                          <p:spTgt spid="3">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500"/>
                                        <p:tgtEl>
                                          <p:spTgt spid="23"/>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uiExpand="1" build="p"/>
      <p:bldP spid="13"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gate</a:t>
            </a:r>
          </a:p>
        </p:txBody>
      </p:sp>
      <p:sp>
        <p:nvSpPr>
          <p:cNvPr id="4" name="Slide Number Placeholder 3"/>
          <p:cNvSpPr>
            <a:spLocks noGrp="1"/>
          </p:cNvSpPr>
          <p:nvPr>
            <p:ph type="sldNum" sz="quarter" idx="12"/>
          </p:nvPr>
        </p:nvSpPr>
        <p:spPr/>
        <p:txBody>
          <a:bodyPr/>
          <a:lstStyle/>
          <a:p>
            <a:fld id="{6A995154-0473-4D3E-9D27-8B1D4B6CEBB6}" type="slidenum">
              <a:rPr lang="en-US" smtClean="0"/>
              <a:t>20</a:t>
            </a:fld>
            <a:endParaRPr lang="en-US"/>
          </a:p>
        </p:txBody>
      </p:sp>
      <p:grpSp>
        <p:nvGrpSpPr>
          <p:cNvPr id="8" name="Group 7"/>
          <p:cNvGrpSpPr/>
          <p:nvPr/>
        </p:nvGrpSpPr>
        <p:grpSpPr>
          <a:xfrm>
            <a:off x="1608195" y="1872381"/>
            <a:ext cx="978389" cy="494312"/>
            <a:chOff x="7977147" y="3492801"/>
            <a:chExt cx="633453" cy="320040"/>
          </a:xfrm>
        </p:grpSpPr>
        <p:sp>
          <p:nvSpPr>
            <p:cNvPr id="17" name="Rectangle 16"/>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2800" dirty="0"/>
                <a:t>a</a:t>
              </a:r>
            </a:p>
          </p:txBody>
        </p:sp>
        <p:sp>
          <p:nvSpPr>
            <p:cNvPr id="18" name="Rectangle 17"/>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19" name="Rectangle: Rounded Corners 1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12" name="Straight Connector 11"/>
          <p:cNvCxnSpPr>
            <a:cxnSpLocks/>
            <a:stCxn id="20" idx="0"/>
            <a:endCxn id="29" idx="2"/>
          </p:cNvCxnSpPr>
          <p:nvPr/>
        </p:nvCxnSpPr>
        <p:spPr>
          <a:xfrm flipH="1" flipV="1">
            <a:off x="3279004"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3031912" y="3158861"/>
            <a:ext cx="1959490" cy="494312"/>
            <a:chOff x="1622528" y="2809323"/>
            <a:chExt cx="1268662" cy="320040"/>
          </a:xfrm>
        </p:grpSpPr>
        <p:sp>
          <p:nvSpPr>
            <p:cNvPr id="20" name="Rectangle 19"/>
            <p:cNvSpPr/>
            <p:nvPr/>
          </p:nvSpPr>
          <p:spPr>
            <a:xfrm>
              <a:off x="1622528" y="2809323"/>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2800" dirty="0"/>
                <a:t>a*</a:t>
              </a:r>
            </a:p>
          </p:txBody>
        </p:sp>
        <p:sp>
          <p:nvSpPr>
            <p:cNvPr id="21" name="Rectangle 20"/>
            <p:cNvSpPr/>
            <p:nvPr/>
          </p:nvSpPr>
          <p:spPr>
            <a:xfrm>
              <a:off x="1942568" y="2809323"/>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25" name="Rectangle 24"/>
            <p:cNvSpPr/>
            <p:nvPr/>
          </p:nvSpPr>
          <p:spPr>
            <a:xfrm>
              <a:off x="2257737" y="2809323"/>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26" name="Rectangle 25"/>
            <p:cNvSpPr/>
            <p:nvPr/>
          </p:nvSpPr>
          <p:spPr>
            <a:xfrm>
              <a:off x="2577777" y="2809323"/>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22" name="Rectangle: Rounded Corners 21"/>
            <p:cNvSpPr/>
            <p:nvPr/>
          </p:nvSpPr>
          <p:spPr>
            <a:xfrm>
              <a:off x="1622528" y="2809323"/>
              <a:ext cx="126866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35" name="Group 34"/>
          <p:cNvGrpSpPr/>
          <p:nvPr/>
        </p:nvGrpSpPr>
        <p:grpSpPr>
          <a:xfrm>
            <a:off x="3031848" y="2364531"/>
            <a:ext cx="2443569" cy="494312"/>
            <a:chOff x="2149822" y="2292970"/>
            <a:chExt cx="1582076" cy="320040"/>
          </a:xfrm>
        </p:grpSpPr>
        <p:sp>
          <p:nvSpPr>
            <p:cNvPr id="34" name="Rectangle 33"/>
            <p:cNvSpPr/>
            <p:nvPr/>
          </p:nvSpPr>
          <p:spPr>
            <a:xfrm>
              <a:off x="3418484" y="2292970"/>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29" name="Rectangle 28"/>
            <p:cNvSpPr/>
            <p:nvPr/>
          </p:nvSpPr>
          <p:spPr>
            <a:xfrm>
              <a:off x="2149822" y="229297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algn="ctr"/>
              <a:r>
                <a:rPr lang="en-US" sz="2800" dirty="0"/>
                <a:t>a</a:t>
              </a:r>
            </a:p>
          </p:txBody>
        </p:sp>
        <p:sp>
          <p:nvSpPr>
            <p:cNvPr id="30" name="Rectangle 29"/>
            <p:cNvSpPr/>
            <p:nvPr/>
          </p:nvSpPr>
          <p:spPr>
            <a:xfrm>
              <a:off x="2469862" y="229297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31" name="Rectangle 30"/>
            <p:cNvSpPr/>
            <p:nvPr/>
          </p:nvSpPr>
          <p:spPr>
            <a:xfrm>
              <a:off x="2785031" y="229297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32" name="Rectangle 31"/>
            <p:cNvSpPr/>
            <p:nvPr/>
          </p:nvSpPr>
          <p:spPr>
            <a:xfrm>
              <a:off x="3105071" y="2292970"/>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33" name="Rectangle: Rounded Corners 32"/>
            <p:cNvSpPr/>
            <p:nvPr/>
          </p:nvSpPr>
          <p:spPr>
            <a:xfrm>
              <a:off x="2149822" y="2292970"/>
              <a:ext cx="158207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38" name="Straight Connector 37"/>
          <p:cNvCxnSpPr>
            <a:cxnSpLocks/>
            <a:stCxn id="21" idx="0"/>
            <a:endCxn id="30" idx="2"/>
          </p:cNvCxnSpPr>
          <p:nvPr/>
        </p:nvCxnSpPr>
        <p:spPr>
          <a:xfrm flipH="1" flipV="1">
            <a:off x="3768199"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25" idx="0"/>
            <a:endCxn id="31" idx="2"/>
          </p:cNvCxnSpPr>
          <p:nvPr/>
        </p:nvCxnSpPr>
        <p:spPr>
          <a:xfrm flipH="1" flipV="1">
            <a:off x="4260105"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cxnSpLocks/>
            <a:stCxn id="26" idx="0"/>
            <a:endCxn id="32" idx="2"/>
          </p:cNvCxnSpPr>
          <p:nvPr/>
        </p:nvCxnSpPr>
        <p:spPr>
          <a:xfrm flipH="1" flipV="1">
            <a:off x="4749300" y="2858843"/>
            <a:ext cx="65" cy="3000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3540473" y="5357633"/>
            <a:ext cx="1964609" cy="510257"/>
            <a:chOff x="1470012" y="3410894"/>
            <a:chExt cx="1271976" cy="330363"/>
          </a:xfrm>
        </p:grpSpPr>
        <p:sp>
          <p:nvSpPr>
            <p:cNvPr id="49" name="Rectangle 48"/>
            <p:cNvSpPr/>
            <p:nvPr/>
          </p:nvSpPr>
          <p:spPr>
            <a:xfrm>
              <a:off x="2421948" y="341089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50" name="Rectangle 49"/>
            <p:cNvSpPr/>
            <p:nvPr/>
          </p:nvSpPr>
          <p:spPr>
            <a:xfrm>
              <a:off x="1473326" y="34212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51" name="Rectangle 50"/>
            <p:cNvSpPr/>
            <p:nvPr/>
          </p:nvSpPr>
          <p:spPr>
            <a:xfrm>
              <a:off x="1788495" y="34212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52" name="Rectangle 51"/>
            <p:cNvSpPr/>
            <p:nvPr/>
          </p:nvSpPr>
          <p:spPr>
            <a:xfrm>
              <a:off x="2108535" y="3421217"/>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53" name="Rectangle: Rounded Corners 52"/>
            <p:cNvSpPr/>
            <p:nvPr/>
          </p:nvSpPr>
          <p:spPr>
            <a:xfrm>
              <a:off x="1470012" y="3421217"/>
              <a:ext cx="126866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62" name="Group 61"/>
          <p:cNvGrpSpPr/>
          <p:nvPr/>
        </p:nvGrpSpPr>
        <p:grpSpPr>
          <a:xfrm>
            <a:off x="3459814" y="4545228"/>
            <a:ext cx="989982" cy="494312"/>
            <a:chOff x="1947636" y="3467146"/>
            <a:chExt cx="640959" cy="320040"/>
          </a:xfrm>
        </p:grpSpPr>
        <p:sp>
          <p:nvSpPr>
            <p:cNvPr id="58" name="Rectangle 57"/>
            <p:cNvSpPr/>
            <p:nvPr/>
          </p:nvSpPr>
          <p:spPr>
            <a:xfrm>
              <a:off x="1953386" y="3467146"/>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lang="en-US" sz="2800" dirty="0"/>
                <a:t>b</a:t>
              </a:r>
            </a:p>
          </p:txBody>
        </p:sp>
        <p:sp>
          <p:nvSpPr>
            <p:cNvPr id="59" name="Rectangle 58"/>
            <p:cNvSpPr/>
            <p:nvPr/>
          </p:nvSpPr>
          <p:spPr>
            <a:xfrm>
              <a:off x="2268555" y="3467146"/>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61" name="Rectangle: Rounded Corners 60"/>
            <p:cNvSpPr/>
            <p:nvPr/>
          </p:nvSpPr>
          <p:spPr>
            <a:xfrm>
              <a:off x="1947636" y="3467146"/>
              <a:ext cx="63433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64" name="Group 63"/>
          <p:cNvGrpSpPr/>
          <p:nvPr/>
        </p:nvGrpSpPr>
        <p:grpSpPr>
          <a:xfrm>
            <a:off x="4613823" y="4545228"/>
            <a:ext cx="1474059" cy="494312"/>
            <a:chOff x="2588595" y="3467146"/>
            <a:chExt cx="954372" cy="320040"/>
          </a:xfrm>
        </p:grpSpPr>
        <p:sp>
          <p:nvSpPr>
            <p:cNvPr id="56" name="Rectangle 55"/>
            <p:cNvSpPr/>
            <p:nvPr/>
          </p:nvSpPr>
          <p:spPr>
            <a:xfrm>
              <a:off x="2902008" y="3467146"/>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57" name="Rectangle 56"/>
            <p:cNvSpPr/>
            <p:nvPr/>
          </p:nvSpPr>
          <p:spPr>
            <a:xfrm>
              <a:off x="3222927" y="3467146"/>
              <a:ext cx="320040" cy="320040"/>
            </a:xfrm>
            <a:prstGeom prst="rect">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2800" dirty="0"/>
                <a:t>f</a:t>
              </a:r>
            </a:p>
          </p:txBody>
        </p:sp>
        <p:sp>
          <p:nvSpPr>
            <p:cNvPr id="60" name="Rectangle 59"/>
            <p:cNvSpPr/>
            <p:nvPr/>
          </p:nvSpPr>
          <p:spPr>
            <a:xfrm>
              <a:off x="2588595" y="3467146"/>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63" name="Rectangle: Rounded Corners 62"/>
            <p:cNvSpPr/>
            <p:nvPr/>
          </p:nvSpPr>
          <p:spPr>
            <a:xfrm>
              <a:off x="2588595" y="3467146"/>
              <a:ext cx="95437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65" name="Straight Connector 64"/>
          <p:cNvCxnSpPr>
            <a:cxnSpLocks/>
            <a:stCxn id="50" idx="0"/>
            <a:endCxn id="58" idx="2"/>
          </p:cNvCxnSpPr>
          <p:nvPr/>
        </p:nvCxnSpPr>
        <p:spPr>
          <a:xfrm flipH="1" flipV="1">
            <a:off x="3710734" y="5039540"/>
            <a:ext cx="76897" cy="334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cxnSpLocks/>
            <a:stCxn id="51" idx="0"/>
            <a:endCxn id="59" idx="2"/>
          </p:cNvCxnSpPr>
          <p:nvPr/>
        </p:nvCxnSpPr>
        <p:spPr>
          <a:xfrm flipH="1" flipV="1">
            <a:off x="4202640" y="5039540"/>
            <a:ext cx="76897" cy="334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cxnSpLocks/>
            <a:stCxn id="52" idx="0"/>
            <a:endCxn id="60" idx="2"/>
          </p:cNvCxnSpPr>
          <p:nvPr/>
        </p:nvCxnSpPr>
        <p:spPr>
          <a:xfrm flipV="1">
            <a:off x="4768732" y="5039540"/>
            <a:ext cx="87130" cy="3340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cxnSpLocks/>
            <a:stCxn id="49" idx="0"/>
            <a:endCxn id="56" idx="2"/>
          </p:cNvCxnSpPr>
          <p:nvPr/>
        </p:nvCxnSpPr>
        <p:spPr>
          <a:xfrm flipV="1">
            <a:off x="5257926" y="5039540"/>
            <a:ext cx="82013" cy="3180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7" name="Group 76"/>
          <p:cNvGrpSpPr/>
          <p:nvPr/>
        </p:nvGrpSpPr>
        <p:grpSpPr>
          <a:xfrm>
            <a:off x="7445182" y="3009973"/>
            <a:ext cx="989984" cy="494312"/>
            <a:chOff x="2902007" y="3467146"/>
            <a:chExt cx="640960" cy="320040"/>
          </a:xfrm>
        </p:grpSpPr>
        <p:sp>
          <p:nvSpPr>
            <p:cNvPr id="78" name="Rectangle 77"/>
            <p:cNvSpPr/>
            <p:nvPr/>
          </p:nvSpPr>
          <p:spPr>
            <a:xfrm>
              <a:off x="2902008" y="3467146"/>
              <a:ext cx="31969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79" name="Rectangle 78"/>
            <p:cNvSpPr/>
            <p:nvPr/>
          </p:nvSpPr>
          <p:spPr>
            <a:xfrm>
              <a:off x="3222927" y="3467146"/>
              <a:ext cx="320040" cy="320040"/>
            </a:xfrm>
            <a:prstGeom prst="rect">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2800" dirty="0"/>
                <a:t>f</a:t>
              </a:r>
            </a:p>
          </p:txBody>
        </p:sp>
        <p:sp>
          <p:nvSpPr>
            <p:cNvPr id="81" name="Rectangle: Rounded Corners 80"/>
            <p:cNvSpPr/>
            <p:nvPr/>
          </p:nvSpPr>
          <p:spPr>
            <a:xfrm>
              <a:off x="2902007" y="3467146"/>
              <a:ext cx="64095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82" name="Group 81"/>
          <p:cNvGrpSpPr/>
          <p:nvPr/>
        </p:nvGrpSpPr>
        <p:grpSpPr>
          <a:xfrm>
            <a:off x="7445182" y="3846904"/>
            <a:ext cx="989984" cy="494312"/>
            <a:chOff x="2902007" y="3467146"/>
            <a:chExt cx="640960" cy="320040"/>
          </a:xfrm>
        </p:grpSpPr>
        <p:sp>
          <p:nvSpPr>
            <p:cNvPr id="83" name="Rectangle 82"/>
            <p:cNvSpPr/>
            <p:nvPr/>
          </p:nvSpPr>
          <p:spPr>
            <a:xfrm>
              <a:off x="2902008" y="3467146"/>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algn="ctr"/>
              <a:r>
                <a:rPr lang="en-US" sz="2800" dirty="0"/>
                <a:t>e*</a:t>
              </a:r>
            </a:p>
          </p:txBody>
        </p:sp>
        <p:sp>
          <p:nvSpPr>
            <p:cNvPr id="84" name="Rectangle 83"/>
            <p:cNvSpPr/>
            <p:nvPr/>
          </p:nvSpPr>
          <p:spPr>
            <a:xfrm>
              <a:off x="3222927" y="3467146"/>
              <a:ext cx="320040" cy="320040"/>
            </a:xfrm>
            <a:prstGeom prst="rect">
              <a:avLst/>
            </a:prstGeom>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r>
                <a:rPr lang="en-US" sz="2800" dirty="0"/>
                <a:t>f*</a:t>
              </a:r>
            </a:p>
          </p:txBody>
        </p:sp>
        <p:sp>
          <p:nvSpPr>
            <p:cNvPr id="85" name="Rectangle: Rounded Corners 84"/>
            <p:cNvSpPr/>
            <p:nvPr/>
          </p:nvSpPr>
          <p:spPr>
            <a:xfrm>
              <a:off x="2902007" y="3467146"/>
              <a:ext cx="64095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cxnSp>
        <p:nvCxnSpPr>
          <p:cNvPr id="86" name="Straight Connector 85"/>
          <p:cNvCxnSpPr>
            <a:cxnSpLocks/>
            <a:stCxn id="83" idx="0"/>
            <a:endCxn id="78" idx="2"/>
          </p:cNvCxnSpPr>
          <p:nvPr/>
        </p:nvCxnSpPr>
        <p:spPr>
          <a:xfrm flipV="1">
            <a:off x="7687223" y="3504285"/>
            <a:ext cx="4849" cy="3426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a:cxnSpLocks/>
            <a:stCxn id="84" idx="0"/>
            <a:endCxn id="79" idx="2"/>
          </p:cNvCxnSpPr>
          <p:nvPr/>
        </p:nvCxnSpPr>
        <p:spPr>
          <a:xfrm flipV="1">
            <a:off x="8188010" y="3504285"/>
            <a:ext cx="0" cy="34261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3" name="Group 92"/>
          <p:cNvGrpSpPr/>
          <p:nvPr/>
        </p:nvGrpSpPr>
        <p:grpSpPr>
          <a:xfrm>
            <a:off x="1608195" y="4728135"/>
            <a:ext cx="978389" cy="494312"/>
            <a:chOff x="7977147" y="3492801"/>
            <a:chExt cx="633453" cy="320040"/>
          </a:xfrm>
        </p:grpSpPr>
        <p:sp>
          <p:nvSpPr>
            <p:cNvPr id="94" name="Rectangle 9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r>
                <a:rPr lang="en-US" sz="2800" dirty="0"/>
                <a:t>c</a:t>
              </a:r>
            </a:p>
          </p:txBody>
        </p:sp>
        <p:sp>
          <p:nvSpPr>
            <p:cNvPr id="95" name="Rectangle 94"/>
            <p:cNvSpPr/>
            <p:nvPr/>
          </p:nvSpPr>
          <p:spPr>
            <a:xfrm>
              <a:off x="8297187" y="3492801"/>
              <a:ext cx="313413" cy="320040"/>
            </a:xfrm>
            <a:prstGeom prst="rect">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lang="en-US" sz="2800" dirty="0"/>
                <a:t>d</a:t>
              </a:r>
            </a:p>
          </p:txBody>
        </p:sp>
        <p:sp>
          <p:nvSpPr>
            <p:cNvPr id="96" name="Rectangle: Rounded Corners 9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98" name="Flowchart: Delay 97"/>
          <p:cNvSpPr/>
          <p:nvPr/>
        </p:nvSpPr>
        <p:spPr>
          <a:xfrm>
            <a:off x="2784757" y="1504336"/>
            <a:ext cx="6548810" cy="4852014"/>
          </a:xfrm>
          <a:prstGeom prst="flowChartDelay">
            <a:avLst/>
          </a:prstGeom>
          <a:noFill/>
          <a:ln w="571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p:cNvCxnSpPr/>
          <p:nvPr/>
        </p:nvCxnSpPr>
        <p:spPr>
          <a:xfrm>
            <a:off x="1421167" y="2528204"/>
            <a:ext cx="1363590" cy="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1446239" y="5404140"/>
            <a:ext cx="1363590" cy="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9389341" y="3872664"/>
            <a:ext cx="1363590" cy="0"/>
          </a:xfrm>
          <a:prstGeom prst="line">
            <a:avLst/>
          </a:prstGeom>
          <a:ln w="57150">
            <a:solidFill>
              <a:schemeClr val="tx2"/>
            </a:solidFill>
            <a:prstDash val="sysDash"/>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cxnSpLocks/>
            <a:stCxn id="20" idx="0"/>
            <a:endCxn id="17" idx="2"/>
          </p:cNvCxnSpPr>
          <p:nvPr/>
        </p:nvCxnSpPr>
        <p:spPr>
          <a:xfrm flipH="1" flipV="1">
            <a:off x="1855351" y="2366693"/>
            <a:ext cx="1423717" cy="79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cxnSpLocks/>
            <a:stCxn id="21" idx="0"/>
            <a:endCxn id="18" idx="2"/>
          </p:cNvCxnSpPr>
          <p:nvPr/>
        </p:nvCxnSpPr>
        <p:spPr>
          <a:xfrm flipH="1" flipV="1">
            <a:off x="2344546" y="2366693"/>
            <a:ext cx="1423717" cy="7921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cxnSpLocks/>
            <a:stCxn id="94" idx="0"/>
            <a:endCxn id="25" idx="2"/>
          </p:cNvCxnSpPr>
          <p:nvPr/>
        </p:nvCxnSpPr>
        <p:spPr>
          <a:xfrm flipV="1">
            <a:off x="1855351" y="3653173"/>
            <a:ext cx="2404818" cy="1074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cxnSpLocks/>
            <a:stCxn id="95" idx="0"/>
            <a:endCxn id="26" idx="2"/>
          </p:cNvCxnSpPr>
          <p:nvPr/>
        </p:nvCxnSpPr>
        <p:spPr>
          <a:xfrm flipV="1">
            <a:off x="2344546" y="3653173"/>
            <a:ext cx="2404818" cy="1074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 name="Straight Arrow Connector 132"/>
          <p:cNvCxnSpPr/>
          <p:nvPr/>
        </p:nvCxnSpPr>
        <p:spPr>
          <a:xfrm flipH="1">
            <a:off x="8329957" y="2124543"/>
            <a:ext cx="642792" cy="69719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5" name="TextBox 134"/>
          <p:cNvSpPr txBox="1"/>
          <p:nvPr/>
        </p:nvSpPr>
        <p:spPr>
          <a:xfrm>
            <a:off x="8720115" y="1146065"/>
            <a:ext cx="2140589" cy="923330"/>
          </a:xfrm>
          <a:prstGeom prst="rect">
            <a:avLst/>
          </a:prstGeom>
          <a:noFill/>
        </p:spPr>
        <p:txBody>
          <a:bodyPr wrap="square" rtlCol="0">
            <a:spAutoFit/>
          </a:bodyPr>
          <a:lstStyle/>
          <a:p>
            <a:r>
              <a:rPr lang="en-US" dirty="0"/>
              <a:t>output monomer to be released only if both inputs present</a:t>
            </a:r>
          </a:p>
        </p:txBody>
      </p:sp>
    </p:spTree>
    <p:extLst>
      <p:ext uri="{BB962C8B-B14F-4D97-AF65-F5344CB8AC3E}">
        <p14:creationId xmlns:p14="http://schemas.microsoft.com/office/powerpoint/2010/main" val="2124461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p:cTn id="6" dur="indefinite"/>
                                        <p:tgtEl>
                                          <p:spTgt spid="8"/>
                                        </p:tgtEl>
                                        <p:attrNameLst>
                                          <p:attrName>style.opacity</p:attrName>
                                        </p:attrNameLst>
                                      </p:cBhvr>
                                      <p:to>
                                        <p:strVal val="0.25"/>
                                      </p:to>
                                    </p:set>
                                    <p:animEffect filter="image" prLst="opacity: 0.25">
                                      <p:cBhvr rctx="IE">
                                        <p:cTn id="7" dur="indefinite"/>
                                        <p:tgtEl>
                                          <p:spTgt spid="8"/>
                                        </p:tgtEl>
                                      </p:cBhvr>
                                    </p:animEffect>
                                  </p:childTnLst>
                                </p:cTn>
                              </p:par>
                              <p:par>
                                <p:cTn id="8" presetID="9" presetClass="emph" presetSubtype="0" nodeType="withEffect">
                                  <p:stCondLst>
                                    <p:cond delay="0"/>
                                  </p:stCondLst>
                                  <p:childTnLst>
                                    <p:set>
                                      <p:cBhvr>
                                        <p:cTn id="9" dur="indefinite"/>
                                        <p:tgtEl>
                                          <p:spTgt spid="93"/>
                                        </p:tgtEl>
                                        <p:attrNameLst>
                                          <p:attrName>style.opacity</p:attrName>
                                        </p:attrNameLst>
                                      </p:cBhvr>
                                      <p:to>
                                        <p:strVal val="0.25"/>
                                      </p:to>
                                    </p:set>
                                    <p:animEffect filter="image" prLst="opacity: 0.25">
                                      <p:cBhvr rctx="IE">
                                        <p:cTn id="10" dur="indefinite"/>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p:cTn id="14" dur="indefinite"/>
                                        <p:tgtEl>
                                          <p:spTgt spid="8"/>
                                        </p:tgtEl>
                                        <p:attrNameLst>
                                          <p:attrName>style.opacity</p:attrName>
                                        </p:attrNameLst>
                                      </p:cBhvr>
                                      <p:to>
                                        <p:strVal val="1"/>
                                      </p:to>
                                    </p:set>
                                    <p:animEffect filter="image" prLst="opacity: 1">
                                      <p:cBhvr rctx="IE">
                                        <p:cTn id="15" dur="indefinite"/>
                                        <p:tgtEl>
                                          <p:spTgt spid="8"/>
                                        </p:tgtEl>
                                      </p:cBhvr>
                                    </p:animEffect>
                                  </p:childTnLst>
                                </p:cTn>
                              </p:par>
                              <p:par>
                                <p:cTn id="16" presetID="9" presetClass="emph" presetSubtype="0" nodeType="withEffect">
                                  <p:stCondLst>
                                    <p:cond delay="0"/>
                                  </p:stCondLst>
                                  <p:childTnLst>
                                    <p:set>
                                      <p:cBhvr>
                                        <p:cTn id="17" dur="indefinite"/>
                                        <p:tgtEl>
                                          <p:spTgt spid="93"/>
                                        </p:tgtEl>
                                        <p:attrNameLst>
                                          <p:attrName>style.opacity</p:attrName>
                                        </p:attrNameLst>
                                      </p:cBhvr>
                                      <p:to>
                                        <p:strVal val="0.25"/>
                                      </p:to>
                                    </p:set>
                                    <p:animEffect filter="image" prLst="opacity: 0.25">
                                      <p:cBhvr rctx="IE">
                                        <p:cTn id="18" dur="indefinite"/>
                                        <p:tgtEl>
                                          <p:spTgt spid="93"/>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p:cTn id="22" dur="indefinite"/>
                                        <p:tgtEl>
                                          <p:spTgt spid="8"/>
                                        </p:tgtEl>
                                        <p:attrNameLst>
                                          <p:attrName>style.opacity</p:attrName>
                                        </p:attrNameLst>
                                      </p:cBhvr>
                                      <p:to>
                                        <p:strVal val="0.25"/>
                                      </p:to>
                                    </p:set>
                                    <p:animEffect filter="image" prLst="opacity: 0.25">
                                      <p:cBhvr rctx="IE">
                                        <p:cTn id="23" dur="indefinite"/>
                                        <p:tgtEl>
                                          <p:spTgt spid="8"/>
                                        </p:tgtEl>
                                      </p:cBhvr>
                                    </p:animEffect>
                                  </p:childTnLst>
                                </p:cTn>
                              </p:par>
                              <p:par>
                                <p:cTn id="24" presetID="9" presetClass="emph" presetSubtype="0" nodeType="withEffect">
                                  <p:stCondLst>
                                    <p:cond delay="0"/>
                                  </p:stCondLst>
                                  <p:childTnLst>
                                    <p:set>
                                      <p:cBhvr>
                                        <p:cTn id="25" dur="indefinite"/>
                                        <p:tgtEl>
                                          <p:spTgt spid="93"/>
                                        </p:tgtEl>
                                        <p:attrNameLst>
                                          <p:attrName>style.opacity</p:attrName>
                                        </p:attrNameLst>
                                      </p:cBhvr>
                                      <p:to>
                                        <p:strVal val="1"/>
                                      </p:to>
                                    </p:set>
                                    <p:animEffect filter="image" prLst="opacity: 1">
                                      <p:cBhvr rctx="IE">
                                        <p:cTn id="26" dur="indefinite"/>
                                        <p:tgtEl>
                                          <p:spTgt spid="93"/>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mph" presetSubtype="0" nodeType="clickEffect">
                                  <p:stCondLst>
                                    <p:cond delay="0"/>
                                  </p:stCondLst>
                                  <p:childTnLst>
                                    <p:set>
                                      <p:cBhvr>
                                        <p:cTn id="30" dur="indefinite"/>
                                        <p:tgtEl>
                                          <p:spTgt spid="8"/>
                                        </p:tgtEl>
                                        <p:attrNameLst>
                                          <p:attrName>style.opacity</p:attrName>
                                        </p:attrNameLst>
                                      </p:cBhvr>
                                      <p:to>
                                        <p:strVal val="1"/>
                                      </p:to>
                                    </p:set>
                                    <p:animEffect filter="image" prLst="opacity: 1">
                                      <p:cBhvr rctx="IE">
                                        <p:cTn id="31" dur="indefinite"/>
                                        <p:tgtEl>
                                          <p:spTgt spid="8"/>
                                        </p:tgtEl>
                                      </p:cBhvr>
                                    </p:animEffect>
                                  </p:childTnLst>
                                </p:cTn>
                              </p:par>
                              <p:par>
                                <p:cTn id="32" presetID="9" presetClass="emph" presetSubtype="0" nodeType="withEffect">
                                  <p:stCondLst>
                                    <p:cond delay="0"/>
                                  </p:stCondLst>
                                  <p:childTnLst>
                                    <p:set>
                                      <p:cBhvr>
                                        <p:cTn id="33" dur="indefinite"/>
                                        <p:tgtEl>
                                          <p:spTgt spid="93"/>
                                        </p:tgtEl>
                                        <p:attrNameLst>
                                          <p:attrName>style.opacity</p:attrName>
                                        </p:attrNameLst>
                                      </p:cBhvr>
                                      <p:to>
                                        <p:strVal val="1"/>
                                      </p:to>
                                    </p:set>
                                    <p:animEffect filter="image" prLst="opacity: 1">
                                      <p:cBhvr rctx="IE">
                                        <p:cTn id="34" dur="indefinite"/>
                                        <p:tgtEl>
                                          <p:spTgt spid="93"/>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12"/>
                                        </p:tgtEl>
                                      </p:cBhvr>
                                    </p:animEffect>
                                    <p:set>
                                      <p:cBhvr>
                                        <p:cTn id="39" dur="1" fill="hold">
                                          <p:stCondLst>
                                            <p:cond delay="499"/>
                                          </p:stCondLst>
                                        </p:cTn>
                                        <p:tgtEl>
                                          <p:spTgt spid="12"/>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38"/>
                                        </p:tgtEl>
                                      </p:cBhvr>
                                    </p:animEffect>
                                    <p:set>
                                      <p:cBhvr>
                                        <p:cTn id="42" dur="1" fill="hold">
                                          <p:stCondLst>
                                            <p:cond delay="499"/>
                                          </p:stCondLst>
                                        </p:cTn>
                                        <p:tgtEl>
                                          <p:spTgt spid="3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2"/>
                                        </p:tgtEl>
                                      </p:cBhvr>
                                    </p:animEffect>
                                    <p:set>
                                      <p:cBhvr>
                                        <p:cTn id="45" dur="1" fill="hold">
                                          <p:stCondLst>
                                            <p:cond delay="499"/>
                                          </p:stCondLst>
                                        </p:cTn>
                                        <p:tgtEl>
                                          <p:spTgt spid="42"/>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500"/>
                                        <p:tgtEl>
                                          <p:spTgt spid="45"/>
                                        </p:tgtEl>
                                      </p:cBhvr>
                                    </p:animEffect>
                                    <p:set>
                                      <p:cBhvr>
                                        <p:cTn id="48" dur="1" fill="hold">
                                          <p:stCondLst>
                                            <p:cond delay="499"/>
                                          </p:stCondLst>
                                        </p:cTn>
                                        <p:tgtEl>
                                          <p:spTgt spid="45"/>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03"/>
                                        </p:tgtEl>
                                        <p:attrNameLst>
                                          <p:attrName>style.visibility</p:attrName>
                                        </p:attrNameLst>
                                      </p:cBhvr>
                                      <p:to>
                                        <p:strVal val="visible"/>
                                      </p:to>
                                    </p:set>
                                    <p:animEffect transition="in" filter="fade">
                                      <p:cBhvr>
                                        <p:cTn id="51" dur="500"/>
                                        <p:tgtEl>
                                          <p:spTgt spid="103"/>
                                        </p:tgtEl>
                                      </p:cBhvr>
                                    </p:animEffect>
                                  </p:childTnLst>
                                </p:cTn>
                              </p:par>
                              <p:par>
                                <p:cTn id="52" presetID="10" presetClass="entr" presetSubtype="0" fill="hold" nodeType="withEffect">
                                  <p:stCondLst>
                                    <p:cond delay="0"/>
                                  </p:stCondLst>
                                  <p:childTnLst>
                                    <p:set>
                                      <p:cBhvr>
                                        <p:cTn id="53" dur="1" fill="hold">
                                          <p:stCondLst>
                                            <p:cond delay="0"/>
                                          </p:stCondLst>
                                        </p:cTn>
                                        <p:tgtEl>
                                          <p:spTgt spid="104"/>
                                        </p:tgtEl>
                                        <p:attrNameLst>
                                          <p:attrName>style.visibility</p:attrName>
                                        </p:attrNameLst>
                                      </p:cBhvr>
                                      <p:to>
                                        <p:strVal val="visible"/>
                                      </p:to>
                                    </p:set>
                                    <p:animEffect transition="in" filter="fade">
                                      <p:cBhvr>
                                        <p:cTn id="54" dur="500"/>
                                        <p:tgtEl>
                                          <p:spTgt spid="104"/>
                                        </p:tgtEl>
                                      </p:cBhvr>
                                    </p:animEffect>
                                  </p:childTnLst>
                                </p:cTn>
                              </p:par>
                              <p:par>
                                <p:cTn id="55" presetID="10" presetClass="entr" presetSubtype="0" fill="hold" nodeType="with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fade">
                                      <p:cBhvr>
                                        <p:cTn id="57" dur="500"/>
                                        <p:tgtEl>
                                          <p:spTgt spid="105"/>
                                        </p:tgtEl>
                                      </p:cBhvr>
                                    </p:animEffect>
                                  </p:childTnLst>
                                </p:cTn>
                              </p:par>
                              <p:par>
                                <p:cTn id="58" presetID="10" presetClass="entr" presetSubtype="0" fill="hold" nodeType="with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fade">
                                      <p:cBhvr>
                                        <p:cTn id="60" dur="500"/>
                                        <p:tgtEl>
                                          <p:spTgt spid="106"/>
                                        </p:tgtEl>
                                      </p:cBhvr>
                                    </p:animEffect>
                                  </p:childTnLst>
                                </p:cTn>
                              </p:par>
                            </p:childTnLst>
                          </p:cTn>
                        </p:par>
                      </p:childTnLst>
                    </p:cTn>
                  </p:par>
                  <p:par>
                    <p:cTn id="61" fill="hold">
                      <p:stCondLst>
                        <p:cond delay="indefinite"/>
                      </p:stCondLst>
                      <p:childTnLst>
                        <p:par>
                          <p:cTn id="62" fill="hold">
                            <p:stCondLst>
                              <p:cond delay="0"/>
                            </p:stCondLst>
                            <p:childTnLst>
                              <p:par>
                                <p:cTn id="63" presetID="56" presetClass="path" presetSubtype="0" accel="50000" decel="50000" fill="hold" nodeType="clickEffect">
                                  <p:stCondLst>
                                    <p:cond delay="0"/>
                                  </p:stCondLst>
                                  <p:childTnLst>
                                    <p:animMotion origin="layout" path="M 1.875E-6 2.96296E-6 L -0.00482 0.31852 " pathEditMode="relative" rAng="0" ptsTypes="AA">
                                      <p:cBhvr>
                                        <p:cTn id="64" dur="2000" fill="hold"/>
                                        <p:tgtEl>
                                          <p:spTgt spid="35"/>
                                        </p:tgtEl>
                                        <p:attrNameLst>
                                          <p:attrName>ppt_x</p:attrName>
                                          <p:attrName>ppt_y</p:attrName>
                                        </p:attrNameLst>
                                      </p:cBhvr>
                                      <p:rCtr x="-247" y="15926"/>
                                    </p:animMotion>
                                  </p:childTnLst>
                                </p:cTn>
                              </p:par>
                            </p:childTnLst>
                          </p:cTn>
                        </p:par>
                      </p:childTnLst>
                    </p:cTn>
                  </p:par>
                  <p:par>
                    <p:cTn id="65" fill="hold">
                      <p:stCondLst>
                        <p:cond delay="indefinite"/>
                      </p:stCondLst>
                      <p:childTnLst>
                        <p:par>
                          <p:cTn id="66" fill="hold">
                            <p:stCondLst>
                              <p:cond delay="0"/>
                            </p:stCondLst>
                            <p:childTnLst>
                              <p:par>
                                <p:cTn id="67" presetID="56" presetClass="path" presetSubtype="0" accel="50000" decel="50000" fill="hold" nodeType="clickEffect">
                                  <p:stCondLst>
                                    <p:cond delay="0"/>
                                  </p:stCondLst>
                                  <p:childTnLst>
                                    <p:animMotion origin="layout" path="M 1.04167E-6 -2.59259E-6 L 0.14961 -0.16389 " pathEditMode="relative" rAng="0" ptsTypes="AA">
                                      <p:cBhvr>
                                        <p:cTn id="68" dur="2000" fill="hold"/>
                                        <p:tgtEl>
                                          <p:spTgt spid="62"/>
                                        </p:tgtEl>
                                        <p:attrNameLst>
                                          <p:attrName>ppt_x</p:attrName>
                                          <p:attrName>ppt_y</p:attrName>
                                        </p:attrNameLst>
                                      </p:cBhvr>
                                      <p:rCtr x="7474" y="-8194"/>
                                    </p:animMotion>
                                  </p:childTnLst>
                                </p:cTn>
                              </p:par>
                              <p:par>
                                <p:cTn id="69" presetID="56" presetClass="path" presetSubtype="0" accel="50000" decel="50000" fill="hold" nodeType="withEffect">
                                  <p:stCondLst>
                                    <p:cond delay="0"/>
                                  </p:stCondLst>
                                  <p:childTnLst>
                                    <p:animMotion origin="layout" path="M -2.08333E-6 -2.59259E-6 L 0.19219 -0.22361 " pathEditMode="relative" rAng="0" ptsTypes="AA">
                                      <p:cBhvr>
                                        <p:cTn id="70" dur="2000" fill="hold"/>
                                        <p:tgtEl>
                                          <p:spTgt spid="64"/>
                                        </p:tgtEl>
                                        <p:attrNameLst>
                                          <p:attrName>ppt_x</p:attrName>
                                          <p:attrName>ppt_y</p:attrName>
                                        </p:attrNameLst>
                                      </p:cBhvr>
                                      <p:rCtr x="9609" y="-11181"/>
                                    </p:animMotion>
                                  </p:childTnLst>
                                </p:cTn>
                              </p:par>
                            </p:childTnLst>
                          </p:cTn>
                        </p:par>
                      </p:childTnLst>
                    </p:cTn>
                  </p:par>
                  <p:par>
                    <p:cTn id="71" fill="hold">
                      <p:stCondLst>
                        <p:cond delay="indefinite"/>
                      </p:stCondLst>
                      <p:childTnLst>
                        <p:par>
                          <p:cTn id="72" fill="hold">
                            <p:stCondLst>
                              <p:cond delay="0"/>
                            </p:stCondLst>
                            <p:childTnLst>
                              <p:par>
                                <p:cTn id="73" presetID="56" presetClass="path" presetSubtype="0" accel="50000" decel="50000" fill="hold" nodeType="clickEffect">
                                  <p:stCondLst>
                                    <p:cond delay="0"/>
                                  </p:stCondLst>
                                  <p:childTnLst>
                                    <p:animMotion origin="layout" path="M -1.875E-6 1.48148E-6 L 0.17031 0.01944 " pathEditMode="relative" rAng="0" ptsTypes="AA">
                                      <p:cBhvr>
                                        <p:cTn id="74" dur="2000" fill="hold"/>
                                        <p:tgtEl>
                                          <p:spTgt spid="77"/>
                                        </p:tgtEl>
                                        <p:attrNameLst>
                                          <p:attrName>ppt_x</p:attrName>
                                          <p:attrName>ppt_y</p:attrName>
                                        </p:attrNameLst>
                                      </p:cBhvr>
                                      <p:rCtr x="8516" y="972"/>
                                    </p:animMotion>
                                  </p:childTnLst>
                                </p:cTn>
                              </p:par>
                              <p:par>
                                <p:cTn id="75" presetID="10" presetClass="exit" presetSubtype="0" fill="hold" nodeType="withEffect">
                                  <p:stCondLst>
                                    <p:cond delay="0"/>
                                  </p:stCondLst>
                                  <p:childTnLst>
                                    <p:animEffect transition="out" filter="fade">
                                      <p:cBhvr>
                                        <p:cTn id="76" dur="500"/>
                                        <p:tgtEl>
                                          <p:spTgt spid="133"/>
                                        </p:tgtEl>
                                      </p:cBhvr>
                                    </p:animEffect>
                                    <p:set>
                                      <p:cBhvr>
                                        <p:cTn id="77" dur="1" fill="hold">
                                          <p:stCondLst>
                                            <p:cond delay="499"/>
                                          </p:stCondLst>
                                        </p:cTn>
                                        <p:tgtEl>
                                          <p:spTgt spid="13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52040"/>
          </a:xfrm>
        </p:spPr>
        <p:txBody>
          <a:bodyPr>
            <a:normAutofit fontScale="90000"/>
          </a:bodyPr>
          <a:lstStyle/>
          <a:p>
            <a:r>
              <a:rPr lang="en-US" dirty="0"/>
              <a:t>Issues with Boolean logic</a:t>
            </a:r>
          </a:p>
        </p:txBody>
      </p:sp>
      <p:sp>
        <p:nvSpPr>
          <p:cNvPr id="3" name="Content Placeholder 2"/>
          <p:cNvSpPr>
            <a:spLocks noGrp="1"/>
          </p:cNvSpPr>
          <p:nvPr>
            <p:ph idx="1"/>
          </p:nvPr>
        </p:nvSpPr>
        <p:spPr>
          <a:xfrm>
            <a:off x="838200" y="1299728"/>
            <a:ext cx="10515600" cy="5239184"/>
          </a:xfrm>
        </p:spPr>
        <p:txBody>
          <a:bodyPr>
            <a:normAutofit fontScale="85000" lnSpcReduction="10000"/>
          </a:bodyPr>
          <a:lstStyle/>
          <a:p>
            <a:r>
              <a:rPr lang="en-US" dirty="0"/>
              <a:t>How to compose? </a:t>
            </a:r>
          </a:p>
          <a:p>
            <a:pPr lvl="1"/>
            <a:r>
              <a:rPr lang="en-US" dirty="0"/>
              <a:t>We don’t know how to prove the previous gate is composable, and used a more complex design in the paper</a:t>
            </a:r>
          </a:p>
          <a:p>
            <a:r>
              <a:rPr lang="en-US" dirty="0"/>
              <a:t>Want “entropy gap”:</a:t>
            </a:r>
          </a:p>
          <a:p>
            <a:pPr lvl="1"/>
            <a:r>
              <a:rPr lang="en-US" dirty="0"/>
              <a:t>Need not merely that unwanted configurations are unstable (i.e., if saturated, they have lower entropy), but more strongly that they have </a:t>
            </a:r>
            <a:r>
              <a:rPr lang="en-US" u="sng" dirty="0"/>
              <a:t>much</a:t>
            </a:r>
            <a:r>
              <a:rPr lang="en-US" dirty="0"/>
              <a:t> lower entropy.</a:t>
            </a:r>
          </a:p>
          <a:p>
            <a:pPr lvl="1"/>
            <a:r>
              <a:rPr lang="en-US" dirty="0"/>
              <a:t>We can use </a:t>
            </a:r>
            <a:r>
              <a:rPr lang="en-US" i="1" dirty="0"/>
              <a:t>O</a:t>
            </a:r>
            <a:r>
              <a:rPr lang="en-US" dirty="0"/>
              <a:t>(</a:t>
            </a:r>
            <a:r>
              <a:rPr lang="en-US" i="1" dirty="0"/>
              <a:t>n</a:t>
            </a:r>
            <a:r>
              <a:rPr lang="en-US" dirty="0"/>
              <a:t>) domain/monomer types to achieve an entropy gap of </a:t>
            </a:r>
            <a:r>
              <a:rPr lang="en-US" i="1" dirty="0"/>
              <a:t>n</a:t>
            </a:r>
            <a:r>
              <a:rPr lang="en-US" dirty="0"/>
              <a:t>.</a:t>
            </a:r>
          </a:p>
          <a:p>
            <a:r>
              <a:rPr lang="en-US" dirty="0"/>
              <a:t>Output convention?</a:t>
            </a:r>
          </a:p>
          <a:p>
            <a:pPr lvl="1"/>
            <a:r>
              <a:rPr lang="en-US" dirty="0"/>
              <a:t>Obvious one: “there’s a unique stable configuration with the correct output”</a:t>
            </a:r>
          </a:p>
          <a:p>
            <a:pPr lvl="1"/>
            <a:r>
              <a:rPr lang="en-US" dirty="0"/>
              <a:t>It’s problematic, so we have a one-sided convention: </a:t>
            </a:r>
          </a:p>
          <a:p>
            <a:pPr lvl="2"/>
            <a:r>
              <a:rPr lang="en-US" dirty="0"/>
              <a:t>if correct output is 0, unique stable configuration with correct answer</a:t>
            </a:r>
          </a:p>
          <a:p>
            <a:pPr lvl="2"/>
            <a:r>
              <a:rPr lang="en-US" dirty="0"/>
              <a:t>if correct output is 1, then both the “output=1” and “output=0” configurations are stable</a:t>
            </a:r>
          </a:p>
        </p:txBody>
      </p:sp>
      <p:sp>
        <p:nvSpPr>
          <p:cNvPr id="4" name="Slide Number Placeholder 3"/>
          <p:cNvSpPr>
            <a:spLocks noGrp="1"/>
          </p:cNvSpPr>
          <p:nvPr>
            <p:ph type="sldNum" sz="quarter" idx="12"/>
          </p:nvPr>
        </p:nvSpPr>
        <p:spPr/>
        <p:txBody>
          <a:bodyPr/>
          <a:lstStyle/>
          <a:p>
            <a:fld id="{6A995154-0473-4D3E-9D27-8B1D4B6CEBB6}" type="slidenum">
              <a:rPr lang="en-US" smtClean="0"/>
              <a:t>21</a:t>
            </a:fld>
            <a:endParaRPr lang="en-US"/>
          </a:p>
        </p:txBody>
      </p:sp>
    </p:spTree>
    <p:extLst>
      <p:ext uri="{BB962C8B-B14F-4D97-AF65-F5344CB8AC3E}">
        <p14:creationId xmlns:p14="http://schemas.microsoft.com/office/powerpoint/2010/main" val="72378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Composable</a:t>
            </a:r>
            <a:r>
              <a:rPr lang="en-US" dirty="0"/>
              <a:t> AND gate with entropy gap 3</a:t>
            </a:r>
          </a:p>
        </p:txBody>
      </p:sp>
      <p:sp>
        <p:nvSpPr>
          <p:cNvPr id="4" name="Slide Number Placeholder 3"/>
          <p:cNvSpPr>
            <a:spLocks noGrp="1"/>
          </p:cNvSpPr>
          <p:nvPr>
            <p:ph type="sldNum" sz="quarter" idx="12"/>
          </p:nvPr>
        </p:nvSpPr>
        <p:spPr/>
        <p:txBody>
          <a:bodyPr/>
          <a:lstStyle/>
          <a:p>
            <a:fld id="{6A995154-0473-4D3E-9D27-8B1D4B6CEBB6}" type="slidenum">
              <a:rPr lang="en-US" smtClean="0"/>
              <a:t>22</a:t>
            </a:fld>
            <a:endParaRPr lang="en-US"/>
          </a:p>
        </p:txBody>
      </p:sp>
      <p:pic>
        <p:nvPicPr>
          <p:cNvPr id="6" name="Picture 5"/>
          <p:cNvPicPr>
            <a:picLocks noChangeAspect="1"/>
          </p:cNvPicPr>
          <p:nvPr/>
        </p:nvPicPr>
        <p:blipFill>
          <a:blip r:embed="rId2"/>
          <a:stretch>
            <a:fillRect/>
          </a:stretch>
        </p:blipFill>
        <p:spPr>
          <a:xfrm>
            <a:off x="562867" y="1453416"/>
            <a:ext cx="11066265" cy="4459336"/>
          </a:xfrm>
          <a:prstGeom prst="rect">
            <a:avLst/>
          </a:prstGeom>
        </p:spPr>
      </p:pic>
      <p:sp>
        <p:nvSpPr>
          <p:cNvPr id="7" name="TextBox 6"/>
          <p:cNvSpPr txBox="1"/>
          <p:nvPr/>
        </p:nvSpPr>
        <p:spPr>
          <a:xfrm>
            <a:off x="683394" y="6035040"/>
            <a:ext cx="10780294" cy="400110"/>
          </a:xfrm>
          <a:prstGeom prst="rect">
            <a:avLst/>
          </a:prstGeom>
          <a:noFill/>
        </p:spPr>
        <p:txBody>
          <a:bodyPr wrap="square" rtlCol="0">
            <a:spAutoFit/>
          </a:bodyPr>
          <a:lstStyle/>
          <a:p>
            <a:r>
              <a:rPr lang="en-US" sz="2000" dirty="0"/>
              <a:t>Rather than release a single output monomer, it suffices to gather all output domains on one complex.</a:t>
            </a:r>
          </a:p>
        </p:txBody>
      </p:sp>
    </p:spTree>
    <p:extLst>
      <p:ext uri="{BB962C8B-B14F-4D97-AF65-F5344CB8AC3E}">
        <p14:creationId xmlns:p14="http://schemas.microsoft.com/office/powerpoint/2010/main" val="2839528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838F23A-F313-44B2-AE8E-D636F5DE5C43}"/>
              </a:ext>
            </a:extLst>
          </p:cNvPr>
          <p:cNvSpPr>
            <a:spLocks noGrp="1"/>
          </p:cNvSpPr>
          <p:nvPr>
            <p:ph type="title"/>
          </p:nvPr>
        </p:nvSpPr>
        <p:spPr/>
        <p:txBody>
          <a:bodyPr/>
          <a:lstStyle/>
          <a:p>
            <a:r>
              <a:rPr lang="en-US" dirty="0"/>
              <a:t>Kinetic pathways and energy barriers</a:t>
            </a:r>
          </a:p>
        </p:txBody>
      </p:sp>
      <p:sp>
        <p:nvSpPr>
          <p:cNvPr id="6" name="Text Placeholder 5">
            <a:extLst>
              <a:ext uri="{FF2B5EF4-FFF2-40B4-BE49-F238E27FC236}">
                <a16:creationId xmlns:a16="http://schemas.microsoft.com/office/drawing/2014/main" id="{4637053E-5677-450E-9A81-DD2AC5E4369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24BCCD-C345-4858-9680-A3B61A618CF0}"/>
              </a:ext>
            </a:extLst>
          </p:cNvPr>
          <p:cNvSpPr>
            <a:spLocks noGrp="1"/>
          </p:cNvSpPr>
          <p:nvPr>
            <p:ph type="sldNum" sz="quarter" idx="12"/>
          </p:nvPr>
        </p:nvSpPr>
        <p:spPr/>
        <p:txBody>
          <a:bodyPr/>
          <a:lstStyle/>
          <a:p>
            <a:fld id="{1ACC379C-1C69-404F-8F7C-25EFE1E359DB}" type="slidenum">
              <a:rPr lang="en-US" smtClean="0"/>
              <a:t>23</a:t>
            </a:fld>
            <a:endParaRPr lang="en-US"/>
          </a:p>
        </p:txBody>
      </p:sp>
    </p:spTree>
    <p:extLst>
      <p:ext uri="{BB962C8B-B14F-4D97-AF65-F5344CB8AC3E}">
        <p14:creationId xmlns:p14="http://schemas.microsoft.com/office/powerpoint/2010/main" val="1422437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Pathways</a:t>
            </a:r>
          </a:p>
        </p:txBody>
      </p:sp>
      <p:sp>
        <p:nvSpPr>
          <p:cNvPr id="3" name="Content Placeholder 2"/>
          <p:cNvSpPr>
            <a:spLocks noGrp="1"/>
          </p:cNvSpPr>
          <p:nvPr>
            <p:ph idx="1"/>
          </p:nvPr>
        </p:nvSpPr>
        <p:spPr>
          <a:xfrm>
            <a:off x="977900" y="2067835"/>
            <a:ext cx="10706100" cy="1457963"/>
          </a:xfrm>
        </p:spPr>
        <p:txBody>
          <a:bodyPr>
            <a:normAutofit/>
          </a:bodyPr>
          <a:lstStyle/>
          <a:p>
            <a:pPr marL="0" indent="0">
              <a:buNone/>
            </a:pPr>
            <a:r>
              <a:rPr lang="en-US" sz="2800" b="1" dirty="0"/>
              <a:t>Thermodynamics</a:t>
            </a:r>
            <a:r>
              <a:rPr lang="en-US" sz="2800" dirty="0"/>
              <a:t>: Which configurations are energetically favorable</a:t>
            </a:r>
          </a:p>
          <a:p>
            <a:pPr marL="0" indent="0">
              <a:buNone/>
            </a:pPr>
            <a:r>
              <a:rPr lang="en-US" sz="2800" b="1" dirty="0"/>
              <a:t>Kinetics</a:t>
            </a:r>
            <a:r>
              <a:rPr lang="en-US" sz="2800" dirty="0"/>
              <a:t>: How a system </a:t>
            </a:r>
            <a:r>
              <a:rPr lang="en-US" sz="2800"/>
              <a:t>moves between configurations over </a:t>
            </a:r>
            <a:r>
              <a:rPr lang="en-US" sz="2800" dirty="0"/>
              <a:t>time</a:t>
            </a:r>
          </a:p>
        </p:txBody>
      </p:sp>
      <p:grpSp>
        <p:nvGrpSpPr>
          <p:cNvPr id="187" name="Group 186"/>
          <p:cNvGrpSpPr/>
          <p:nvPr/>
        </p:nvGrpSpPr>
        <p:grpSpPr>
          <a:xfrm>
            <a:off x="2716612" y="4381760"/>
            <a:ext cx="6460167" cy="1796209"/>
            <a:chOff x="1195958" y="4605337"/>
            <a:chExt cx="6460167" cy="1796209"/>
          </a:xfrm>
        </p:grpSpPr>
        <p:grpSp>
          <p:nvGrpSpPr>
            <p:cNvPr id="11" name="Group 10"/>
            <p:cNvGrpSpPr/>
            <p:nvPr/>
          </p:nvGrpSpPr>
          <p:grpSpPr>
            <a:xfrm>
              <a:off x="6552044" y="4621313"/>
              <a:ext cx="1104081" cy="1780233"/>
              <a:chOff x="2646544" y="2235901"/>
              <a:chExt cx="1240265" cy="2188807"/>
            </a:xfrm>
          </p:grpSpPr>
          <p:grpSp>
            <p:nvGrpSpPr>
              <p:cNvPr id="91" name="Group 90"/>
              <p:cNvGrpSpPr/>
              <p:nvPr/>
            </p:nvGrpSpPr>
            <p:grpSpPr>
              <a:xfrm>
                <a:off x="2836747" y="3072435"/>
                <a:ext cx="916187" cy="499543"/>
                <a:chOff x="5304467" y="2367064"/>
                <a:chExt cx="1099425" cy="560381"/>
              </a:xfrm>
            </p:grpSpPr>
            <p:sp>
              <p:nvSpPr>
                <p:cNvPr id="105" name="Rectangle 104"/>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6" name="Rectangle 105"/>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7" name="TextBox 106"/>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108" name="TextBox 107"/>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2" name="Group 91"/>
              <p:cNvGrpSpPr/>
              <p:nvPr/>
            </p:nvGrpSpPr>
            <p:grpSpPr>
              <a:xfrm>
                <a:off x="3473384" y="2237750"/>
                <a:ext cx="413425" cy="493787"/>
                <a:chOff x="6068438" y="1462391"/>
                <a:chExt cx="496111" cy="553923"/>
              </a:xfrm>
            </p:grpSpPr>
            <p:sp>
              <p:nvSpPr>
                <p:cNvPr id="103" name="Rectangle 102"/>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4" name="TextBox 103"/>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93" name="Group 92"/>
              <p:cNvGrpSpPr/>
              <p:nvPr/>
            </p:nvGrpSpPr>
            <p:grpSpPr>
              <a:xfrm>
                <a:off x="2853257" y="3932770"/>
                <a:ext cx="826852" cy="491938"/>
                <a:chOff x="2509736" y="1566153"/>
                <a:chExt cx="992222" cy="551849"/>
              </a:xfrm>
            </p:grpSpPr>
            <p:sp>
              <p:nvSpPr>
                <p:cNvPr id="99" name="Rectangle 98"/>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01" name="TextBox 100"/>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102" name="TextBox 101"/>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94" name="Group 93"/>
              <p:cNvGrpSpPr/>
              <p:nvPr/>
            </p:nvGrpSpPr>
            <p:grpSpPr>
              <a:xfrm>
                <a:off x="2646544" y="2235901"/>
                <a:ext cx="413426" cy="493787"/>
                <a:chOff x="5076216" y="1462391"/>
                <a:chExt cx="496111" cy="553923"/>
              </a:xfrm>
            </p:grpSpPr>
            <p:sp>
              <p:nvSpPr>
                <p:cNvPr id="97" name="Rectangle 96"/>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98" name="TextBox 97"/>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95" name="Straight Connector 94"/>
              <p:cNvCxnSpPr>
                <a:stCxn id="100" idx="0"/>
                <a:endCxn id="108" idx="2"/>
              </p:cNvCxnSpPr>
              <p:nvPr/>
            </p:nvCxnSpPr>
            <p:spPr>
              <a:xfrm flipV="1">
                <a:off x="3473396" y="3571977"/>
                <a:ext cx="28157" cy="3607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99" idx="0"/>
                <a:endCxn id="107" idx="2"/>
              </p:cNvCxnSpPr>
              <p:nvPr/>
            </p:nvCxnSpPr>
            <p:spPr>
              <a:xfrm flipV="1">
                <a:off x="3059970" y="3571978"/>
                <a:ext cx="21858" cy="3607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1195958" y="4612128"/>
              <a:ext cx="1104081" cy="1780233"/>
              <a:chOff x="2646544" y="2235901"/>
              <a:chExt cx="1240265" cy="2188807"/>
            </a:xfrm>
          </p:grpSpPr>
          <p:grpSp>
            <p:nvGrpSpPr>
              <p:cNvPr id="55" name="Group 54"/>
              <p:cNvGrpSpPr/>
              <p:nvPr/>
            </p:nvGrpSpPr>
            <p:grpSpPr>
              <a:xfrm>
                <a:off x="2836747" y="3072435"/>
                <a:ext cx="916187" cy="499543"/>
                <a:chOff x="5304467" y="2367064"/>
                <a:chExt cx="1099425" cy="560381"/>
              </a:xfrm>
            </p:grpSpPr>
            <p:sp>
              <p:nvSpPr>
                <p:cNvPr id="69" name="Rectangle 68"/>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70" name="Rectangle 69"/>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71" name="TextBox 70"/>
                <p:cNvSpPr txBox="1"/>
                <p:nvPr/>
              </p:nvSpPr>
              <p:spPr>
                <a:xfrm>
                  <a:off x="5304467" y="2375596"/>
                  <a:ext cx="588191"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72" name="TextBox 71"/>
                <p:cNvSpPr txBox="1"/>
                <p:nvPr/>
              </p:nvSpPr>
              <p:spPr>
                <a:xfrm>
                  <a:off x="5800577" y="2375595"/>
                  <a:ext cx="60331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56" name="Group 55"/>
              <p:cNvGrpSpPr/>
              <p:nvPr/>
            </p:nvGrpSpPr>
            <p:grpSpPr>
              <a:xfrm>
                <a:off x="3473384" y="2237750"/>
                <a:ext cx="413425" cy="493787"/>
                <a:chOff x="6068438" y="1462391"/>
                <a:chExt cx="496111" cy="553923"/>
              </a:xfrm>
            </p:grpSpPr>
            <p:sp>
              <p:nvSpPr>
                <p:cNvPr id="67" name="Rectangle 66"/>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8" name="TextBox 67"/>
                <p:cNvSpPr txBox="1"/>
                <p:nvPr/>
              </p:nvSpPr>
              <p:spPr>
                <a:xfrm>
                  <a:off x="6129592"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57" name="Group 56"/>
              <p:cNvGrpSpPr/>
              <p:nvPr/>
            </p:nvGrpSpPr>
            <p:grpSpPr>
              <a:xfrm>
                <a:off x="2853257" y="3932770"/>
                <a:ext cx="826852" cy="491938"/>
                <a:chOff x="2509736" y="1566153"/>
                <a:chExt cx="992222" cy="551849"/>
              </a:xfrm>
            </p:grpSpPr>
            <p:sp>
              <p:nvSpPr>
                <p:cNvPr id="63" name="Rectangle 62"/>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4" name="Rectangle 63"/>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3066988"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66" name="TextBox 65"/>
                <p:cNvSpPr txBox="1"/>
                <p:nvPr/>
              </p:nvSpPr>
              <p:spPr>
                <a:xfrm>
                  <a:off x="2579697"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58" name="Group 57"/>
              <p:cNvGrpSpPr/>
              <p:nvPr/>
            </p:nvGrpSpPr>
            <p:grpSpPr>
              <a:xfrm>
                <a:off x="2646544" y="2235901"/>
                <a:ext cx="413426" cy="493787"/>
                <a:chOff x="5076216" y="1462391"/>
                <a:chExt cx="496111" cy="553923"/>
              </a:xfrm>
            </p:grpSpPr>
            <p:sp>
              <p:nvSpPr>
                <p:cNvPr id="61" name="Rectangle 60"/>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62" name="TextBox 61"/>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59" name="Straight Connector 58"/>
              <p:cNvCxnSpPr>
                <a:stCxn id="67" idx="2"/>
                <a:endCxn id="72" idx="0"/>
              </p:cNvCxnSpPr>
              <p:nvPr/>
            </p:nvCxnSpPr>
            <p:spPr>
              <a:xfrm flipH="1">
                <a:off x="3501553" y="2706016"/>
                <a:ext cx="178543"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62" idx="2"/>
                <a:endCxn id="69" idx="0"/>
              </p:cNvCxnSpPr>
              <p:nvPr/>
            </p:nvCxnSpPr>
            <p:spPr>
              <a:xfrm>
                <a:off x="2877891" y="2729688"/>
                <a:ext cx="182073" cy="3427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3942956" y="4605337"/>
              <a:ext cx="1104081" cy="1780233"/>
              <a:chOff x="2646544" y="2235901"/>
              <a:chExt cx="1240264" cy="2188807"/>
            </a:xfrm>
          </p:grpSpPr>
          <p:grpSp>
            <p:nvGrpSpPr>
              <p:cNvPr id="37" name="Group 36"/>
              <p:cNvGrpSpPr/>
              <p:nvPr/>
            </p:nvGrpSpPr>
            <p:grpSpPr>
              <a:xfrm>
                <a:off x="2836749" y="3072435"/>
                <a:ext cx="916187" cy="499543"/>
                <a:chOff x="5304463" y="2367064"/>
                <a:chExt cx="1099424" cy="560381"/>
              </a:xfrm>
            </p:grpSpPr>
            <p:sp>
              <p:nvSpPr>
                <p:cNvPr id="51" name="Rectangle 50"/>
                <p:cNvSpPr/>
                <p:nvPr/>
              </p:nvSpPr>
              <p:spPr>
                <a:xfrm>
                  <a:off x="5324272" y="2367064"/>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52" name="Rectangle 51"/>
                <p:cNvSpPr/>
                <p:nvPr/>
              </p:nvSpPr>
              <p:spPr>
                <a:xfrm>
                  <a:off x="5820383" y="2367064"/>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5304463" y="2375596"/>
                  <a:ext cx="58819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sp>
              <p:nvSpPr>
                <p:cNvPr id="54" name="TextBox 53"/>
                <p:cNvSpPr txBox="1"/>
                <p:nvPr/>
              </p:nvSpPr>
              <p:spPr>
                <a:xfrm>
                  <a:off x="5800573" y="2375595"/>
                  <a:ext cx="603314"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38" name="Group 37"/>
              <p:cNvGrpSpPr/>
              <p:nvPr/>
            </p:nvGrpSpPr>
            <p:grpSpPr>
              <a:xfrm>
                <a:off x="3473383" y="2237750"/>
                <a:ext cx="413425" cy="493787"/>
                <a:chOff x="6068438" y="1462391"/>
                <a:chExt cx="496111" cy="553923"/>
              </a:xfrm>
            </p:grpSpPr>
            <p:sp>
              <p:nvSpPr>
                <p:cNvPr id="49" name="Rectangle 48"/>
                <p:cNvSpPr/>
                <p:nvPr/>
              </p:nvSpPr>
              <p:spPr>
                <a:xfrm>
                  <a:off x="6068438" y="1462391"/>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50" name="TextBox 49"/>
                <p:cNvSpPr txBox="1"/>
                <p:nvPr/>
              </p:nvSpPr>
              <p:spPr>
                <a:xfrm>
                  <a:off x="6129589" y="1464465"/>
                  <a:ext cx="430446"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grpSp>
          <p:grpSp>
            <p:nvGrpSpPr>
              <p:cNvPr id="39" name="Group 38"/>
              <p:cNvGrpSpPr/>
              <p:nvPr/>
            </p:nvGrpSpPr>
            <p:grpSpPr>
              <a:xfrm>
                <a:off x="2853257" y="3932770"/>
                <a:ext cx="826852" cy="491938"/>
                <a:chOff x="2509736" y="1566153"/>
                <a:chExt cx="992222" cy="551849"/>
              </a:xfrm>
            </p:grpSpPr>
            <p:sp>
              <p:nvSpPr>
                <p:cNvPr id="45" name="Rectangle 44"/>
                <p:cNvSpPr/>
                <p:nvPr/>
              </p:nvSpPr>
              <p:spPr>
                <a:xfrm>
                  <a:off x="2509736" y="1566153"/>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6" name="Rectangle 45"/>
                <p:cNvSpPr/>
                <p:nvPr/>
              </p:nvSpPr>
              <p:spPr>
                <a:xfrm>
                  <a:off x="3005847" y="1566153"/>
                  <a:ext cx="496111" cy="525294"/>
                </a:xfrm>
                <a:prstGeom prst="re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7" name="TextBox 46"/>
                <p:cNvSpPr txBox="1"/>
                <p:nvPr/>
              </p:nvSpPr>
              <p:spPr>
                <a:xfrm>
                  <a:off x="3066986" y="1566153"/>
                  <a:ext cx="430445"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b</a:t>
                  </a:r>
                </a:p>
              </p:txBody>
            </p:sp>
            <p:sp>
              <p:nvSpPr>
                <p:cNvPr id="48" name="TextBox 47"/>
                <p:cNvSpPr txBox="1"/>
                <p:nvPr/>
              </p:nvSpPr>
              <p:spPr>
                <a:xfrm>
                  <a:off x="2579694" y="1566153"/>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grpSp>
            <p:nvGrpSpPr>
              <p:cNvPr id="40" name="Group 39"/>
              <p:cNvGrpSpPr/>
              <p:nvPr/>
            </p:nvGrpSpPr>
            <p:grpSpPr>
              <a:xfrm>
                <a:off x="2646544" y="2235901"/>
                <a:ext cx="413426" cy="493787"/>
                <a:chOff x="5076216" y="1462391"/>
                <a:chExt cx="496111" cy="553923"/>
              </a:xfrm>
            </p:grpSpPr>
            <p:sp>
              <p:nvSpPr>
                <p:cNvPr id="43" name="Rectangle 42"/>
                <p:cNvSpPr/>
                <p:nvPr/>
              </p:nvSpPr>
              <p:spPr>
                <a:xfrm>
                  <a:off x="5076216" y="1462391"/>
                  <a:ext cx="496111" cy="525294"/>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4" name="TextBox 43"/>
                <p:cNvSpPr txBox="1"/>
                <p:nvPr/>
              </p:nvSpPr>
              <p:spPr>
                <a:xfrm>
                  <a:off x="5146173" y="1464465"/>
                  <a:ext cx="415320" cy="55184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a</a:t>
                  </a:r>
                </a:p>
              </p:txBody>
            </p:sp>
          </p:grpSp>
          <p:cxnSp>
            <p:nvCxnSpPr>
              <p:cNvPr id="41" name="Straight Connector 40"/>
              <p:cNvCxnSpPr>
                <a:stCxn id="49" idx="2"/>
                <a:endCxn id="54" idx="0"/>
              </p:cNvCxnSpPr>
              <p:nvPr/>
            </p:nvCxnSpPr>
            <p:spPr>
              <a:xfrm flipH="1">
                <a:off x="3501555" y="2706016"/>
                <a:ext cx="178541" cy="3740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5" idx="0"/>
                <a:endCxn id="51" idx="2"/>
              </p:cNvCxnSpPr>
              <p:nvPr/>
            </p:nvCxnSpPr>
            <p:spPr>
              <a:xfrm flipV="1">
                <a:off x="3059970" y="3540700"/>
                <a:ext cx="1" cy="3920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Group 182"/>
            <p:cNvGrpSpPr/>
            <p:nvPr/>
          </p:nvGrpSpPr>
          <p:grpSpPr>
            <a:xfrm>
              <a:off x="2618791" y="5352294"/>
              <a:ext cx="817985" cy="277838"/>
              <a:chOff x="2618791" y="5352294"/>
              <a:chExt cx="817985" cy="277838"/>
            </a:xfrm>
          </p:grpSpPr>
          <p:sp>
            <p:nvSpPr>
              <p:cNvPr id="181" name="Right Arrow 180"/>
              <p:cNvSpPr/>
              <p:nvPr/>
            </p:nvSpPr>
            <p:spPr>
              <a:xfrm>
                <a:off x="2746311" y="5354116"/>
                <a:ext cx="69046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2" name="Right Arrow 181"/>
              <p:cNvSpPr/>
              <p:nvPr/>
            </p:nvSpPr>
            <p:spPr>
              <a:xfrm flipH="1">
                <a:off x="2618791" y="5352294"/>
                <a:ext cx="68638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84" name="Group 183"/>
            <p:cNvGrpSpPr/>
            <p:nvPr/>
          </p:nvGrpSpPr>
          <p:grpSpPr>
            <a:xfrm>
              <a:off x="5440203" y="5307882"/>
              <a:ext cx="817985" cy="277838"/>
              <a:chOff x="2618791" y="5352294"/>
              <a:chExt cx="817985" cy="277838"/>
            </a:xfrm>
          </p:grpSpPr>
          <p:sp>
            <p:nvSpPr>
              <p:cNvPr id="185" name="Right Arrow 184"/>
              <p:cNvSpPr/>
              <p:nvPr/>
            </p:nvSpPr>
            <p:spPr>
              <a:xfrm>
                <a:off x="2746311" y="5354116"/>
                <a:ext cx="69046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86" name="Right Arrow 185"/>
              <p:cNvSpPr/>
              <p:nvPr/>
            </p:nvSpPr>
            <p:spPr>
              <a:xfrm flipH="1">
                <a:off x="2618791" y="5352294"/>
                <a:ext cx="686385" cy="27601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26200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828801" y="1494087"/>
            <a:ext cx="7860686" cy="4443479"/>
            <a:chOff x="304801" y="1494086"/>
            <a:chExt cx="7860686" cy="4443479"/>
          </a:xfrm>
        </p:grpSpPr>
        <p:grpSp>
          <p:nvGrpSpPr>
            <p:cNvPr id="20" name="Group 19"/>
            <p:cNvGrpSpPr/>
            <p:nvPr/>
          </p:nvGrpSpPr>
          <p:grpSpPr>
            <a:xfrm>
              <a:off x="304801" y="1494086"/>
              <a:ext cx="3124200" cy="659895"/>
              <a:chOff x="1066800" y="1559251"/>
              <a:chExt cx="5029200" cy="659895"/>
            </a:xfrm>
          </p:grpSpPr>
          <p:sp>
            <p:nvSpPr>
              <p:cNvPr id="5" name="Freeform 4"/>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2971806" y="1559251"/>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p>
            </p:txBody>
          </p:sp>
          <p:cxnSp>
            <p:nvCxnSpPr>
              <p:cNvPr id="12" name="Straight Connector 11"/>
              <p:cNvCxnSpPr/>
              <p:nvPr/>
            </p:nvCxnSpPr>
            <p:spPr>
              <a:xfrm>
                <a:off x="3584294"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5165" y="1602411"/>
                <a:ext cx="5114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4" name="Freeform 13"/>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434770" y="1564997"/>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6" name="Straight Connector 15"/>
              <p:cNvCxnSpPr/>
              <p:nvPr/>
            </p:nvCxnSpPr>
            <p:spPr>
              <a:xfrm>
                <a:off x="1066800"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87816" y="1564998"/>
                <a:ext cx="69517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8" name="Group 17"/>
            <p:cNvGrpSpPr/>
            <p:nvPr/>
          </p:nvGrpSpPr>
          <p:grpSpPr>
            <a:xfrm>
              <a:off x="1469373" y="2728834"/>
              <a:ext cx="5123725" cy="1318375"/>
              <a:chOff x="1469373" y="2728834"/>
              <a:chExt cx="5123725" cy="1318375"/>
            </a:xfrm>
          </p:grpSpPr>
          <p:grpSp>
            <p:nvGrpSpPr>
              <p:cNvPr id="34" name="Group 33"/>
              <p:cNvGrpSpPr/>
              <p:nvPr/>
            </p:nvGrpSpPr>
            <p:grpSpPr>
              <a:xfrm>
                <a:off x="1868699" y="2728834"/>
                <a:ext cx="4724399" cy="656471"/>
                <a:chOff x="1083341" y="2679797"/>
                <a:chExt cx="7509405" cy="656471"/>
              </a:xfrm>
            </p:grpSpPr>
            <p:sp>
              <p:nvSpPr>
                <p:cNvPr id="22" name="Freeform 21"/>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5495829" y="2679798"/>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24" name="Straight Connector 23"/>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1910" y="2717211"/>
                  <a:ext cx="68081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6" name="Freeform 25"/>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7970324" y="2679797"/>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28" name="Straight Connector 27"/>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4562" y="2679798"/>
                  <a:ext cx="68958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30" name="Freeform 29"/>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2996825" y="2682120"/>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32" name="Straight Connector 31"/>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04356" y="2682120"/>
                  <a:ext cx="50500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0" name="Group 49"/>
              <p:cNvGrpSpPr/>
              <p:nvPr/>
            </p:nvGrpSpPr>
            <p:grpSpPr>
              <a:xfrm>
                <a:off x="1469373" y="3444010"/>
                <a:ext cx="2118526" cy="603199"/>
                <a:chOff x="1469373" y="3573449"/>
                <a:chExt cx="2118526" cy="603199"/>
              </a:xfrm>
            </p:grpSpPr>
            <p:sp>
              <p:nvSpPr>
                <p:cNvPr id="36" name="Freeform 35"/>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1488214" y="3714983"/>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8" name="Straight Connector 37"/>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2312" y="3704753"/>
                  <a:ext cx="48603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40" name="Freeform 39"/>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3042557" y="3687285"/>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nvGrpSpPr>
            <p:cNvPr id="35" name="Group 34"/>
            <p:cNvGrpSpPr/>
            <p:nvPr/>
          </p:nvGrpSpPr>
          <p:grpSpPr>
            <a:xfrm>
              <a:off x="3047616" y="5315131"/>
              <a:ext cx="550932" cy="622434"/>
              <a:chOff x="3047616" y="5315131"/>
              <a:chExt cx="550932" cy="622434"/>
            </a:xfrm>
          </p:grpSpPr>
          <p:sp>
            <p:nvSpPr>
              <p:cNvPr id="52" name="Freeform 51"/>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3053206" y="5475900"/>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21" name="Group 20"/>
            <p:cNvGrpSpPr/>
            <p:nvPr/>
          </p:nvGrpSpPr>
          <p:grpSpPr>
            <a:xfrm>
              <a:off x="3452532" y="5315131"/>
              <a:ext cx="3295843" cy="592969"/>
              <a:chOff x="3452532" y="5315131"/>
              <a:chExt cx="3295843" cy="592969"/>
            </a:xfrm>
          </p:grpSpPr>
          <p:cxnSp>
            <p:nvCxnSpPr>
              <p:cNvPr id="54" name="Straight Connector 53"/>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900555" y="5446435"/>
                <a:ext cx="58772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6" name="Freeform 55"/>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Box 56"/>
              <p:cNvSpPr txBox="1"/>
              <p:nvPr/>
            </p:nvSpPr>
            <p:spPr>
              <a:xfrm>
                <a:off x="4620800"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8" name="Straight Connector 57"/>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82788" y="5446435"/>
                <a:ext cx="58221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60" name="Freeform 59"/>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60"/>
              <p:cNvSpPr txBox="1"/>
              <p:nvPr/>
            </p:nvSpPr>
            <p:spPr>
              <a:xfrm>
                <a:off x="6203033"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3" name="Group 62"/>
            <p:cNvGrpSpPr/>
            <p:nvPr/>
          </p:nvGrpSpPr>
          <p:grpSpPr>
            <a:xfrm>
              <a:off x="5103624" y="4607902"/>
              <a:ext cx="3061863" cy="659895"/>
              <a:chOff x="1167147" y="1559251"/>
              <a:chExt cx="4928853" cy="659895"/>
            </a:xfrm>
          </p:grpSpPr>
          <p:sp>
            <p:nvSpPr>
              <p:cNvPr id="64" name="Freeform 63"/>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2971806" y="1559251"/>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6" name="Straight Connector 65"/>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355165" y="1602411"/>
                <a:ext cx="50628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8" name="Freeform 67"/>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5434770" y="1564997"/>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70" name="Straight Connector 69"/>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87816" y="1564998"/>
                <a:ext cx="68949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6" name="Group 95"/>
            <p:cNvGrpSpPr/>
            <p:nvPr/>
          </p:nvGrpSpPr>
          <p:grpSpPr>
            <a:xfrm>
              <a:off x="3458135" y="4147771"/>
              <a:ext cx="2695413" cy="1120026"/>
              <a:chOff x="3429754" y="3349869"/>
              <a:chExt cx="2695413" cy="1120026"/>
            </a:xfrm>
          </p:grpSpPr>
          <p:sp>
            <p:nvSpPr>
              <p:cNvPr id="73" name="Freeform 72"/>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p:cNvSpPr txBox="1"/>
              <p:nvPr/>
            </p:nvSpPr>
            <p:spPr>
              <a:xfrm>
                <a:off x="4613167" y="38100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1" name="Group 90"/>
              <p:cNvGrpSpPr/>
              <p:nvPr/>
            </p:nvGrpSpPr>
            <p:grpSpPr>
              <a:xfrm rot="18900000">
                <a:off x="4564865" y="3349869"/>
                <a:ext cx="1560302" cy="654149"/>
                <a:chOff x="4328830" y="5492146"/>
                <a:chExt cx="1560302" cy="654149"/>
              </a:xfrm>
            </p:grpSpPr>
            <p:cxnSp>
              <p:nvCxnSpPr>
                <p:cNvPr id="75" name="Straight Connector 7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7" name="Freeform 7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79" name="Straight Connector 78"/>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77658" y="38157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sp>
        <p:nvSpPr>
          <p:cNvPr id="92" name="Title 1"/>
          <p:cNvSpPr txBox="1">
            <a:spLocks noGrp="1"/>
          </p:cNvSpPr>
          <p:nvPr>
            <p:ph type="title"/>
          </p:nvPr>
        </p:nvSpPr>
        <p:spPr>
          <a:xfrm>
            <a:off x="200563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X</a:t>
            </a:r>
            <a:r>
              <a:rPr lang="en-US" dirty="0"/>
              <a:t> ⟶ </a:t>
            </a:r>
            <a:r>
              <a:rPr lang="en-US" dirty="0">
                <a:solidFill>
                  <a:srgbClr val="0070C0"/>
                </a:solidFill>
              </a:rPr>
              <a:t>Y</a:t>
            </a:r>
            <a:r>
              <a:rPr lang="en-US" dirty="0"/>
              <a:t> + </a:t>
            </a:r>
            <a:r>
              <a:rPr lang="en-US" dirty="0">
                <a:solidFill>
                  <a:schemeClr val="accent6">
                    <a:lumMod val="75000"/>
                  </a:schemeClr>
                </a:solidFill>
              </a:rPr>
              <a:t>Z</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0438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539456" y="4531615"/>
            <a:ext cx="3819196" cy="2244436"/>
            <a:chOff x="15456" y="4531615"/>
            <a:chExt cx="3819196" cy="2244436"/>
          </a:xfrm>
        </p:grpSpPr>
        <p:grpSp>
          <p:nvGrpSpPr>
            <p:cNvPr id="2" name="Group 1"/>
            <p:cNvGrpSpPr/>
            <p:nvPr/>
          </p:nvGrpSpPr>
          <p:grpSpPr>
            <a:xfrm>
              <a:off x="792933" y="4531615"/>
              <a:ext cx="3041719" cy="2244436"/>
              <a:chOff x="95809" y="1136363"/>
              <a:chExt cx="8142074" cy="5328697"/>
            </a:xfrm>
          </p:grpSpPr>
          <p:cxnSp>
            <p:nvCxnSpPr>
              <p:cNvPr id="77" name="Straight Connector 76"/>
              <p:cNvCxnSpPr/>
              <p:nvPr/>
            </p:nvCxnSpPr>
            <p:spPr>
              <a:xfrm>
                <a:off x="924128" y="1663430"/>
                <a:ext cx="0" cy="4143983"/>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6285687" y="5807414"/>
                <a:ext cx="1952196"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progress</a:t>
                </a:r>
              </a:p>
            </p:txBody>
          </p:sp>
          <p:sp>
            <p:nvSpPr>
              <p:cNvPr id="82" name="TextBox 81"/>
              <p:cNvSpPr txBox="1"/>
              <p:nvPr/>
            </p:nvSpPr>
            <p:spPr>
              <a:xfrm>
                <a:off x="95809" y="1136363"/>
                <a:ext cx="1656637"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Energy</a:t>
                </a:r>
              </a:p>
            </p:txBody>
          </p:sp>
        </p:grpSp>
        <p:grpSp>
          <p:nvGrpSpPr>
            <p:cNvPr id="27" name="Group 26"/>
            <p:cNvGrpSpPr/>
            <p:nvPr/>
          </p:nvGrpSpPr>
          <p:grpSpPr>
            <a:xfrm>
              <a:off x="35984" y="4907627"/>
              <a:ext cx="1045862" cy="585550"/>
              <a:chOff x="-30703" y="4907627"/>
              <a:chExt cx="1045862" cy="585550"/>
            </a:xfrm>
          </p:grpSpPr>
          <p:cxnSp>
            <p:nvCxnSpPr>
              <p:cNvPr id="83" name="Straight Connector 82"/>
              <p:cNvCxnSpPr>
                <a:cxnSpLocks/>
                <a:stCxn id="84"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30703" y="5093067"/>
                <a:ext cx="10458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Merge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(less favorable)</a:t>
                </a:r>
              </a:p>
            </p:txBody>
          </p:sp>
        </p:grpSp>
        <p:grpSp>
          <p:nvGrpSpPr>
            <p:cNvPr id="28" name="Group 27"/>
            <p:cNvGrpSpPr/>
            <p:nvPr/>
          </p:nvGrpSpPr>
          <p:grpSpPr>
            <a:xfrm>
              <a:off x="15456" y="5614858"/>
              <a:ext cx="1086920" cy="597974"/>
              <a:chOff x="-51231" y="5471994"/>
              <a:chExt cx="1086920" cy="597974"/>
            </a:xfrm>
          </p:grpSpPr>
          <p:cxnSp>
            <p:nvCxnSpPr>
              <p:cNvPr id="119" name="Straight Connector 118"/>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0" name="TextBox 119"/>
              <p:cNvSpPr txBox="1"/>
              <p:nvPr/>
            </p:nvSpPr>
            <p:spPr>
              <a:xfrm>
                <a:off x="-51231" y="5471994"/>
                <a:ext cx="10869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Split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(more favorable)</a:t>
                </a:r>
              </a:p>
            </p:txBody>
          </p:sp>
        </p:grpSp>
      </p:grpSp>
      <p:grpSp>
        <p:nvGrpSpPr>
          <p:cNvPr id="70" name="Group 69"/>
          <p:cNvGrpSpPr/>
          <p:nvPr/>
        </p:nvGrpSpPr>
        <p:grpSpPr>
          <a:xfrm>
            <a:off x="7539335" y="4668960"/>
            <a:ext cx="992222" cy="526449"/>
            <a:chOff x="7675345" y="2914779"/>
            <a:chExt cx="992222" cy="526449"/>
          </a:xfrm>
        </p:grpSpPr>
        <p:sp>
          <p:nvSpPr>
            <p:cNvPr id="45" name="Rectangle 44"/>
            <p:cNvSpPr/>
            <p:nvPr/>
          </p:nvSpPr>
          <p:spPr>
            <a:xfrm>
              <a:off x="8171456" y="2915934"/>
              <a:ext cx="496111" cy="52529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800" b="0" i="0" u="none" strike="noStrike" kern="1200" cap="none" spc="0" normalizeH="0" baseline="0" noProof="0" dirty="0">
                  <a:ln>
                    <a:noFill/>
                  </a:ln>
                  <a:solidFill>
                    <a:prstClr val="black"/>
                  </a:solidFill>
                  <a:effectLst/>
                  <a:uLnTx/>
                  <a:uFillTx/>
                  <a:latin typeface="Calibri"/>
                  <a:ea typeface="+mn-ea"/>
                  <a:cs typeface="+mn-cs"/>
                </a:rPr>
                <a:t>z</a:t>
              </a:r>
            </a:p>
          </p:txBody>
        </p:sp>
        <p:sp>
          <p:nvSpPr>
            <p:cNvPr id="54" name="Rectangle 53"/>
            <p:cNvSpPr/>
            <p:nvPr/>
          </p:nvSpPr>
          <p:spPr>
            <a:xfrm>
              <a:off x="7675345" y="2914779"/>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71" name="Group 70"/>
          <p:cNvGrpSpPr/>
          <p:nvPr/>
        </p:nvGrpSpPr>
        <p:grpSpPr>
          <a:xfrm>
            <a:off x="6081464" y="4666886"/>
            <a:ext cx="992222" cy="527368"/>
            <a:chOff x="6278620" y="2273881"/>
            <a:chExt cx="992222" cy="527368"/>
          </a:xfrm>
        </p:grpSpPr>
        <p:sp>
          <p:nvSpPr>
            <p:cNvPr id="42" name="Rectangle 41"/>
            <p:cNvSpPr/>
            <p:nvPr/>
          </p:nvSpPr>
          <p:spPr>
            <a:xfrm>
              <a:off x="6774731" y="2273881"/>
              <a:ext cx="496111" cy="52529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y</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Rectangle 47"/>
            <p:cNvSpPr/>
            <p:nvPr/>
          </p:nvSpPr>
          <p:spPr>
            <a:xfrm>
              <a:off x="6278620" y="2275955"/>
              <a:ext cx="496111"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78" name="Group 77"/>
          <p:cNvGrpSpPr/>
          <p:nvPr/>
        </p:nvGrpSpPr>
        <p:grpSpPr>
          <a:xfrm>
            <a:off x="6763796" y="5670962"/>
            <a:ext cx="1048689" cy="525294"/>
            <a:chOff x="6868893" y="4103611"/>
            <a:chExt cx="1048689" cy="525294"/>
          </a:xfrm>
        </p:grpSpPr>
        <p:sp>
          <p:nvSpPr>
            <p:cNvPr id="68" name="Rectangle 67"/>
            <p:cNvSpPr/>
            <p:nvPr/>
          </p:nvSpPr>
          <p:spPr>
            <a:xfrm>
              <a:off x="7396374" y="4103611"/>
              <a:ext cx="521208"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2" name="Rectangle 71"/>
            <p:cNvSpPr/>
            <p:nvPr/>
          </p:nvSpPr>
          <p:spPr>
            <a:xfrm>
              <a:off x="6868893" y="4103611"/>
              <a:ext cx="521208"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19" name="Group 18">
            <a:extLst>
              <a:ext uri="{FF2B5EF4-FFF2-40B4-BE49-F238E27FC236}">
                <a16:creationId xmlns:a16="http://schemas.microsoft.com/office/drawing/2014/main" id="{E5F0E827-AA98-443F-8F1C-5AA60DAA39A1}"/>
              </a:ext>
            </a:extLst>
          </p:cNvPr>
          <p:cNvGrpSpPr/>
          <p:nvPr/>
        </p:nvGrpSpPr>
        <p:grpSpPr>
          <a:xfrm>
            <a:off x="6329520" y="5194254"/>
            <a:ext cx="1457871" cy="476708"/>
            <a:chOff x="6329520" y="5194254"/>
            <a:chExt cx="1457871" cy="476708"/>
          </a:xfrm>
        </p:grpSpPr>
        <p:cxnSp>
          <p:nvCxnSpPr>
            <p:cNvPr id="76" name="Straight Connector 75"/>
            <p:cNvCxnSpPr>
              <a:stCxn id="48" idx="2"/>
              <a:endCxn id="72" idx="0"/>
            </p:cNvCxnSpPr>
            <p:nvPr/>
          </p:nvCxnSpPr>
          <p:spPr>
            <a:xfrm>
              <a:off x="6329520" y="5194254"/>
              <a:ext cx="694880"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cxnSpLocks/>
              <a:stCxn id="54" idx="2"/>
              <a:endCxn id="68" idx="0"/>
            </p:cNvCxnSpPr>
            <p:nvPr/>
          </p:nvCxnSpPr>
          <p:spPr>
            <a:xfrm flipH="1">
              <a:off x="7551881" y="5194254"/>
              <a:ext cx="235510"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D69148E0-7543-4C19-ACF9-E2D82E81B58D}"/>
              </a:ext>
            </a:extLst>
          </p:cNvPr>
          <p:cNvGrpSpPr/>
          <p:nvPr/>
        </p:nvGrpSpPr>
        <p:grpSpPr>
          <a:xfrm>
            <a:off x="7024400" y="5192180"/>
            <a:ext cx="527481" cy="478782"/>
            <a:chOff x="7024400" y="5192180"/>
            <a:chExt cx="527481" cy="478782"/>
          </a:xfrm>
        </p:grpSpPr>
        <p:cxnSp>
          <p:nvCxnSpPr>
            <p:cNvPr id="118" name="Straight Connector 117">
              <a:extLst>
                <a:ext uri="{FF2B5EF4-FFF2-40B4-BE49-F238E27FC236}">
                  <a16:creationId xmlns:a16="http://schemas.microsoft.com/office/drawing/2014/main" id="{D6BA0D79-8E89-49C7-AE33-1F2DD977355A}"/>
                </a:ext>
              </a:extLst>
            </p:cNvPr>
            <p:cNvCxnSpPr>
              <a:cxnSpLocks/>
              <a:endCxn id="72" idx="0"/>
            </p:cNvCxnSpPr>
            <p:nvPr/>
          </p:nvCxnSpPr>
          <p:spPr>
            <a:xfrm>
              <a:off x="7024400" y="5200637"/>
              <a:ext cx="0" cy="4703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39287F0-6A1D-476D-8B36-67CC6C3AD4F8}"/>
                </a:ext>
              </a:extLst>
            </p:cNvPr>
            <p:cNvCxnSpPr>
              <a:cxnSpLocks/>
              <a:endCxn id="68" idx="0"/>
            </p:cNvCxnSpPr>
            <p:nvPr/>
          </p:nvCxnSpPr>
          <p:spPr>
            <a:xfrm>
              <a:off x="7551881" y="5192180"/>
              <a:ext cx="0" cy="478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itle 1"/>
          <p:cNvSpPr txBox="1">
            <a:spLocks noGrp="1"/>
          </p:cNvSpPr>
          <p:nvPr>
            <p:ph type="title"/>
          </p:nvPr>
        </p:nvSpPr>
        <p:spPr>
          <a:xfrm>
            <a:off x="200563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X</a:t>
            </a:r>
            <a:r>
              <a:rPr lang="en-US" dirty="0"/>
              <a:t> ⟶ </a:t>
            </a:r>
            <a:r>
              <a:rPr lang="en-US" dirty="0">
                <a:solidFill>
                  <a:srgbClr val="0070C0"/>
                </a:solidFill>
              </a:rPr>
              <a:t>Y</a:t>
            </a:r>
            <a:r>
              <a:rPr lang="en-US" dirty="0"/>
              <a:t> + </a:t>
            </a:r>
            <a:r>
              <a:rPr lang="en-US" dirty="0">
                <a:solidFill>
                  <a:schemeClr val="accent6">
                    <a:lumMod val="75000"/>
                  </a:schemeClr>
                </a:solidFill>
              </a:rPr>
              <a:t>Z</a:t>
            </a:r>
          </a:p>
        </p:txBody>
      </p:sp>
      <p:grpSp>
        <p:nvGrpSpPr>
          <p:cNvPr id="92" name="Group 91"/>
          <p:cNvGrpSpPr/>
          <p:nvPr/>
        </p:nvGrpSpPr>
        <p:grpSpPr>
          <a:xfrm>
            <a:off x="4514802" y="3414544"/>
            <a:ext cx="596870" cy="1008459"/>
            <a:chOff x="2990802" y="3414543"/>
            <a:chExt cx="596870" cy="1008459"/>
          </a:xfrm>
        </p:grpSpPr>
        <p:cxnSp>
          <p:nvCxnSpPr>
            <p:cNvPr id="21" name="Straight Connector 20"/>
            <p:cNvCxnSpPr>
              <a:stCxn id="24" idx="2"/>
              <a:endCxn id="30" idx="0"/>
            </p:cNvCxnSpPr>
            <p:nvPr/>
          </p:nvCxnSpPr>
          <p:spPr>
            <a:xfrm>
              <a:off x="3238858" y="3414543"/>
              <a:ext cx="0" cy="48316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990802" y="3897708"/>
              <a:ext cx="596870" cy="525294"/>
              <a:chOff x="6068438" y="1462391"/>
              <a:chExt cx="596870" cy="525294"/>
            </a:xfrm>
          </p:grpSpPr>
          <p:sp>
            <p:nvSpPr>
              <p:cNvPr id="30" name="Rectangle 29"/>
              <p:cNvSpPr/>
              <p:nvPr/>
            </p:nvSpPr>
            <p:spPr>
              <a:xfrm>
                <a:off x="6068438" y="1462391"/>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6129584" y="1464465"/>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grpSp>
        <p:nvGrpSpPr>
          <p:cNvPr id="102" name="Group 101"/>
          <p:cNvGrpSpPr/>
          <p:nvPr/>
        </p:nvGrpSpPr>
        <p:grpSpPr>
          <a:xfrm>
            <a:off x="4514803" y="2887519"/>
            <a:ext cx="1488333" cy="533482"/>
            <a:chOff x="2990802" y="2887519"/>
            <a:chExt cx="1488333" cy="533482"/>
          </a:xfrm>
        </p:grpSpPr>
        <p:grpSp>
          <p:nvGrpSpPr>
            <p:cNvPr id="23" name="Group 22"/>
            <p:cNvGrpSpPr/>
            <p:nvPr/>
          </p:nvGrpSpPr>
          <p:grpSpPr>
            <a:xfrm>
              <a:off x="2990802" y="2889249"/>
              <a:ext cx="496111" cy="525294"/>
              <a:chOff x="6068438" y="1462391"/>
              <a:chExt cx="496111" cy="525294"/>
            </a:xfrm>
          </p:grpSpPr>
          <p:sp>
            <p:nvSpPr>
              <p:cNvPr id="24" name="Rectangle 23"/>
              <p:cNvSpPr/>
              <p:nvPr/>
            </p:nvSpPr>
            <p:spPr>
              <a:xfrm>
                <a:off x="6068438" y="1462391"/>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TextBox 24"/>
              <p:cNvSpPr txBox="1"/>
              <p:nvPr/>
            </p:nvSpPr>
            <p:spPr>
              <a:xfrm>
                <a:off x="6129584" y="1464465"/>
                <a:ext cx="3401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nvGrpSpPr>
            <p:cNvPr id="38" name="Group 37"/>
            <p:cNvGrpSpPr/>
            <p:nvPr/>
          </p:nvGrpSpPr>
          <p:grpSpPr>
            <a:xfrm>
              <a:off x="3983024" y="2889249"/>
              <a:ext cx="496111" cy="531752"/>
              <a:chOff x="4616237" y="2788596"/>
              <a:chExt cx="496111" cy="531752"/>
            </a:xfrm>
          </p:grpSpPr>
          <p:sp>
            <p:nvSpPr>
              <p:cNvPr id="39" name="Rectangle 38"/>
              <p:cNvSpPr/>
              <p:nvPr/>
            </p:nvSpPr>
            <p:spPr>
              <a:xfrm>
                <a:off x="4616237" y="2788596"/>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0" name="TextBox 39"/>
              <p:cNvSpPr txBox="1"/>
              <p:nvPr/>
            </p:nvSpPr>
            <p:spPr>
              <a:xfrm>
                <a:off x="4626951" y="2797128"/>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63" name="Group 62"/>
            <p:cNvGrpSpPr/>
            <p:nvPr/>
          </p:nvGrpSpPr>
          <p:grpSpPr>
            <a:xfrm>
              <a:off x="3486913" y="2887519"/>
              <a:ext cx="496111" cy="527023"/>
              <a:chOff x="7506622" y="2659454"/>
              <a:chExt cx="496111" cy="527023"/>
            </a:xfrm>
          </p:grpSpPr>
          <p:sp>
            <p:nvSpPr>
              <p:cNvPr id="64" name="Rectangle 63"/>
              <p:cNvSpPr/>
              <p:nvPr/>
            </p:nvSpPr>
            <p:spPr>
              <a:xfrm>
                <a:off x="7506622" y="2659454"/>
                <a:ext cx="496111" cy="527023"/>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7517336" y="2659455"/>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grpSp>
        <p:nvGrpSpPr>
          <p:cNvPr id="13" name="Group 12"/>
          <p:cNvGrpSpPr/>
          <p:nvPr/>
        </p:nvGrpSpPr>
        <p:grpSpPr>
          <a:xfrm>
            <a:off x="2829590" y="1740400"/>
            <a:ext cx="992222" cy="525294"/>
            <a:chOff x="2509736" y="1566153"/>
            <a:chExt cx="992222" cy="525294"/>
          </a:xfrm>
        </p:grpSpPr>
        <p:sp>
          <p:nvSpPr>
            <p:cNvPr id="14" name="Rectangle 13"/>
            <p:cNvSpPr/>
            <p:nvPr/>
          </p:nvSpPr>
          <p:spPr>
            <a:xfrm>
              <a:off x="2509736" y="1566153"/>
              <a:ext cx="496111" cy="525294"/>
            </a:xfrm>
            <a:prstGeom prst="rect">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3005847" y="1566153"/>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TextBox 15"/>
            <p:cNvSpPr txBox="1"/>
            <p:nvPr/>
          </p:nvSpPr>
          <p:spPr>
            <a:xfrm>
              <a:off x="3066992" y="1566153"/>
              <a:ext cx="3401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17" name="TextBox 16"/>
            <p:cNvSpPr txBox="1"/>
            <p:nvPr/>
          </p:nvSpPr>
          <p:spPr>
            <a:xfrm>
              <a:off x="2531165" y="1566153"/>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cxnSp>
        <p:nvCxnSpPr>
          <p:cNvPr id="99" name="Straight Connector 98"/>
          <p:cNvCxnSpPr/>
          <p:nvPr/>
        </p:nvCxnSpPr>
        <p:spPr>
          <a:xfrm flipH="1">
            <a:off x="2628541" y="5002857"/>
            <a:ext cx="481683" cy="623476"/>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flipV="1">
            <a:off x="3110223" y="5002857"/>
            <a:ext cx="481682" cy="623476"/>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591906" y="4983462"/>
            <a:ext cx="481683" cy="623476"/>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569861" y="5566721"/>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2" name="Straight Connector 121"/>
          <p:cNvCxnSpPr/>
          <p:nvPr/>
        </p:nvCxnSpPr>
        <p:spPr>
          <a:xfrm flipH="1" flipV="1">
            <a:off x="4076809" y="4983462"/>
            <a:ext cx="481682" cy="1193398"/>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2642682" y="927646"/>
            <a:ext cx="6049381" cy="4429766"/>
            <a:chOff x="1118681" y="927646"/>
            <a:chExt cx="6049381" cy="4429766"/>
          </a:xfrm>
        </p:grpSpPr>
        <p:sp>
          <p:nvSpPr>
            <p:cNvPr id="91" name="Title 1"/>
            <p:cNvSpPr txBox="1">
              <a:spLocks/>
            </p:cNvSpPr>
            <p:nvPr/>
          </p:nvSpPr>
          <p:spPr>
            <a:xfrm>
              <a:off x="1553645" y="927646"/>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j-ea"/>
                  <a:cs typeface="+mj-cs"/>
                </a:rPr>
                <a:t>X</a:t>
              </a:r>
              <a:endPar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endParaRPr>
            </a:p>
          </p:txBody>
        </p:sp>
        <p:sp>
          <p:nvSpPr>
            <p:cNvPr id="94" name="Rectangle 93"/>
            <p:cNvSpPr/>
            <p:nvPr/>
          </p:nvSpPr>
          <p:spPr>
            <a:xfrm>
              <a:off x="1118681" y="1537246"/>
              <a:ext cx="1313234" cy="855758"/>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95" name="Group 94"/>
            <p:cNvGrpSpPr/>
            <p:nvPr/>
          </p:nvGrpSpPr>
          <p:grpSpPr>
            <a:xfrm>
              <a:off x="4396957" y="3949562"/>
              <a:ext cx="2771105" cy="1407850"/>
              <a:chOff x="4396957" y="3949562"/>
              <a:chExt cx="2771105" cy="1407850"/>
            </a:xfrm>
          </p:grpSpPr>
          <p:sp>
            <p:nvSpPr>
              <p:cNvPr id="96" name="Title 1"/>
              <p:cNvSpPr txBox="1">
                <a:spLocks/>
              </p:cNvSpPr>
              <p:nvPr/>
            </p:nvSpPr>
            <p:spPr>
              <a:xfrm>
                <a:off x="6321554" y="3949562"/>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rPr>
                  <a:t>Z</a:t>
                </a:r>
              </a:p>
            </p:txBody>
          </p:sp>
          <p:sp>
            <p:nvSpPr>
              <p:cNvPr id="97" name="Title 1"/>
              <p:cNvSpPr txBox="1">
                <a:spLocks/>
              </p:cNvSpPr>
              <p:nvPr/>
            </p:nvSpPr>
            <p:spPr>
              <a:xfrm>
                <a:off x="4844429" y="3972392"/>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a:ea typeface="+mj-ea"/>
                    <a:cs typeface="+mj-cs"/>
                  </a:rPr>
                  <a:t>Y</a:t>
                </a:r>
              </a:p>
            </p:txBody>
          </p:sp>
          <p:sp>
            <p:nvSpPr>
              <p:cNvPr id="98" name="Rectangle 97"/>
              <p:cNvSpPr/>
              <p:nvPr/>
            </p:nvSpPr>
            <p:spPr>
              <a:xfrm>
                <a:off x="4396957" y="4501654"/>
                <a:ext cx="1313234" cy="855758"/>
              </a:xfrm>
              <a:prstGeom prst="rect">
                <a:avLst/>
              </a:prstGeom>
              <a:noFill/>
              <a:ln w="3175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Rectangle 113"/>
              <p:cNvSpPr/>
              <p:nvPr/>
            </p:nvSpPr>
            <p:spPr>
              <a:xfrm>
                <a:off x="5854828" y="4501654"/>
                <a:ext cx="1313234" cy="855758"/>
              </a:xfrm>
              <a:prstGeom prst="rect">
                <a:avLst/>
              </a:prstGeom>
              <a:noFill/>
              <a:ln w="31750">
                <a:solidFill>
                  <a:schemeClr val="accent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815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fade">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86"/>
                                        </p:tgtEl>
                                      </p:cBhvr>
                                    </p:animEffect>
                                    <p:set>
                                      <p:cBhvr>
                                        <p:cTn id="12" dur="1" fill="hold">
                                          <p:stCondLst>
                                            <p:cond delay="499"/>
                                          </p:stCondLst>
                                        </p:cTn>
                                        <p:tgtEl>
                                          <p:spTgt spid="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3.75E-6 1.85185E-6 L 0.09765 0.16666 " pathEditMode="relative" rAng="0" ptsTypes="AA">
                                      <p:cBhvr>
                                        <p:cTn id="23" dur="1000" fill="hold"/>
                                        <p:tgtEl>
                                          <p:spTgt spid="13"/>
                                        </p:tgtEl>
                                        <p:attrNameLst>
                                          <p:attrName>ppt_x</p:attrName>
                                          <p:attrName>ppt_y</p:attrName>
                                        </p:attrNameLst>
                                      </p:cBhvr>
                                      <p:rCtr x="4883" y="8333"/>
                                    </p:animMotion>
                                  </p:childTnLst>
                                </p:cTn>
                              </p:par>
                              <p:par>
                                <p:cTn id="24" presetID="10" presetClass="entr" presetSubtype="0" fill="hold" nodeType="withEffect">
                                  <p:stCondLst>
                                    <p:cond delay="1000"/>
                                  </p:stCondLst>
                                  <p:childTnLst>
                                    <p:set>
                                      <p:cBhvr>
                                        <p:cTn id="25" dur="1" fill="hold">
                                          <p:stCondLst>
                                            <p:cond delay="0"/>
                                          </p:stCondLst>
                                        </p:cTn>
                                        <p:tgtEl>
                                          <p:spTgt spid="99"/>
                                        </p:tgtEl>
                                        <p:attrNameLst>
                                          <p:attrName>style.visibility</p:attrName>
                                        </p:attrNameLst>
                                      </p:cBhvr>
                                      <p:to>
                                        <p:strVal val="visible"/>
                                      </p:to>
                                    </p:set>
                                    <p:animEffect transition="in" filter="fade">
                                      <p:cBhvr>
                                        <p:cTn id="26" dur="1000"/>
                                        <p:tgtEl>
                                          <p:spTgt spid="99"/>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3.05556E-6 -4.51307E-6 L 0.20052 -0.11774 " pathEditMode="relative" rAng="0" ptsTypes="AA">
                                      <p:cBhvr>
                                        <p:cTn id="30" dur="1000" fill="hold"/>
                                        <p:tgtEl>
                                          <p:spTgt spid="102"/>
                                        </p:tgtEl>
                                        <p:attrNameLst>
                                          <p:attrName>ppt_x</p:attrName>
                                          <p:attrName>ppt_y</p:attrName>
                                        </p:attrNameLst>
                                      </p:cBhvr>
                                      <p:rCtr x="10017" y="-5899"/>
                                    </p:animMotion>
                                  </p:childTnLst>
                                </p:cTn>
                              </p:par>
                              <p:par>
                                <p:cTn id="31" presetID="10" presetClass="entr" presetSubtype="0" fill="hold" nodeType="withEffect">
                                  <p:stCondLst>
                                    <p:cond delay="100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nodeType="clickEffect">
                                  <p:stCondLst>
                                    <p:cond delay="0"/>
                                  </p:stCondLst>
                                  <p:childTnLst>
                                    <p:animMotion origin="layout" path="M 0.20052 -0.11782 L 0.14479 0.25973 " pathEditMode="relative" rAng="0" ptsTypes="AA">
                                      <p:cBhvr>
                                        <p:cTn id="37" dur="1000" fill="hold"/>
                                        <p:tgtEl>
                                          <p:spTgt spid="102"/>
                                        </p:tgtEl>
                                        <p:attrNameLst>
                                          <p:attrName>ppt_x</p:attrName>
                                          <p:attrName>ppt_y</p:attrName>
                                        </p:attrNameLst>
                                      </p:cBhvr>
                                      <p:rCtr x="-2786" y="18866"/>
                                    </p:animMotion>
                                  </p:childTnLst>
                                </p:cTn>
                              </p:par>
                              <p:par>
                                <p:cTn id="38" presetID="10" presetClass="entr" presetSubtype="0" fill="hold" nodeType="withEffect">
                                  <p:stCondLst>
                                    <p:cond delay="100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1000"/>
                                        <p:tgtEl>
                                          <p:spTgt spid="10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childTnLst>
                                </p:cTn>
                              </p:par>
                              <p:par>
                                <p:cTn id="46" presetID="10" presetClass="exit" presetSubtype="0" fill="hold" nodeType="withEffect">
                                  <p:stCondLst>
                                    <p:cond delay="0"/>
                                  </p:stCondLst>
                                  <p:childTnLst>
                                    <p:animEffect transition="out" filter="fade">
                                      <p:cBhvr>
                                        <p:cTn id="47" dur="1000"/>
                                        <p:tgtEl>
                                          <p:spTgt spid="19"/>
                                        </p:tgtEl>
                                      </p:cBhvr>
                                    </p:animEffect>
                                    <p:set>
                                      <p:cBhvr>
                                        <p:cTn id="48" dur="1" fill="hold">
                                          <p:stCondLst>
                                            <p:cond delay="999"/>
                                          </p:stCondLst>
                                        </p:cTn>
                                        <p:tgtEl>
                                          <p:spTgt spid="19"/>
                                        </p:tgtEl>
                                        <p:attrNameLst>
                                          <p:attrName>style.visibility</p:attrName>
                                        </p:attrNameLst>
                                      </p:cBhvr>
                                      <p:to>
                                        <p:strVal val="hidden"/>
                                      </p:to>
                                    </p:set>
                                  </p:childTnLst>
                                </p:cTn>
                              </p:par>
                              <p:par>
                                <p:cTn id="49" presetID="10" presetClass="entr" presetSubtype="0" fill="hold" nodeType="withEffect">
                                  <p:stCondLst>
                                    <p:cond delay="100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1000"/>
                                        <p:tgtEl>
                                          <p:spTgt spid="12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3.125E-6 -1.48148E-6 L 0.00677 -0.24213 " pathEditMode="relative" rAng="0" ptsTypes="AA">
                                      <p:cBhvr>
                                        <p:cTn id="55" dur="1000" fill="hold"/>
                                        <p:tgtEl>
                                          <p:spTgt spid="71"/>
                                        </p:tgtEl>
                                        <p:attrNameLst>
                                          <p:attrName>ppt_x</p:attrName>
                                          <p:attrName>ppt_y</p:attrName>
                                        </p:attrNameLst>
                                      </p:cBhvr>
                                      <p:rCtr x="339" y="-12106"/>
                                    </p:animMotion>
                                  </p:childTnLst>
                                </p:cTn>
                              </p:par>
                              <p:par>
                                <p:cTn id="56" presetID="42" presetClass="path" presetSubtype="0" accel="50000" decel="50000" fill="hold" nodeType="withEffect">
                                  <p:stCondLst>
                                    <p:cond delay="0"/>
                                  </p:stCondLst>
                                  <p:childTnLst>
                                    <p:animMotion origin="layout" path="M -4.375E-6 -2.96296E-6 L 0.12513 -0.15995 " pathEditMode="relative" rAng="0" ptsTypes="AA">
                                      <p:cBhvr>
                                        <p:cTn id="57" dur="1000" fill="hold"/>
                                        <p:tgtEl>
                                          <p:spTgt spid="70"/>
                                        </p:tgtEl>
                                        <p:attrNameLst>
                                          <p:attrName>ppt_x</p:attrName>
                                          <p:attrName>ppt_y</p:attrName>
                                        </p:attrNameLst>
                                      </p:cBhvr>
                                      <p:rCtr x="6250" y="-800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p:cNvSpPr>
            <a:spLocks noGrp="1"/>
          </p:cNvSpPr>
          <p:nvPr>
            <p:ph type="title"/>
          </p:nvPr>
        </p:nvSpPr>
        <p:spPr>
          <a:xfrm>
            <a:off x="1981200" y="274638"/>
            <a:ext cx="8229600" cy="1143000"/>
          </a:xfrm>
        </p:spPr>
        <p:txBody>
          <a:bodyPr/>
          <a:lstStyle/>
          <a:p>
            <a:r>
              <a:rPr lang="en-US" dirty="0"/>
              <a:t>Ø ⟶ </a:t>
            </a:r>
            <a:r>
              <a:rPr lang="en-US" dirty="0">
                <a:solidFill>
                  <a:srgbClr val="0070C0"/>
                </a:solidFill>
              </a:rPr>
              <a:t>Y</a:t>
            </a:r>
            <a:r>
              <a:rPr lang="en-US" dirty="0"/>
              <a:t> + </a:t>
            </a:r>
            <a:r>
              <a:rPr lang="en-US" dirty="0">
                <a:solidFill>
                  <a:schemeClr val="accent6">
                    <a:lumMod val="75000"/>
                  </a:schemeClr>
                </a:solidFill>
              </a:rPr>
              <a:t>Z</a:t>
            </a:r>
          </a:p>
        </p:txBody>
      </p:sp>
      <p:grpSp>
        <p:nvGrpSpPr>
          <p:cNvPr id="130" name="Group 129"/>
          <p:cNvGrpSpPr/>
          <p:nvPr/>
        </p:nvGrpSpPr>
        <p:grpSpPr>
          <a:xfrm>
            <a:off x="7539335" y="4668960"/>
            <a:ext cx="992222" cy="526449"/>
            <a:chOff x="7675345" y="2914779"/>
            <a:chExt cx="992222" cy="526449"/>
          </a:xfrm>
        </p:grpSpPr>
        <p:sp>
          <p:nvSpPr>
            <p:cNvPr id="142" name="Rectangle 141"/>
            <p:cNvSpPr/>
            <p:nvPr/>
          </p:nvSpPr>
          <p:spPr>
            <a:xfrm>
              <a:off x="8171456" y="2915934"/>
              <a:ext cx="496111" cy="525294"/>
            </a:xfrm>
            <a:prstGeom prst="rect">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z</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40" name="Rectangle 139"/>
            <p:cNvSpPr/>
            <p:nvPr/>
          </p:nvSpPr>
          <p:spPr>
            <a:xfrm>
              <a:off x="7675345" y="2914779"/>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31" name="Group 130"/>
          <p:cNvGrpSpPr/>
          <p:nvPr/>
        </p:nvGrpSpPr>
        <p:grpSpPr>
          <a:xfrm>
            <a:off x="6081464" y="4666886"/>
            <a:ext cx="992222" cy="527368"/>
            <a:chOff x="6278620" y="2273881"/>
            <a:chExt cx="992222" cy="527368"/>
          </a:xfrm>
        </p:grpSpPr>
        <p:sp>
          <p:nvSpPr>
            <p:cNvPr id="136" name="Rectangle 135"/>
            <p:cNvSpPr/>
            <p:nvPr/>
          </p:nvSpPr>
          <p:spPr>
            <a:xfrm>
              <a:off x="6774731" y="2273881"/>
              <a:ext cx="496111" cy="525294"/>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Calibri"/>
                  <a:ea typeface="+mn-ea"/>
                  <a:cs typeface="+mn-cs"/>
                </a:rPr>
                <a:t>y</a:t>
              </a:r>
              <a:endParaRPr kumimoji="0" lang="en-US" sz="1800" b="0" i="0" u="none" strike="noStrike" kern="1200" cap="none" spc="0" normalizeH="0" baseline="0" noProof="0" dirty="0">
                <a:ln>
                  <a:noFill/>
                </a:ln>
                <a:solidFill>
                  <a:schemeClr val="tx1"/>
                </a:solidFill>
                <a:effectLst/>
                <a:uLnTx/>
                <a:uFillTx/>
                <a:latin typeface="Calibri"/>
                <a:ea typeface="+mn-ea"/>
                <a:cs typeface="+mn-cs"/>
              </a:endParaRPr>
            </a:p>
          </p:txBody>
        </p:sp>
        <p:sp>
          <p:nvSpPr>
            <p:cNvPr id="134" name="Rectangle 133"/>
            <p:cNvSpPr/>
            <p:nvPr/>
          </p:nvSpPr>
          <p:spPr>
            <a:xfrm>
              <a:off x="6278620" y="2275955"/>
              <a:ext cx="496111"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0" noProof="0" dirty="0">
                <a:ln>
                  <a:noFill/>
                </a:ln>
                <a:solidFill>
                  <a:prstClr val="white"/>
                </a:solidFill>
                <a:effectLst/>
                <a:uLnTx/>
                <a:uFillTx/>
                <a:latin typeface="Calibri"/>
                <a:ea typeface="+mn-ea"/>
                <a:cs typeface="+mn-cs"/>
              </a:endParaRPr>
            </a:p>
          </p:txBody>
        </p:sp>
      </p:grpSp>
      <p:grpSp>
        <p:nvGrpSpPr>
          <p:cNvPr id="145" name="Group 144"/>
          <p:cNvGrpSpPr/>
          <p:nvPr/>
        </p:nvGrpSpPr>
        <p:grpSpPr>
          <a:xfrm>
            <a:off x="6795167" y="5670962"/>
            <a:ext cx="992222" cy="525294"/>
            <a:chOff x="6900264" y="4103611"/>
            <a:chExt cx="992222" cy="525294"/>
          </a:xfrm>
        </p:grpSpPr>
        <p:sp>
          <p:nvSpPr>
            <p:cNvPr id="152" name="Rectangle 151"/>
            <p:cNvSpPr/>
            <p:nvPr/>
          </p:nvSpPr>
          <p:spPr>
            <a:xfrm>
              <a:off x="7396375" y="4103611"/>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50" name="Rectangle 149"/>
            <p:cNvSpPr/>
            <p:nvPr/>
          </p:nvSpPr>
          <p:spPr>
            <a:xfrm>
              <a:off x="6900264" y="4103611"/>
              <a:ext cx="496111" cy="525294"/>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8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3" name="Group 2"/>
          <p:cNvGrpSpPr/>
          <p:nvPr/>
        </p:nvGrpSpPr>
        <p:grpSpPr>
          <a:xfrm>
            <a:off x="4292565" y="2887520"/>
            <a:ext cx="1710571" cy="1476905"/>
            <a:chOff x="2768564" y="2887519"/>
            <a:chExt cx="1710571" cy="1476905"/>
          </a:xfrm>
        </p:grpSpPr>
        <p:cxnSp>
          <p:nvCxnSpPr>
            <p:cNvPr id="21" name="Straight Connector 20"/>
            <p:cNvCxnSpPr>
              <a:stCxn id="117" idx="2"/>
              <a:endCxn id="30" idx="0"/>
            </p:cNvCxnSpPr>
            <p:nvPr/>
          </p:nvCxnSpPr>
          <p:spPr>
            <a:xfrm flipH="1">
              <a:off x="3016620" y="3414543"/>
              <a:ext cx="222238" cy="424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2768564" y="3839130"/>
              <a:ext cx="551246" cy="525294"/>
              <a:chOff x="5846200" y="1403813"/>
              <a:chExt cx="551246" cy="525294"/>
            </a:xfrm>
          </p:grpSpPr>
          <p:sp>
            <p:nvSpPr>
              <p:cNvPr id="30" name="Rectangle 29"/>
              <p:cNvSpPr/>
              <p:nvPr/>
            </p:nvSpPr>
            <p:spPr>
              <a:xfrm>
                <a:off x="5846200" y="1403813"/>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5861722" y="1405887"/>
                <a:ext cx="53572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nvGrpSpPr>
            <p:cNvPr id="109" name="Group 108"/>
            <p:cNvGrpSpPr/>
            <p:nvPr/>
          </p:nvGrpSpPr>
          <p:grpSpPr>
            <a:xfrm>
              <a:off x="2990802" y="2887519"/>
              <a:ext cx="1488333" cy="533482"/>
              <a:chOff x="2990802" y="2887519"/>
              <a:chExt cx="1488333" cy="533482"/>
            </a:xfrm>
          </p:grpSpPr>
          <p:grpSp>
            <p:nvGrpSpPr>
              <p:cNvPr id="110" name="Group 109"/>
              <p:cNvGrpSpPr/>
              <p:nvPr/>
            </p:nvGrpSpPr>
            <p:grpSpPr>
              <a:xfrm>
                <a:off x="2990802" y="2889249"/>
                <a:ext cx="496111" cy="525294"/>
                <a:chOff x="6068438" y="1462391"/>
                <a:chExt cx="496111" cy="525294"/>
              </a:xfrm>
            </p:grpSpPr>
            <p:sp>
              <p:nvSpPr>
                <p:cNvPr id="117" name="Rectangle 116"/>
                <p:cNvSpPr/>
                <p:nvPr/>
              </p:nvSpPr>
              <p:spPr>
                <a:xfrm>
                  <a:off x="6068438" y="1462391"/>
                  <a:ext cx="496111" cy="525294"/>
                </a:xfrm>
                <a:prstGeom prst="rect">
                  <a:avLst/>
                </a:prstGeom>
                <a:solidFill>
                  <a:srgbClr val="FF898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8" name="TextBox 117"/>
                <p:cNvSpPr txBox="1"/>
                <p:nvPr/>
              </p:nvSpPr>
              <p:spPr>
                <a:xfrm>
                  <a:off x="6129584" y="1464465"/>
                  <a:ext cx="34015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x</a:t>
                  </a:r>
                </a:p>
              </p:txBody>
            </p:sp>
          </p:grpSp>
          <p:grpSp>
            <p:nvGrpSpPr>
              <p:cNvPr id="111" name="Group 110"/>
              <p:cNvGrpSpPr/>
              <p:nvPr/>
            </p:nvGrpSpPr>
            <p:grpSpPr>
              <a:xfrm>
                <a:off x="3983024" y="2889249"/>
                <a:ext cx="496111" cy="531752"/>
                <a:chOff x="4616237" y="2788596"/>
                <a:chExt cx="496111" cy="531752"/>
              </a:xfrm>
            </p:grpSpPr>
            <p:sp>
              <p:nvSpPr>
                <p:cNvPr id="115" name="Rectangle 114"/>
                <p:cNvSpPr/>
                <p:nvPr/>
              </p:nvSpPr>
              <p:spPr>
                <a:xfrm>
                  <a:off x="4616237" y="2788596"/>
                  <a:ext cx="496111" cy="525294"/>
                </a:xfrm>
                <a:prstGeom prst="rect">
                  <a:avLst/>
                </a:prstGeom>
                <a:solidFill>
                  <a:schemeClr val="accent3">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6" name="TextBox 115"/>
                <p:cNvSpPr txBox="1"/>
                <p:nvPr/>
              </p:nvSpPr>
              <p:spPr>
                <a:xfrm>
                  <a:off x="4626951" y="2797128"/>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12" name="Group 111"/>
              <p:cNvGrpSpPr/>
              <p:nvPr/>
            </p:nvGrpSpPr>
            <p:grpSpPr>
              <a:xfrm>
                <a:off x="3486913" y="2887519"/>
                <a:ext cx="496111" cy="527023"/>
                <a:chOff x="7506622" y="2659454"/>
                <a:chExt cx="496111" cy="527023"/>
              </a:xfrm>
            </p:grpSpPr>
            <p:sp>
              <p:nvSpPr>
                <p:cNvPr id="113" name="Rectangle 112"/>
                <p:cNvSpPr/>
                <p:nvPr/>
              </p:nvSpPr>
              <p:spPr>
                <a:xfrm>
                  <a:off x="7506622" y="2659454"/>
                  <a:ext cx="496111" cy="527023"/>
                </a:xfrm>
                <a:prstGeom prst="rect">
                  <a:avLst/>
                </a:prstGeom>
                <a:solidFill>
                  <a:srgbClr val="FFFF8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4" name="TextBox 113"/>
                <p:cNvSpPr txBox="1"/>
                <p:nvPr/>
              </p:nvSpPr>
              <p:spPr>
                <a:xfrm>
                  <a:off x="7517336" y="2659455"/>
                  <a:ext cx="47468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black"/>
                      </a:solidFill>
                      <a:effectLst/>
                      <a:uLnTx/>
                      <a:uFillTx/>
                      <a:latin typeface="Calibri"/>
                      <a:ea typeface="+mn-ea"/>
                      <a:cs typeface="+mn-cs"/>
                    </a:rPr>
                    <a:t>h</a:t>
                  </a:r>
                  <a:r>
                    <a:rPr kumimoji="0" lang="en-US" sz="28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800" b="0" i="0" u="none" strike="noStrike" kern="1200" cap="none" spc="0" normalizeH="0" baseline="-25000" noProof="0" dirty="0">
                    <a:ln>
                      <a:noFill/>
                    </a:ln>
                    <a:solidFill>
                      <a:prstClr val="black"/>
                    </a:solidFill>
                    <a:effectLst/>
                    <a:uLnTx/>
                    <a:uFillTx/>
                    <a:latin typeface="Calibri"/>
                    <a:ea typeface="+mn-ea"/>
                    <a:cs typeface="+mn-cs"/>
                  </a:endParaRPr>
                </a:p>
              </p:txBody>
            </p:sp>
          </p:grpSp>
        </p:grpSp>
      </p:grpSp>
      <p:grpSp>
        <p:nvGrpSpPr>
          <p:cNvPr id="66" name="Group 65"/>
          <p:cNvGrpSpPr/>
          <p:nvPr/>
        </p:nvGrpSpPr>
        <p:grpSpPr>
          <a:xfrm>
            <a:off x="1539456" y="4531615"/>
            <a:ext cx="3819196" cy="2244436"/>
            <a:chOff x="15456" y="4531615"/>
            <a:chExt cx="3819196" cy="2244436"/>
          </a:xfrm>
        </p:grpSpPr>
        <p:grpSp>
          <p:nvGrpSpPr>
            <p:cNvPr id="67" name="Group 66"/>
            <p:cNvGrpSpPr/>
            <p:nvPr/>
          </p:nvGrpSpPr>
          <p:grpSpPr>
            <a:xfrm>
              <a:off x="792933" y="4531615"/>
              <a:ext cx="3041719" cy="2244436"/>
              <a:chOff x="95809" y="1136363"/>
              <a:chExt cx="8142074" cy="5328697"/>
            </a:xfrm>
          </p:grpSpPr>
          <p:cxnSp>
            <p:nvCxnSpPr>
              <p:cNvPr id="75" name="Straight Connector 74"/>
              <p:cNvCxnSpPr/>
              <p:nvPr/>
            </p:nvCxnSpPr>
            <p:spPr>
              <a:xfrm>
                <a:off x="924128" y="1663430"/>
                <a:ext cx="0" cy="4143983"/>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285687" y="5807414"/>
                <a:ext cx="1952196"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progress</a:t>
                </a:r>
              </a:p>
            </p:txBody>
          </p:sp>
          <p:sp>
            <p:nvSpPr>
              <p:cNvPr id="78" name="TextBox 77"/>
              <p:cNvSpPr txBox="1"/>
              <p:nvPr/>
            </p:nvSpPr>
            <p:spPr>
              <a:xfrm>
                <a:off x="95809" y="1136363"/>
                <a:ext cx="1656637" cy="6576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Energy</a:t>
                </a:r>
              </a:p>
            </p:txBody>
          </p:sp>
        </p:grpSp>
        <p:grpSp>
          <p:nvGrpSpPr>
            <p:cNvPr id="69" name="Group 68"/>
            <p:cNvGrpSpPr/>
            <p:nvPr/>
          </p:nvGrpSpPr>
          <p:grpSpPr>
            <a:xfrm>
              <a:off x="35984" y="4907627"/>
              <a:ext cx="1045862" cy="585550"/>
              <a:chOff x="-30703" y="4907627"/>
              <a:chExt cx="1045862" cy="585550"/>
            </a:xfrm>
          </p:grpSpPr>
          <p:cxnSp>
            <p:nvCxnSpPr>
              <p:cNvPr id="73" name="Straight Connector 72"/>
              <p:cNvCxnSpPr>
                <a:stCxn id="74"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0703" y="5093067"/>
                <a:ext cx="1045862"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Merge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(less favorable)</a:t>
                </a:r>
              </a:p>
            </p:txBody>
          </p:sp>
        </p:grpSp>
        <p:grpSp>
          <p:nvGrpSpPr>
            <p:cNvPr id="70" name="Group 69"/>
            <p:cNvGrpSpPr/>
            <p:nvPr/>
          </p:nvGrpSpPr>
          <p:grpSpPr>
            <a:xfrm>
              <a:off x="15456" y="5614858"/>
              <a:ext cx="1086920" cy="597974"/>
              <a:chOff x="-51231" y="5471994"/>
              <a:chExt cx="1086920" cy="597974"/>
            </a:xfrm>
          </p:grpSpPr>
          <p:cxnSp>
            <p:nvCxnSpPr>
              <p:cNvPr id="71" name="Straight Connector 70"/>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1231" y="5471994"/>
                <a:ext cx="108692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Split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(more favorable)</a:t>
                </a:r>
              </a:p>
            </p:txBody>
          </p:sp>
        </p:grpSp>
      </p:grpSp>
      <p:cxnSp>
        <p:nvCxnSpPr>
          <p:cNvPr id="64" name="Straight Connector 63"/>
          <p:cNvCxnSpPr/>
          <p:nvPr/>
        </p:nvCxnSpPr>
        <p:spPr>
          <a:xfrm flipH="1">
            <a:off x="2628015" y="5012940"/>
            <a:ext cx="481683" cy="623476"/>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3109697" y="5012940"/>
            <a:ext cx="481682" cy="1193398"/>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2569335" y="5576804"/>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15" name="Group 14">
            <a:extLst>
              <a:ext uri="{FF2B5EF4-FFF2-40B4-BE49-F238E27FC236}">
                <a16:creationId xmlns:a16="http://schemas.microsoft.com/office/drawing/2014/main" id="{E8214077-D388-47A8-BC7C-0088159B6EE0}"/>
              </a:ext>
            </a:extLst>
          </p:cNvPr>
          <p:cNvGrpSpPr/>
          <p:nvPr/>
        </p:nvGrpSpPr>
        <p:grpSpPr>
          <a:xfrm>
            <a:off x="7043223" y="5192180"/>
            <a:ext cx="496111" cy="478782"/>
            <a:chOff x="7043223" y="5192180"/>
            <a:chExt cx="496111" cy="478782"/>
          </a:xfrm>
        </p:grpSpPr>
        <p:cxnSp>
          <p:nvCxnSpPr>
            <p:cNvPr id="80" name="Straight Connector 79">
              <a:extLst>
                <a:ext uri="{FF2B5EF4-FFF2-40B4-BE49-F238E27FC236}">
                  <a16:creationId xmlns:a16="http://schemas.microsoft.com/office/drawing/2014/main" id="{6AE42430-9F08-4213-A59D-EA712D3F0541}"/>
                </a:ext>
              </a:extLst>
            </p:cNvPr>
            <p:cNvCxnSpPr>
              <a:cxnSpLocks/>
              <a:endCxn id="150" idx="0"/>
            </p:cNvCxnSpPr>
            <p:nvPr/>
          </p:nvCxnSpPr>
          <p:spPr>
            <a:xfrm>
              <a:off x="7043223" y="5200712"/>
              <a:ext cx="0" cy="47025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CBD6450-EAA0-49E7-B8C8-8D8AC2B995E0}"/>
                </a:ext>
              </a:extLst>
            </p:cNvPr>
            <p:cNvCxnSpPr>
              <a:cxnSpLocks/>
              <a:endCxn id="152" idx="0"/>
            </p:cNvCxnSpPr>
            <p:nvPr/>
          </p:nvCxnSpPr>
          <p:spPr>
            <a:xfrm>
              <a:off x="7539334" y="5192180"/>
              <a:ext cx="0" cy="4787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Group 21">
            <a:extLst>
              <a:ext uri="{FF2B5EF4-FFF2-40B4-BE49-F238E27FC236}">
                <a16:creationId xmlns:a16="http://schemas.microsoft.com/office/drawing/2014/main" id="{90C1142C-14F5-4BF4-A0B6-8EDE0775C243}"/>
              </a:ext>
            </a:extLst>
          </p:cNvPr>
          <p:cNvGrpSpPr/>
          <p:nvPr/>
        </p:nvGrpSpPr>
        <p:grpSpPr>
          <a:xfrm>
            <a:off x="6329520" y="5194254"/>
            <a:ext cx="1457871" cy="476708"/>
            <a:chOff x="6329520" y="5194254"/>
            <a:chExt cx="1457871" cy="476708"/>
          </a:xfrm>
        </p:grpSpPr>
        <p:cxnSp>
          <p:nvCxnSpPr>
            <p:cNvPr id="85" name="Straight Connector 84">
              <a:extLst>
                <a:ext uri="{FF2B5EF4-FFF2-40B4-BE49-F238E27FC236}">
                  <a16:creationId xmlns:a16="http://schemas.microsoft.com/office/drawing/2014/main" id="{F7E10A35-79EE-4B8E-B06C-B91C81652513}"/>
                </a:ext>
              </a:extLst>
            </p:cNvPr>
            <p:cNvCxnSpPr>
              <a:cxnSpLocks/>
              <a:stCxn id="134" idx="2"/>
              <a:endCxn id="150" idx="0"/>
            </p:cNvCxnSpPr>
            <p:nvPr/>
          </p:nvCxnSpPr>
          <p:spPr>
            <a:xfrm>
              <a:off x="6329520" y="5194254"/>
              <a:ext cx="713703"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C94DD647-730C-4CCC-86E8-0C46324FB251}"/>
                </a:ext>
              </a:extLst>
            </p:cNvPr>
            <p:cNvCxnSpPr>
              <a:cxnSpLocks/>
              <a:stCxn id="140" idx="2"/>
              <a:endCxn id="152" idx="0"/>
            </p:cNvCxnSpPr>
            <p:nvPr/>
          </p:nvCxnSpPr>
          <p:spPr>
            <a:xfrm flipH="1">
              <a:off x="7539334" y="5194254"/>
              <a:ext cx="248057" cy="476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3" name="TextBox 92">
            <a:extLst>
              <a:ext uri="{FF2B5EF4-FFF2-40B4-BE49-F238E27FC236}">
                <a16:creationId xmlns:a16="http://schemas.microsoft.com/office/drawing/2014/main" id="{8331F898-6EB9-4FFC-BA71-58F10D732604}"/>
              </a:ext>
            </a:extLst>
          </p:cNvPr>
          <p:cNvSpPr txBox="1"/>
          <p:nvPr/>
        </p:nvSpPr>
        <p:spPr>
          <a:xfrm>
            <a:off x="1015201" y="373079"/>
            <a:ext cx="279127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What causes leak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“kinetically”?</a:t>
            </a:r>
          </a:p>
        </p:txBody>
      </p:sp>
    </p:spTree>
    <p:extLst>
      <p:ext uri="{BB962C8B-B14F-4D97-AF65-F5344CB8AC3E}">
        <p14:creationId xmlns:p14="http://schemas.microsoft.com/office/powerpoint/2010/main" val="425911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375E-6 -3.7037E-6 L 0.14557 0.26042 " pathEditMode="relative" rAng="0" ptsTypes="AA">
                                      <p:cBhvr>
                                        <p:cTn id="6" dur="1000" fill="hold"/>
                                        <p:tgtEl>
                                          <p:spTgt spid="3"/>
                                        </p:tgtEl>
                                        <p:attrNameLst>
                                          <p:attrName>ppt_x</p:attrName>
                                          <p:attrName>ppt_y</p:attrName>
                                        </p:attrNameLst>
                                      </p:cBhvr>
                                      <p:rCtr x="7279" y="13009"/>
                                    </p:animMotion>
                                  </p:childTnLst>
                                </p:cTn>
                              </p:par>
                              <p:par>
                                <p:cTn id="7" presetID="10" presetClass="entr" presetSubtype="0" fill="hold" nodeType="withEffect">
                                  <p:stCondLst>
                                    <p:cond delay="1000"/>
                                  </p:stCondLst>
                                  <p:childTnLst>
                                    <p:set>
                                      <p:cBhvr>
                                        <p:cTn id="8" dur="1" fill="hold">
                                          <p:stCondLst>
                                            <p:cond delay="0"/>
                                          </p:stCondLst>
                                        </p:cTn>
                                        <p:tgtEl>
                                          <p:spTgt spid="64"/>
                                        </p:tgtEl>
                                        <p:attrNameLst>
                                          <p:attrName>style.visibility</p:attrName>
                                        </p:attrNameLst>
                                      </p:cBhvr>
                                      <p:to>
                                        <p:strVal val="visible"/>
                                      </p:to>
                                    </p:set>
                                    <p:animEffect transition="in" filter="fade">
                                      <p:cBhvr>
                                        <p:cTn id="9" dur="1000"/>
                                        <p:tgtEl>
                                          <p:spTgt spid="6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xit" presetSubtype="0" fill="hold" nodeType="withEffect">
                                  <p:stCondLst>
                                    <p:cond delay="0"/>
                                  </p:stCondLst>
                                  <p:childTnLst>
                                    <p:animEffect transition="out" filter="fade">
                                      <p:cBhvr>
                                        <p:cTn id="16" dur="500"/>
                                        <p:tgtEl>
                                          <p:spTgt spid="22"/>
                                        </p:tgtEl>
                                      </p:cBhvr>
                                    </p:animEffect>
                                    <p:set>
                                      <p:cBhvr>
                                        <p:cTn id="17" dur="1" fill="hold">
                                          <p:stCondLst>
                                            <p:cond delay="499"/>
                                          </p:stCondLst>
                                        </p:cTn>
                                        <p:tgtEl>
                                          <p:spTgt spid="22"/>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125E-6 -1.48148E-6 L -0.03815 -0.18148 " pathEditMode="relative" rAng="0" ptsTypes="AA">
                                      <p:cBhvr>
                                        <p:cTn id="21" dur="1000" fill="hold"/>
                                        <p:tgtEl>
                                          <p:spTgt spid="131"/>
                                        </p:tgtEl>
                                        <p:attrNameLst>
                                          <p:attrName>ppt_x</p:attrName>
                                          <p:attrName>ppt_y</p:attrName>
                                        </p:attrNameLst>
                                      </p:cBhvr>
                                      <p:rCtr x="-1914" y="-9074"/>
                                    </p:animMotion>
                                  </p:childTnLst>
                                </p:cTn>
                              </p:par>
                              <p:par>
                                <p:cTn id="22" presetID="42" presetClass="path" presetSubtype="0" accel="50000" decel="50000" fill="hold" nodeType="withEffect">
                                  <p:stCondLst>
                                    <p:cond delay="0"/>
                                  </p:stCondLst>
                                  <p:childTnLst>
                                    <p:animMotion origin="layout" path="M -4.375E-6 -2.96296E-6 L 0.09336 -0.14004 " pathEditMode="relative" rAng="0" ptsTypes="AA">
                                      <p:cBhvr>
                                        <p:cTn id="23" dur="1000" fill="hold"/>
                                        <p:tgtEl>
                                          <p:spTgt spid="130"/>
                                        </p:tgtEl>
                                        <p:attrNameLst>
                                          <p:attrName>ppt_x</p:attrName>
                                          <p:attrName>ppt_y</p:attrName>
                                        </p:attrNameLst>
                                      </p:cBhvr>
                                      <p:rCtr x="4661" y="-7014"/>
                                    </p:animMotion>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65"/>
                                        </p:tgtEl>
                                        <p:attrNameLst>
                                          <p:attrName>style.visibility</p:attrName>
                                        </p:attrNameLst>
                                      </p:cBhvr>
                                      <p:to>
                                        <p:strVal val="visible"/>
                                      </p:to>
                                    </p:set>
                                    <p:animEffect transition="in" filter="fade">
                                      <p:cBhvr>
                                        <p:cTn id="27" dur="1000"/>
                                        <p:tgtEl>
                                          <p:spTgt spid="6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Kinetic Binding Networks</a:t>
            </a:r>
          </a:p>
        </p:txBody>
      </p:sp>
      <p:sp>
        <p:nvSpPr>
          <p:cNvPr id="5" name="Content Placeholder 2"/>
          <p:cNvSpPr txBox="1">
            <a:spLocks/>
          </p:cNvSpPr>
          <p:nvPr/>
        </p:nvSpPr>
        <p:spPr>
          <a:xfrm>
            <a:off x="1981200" y="3222185"/>
            <a:ext cx="8229600" cy="61237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Define pathways to consist of merges and splits</a:t>
            </a:r>
          </a:p>
        </p:txBody>
      </p:sp>
      <p:sp>
        <p:nvSpPr>
          <p:cNvPr id="8" name="Content Placeholder 2"/>
          <p:cNvSpPr txBox="1">
            <a:spLocks/>
          </p:cNvSpPr>
          <p:nvPr/>
        </p:nvSpPr>
        <p:spPr>
          <a:xfrm>
            <a:off x="1981200" y="2108717"/>
            <a:ext cx="8229600" cy="102636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u="sng" dirty="0"/>
              <a:t>Weighted average:</a:t>
            </a:r>
          </a:p>
          <a:p>
            <a:pPr marL="0" indent="0" algn="ctr">
              <a:buNone/>
            </a:pPr>
            <a:r>
              <a:rPr lang="en-US" sz="2400" dirty="0"/>
              <a:t>Energy :=  – </a:t>
            </a:r>
            <a:r>
              <a:rPr lang="en-US" sz="2400" dirty="0" err="1"/>
              <a:t>w</a:t>
            </a:r>
            <a:r>
              <a:rPr lang="en-US" sz="2400" baseline="-25000" dirty="0" err="1"/>
              <a:t>H</a:t>
            </a:r>
            <a:r>
              <a:rPr lang="en-US" sz="2400" dirty="0"/>
              <a:t>(# bonds) – (# complexes)</a:t>
            </a:r>
          </a:p>
        </p:txBody>
      </p:sp>
      <p:grpSp>
        <p:nvGrpSpPr>
          <p:cNvPr id="11" name="Group 10"/>
          <p:cNvGrpSpPr/>
          <p:nvPr/>
        </p:nvGrpSpPr>
        <p:grpSpPr>
          <a:xfrm>
            <a:off x="1238865" y="3721390"/>
            <a:ext cx="9537289" cy="2771486"/>
            <a:chOff x="-285136" y="4160117"/>
            <a:chExt cx="9537289" cy="2873447"/>
          </a:xfrm>
        </p:grpSpPr>
        <p:sp>
          <p:nvSpPr>
            <p:cNvPr id="4" name="Title 1"/>
            <p:cNvSpPr txBox="1">
              <a:spLocks/>
            </p:cNvSpPr>
            <p:nvPr/>
          </p:nvSpPr>
          <p:spPr>
            <a:xfrm>
              <a:off x="-285136" y="6143781"/>
              <a:ext cx="9537289" cy="88978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600" dirty="0">
                  <a:solidFill>
                    <a:schemeClr val="tx1">
                      <a:lumMod val="50000"/>
                      <a:lumOff val="50000"/>
                    </a:schemeClr>
                  </a:solidFill>
                  <a:latin typeface="+mn-lt"/>
                </a:rPr>
                <a:t>[Keenan </a:t>
              </a:r>
              <a:r>
                <a:rPr lang="en-US" sz="1600" dirty="0" err="1">
                  <a:solidFill>
                    <a:schemeClr val="tx1">
                      <a:lumMod val="50000"/>
                      <a:lumOff val="50000"/>
                    </a:schemeClr>
                  </a:solidFill>
                  <a:latin typeface="+mn-lt"/>
                </a:rPr>
                <a:t>Breik</a:t>
              </a:r>
              <a:r>
                <a:rPr lang="en-US" sz="1600" dirty="0">
                  <a:solidFill>
                    <a:schemeClr val="tx1">
                      <a:lumMod val="50000"/>
                      <a:lumOff val="50000"/>
                    </a:schemeClr>
                  </a:solidFill>
                  <a:latin typeface="+mn-lt"/>
                </a:rPr>
                <a:t>, Cameron Chalk, David Doty, David Haley, David </a:t>
              </a:r>
              <a:r>
                <a:rPr lang="en-US" sz="1600" dirty="0" err="1">
                  <a:solidFill>
                    <a:schemeClr val="tx1">
                      <a:lumMod val="50000"/>
                      <a:lumOff val="50000"/>
                    </a:schemeClr>
                  </a:solidFill>
                  <a:latin typeface="+mn-lt"/>
                </a:rPr>
                <a:t>Soloveichik</a:t>
              </a:r>
              <a:r>
                <a:rPr lang="en-US" sz="1600" dirty="0">
                  <a:solidFill>
                    <a:schemeClr val="tx1">
                      <a:lumMod val="50000"/>
                      <a:lumOff val="50000"/>
                    </a:schemeClr>
                  </a:solidFill>
                  <a:latin typeface="+mn-lt"/>
                </a:rPr>
                <a:t>. </a:t>
              </a:r>
              <a:r>
                <a:rPr lang="en-US" sz="1600" i="1" dirty="0">
                  <a:solidFill>
                    <a:schemeClr val="tx1">
                      <a:lumMod val="50000"/>
                      <a:lumOff val="50000"/>
                    </a:schemeClr>
                  </a:solidFill>
                  <a:latin typeface="+mn-lt"/>
                </a:rPr>
                <a:t>Programming Substrate-Independent Kinetic Barriers with Thermodynamic Binding Networks</a:t>
              </a:r>
              <a:r>
                <a:rPr lang="en-US" sz="1600" dirty="0">
                  <a:solidFill>
                    <a:schemeClr val="tx1">
                      <a:lumMod val="50000"/>
                      <a:lumOff val="50000"/>
                    </a:schemeClr>
                  </a:solidFill>
                  <a:latin typeface="+mn-lt"/>
                </a:rPr>
                <a:t>. </a:t>
              </a:r>
              <a:r>
                <a:rPr lang="en-US" sz="1600" u="sng" dirty="0">
                  <a:solidFill>
                    <a:schemeClr val="tx1">
                      <a:lumMod val="50000"/>
                      <a:lumOff val="50000"/>
                    </a:schemeClr>
                  </a:solidFill>
                  <a:latin typeface="+mn-lt"/>
                </a:rPr>
                <a:t>Computational Methods in Systems Biology</a:t>
              </a:r>
              <a:r>
                <a:rPr lang="en-US" sz="1600" dirty="0">
                  <a:solidFill>
                    <a:schemeClr val="tx1">
                      <a:lumMod val="50000"/>
                      <a:lumOff val="50000"/>
                    </a:schemeClr>
                  </a:solidFill>
                  <a:latin typeface="+mn-lt"/>
                </a:rPr>
                <a:t> 2018]</a:t>
              </a:r>
            </a:p>
          </p:txBody>
        </p:sp>
        <p:sp>
          <p:nvSpPr>
            <p:cNvPr id="9" name="Content Placeholder 2"/>
            <p:cNvSpPr txBox="1">
              <a:spLocks/>
            </p:cNvSpPr>
            <p:nvPr/>
          </p:nvSpPr>
          <p:spPr>
            <a:xfrm>
              <a:off x="457200" y="4160117"/>
              <a:ext cx="8229600" cy="5207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But for </a:t>
              </a:r>
              <a:r>
                <a:rPr lang="en-US" sz="2400" dirty="0" err="1"/>
                <a:t>w</a:t>
              </a:r>
              <a:r>
                <a:rPr lang="en-US" sz="2400" baseline="-25000" dirty="0" err="1"/>
                <a:t>H</a:t>
              </a:r>
              <a:r>
                <a:rPr lang="en-US" sz="2400" dirty="0"/>
                <a:t> ≥ 2, only saturated pathways need be considered</a:t>
              </a:r>
              <a:endParaRPr lang="en-US" sz="2400" baseline="30000" dirty="0"/>
            </a:p>
          </p:txBody>
        </p:sp>
      </p:grpSp>
      <p:sp>
        <p:nvSpPr>
          <p:cNvPr id="14" name="Content Placeholder 2"/>
          <p:cNvSpPr txBox="1">
            <a:spLocks/>
          </p:cNvSpPr>
          <p:nvPr/>
        </p:nvSpPr>
        <p:spPr>
          <a:xfrm>
            <a:off x="1981199" y="1537642"/>
            <a:ext cx="8794955" cy="8043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Favorability is a combination of bond count and complex count</a:t>
            </a:r>
          </a:p>
        </p:txBody>
      </p:sp>
      <p:sp>
        <p:nvSpPr>
          <p:cNvPr id="15" name="Content Placeholder 2"/>
          <p:cNvSpPr txBox="1">
            <a:spLocks/>
          </p:cNvSpPr>
          <p:nvPr/>
        </p:nvSpPr>
        <p:spPr>
          <a:xfrm>
            <a:off x="1981200" y="4405634"/>
            <a:ext cx="8229600" cy="934236"/>
          </a:xfrm>
          <a:prstGeom prst="rect">
            <a:avLst/>
          </a:prstGeom>
          <a:solidFill>
            <a:schemeClr val="bg1">
              <a:lumMod val="95000"/>
            </a:schemeClr>
          </a:solidFill>
          <a:effectLst>
            <a:outerShdw blurRad="63500" sx="102000" sy="102000" algn="ctr" rotWithShape="0">
              <a:prstClr val="black">
                <a:alpha val="40000"/>
              </a:prstClr>
            </a:outerShdw>
          </a:effectLst>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b="1" dirty="0"/>
              <a:t>Since all saturated configurations have an equal number of bonds, we can focus solely on the number of complexes</a:t>
            </a:r>
            <a:endParaRPr lang="en-US" sz="2400" b="1" baseline="30000" dirty="0"/>
          </a:p>
        </p:txBody>
      </p:sp>
      <p:sp>
        <p:nvSpPr>
          <p:cNvPr id="6" name="Slide Number Placeholder 5"/>
          <p:cNvSpPr>
            <a:spLocks noGrp="1"/>
          </p:cNvSpPr>
          <p:nvPr>
            <p:ph type="sldNum" sz="quarter" idx="12"/>
          </p:nvPr>
        </p:nvSpPr>
        <p:spPr/>
        <p:txBody>
          <a:bodyPr/>
          <a:lstStyle/>
          <a:p>
            <a:fld id="{1ACC379C-1C69-404F-8F7C-25EFE1E359DB}" type="slidenum">
              <a:rPr lang="en-US" smtClean="0"/>
              <a:t>28</a:t>
            </a:fld>
            <a:endParaRPr lang="en-US"/>
          </a:p>
        </p:txBody>
      </p:sp>
    </p:spTree>
    <p:extLst>
      <p:ext uri="{BB962C8B-B14F-4D97-AF65-F5344CB8AC3E}">
        <p14:creationId xmlns:p14="http://schemas.microsoft.com/office/powerpoint/2010/main" val="447184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4"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3091415" y="1984443"/>
            <a:ext cx="6770451" cy="3169559"/>
          </a:xfrm>
          <a:custGeom>
            <a:avLst/>
            <a:gdLst>
              <a:gd name="connsiteX0" fmla="*/ 0 w 9134273"/>
              <a:gd name="connsiteY0" fmla="*/ 0 h 6943481"/>
              <a:gd name="connsiteX1" fmla="*/ 2305456 w 9134273"/>
              <a:gd name="connsiteY1" fmla="*/ 6858000 h 6943481"/>
              <a:gd name="connsiteX2" fmla="*/ 4348264 w 9134273"/>
              <a:gd name="connsiteY2" fmla="*/ 4027251 h 6943481"/>
              <a:gd name="connsiteX3" fmla="*/ 6536988 w 9134273"/>
              <a:gd name="connsiteY3" fmla="*/ 6858000 h 6943481"/>
              <a:gd name="connsiteX4" fmla="*/ 9134273 w 9134273"/>
              <a:gd name="connsiteY4" fmla="*/ 0 h 6943481"/>
              <a:gd name="connsiteX0" fmla="*/ 0 w 9134273"/>
              <a:gd name="connsiteY0" fmla="*/ 0 h 6943481"/>
              <a:gd name="connsiteX1" fmla="*/ 2305456 w 9134273"/>
              <a:gd name="connsiteY1" fmla="*/ 6858000 h 6943481"/>
              <a:gd name="connsiteX2" fmla="*/ 4427008 w 9134273"/>
              <a:gd name="connsiteY2" fmla="*/ 4027251 h 6943481"/>
              <a:gd name="connsiteX3" fmla="*/ 6536988 w 9134273"/>
              <a:gd name="connsiteY3" fmla="*/ 6858000 h 6943481"/>
              <a:gd name="connsiteX4" fmla="*/ 9134273 w 9134273"/>
              <a:gd name="connsiteY4" fmla="*/ 0 h 6943481"/>
              <a:gd name="connsiteX0" fmla="*/ 0 w 9134273"/>
              <a:gd name="connsiteY0" fmla="*/ 0 h 6887748"/>
              <a:gd name="connsiteX1" fmla="*/ 2305456 w 9134273"/>
              <a:gd name="connsiteY1" fmla="*/ 6858000 h 6887748"/>
              <a:gd name="connsiteX2" fmla="*/ 4427008 w 9134273"/>
              <a:gd name="connsiteY2" fmla="*/ 2656135 h 6887748"/>
              <a:gd name="connsiteX3" fmla="*/ 6536988 w 9134273"/>
              <a:gd name="connsiteY3" fmla="*/ 6858000 h 6887748"/>
              <a:gd name="connsiteX4" fmla="*/ 9134273 w 9134273"/>
              <a:gd name="connsiteY4" fmla="*/ 0 h 6887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4273" h="6887748">
                <a:moveTo>
                  <a:pt x="0" y="0"/>
                </a:moveTo>
                <a:cubicBezTo>
                  <a:pt x="790372" y="3093396"/>
                  <a:pt x="1567621" y="6415311"/>
                  <a:pt x="2305456" y="6858000"/>
                </a:cubicBezTo>
                <a:cubicBezTo>
                  <a:pt x="3043291" y="7300689"/>
                  <a:pt x="3721753" y="2656135"/>
                  <a:pt x="4427008" y="2656135"/>
                </a:cubicBezTo>
                <a:cubicBezTo>
                  <a:pt x="5132263" y="2656135"/>
                  <a:pt x="5752444" y="7300689"/>
                  <a:pt x="6536988" y="6858000"/>
                </a:cubicBezTo>
                <a:cubicBezTo>
                  <a:pt x="7321532" y="6415311"/>
                  <a:pt x="8857035" y="773349"/>
                  <a:pt x="9134273" y="0"/>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p:cNvCxnSpPr/>
          <p:nvPr/>
        </p:nvCxnSpPr>
        <p:spPr>
          <a:xfrm>
            <a:off x="2741219" y="1663431"/>
            <a:ext cx="0" cy="4143983"/>
          </a:xfrm>
          <a:prstGeom prst="line">
            <a:avLst/>
          </a:prstGeom>
          <a:ln w="635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2507756" y="5580434"/>
            <a:ext cx="7354111" cy="0"/>
          </a:xfrm>
          <a:prstGeom prst="line">
            <a:avLst/>
          </a:prstGeom>
          <a:ln w="6350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09687" y="5807414"/>
            <a:ext cx="2718949" cy="461665"/>
          </a:xfrm>
          <a:prstGeom prst="rect">
            <a:avLst/>
          </a:prstGeom>
          <a:noFill/>
        </p:spPr>
        <p:txBody>
          <a:bodyPr wrap="none" rtlCol="0">
            <a:spAutoFit/>
          </a:bodyPr>
          <a:lstStyle/>
          <a:p>
            <a:r>
              <a:rPr lang="en-US" sz="2400" b="1" dirty="0"/>
              <a:t>Configuration space</a:t>
            </a:r>
          </a:p>
        </p:txBody>
      </p:sp>
      <p:sp>
        <p:nvSpPr>
          <p:cNvPr id="13" name="TextBox 12"/>
          <p:cNvSpPr txBox="1"/>
          <p:nvPr/>
        </p:nvSpPr>
        <p:spPr>
          <a:xfrm>
            <a:off x="2214665" y="1201766"/>
            <a:ext cx="1053109" cy="461665"/>
          </a:xfrm>
          <a:prstGeom prst="rect">
            <a:avLst/>
          </a:prstGeom>
          <a:noFill/>
        </p:spPr>
        <p:txBody>
          <a:bodyPr wrap="none" rtlCol="0">
            <a:spAutoFit/>
          </a:bodyPr>
          <a:lstStyle/>
          <a:p>
            <a:r>
              <a:rPr lang="en-US" sz="2400" b="1" dirty="0"/>
              <a:t>Energy</a:t>
            </a:r>
          </a:p>
        </p:txBody>
      </p:sp>
      <p:sp>
        <p:nvSpPr>
          <p:cNvPr id="19" name="TextBox 18"/>
          <p:cNvSpPr txBox="1"/>
          <p:nvPr/>
        </p:nvSpPr>
        <p:spPr>
          <a:xfrm>
            <a:off x="4623518" y="4507671"/>
            <a:ext cx="437745" cy="646331"/>
          </a:xfrm>
          <a:prstGeom prst="rect">
            <a:avLst/>
          </a:prstGeom>
          <a:noFill/>
        </p:spPr>
        <p:txBody>
          <a:bodyPr wrap="square" rtlCol="0">
            <a:spAutoFit/>
          </a:bodyPr>
          <a:lstStyle/>
          <a:p>
            <a:r>
              <a:rPr lang="el-GR" sz="3600" dirty="0"/>
              <a:t>α</a:t>
            </a:r>
            <a:endParaRPr lang="en-US" sz="3600" dirty="0"/>
          </a:p>
        </p:txBody>
      </p:sp>
      <p:sp>
        <p:nvSpPr>
          <p:cNvPr id="20" name="TextBox 19"/>
          <p:cNvSpPr txBox="1"/>
          <p:nvPr/>
        </p:nvSpPr>
        <p:spPr>
          <a:xfrm>
            <a:off x="7665033" y="4507672"/>
            <a:ext cx="437745" cy="646331"/>
          </a:xfrm>
          <a:prstGeom prst="rect">
            <a:avLst/>
          </a:prstGeom>
          <a:noFill/>
        </p:spPr>
        <p:txBody>
          <a:bodyPr wrap="square" rtlCol="0">
            <a:spAutoFit/>
          </a:bodyPr>
          <a:lstStyle/>
          <a:p>
            <a:r>
              <a:rPr lang="el-GR" sz="3600" dirty="0"/>
              <a:t>β</a:t>
            </a:r>
            <a:endParaRPr lang="en-US" sz="3600" dirty="0"/>
          </a:p>
        </p:txBody>
      </p:sp>
      <p:sp>
        <p:nvSpPr>
          <p:cNvPr id="22" name="Title 1"/>
          <p:cNvSpPr>
            <a:spLocks noGrp="1"/>
          </p:cNvSpPr>
          <p:nvPr>
            <p:ph type="title"/>
          </p:nvPr>
        </p:nvSpPr>
        <p:spPr>
          <a:xfrm>
            <a:off x="1981200" y="274638"/>
            <a:ext cx="8229600" cy="1143000"/>
          </a:xfrm>
        </p:spPr>
        <p:txBody>
          <a:bodyPr/>
          <a:lstStyle/>
          <a:p>
            <a:r>
              <a:rPr lang="en-US" dirty="0"/>
              <a:t>Large Energy Barriers</a:t>
            </a:r>
          </a:p>
        </p:txBody>
      </p:sp>
      <p:grpSp>
        <p:nvGrpSpPr>
          <p:cNvPr id="29" name="Group 28"/>
          <p:cNvGrpSpPr/>
          <p:nvPr/>
        </p:nvGrpSpPr>
        <p:grpSpPr>
          <a:xfrm>
            <a:off x="4842394" y="1984443"/>
            <a:ext cx="3005847" cy="2616741"/>
            <a:chOff x="3025302" y="1984442"/>
            <a:chExt cx="3005847" cy="2616741"/>
          </a:xfrm>
        </p:grpSpPr>
        <p:sp>
          <p:nvSpPr>
            <p:cNvPr id="27" name="Freeform 26"/>
            <p:cNvSpPr/>
            <p:nvPr/>
          </p:nvSpPr>
          <p:spPr>
            <a:xfrm>
              <a:off x="3025302" y="2616740"/>
              <a:ext cx="3005847" cy="1984443"/>
            </a:xfrm>
            <a:custGeom>
              <a:avLst/>
              <a:gdLst>
                <a:gd name="connsiteX0" fmla="*/ 0 w 3005847"/>
                <a:gd name="connsiteY0" fmla="*/ 1721880 h 1721880"/>
                <a:gd name="connsiteX1" fmla="*/ 1517515 w 3005847"/>
                <a:gd name="connsiteY1" fmla="*/ 84 h 1721880"/>
                <a:gd name="connsiteX2" fmla="*/ 3005847 w 3005847"/>
                <a:gd name="connsiteY2" fmla="*/ 1663514 h 1721880"/>
              </a:gdLst>
              <a:ahLst/>
              <a:cxnLst>
                <a:cxn ang="0">
                  <a:pos x="connsiteX0" y="connsiteY0"/>
                </a:cxn>
                <a:cxn ang="0">
                  <a:pos x="connsiteX1" y="connsiteY1"/>
                </a:cxn>
                <a:cxn ang="0">
                  <a:pos x="connsiteX2" y="connsiteY2"/>
                </a:cxn>
              </a:cxnLst>
              <a:rect l="l" t="t" r="r" b="b"/>
              <a:pathLst>
                <a:path w="3005847" h="1721880">
                  <a:moveTo>
                    <a:pt x="0" y="1721880"/>
                  </a:moveTo>
                  <a:cubicBezTo>
                    <a:pt x="508270" y="865846"/>
                    <a:pt x="1016541" y="9812"/>
                    <a:pt x="1517515" y="84"/>
                  </a:cubicBezTo>
                  <a:cubicBezTo>
                    <a:pt x="2018489" y="-9644"/>
                    <a:pt x="2512168" y="826935"/>
                    <a:pt x="3005847" y="1663514"/>
                  </a:cubicBezTo>
                </a:path>
              </a:pathLst>
            </a:custGeom>
            <a:noFill/>
            <a:ln w="635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103732" y="1984442"/>
              <a:ext cx="2848985" cy="523220"/>
            </a:xfrm>
            <a:prstGeom prst="rect">
              <a:avLst/>
            </a:prstGeom>
            <a:noFill/>
          </p:spPr>
          <p:txBody>
            <a:bodyPr wrap="none" rtlCol="0">
              <a:spAutoFit/>
            </a:bodyPr>
            <a:lstStyle/>
            <a:p>
              <a:pPr algn="ctr"/>
              <a:r>
                <a:rPr lang="en-US" sz="2800" b="1" dirty="0">
                  <a:solidFill>
                    <a:srgbClr val="FF0000"/>
                  </a:solidFill>
                </a:rPr>
                <a:t>Reaction Pathway</a:t>
              </a:r>
            </a:p>
          </p:txBody>
        </p:sp>
      </p:grpSp>
      <p:grpSp>
        <p:nvGrpSpPr>
          <p:cNvPr id="34" name="Group 33"/>
          <p:cNvGrpSpPr/>
          <p:nvPr/>
        </p:nvGrpSpPr>
        <p:grpSpPr>
          <a:xfrm>
            <a:off x="5736014" y="3206725"/>
            <a:ext cx="1265920" cy="1947276"/>
            <a:chOff x="3918923" y="3206725"/>
            <a:chExt cx="1265920" cy="1947276"/>
          </a:xfrm>
        </p:grpSpPr>
        <p:cxnSp>
          <p:nvCxnSpPr>
            <p:cNvPr id="31" name="Straight Connector 30"/>
            <p:cNvCxnSpPr/>
            <p:nvPr/>
          </p:nvCxnSpPr>
          <p:spPr>
            <a:xfrm flipH="1">
              <a:off x="4528225" y="3206725"/>
              <a:ext cx="27459" cy="1947276"/>
            </a:xfrm>
            <a:prstGeom prst="line">
              <a:avLst/>
            </a:prstGeom>
            <a:ln w="635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918923" y="4077963"/>
              <a:ext cx="1265920" cy="523220"/>
            </a:xfrm>
            <a:prstGeom prst="rect">
              <a:avLst/>
            </a:prstGeom>
            <a:solidFill>
              <a:schemeClr val="bg1"/>
            </a:solidFill>
          </p:spPr>
          <p:txBody>
            <a:bodyPr wrap="square" rtlCol="0">
              <a:spAutoFit/>
            </a:bodyPr>
            <a:lstStyle/>
            <a:p>
              <a:pPr algn="ctr"/>
              <a:r>
                <a:rPr lang="en-US" sz="2800" b="1" dirty="0"/>
                <a:t>Barrier</a:t>
              </a:r>
            </a:p>
          </p:txBody>
        </p:sp>
      </p:grpSp>
      <p:grpSp>
        <p:nvGrpSpPr>
          <p:cNvPr id="30" name="Group 29"/>
          <p:cNvGrpSpPr/>
          <p:nvPr/>
        </p:nvGrpSpPr>
        <p:grpSpPr>
          <a:xfrm rot="10800000">
            <a:off x="1524000" y="2507662"/>
            <a:ext cx="1217218" cy="699063"/>
            <a:chOff x="30548" y="4365732"/>
            <a:chExt cx="1217218" cy="914277"/>
          </a:xfrm>
        </p:grpSpPr>
        <p:cxnSp>
          <p:nvCxnSpPr>
            <p:cNvPr id="32" name="Straight Connector 31"/>
            <p:cNvCxnSpPr>
              <a:stCxn id="35" idx="0"/>
            </p:cNvCxnSpPr>
            <p:nvPr/>
          </p:nvCxnSpPr>
          <p:spPr>
            <a:xfrm rot="10800000" flipV="1">
              <a:off x="639156" y="5050031"/>
              <a:ext cx="1" cy="229978"/>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0800000">
              <a:off x="30548" y="4365732"/>
              <a:ext cx="1217218" cy="684299"/>
            </a:xfrm>
            <a:prstGeom prst="rect">
              <a:avLst/>
            </a:prstGeom>
            <a:noFill/>
          </p:spPr>
          <p:txBody>
            <a:bodyPr wrap="square" rtlCol="0">
              <a:spAutoFit/>
            </a:bodyPr>
            <a:lstStyle/>
            <a:p>
              <a:pPr algn="ctr"/>
              <a:r>
                <a:rPr lang="en-US" sz="1600" dirty="0"/>
                <a:t>Merge</a:t>
              </a:r>
            </a:p>
            <a:p>
              <a:pPr algn="ctr"/>
              <a:r>
                <a:rPr lang="en-US" sz="1200" dirty="0"/>
                <a:t>(less favorable)</a:t>
              </a:r>
            </a:p>
          </p:txBody>
        </p:sp>
      </p:grpSp>
      <p:grpSp>
        <p:nvGrpSpPr>
          <p:cNvPr id="36" name="Group 35"/>
          <p:cNvGrpSpPr/>
          <p:nvPr/>
        </p:nvGrpSpPr>
        <p:grpSpPr>
          <a:xfrm>
            <a:off x="1524000" y="4229197"/>
            <a:ext cx="1217218" cy="714572"/>
            <a:chOff x="30548" y="4365732"/>
            <a:chExt cx="1217218" cy="934561"/>
          </a:xfrm>
        </p:grpSpPr>
        <p:cxnSp>
          <p:nvCxnSpPr>
            <p:cNvPr id="37" name="Straight Connector 36"/>
            <p:cNvCxnSpPr/>
            <p:nvPr/>
          </p:nvCxnSpPr>
          <p:spPr>
            <a:xfrm>
              <a:off x="622617" y="5090210"/>
              <a:ext cx="1" cy="210083"/>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548" y="4365732"/>
              <a:ext cx="1217218" cy="684299"/>
            </a:xfrm>
            <a:prstGeom prst="rect">
              <a:avLst/>
            </a:prstGeom>
            <a:noFill/>
          </p:spPr>
          <p:txBody>
            <a:bodyPr wrap="square" rtlCol="0">
              <a:spAutoFit/>
            </a:bodyPr>
            <a:lstStyle/>
            <a:p>
              <a:pPr algn="ctr"/>
              <a:r>
                <a:rPr lang="en-US" sz="1600" dirty="0"/>
                <a:t>Split</a:t>
              </a:r>
            </a:p>
            <a:p>
              <a:pPr algn="ctr"/>
              <a:r>
                <a:rPr lang="en-US" sz="1200" dirty="0"/>
                <a:t>(more favorable)</a:t>
              </a:r>
            </a:p>
          </p:txBody>
        </p:sp>
      </p:grpSp>
      <p:sp>
        <p:nvSpPr>
          <p:cNvPr id="3" name="Slide Number Placeholder 2"/>
          <p:cNvSpPr>
            <a:spLocks noGrp="1"/>
          </p:cNvSpPr>
          <p:nvPr>
            <p:ph type="sldNum" sz="quarter" idx="12"/>
          </p:nvPr>
        </p:nvSpPr>
        <p:spPr/>
        <p:txBody>
          <a:bodyPr/>
          <a:lstStyle/>
          <a:p>
            <a:fld id="{1ACC379C-1C69-404F-8F7C-25EFE1E359DB}" type="slidenum">
              <a:rPr lang="en-US" smtClean="0"/>
              <a:t>29</a:t>
            </a:fld>
            <a:endParaRPr lang="en-US"/>
          </a:p>
        </p:txBody>
      </p:sp>
    </p:spTree>
    <p:extLst>
      <p:ext uri="{BB962C8B-B14F-4D97-AF65-F5344CB8AC3E}">
        <p14:creationId xmlns:p14="http://schemas.microsoft.com/office/powerpoint/2010/main" val="69943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84" name="Group 3083"/>
          <p:cNvGrpSpPr/>
          <p:nvPr/>
        </p:nvGrpSpPr>
        <p:grpSpPr>
          <a:xfrm>
            <a:off x="4829812" y="5229946"/>
            <a:ext cx="5702282" cy="707886"/>
            <a:chOff x="3305812" y="5229946"/>
            <a:chExt cx="5702282" cy="707886"/>
          </a:xfrm>
        </p:grpSpPr>
        <p:sp>
          <p:nvSpPr>
            <p:cNvPr id="3081" name="Rectangle 3080"/>
            <p:cNvSpPr/>
            <p:nvPr/>
          </p:nvSpPr>
          <p:spPr>
            <a:xfrm>
              <a:off x="3305812" y="5272455"/>
              <a:ext cx="5158738" cy="622869"/>
            </a:xfrm>
            <a:prstGeom prst="rect">
              <a:avLst/>
            </a:prstGeom>
            <a:solidFill>
              <a:srgbClr val="00B05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563742" y="5229946"/>
              <a:ext cx="444352" cy="707886"/>
            </a:xfrm>
            <a:prstGeom prst="rect">
              <a:avLst/>
            </a:prstGeom>
            <a:noFill/>
          </p:spPr>
          <p:txBody>
            <a:bodyPr wrap="none" rtlCol="0">
              <a:spAutoFit/>
            </a:bodyPr>
            <a:lstStyle/>
            <a:p>
              <a:pPr algn="ctr"/>
              <a:r>
                <a:rPr lang="en-US" sz="4000" b="1" dirty="0">
                  <a:solidFill>
                    <a:srgbClr val="00B050"/>
                  </a:solidFill>
                </a:rPr>
                <a:t>0</a:t>
              </a:r>
            </a:p>
          </p:txBody>
        </p:sp>
      </p:grpSp>
      <p:grpSp>
        <p:nvGrpSpPr>
          <p:cNvPr id="3083" name="Group 3082"/>
          <p:cNvGrpSpPr/>
          <p:nvPr/>
        </p:nvGrpSpPr>
        <p:grpSpPr>
          <a:xfrm>
            <a:off x="4829812" y="2681983"/>
            <a:ext cx="5702282" cy="707886"/>
            <a:chOff x="3305812" y="2681983"/>
            <a:chExt cx="5702282" cy="707886"/>
          </a:xfrm>
        </p:grpSpPr>
        <p:sp>
          <p:nvSpPr>
            <p:cNvPr id="45" name="Rectangle 44"/>
            <p:cNvSpPr/>
            <p:nvPr/>
          </p:nvSpPr>
          <p:spPr>
            <a:xfrm>
              <a:off x="3305812" y="2724492"/>
              <a:ext cx="5158738" cy="622869"/>
            </a:xfrm>
            <a:prstGeom prst="rect">
              <a:avLst/>
            </a:prstGeom>
            <a:solidFill>
              <a:srgbClr val="0070C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2" name="TextBox 3081"/>
            <p:cNvSpPr txBox="1"/>
            <p:nvPr/>
          </p:nvSpPr>
          <p:spPr>
            <a:xfrm>
              <a:off x="8563742" y="2681983"/>
              <a:ext cx="444352" cy="707886"/>
            </a:xfrm>
            <a:prstGeom prst="rect">
              <a:avLst/>
            </a:prstGeom>
            <a:noFill/>
          </p:spPr>
          <p:txBody>
            <a:bodyPr wrap="none" rtlCol="0">
              <a:spAutoFit/>
            </a:bodyPr>
            <a:lstStyle/>
            <a:p>
              <a:pPr algn="ctr"/>
              <a:r>
                <a:rPr lang="en-US" sz="4000" b="1" dirty="0">
                  <a:solidFill>
                    <a:srgbClr val="0070C0"/>
                  </a:solidFill>
                </a:rPr>
                <a:t>1</a:t>
              </a:r>
            </a:p>
          </p:txBody>
        </p:sp>
      </p:grpSp>
      <p:sp>
        <p:nvSpPr>
          <p:cNvPr id="2" name="Title 1"/>
          <p:cNvSpPr>
            <a:spLocks noGrp="1"/>
          </p:cNvSpPr>
          <p:nvPr>
            <p:ph type="title"/>
          </p:nvPr>
        </p:nvSpPr>
        <p:spPr>
          <a:xfrm>
            <a:off x="635266" y="28885"/>
            <a:ext cx="10491537" cy="1143000"/>
          </a:xfrm>
        </p:spPr>
        <p:txBody>
          <a:bodyPr>
            <a:normAutofit/>
          </a:bodyPr>
          <a:lstStyle/>
          <a:p>
            <a:r>
              <a:rPr lang="en-US" sz="3200" dirty="0"/>
              <a:t>Chemical Identity </a:t>
            </a:r>
            <a:r>
              <a:rPr lang="en-US" sz="3200"/>
              <a:t>Gate: Idealized </a:t>
            </a:r>
            <a:r>
              <a:rPr lang="en-US" sz="3200" dirty="0"/>
              <a:t>vs. Actual Behavior</a:t>
            </a:r>
          </a:p>
        </p:txBody>
      </p:sp>
      <p:grpSp>
        <p:nvGrpSpPr>
          <p:cNvPr id="24" name="Group 23"/>
          <p:cNvGrpSpPr/>
          <p:nvPr/>
        </p:nvGrpSpPr>
        <p:grpSpPr>
          <a:xfrm>
            <a:off x="4833477" y="4681714"/>
            <a:ext cx="4870580" cy="1190580"/>
            <a:chOff x="3309477" y="4481659"/>
            <a:chExt cx="4870580" cy="1190580"/>
          </a:xfrm>
        </p:grpSpPr>
        <p:sp>
          <p:nvSpPr>
            <p:cNvPr id="30" name="TextBox 29"/>
            <p:cNvSpPr txBox="1"/>
            <p:nvPr/>
          </p:nvSpPr>
          <p:spPr>
            <a:xfrm rot="21120000">
              <a:off x="7243626" y="4481659"/>
              <a:ext cx="673582" cy="400110"/>
            </a:xfrm>
            <a:prstGeom prst="rect">
              <a:avLst/>
            </a:prstGeom>
            <a:noFill/>
          </p:spPr>
          <p:txBody>
            <a:bodyPr wrap="none" rtlCol="0">
              <a:spAutoFit/>
            </a:bodyPr>
            <a:lstStyle/>
            <a:p>
              <a:r>
                <a:rPr lang="en-US" sz="2000" b="1" dirty="0">
                  <a:solidFill>
                    <a:srgbClr val="FF0000"/>
                  </a:solidFill>
                </a:rPr>
                <a:t>Leak</a:t>
              </a:r>
            </a:p>
          </p:txBody>
        </p:sp>
        <p:sp>
          <p:nvSpPr>
            <p:cNvPr id="29" name="Freeform 28"/>
            <p:cNvSpPr/>
            <p:nvPr/>
          </p:nvSpPr>
          <p:spPr>
            <a:xfrm>
              <a:off x="3309477" y="4805551"/>
              <a:ext cx="4870580" cy="866688"/>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1039780 w 4870580"/>
                <a:gd name="connsiteY1" fmla="*/ 1689191 h 2799184"/>
                <a:gd name="connsiteX2" fmla="*/ 4870580 w 4870580"/>
                <a:gd name="connsiteY2" fmla="*/ 0 h 2799184"/>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4870580 w 4870580"/>
                <a:gd name="connsiteY2" fmla="*/ 0 h 2308862"/>
                <a:gd name="connsiteX0" fmla="*/ 0 w 4870580"/>
                <a:gd name="connsiteY0" fmla="*/ 2308862 h 2308862"/>
                <a:gd name="connsiteX1" fmla="*/ 1039780 w 4870580"/>
                <a:gd name="connsiteY1" fmla="*/ 1198869 h 2308862"/>
                <a:gd name="connsiteX2" fmla="*/ 2055625 w 4870580"/>
                <a:gd name="connsiteY2" fmla="*/ 909883 h 2308862"/>
                <a:gd name="connsiteX3" fmla="*/ 4870580 w 4870580"/>
                <a:gd name="connsiteY3" fmla="*/ 0 h 2308862"/>
                <a:gd name="connsiteX0" fmla="*/ 0 w 4870580"/>
                <a:gd name="connsiteY0" fmla="*/ 2308862 h 2308862"/>
                <a:gd name="connsiteX1" fmla="*/ 2055625 w 4870580"/>
                <a:gd name="connsiteY1" fmla="*/ 909883 h 2308862"/>
                <a:gd name="connsiteX2" fmla="*/ 4870580 w 4870580"/>
                <a:gd name="connsiteY2" fmla="*/ 0 h 2308862"/>
                <a:gd name="connsiteX0" fmla="*/ 0 w 4870580"/>
                <a:gd name="connsiteY0" fmla="*/ 2308862 h 2308862"/>
                <a:gd name="connsiteX1" fmla="*/ 2055625 w 4870580"/>
                <a:gd name="connsiteY1" fmla="*/ 909883 h 2308862"/>
                <a:gd name="connsiteX2" fmla="*/ 4870580 w 4870580"/>
                <a:gd name="connsiteY2" fmla="*/ 0 h 2308862"/>
                <a:gd name="connsiteX0" fmla="*/ 0 w 4870580"/>
                <a:gd name="connsiteY0" fmla="*/ 2308862 h 2308862"/>
                <a:gd name="connsiteX1" fmla="*/ 2055625 w 4870580"/>
                <a:gd name="connsiteY1" fmla="*/ 909883 h 2308862"/>
                <a:gd name="connsiteX2" fmla="*/ 4870580 w 4870580"/>
                <a:gd name="connsiteY2" fmla="*/ 0 h 2308862"/>
                <a:gd name="connsiteX0" fmla="*/ 0 w 4870580"/>
                <a:gd name="connsiteY0" fmla="*/ 2168772 h 2168772"/>
                <a:gd name="connsiteX1" fmla="*/ 2055625 w 4870580"/>
                <a:gd name="connsiteY1" fmla="*/ 769793 h 2168772"/>
                <a:gd name="connsiteX2" fmla="*/ 4870580 w 4870580"/>
                <a:gd name="connsiteY2" fmla="*/ 0 h 2168772"/>
                <a:gd name="connsiteX0" fmla="*/ 0 w 4870580"/>
                <a:gd name="connsiteY0" fmla="*/ 2168772 h 2168772"/>
                <a:gd name="connsiteX1" fmla="*/ 2055625 w 4870580"/>
                <a:gd name="connsiteY1" fmla="*/ 769793 h 2168772"/>
                <a:gd name="connsiteX2" fmla="*/ 4870580 w 4870580"/>
                <a:gd name="connsiteY2"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 name="connsiteX0" fmla="*/ 0 w 4870580"/>
                <a:gd name="connsiteY0" fmla="*/ 2168772 h 2168772"/>
                <a:gd name="connsiteX1" fmla="*/ 4870580 w 4870580"/>
                <a:gd name="connsiteY1" fmla="*/ 0 h 2168772"/>
              </a:gdLst>
              <a:ahLst/>
              <a:cxnLst>
                <a:cxn ang="0">
                  <a:pos x="connsiteX0" y="connsiteY0"/>
                </a:cxn>
                <a:cxn ang="0">
                  <a:pos x="connsiteX1" y="connsiteY1"/>
                </a:cxn>
              </a:cxnLst>
              <a:rect l="l" t="t" r="r" b="b"/>
              <a:pathLst>
                <a:path w="4870580" h="2168772">
                  <a:moveTo>
                    <a:pt x="0" y="2168772"/>
                  </a:moveTo>
                  <a:cubicBezTo>
                    <a:pt x="55985" y="1726031"/>
                    <a:pt x="3163078" y="512790"/>
                    <a:pt x="4870580"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4355966" y="2290469"/>
            <a:ext cx="5684729" cy="4066774"/>
            <a:chOff x="2831965" y="2090414"/>
            <a:chExt cx="5684729" cy="4066774"/>
          </a:xfrm>
        </p:grpSpPr>
        <p:sp>
          <p:nvSpPr>
            <p:cNvPr id="27" name="Freeform 26"/>
            <p:cNvSpPr/>
            <p:nvPr/>
          </p:nvSpPr>
          <p:spPr>
            <a:xfrm>
              <a:off x="3309477" y="5521393"/>
              <a:ext cx="4870580" cy="150845"/>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Lst>
              <a:ahLst/>
              <a:cxnLst>
                <a:cxn ang="0">
                  <a:pos x="connsiteX0" y="connsiteY0"/>
                </a:cxn>
                <a:cxn ang="0">
                  <a:pos x="connsiteX1" y="connsiteY1"/>
                </a:cxn>
                <a:cxn ang="0">
                  <a:pos x="connsiteX2" y="connsiteY2"/>
                </a:cxn>
              </a:cxnLst>
              <a:rect l="l" t="t" r="r" b="b"/>
              <a:pathLst>
                <a:path w="4870580" h="2799184">
                  <a:moveTo>
                    <a:pt x="0" y="2799184"/>
                  </a:moveTo>
                  <a:cubicBezTo>
                    <a:pt x="111967" y="1950098"/>
                    <a:pt x="88058" y="1011596"/>
                    <a:pt x="759862" y="498411"/>
                  </a:cubicBezTo>
                  <a:cubicBezTo>
                    <a:pt x="1548299" y="-82419"/>
                    <a:pt x="4264090" y="13996"/>
                    <a:pt x="4870580"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3307994" y="2883159"/>
              <a:ext cx="4856292" cy="2803946"/>
            </a:xfrm>
            <a:custGeom>
              <a:avLst/>
              <a:gdLst>
                <a:gd name="connsiteX0" fmla="*/ 0 w 4870580"/>
                <a:gd name="connsiteY0" fmla="*/ 2799184 h 2799184"/>
                <a:gd name="connsiteX1" fmla="*/ 4870580 w 4870580"/>
                <a:gd name="connsiteY1" fmla="*/ 0 h 2799184"/>
                <a:gd name="connsiteX0" fmla="*/ 0 w 4870580"/>
                <a:gd name="connsiteY0" fmla="*/ 2799184 h 2799184"/>
                <a:gd name="connsiteX1" fmla="*/ 2407298 w 4870580"/>
                <a:gd name="connsiteY1" fmla="*/ 1343608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335902 w 4870580"/>
                <a:gd name="connsiteY1" fmla="*/ 2519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535927 w 4870580"/>
                <a:gd name="connsiteY1" fmla="*/ 442427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70580"/>
                <a:gd name="connsiteY0" fmla="*/ 2799184 h 2799184"/>
                <a:gd name="connsiteX1" fmla="*/ 759862 w 4870580"/>
                <a:gd name="connsiteY1" fmla="*/ 498411 h 2799184"/>
                <a:gd name="connsiteX2" fmla="*/ 4870580 w 4870580"/>
                <a:gd name="connsiteY2" fmla="*/ 0 h 2799184"/>
                <a:gd name="connsiteX0" fmla="*/ 0 w 4856292"/>
                <a:gd name="connsiteY0" fmla="*/ 2803946 h 2803946"/>
                <a:gd name="connsiteX1" fmla="*/ 745574 w 4856292"/>
                <a:gd name="connsiteY1" fmla="*/ 498411 h 2803946"/>
                <a:gd name="connsiteX2" fmla="*/ 4856292 w 4856292"/>
                <a:gd name="connsiteY2" fmla="*/ 0 h 2803946"/>
              </a:gdLst>
              <a:ahLst/>
              <a:cxnLst>
                <a:cxn ang="0">
                  <a:pos x="connsiteX0" y="connsiteY0"/>
                </a:cxn>
                <a:cxn ang="0">
                  <a:pos x="connsiteX1" y="connsiteY1"/>
                </a:cxn>
                <a:cxn ang="0">
                  <a:pos x="connsiteX2" y="connsiteY2"/>
                </a:cxn>
              </a:cxnLst>
              <a:rect l="l" t="t" r="r" b="b"/>
              <a:pathLst>
                <a:path w="4856292" h="2803946">
                  <a:moveTo>
                    <a:pt x="0" y="2803946"/>
                  </a:moveTo>
                  <a:cubicBezTo>
                    <a:pt x="111967" y="1954860"/>
                    <a:pt x="73770" y="1011596"/>
                    <a:pt x="745574" y="498411"/>
                  </a:cubicBezTo>
                  <a:cubicBezTo>
                    <a:pt x="1534011" y="-82419"/>
                    <a:pt x="4249802" y="13996"/>
                    <a:pt x="4856292" y="0"/>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2831965" y="2090414"/>
              <a:ext cx="5684729" cy="4066774"/>
              <a:chOff x="569708" y="1254147"/>
              <a:chExt cx="7768158" cy="4880649"/>
            </a:xfrm>
          </p:grpSpPr>
          <p:sp>
            <p:nvSpPr>
              <p:cNvPr id="21" name="TextBox 20"/>
              <p:cNvSpPr txBox="1"/>
              <p:nvPr/>
            </p:nvSpPr>
            <p:spPr>
              <a:xfrm>
                <a:off x="7050699" y="5654613"/>
                <a:ext cx="973019" cy="480183"/>
              </a:xfrm>
              <a:prstGeom prst="rect">
                <a:avLst/>
              </a:prstGeom>
              <a:noFill/>
            </p:spPr>
            <p:txBody>
              <a:bodyPr wrap="none" rtlCol="0">
                <a:spAutoFit/>
              </a:bodyPr>
              <a:lstStyle/>
              <a:p>
                <a:r>
                  <a:rPr lang="en-US" sz="2000" dirty="0"/>
                  <a:t>Time</a:t>
                </a:r>
              </a:p>
            </p:txBody>
          </p:sp>
          <p:sp>
            <p:nvSpPr>
              <p:cNvPr id="22" name="TextBox 21"/>
              <p:cNvSpPr txBox="1"/>
              <p:nvPr/>
            </p:nvSpPr>
            <p:spPr>
              <a:xfrm>
                <a:off x="569708" y="1254147"/>
                <a:ext cx="1295021" cy="480183"/>
              </a:xfrm>
              <a:prstGeom prst="rect">
                <a:avLst/>
              </a:prstGeom>
              <a:noFill/>
            </p:spPr>
            <p:txBody>
              <a:bodyPr wrap="none" rtlCol="0">
                <a:spAutoFit/>
              </a:bodyPr>
              <a:lstStyle/>
              <a:p>
                <a:r>
                  <a:rPr lang="en-US" sz="2000" dirty="0"/>
                  <a:t>Output</a:t>
                </a:r>
              </a:p>
            </p:txBody>
          </p:sp>
          <p:cxnSp>
            <p:nvCxnSpPr>
              <p:cNvPr id="19" name="Straight Connector 18"/>
              <p:cNvCxnSpPr/>
              <p:nvPr/>
            </p:nvCxnSpPr>
            <p:spPr>
              <a:xfrm>
                <a:off x="1217219" y="1734331"/>
                <a:ext cx="0" cy="4073083"/>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83755" y="5580434"/>
                <a:ext cx="7354111" cy="0"/>
              </a:xfrm>
              <a:prstGeom prst="line">
                <a:avLst/>
              </a:prstGeom>
              <a:ln w="38100">
                <a:solidFill>
                  <a:schemeClr val="tx1"/>
                </a:solidFill>
                <a:headEnd type="arrow"/>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6526853" y="2490524"/>
              <a:ext cx="1623714" cy="400110"/>
            </a:xfrm>
            <a:prstGeom prst="rect">
              <a:avLst/>
            </a:prstGeom>
            <a:noFill/>
          </p:spPr>
          <p:txBody>
            <a:bodyPr wrap="none" rtlCol="0">
              <a:spAutoFit/>
            </a:bodyPr>
            <a:lstStyle/>
            <a:p>
              <a:r>
                <a:rPr lang="en-US" sz="2000" b="1" dirty="0">
                  <a:solidFill>
                    <a:srgbClr val="0070C0"/>
                  </a:solidFill>
                </a:rPr>
                <a:t>Input Present</a:t>
              </a:r>
            </a:p>
          </p:txBody>
        </p:sp>
        <p:sp>
          <p:nvSpPr>
            <p:cNvPr id="28" name="TextBox 27"/>
            <p:cNvSpPr txBox="1"/>
            <p:nvPr/>
          </p:nvSpPr>
          <p:spPr>
            <a:xfrm>
              <a:off x="6287556" y="5121283"/>
              <a:ext cx="1863011" cy="400110"/>
            </a:xfrm>
            <a:prstGeom prst="rect">
              <a:avLst/>
            </a:prstGeom>
            <a:noFill/>
          </p:spPr>
          <p:txBody>
            <a:bodyPr wrap="none" rtlCol="0">
              <a:spAutoFit/>
            </a:bodyPr>
            <a:lstStyle/>
            <a:p>
              <a:r>
                <a:rPr lang="en-US" sz="2000" b="1" dirty="0">
                  <a:solidFill>
                    <a:srgbClr val="00B050"/>
                  </a:solidFill>
                </a:rPr>
                <a:t>No Input (Ideal)</a:t>
              </a:r>
            </a:p>
          </p:txBody>
        </p:sp>
      </p:grpSp>
      <p:grpSp>
        <p:nvGrpSpPr>
          <p:cNvPr id="3079" name="Group 3078"/>
          <p:cNvGrpSpPr/>
          <p:nvPr/>
        </p:nvGrpSpPr>
        <p:grpSpPr>
          <a:xfrm>
            <a:off x="5798263" y="1359858"/>
            <a:ext cx="3389861" cy="633928"/>
            <a:chOff x="3979571" y="1359857"/>
            <a:chExt cx="4711328" cy="867746"/>
          </a:xfrm>
        </p:grpSpPr>
        <p:sp>
          <p:nvSpPr>
            <p:cNvPr id="3072" name="Isosceles Triangle 3071"/>
            <p:cNvSpPr/>
            <p:nvPr/>
          </p:nvSpPr>
          <p:spPr>
            <a:xfrm rot="5400000">
              <a:off x="5712718" y="1328425"/>
              <a:ext cx="867746" cy="930610"/>
            </a:xfrm>
            <a:prstGeom prst="triangle">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76" name="Straight Connector 3075"/>
            <p:cNvCxnSpPr>
              <a:stCxn id="3072" idx="3"/>
            </p:cNvCxnSpPr>
            <p:nvPr/>
          </p:nvCxnSpPr>
          <p:spPr>
            <a:xfrm flipH="1" flipV="1">
              <a:off x="5039762" y="1793731"/>
              <a:ext cx="641523"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6611897" y="1793730"/>
              <a:ext cx="641523" cy="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253420" y="1519887"/>
              <a:ext cx="1437479" cy="547687"/>
            </a:xfrm>
            <a:prstGeom prst="rect">
              <a:avLst/>
            </a:prstGeom>
            <a:noFill/>
          </p:spPr>
          <p:txBody>
            <a:bodyPr wrap="square" rtlCol="0">
              <a:spAutoFit/>
            </a:bodyPr>
            <a:lstStyle/>
            <a:p>
              <a:r>
                <a:rPr lang="en-US" sz="2000" dirty="0"/>
                <a:t>Output</a:t>
              </a:r>
            </a:p>
          </p:txBody>
        </p:sp>
        <p:sp>
          <p:nvSpPr>
            <p:cNvPr id="41" name="TextBox 40"/>
            <p:cNvSpPr txBox="1"/>
            <p:nvPr/>
          </p:nvSpPr>
          <p:spPr>
            <a:xfrm>
              <a:off x="3979571" y="1519889"/>
              <a:ext cx="1060191" cy="547687"/>
            </a:xfrm>
            <a:prstGeom prst="rect">
              <a:avLst/>
            </a:prstGeom>
            <a:noFill/>
          </p:spPr>
          <p:txBody>
            <a:bodyPr wrap="square" rtlCol="0">
              <a:spAutoFit/>
            </a:bodyPr>
            <a:lstStyle/>
            <a:p>
              <a:pPr algn="r"/>
              <a:r>
                <a:rPr lang="en-US" sz="2000" dirty="0"/>
                <a:t>Input</a:t>
              </a:r>
            </a:p>
          </p:txBody>
        </p:sp>
      </p:grpSp>
      <p:sp>
        <p:nvSpPr>
          <p:cNvPr id="42" name="Slide Number Placeholder 1"/>
          <p:cNvSpPr>
            <a:spLocks noGrp="1"/>
          </p:cNvSpPr>
          <p:nvPr>
            <p:ph type="sldNum" sz="quarter" idx="12"/>
          </p:nvPr>
        </p:nvSpPr>
        <p:spPr>
          <a:xfrm>
            <a:off x="9586705" y="6356351"/>
            <a:ext cx="624095" cy="365125"/>
          </a:xfrm>
        </p:spPr>
        <p:txBody>
          <a:bodyPr/>
          <a:lstStyle/>
          <a:p>
            <a:fld id="{1ACC379C-1C69-404F-8F7C-25EFE1E359DB}" type="slidenum">
              <a:rPr lang="en-US" smtClean="0"/>
              <a:t>3</a:t>
            </a:fld>
            <a:r>
              <a:rPr lang="en-US"/>
              <a:t>/41</a:t>
            </a:r>
            <a:endParaRPr lang="en-US" dirty="0"/>
          </a:p>
        </p:txBody>
      </p:sp>
      <p:grpSp>
        <p:nvGrpSpPr>
          <p:cNvPr id="3" name="Group 2"/>
          <p:cNvGrpSpPr/>
          <p:nvPr/>
        </p:nvGrpSpPr>
        <p:grpSpPr>
          <a:xfrm>
            <a:off x="712268" y="1232953"/>
            <a:ext cx="4624409" cy="5482288"/>
            <a:chOff x="-811733" y="1232952"/>
            <a:chExt cx="4624409" cy="5482288"/>
          </a:xfrm>
        </p:grpSpPr>
        <p:grpSp>
          <p:nvGrpSpPr>
            <p:cNvPr id="31" name="Group 30"/>
            <p:cNvGrpSpPr/>
            <p:nvPr/>
          </p:nvGrpSpPr>
          <p:grpSpPr>
            <a:xfrm>
              <a:off x="121298" y="1676822"/>
              <a:ext cx="2799183" cy="5038418"/>
              <a:chOff x="0" y="1623527"/>
              <a:chExt cx="2920481" cy="5532718"/>
            </a:xfrm>
          </p:grpSpPr>
          <p:sp>
            <p:nvSpPr>
              <p:cNvPr id="11" name="Title 1"/>
              <p:cNvSpPr txBox="1">
                <a:spLocks/>
              </p:cNvSpPr>
              <p:nvPr/>
            </p:nvSpPr>
            <p:spPr>
              <a:xfrm>
                <a:off x="0" y="4744199"/>
                <a:ext cx="2911150"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Qian et al. </a:t>
                </a:r>
                <a:r>
                  <a:rPr lang="en-US" sz="1400" b="1" i="1" dirty="0"/>
                  <a:t>Science</a:t>
                </a:r>
                <a:r>
                  <a:rPr lang="en-US" sz="1400" dirty="0"/>
                  <a:t> 332, 2011</a:t>
                </a:r>
              </a:p>
            </p:txBody>
          </p:sp>
          <p:sp>
            <p:nvSpPr>
              <p:cNvPr id="12" name="Title 1"/>
              <p:cNvSpPr txBox="1">
                <a:spLocks/>
              </p:cNvSpPr>
              <p:nvPr/>
            </p:nvSpPr>
            <p:spPr>
              <a:xfrm>
                <a:off x="0" y="3018036"/>
                <a:ext cx="2911150"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Wang et al. </a:t>
                </a:r>
                <a:r>
                  <a:rPr lang="en-US" sz="1400" b="1" i="1" dirty="0"/>
                  <a:t>DNA</a:t>
                </a:r>
                <a:r>
                  <a:rPr lang="en-US" sz="1400" dirty="0"/>
                  <a:t> 23, 2017</a:t>
                </a:r>
              </a:p>
            </p:txBody>
          </p:sp>
          <p:sp>
            <p:nvSpPr>
              <p:cNvPr id="14" name="Title 1"/>
              <p:cNvSpPr txBox="1">
                <a:spLocks/>
              </p:cNvSpPr>
              <p:nvPr/>
            </p:nvSpPr>
            <p:spPr>
              <a:xfrm>
                <a:off x="9331" y="6456783"/>
                <a:ext cx="2911150"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Qian et al. </a:t>
                </a:r>
                <a:r>
                  <a:rPr lang="en-US" sz="1400" b="1" i="1" dirty="0"/>
                  <a:t>Nature</a:t>
                </a:r>
                <a:r>
                  <a:rPr lang="en-US" sz="1400" i="1" dirty="0"/>
                  <a:t> </a:t>
                </a:r>
                <a:r>
                  <a:rPr lang="en-US" sz="1400" dirty="0"/>
                  <a:t>475, 2011</a:t>
                </a:r>
              </a:p>
            </p:txBody>
          </p:sp>
          <p:grpSp>
            <p:nvGrpSpPr>
              <p:cNvPr id="10" name="Group 9"/>
              <p:cNvGrpSpPr/>
              <p:nvPr/>
            </p:nvGrpSpPr>
            <p:grpSpPr>
              <a:xfrm>
                <a:off x="104387" y="1623527"/>
                <a:ext cx="2806762" cy="5532718"/>
                <a:chOff x="104387" y="1623527"/>
                <a:chExt cx="2806762" cy="5532718"/>
              </a:xfrm>
            </p:grpSpPr>
            <p:grpSp>
              <p:nvGrpSpPr>
                <p:cNvPr id="6" name="Group 5"/>
                <p:cNvGrpSpPr/>
                <p:nvPr/>
              </p:nvGrpSpPr>
              <p:grpSpPr>
                <a:xfrm>
                  <a:off x="355678" y="1707502"/>
                  <a:ext cx="1917486" cy="4751708"/>
                  <a:chOff x="355678" y="1271703"/>
                  <a:chExt cx="2111500" cy="5187507"/>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71703"/>
                    <a:ext cx="1815964" cy="145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 y="3131453"/>
                    <a:ext cx="2009978" cy="1520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5678" y="4945209"/>
                    <a:ext cx="1986306" cy="151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270587" y="1623527"/>
                  <a:ext cx="2323322" cy="51275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txBox="1">
                  <a:spLocks/>
                </p:cNvSpPr>
                <p:nvPr/>
              </p:nvSpPr>
              <p:spPr>
                <a:xfrm>
                  <a:off x="104387" y="6861913"/>
                  <a:ext cx="2806762" cy="2943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a:t>(Don’t worry about the details in the pictures above)</a:t>
                  </a:r>
                </a:p>
              </p:txBody>
            </p:sp>
          </p:grpSp>
        </p:grpSp>
        <p:sp>
          <p:nvSpPr>
            <p:cNvPr id="43" name="Title 1"/>
            <p:cNvSpPr txBox="1">
              <a:spLocks/>
            </p:cNvSpPr>
            <p:nvPr/>
          </p:nvSpPr>
          <p:spPr>
            <a:xfrm>
              <a:off x="-811733" y="1232952"/>
              <a:ext cx="4624409" cy="40011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a:t>Experimental Implementation of </a:t>
              </a:r>
              <a:r>
                <a:rPr lang="en-US" sz="1600" b="1" dirty="0"/>
                <a:t>Chemical Logic</a:t>
              </a:r>
            </a:p>
          </p:txBody>
        </p:sp>
      </p:grpSp>
    </p:spTree>
    <p:extLst>
      <p:ext uri="{BB962C8B-B14F-4D97-AF65-F5344CB8AC3E}">
        <p14:creationId xmlns:p14="http://schemas.microsoft.com/office/powerpoint/2010/main" val="3098750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083"/>
                                        </p:tgtEl>
                                        <p:attrNameLst>
                                          <p:attrName>style.visibility</p:attrName>
                                        </p:attrNameLst>
                                      </p:cBhvr>
                                      <p:to>
                                        <p:strVal val="visible"/>
                                      </p:to>
                                    </p:set>
                                    <p:animEffect transition="in" filter="fade">
                                      <p:cBhvr>
                                        <p:cTn id="11" dur="500"/>
                                        <p:tgtEl>
                                          <p:spTgt spid="3083"/>
                                        </p:tgtEl>
                                      </p:cBhvr>
                                    </p:animEffect>
                                  </p:childTnLst>
                                </p:cTn>
                              </p:par>
                              <p:par>
                                <p:cTn id="12" presetID="10" presetClass="entr" presetSubtype="0" fill="hold" nodeType="withEffect">
                                  <p:stCondLst>
                                    <p:cond delay="0"/>
                                  </p:stCondLst>
                                  <p:childTnLst>
                                    <p:set>
                                      <p:cBhvr>
                                        <p:cTn id="13" dur="1" fill="hold">
                                          <p:stCondLst>
                                            <p:cond delay="0"/>
                                          </p:stCondLst>
                                        </p:cTn>
                                        <p:tgtEl>
                                          <p:spTgt spid="3084"/>
                                        </p:tgtEl>
                                        <p:attrNameLst>
                                          <p:attrName>style.visibility</p:attrName>
                                        </p:attrNameLst>
                                      </p:cBhvr>
                                      <p:to>
                                        <p:strVal val="visible"/>
                                      </p:to>
                                    </p:set>
                                    <p:animEffect transition="in" filter="fade">
                                      <p:cBhvr>
                                        <p:cTn id="14" dur="500"/>
                                        <p:tgtEl>
                                          <p:spTgt spid="308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left)">
                                      <p:cBhvr>
                                        <p:cTn id="19"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2" name="Group 2061"/>
          <p:cNvGrpSpPr/>
          <p:nvPr/>
        </p:nvGrpSpPr>
        <p:grpSpPr>
          <a:xfrm>
            <a:off x="4755930" y="2178488"/>
            <a:ext cx="2772150" cy="2744206"/>
            <a:chOff x="3231930" y="2178488"/>
            <a:chExt cx="2772150" cy="2744206"/>
          </a:xfrm>
        </p:grpSpPr>
        <p:sp>
          <p:nvSpPr>
            <p:cNvPr id="5" name="Rectangle 4"/>
            <p:cNvSpPr/>
            <p:nvPr/>
          </p:nvSpPr>
          <p:spPr>
            <a:xfrm>
              <a:off x="3231931" y="2178488"/>
              <a:ext cx="2744207" cy="2744206"/>
            </a:xfrm>
            <a:prstGeom prst="rect">
              <a:avLst/>
            </a:prstGeom>
            <a:solidFill>
              <a:srgbClr val="FFFF8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5" idx="1"/>
              <a:endCxn id="5" idx="3"/>
            </p:cNvCxnSpPr>
            <p:nvPr/>
          </p:nvCxnSpPr>
          <p:spPr>
            <a:xfrm>
              <a:off x="3231931" y="3550591"/>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1930" y="2855966"/>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1931" y="4206285"/>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 idx="2"/>
              <a:endCxn id="5" idx="0"/>
            </p:cNvCxnSpPr>
            <p:nvPr/>
          </p:nvCxnSpPr>
          <p:spPr>
            <a:xfrm flipV="1">
              <a:off x="4604035"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939312"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81729"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61204" y="2260099"/>
              <a:ext cx="679994" cy="461665"/>
            </a:xfrm>
            <a:prstGeom prst="rect">
              <a:avLst/>
            </a:prstGeom>
            <a:noFill/>
          </p:spPr>
          <p:txBody>
            <a:bodyPr wrap="none" rtlCol="0">
              <a:spAutoFit/>
            </a:bodyPr>
            <a:lstStyle/>
            <a:p>
              <a:r>
                <a:rPr lang="en-US" sz="2400" dirty="0"/>
                <a:t>x</a:t>
              </a:r>
              <a:r>
                <a:rPr lang="en-US" sz="2400" baseline="-25000" dirty="0"/>
                <a:t>11</a:t>
              </a:r>
              <a:r>
                <a:rPr lang="en-US" sz="2400" dirty="0"/>
                <a:t>*</a:t>
              </a:r>
              <a:endParaRPr lang="en-US" sz="2400" baseline="-25000" dirty="0"/>
            </a:p>
          </p:txBody>
        </p:sp>
        <p:sp>
          <p:nvSpPr>
            <p:cNvPr id="131" name="TextBox 130"/>
            <p:cNvSpPr txBox="1"/>
            <p:nvPr/>
          </p:nvSpPr>
          <p:spPr>
            <a:xfrm>
              <a:off x="3270932" y="2925679"/>
              <a:ext cx="679994" cy="461665"/>
            </a:xfrm>
            <a:prstGeom prst="rect">
              <a:avLst/>
            </a:prstGeom>
            <a:noFill/>
          </p:spPr>
          <p:txBody>
            <a:bodyPr wrap="none" rtlCol="0">
              <a:spAutoFit/>
            </a:bodyPr>
            <a:lstStyle/>
            <a:p>
              <a:r>
                <a:rPr lang="en-US" sz="2400" dirty="0"/>
                <a:t>x</a:t>
              </a:r>
              <a:r>
                <a:rPr lang="en-US" sz="2400" baseline="-25000" dirty="0"/>
                <a:t>21</a:t>
              </a:r>
              <a:r>
                <a:rPr lang="en-US" sz="2400" dirty="0"/>
                <a:t>*</a:t>
              </a:r>
              <a:endParaRPr lang="en-US" sz="2400" baseline="-25000" dirty="0"/>
            </a:p>
          </p:txBody>
        </p:sp>
        <p:sp>
          <p:nvSpPr>
            <p:cNvPr id="132" name="TextBox 131"/>
            <p:cNvSpPr txBox="1"/>
            <p:nvPr/>
          </p:nvSpPr>
          <p:spPr>
            <a:xfrm>
              <a:off x="3255232" y="3623520"/>
              <a:ext cx="679994" cy="461665"/>
            </a:xfrm>
            <a:prstGeom prst="rect">
              <a:avLst/>
            </a:prstGeom>
            <a:noFill/>
          </p:spPr>
          <p:txBody>
            <a:bodyPr wrap="none" rtlCol="0">
              <a:spAutoFit/>
            </a:bodyPr>
            <a:lstStyle/>
            <a:p>
              <a:r>
                <a:rPr lang="en-US" sz="2400" dirty="0"/>
                <a:t>x</a:t>
              </a:r>
              <a:r>
                <a:rPr lang="en-US" sz="2400" baseline="-25000" dirty="0"/>
                <a:t>31</a:t>
              </a:r>
              <a:r>
                <a:rPr lang="en-US" sz="2400" dirty="0"/>
                <a:t>*</a:t>
              </a:r>
              <a:endParaRPr lang="en-US" sz="2400" baseline="-25000" dirty="0"/>
            </a:p>
          </p:txBody>
        </p:sp>
        <p:sp>
          <p:nvSpPr>
            <p:cNvPr id="133" name="TextBox 132"/>
            <p:cNvSpPr txBox="1"/>
            <p:nvPr/>
          </p:nvSpPr>
          <p:spPr>
            <a:xfrm>
              <a:off x="3255232" y="4281017"/>
              <a:ext cx="679994" cy="461665"/>
            </a:xfrm>
            <a:prstGeom prst="rect">
              <a:avLst/>
            </a:prstGeom>
            <a:noFill/>
          </p:spPr>
          <p:txBody>
            <a:bodyPr wrap="none" rtlCol="0">
              <a:spAutoFit/>
            </a:bodyPr>
            <a:lstStyle/>
            <a:p>
              <a:r>
                <a:rPr lang="en-US" sz="2400" dirty="0"/>
                <a:t>x</a:t>
              </a:r>
              <a:r>
                <a:rPr lang="en-US" sz="2400" baseline="-25000" dirty="0"/>
                <a:t>41</a:t>
              </a:r>
              <a:r>
                <a:rPr lang="en-US" sz="2400" dirty="0"/>
                <a:t>*</a:t>
              </a:r>
              <a:endParaRPr lang="en-US" sz="2400" baseline="-25000" dirty="0"/>
            </a:p>
          </p:txBody>
        </p:sp>
        <p:sp>
          <p:nvSpPr>
            <p:cNvPr id="134" name="TextBox 133"/>
            <p:cNvSpPr txBox="1"/>
            <p:nvPr/>
          </p:nvSpPr>
          <p:spPr>
            <a:xfrm>
              <a:off x="3977605" y="2266967"/>
              <a:ext cx="679994" cy="461665"/>
            </a:xfrm>
            <a:prstGeom prst="rect">
              <a:avLst/>
            </a:prstGeom>
            <a:noFill/>
          </p:spPr>
          <p:txBody>
            <a:bodyPr wrap="none" rtlCol="0">
              <a:spAutoFit/>
            </a:bodyPr>
            <a:lstStyle/>
            <a:p>
              <a:r>
                <a:rPr lang="en-US" sz="2400" dirty="0"/>
                <a:t>x</a:t>
              </a:r>
              <a:r>
                <a:rPr lang="en-US" sz="2400" baseline="-25000" dirty="0"/>
                <a:t>12</a:t>
              </a:r>
              <a:r>
                <a:rPr lang="en-US" sz="2400" dirty="0"/>
                <a:t>*</a:t>
              </a:r>
              <a:endParaRPr lang="en-US" sz="2400" baseline="-25000" dirty="0"/>
            </a:p>
          </p:txBody>
        </p:sp>
        <p:sp>
          <p:nvSpPr>
            <p:cNvPr id="135" name="TextBox 134"/>
            <p:cNvSpPr txBox="1"/>
            <p:nvPr/>
          </p:nvSpPr>
          <p:spPr>
            <a:xfrm>
              <a:off x="3977605" y="2932547"/>
              <a:ext cx="679994" cy="461665"/>
            </a:xfrm>
            <a:prstGeom prst="rect">
              <a:avLst/>
            </a:prstGeom>
            <a:noFill/>
          </p:spPr>
          <p:txBody>
            <a:bodyPr wrap="none" rtlCol="0">
              <a:spAutoFit/>
            </a:bodyPr>
            <a:lstStyle/>
            <a:p>
              <a:r>
                <a:rPr lang="en-US" sz="2400" dirty="0"/>
                <a:t>x</a:t>
              </a:r>
              <a:r>
                <a:rPr lang="en-US" sz="2400" baseline="-25000" dirty="0"/>
                <a:t>22</a:t>
              </a:r>
              <a:r>
                <a:rPr lang="en-US" sz="2400" dirty="0"/>
                <a:t>*</a:t>
              </a:r>
              <a:endParaRPr lang="en-US" sz="2400" baseline="-25000" dirty="0"/>
            </a:p>
          </p:txBody>
        </p:sp>
        <p:sp>
          <p:nvSpPr>
            <p:cNvPr id="136" name="TextBox 135"/>
            <p:cNvSpPr txBox="1"/>
            <p:nvPr/>
          </p:nvSpPr>
          <p:spPr>
            <a:xfrm>
              <a:off x="3971633" y="3630388"/>
              <a:ext cx="679994" cy="461665"/>
            </a:xfrm>
            <a:prstGeom prst="rect">
              <a:avLst/>
            </a:prstGeom>
            <a:noFill/>
          </p:spPr>
          <p:txBody>
            <a:bodyPr wrap="none" rtlCol="0">
              <a:spAutoFit/>
            </a:bodyPr>
            <a:lstStyle/>
            <a:p>
              <a:r>
                <a:rPr lang="en-US" sz="2400" dirty="0"/>
                <a:t>x</a:t>
              </a:r>
              <a:r>
                <a:rPr lang="en-US" sz="2400" baseline="-25000" dirty="0"/>
                <a:t>32</a:t>
              </a:r>
              <a:r>
                <a:rPr lang="en-US" sz="2400" dirty="0"/>
                <a:t>*</a:t>
              </a:r>
              <a:endParaRPr lang="en-US" sz="2400" baseline="-25000" dirty="0"/>
            </a:p>
          </p:txBody>
        </p:sp>
        <p:sp>
          <p:nvSpPr>
            <p:cNvPr id="137" name="TextBox 136"/>
            <p:cNvSpPr txBox="1"/>
            <p:nvPr/>
          </p:nvSpPr>
          <p:spPr>
            <a:xfrm>
              <a:off x="3971633" y="4287885"/>
              <a:ext cx="679994" cy="461665"/>
            </a:xfrm>
            <a:prstGeom prst="rect">
              <a:avLst/>
            </a:prstGeom>
            <a:noFill/>
          </p:spPr>
          <p:txBody>
            <a:bodyPr wrap="none" rtlCol="0">
              <a:spAutoFit/>
            </a:bodyPr>
            <a:lstStyle/>
            <a:p>
              <a:r>
                <a:rPr lang="en-US" sz="2400" dirty="0"/>
                <a:t>x</a:t>
              </a:r>
              <a:r>
                <a:rPr lang="en-US" sz="2400" baseline="-25000" dirty="0"/>
                <a:t>42</a:t>
              </a:r>
              <a:r>
                <a:rPr lang="en-US" sz="2400" dirty="0"/>
                <a:t>*</a:t>
              </a:r>
              <a:endParaRPr lang="en-US" sz="2400" baseline="-25000" dirty="0"/>
            </a:p>
          </p:txBody>
        </p:sp>
        <p:sp>
          <p:nvSpPr>
            <p:cNvPr id="138" name="TextBox 137"/>
            <p:cNvSpPr txBox="1"/>
            <p:nvPr/>
          </p:nvSpPr>
          <p:spPr>
            <a:xfrm>
              <a:off x="4635556" y="2266452"/>
              <a:ext cx="679994" cy="461665"/>
            </a:xfrm>
            <a:prstGeom prst="rect">
              <a:avLst/>
            </a:prstGeom>
            <a:noFill/>
          </p:spPr>
          <p:txBody>
            <a:bodyPr wrap="none" rtlCol="0">
              <a:spAutoFit/>
            </a:bodyPr>
            <a:lstStyle/>
            <a:p>
              <a:r>
                <a:rPr lang="en-US" sz="2400" dirty="0"/>
                <a:t>x</a:t>
              </a:r>
              <a:r>
                <a:rPr lang="en-US" sz="2400" baseline="-25000" dirty="0"/>
                <a:t>13</a:t>
              </a:r>
              <a:r>
                <a:rPr lang="en-US" sz="2400" dirty="0"/>
                <a:t>*</a:t>
              </a:r>
              <a:endParaRPr lang="en-US" sz="2400" baseline="-25000" dirty="0"/>
            </a:p>
          </p:txBody>
        </p:sp>
        <p:sp>
          <p:nvSpPr>
            <p:cNvPr id="139" name="TextBox 138"/>
            <p:cNvSpPr txBox="1"/>
            <p:nvPr/>
          </p:nvSpPr>
          <p:spPr>
            <a:xfrm>
              <a:off x="4635556" y="2932032"/>
              <a:ext cx="679994" cy="461665"/>
            </a:xfrm>
            <a:prstGeom prst="rect">
              <a:avLst/>
            </a:prstGeom>
            <a:noFill/>
          </p:spPr>
          <p:txBody>
            <a:bodyPr wrap="none" rtlCol="0">
              <a:spAutoFit/>
            </a:bodyPr>
            <a:lstStyle/>
            <a:p>
              <a:r>
                <a:rPr lang="en-US" sz="2400" dirty="0"/>
                <a:t>x</a:t>
              </a:r>
              <a:r>
                <a:rPr lang="en-US" sz="2400" baseline="-25000" dirty="0"/>
                <a:t>23</a:t>
              </a:r>
              <a:r>
                <a:rPr lang="en-US" sz="2400" dirty="0"/>
                <a:t>*</a:t>
              </a:r>
              <a:endParaRPr lang="en-US" sz="2400" baseline="-25000" dirty="0"/>
            </a:p>
          </p:txBody>
        </p:sp>
        <p:sp>
          <p:nvSpPr>
            <p:cNvPr id="140" name="TextBox 139"/>
            <p:cNvSpPr txBox="1"/>
            <p:nvPr/>
          </p:nvSpPr>
          <p:spPr>
            <a:xfrm>
              <a:off x="4629584" y="3629873"/>
              <a:ext cx="679994" cy="461665"/>
            </a:xfrm>
            <a:prstGeom prst="rect">
              <a:avLst/>
            </a:prstGeom>
            <a:noFill/>
          </p:spPr>
          <p:txBody>
            <a:bodyPr wrap="none" rtlCol="0">
              <a:spAutoFit/>
            </a:bodyPr>
            <a:lstStyle/>
            <a:p>
              <a:r>
                <a:rPr lang="en-US" sz="2400" dirty="0"/>
                <a:t>x</a:t>
              </a:r>
              <a:r>
                <a:rPr lang="en-US" sz="2400" baseline="-25000" dirty="0"/>
                <a:t>33</a:t>
              </a:r>
              <a:r>
                <a:rPr lang="en-US" sz="2400" dirty="0"/>
                <a:t>*</a:t>
              </a:r>
              <a:endParaRPr lang="en-US" sz="2400" baseline="-25000" dirty="0"/>
            </a:p>
          </p:txBody>
        </p:sp>
        <p:sp>
          <p:nvSpPr>
            <p:cNvPr id="141" name="TextBox 140"/>
            <p:cNvSpPr txBox="1"/>
            <p:nvPr/>
          </p:nvSpPr>
          <p:spPr>
            <a:xfrm>
              <a:off x="4629584" y="4287370"/>
              <a:ext cx="679994" cy="461665"/>
            </a:xfrm>
            <a:prstGeom prst="rect">
              <a:avLst/>
            </a:prstGeom>
            <a:noFill/>
          </p:spPr>
          <p:txBody>
            <a:bodyPr wrap="none" rtlCol="0">
              <a:spAutoFit/>
            </a:bodyPr>
            <a:lstStyle/>
            <a:p>
              <a:r>
                <a:rPr lang="en-US" sz="2400" dirty="0"/>
                <a:t>x</a:t>
              </a:r>
              <a:r>
                <a:rPr lang="en-US" sz="2400" baseline="-25000" dirty="0"/>
                <a:t>43</a:t>
              </a:r>
              <a:r>
                <a:rPr lang="en-US" sz="2400" dirty="0"/>
                <a:t>*</a:t>
              </a:r>
              <a:endParaRPr lang="en-US" sz="2400" baseline="-25000" dirty="0"/>
            </a:p>
          </p:txBody>
        </p:sp>
        <p:sp>
          <p:nvSpPr>
            <p:cNvPr id="142" name="TextBox 141"/>
            <p:cNvSpPr txBox="1"/>
            <p:nvPr/>
          </p:nvSpPr>
          <p:spPr>
            <a:xfrm>
              <a:off x="5324086" y="2273320"/>
              <a:ext cx="679994" cy="461665"/>
            </a:xfrm>
            <a:prstGeom prst="rect">
              <a:avLst/>
            </a:prstGeom>
            <a:noFill/>
          </p:spPr>
          <p:txBody>
            <a:bodyPr wrap="none" rtlCol="0">
              <a:spAutoFit/>
            </a:bodyPr>
            <a:lstStyle/>
            <a:p>
              <a:r>
                <a:rPr lang="en-US" sz="2400" dirty="0"/>
                <a:t>x</a:t>
              </a:r>
              <a:r>
                <a:rPr lang="en-US" sz="2400" baseline="-25000" dirty="0"/>
                <a:t>14</a:t>
              </a:r>
              <a:r>
                <a:rPr lang="en-US" sz="2400" dirty="0"/>
                <a:t>*</a:t>
              </a:r>
              <a:endParaRPr lang="en-US" sz="2400" baseline="-25000" dirty="0"/>
            </a:p>
          </p:txBody>
        </p:sp>
        <p:sp>
          <p:nvSpPr>
            <p:cNvPr id="143" name="TextBox 142"/>
            <p:cNvSpPr txBox="1"/>
            <p:nvPr/>
          </p:nvSpPr>
          <p:spPr>
            <a:xfrm>
              <a:off x="5324086" y="2938900"/>
              <a:ext cx="679994" cy="461665"/>
            </a:xfrm>
            <a:prstGeom prst="rect">
              <a:avLst/>
            </a:prstGeom>
            <a:noFill/>
          </p:spPr>
          <p:txBody>
            <a:bodyPr wrap="none" rtlCol="0">
              <a:spAutoFit/>
            </a:bodyPr>
            <a:lstStyle/>
            <a:p>
              <a:r>
                <a:rPr lang="en-US" sz="2400" dirty="0"/>
                <a:t>x</a:t>
              </a:r>
              <a:r>
                <a:rPr lang="en-US" sz="2400" baseline="-25000" dirty="0"/>
                <a:t>24</a:t>
              </a:r>
              <a:r>
                <a:rPr lang="en-US" sz="2400" dirty="0"/>
                <a:t>*</a:t>
              </a:r>
              <a:endParaRPr lang="en-US" sz="2400" baseline="-25000" dirty="0"/>
            </a:p>
          </p:txBody>
        </p:sp>
        <p:sp>
          <p:nvSpPr>
            <p:cNvPr id="144" name="TextBox 143"/>
            <p:cNvSpPr txBox="1"/>
            <p:nvPr/>
          </p:nvSpPr>
          <p:spPr>
            <a:xfrm>
              <a:off x="5318114" y="3636741"/>
              <a:ext cx="679994" cy="461665"/>
            </a:xfrm>
            <a:prstGeom prst="rect">
              <a:avLst/>
            </a:prstGeom>
            <a:noFill/>
          </p:spPr>
          <p:txBody>
            <a:bodyPr wrap="none" rtlCol="0">
              <a:spAutoFit/>
            </a:bodyPr>
            <a:lstStyle/>
            <a:p>
              <a:r>
                <a:rPr lang="en-US" sz="2400" dirty="0"/>
                <a:t>x</a:t>
              </a:r>
              <a:r>
                <a:rPr lang="en-US" sz="2400" baseline="-25000" dirty="0"/>
                <a:t>34</a:t>
              </a:r>
              <a:r>
                <a:rPr lang="en-US" sz="2400" dirty="0"/>
                <a:t>*</a:t>
              </a:r>
              <a:endParaRPr lang="en-US" sz="2400" baseline="-25000" dirty="0"/>
            </a:p>
          </p:txBody>
        </p:sp>
        <p:sp>
          <p:nvSpPr>
            <p:cNvPr id="145" name="TextBox 144"/>
            <p:cNvSpPr txBox="1"/>
            <p:nvPr/>
          </p:nvSpPr>
          <p:spPr>
            <a:xfrm>
              <a:off x="5318114" y="4294238"/>
              <a:ext cx="679994" cy="461665"/>
            </a:xfrm>
            <a:prstGeom prst="rect">
              <a:avLst/>
            </a:prstGeom>
            <a:noFill/>
          </p:spPr>
          <p:txBody>
            <a:bodyPr wrap="none" rtlCol="0">
              <a:spAutoFit/>
            </a:bodyPr>
            <a:lstStyle/>
            <a:p>
              <a:r>
                <a:rPr lang="en-US" sz="2400" dirty="0"/>
                <a:t>x</a:t>
              </a:r>
              <a:r>
                <a:rPr lang="en-US" sz="2400" baseline="-25000" dirty="0"/>
                <a:t>44</a:t>
              </a:r>
              <a:r>
                <a:rPr lang="en-US" sz="2400" dirty="0"/>
                <a:t>*</a:t>
              </a:r>
              <a:endParaRPr lang="en-US" sz="2400" baseline="-25000" dirty="0"/>
            </a:p>
          </p:txBody>
        </p:sp>
      </p:grpSp>
      <p:sp>
        <p:nvSpPr>
          <p:cNvPr id="2" name="Title 1"/>
          <p:cNvSpPr>
            <a:spLocks noGrp="1"/>
          </p:cNvSpPr>
          <p:nvPr>
            <p:ph type="title"/>
          </p:nvPr>
        </p:nvSpPr>
        <p:spPr>
          <a:xfrm>
            <a:off x="1981200" y="274638"/>
            <a:ext cx="8229600" cy="798382"/>
          </a:xfrm>
        </p:spPr>
        <p:txBody>
          <a:bodyPr>
            <a:normAutofit/>
          </a:bodyPr>
          <a:lstStyle/>
          <a:p>
            <a:r>
              <a:rPr lang="en-US" sz="3200" dirty="0"/>
              <a:t>A Network with a Programmable Energy Barrier</a:t>
            </a:r>
          </a:p>
        </p:txBody>
      </p:sp>
      <p:grpSp>
        <p:nvGrpSpPr>
          <p:cNvPr id="2069" name="Group 2068"/>
          <p:cNvGrpSpPr/>
          <p:nvPr/>
        </p:nvGrpSpPr>
        <p:grpSpPr>
          <a:xfrm>
            <a:off x="1757576" y="2224016"/>
            <a:ext cx="2744207" cy="474886"/>
            <a:chOff x="233575" y="2224016"/>
            <a:chExt cx="2744207" cy="474886"/>
          </a:xfrm>
        </p:grpSpPr>
        <p:sp>
          <p:nvSpPr>
            <p:cNvPr id="16" name="Rectangle 15"/>
            <p:cNvSpPr/>
            <p:nvPr/>
          </p:nvSpPr>
          <p:spPr>
            <a:xfrm>
              <a:off x="233575" y="226025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16" idx="2"/>
              <a:endCxn id="16" idx="0"/>
            </p:cNvCxnSpPr>
            <p:nvPr/>
          </p:nvCxnSpPr>
          <p:spPr>
            <a:xfrm flipV="1">
              <a:off x="1605680" y="2260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11774" y="226692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289858" y="227290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08914" y="2224016"/>
              <a:ext cx="526106" cy="461665"/>
            </a:xfrm>
            <a:prstGeom prst="rect">
              <a:avLst/>
            </a:prstGeom>
            <a:noFill/>
          </p:spPr>
          <p:txBody>
            <a:bodyPr wrap="none" rtlCol="0">
              <a:spAutoFit/>
            </a:bodyPr>
            <a:lstStyle/>
            <a:p>
              <a:r>
                <a:rPr lang="en-US" sz="2400" dirty="0"/>
                <a:t>x</a:t>
              </a:r>
              <a:r>
                <a:rPr lang="en-US" sz="2400" baseline="-25000" dirty="0"/>
                <a:t>11</a:t>
              </a:r>
            </a:p>
          </p:txBody>
        </p:sp>
        <p:sp>
          <p:nvSpPr>
            <p:cNvPr id="105" name="TextBox 104"/>
            <p:cNvSpPr txBox="1"/>
            <p:nvPr/>
          </p:nvSpPr>
          <p:spPr>
            <a:xfrm>
              <a:off x="1025315" y="2230884"/>
              <a:ext cx="526106" cy="461665"/>
            </a:xfrm>
            <a:prstGeom prst="rect">
              <a:avLst/>
            </a:prstGeom>
            <a:noFill/>
          </p:spPr>
          <p:txBody>
            <a:bodyPr wrap="none" rtlCol="0">
              <a:spAutoFit/>
            </a:bodyPr>
            <a:lstStyle/>
            <a:p>
              <a:r>
                <a:rPr lang="en-US" sz="2400" dirty="0"/>
                <a:t>x</a:t>
              </a:r>
              <a:r>
                <a:rPr lang="en-US" sz="2400" baseline="-25000" dirty="0"/>
                <a:t>12</a:t>
              </a:r>
            </a:p>
          </p:txBody>
        </p:sp>
        <p:sp>
          <p:nvSpPr>
            <p:cNvPr id="109" name="TextBox 108"/>
            <p:cNvSpPr txBox="1"/>
            <p:nvPr/>
          </p:nvSpPr>
          <p:spPr>
            <a:xfrm>
              <a:off x="1683266" y="2230369"/>
              <a:ext cx="526106" cy="461665"/>
            </a:xfrm>
            <a:prstGeom prst="rect">
              <a:avLst/>
            </a:prstGeom>
            <a:noFill/>
          </p:spPr>
          <p:txBody>
            <a:bodyPr wrap="none" rtlCol="0">
              <a:spAutoFit/>
            </a:bodyPr>
            <a:lstStyle/>
            <a:p>
              <a:r>
                <a:rPr lang="en-US" sz="2400" dirty="0"/>
                <a:t>x</a:t>
              </a:r>
              <a:r>
                <a:rPr lang="en-US" sz="2400" baseline="-25000" dirty="0"/>
                <a:t>13</a:t>
              </a:r>
            </a:p>
          </p:txBody>
        </p:sp>
        <p:sp>
          <p:nvSpPr>
            <p:cNvPr id="113" name="TextBox 112"/>
            <p:cNvSpPr txBox="1"/>
            <p:nvPr/>
          </p:nvSpPr>
          <p:spPr>
            <a:xfrm>
              <a:off x="2371796" y="2237237"/>
              <a:ext cx="526106" cy="461665"/>
            </a:xfrm>
            <a:prstGeom prst="rect">
              <a:avLst/>
            </a:prstGeom>
            <a:noFill/>
          </p:spPr>
          <p:txBody>
            <a:bodyPr wrap="none" rtlCol="0">
              <a:spAutoFit/>
            </a:bodyPr>
            <a:lstStyle/>
            <a:p>
              <a:r>
                <a:rPr lang="en-US" sz="2400" dirty="0"/>
                <a:t>x</a:t>
              </a:r>
              <a:r>
                <a:rPr lang="en-US" sz="2400" baseline="-25000" dirty="0"/>
                <a:t>14</a:t>
              </a:r>
            </a:p>
          </p:txBody>
        </p:sp>
      </p:grpSp>
      <p:grpSp>
        <p:nvGrpSpPr>
          <p:cNvPr id="2070" name="Group 2069"/>
          <p:cNvGrpSpPr/>
          <p:nvPr/>
        </p:nvGrpSpPr>
        <p:grpSpPr>
          <a:xfrm>
            <a:off x="1757574" y="2889597"/>
            <a:ext cx="2744207" cy="510969"/>
            <a:chOff x="233573" y="2889596"/>
            <a:chExt cx="2744207" cy="510969"/>
          </a:xfrm>
        </p:grpSpPr>
        <p:sp>
          <p:nvSpPr>
            <p:cNvPr id="17" name="Rectangle 16"/>
            <p:cNvSpPr/>
            <p:nvPr/>
          </p:nvSpPr>
          <p:spPr>
            <a:xfrm>
              <a:off x="233573" y="296843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V="1">
              <a:off x="1603049" y="296843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11774" y="294436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89858" y="298044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08914" y="2889596"/>
              <a:ext cx="526106" cy="461665"/>
            </a:xfrm>
            <a:prstGeom prst="rect">
              <a:avLst/>
            </a:prstGeom>
            <a:noFill/>
          </p:spPr>
          <p:txBody>
            <a:bodyPr wrap="none" rtlCol="0">
              <a:spAutoFit/>
            </a:bodyPr>
            <a:lstStyle/>
            <a:p>
              <a:r>
                <a:rPr lang="en-US" sz="2400" dirty="0"/>
                <a:t>x</a:t>
              </a:r>
              <a:r>
                <a:rPr lang="en-US" sz="2400" baseline="-25000" dirty="0"/>
                <a:t>21</a:t>
              </a:r>
            </a:p>
          </p:txBody>
        </p:sp>
        <p:sp>
          <p:nvSpPr>
            <p:cNvPr id="106" name="TextBox 105"/>
            <p:cNvSpPr txBox="1"/>
            <p:nvPr/>
          </p:nvSpPr>
          <p:spPr>
            <a:xfrm>
              <a:off x="1025315" y="2896464"/>
              <a:ext cx="526106" cy="461665"/>
            </a:xfrm>
            <a:prstGeom prst="rect">
              <a:avLst/>
            </a:prstGeom>
            <a:noFill/>
          </p:spPr>
          <p:txBody>
            <a:bodyPr wrap="none" rtlCol="0">
              <a:spAutoFit/>
            </a:bodyPr>
            <a:lstStyle/>
            <a:p>
              <a:r>
                <a:rPr lang="en-US" sz="2400" dirty="0"/>
                <a:t>x</a:t>
              </a:r>
              <a:r>
                <a:rPr lang="en-US" sz="2400" baseline="-25000" dirty="0"/>
                <a:t>22</a:t>
              </a:r>
            </a:p>
          </p:txBody>
        </p:sp>
        <p:sp>
          <p:nvSpPr>
            <p:cNvPr id="110" name="TextBox 109"/>
            <p:cNvSpPr txBox="1"/>
            <p:nvPr/>
          </p:nvSpPr>
          <p:spPr>
            <a:xfrm>
              <a:off x="1683266" y="2895949"/>
              <a:ext cx="526106" cy="461665"/>
            </a:xfrm>
            <a:prstGeom prst="rect">
              <a:avLst/>
            </a:prstGeom>
            <a:noFill/>
          </p:spPr>
          <p:txBody>
            <a:bodyPr wrap="none" rtlCol="0">
              <a:spAutoFit/>
            </a:bodyPr>
            <a:lstStyle/>
            <a:p>
              <a:r>
                <a:rPr lang="en-US" sz="2400" dirty="0"/>
                <a:t>x</a:t>
              </a:r>
              <a:r>
                <a:rPr lang="en-US" sz="2400" baseline="-25000" dirty="0"/>
                <a:t>23</a:t>
              </a:r>
            </a:p>
          </p:txBody>
        </p:sp>
        <p:sp>
          <p:nvSpPr>
            <p:cNvPr id="114" name="TextBox 113"/>
            <p:cNvSpPr txBox="1"/>
            <p:nvPr/>
          </p:nvSpPr>
          <p:spPr>
            <a:xfrm>
              <a:off x="2371796" y="2902817"/>
              <a:ext cx="526106" cy="461665"/>
            </a:xfrm>
            <a:prstGeom prst="rect">
              <a:avLst/>
            </a:prstGeom>
            <a:noFill/>
          </p:spPr>
          <p:txBody>
            <a:bodyPr wrap="none" rtlCol="0">
              <a:spAutoFit/>
            </a:bodyPr>
            <a:lstStyle/>
            <a:p>
              <a:r>
                <a:rPr lang="en-US" sz="2400" dirty="0"/>
                <a:t>x</a:t>
              </a:r>
              <a:r>
                <a:rPr lang="en-US" sz="2400" baseline="-25000" dirty="0"/>
                <a:t>24</a:t>
              </a:r>
            </a:p>
          </p:txBody>
        </p:sp>
      </p:grpSp>
      <p:grpSp>
        <p:nvGrpSpPr>
          <p:cNvPr id="2071" name="Group 2070"/>
          <p:cNvGrpSpPr/>
          <p:nvPr/>
        </p:nvGrpSpPr>
        <p:grpSpPr>
          <a:xfrm>
            <a:off x="1757573" y="3587437"/>
            <a:ext cx="2744207" cy="485908"/>
            <a:chOff x="233572" y="3587437"/>
            <a:chExt cx="2744207" cy="485908"/>
          </a:xfrm>
        </p:grpSpPr>
        <p:sp>
          <p:nvSpPr>
            <p:cNvPr id="18" name="Rectangle 17"/>
            <p:cNvSpPr/>
            <p:nvPr/>
          </p:nvSpPr>
          <p:spPr>
            <a:xfrm>
              <a:off x="233572" y="364725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V="1">
              <a:off x="1605680" y="364725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11774" y="3647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289857" y="365322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02942" y="3587437"/>
              <a:ext cx="526106" cy="461665"/>
            </a:xfrm>
            <a:prstGeom prst="rect">
              <a:avLst/>
            </a:prstGeom>
            <a:noFill/>
          </p:spPr>
          <p:txBody>
            <a:bodyPr wrap="none" rtlCol="0">
              <a:spAutoFit/>
            </a:bodyPr>
            <a:lstStyle/>
            <a:p>
              <a:r>
                <a:rPr lang="en-US" sz="2400" dirty="0"/>
                <a:t>x</a:t>
              </a:r>
              <a:r>
                <a:rPr lang="en-US" sz="2400" baseline="-25000" dirty="0"/>
                <a:t>31</a:t>
              </a:r>
            </a:p>
          </p:txBody>
        </p:sp>
        <p:sp>
          <p:nvSpPr>
            <p:cNvPr id="107" name="TextBox 106"/>
            <p:cNvSpPr txBox="1"/>
            <p:nvPr/>
          </p:nvSpPr>
          <p:spPr>
            <a:xfrm>
              <a:off x="1019343" y="3594305"/>
              <a:ext cx="526106" cy="461665"/>
            </a:xfrm>
            <a:prstGeom prst="rect">
              <a:avLst/>
            </a:prstGeom>
            <a:noFill/>
          </p:spPr>
          <p:txBody>
            <a:bodyPr wrap="none" rtlCol="0">
              <a:spAutoFit/>
            </a:bodyPr>
            <a:lstStyle/>
            <a:p>
              <a:r>
                <a:rPr lang="en-US" sz="2400" dirty="0"/>
                <a:t>x</a:t>
              </a:r>
              <a:r>
                <a:rPr lang="en-US" sz="2400" baseline="-25000" dirty="0"/>
                <a:t>32</a:t>
              </a:r>
            </a:p>
          </p:txBody>
        </p:sp>
        <p:sp>
          <p:nvSpPr>
            <p:cNvPr id="111" name="TextBox 110"/>
            <p:cNvSpPr txBox="1"/>
            <p:nvPr/>
          </p:nvSpPr>
          <p:spPr>
            <a:xfrm>
              <a:off x="1677294" y="3593790"/>
              <a:ext cx="526106" cy="461665"/>
            </a:xfrm>
            <a:prstGeom prst="rect">
              <a:avLst/>
            </a:prstGeom>
            <a:noFill/>
          </p:spPr>
          <p:txBody>
            <a:bodyPr wrap="none" rtlCol="0">
              <a:spAutoFit/>
            </a:bodyPr>
            <a:lstStyle/>
            <a:p>
              <a:r>
                <a:rPr lang="en-US" sz="2400" dirty="0"/>
                <a:t>x</a:t>
              </a:r>
              <a:r>
                <a:rPr lang="en-US" sz="2400" baseline="-25000" dirty="0"/>
                <a:t>33</a:t>
              </a:r>
            </a:p>
          </p:txBody>
        </p:sp>
        <p:sp>
          <p:nvSpPr>
            <p:cNvPr id="115" name="TextBox 114"/>
            <p:cNvSpPr txBox="1"/>
            <p:nvPr/>
          </p:nvSpPr>
          <p:spPr>
            <a:xfrm>
              <a:off x="2365824" y="3600658"/>
              <a:ext cx="526106" cy="461665"/>
            </a:xfrm>
            <a:prstGeom prst="rect">
              <a:avLst/>
            </a:prstGeom>
            <a:noFill/>
          </p:spPr>
          <p:txBody>
            <a:bodyPr wrap="none" rtlCol="0">
              <a:spAutoFit/>
            </a:bodyPr>
            <a:lstStyle/>
            <a:p>
              <a:r>
                <a:rPr lang="en-US" sz="2400" dirty="0"/>
                <a:t>x</a:t>
              </a:r>
              <a:r>
                <a:rPr lang="en-US" sz="2400" baseline="-25000" dirty="0"/>
                <a:t>34</a:t>
              </a:r>
            </a:p>
          </p:txBody>
        </p:sp>
      </p:grpSp>
      <p:grpSp>
        <p:nvGrpSpPr>
          <p:cNvPr id="2068" name="Group 2067"/>
          <p:cNvGrpSpPr/>
          <p:nvPr/>
        </p:nvGrpSpPr>
        <p:grpSpPr>
          <a:xfrm>
            <a:off x="1757576" y="4244935"/>
            <a:ext cx="2744207" cy="510969"/>
            <a:chOff x="233575" y="4244934"/>
            <a:chExt cx="2744207" cy="510969"/>
          </a:xfrm>
        </p:grpSpPr>
        <p:sp>
          <p:nvSpPr>
            <p:cNvPr id="19" name="Rectangle 18"/>
            <p:cNvSpPr/>
            <p:nvPr/>
          </p:nvSpPr>
          <p:spPr>
            <a:xfrm>
              <a:off x="233575" y="432981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1600422"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11773"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289857" y="433578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02942" y="4244934"/>
              <a:ext cx="526106" cy="461665"/>
            </a:xfrm>
            <a:prstGeom prst="rect">
              <a:avLst/>
            </a:prstGeom>
            <a:noFill/>
          </p:spPr>
          <p:txBody>
            <a:bodyPr wrap="none" rtlCol="0">
              <a:spAutoFit/>
            </a:bodyPr>
            <a:lstStyle/>
            <a:p>
              <a:r>
                <a:rPr lang="en-US" sz="2400" dirty="0"/>
                <a:t>x</a:t>
              </a:r>
              <a:r>
                <a:rPr lang="en-US" sz="2400" baseline="-25000" dirty="0"/>
                <a:t>41</a:t>
              </a:r>
            </a:p>
          </p:txBody>
        </p:sp>
        <p:sp>
          <p:nvSpPr>
            <p:cNvPr id="108" name="TextBox 107"/>
            <p:cNvSpPr txBox="1"/>
            <p:nvPr/>
          </p:nvSpPr>
          <p:spPr>
            <a:xfrm>
              <a:off x="1019343" y="4251802"/>
              <a:ext cx="526106" cy="461665"/>
            </a:xfrm>
            <a:prstGeom prst="rect">
              <a:avLst/>
            </a:prstGeom>
            <a:noFill/>
          </p:spPr>
          <p:txBody>
            <a:bodyPr wrap="none" rtlCol="0">
              <a:spAutoFit/>
            </a:bodyPr>
            <a:lstStyle/>
            <a:p>
              <a:r>
                <a:rPr lang="en-US" sz="2400" dirty="0"/>
                <a:t>x</a:t>
              </a:r>
              <a:r>
                <a:rPr lang="en-US" sz="2400" baseline="-25000" dirty="0"/>
                <a:t>42</a:t>
              </a:r>
            </a:p>
          </p:txBody>
        </p:sp>
        <p:sp>
          <p:nvSpPr>
            <p:cNvPr id="112" name="TextBox 111"/>
            <p:cNvSpPr txBox="1"/>
            <p:nvPr/>
          </p:nvSpPr>
          <p:spPr>
            <a:xfrm>
              <a:off x="1677294" y="4251287"/>
              <a:ext cx="526106" cy="461665"/>
            </a:xfrm>
            <a:prstGeom prst="rect">
              <a:avLst/>
            </a:prstGeom>
            <a:noFill/>
          </p:spPr>
          <p:txBody>
            <a:bodyPr wrap="none" rtlCol="0">
              <a:spAutoFit/>
            </a:bodyPr>
            <a:lstStyle/>
            <a:p>
              <a:r>
                <a:rPr lang="en-US" sz="2400" dirty="0"/>
                <a:t>x</a:t>
              </a:r>
              <a:r>
                <a:rPr lang="en-US" sz="2400" baseline="-25000" dirty="0"/>
                <a:t>43</a:t>
              </a:r>
            </a:p>
          </p:txBody>
        </p:sp>
        <p:sp>
          <p:nvSpPr>
            <p:cNvPr id="116" name="TextBox 115"/>
            <p:cNvSpPr txBox="1"/>
            <p:nvPr/>
          </p:nvSpPr>
          <p:spPr>
            <a:xfrm>
              <a:off x="2365824" y="4258155"/>
              <a:ext cx="526106" cy="461665"/>
            </a:xfrm>
            <a:prstGeom prst="rect">
              <a:avLst/>
            </a:prstGeom>
            <a:noFill/>
          </p:spPr>
          <p:txBody>
            <a:bodyPr wrap="none" rtlCol="0">
              <a:spAutoFit/>
            </a:bodyPr>
            <a:lstStyle/>
            <a:p>
              <a:r>
                <a:rPr lang="en-US" sz="2400" dirty="0"/>
                <a:t>x</a:t>
              </a:r>
              <a:r>
                <a:rPr lang="en-US" sz="2400" baseline="-25000" dirty="0"/>
                <a:t>44</a:t>
              </a:r>
            </a:p>
          </p:txBody>
        </p:sp>
      </p:grpSp>
      <p:grpSp>
        <p:nvGrpSpPr>
          <p:cNvPr id="2072" name="Group 2071"/>
          <p:cNvGrpSpPr/>
          <p:nvPr/>
        </p:nvGrpSpPr>
        <p:grpSpPr>
          <a:xfrm>
            <a:off x="7762582" y="2178481"/>
            <a:ext cx="532078" cy="2744207"/>
            <a:chOff x="6238582" y="2178480"/>
            <a:chExt cx="532078" cy="2744207"/>
          </a:xfrm>
        </p:grpSpPr>
        <p:sp>
          <p:nvSpPr>
            <p:cNvPr id="31" name="Rectangle 30"/>
            <p:cNvSpPr/>
            <p:nvPr/>
          </p:nvSpPr>
          <p:spPr>
            <a:xfrm rot="16200000">
              <a:off x="5128826" y="3340523"/>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244554" y="2290333"/>
              <a:ext cx="526106" cy="461665"/>
            </a:xfrm>
            <a:prstGeom prst="rect">
              <a:avLst/>
            </a:prstGeom>
            <a:noFill/>
          </p:spPr>
          <p:txBody>
            <a:bodyPr wrap="none" rtlCol="0">
              <a:spAutoFit/>
            </a:bodyPr>
            <a:lstStyle/>
            <a:p>
              <a:r>
                <a:rPr lang="en-US" sz="2400" dirty="0"/>
                <a:t>x</a:t>
              </a:r>
              <a:r>
                <a:rPr lang="en-US" sz="2400" baseline="-25000" dirty="0"/>
                <a:t>11</a:t>
              </a:r>
            </a:p>
          </p:txBody>
        </p:sp>
        <p:sp>
          <p:nvSpPr>
            <p:cNvPr id="79" name="TextBox 78"/>
            <p:cNvSpPr txBox="1"/>
            <p:nvPr/>
          </p:nvSpPr>
          <p:spPr>
            <a:xfrm>
              <a:off x="6244554" y="2955913"/>
              <a:ext cx="526106" cy="461665"/>
            </a:xfrm>
            <a:prstGeom prst="rect">
              <a:avLst/>
            </a:prstGeom>
            <a:noFill/>
          </p:spPr>
          <p:txBody>
            <a:bodyPr wrap="none" rtlCol="0">
              <a:spAutoFit/>
            </a:bodyPr>
            <a:lstStyle/>
            <a:p>
              <a:r>
                <a:rPr lang="en-US" sz="2400" dirty="0"/>
                <a:t>x</a:t>
              </a:r>
              <a:r>
                <a:rPr lang="en-US" sz="2400" baseline="-25000" dirty="0"/>
                <a:t>21</a:t>
              </a:r>
            </a:p>
          </p:txBody>
        </p:sp>
        <p:sp>
          <p:nvSpPr>
            <p:cNvPr id="80" name="TextBox 79"/>
            <p:cNvSpPr txBox="1"/>
            <p:nvPr/>
          </p:nvSpPr>
          <p:spPr>
            <a:xfrm>
              <a:off x="6238582" y="3653754"/>
              <a:ext cx="526106" cy="461665"/>
            </a:xfrm>
            <a:prstGeom prst="rect">
              <a:avLst/>
            </a:prstGeom>
            <a:noFill/>
          </p:spPr>
          <p:txBody>
            <a:bodyPr wrap="none" rtlCol="0">
              <a:spAutoFit/>
            </a:bodyPr>
            <a:lstStyle/>
            <a:p>
              <a:r>
                <a:rPr lang="en-US" sz="2400" dirty="0"/>
                <a:t>x</a:t>
              </a:r>
              <a:r>
                <a:rPr lang="en-US" sz="2400" baseline="-25000" dirty="0"/>
                <a:t>31</a:t>
              </a:r>
            </a:p>
          </p:txBody>
        </p:sp>
        <p:sp>
          <p:nvSpPr>
            <p:cNvPr id="81" name="TextBox 80"/>
            <p:cNvSpPr txBox="1"/>
            <p:nvPr/>
          </p:nvSpPr>
          <p:spPr>
            <a:xfrm>
              <a:off x="6238582" y="4311251"/>
              <a:ext cx="526106" cy="461665"/>
            </a:xfrm>
            <a:prstGeom prst="rect">
              <a:avLst/>
            </a:prstGeom>
            <a:noFill/>
          </p:spPr>
          <p:txBody>
            <a:bodyPr wrap="none" rtlCol="0">
              <a:spAutoFit/>
            </a:bodyPr>
            <a:lstStyle/>
            <a:p>
              <a:r>
                <a:rPr lang="en-US" sz="2400" dirty="0"/>
                <a:t>x</a:t>
              </a:r>
              <a:r>
                <a:rPr lang="en-US" sz="2400" baseline="-25000" dirty="0"/>
                <a:t>41</a:t>
              </a:r>
            </a:p>
          </p:txBody>
        </p:sp>
        <p:cxnSp>
          <p:nvCxnSpPr>
            <p:cNvPr id="58" name="Straight Connector 57"/>
            <p:cNvCxnSpPr/>
            <p:nvPr/>
          </p:nvCxnSpPr>
          <p:spPr>
            <a:xfrm rot="16200000" flipV="1">
              <a:off x="6494958"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V="1">
              <a:off x="6501635"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6507607" y="2651479"/>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3" name="Group 2072"/>
          <p:cNvGrpSpPr/>
          <p:nvPr/>
        </p:nvGrpSpPr>
        <p:grpSpPr>
          <a:xfrm>
            <a:off x="8478983" y="2178482"/>
            <a:ext cx="532078" cy="2744207"/>
            <a:chOff x="6954983" y="2178481"/>
            <a:chExt cx="532078" cy="2744207"/>
          </a:xfrm>
        </p:grpSpPr>
        <p:sp>
          <p:nvSpPr>
            <p:cNvPr id="32" name="Rectangle 31"/>
            <p:cNvSpPr/>
            <p:nvPr/>
          </p:nvSpPr>
          <p:spPr>
            <a:xfrm rot="16200000">
              <a:off x="5837010" y="334052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960955" y="2297201"/>
              <a:ext cx="526106" cy="461665"/>
            </a:xfrm>
            <a:prstGeom prst="rect">
              <a:avLst/>
            </a:prstGeom>
            <a:noFill/>
          </p:spPr>
          <p:txBody>
            <a:bodyPr wrap="none" rtlCol="0">
              <a:spAutoFit/>
            </a:bodyPr>
            <a:lstStyle/>
            <a:p>
              <a:r>
                <a:rPr lang="en-US" sz="2400" dirty="0"/>
                <a:t>x</a:t>
              </a:r>
              <a:r>
                <a:rPr lang="en-US" sz="2400" baseline="-25000" dirty="0"/>
                <a:t>12</a:t>
              </a:r>
            </a:p>
          </p:txBody>
        </p:sp>
        <p:sp>
          <p:nvSpPr>
            <p:cNvPr id="83" name="TextBox 82"/>
            <p:cNvSpPr txBox="1"/>
            <p:nvPr/>
          </p:nvSpPr>
          <p:spPr>
            <a:xfrm>
              <a:off x="6960955" y="2962781"/>
              <a:ext cx="526106" cy="461665"/>
            </a:xfrm>
            <a:prstGeom prst="rect">
              <a:avLst/>
            </a:prstGeom>
            <a:noFill/>
          </p:spPr>
          <p:txBody>
            <a:bodyPr wrap="none" rtlCol="0">
              <a:spAutoFit/>
            </a:bodyPr>
            <a:lstStyle/>
            <a:p>
              <a:r>
                <a:rPr lang="en-US" sz="2400" dirty="0"/>
                <a:t>x</a:t>
              </a:r>
              <a:r>
                <a:rPr lang="en-US" sz="2400" baseline="-25000" dirty="0"/>
                <a:t>22</a:t>
              </a:r>
            </a:p>
          </p:txBody>
        </p:sp>
        <p:sp>
          <p:nvSpPr>
            <p:cNvPr id="84" name="TextBox 83"/>
            <p:cNvSpPr txBox="1"/>
            <p:nvPr/>
          </p:nvSpPr>
          <p:spPr>
            <a:xfrm>
              <a:off x="6954983" y="3660622"/>
              <a:ext cx="526106" cy="461665"/>
            </a:xfrm>
            <a:prstGeom prst="rect">
              <a:avLst/>
            </a:prstGeom>
            <a:noFill/>
          </p:spPr>
          <p:txBody>
            <a:bodyPr wrap="none" rtlCol="0">
              <a:spAutoFit/>
            </a:bodyPr>
            <a:lstStyle/>
            <a:p>
              <a:r>
                <a:rPr lang="en-US" sz="2400" dirty="0"/>
                <a:t>x</a:t>
              </a:r>
              <a:r>
                <a:rPr lang="en-US" sz="2400" baseline="-25000" dirty="0"/>
                <a:t>32</a:t>
              </a:r>
            </a:p>
          </p:txBody>
        </p:sp>
        <p:sp>
          <p:nvSpPr>
            <p:cNvPr id="85" name="TextBox 84"/>
            <p:cNvSpPr txBox="1"/>
            <p:nvPr/>
          </p:nvSpPr>
          <p:spPr>
            <a:xfrm>
              <a:off x="6954983" y="4318119"/>
              <a:ext cx="526106" cy="461665"/>
            </a:xfrm>
            <a:prstGeom prst="rect">
              <a:avLst/>
            </a:prstGeom>
            <a:noFill/>
          </p:spPr>
          <p:txBody>
            <a:bodyPr wrap="none" rtlCol="0">
              <a:spAutoFit/>
            </a:bodyPr>
            <a:lstStyle/>
            <a:p>
              <a:r>
                <a:rPr lang="en-US" sz="2400" dirty="0"/>
                <a:t>x</a:t>
              </a:r>
              <a:r>
                <a:rPr lang="en-US" sz="2400" baseline="-25000" dirty="0"/>
                <a:t>42</a:t>
              </a:r>
            </a:p>
          </p:txBody>
        </p:sp>
        <p:cxnSp>
          <p:nvCxnSpPr>
            <p:cNvPr id="59" name="Straight Connector 58"/>
            <p:cNvCxnSpPr/>
            <p:nvPr/>
          </p:nvCxnSpPr>
          <p:spPr>
            <a:xfrm rot="16200000" flipV="1">
              <a:off x="7203140" y="333828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V="1">
              <a:off x="7238294"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7217731" y="265148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4" name="Group 2073"/>
          <p:cNvGrpSpPr/>
          <p:nvPr/>
        </p:nvGrpSpPr>
        <p:grpSpPr>
          <a:xfrm>
            <a:off x="9136934" y="2178483"/>
            <a:ext cx="532078" cy="2744207"/>
            <a:chOff x="7612934" y="2178482"/>
            <a:chExt cx="532078" cy="2744207"/>
          </a:xfrm>
        </p:grpSpPr>
        <p:sp>
          <p:nvSpPr>
            <p:cNvPr id="33" name="Rectangle 32"/>
            <p:cNvSpPr/>
            <p:nvPr/>
          </p:nvSpPr>
          <p:spPr>
            <a:xfrm rot="16200000">
              <a:off x="6515829" y="334052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618906" y="2296686"/>
              <a:ext cx="526106" cy="461665"/>
            </a:xfrm>
            <a:prstGeom prst="rect">
              <a:avLst/>
            </a:prstGeom>
            <a:noFill/>
          </p:spPr>
          <p:txBody>
            <a:bodyPr wrap="none" rtlCol="0">
              <a:spAutoFit/>
            </a:bodyPr>
            <a:lstStyle/>
            <a:p>
              <a:r>
                <a:rPr lang="en-US" sz="2400" dirty="0"/>
                <a:t>x</a:t>
              </a:r>
              <a:r>
                <a:rPr lang="en-US" sz="2400" baseline="-25000" dirty="0"/>
                <a:t>13</a:t>
              </a:r>
            </a:p>
          </p:txBody>
        </p:sp>
        <p:sp>
          <p:nvSpPr>
            <p:cNvPr id="91" name="TextBox 90"/>
            <p:cNvSpPr txBox="1"/>
            <p:nvPr/>
          </p:nvSpPr>
          <p:spPr>
            <a:xfrm>
              <a:off x="7618906" y="2962266"/>
              <a:ext cx="526106" cy="461665"/>
            </a:xfrm>
            <a:prstGeom prst="rect">
              <a:avLst/>
            </a:prstGeom>
            <a:noFill/>
          </p:spPr>
          <p:txBody>
            <a:bodyPr wrap="none" rtlCol="0">
              <a:spAutoFit/>
            </a:bodyPr>
            <a:lstStyle/>
            <a:p>
              <a:r>
                <a:rPr lang="en-US" sz="2400" dirty="0"/>
                <a:t>x</a:t>
              </a:r>
              <a:r>
                <a:rPr lang="en-US" sz="2400" baseline="-25000" dirty="0"/>
                <a:t>23</a:t>
              </a:r>
            </a:p>
          </p:txBody>
        </p:sp>
        <p:sp>
          <p:nvSpPr>
            <p:cNvPr id="92" name="TextBox 91"/>
            <p:cNvSpPr txBox="1"/>
            <p:nvPr/>
          </p:nvSpPr>
          <p:spPr>
            <a:xfrm>
              <a:off x="7612934" y="3660107"/>
              <a:ext cx="526106" cy="461665"/>
            </a:xfrm>
            <a:prstGeom prst="rect">
              <a:avLst/>
            </a:prstGeom>
            <a:noFill/>
          </p:spPr>
          <p:txBody>
            <a:bodyPr wrap="none" rtlCol="0">
              <a:spAutoFit/>
            </a:bodyPr>
            <a:lstStyle/>
            <a:p>
              <a:r>
                <a:rPr lang="en-US" sz="2400" dirty="0"/>
                <a:t>x</a:t>
              </a:r>
              <a:r>
                <a:rPr lang="en-US" sz="2400" baseline="-25000" dirty="0"/>
                <a:t>33</a:t>
              </a:r>
            </a:p>
          </p:txBody>
        </p:sp>
        <p:sp>
          <p:nvSpPr>
            <p:cNvPr id="93" name="TextBox 92"/>
            <p:cNvSpPr txBox="1"/>
            <p:nvPr/>
          </p:nvSpPr>
          <p:spPr>
            <a:xfrm>
              <a:off x="7612934" y="4317604"/>
              <a:ext cx="526106" cy="461665"/>
            </a:xfrm>
            <a:prstGeom prst="rect">
              <a:avLst/>
            </a:prstGeom>
            <a:noFill/>
          </p:spPr>
          <p:txBody>
            <a:bodyPr wrap="none" rtlCol="0">
              <a:spAutoFit/>
            </a:bodyPr>
            <a:lstStyle/>
            <a:p>
              <a:r>
                <a:rPr lang="en-US" sz="2400" dirty="0"/>
                <a:t>x</a:t>
              </a:r>
              <a:r>
                <a:rPr lang="en-US" sz="2400" baseline="-25000" dirty="0"/>
                <a:t>43</a:t>
              </a:r>
            </a:p>
          </p:txBody>
        </p:sp>
        <p:cxnSp>
          <p:nvCxnSpPr>
            <p:cNvPr id="60" name="Straight Connector 59"/>
            <p:cNvCxnSpPr/>
            <p:nvPr/>
          </p:nvCxnSpPr>
          <p:spPr>
            <a:xfrm rot="16200000" flipV="1">
              <a:off x="7881959"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7881958"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7887932"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5" name="Group 2074"/>
          <p:cNvGrpSpPr/>
          <p:nvPr/>
        </p:nvGrpSpPr>
        <p:grpSpPr>
          <a:xfrm>
            <a:off x="9825464" y="2178480"/>
            <a:ext cx="532078" cy="2744207"/>
            <a:chOff x="8301464" y="2178479"/>
            <a:chExt cx="532078" cy="2744207"/>
          </a:xfrm>
        </p:grpSpPr>
        <p:sp>
          <p:nvSpPr>
            <p:cNvPr id="34" name="Rectangle 33"/>
            <p:cNvSpPr/>
            <p:nvPr/>
          </p:nvSpPr>
          <p:spPr>
            <a:xfrm rot="16200000">
              <a:off x="7198386" y="3340522"/>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8307436" y="2303554"/>
              <a:ext cx="526106" cy="461665"/>
            </a:xfrm>
            <a:prstGeom prst="rect">
              <a:avLst/>
            </a:prstGeom>
            <a:noFill/>
          </p:spPr>
          <p:txBody>
            <a:bodyPr wrap="none" rtlCol="0">
              <a:spAutoFit/>
            </a:bodyPr>
            <a:lstStyle/>
            <a:p>
              <a:r>
                <a:rPr lang="en-US" sz="2400" dirty="0"/>
                <a:t>x</a:t>
              </a:r>
              <a:r>
                <a:rPr lang="en-US" sz="2400" baseline="-25000" dirty="0"/>
                <a:t>14</a:t>
              </a:r>
            </a:p>
          </p:txBody>
        </p:sp>
        <p:sp>
          <p:nvSpPr>
            <p:cNvPr id="95" name="TextBox 94"/>
            <p:cNvSpPr txBox="1"/>
            <p:nvPr/>
          </p:nvSpPr>
          <p:spPr>
            <a:xfrm>
              <a:off x="8307436" y="2969134"/>
              <a:ext cx="526106" cy="461665"/>
            </a:xfrm>
            <a:prstGeom prst="rect">
              <a:avLst/>
            </a:prstGeom>
            <a:noFill/>
          </p:spPr>
          <p:txBody>
            <a:bodyPr wrap="none" rtlCol="0">
              <a:spAutoFit/>
            </a:bodyPr>
            <a:lstStyle/>
            <a:p>
              <a:r>
                <a:rPr lang="en-US" sz="2400" dirty="0"/>
                <a:t>x</a:t>
              </a:r>
              <a:r>
                <a:rPr lang="en-US" sz="2400" baseline="-25000" dirty="0"/>
                <a:t>24</a:t>
              </a:r>
            </a:p>
          </p:txBody>
        </p:sp>
        <p:sp>
          <p:nvSpPr>
            <p:cNvPr id="96" name="TextBox 95"/>
            <p:cNvSpPr txBox="1"/>
            <p:nvPr/>
          </p:nvSpPr>
          <p:spPr>
            <a:xfrm>
              <a:off x="8301464" y="3666975"/>
              <a:ext cx="526106" cy="461665"/>
            </a:xfrm>
            <a:prstGeom prst="rect">
              <a:avLst/>
            </a:prstGeom>
            <a:noFill/>
          </p:spPr>
          <p:txBody>
            <a:bodyPr wrap="none" rtlCol="0">
              <a:spAutoFit/>
            </a:bodyPr>
            <a:lstStyle/>
            <a:p>
              <a:r>
                <a:rPr lang="en-US" sz="2400" dirty="0"/>
                <a:t>x</a:t>
              </a:r>
              <a:r>
                <a:rPr lang="en-US" sz="2400" baseline="-25000" dirty="0"/>
                <a:t>34</a:t>
              </a:r>
            </a:p>
          </p:txBody>
        </p:sp>
        <p:sp>
          <p:nvSpPr>
            <p:cNvPr id="97" name="TextBox 96"/>
            <p:cNvSpPr txBox="1"/>
            <p:nvPr/>
          </p:nvSpPr>
          <p:spPr>
            <a:xfrm>
              <a:off x="8301464" y="4324472"/>
              <a:ext cx="526106" cy="461665"/>
            </a:xfrm>
            <a:prstGeom prst="rect">
              <a:avLst/>
            </a:prstGeom>
            <a:noFill/>
          </p:spPr>
          <p:txBody>
            <a:bodyPr wrap="none" rtlCol="0">
              <a:spAutoFit/>
            </a:bodyPr>
            <a:lstStyle/>
            <a:p>
              <a:r>
                <a:rPr lang="en-US" sz="2400" dirty="0"/>
                <a:t>x</a:t>
              </a:r>
              <a:r>
                <a:rPr lang="en-US" sz="2400" baseline="-25000" dirty="0"/>
                <a:t>44</a:t>
              </a:r>
            </a:p>
          </p:txBody>
        </p:sp>
        <p:cxnSp>
          <p:nvCxnSpPr>
            <p:cNvPr id="61" name="Straight Connector 60"/>
            <p:cNvCxnSpPr/>
            <p:nvPr/>
          </p:nvCxnSpPr>
          <p:spPr>
            <a:xfrm rot="16200000" flipV="1">
              <a:off x="8564518" y="334091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8564518" y="402956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8570494"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21" name="Group 120"/>
          <p:cNvGrpSpPr/>
          <p:nvPr/>
        </p:nvGrpSpPr>
        <p:grpSpPr>
          <a:xfrm>
            <a:off x="1539456" y="4772917"/>
            <a:ext cx="3819196" cy="2003135"/>
            <a:chOff x="15456" y="4772916"/>
            <a:chExt cx="3819196" cy="2003135"/>
          </a:xfrm>
        </p:grpSpPr>
        <p:grpSp>
          <p:nvGrpSpPr>
            <p:cNvPr id="148" name="Group 147"/>
            <p:cNvGrpSpPr/>
            <p:nvPr/>
          </p:nvGrpSpPr>
          <p:grpSpPr>
            <a:xfrm>
              <a:off x="792933" y="4772916"/>
              <a:ext cx="3041719" cy="2003135"/>
              <a:chOff x="95809" y="1709255"/>
              <a:chExt cx="8142074" cy="4755805"/>
            </a:xfrm>
          </p:grpSpPr>
          <p:cxnSp>
            <p:nvCxnSpPr>
              <p:cNvPr id="155" name="Straight Connector 154"/>
              <p:cNvCxnSpPr/>
              <p:nvPr/>
            </p:nvCxnSpPr>
            <p:spPr>
              <a:xfrm>
                <a:off x="924126" y="2249218"/>
                <a:ext cx="3" cy="3558197"/>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285687" y="5807414"/>
                <a:ext cx="1952196" cy="657646"/>
              </a:xfrm>
              <a:prstGeom prst="rect">
                <a:avLst/>
              </a:prstGeom>
              <a:noFill/>
            </p:spPr>
            <p:txBody>
              <a:bodyPr wrap="none" rtlCol="0">
                <a:spAutoFit/>
              </a:bodyPr>
              <a:lstStyle/>
              <a:p>
                <a:r>
                  <a:rPr lang="en-US" sz="1200" dirty="0"/>
                  <a:t>progress</a:t>
                </a:r>
              </a:p>
            </p:txBody>
          </p:sp>
          <p:sp>
            <p:nvSpPr>
              <p:cNvPr id="158" name="TextBox 157"/>
              <p:cNvSpPr txBox="1"/>
              <p:nvPr/>
            </p:nvSpPr>
            <p:spPr>
              <a:xfrm>
                <a:off x="95809" y="1709255"/>
                <a:ext cx="1656637" cy="657646"/>
              </a:xfrm>
              <a:prstGeom prst="rect">
                <a:avLst/>
              </a:prstGeom>
              <a:noFill/>
            </p:spPr>
            <p:txBody>
              <a:bodyPr wrap="none" rtlCol="0">
                <a:spAutoFit/>
              </a:bodyPr>
              <a:lstStyle/>
              <a:p>
                <a:r>
                  <a:rPr lang="en-US" sz="1200" dirty="0"/>
                  <a:t>Energy</a:t>
                </a:r>
              </a:p>
            </p:txBody>
          </p:sp>
        </p:grpSp>
        <p:grpSp>
          <p:nvGrpSpPr>
            <p:cNvPr id="149" name="Group 148"/>
            <p:cNvGrpSpPr/>
            <p:nvPr/>
          </p:nvGrpSpPr>
          <p:grpSpPr>
            <a:xfrm>
              <a:off x="35984" y="4907627"/>
              <a:ext cx="1045862" cy="585550"/>
              <a:chOff x="-30703" y="4907627"/>
              <a:chExt cx="1045862" cy="585550"/>
            </a:xfrm>
          </p:grpSpPr>
          <p:cxnSp>
            <p:nvCxnSpPr>
              <p:cNvPr id="153" name="Straight Connector 152"/>
              <p:cNvCxnSpPr>
                <a:stCxn id="154"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4" name="TextBox 153"/>
              <p:cNvSpPr txBox="1"/>
              <p:nvPr/>
            </p:nvSpPr>
            <p:spPr>
              <a:xfrm>
                <a:off x="-30703" y="5093067"/>
                <a:ext cx="1045862" cy="400110"/>
              </a:xfrm>
              <a:prstGeom prst="rect">
                <a:avLst/>
              </a:prstGeom>
              <a:noFill/>
            </p:spPr>
            <p:txBody>
              <a:bodyPr wrap="square" rtlCol="0">
                <a:spAutoFit/>
              </a:bodyPr>
              <a:lstStyle/>
              <a:p>
                <a:pPr algn="ctr"/>
                <a:r>
                  <a:rPr lang="en-US" sz="1000" dirty="0"/>
                  <a:t>Merge</a:t>
                </a:r>
              </a:p>
              <a:p>
                <a:pPr algn="ctr"/>
                <a:r>
                  <a:rPr lang="en-US" sz="1000" dirty="0"/>
                  <a:t>(less favorable)</a:t>
                </a:r>
              </a:p>
            </p:txBody>
          </p:sp>
        </p:grpSp>
        <p:grpSp>
          <p:nvGrpSpPr>
            <p:cNvPr id="150" name="Group 149"/>
            <p:cNvGrpSpPr/>
            <p:nvPr/>
          </p:nvGrpSpPr>
          <p:grpSpPr>
            <a:xfrm>
              <a:off x="15456" y="5614858"/>
              <a:ext cx="1086920" cy="597974"/>
              <a:chOff x="-51231" y="5471994"/>
              <a:chExt cx="1086920" cy="597974"/>
            </a:xfrm>
          </p:grpSpPr>
          <p:cxnSp>
            <p:nvCxnSpPr>
              <p:cNvPr id="151" name="Straight Connector 150"/>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52" name="TextBox 151"/>
              <p:cNvSpPr txBox="1"/>
              <p:nvPr/>
            </p:nvSpPr>
            <p:spPr>
              <a:xfrm>
                <a:off x="-51231" y="5471994"/>
                <a:ext cx="1086920" cy="400110"/>
              </a:xfrm>
              <a:prstGeom prst="rect">
                <a:avLst/>
              </a:prstGeom>
              <a:noFill/>
            </p:spPr>
            <p:txBody>
              <a:bodyPr wrap="square" rtlCol="0">
                <a:spAutoFit/>
              </a:bodyPr>
              <a:lstStyle/>
              <a:p>
                <a:pPr algn="ctr"/>
                <a:r>
                  <a:rPr lang="en-US" sz="1000" dirty="0"/>
                  <a:t>Split</a:t>
                </a:r>
              </a:p>
              <a:p>
                <a:pPr algn="ctr"/>
                <a:r>
                  <a:rPr lang="en-US" sz="1000" dirty="0"/>
                  <a:t>(more favorable)</a:t>
                </a:r>
              </a:p>
            </p:txBody>
          </p:sp>
        </p:grpSp>
      </p:grpSp>
      <p:sp>
        <p:nvSpPr>
          <p:cNvPr id="125" name="Oval 124"/>
          <p:cNvSpPr/>
          <p:nvPr/>
        </p:nvSpPr>
        <p:spPr>
          <a:xfrm>
            <a:off x="2575362" y="6159744"/>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649823" y="5475925"/>
            <a:ext cx="582128" cy="710660"/>
            <a:chOff x="512847" y="5475925"/>
            <a:chExt cx="582128" cy="710660"/>
          </a:xfrm>
        </p:grpSpPr>
        <p:cxnSp>
          <p:nvCxnSpPr>
            <p:cNvPr id="123" name="Straight Connector 122"/>
            <p:cNvCxnSpPr/>
            <p:nvPr/>
          </p:nvCxnSpPr>
          <p:spPr>
            <a:xfrm flipH="1">
              <a:off x="512847" y="6009078"/>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658379" y="5830939"/>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flipH="1">
              <a:off x="803911" y="5653432"/>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flipH="1">
              <a:off x="949443" y="5475925"/>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232928" y="5475924"/>
            <a:ext cx="581342" cy="710028"/>
            <a:chOff x="1095952" y="5475924"/>
            <a:chExt cx="581342" cy="710028"/>
          </a:xfrm>
        </p:grpSpPr>
        <p:cxnSp>
          <p:nvCxnSpPr>
            <p:cNvPr id="124" name="Straight Connector 123"/>
            <p:cNvCxnSpPr/>
            <p:nvPr/>
          </p:nvCxnSpPr>
          <p:spPr>
            <a:xfrm flipH="1" flipV="1">
              <a:off x="1095952" y="5475924"/>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flipV="1">
              <a:off x="1241484" y="5653900"/>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1387016" y="5830938"/>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flipH="1" flipV="1">
              <a:off x="1531762" y="6008445"/>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59" name="Rectangle 158"/>
          <p:cNvSpPr/>
          <p:nvPr/>
        </p:nvSpPr>
        <p:spPr>
          <a:xfrm>
            <a:off x="7691535" y="2765220"/>
            <a:ext cx="2743200" cy="882035"/>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4755931" y="1004848"/>
            <a:ext cx="2744207" cy="915693"/>
            <a:chOff x="3231930" y="1004847"/>
            <a:chExt cx="2744207" cy="915693"/>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1930" y="1004847"/>
              <a:ext cx="946149" cy="915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605" y="1029702"/>
              <a:ext cx="832532" cy="86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4317602" y="1324947"/>
              <a:ext cx="651979" cy="2519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1ACC379C-1C69-404F-8F7C-25EFE1E359DB}" type="slidenum">
              <a:rPr lang="en-US" smtClean="0"/>
              <a:t>30</a:t>
            </a:fld>
            <a:endParaRPr lang="en-US"/>
          </a:p>
        </p:txBody>
      </p:sp>
    </p:spTree>
    <p:extLst>
      <p:ext uri="{BB962C8B-B14F-4D97-AF65-F5344CB8AC3E}">
        <p14:creationId xmlns:p14="http://schemas.microsoft.com/office/powerpoint/2010/main" val="1804545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6.25E-7 3.7037E-6 L 0.25221 0.00579 " pathEditMode="relative" rAng="0" ptsTypes="AA">
                                      <p:cBhvr>
                                        <p:cTn id="10" dur="2000" fill="hold"/>
                                        <p:tgtEl>
                                          <p:spTgt spid="2069"/>
                                        </p:tgtEl>
                                        <p:attrNameLst>
                                          <p:attrName>ppt_x</p:attrName>
                                          <p:attrName>ppt_y</p:attrName>
                                        </p:attrNameLst>
                                      </p:cBhvr>
                                      <p:rCtr x="12604" y="231"/>
                                    </p:animMotion>
                                  </p:childTnLst>
                                </p:cTn>
                              </p:par>
                              <p:par>
                                <p:cTn id="11" presetID="42" presetClass="path" presetSubtype="0" accel="50000" decel="50000" fill="hold" nodeType="withEffect">
                                  <p:stCondLst>
                                    <p:cond delay="0"/>
                                  </p:stCondLst>
                                  <p:childTnLst>
                                    <p:animMotion origin="layout" path="M -6.25E-7 -4.81481E-6 L 0.25221 0.00463 " pathEditMode="relative" rAng="0" ptsTypes="AA">
                                      <p:cBhvr>
                                        <p:cTn id="12" dur="2000" fill="hold"/>
                                        <p:tgtEl>
                                          <p:spTgt spid="2070"/>
                                        </p:tgtEl>
                                        <p:attrNameLst>
                                          <p:attrName>ppt_x</p:attrName>
                                          <p:attrName>ppt_y</p:attrName>
                                        </p:attrNameLst>
                                      </p:cBhvr>
                                      <p:rCtr x="12604" y="231"/>
                                    </p:animMotion>
                                  </p:childTnLst>
                                </p:cTn>
                              </p:par>
                              <p:par>
                                <p:cTn id="13" presetID="42" presetClass="path" presetSubtype="0" accel="50000" decel="50000" fill="hold" nodeType="withEffect">
                                  <p:stCondLst>
                                    <p:cond delay="0"/>
                                  </p:stCondLst>
                                  <p:childTnLst>
                                    <p:animMotion origin="layout" path="M -6.25E-7 -4.81481E-6 L 0.25221 1.48148E-6 " pathEditMode="relative" rAng="0" ptsTypes="AA">
                                      <p:cBhvr>
                                        <p:cTn id="14" dur="2000" fill="hold"/>
                                        <p:tgtEl>
                                          <p:spTgt spid="2071"/>
                                        </p:tgtEl>
                                        <p:attrNameLst>
                                          <p:attrName>ppt_x</p:attrName>
                                          <p:attrName>ppt_y</p:attrName>
                                        </p:attrNameLst>
                                      </p:cBhvr>
                                      <p:rCtr x="12604" y="185"/>
                                    </p:animMotion>
                                  </p:childTnLst>
                                </p:cTn>
                              </p:par>
                              <p:par>
                                <p:cTn id="15" presetID="42" presetClass="path" presetSubtype="0" accel="50000" decel="50000" fill="hold" nodeType="withEffect">
                                  <p:stCondLst>
                                    <p:cond delay="0"/>
                                  </p:stCondLst>
                                  <p:childTnLst>
                                    <p:animMotion origin="layout" path="M -6.25E-7 1.11022E-16 L 0.25209 0.00255 " pathEditMode="relative" rAng="0" ptsTypes="AA">
                                      <p:cBhvr>
                                        <p:cTn id="16" dur="2000" fill="hold"/>
                                        <p:tgtEl>
                                          <p:spTgt spid="2068"/>
                                        </p:tgtEl>
                                        <p:attrNameLst>
                                          <p:attrName>ppt_x</p:attrName>
                                          <p:attrName>ppt_y</p:attrName>
                                        </p:attrNameLst>
                                      </p:cBhvr>
                                      <p:rCtr x="12721" y="116"/>
                                    </p:animMotion>
                                  </p:childTnLst>
                                </p:cTn>
                              </p:par>
                              <p:par>
                                <p:cTn id="17" presetID="10" presetClass="entr" presetSubtype="0" fill="hold" grpId="0" nodeType="withEffect">
                                  <p:stCondLst>
                                    <p:cond delay="2000"/>
                                  </p:stCondLst>
                                  <p:childTnLst>
                                    <p:set>
                                      <p:cBhvr>
                                        <p:cTn id="18" dur="1" fill="hold">
                                          <p:stCondLst>
                                            <p:cond delay="0"/>
                                          </p:stCondLst>
                                        </p:cTn>
                                        <p:tgtEl>
                                          <p:spTgt spid="125"/>
                                        </p:tgtEl>
                                        <p:attrNameLst>
                                          <p:attrName>style.visibility</p:attrName>
                                        </p:attrNameLst>
                                      </p:cBhvr>
                                      <p:to>
                                        <p:strVal val="visible"/>
                                      </p:to>
                                    </p:set>
                                    <p:animEffect transition="in" filter="fade">
                                      <p:cBhvr>
                                        <p:cTn id="19" dur="500"/>
                                        <p:tgtEl>
                                          <p:spTgt spid="125"/>
                                        </p:tgtEl>
                                      </p:cBhvr>
                                    </p:animEffect>
                                  </p:childTnLst>
                                </p:cTn>
                              </p:par>
                            </p:childTnLst>
                          </p:cTn>
                        </p:par>
                      </p:childTnLst>
                    </p:cTn>
                  </p:par>
                  <p:par>
                    <p:cTn id="20" fill="hold">
                      <p:stCondLst>
                        <p:cond delay="indefinite"/>
                      </p:stCondLst>
                      <p:childTnLst>
                        <p:par>
                          <p:cTn id="21" fill="hold">
                            <p:stCondLst>
                              <p:cond delay="0"/>
                            </p:stCondLst>
                            <p:childTnLst>
                              <p:par>
                                <p:cTn id="22" presetID="32" presetClass="emph" presetSubtype="0" fill="hold" nodeType="clickEffect">
                                  <p:stCondLst>
                                    <p:cond delay="0"/>
                                  </p:stCondLst>
                                  <p:childTnLst>
                                    <p:animRot by="120000">
                                      <p:cBhvr>
                                        <p:cTn id="23" dur="100" fill="hold">
                                          <p:stCondLst>
                                            <p:cond delay="0"/>
                                          </p:stCondLst>
                                        </p:cTn>
                                        <p:tgtEl>
                                          <p:spTgt spid="2070"/>
                                        </p:tgtEl>
                                        <p:attrNameLst>
                                          <p:attrName>r</p:attrName>
                                        </p:attrNameLst>
                                      </p:cBhvr>
                                    </p:animRot>
                                    <p:animRot by="-240000">
                                      <p:cBhvr>
                                        <p:cTn id="24" dur="200" fill="hold">
                                          <p:stCondLst>
                                            <p:cond delay="200"/>
                                          </p:stCondLst>
                                        </p:cTn>
                                        <p:tgtEl>
                                          <p:spTgt spid="2070"/>
                                        </p:tgtEl>
                                        <p:attrNameLst>
                                          <p:attrName>r</p:attrName>
                                        </p:attrNameLst>
                                      </p:cBhvr>
                                    </p:animRot>
                                    <p:animRot by="240000">
                                      <p:cBhvr>
                                        <p:cTn id="25" dur="200" fill="hold">
                                          <p:stCondLst>
                                            <p:cond delay="400"/>
                                          </p:stCondLst>
                                        </p:cTn>
                                        <p:tgtEl>
                                          <p:spTgt spid="2070"/>
                                        </p:tgtEl>
                                        <p:attrNameLst>
                                          <p:attrName>r</p:attrName>
                                        </p:attrNameLst>
                                      </p:cBhvr>
                                    </p:animRot>
                                    <p:animRot by="-240000">
                                      <p:cBhvr>
                                        <p:cTn id="26" dur="200" fill="hold">
                                          <p:stCondLst>
                                            <p:cond delay="600"/>
                                          </p:stCondLst>
                                        </p:cTn>
                                        <p:tgtEl>
                                          <p:spTgt spid="2070"/>
                                        </p:tgtEl>
                                        <p:attrNameLst>
                                          <p:attrName>r</p:attrName>
                                        </p:attrNameLst>
                                      </p:cBhvr>
                                    </p:animRot>
                                    <p:animRot by="120000">
                                      <p:cBhvr>
                                        <p:cTn id="27" dur="200" fill="hold">
                                          <p:stCondLst>
                                            <p:cond delay="800"/>
                                          </p:stCondLst>
                                        </p:cTn>
                                        <p:tgtEl>
                                          <p:spTgt spid="2070"/>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9"/>
                                        </p:tgtEl>
                                        <p:attrNameLst>
                                          <p:attrName>style.visibility</p:attrName>
                                        </p:attrNameLst>
                                      </p:cBhvr>
                                      <p:to>
                                        <p:strVal val="visible"/>
                                      </p:to>
                                    </p:set>
                                    <p:animEffect transition="in" filter="fade">
                                      <p:cBhvr>
                                        <p:cTn id="32" dur="500"/>
                                        <p:tgtEl>
                                          <p:spTgt spid="15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159"/>
                                        </p:tgtEl>
                                      </p:cBhvr>
                                    </p:animEffect>
                                    <p:set>
                                      <p:cBhvr>
                                        <p:cTn id="37" dur="1" fill="hold">
                                          <p:stCondLst>
                                            <p:cond delay="499"/>
                                          </p:stCondLst>
                                        </p:cTn>
                                        <p:tgtEl>
                                          <p:spTgt spid="159"/>
                                        </p:tgtEl>
                                        <p:attrNameLst>
                                          <p:attrName>style.visibility</p:attrName>
                                        </p:attrNameLst>
                                      </p:cBhvr>
                                      <p:to>
                                        <p:strVal val="hidden"/>
                                      </p:to>
                                    </p:set>
                                  </p:childTnLst>
                                </p:cTn>
                              </p:par>
                              <p:par>
                                <p:cTn id="38" presetID="42" presetClass="path" presetSubtype="0" accel="50000" decel="50000" fill="hold" nodeType="withEffect">
                                  <p:stCondLst>
                                    <p:cond delay="0"/>
                                  </p:stCondLst>
                                  <p:childTnLst>
                                    <p:animMotion origin="layout" path="M -3.54167E-6 -2.59259E-6 L -0.23854 0.01158 " pathEditMode="relative" rAng="0" ptsTypes="AA">
                                      <p:cBhvr>
                                        <p:cTn id="39" dur="2000" fill="hold"/>
                                        <p:tgtEl>
                                          <p:spTgt spid="2072"/>
                                        </p:tgtEl>
                                        <p:attrNameLst>
                                          <p:attrName>ppt_x</p:attrName>
                                          <p:attrName>ppt_y</p:attrName>
                                        </p:attrNameLst>
                                      </p:cBhvr>
                                      <p:rCtr x="-11927" y="579"/>
                                    </p:animMotion>
                                  </p:childTnLst>
                                </p:cTn>
                              </p:par>
                              <p:par>
                                <p:cTn id="40" presetID="42" presetClass="path" presetSubtype="0" accel="50000" decel="50000" fill="hold" nodeType="withEffect">
                                  <p:stCondLst>
                                    <p:cond delay="0"/>
                                  </p:stCondLst>
                                  <p:childTnLst>
                                    <p:animMotion origin="layout" path="M 2.5E-6 -2.59259E-6 L -0.23959 0.00949 " pathEditMode="relative" rAng="0" ptsTypes="AA">
                                      <p:cBhvr>
                                        <p:cTn id="41" dur="2000" fill="hold"/>
                                        <p:tgtEl>
                                          <p:spTgt spid="2073"/>
                                        </p:tgtEl>
                                        <p:attrNameLst>
                                          <p:attrName>ppt_x</p:attrName>
                                          <p:attrName>ppt_y</p:attrName>
                                        </p:attrNameLst>
                                      </p:cBhvr>
                                      <p:rCtr x="-11979" y="463"/>
                                    </p:animMotion>
                                  </p:childTnLst>
                                </p:cTn>
                              </p:par>
                              <p:par>
                                <p:cTn id="42" presetID="42" presetClass="path" presetSubtype="0" accel="50000" decel="50000" fill="hold" nodeType="withEffect">
                                  <p:stCondLst>
                                    <p:cond delay="0"/>
                                  </p:stCondLst>
                                  <p:childTnLst>
                                    <p:animMotion origin="layout" path="M -3.95833E-6 -2.59259E-6 L -0.23867 0.01227 " pathEditMode="relative" rAng="0" ptsTypes="AA">
                                      <p:cBhvr>
                                        <p:cTn id="43" dur="2000" fill="hold"/>
                                        <p:tgtEl>
                                          <p:spTgt spid="2074"/>
                                        </p:tgtEl>
                                        <p:attrNameLst>
                                          <p:attrName>ppt_x</p:attrName>
                                          <p:attrName>ppt_y</p:attrName>
                                        </p:attrNameLst>
                                      </p:cBhvr>
                                      <p:rCtr x="-11940" y="602"/>
                                    </p:animMotion>
                                  </p:childTnLst>
                                </p:cTn>
                              </p:par>
                              <p:par>
                                <p:cTn id="44" presetID="42" presetClass="path" presetSubtype="0" accel="50000" decel="50000" fill="hold" nodeType="withEffect">
                                  <p:stCondLst>
                                    <p:cond delay="0"/>
                                  </p:stCondLst>
                                  <p:childTnLst>
                                    <p:animMotion origin="layout" path="M -4.16667E-6 -2.59259E-6 L -0.24192 0.01343 " pathEditMode="relative" rAng="0" ptsTypes="AA">
                                      <p:cBhvr>
                                        <p:cTn id="45" dur="2000" fill="hold"/>
                                        <p:tgtEl>
                                          <p:spTgt spid="2075"/>
                                        </p:tgtEl>
                                        <p:attrNameLst>
                                          <p:attrName>ppt_x</p:attrName>
                                          <p:attrName>ppt_y</p:attrName>
                                        </p:attrNameLst>
                                      </p:cBhvr>
                                      <p:rCtr x="-12096" y="671"/>
                                    </p:animMotion>
                                  </p:childTnLst>
                                </p:cTn>
                              </p:par>
                              <p:par>
                                <p:cTn id="46" presetID="10" presetClass="entr" presetSubtype="0" fill="hold" nodeType="withEffect">
                                  <p:stCondLst>
                                    <p:cond delay="150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0.25221 0.00578 L -6.25E-7 3.7037E-6 " pathEditMode="relative" rAng="0" ptsTypes="AA">
                                      <p:cBhvr>
                                        <p:cTn id="52" dur="2000" fill="hold"/>
                                        <p:tgtEl>
                                          <p:spTgt spid="2069"/>
                                        </p:tgtEl>
                                        <p:attrNameLst>
                                          <p:attrName>ppt_x</p:attrName>
                                          <p:attrName>ppt_y</p:attrName>
                                        </p:attrNameLst>
                                      </p:cBhvr>
                                      <p:rCtr x="-12617" y="-301"/>
                                    </p:animMotion>
                                  </p:childTnLst>
                                </p:cTn>
                              </p:par>
                              <p:par>
                                <p:cTn id="53" presetID="42" presetClass="path" presetSubtype="0" accel="50000" decel="50000" fill="hold" nodeType="withEffect">
                                  <p:stCondLst>
                                    <p:cond delay="0"/>
                                  </p:stCondLst>
                                  <p:childTnLst>
                                    <p:animMotion origin="layout" path="M 0.25221 0.00463 L -6.25E-7 -4.81481E-6 " pathEditMode="relative" rAng="0" ptsTypes="AA">
                                      <p:cBhvr>
                                        <p:cTn id="54" dur="2000" fill="hold"/>
                                        <p:tgtEl>
                                          <p:spTgt spid="2070"/>
                                        </p:tgtEl>
                                        <p:attrNameLst>
                                          <p:attrName>ppt_x</p:attrName>
                                          <p:attrName>ppt_y</p:attrName>
                                        </p:attrNameLst>
                                      </p:cBhvr>
                                      <p:rCtr x="-12526" y="-185"/>
                                    </p:animMotion>
                                  </p:childTnLst>
                                </p:cTn>
                              </p:par>
                              <p:par>
                                <p:cTn id="55" presetID="42" presetClass="path" presetSubtype="0" accel="50000" decel="50000" fill="hold" nodeType="withEffect">
                                  <p:stCondLst>
                                    <p:cond delay="0"/>
                                  </p:stCondLst>
                                  <p:childTnLst>
                                    <p:animMotion origin="layout" path="M 0.25221 -4.81481E-6 L -6.25E-7 -4.81481E-6 " pathEditMode="relative" rAng="0" ptsTypes="AA">
                                      <p:cBhvr>
                                        <p:cTn id="56" dur="2000" fill="hold"/>
                                        <p:tgtEl>
                                          <p:spTgt spid="2071"/>
                                        </p:tgtEl>
                                        <p:attrNameLst>
                                          <p:attrName>ppt_x</p:attrName>
                                          <p:attrName>ppt_y</p:attrName>
                                        </p:attrNameLst>
                                      </p:cBhvr>
                                      <p:rCtr x="-12617" y="0"/>
                                    </p:animMotion>
                                  </p:childTnLst>
                                </p:cTn>
                              </p:par>
                              <p:par>
                                <p:cTn id="57" presetID="42" presetClass="path" presetSubtype="0" accel="50000" decel="50000" fill="hold" nodeType="withEffect">
                                  <p:stCondLst>
                                    <p:cond delay="0"/>
                                  </p:stCondLst>
                                  <p:childTnLst>
                                    <p:animMotion origin="layout" path="M 0.25208 0.00255 L -6.25E-7 1.11022E-16 " pathEditMode="relative" rAng="0" ptsTypes="AA">
                                      <p:cBhvr>
                                        <p:cTn id="58" dur="2000" fill="hold"/>
                                        <p:tgtEl>
                                          <p:spTgt spid="2068"/>
                                        </p:tgtEl>
                                        <p:attrNameLst>
                                          <p:attrName>ppt_x</p:attrName>
                                          <p:attrName>ppt_y</p:attrName>
                                        </p:attrNameLst>
                                      </p:cBhvr>
                                      <p:rCtr x="-12604" y="-139"/>
                                    </p:animMotion>
                                  </p:childTnLst>
                                </p:cTn>
                              </p:par>
                              <p:par>
                                <p:cTn id="59" presetID="10" presetClass="entr" presetSubtype="0" fill="hold" nodeType="withEffect">
                                  <p:stCondLst>
                                    <p:cond delay="150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59" grpId="0" animBg="1"/>
      <p:bldP spid="15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62" name="Group 2061"/>
          <p:cNvGrpSpPr/>
          <p:nvPr/>
        </p:nvGrpSpPr>
        <p:grpSpPr>
          <a:xfrm>
            <a:off x="4755930" y="2178488"/>
            <a:ext cx="2772150" cy="2744206"/>
            <a:chOff x="3231930" y="2178488"/>
            <a:chExt cx="2772150" cy="2744206"/>
          </a:xfrm>
        </p:grpSpPr>
        <p:sp>
          <p:nvSpPr>
            <p:cNvPr id="5" name="Rectangle 4"/>
            <p:cNvSpPr/>
            <p:nvPr/>
          </p:nvSpPr>
          <p:spPr>
            <a:xfrm>
              <a:off x="3231931" y="2178488"/>
              <a:ext cx="2744207" cy="2744206"/>
            </a:xfrm>
            <a:prstGeom prst="rect">
              <a:avLst/>
            </a:prstGeom>
            <a:solidFill>
              <a:srgbClr val="FFFF8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5" idx="1"/>
              <a:endCxn id="5" idx="3"/>
            </p:cNvCxnSpPr>
            <p:nvPr/>
          </p:nvCxnSpPr>
          <p:spPr>
            <a:xfrm>
              <a:off x="3231931" y="3550591"/>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231930" y="2855966"/>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1931" y="4206285"/>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5" idx="2"/>
              <a:endCxn id="5" idx="0"/>
            </p:cNvCxnSpPr>
            <p:nvPr/>
          </p:nvCxnSpPr>
          <p:spPr>
            <a:xfrm flipV="1">
              <a:off x="4604035"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3939312"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281729"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3261204" y="2260099"/>
              <a:ext cx="679994" cy="461665"/>
            </a:xfrm>
            <a:prstGeom prst="rect">
              <a:avLst/>
            </a:prstGeom>
            <a:noFill/>
          </p:spPr>
          <p:txBody>
            <a:bodyPr wrap="none" rtlCol="0">
              <a:spAutoFit/>
            </a:bodyPr>
            <a:lstStyle/>
            <a:p>
              <a:r>
                <a:rPr lang="en-US" sz="2400" dirty="0"/>
                <a:t>x</a:t>
              </a:r>
              <a:r>
                <a:rPr lang="en-US" sz="2400" baseline="-25000" dirty="0"/>
                <a:t>11</a:t>
              </a:r>
              <a:r>
                <a:rPr lang="en-US" sz="2400" dirty="0"/>
                <a:t>*</a:t>
              </a:r>
              <a:endParaRPr lang="en-US" sz="2400" baseline="-25000" dirty="0"/>
            </a:p>
          </p:txBody>
        </p:sp>
        <p:sp>
          <p:nvSpPr>
            <p:cNvPr id="131" name="TextBox 130"/>
            <p:cNvSpPr txBox="1"/>
            <p:nvPr/>
          </p:nvSpPr>
          <p:spPr>
            <a:xfrm>
              <a:off x="3270932" y="2925679"/>
              <a:ext cx="679994" cy="461665"/>
            </a:xfrm>
            <a:prstGeom prst="rect">
              <a:avLst/>
            </a:prstGeom>
            <a:noFill/>
          </p:spPr>
          <p:txBody>
            <a:bodyPr wrap="none" rtlCol="0">
              <a:spAutoFit/>
            </a:bodyPr>
            <a:lstStyle/>
            <a:p>
              <a:r>
                <a:rPr lang="en-US" sz="2400" dirty="0"/>
                <a:t>x</a:t>
              </a:r>
              <a:r>
                <a:rPr lang="en-US" sz="2400" baseline="-25000" dirty="0"/>
                <a:t>21</a:t>
              </a:r>
              <a:r>
                <a:rPr lang="en-US" sz="2400" dirty="0"/>
                <a:t>*</a:t>
              </a:r>
              <a:endParaRPr lang="en-US" sz="2400" baseline="-25000" dirty="0"/>
            </a:p>
          </p:txBody>
        </p:sp>
        <p:sp>
          <p:nvSpPr>
            <p:cNvPr id="132" name="TextBox 131"/>
            <p:cNvSpPr txBox="1"/>
            <p:nvPr/>
          </p:nvSpPr>
          <p:spPr>
            <a:xfrm>
              <a:off x="3255232" y="3623520"/>
              <a:ext cx="679994" cy="461665"/>
            </a:xfrm>
            <a:prstGeom prst="rect">
              <a:avLst/>
            </a:prstGeom>
            <a:noFill/>
          </p:spPr>
          <p:txBody>
            <a:bodyPr wrap="none" rtlCol="0">
              <a:spAutoFit/>
            </a:bodyPr>
            <a:lstStyle/>
            <a:p>
              <a:r>
                <a:rPr lang="en-US" sz="2400" dirty="0"/>
                <a:t>x</a:t>
              </a:r>
              <a:r>
                <a:rPr lang="en-US" sz="2400" baseline="-25000" dirty="0"/>
                <a:t>31</a:t>
              </a:r>
              <a:r>
                <a:rPr lang="en-US" sz="2400" dirty="0"/>
                <a:t>*</a:t>
              </a:r>
              <a:endParaRPr lang="en-US" sz="2400" baseline="-25000" dirty="0"/>
            </a:p>
          </p:txBody>
        </p:sp>
        <p:sp>
          <p:nvSpPr>
            <p:cNvPr id="133" name="TextBox 132"/>
            <p:cNvSpPr txBox="1"/>
            <p:nvPr/>
          </p:nvSpPr>
          <p:spPr>
            <a:xfrm>
              <a:off x="3255232" y="4281017"/>
              <a:ext cx="679994" cy="461665"/>
            </a:xfrm>
            <a:prstGeom prst="rect">
              <a:avLst/>
            </a:prstGeom>
            <a:noFill/>
          </p:spPr>
          <p:txBody>
            <a:bodyPr wrap="none" rtlCol="0">
              <a:spAutoFit/>
            </a:bodyPr>
            <a:lstStyle/>
            <a:p>
              <a:r>
                <a:rPr lang="en-US" sz="2400" dirty="0"/>
                <a:t>x</a:t>
              </a:r>
              <a:r>
                <a:rPr lang="en-US" sz="2400" baseline="-25000" dirty="0"/>
                <a:t>41</a:t>
              </a:r>
              <a:r>
                <a:rPr lang="en-US" sz="2400" dirty="0"/>
                <a:t>*</a:t>
              </a:r>
              <a:endParaRPr lang="en-US" sz="2400" baseline="-25000" dirty="0"/>
            </a:p>
          </p:txBody>
        </p:sp>
        <p:sp>
          <p:nvSpPr>
            <p:cNvPr id="134" name="TextBox 133"/>
            <p:cNvSpPr txBox="1"/>
            <p:nvPr/>
          </p:nvSpPr>
          <p:spPr>
            <a:xfrm>
              <a:off x="3977605" y="2266967"/>
              <a:ext cx="679994" cy="461665"/>
            </a:xfrm>
            <a:prstGeom prst="rect">
              <a:avLst/>
            </a:prstGeom>
            <a:noFill/>
          </p:spPr>
          <p:txBody>
            <a:bodyPr wrap="none" rtlCol="0">
              <a:spAutoFit/>
            </a:bodyPr>
            <a:lstStyle/>
            <a:p>
              <a:r>
                <a:rPr lang="en-US" sz="2400" dirty="0"/>
                <a:t>x</a:t>
              </a:r>
              <a:r>
                <a:rPr lang="en-US" sz="2400" baseline="-25000" dirty="0"/>
                <a:t>12</a:t>
              </a:r>
              <a:r>
                <a:rPr lang="en-US" sz="2400" dirty="0"/>
                <a:t>*</a:t>
              </a:r>
              <a:endParaRPr lang="en-US" sz="2400" baseline="-25000" dirty="0"/>
            </a:p>
          </p:txBody>
        </p:sp>
        <p:sp>
          <p:nvSpPr>
            <p:cNvPr id="135" name="TextBox 134"/>
            <p:cNvSpPr txBox="1"/>
            <p:nvPr/>
          </p:nvSpPr>
          <p:spPr>
            <a:xfrm>
              <a:off x="3977605" y="2932547"/>
              <a:ext cx="679994" cy="461665"/>
            </a:xfrm>
            <a:prstGeom prst="rect">
              <a:avLst/>
            </a:prstGeom>
            <a:noFill/>
          </p:spPr>
          <p:txBody>
            <a:bodyPr wrap="none" rtlCol="0">
              <a:spAutoFit/>
            </a:bodyPr>
            <a:lstStyle/>
            <a:p>
              <a:r>
                <a:rPr lang="en-US" sz="2400" dirty="0"/>
                <a:t>x</a:t>
              </a:r>
              <a:r>
                <a:rPr lang="en-US" sz="2400" baseline="-25000" dirty="0"/>
                <a:t>22</a:t>
              </a:r>
              <a:r>
                <a:rPr lang="en-US" sz="2400" dirty="0"/>
                <a:t>*</a:t>
              </a:r>
              <a:endParaRPr lang="en-US" sz="2400" baseline="-25000" dirty="0"/>
            </a:p>
          </p:txBody>
        </p:sp>
        <p:sp>
          <p:nvSpPr>
            <p:cNvPr id="136" name="TextBox 135"/>
            <p:cNvSpPr txBox="1"/>
            <p:nvPr/>
          </p:nvSpPr>
          <p:spPr>
            <a:xfrm>
              <a:off x="3971633" y="3630388"/>
              <a:ext cx="679994" cy="461665"/>
            </a:xfrm>
            <a:prstGeom prst="rect">
              <a:avLst/>
            </a:prstGeom>
            <a:noFill/>
          </p:spPr>
          <p:txBody>
            <a:bodyPr wrap="none" rtlCol="0">
              <a:spAutoFit/>
            </a:bodyPr>
            <a:lstStyle/>
            <a:p>
              <a:r>
                <a:rPr lang="en-US" sz="2400" dirty="0"/>
                <a:t>x</a:t>
              </a:r>
              <a:r>
                <a:rPr lang="en-US" sz="2400" baseline="-25000" dirty="0"/>
                <a:t>32</a:t>
              </a:r>
              <a:r>
                <a:rPr lang="en-US" sz="2400" dirty="0"/>
                <a:t>*</a:t>
              </a:r>
              <a:endParaRPr lang="en-US" sz="2400" baseline="-25000" dirty="0"/>
            </a:p>
          </p:txBody>
        </p:sp>
        <p:sp>
          <p:nvSpPr>
            <p:cNvPr id="137" name="TextBox 136"/>
            <p:cNvSpPr txBox="1"/>
            <p:nvPr/>
          </p:nvSpPr>
          <p:spPr>
            <a:xfrm>
              <a:off x="3971633" y="4287885"/>
              <a:ext cx="679994" cy="461665"/>
            </a:xfrm>
            <a:prstGeom prst="rect">
              <a:avLst/>
            </a:prstGeom>
            <a:noFill/>
          </p:spPr>
          <p:txBody>
            <a:bodyPr wrap="none" rtlCol="0">
              <a:spAutoFit/>
            </a:bodyPr>
            <a:lstStyle/>
            <a:p>
              <a:r>
                <a:rPr lang="en-US" sz="2400" dirty="0"/>
                <a:t>x</a:t>
              </a:r>
              <a:r>
                <a:rPr lang="en-US" sz="2400" baseline="-25000" dirty="0"/>
                <a:t>42</a:t>
              </a:r>
              <a:r>
                <a:rPr lang="en-US" sz="2400" dirty="0"/>
                <a:t>*</a:t>
              </a:r>
              <a:endParaRPr lang="en-US" sz="2400" baseline="-25000" dirty="0"/>
            </a:p>
          </p:txBody>
        </p:sp>
        <p:sp>
          <p:nvSpPr>
            <p:cNvPr id="138" name="TextBox 137"/>
            <p:cNvSpPr txBox="1"/>
            <p:nvPr/>
          </p:nvSpPr>
          <p:spPr>
            <a:xfrm>
              <a:off x="4635556" y="2266452"/>
              <a:ext cx="679994" cy="461665"/>
            </a:xfrm>
            <a:prstGeom prst="rect">
              <a:avLst/>
            </a:prstGeom>
            <a:noFill/>
          </p:spPr>
          <p:txBody>
            <a:bodyPr wrap="none" rtlCol="0">
              <a:spAutoFit/>
            </a:bodyPr>
            <a:lstStyle/>
            <a:p>
              <a:r>
                <a:rPr lang="en-US" sz="2400" dirty="0"/>
                <a:t>x</a:t>
              </a:r>
              <a:r>
                <a:rPr lang="en-US" sz="2400" baseline="-25000" dirty="0"/>
                <a:t>13</a:t>
              </a:r>
              <a:r>
                <a:rPr lang="en-US" sz="2400" dirty="0"/>
                <a:t>*</a:t>
              </a:r>
              <a:endParaRPr lang="en-US" sz="2400" baseline="-25000" dirty="0"/>
            </a:p>
          </p:txBody>
        </p:sp>
        <p:sp>
          <p:nvSpPr>
            <p:cNvPr id="139" name="TextBox 138"/>
            <p:cNvSpPr txBox="1"/>
            <p:nvPr/>
          </p:nvSpPr>
          <p:spPr>
            <a:xfrm>
              <a:off x="4635556" y="2932032"/>
              <a:ext cx="679994" cy="461665"/>
            </a:xfrm>
            <a:prstGeom prst="rect">
              <a:avLst/>
            </a:prstGeom>
            <a:noFill/>
          </p:spPr>
          <p:txBody>
            <a:bodyPr wrap="none" rtlCol="0">
              <a:spAutoFit/>
            </a:bodyPr>
            <a:lstStyle/>
            <a:p>
              <a:r>
                <a:rPr lang="en-US" sz="2400" dirty="0"/>
                <a:t>x</a:t>
              </a:r>
              <a:r>
                <a:rPr lang="en-US" sz="2400" baseline="-25000" dirty="0"/>
                <a:t>23</a:t>
              </a:r>
              <a:r>
                <a:rPr lang="en-US" sz="2400" dirty="0"/>
                <a:t>*</a:t>
              </a:r>
              <a:endParaRPr lang="en-US" sz="2400" baseline="-25000" dirty="0"/>
            </a:p>
          </p:txBody>
        </p:sp>
        <p:sp>
          <p:nvSpPr>
            <p:cNvPr id="140" name="TextBox 139"/>
            <p:cNvSpPr txBox="1"/>
            <p:nvPr/>
          </p:nvSpPr>
          <p:spPr>
            <a:xfrm>
              <a:off x="4629584" y="3629873"/>
              <a:ext cx="679994" cy="461665"/>
            </a:xfrm>
            <a:prstGeom prst="rect">
              <a:avLst/>
            </a:prstGeom>
            <a:noFill/>
          </p:spPr>
          <p:txBody>
            <a:bodyPr wrap="none" rtlCol="0">
              <a:spAutoFit/>
            </a:bodyPr>
            <a:lstStyle/>
            <a:p>
              <a:r>
                <a:rPr lang="en-US" sz="2400" dirty="0"/>
                <a:t>x</a:t>
              </a:r>
              <a:r>
                <a:rPr lang="en-US" sz="2400" baseline="-25000" dirty="0"/>
                <a:t>33</a:t>
              </a:r>
              <a:r>
                <a:rPr lang="en-US" sz="2400" dirty="0"/>
                <a:t>*</a:t>
              </a:r>
              <a:endParaRPr lang="en-US" sz="2400" baseline="-25000" dirty="0"/>
            </a:p>
          </p:txBody>
        </p:sp>
        <p:sp>
          <p:nvSpPr>
            <p:cNvPr id="141" name="TextBox 140"/>
            <p:cNvSpPr txBox="1"/>
            <p:nvPr/>
          </p:nvSpPr>
          <p:spPr>
            <a:xfrm>
              <a:off x="4629584" y="4287370"/>
              <a:ext cx="679994" cy="461665"/>
            </a:xfrm>
            <a:prstGeom prst="rect">
              <a:avLst/>
            </a:prstGeom>
            <a:noFill/>
          </p:spPr>
          <p:txBody>
            <a:bodyPr wrap="none" rtlCol="0">
              <a:spAutoFit/>
            </a:bodyPr>
            <a:lstStyle/>
            <a:p>
              <a:r>
                <a:rPr lang="en-US" sz="2400" dirty="0"/>
                <a:t>x</a:t>
              </a:r>
              <a:r>
                <a:rPr lang="en-US" sz="2400" baseline="-25000" dirty="0"/>
                <a:t>43</a:t>
              </a:r>
              <a:r>
                <a:rPr lang="en-US" sz="2400" dirty="0"/>
                <a:t>*</a:t>
              </a:r>
              <a:endParaRPr lang="en-US" sz="2400" baseline="-25000" dirty="0"/>
            </a:p>
          </p:txBody>
        </p:sp>
        <p:sp>
          <p:nvSpPr>
            <p:cNvPr id="142" name="TextBox 141"/>
            <p:cNvSpPr txBox="1"/>
            <p:nvPr/>
          </p:nvSpPr>
          <p:spPr>
            <a:xfrm>
              <a:off x="5324086" y="2273320"/>
              <a:ext cx="679994" cy="461665"/>
            </a:xfrm>
            <a:prstGeom prst="rect">
              <a:avLst/>
            </a:prstGeom>
            <a:noFill/>
          </p:spPr>
          <p:txBody>
            <a:bodyPr wrap="none" rtlCol="0">
              <a:spAutoFit/>
            </a:bodyPr>
            <a:lstStyle/>
            <a:p>
              <a:r>
                <a:rPr lang="en-US" sz="2400" dirty="0"/>
                <a:t>x</a:t>
              </a:r>
              <a:r>
                <a:rPr lang="en-US" sz="2400" baseline="-25000" dirty="0"/>
                <a:t>14</a:t>
              </a:r>
              <a:r>
                <a:rPr lang="en-US" sz="2400" dirty="0"/>
                <a:t>*</a:t>
              </a:r>
              <a:endParaRPr lang="en-US" sz="2400" baseline="-25000" dirty="0"/>
            </a:p>
          </p:txBody>
        </p:sp>
        <p:sp>
          <p:nvSpPr>
            <p:cNvPr id="143" name="TextBox 142"/>
            <p:cNvSpPr txBox="1"/>
            <p:nvPr/>
          </p:nvSpPr>
          <p:spPr>
            <a:xfrm>
              <a:off x="5324086" y="2938900"/>
              <a:ext cx="679994" cy="461665"/>
            </a:xfrm>
            <a:prstGeom prst="rect">
              <a:avLst/>
            </a:prstGeom>
            <a:noFill/>
          </p:spPr>
          <p:txBody>
            <a:bodyPr wrap="none" rtlCol="0">
              <a:spAutoFit/>
            </a:bodyPr>
            <a:lstStyle/>
            <a:p>
              <a:r>
                <a:rPr lang="en-US" sz="2400" dirty="0"/>
                <a:t>x</a:t>
              </a:r>
              <a:r>
                <a:rPr lang="en-US" sz="2400" baseline="-25000" dirty="0"/>
                <a:t>24</a:t>
              </a:r>
              <a:r>
                <a:rPr lang="en-US" sz="2400" dirty="0"/>
                <a:t>*</a:t>
              </a:r>
              <a:endParaRPr lang="en-US" sz="2400" baseline="-25000" dirty="0"/>
            </a:p>
          </p:txBody>
        </p:sp>
        <p:sp>
          <p:nvSpPr>
            <p:cNvPr id="144" name="TextBox 143"/>
            <p:cNvSpPr txBox="1"/>
            <p:nvPr/>
          </p:nvSpPr>
          <p:spPr>
            <a:xfrm>
              <a:off x="5318114" y="3636741"/>
              <a:ext cx="679994" cy="461665"/>
            </a:xfrm>
            <a:prstGeom prst="rect">
              <a:avLst/>
            </a:prstGeom>
            <a:noFill/>
          </p:spPr>
          <p:txBody>
            <a:bodyPr wrap="none" rtlCol="0">
              <a:spAutoFit/>
            </a:bodyPr>
            <a:lstStyle/>
            <a:p>
              <a:r>
                <a:rPr lang="en-US" sz="2400" dirty="0"/>
                <a:t>x</a:t>
              </a:r>
              <a:r>
                <a:rPr lang="en-US" sz="2400" baseline="-25000" dirty="0"/>
                <a:t>34</a:t>
              </a:r>
              <a:r>
                <a:rPr lang="en-US" sz="2400" dirty="0"/>
                <a:t>*</a:t>
              </a:r>
              <a:endParaRPr lang="en-US" sz="2400" baseline="-25000" dirty="0"/>
            </a:p>
          </p:txBody>
        </p:sp>
        <p:sp>
          <p:nvSpPr>
            <p:cNvPr id="145" name="TextBox 144"/>
            <p:cNvSpPr txBox="1"/>
            <p:nvPr/>
          </p:nvSpPr>
          <p:spPr>
            <a:xfrm>
              <a:off x="5318114" y="4294238"/>
              <a:ext cx="679994" cy="461665"/>
            </a:xfrm>
            <a:prstGeom prst="rect">
              <a:avLst/>
            </a:prstGeom>
            <a:noFill/>
          </p:spPr>
          <p:txBody>
            <a:bodyPr wrap="none" rtlCol="0">
              <a:spAutoFit/>
            </a:bodyPr>
            <a:lstStyle/>
            <a:p>
              <a:r>
                <a:rPr lang="en-US" sz="2400" dirty="0"/>
                <a:t>x</a:t>
              </a:r>
              <a:r>
                <a:rPr lang="en-US" sz="2400" baseline="-25000" dirty="0"/>
                <a:t>44</a:t>
              </a:r>
              <a:r>
                <a:rPr lang="en-US" sz="2400" dirty="0"/>
                <a:t>*</a:t>
              </a:r>
              <a:endParaRPr lang="en-US" sz="2400" baseline="-25000" dirty="0"/>
            </a:p>
          </p:txBody>
        </p:sp>
      </p:grpSp>
      <p:grpSp>
        <p:nvGrpSpPr>
          <p:cNvPr id="2069" name="Group 2068"/>
          <p:cNvGrpSpPr/>
          <p:nvPr/>
        </p:nvGrpSpPr>
        <p:grpSpPr>
          <a:xfrm>
            <a:off x="4844144" y="2283980"/>
            <a:ext cx="2744207" cy="474886"/>
            <a:chOff x="233575" y="2224016"/>
            <a:chExt cx="2744207" cy="474886"/>
          </a:xfrm>
        </p:grpSpPr>
        <p:sp>
          <p:nvSpPr>
            <p:cNvPr id="16" name="Rectangle 15"/>
            <p:cNvSpPr/>
            <p:nvPr/>
          </p:nvSpPr>
          <p:spPr>
            <a:xfrm>
              <a:off x="233575" y="226025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16" idx="2"/>
              <a:endCxn id="16" idx="0"/>
            </p:cNvCxnSpPr>
            <p:nvPr/>
          </p:nvCxnSpPr>
          <p:spPr>
            <a:xfrm flipV="1">
              <a:off x="1605680" y="2260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911774" y="226692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289858" y="227290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308914" y="2224016"/>
              <a:ext cx="526106" cy="461665"/>
            </a:xfrm>
            <a:prstGeom prst="rect">
              <a:avLst/>
            </a:prstGeom>
            <a:noFill/>
          </p:spPr>
          <p:txBody>
            <a:bodyPr wrap="none" rtlCol="0">
              <a:spAutoFit/>
            </a:bodyPr>
            <a:lstStyle/>
            <a:p>
              <a:r>
                <a:rPr lang="en-US" sz="2400" dirty="0"/>
                <a:t>x</a:t>
              </a:r>
              <a:r>
                <a:rPr lang="en-US" sz="2400" baseline="-25000" dirty="0"/>
                <a:t>11</a:t>
              </a:r>
            </a:p>
          </p:txBody>
        </p:sp>
        <p:sp>
          <p:nvSpPr>
            <p:cNvPr id="105" name="TextBox 104"/>
            <p:cNvSpPr txBox="1"/>
            <p:nvPr/>
          </p:nvSpPr>
          <p:spPr>
            <a:xfrm>
              <a:off x="1025315" y="2230884"/>
              <a:ext cx="526106" cy="461665"/>
            </a:xfrm>
            <a:prstGeom prst="rect">
              <a:avLst/>
            </a:prstGeom>
            <a:noFill/>
          </p:spPr>
          <p:txBody>
            <a:bodyPr wrap="none" rtlCol="0">
              <a:spAutoFit/>
            </a:bodyPr>
            <a:lstStyle/>
            <a:p>
              <a:r>
                <a:rPr lang="en-US" sz="2400" dirty="0"/>
                <a:t>x</a:t>
              </a:r>
              <a:r>
                <a:rPr lang="en-US" sz="2400" baseline="-25000" dirty="0"/>
                <a:t>12</a:t>
              </a:r>
            </a:p>
          </p:txBody>
        </p:sp>
        <p:sp>
          <p:nvSpPr>
            <p:cNvPr id="109" name="TextBox 108"/>
            <p:cNvSpPr txBox="1"/>
            <p:nvPr/>
          </p:nvSpPr>
          <p:spPr>
            <a:xfrm>
              <a:off x="1683266" y="2230369"/>
              <a:ext cx="526106" cy="461665"/>
            </a:xfrm>
            <a:prstGeom prst="rect">
              <a:avLst/>
            </a:prstGeom>
            <a:noFill/>
          </p:spPr>
          <p:txBody>
            <a:bodyPr wrap="none" rtlCol="0">
              <a:spAutoFit/>
            </a:bodyPr>
            <a:lstStyle/>
            <a:p>
              <a:r>
                <a:rPr lang="en-US" sz="2400" dirty="0"/>
                <a:t>x</a:t>
              </a:r>
              <a:r>
                <a:rPr lang="en-US" sz="2400" baseline="-25000" dirty="0"/>
                <a:t>13</a:t>
              </a:r>
            </a:p>
          </p:txBody>
        </p:sp>
        <p:sp>
          <p:nvSpPr>
            <p:cNvPr id="113" name="TextBox 112"/>
            <p:cNvSpPr txBox="1"/>
            <p:nvPr/>
          </p:nvSpPr>
          <p:spPr>
            <a:xfrm>
              <a:off x="2371796" y="2237237"/>
              <a:ext cx="526106" cy="461665"/>
            </a:xfrm>
            <a:prstGeom prst="rect">
              <a:avLst/>
            </a:prstGeom>
            <a:noFill/>
          </p:spPr>
          <p:txBody>
            <a:bodyPr wrap="none" rtlCol="0">
              <a:spAutoFit/>
            </a:bodyPr>
            <a:lstStyle/>
            <a:p>
              <a:r>
                <a:rPr lang="en-US" sz="2400" dirty="0"/>
                <a:t>x</a:t>
              </a:r>
              <a:r>
                <a:rPr lang="en-US" sz="2400" baseline="-25000" dirty="0"/>
                <a:t>14</a:t>
              </a:r>
            </a:p>
          </p:txBody>
        </p:sp>
      </p:grpSp>
      <p:grpSp>
        <p:nvGrpSpPr>
          <p:cNvPr id="2070" name="Group 2069"/>
          <p:cNvGrpSpPr/>
          <p:nvPr/>
        </p:nvGrpSpPr>
        <p:grpSpPr>
          <a:xfrm>
            <a:off x="4844142" y="2949561"/>
            <a:ext cx="2744207" cy="510969"/>
            <a:chOff x="233573" y="2889596"/>
            <a:chExt cx="2744207" cy="510969"/>
          </a:xfrm>
        </p:grpSpPr>
        <p:sp>
          <p:nvSpPr>
            <p:cNvPr id="17" name="Rectangle 16"/>
            <p:cNvSpPr/>
            <p:nvPr/>
          </p:nvSpPr>
          <p:spPr>
            <a:xfrm>
              <a:off x="233573" y="296843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V="1">
              <a:off x="1603049" y="296843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911774" y="294436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89858" y="298044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308914" y="2889596"/>
              <a:ext cx="526106" cy="461665"/>
            </a:xfrm>
            <a:prstGeom prst="rect">
              <a:avLst/>
            </a:prstGeom>
            <a:noFill/>
          </p:spPr>
          <p:txBody>
            <a:bodyPr wrap="none" rtlCol="0">
              <a:spAutoFit/>
            </a:bodyPr>
            <a:lstStyle/>
            <a:p>
              <a:r>
                <a:rPr lang="en-US" sz="2400" dirty="0"/>
                <a:t>x</a:t>
              </a:r>
              <a:r>
                <a:rPr lang="en-US" sz="2400" baseline="-25000" dirty="0"/>
                <a:t>21</a:t>
              </a:r>
            </a:p>
          </p:txBody>
        </p:sp>
        <p:sp>
          <p:nvSpPr>
            <p:cNvPr id="106" name="TextBox 105"/>
            <p:cNvSpPr txBox="1"/>
            <p:nvPr/>
          </p:nvSpPr>
          <p:spPr>
            <a:xfrm>
              <a:off x="1025315" y="2896464"/>
              <a:ext cx="526106" cy="461665"/>
            </a:xfrm>
            <a:prstGeom prst="rect">
              <a:avLst/>
            </a:prstGeom>
            <a:noFill/>
          </p:spPr>
          <p:txBody>
            <a:bodyPr wrap="none" rtlCol="0">
              <a:spAutoFit/>
            </a:bodyPr>
            <a:lstStyle/>
            <a:p>
              <a:r>
                <a:rPr lang="en-US" sz="2400" dirty="0"/>
                <a:t>x</a:t>
              </a:r>
              <a:r>
                <a:rPr lang="en-US" sz="2400" baseline="-25000" dirty="0"/>
                <a:t>22</a:t>
              </a:r>
            </a:p>
          </p:txBody>
        </p:sp>
        <p:sp>
          <p:nvSpPr>
            <p:cNvPr id="110" name="TextBox 109"/>
            <p:cNvSpPr txBox="1"/>
            <p:nvPr/>
          </p:nvSpPr>
          <p:spPr>
            <a:xfrm>
              <a:off x="1683266" y="2895949"/>
              <a:ext cx="526106" cy="461665"/>
            </a:xfrm>
            <a:prstGeom prst="rect">
              <a:avLst/>
            </a:prstGeom>
            <a:noFill/>
          </p:spPr>
          <p:txBody>
            <a:bodyPr wrap="none" rtlCol="0">
              <a:spAutoFit/>
            </a:bodyPr>
            <a:lstStyle/>
            <a:p>
              <a:r>
                <a:rPr lang="en-US" sz="2400" dirty="0"/>
                <a:t>x</a:t>
              </a:r>
              <a:r>
                <a:rPr lang="en-US" sz="2400" baseline="-25000" dirty="0"/>
                <a:t>23</a:t>
              </a:r>
            </a:p>
          </p:txBody>
        </p:sp>
        <p:sp>
          <p:nvSpPr>
            <p:cNvPr id="114" name="TextBox 113"/>
            <p:cNvSpPr txBox="1"/>
            <p:nvPr/>
          </p:nvSpPr>
          <p:spPr>
            <a:xfrm>
              <a:off x="2371796" y="2902817"/>
              <a:ext cx="526106" cy="461665"/>
            </a:xfrm>
            <a:prstGeom prst="rect">
              <a:avLst/>
            </a:prstGeom>
            <a:noFill/>
          </p:spPr>
          <p:txBody>
            <a:bodyPr wrap="none" rtlCol="0">
              <a:spAutoFit/>
            </a:bodyPr>
            <a:lstStyle/>
            <a:p>
              <a:r>
                <a:rPr lang="en-US" sz="2400" dirty="0"/>
                <a:t>x</a:t>
              </a:r>
              <a:r>
                <a:rPr lang="en-US" sz="2400" baseline="-25000" dirty="0"/>
                <a:t>24</a:t>
              </a:r>
            </a:p>
          </p:txBody>
        </p:sp>
      </p:grpSp>
      <p:grpSp>
        <p:nvGrpSpPr>
          <p:cNvPr id="2071" name="Group 2070"/>
          <p:cNvGrpSpPr/>
          <p:nvPr/>
        </p:nvGrpSpPr>
        <p:grpSpPr>
          <a:xfrm>
            <a:off x="4844141" y="3647401"/>
            <a:ext cx="2744207" cy="485908"/>
            <a:chOff x="233572" y="3587437"/>
            <a:chExt cx="2744207" cy="485908"/>
          </a:xfrm>
        </p:grpSpPr>
        <p:sp>
          <p:nvSpPr>
            <p:cNvPr id="18" name="Rectangle 17"/>
            <p:cNvSpPr/>
            <p:nvPr/>
          </p:nvSpPr>
          <p:spPr>
            <a:xfrm>
              <a:off x="233572" y="364725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flipV="1">
              <a:off x="1605680" y="364725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911774" y="3647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2289857" y="365322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302942" y="3587437"/>
              <a:ext cx="526106" cy="461665"/>
            </a:xfrm>
            <a:prstGeom prst="rect">
              <a:avLst/>
            </a:prstGeom>
            <a:noFill/>
          </p:spPr>
          <p:txBody>
            <a:bodyPr wrap="none" rtlCol="0">
              <a:spAutoFit/>
            </a:bodyPr>
            <a:lstStyle/>
            <a:p>
              <a:r>
                <a:rPr lang="en-US" sz="2400" dirty="0"/>
                <a:t>x</a:t>
              </a:r>
              <a:r>
                <a:rPr lang="en-US" sz="2400" baseline="-25000" dirty="0"/>
                <a:t>31</a:t>
              </a:r>
            </a:p>
          </p:txBody>
        </p:sp>
        <p:sp>
          <p:nvSpPr>
            <p:cNvPr id="107" name="TextBox 106"/>
            <p:cNvSpPr txBox="1"/>
            <p:nvPr/>
          </p:nvSpPr>
          <p:spPr>
            <a:xfrm>
              <a:off x="1019343" y="3594305"/>
              <a:ext cx="526106" cy="461665"/>
            </a:xfrm>
            <a:prstGeom prst="rect">
              <a:avLst/>
            </a:prstGeom>
            <a:noFill/>
          </p:spPr>
          <p:txBody>
            <a:bodyPr wrap="none" rtlCol="0">
              <a:spAutoFit/>
            </a:bodyPr>
            <a:lstStyle/>
            <a:p>
              <a:r>
                <a:rPr lang="en-US" sz="2400" dirty="0"/>
                <a:t>x</a:t>
              </a:r>
              <a:r>
                <a:rPr lang="en-US" sz="2400" baseline="-25000" dirty="0"/>
                <a:t>32</a:t>
              </a:r>
            </a:p>
          </p:txBody>
        </p:sp>
        <p:sp>
          <p:nvSpPr>
            <p:cNvPr id="111" name="TextBox 110"/>
            <p:cNvSpPr txBox="1"/>
            <p:nvPr/>
          </p:nvSpPr>
          <p:spPr>
            <a:xfrm>
              <a:off x="1677294" y="3593790"/>
              <a:ext cx="526106" cy="461665"/>
            </a:xfrm>
            <a:prstGeom prst="rect">
              <a:avLst/>
            </a:prstGeom>
            <a:noFill/>
          </p:spPr>
          <p:txBody>
            <a:bodyPr wrap="none" rtlCol="0">
              <a:spAutoFit/>
            </a:bodyPr>
            <a:lstStyle/>
            <a:p>
              <a:r>
                <a:rPr lang="en-US" sz="2400" dirty="0"/>
                <a:t>x</a:t>
              </a:r>
              <a:r>
                <a:rPr lang="en-US" sz="2400" baseline="-25000" dirty="0"/>
                <a:t>33</a:t>
              </a:r>
            </a:p>
          </p:txBody>
        </p:sp>
        <p:sp>
          <p:nvSpPr>
            <p:cNvPr id="115" name="TextBox 114"/>
            <p:cNvSpPr txBox="1"/>
            <p:nvPr/>
          </p:nvSpPr>
          <p:spPr>
            <a:xfrm>
              <a:off x="2365824" y="3600658"/>
              <a:ext cx="526106" cy="461665"/>
            </a:xfrm>
            <a:prstGeom prst="rect">
              <a:avLst/>
            </a:prstGeom>
            <a:noFill/>
          </p:spPr>
          <p:txBody>
            <a:bodyPr wrap="none" rtlCol="0">
              <a:spAutoFit/>
            </a:bodyPr>
            <a:lstStyle/>
            <a:p>
              <a:r>
                <a:rPr lang="en-US" sz="2400" dirty="0"/>
                <a:t>x</a:t>
              </a:r>
              <a:r>
                <a:rPr lang="en-US" sz="2400" baseline="-25000" dirty="0"/>
                <a:t>34</a:t>
              </a:r>
            </a:p>
          </p:txBody>
        </p:sp>
      </p:grpSp>
      <p:grpSp>
        <p:nvGrpSpPr>
          <p:cNvPr id="2068" name="Group 2067"/>
          <p:cNvGrpSpPr/>
          <p:nvPr/>
        </p:nvGrpSpPr>
        <p:grpSpPr>
          <a:xfrm>
            <a:off x="4844144" y="4304899"/>
            <a:ext cx="2744207" cy="510969"/>
            <a:chOff x="233575" y="4244934"/>
            <a:chExt cx="2744207" cy="510969"/>
          </a:xfrm>
        </p:grpSpPr>
        <p:sp>
          <p:nvSpPr>
            <p:cNvPr id="19" name="Rectangle 18"/>
            <p:cNvSpPr/>
            <p:nvPr/>
          </p:nvSpPr>
          <p:spPr>
            <a:xfrm>
              <a:off x="233575" y="432981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Connector 46"/>
            <p:cNvCxnSpPr/>
            <p:nvPr/>
          </p:nvCxnSpPr>
          <p:spPr>
            <a:xfrm flipV="1">
              <a:off x="1600422"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11773"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289857" y="433578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302942" y="4244934"/>
              <a:ext cx="526106" cy="461665"/>
            </a:xfrm>
            <a:prstGeom prst="rect">
              <a:avLst/>
            </a:prstGeom>
            <a:noFill/>
          </p:spPr>
          <p:txBody>
            <a:bodyPr wrap="none" rtlCol="0">
              <a:spAutoFit/>
            </a:bodyPr>
            <a:lstStyle/>
            <a:p>
              <a:r>
                <a:rPr lang="en-US" sz="2400" dirty="0"/>
                <a:t>x</a:t>
              </a:r>
              <a:r>
                <a:rPr lang="en-US" sz="2400" baseline="-25000" dirty="0"/>
                <a:t>41</a:t>
              </a:r>
            </a:p>
          </p:txBody>
        </p:sp>
        <p:sp>
          <p:nvSpPr>
            <p:cNvPr id="108" name="TextBox 107"/>
            <p:cNvSpPr txBox="1"/>
            <p:nvPr/>
          </p:nvSpPr>
          <p:spPr>
            <a:xfrm>
              <a:off x="1019343" y="4251802"/>
              <a:ext cx="526106" cy="461665"/>
            </a:xfrm>
            <a:prstGeom prst="rect">
              <a:avLst/>
            </a:prstGeom>
            <a:noFill/>
          </p:spPr>
          <p:txBody>
            <a:bodyPr wrap="none" rtlCol="0">
              <a:spAutoFit/>
            </a:bodyPr>
            <a:lstStyle/>
            <a:p>
              <a:r>
                <a:rPr lang="en-US" sz="2400" dirty="0"/>
                <a:t>x</a:t>
              </a:r>
              <a:r>
                <a:rPr lang="en-US" sz="2400" baseline="-25000" dirty="0"/>
                <a:t>42</a:t>
              </a:r>
            </a:p>
          </p:txBody>
        </p:sp>
        <p:sp>
          <p:nvSpPr>
            <p:cNvPr id="112" name="TextBox 111"/>
            <p:cNvSpPr txBox="1"/>
            <p:nvPr/>
          </p:nvSpPr>
          <p:spPr>
            <a:xfrm>
              <a:off x="1677294" y="4251287"/>
              <a:ext cx="526106" cy="461665"/>
            </a:xfrm>
            <a:prstGeom prst="rect">
              <a:avLst/>
            </a:prstGeom>
            <a:noFill/>
          </p:spPr>
          <p:txBody>
            <a:bodyPr wrap="none" rtlCol="0">
              <a:spAutoFit/>
            </a:bodyPr>
            <a:lstStyle/>
            <a:p>
              <a:r>
                <a:rPr lang="en-US" sz="2400" dirty="0"/>
                <a:t>x</a:t>
              </a:r>
              <a:r>
                <a:rPr lang="en-US" sz="2400" baseline="-25000" dirty="0"/>
                <a:t>43</a:t>
              </a:r>
            </a:p>
          </p:txBody>
        </p:sp>
        <p:sp>
          <p:nvSpPr>
            <p:cNvPr id="116" name="TextBox 115"/>
            <p:cNvSpPr txBox="1"/>
            <p:nvPr/>
          </p:nvSpPr>
          <p:spPr>
            <a:xfrm>
              <a:off x="2365824" y="4258155"/>
              <a:ext cx="526106" cy="461665"/>
            </a:xfrm>
            <a:prstGeom prst="rect">
              <a:avLst/>
            </a:prstGeom>
            <a:noFill/>
          </p:spPr>
          <p:txBody>
            <a:bodyPr wrap="none" rtlCol="0">
              <a:spAutoFit/>
            </a:bodyPr>
            <a:lstStyle/>
            <a:p>
              <a:r>
                <a:rPr lang="en-US" sz="2400" dirty="0"/>
                <a:t>x</a:t>
              </a:r>
              <a:r>
                <a:rPr lang="en-US" sz="2400" baseline="-25000" dirty="0"/>
                <a:t>44</a:t>
              </a:r>
            </a:p>
          </p:txBody>
        </p:sp>
      </p:grpSp>
      <p:grpSp>
        <p:nvGrpSpPr>
          <p:cNvPr id="237" name="Group 236"/>
          <p:cNvGrpSpPr/>
          <p:nvPr/>
        </p:nvGrpSpPr>
        <p:grpSpPr>
          <a:xfrm>
            <a:off x="1871659" y="2074107"/>
            <a:ext cx="2636471" cy="2638425"/>
            <a:chOff x="1020323" y="5149265"/>
            <a:chExt cx="2636471" cy="2638425"/>
          </a:xfrm>
        </p:grpSpPr>
        <p:sp>
          <p:nvSpPr>
            <p:cNvPr id="6" name="Freeform 5"/>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1024466" y="5208116"/>
              <a:ext cx="2588988" cy="2489451"/>
              <a:chOff x="3563742" y="5148799"/>
              <a:chExt cx="2588988" cy="2489451"/>
            </a:xfrm>
          </p:grpSpPr>
          <p:sp>
            <p:nvSpPr>
              <p:cNvPr id="162" name="TextBox 161"/>
              <p:cNvSpPr txBox="1"/>
              <p:nvPr/>
            </p:nvSpPr>
            <p:spPr>
              <a:xfrm>
                <a:off x="3569714" y="5148799"/>
                <a:ext cx="526106" cy="461665"/>
              </a:xfrm>
              <a:prstGeom prst="rect">
                <a:avLst/>
              </a:prstGeom>
              <a:noFill/>
            </p:spPr>
            <p:txBody>
              <a:bodyPr wrap="none" rtlCol="0">
                <a:spAutoFit/>
              </a:bodyPr>
              <a:lstStyle/>
              <a:p>
                <a:r>
                  <a:rPr lang="en-US" sz="2400" dirty="0"/>
                  <a:t>x</a:t>
                </a:r>
                <a:r>
                  <a:rPr lang="en-US" sz="2400" baseline="-25000" dirty="0"/>
                  <a:t>11</a:t>
                </a:r>
              </a:p>
            </p:txBody>
          </p:sp>
          <p:sp>
            <p:nvSpPr>
              <p:cNvPr id="171" name="TextBox 170"/>
              <p:cNvSpPr txBox="1"/>
              <p:nvPr/>
            </p:nvSpPr>
            <p:spPr>
              <a:xfrm>
                <a:off x="3569714" y="5814379"/>
                <a:ext cx="526106" cy="461665"/>
              </a:xfrm>
              <a:prstGeom prst="rect">
                <a:avLst/>
              </a:prstGeom>
              <a:noFill/>
            </p:spPr>
            <p:txBody>
              <a:bodyPr wrap="none" rtlCol="0">
                <a:spAutoFit/>
              </a:bodyPr>
              <a:lstStyle/>
              <a:p>
                <a:r>
                  <a:rPr lang="en-US" sz="2400" dirty="0"/>
                  <a:t>x</a:t>
                </a:r>
                <a:r>
                  <a:rPr lang="en-US" sz="2400" baseline="-25000" dirty="0"/>
                  <a:t>21</a:t>
                </a:r>
              </a:p>
            </p:txBody>
          </p:sp>
          <p:sp>
            <p:nvSpPr>
              <p:cNvPr id="173" name="TextBox 172"/>
              <p:cNvSpPr txBox="1"/>
              <p:nvPr/>
            </p:nvSpPr>
            <p:spPr>
              <a:xfrm>
                <a:off x="4956385" y="6492227"/>
                <a:ext cx="526106" cy="461665"/>
              </a:xfrm>
              <a:prstGeom prst="rect">
                <a:avLst/>
              </a:prstGeom>
              <a:noFill/>
            </p:spPr>
            <p:txBody>
              <a:bodyPr wrap="none" rtlCol="0">
                <a:spAutoFit/>
              </a:bodyPr>
              <a:lstStyle/>
              <a:p>
                <a:r>
                  <a:rPr lang="en-US" sz="2400" dirty="0"/>
                  <a:t>x</a:t>
                </a:r>
                <a:r>
                  <a:rPr lang="en-US" sz="2400" baseline="-25000" dirty="0"/>
                  <a:t>33</a:t>
                </a:r>
              </a:p>
            </p:txBody>
          </p:sp>
          <p:sp>
            <p:nvSpPr>
              <p:cNvPr id="174" name="TextBox 173"/>
              <p:cNvSpPr txBox="1"/>
              <p:nvPr/>
            </p:nvSpPr>
            <p:spPr>
              <a:xfrm>
                <a:off x="4285713" y="5827600"/>
                <a:ext cx="526106" cy="461665"/>
              </a:xfrm>
              <a:prstGeom prst="rect">
                <a:avLst/>
              </a:prstGeom>
              <a:noFill/>
            </p:spPr>
            <p:txBody>
              <a:bodyPr wrap="none" rtlCol="0">
                <a:spAutoFit/>
              </a:bodyPr>
              <a:lstStyle/>
              <a:p>
                <a:r>
                  <a:rPr lang="en-US" sz="2400" dirty="0"/>
                  <a:t>x</a:t>
                </a:r>
                <a:r>
                  <a:rPr lang="en-US" sz="2400" baseline="-25000" dirty="0"/>
                  <a:t>22</a:t>
                </a:r>
              </a:p>
            </p:txBody>
          </p:sp>
          <p:sp>
            <p:nvSpPr>
              <p:cNvPr id="180" name="TextBox 179"/>
              <p:cNvSpPr txBox="1"/>
              <p:nvPr/>
            </p:nvSpPr>
            <p:spPr>
              <a:xfrm>
                <a:off x="3563742" y="6512220"/>
                <a:ext cx="526106" cy="461665"/>
              </a:xfrm>
              <a:prstGeom prst="rect">
                <a:avLst/>
              </a:prstGeom>
              <a:noFill/>
            </p:spPr>
            <p:txBody>
              <a:bodyPr wrap="none" rtlCol="0">
                <a:spAutoFit/>
              </a:bodyPr>
              <a:lstStyle/>
              <a:p>
                <a:r>
                  <a:rPr lang="en-US" sz="2400" dirty="0"/>
                  <a:t>x</a:t>
                </a:r>
                <a:r>
                  <a:rPr lang="en-US" sz="2400" baseline="-25000" dirty="0"/>
                  <a:t>31</a:t>
                </a:r>
              </a:p>
            </p:txBody>
          </p:sp>
          <p:sp>
            <p:nvSpPr>
              <p:cNvPr id="181" name="TextBox 180"/>
              <p:cNvSpPr txBox="1"/>
              <p:nvPr/>
            </p:nvSpPr>
            <p:spPr>
              <a:xfrm>
                <a:off x="4280143" y="6519088"/>
                <a:ext cx="526106" cy="461665"/>
              </a:xfrm>
              <a:prstGeom prst="rect">
                <a:avLst/>
              </a:prstGeom>
              <a:noFill/>
            </p:spPr>
            <p:txBody>
              <a:bodyPr wrap="none" rtlCol="0">
                <a:spAutoFit/>
              </a:bodyPr>
              <a:lstStyle/>
              <a:p>
                <a:r>
                  <a:rPr lang="en-US" sz="2400" dirty="0"/>
                  <a:t>x</a:t>
                </a:r>
                <a:r>
                  <a:rPr lang="en-US" sz="2400" baseline="-25000" dirty="0"/>
                  <a:t>32</a:t>
                </a:r>
              </a:p>
            </p:txBody>
          </p:sp>
          <p:sp>
            <p:nvSpPr>
              <p:cNvPr id="183" name="TextBox 182"/>
              <p:cNvSpPr txBox="1"/>
              <p:nvPr/>
            </p:nvSpPr>
            <p:spPr>
              <a:xfrm>
                <a:off x="5626624" y="7155233"/>
                <a:ext cx="526106" cy="461665"/>
              </a:xfrm>
              <a:prstGeom prst="rect">
                <a:avLst/>
              </a:prstGeom>
              <a:noFill/>
            </p:spPr>
            <p:txBody>
              <a:bodyPr wrap="none" rtlCol="0">
                <a:spAutoFit/>
              </a:bodyPr>
              <a:lstStyle/>
              <a:p>
                <a:r>
                  <a:rPr lang="en-US" sz="2400" dirty="0"/>
                  <a:t>x</a:t>
                </a:r>
                <a:r>
                  <a:rPr lang="en-US" sz="2400" baseline="-25000" dirty="0"/>
                  <a:t>44</a:t>
                </a:r>
              </a:p>
            </p:txBody>
          </p:sp>
          <p:sp>
            <p:nvSpPr>
              <p:cNvPr id="189" name="TextBox 188"/>
              <p:cNvSpPr txBox="1"/>
              <p:nvPr/>
            </p:nvSpPr>
            <p:spPr>
              <a:xfrm>
                <a:off x="3563742" y="7169717"/>
                <a:ext cx="526106" cy="461665"/>
              </a:xfrm>
              <a:prstGeom prst="rect">
                <a:avLst/>
              </a:prstGeom>
              <a:noFill/>
            </p:spPr>
            <p:txBody>
              <a:bodyPr wrap="none" rtlCol="0">
                <a:spAutoFit/>
              </a:bodyPr>
              <a:lstStyle/>
              <a:p>
                <a:r>
                  <a:rPr lang="en-US" sz="2400" dirty="0"/>
                  <a:t>x</a:t>
                </a:r>
                <a:r>
                  <a:rPr lang="en-US" sz="2400" baseline="-25000" dirty="0"/>
                  <a:t>41</a:t>
                </a:r>
              </a:p>
            </p:txBody>
          </p:sp>
          <p:sp>
            <p:nvSpPr>
              <p:cNvPr id="190" name="TextBox 189"/>
              <p:cNvSpPr txBox="1"/>
              <p:nvPr/>
            </p:nvSpPr>
            <p:spPr>
              <a:xfrm>
                <a:off x="4280143" y="7176585"/>
                <a:ext cx="526106" cy="461665"/>
              </a:xfrm>
              <a:prstGeom prst="rect">
                <a:avLst/>
              </a:prstGeom>
              <a:noFill/>
            </p:spPr>
            <p:txBody>
              <a:bodyPr wrap="none" rtlCol="0">
                <a:spAutoFit/>
              </a:bodyPr>
              <a:lstStyle/>
              <a:p>
                <a:r>
                  <a:rPr lang="en-US" sz="2400" dirty="0"/>
                  <a:t>x</a:t>
                </a:r>
                <a:r>
                  <a:rPr lang="en-US" sz="2400" baseline="-25000" dirty="0"/>
                  <a:t>42</a:t>
                </a:r>
              </a:p>
            </p:txBody>
          </p:sp>
          <p:sp>
            <p:nvSpPr>
              <p:cNvPr id="191" name="TextBox 190"/>
              <p:cNvSpPr txBox="1"/>
              <p:nvPr/>
            </p:nvSpPr>
            <p:spPr>
              <a:xfrm>
                <a:off x="4938094" y="7176070"/>
                <a:ext cx="526106" cy="461665"/>
              </a:xfrm>
              <a:prstGeom prst="rect">
                <a:avLst/>
              </a:prstGeom>
              <a:noFill/>
            </p:spPr>
            <p:txBody>
              <a:bodyPr wrap="none" rtlCol="0">
                <a:spAutoFit/>
              </a:bodyPr>
              <a:lstStyle/>
              <a:p>
                <a:r>
                  <a:rPr lang="en-US" sz="2400" dirty="0"/>
                  <a:t>x</a:t>
                </a:r>
                <a:r>
                  <a:rPr lang="en-US" sz="2400" baseline="-25000" dirty="0"/>
                  <a:t>43</a:t>
                </a:r>
              </a:p>
            </p:txBody>
          </p:sp>
        </p:grpSp>
        <p:cxnSp>
          <p:nvCxnSpPr>
            <p:cNvPr id="197" name="Straight Connector 196"/>
            <p:cNvCxnSpPr>
              <a:endCxn id="6" idx="6"/>
            </p:cNvCxnSpPr>
            <p:nvPr/>
          </p:nvCxnSpPr>
          <p:spPr>
            <a:xfrm flipV="1">
              <a:off x="1020323" y="7101890"/>
              <a:ext cx="2023696" cy="2269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a:endCxn id="6" idx="4"/>
            </p:cNvCxnSpPr>
            <p:nvPr/>
          </p:nvCxnSpPr>
          <p:spPr>
            <a:xfrm flipV="1">
              <a:off x="2327812" y="6470065"/>
              <a:ext cx="20882" cy="130810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endCxn id="6" idx="2"/>
            </p:cNvCxnSpPr>
            <p:nvPr/>
          </p:nvCxnSpPr>
          <p:spPr>
            <a:xfrm flipV="1">
              <a:off x="1659003" y="5771565"/>
              <a:ext cx="10241" cy="2006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endCxn id="6" idx="4"/>
            </p:cNvCxnSpPr>
            <p:nvPr/>
          </p:nvCxnSpPr>
          <p:spPr>
            <a:xfrm>
              <a:off x="1036165" y="6462522"/>
              <a:ext cx="1312529" cy="754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1025315" y="5773870"/>
              <a:ext cx="571799" cy="39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6" idx="6"/>
            </p:cNvCxnSpPr>
            <p:nvPr/>
          </p:nvCxnSpPr>
          <p:spPr>
            <a:xfrm>
              <a:off x="3044019" y="7101890"/>
              <a:ext cx="0" cy="6858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2" name="Group 2071"/>
          <p:cNvGrpSpPr/>
          <p:nvPr/>
        </p:nvGrpSpPr>
        <p:grpSpPr>
          <a:xfrm>
            <a:off x="7762582" y="2178481"/>
            <a:ext cx="532078" cy="2744207"/>
            <a:chOff x="6238582" y="2178480"/>
            <a:chExt cx="532078" cy="2744207"/>
          </a:xfrm>
        </p:grpSpPr>
        <p:sp>
          <p:nvSpPr>
            <p:cNvPr id="31" name="Rectangle 30"/>
            <p:cNvSpPr/>
            <p:nvPr/>
          </p:nvSpPr>
          <p:spPr>
            <a:xfrm rot="16200000">
              <a:off x="5128826" y="3340523"/>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6244554" y="2290333"/>
              <a:ext cx="526106" cy="461665"/>
            </a:xfrm>
            <a:prstGeom prst="rect">
              <a:avLst/>
            </a:prstGeom>
            <a:noFill/>
          </p:spPr>
          <p:txBody>
            <a:bodyPr wrap="none" rtlCol="0">
              <a:spAutoFit/>
            </a:bodyPr>
            <a:lstStyle/>
            <a:p>
              <a:r>
                <a:rPr lang="en-US" sz="2400" dirty="0"/>
                <a:t>x</a:t>
              </a:r>
              <a:r>
                <a:rPr lang="en-US" sz="2400" baseline="-25000" dirty="0"/>
                <a:t>11</a:t>
              </a:r>
            </a:p>
          </p:txBody>
        </p:sp>
        <p:sp>
          <p:nvSpPr>
            <p:cNvPr id="79" name="TextBox 78"/>
            <p:cNvSpPr txBox="1"/>
            <p:nvPr/>
          </p:nvSpPr>
          <p:spPr>
            <a:xfrm>
              <a:off x="6244554" y="2955913"/>
              <a:ext cx="526106" cy="461665"/>
            </a:xfrm>
            <a:prstGeom prst="rect">
              <a:avLst/>
            </a:prstGeom>
            <a:noFill/>
          </p:spPr>
          <p:txBody>
            <a:bodyPr wrap="none" rtlCol="0">
              <a:spAutoFit/>
            </a:bodyPr>
            <a:lstStyle/>
            <a:p>
              <a:r>
                <a:rPr lang="en-US" sz="2400" dirty="0"/>
                <a:t>x</a:t>
              </a:r>
              <a:r>
                <a:rPr lang="en-US" sz="2400" baseline="-25000" dirty="0"/>
                <a:t>21</a:t>
              </a:r>
            </a:p>
          </p:txBody>
        </p:sp>
        <p:sp>
          <p:nvSpPr>
            <p:cNvPr id="80" name="TextBox 79"/>
            <p:cNvSpPr txBox="1"/>
            <p:nvPr/>
          </p:nvSpPr>
          <p:spPr>
            <a:xfrm>
              <a:off x="6238582" y="3653754"/>
              <a:ext cx="526106" cy="461665"/>
            </a:xfrm>
            <a:prstGeom prst="rect">
              <a:avLst/>
            </a:prstGeom>
            <a:noFill/>
          </p:spPr>
          <p:txBody>
            <a:bodyPr wrap="none" rtlCol="0">
              <a:spAutoFit/>
            </a:bodyPr>
            <a:lstStyle/>
            <a:p>
              <a:r>
                <a:rPr lang="en-US" sz="2400" dirty="0"/>
                <a:t>x</a:t>
              </a:r>
              <a:r>
                <a:rPr lang="en-US" sz="2400" baseline="-25000" dirty="0"/>
                <a:t>31</a:t>
              </a:r>
            </a:p>
          </p:txBody>
        </p:sp>
        <p:sp>
          <p:nvSpPr>
            <p:cNvPr id="81" name="TextBox 80"/>
            <p:cNvSpPr txBox="1"/>
            <p:nvPr/>
          </p:nvSpPr>
          <p:spPr>
            <a:xfrm>
              <a:off x="6238582" y="4311251"/>
              <a:ext cx="526106" cy="461665"/>
            </a:xfrm>
            <a:prstGeom prst="rect">
              <a:avLst/>
            </a:prstGeom>
            <a:noFill/>
          </p:spPr>
          <p:txBody>
            <a:bodyPr wrap="none" rtlCol="0">
              <a:spAutoFit/>
            </a:bodyPr>
            <a:lstStyle/>
            <a:p>
              <a:r>
                <a:rPr lang="en-US" sz="2400" dirty="0"/>
                <a:t>x</a:t>
              </a:r>
              <a:r>
                <a:rPr lang="en-US" sz="2400" baseline="-25000" dirty="0"/>
                <a:t>41</a:t>
              </a:r>
            </a:p>
          </p:txBody>
        </p:sp>
        <p:cxnSp>
          <p:nvCxnSpPr>
            <p:cNvPr id="58" name="Straight Connector 57"/>
            <p:cNvCxnSpPr/>
            <p:nvPr/>
          </p:nvCxnSpPr>
          <p:spPr>
            <a:xfrm rot="16200000" flipV="1">
              <a:off x="6494958"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V="1">
              <a:off x="6501635"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V="1">
              <a:off x="6507607" y="2651479"/>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3" name="Group 2072"/>
          <p:cNvGrpSpPr/>
          <p:nvPr/>
        </p:nvGrpSpPr>
        <p:grpSpPr>
          <a:xfrm>
            <a:off x="8478983" y="2178482"/>
            <a:ext cx="532078" cy="2744207"/>
            <a:chOff x="6954983" y="2178481"/>
            <a:chExt cx="532078" cy="2744207"/>
          </a:xfrm>
        </p:grpSpPr>
        <p:sp>
          <p:nvSpPr>
            <p:cNvPr id="32" name="Rectangle 31"/>
            <p:cNvSpPr/>
            <p:nvPr/>
          </p:nvSpPr>
          <p:spPr>
            <a:xfrm rot="16200000">
              <a:off x="5837010" y="334052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6960955" y="2297201"/>
              <a:ext cx="526106" cy="461665"/>
            </a:xfrm>
            <a:prstGeom prst="rect">
              <a:avLst/>
            </a:prstGeom>
            <a:noFill/>
          </p:spPr>
          <p:txBody>
            <a:bodyPr wrap="none" rtlCol="0">
              <a:spAutoFit/>
            </a:bodyPr>
            <a:lstStyle/>
            <a:p>
              <a:r>
                <a:rPr lang="en-US" sz="2400" dirty="0"/>
                <a:t>x</a:t>
              </a:r>
              <a:r>
                <a:rPr lang="en-US" sz="2400" baseline="-25000" dirty="0"/>
                <a:t>12</a:t>
              </a:r>
            </a:p>
          </p:txBody>
        </p:sp>
        <p:sp>
          <p:nvSpPr>
            <p:cNvPr id="83" name="TextBox 82"/>
            <p:cNvSpPr txBox="1"/>
            <p:nvPr/>
          </p:nvSpPr>
          <p:spPr>
            <a:xfrm>
              <a:off x="6960955" y="2962781"/>
              <a:ext cx="526106" cy="461665"/>
            </a:xfrm>
            <a:prstGeom prst="rect">
              <a:avLst/>
            </a:prstGeom>
            <a:noFill/>
          </p:spPr>
          <p:txBody>
            <a:bodyPr wrap="none" rtlCol="0">
              <a:spAutoFit/>
            </a:bodyPr>
            <a:lstStyle/>
            <a:p>
              <a:r>
                <a:rPr lang="en-US" sz="2400" dirty="0"/>
                <a:t>x</a:t>
              </a:r>
              <a:r>
                <a:rPr lang="en-US" sz="2400" baseline="-25000" dirty="0"/>
                <a:t>22</a:t>
              </a:r>
            </a:p>
          </p:txBody>
        </p:sp>
        <p:sp>
          <p:nvSpPr>
            <p:cNvPr id="84" name="TextBox 83"/>
            <p:cNvSpPr txBox="1"/>
            <p:nvPr/>
          </p:nvSpPr>
          <p:spPr>
            <a:xfrm>
              <a:off x="6954983" y="3660622"/>
              <a:ext cx="526106" cy="461665"/>
            </a:xfrm>
            <a:prstGeom prst="rect">
              <a:avLst/>
            </a:prstGeom>
            <a:noFill/>
          </p:spPr>
          <p:txBody>
            <a:bodyPr wrap="none" rtlCol="0">
              <a:spAutoFit/>
            </a:bodyPr>
            <a:lstStyle/>
            <a:p>
              <a:r>
                <a:rPr lang="en-US" sz="2400" dirty="0"/>
                <a:t>x</a:t>
              </a:r>
              <a:r>
                <a:rPr lang="en-US" sz="2400" baseline="-25000" dirty="0"/>
                <a:t>32</a:t>
              </a:r>
            </a:p>
          </p:txBody>
        </p:sp>
        <p:sp>
          <p:nvSpPr>
            <p:cNvPr id="85" name="TextBox 84"/>
            <p:cNvSpPr txBox="1"/>
            <p:nvPr/>
          </p:nvSpPr>
          <p:spPr>
            <a:xfrm>
              <a:off x="6954983" y="4318119"/>
              <a:ext cx="526106" cy="461665"/>
            </a:xfrm>
            <a:prstGeom prst="rect">
              <a:avLst/>
            </a:prstGeom>
            <a:noFill/>
          </p:spPr>
          <p:txBody>
            <a:bodyPr wrap="none" rtlCol="0">
              <a:spAutoFit/>
            </a:bodyPr>
            <a:lstStyle/>
            <a:p>
              <a:r>
                <a:rPr lang="en-US" sz="2400" dirty="0"/>
                <a:t>x</a:t>
              </a:r>
              <a:r>
                <a:rPr lang="en-US" sz="2400" baseline="-25000" dirty="0"/>
                <a:t>42</a:t>
              </a:r>
            </a:p>
          </p:txBody>
        </p:sp>
        <p:cxnSp>
          <p:nvCxnSpPr>
            <p:cNvPr id="59" name="Straight Connector 58"/>
            <p:cNvCxnSpPr/>
            <p:nvPr/>
          </p:nvCxnSpPr>
          <p:spPr>
            <a:xfrm rot="16200000" flipV="1">
              <a:off x="7203140" y="333828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V="1">
              <a:off x="7238294"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6200000" flipV="1">
              <a:off x="7244268" y="265148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4" name="Group 2073"/>
          <p:cNvGrpSpPr/>
          <p:nvPr/>
        </p:nvGrpSpPr>
        <p:grpSpPr>
          <a:xfrm>
            <a:off x="9136934" y="2178483"/>
            <a:ext cx="532078" cy="2744207"/>
            <a:chOff x="7612934" y="2178482"/>
            <a:chExt cx="532078" cy="2744207"/>
          </a:xfrm>
        </p:grpSpPr>
        <p:sp>
          <p:nvSpPr>
            <p:cNvPr id="33" name="Rectangle 32"/>
            <p:cNvSpPr/>
            <p:nvPr/>
          </p:nvSpPr>
          <p:spPr>
            <a:xfrm rot="16200000">
              <a:off x="6515829" y="334052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p:cNvSpPr txBox="1"/>
            <p:nvPr/>
          </p:nvSpPr>
          <p:spPr>
            <a:xfrm>
              <a:off x="7618906" y="2296686"/>
              <a:ext cx="526106" cy="461665"/>
            </a:xfrm>
            <a:prstGeom prst="rect">
              <a:avLst/>
            </a:prstGeom>
            <a:noFill/>
          </p:spPr>
          <p:txBody>
            <a:bodyPr wrap="none" rtlCol="0">
              <a:spAutoFit/>
            </a:bodyPr>
            <a:lstStyle/>
            <a:p>
              <a:r>
                <a:rPr lang="en-US" sz="2400" dirty="0"/>
                <a:t>x</a:t>
              </a:r>
              <a:r>
                <a:rPr lang="en-US" sz="2400" baseline="-25000" dirty="0"/>
                <a:t>13</a:t>
              </a:r>
            </a:p>
          </p:txBody>
        </p:sp>
        <p:sp>
          <p:nvSpPr>
            <p:cNvPr id="91" name="TextBox 90"/>
            <p:cNvSpPr txBox="1"/>
            <p:nvPr/>
          </p:nvSpPr>
          <p:spPr>
            <a:xfrm>
              <a:off x="7618906" y="2962266"/>
              <a:ext cx="526106" cy="461665"/>
            </a:xfrm>
            <a:prstGeom prst="rect">
              <a:avLst/>
            </a:prstGeom>
            <a:noFill/>
          </p:spPr>
          <p:txBody>
            <a:bodyPr wrap="none" rtlCol="0">
              <a:spAutoFit/>
            </a:bodyPr>
            <a:lstStyle/>
            <a:p>
              <a:r>
                <a:rPr lang="en-US" sz="2400" dirty="0"/>
                <a:t>x</a:t>
              </a:r>
              <a:r>
                <a:rPr lang="en-US" sz="2400" baseline="-25000" dirty="0"/>
                <a:t>23</a:t>
              </a:r>
            </a:p>
          </p:txBody>
        </p:sp>
        <p:sp>
          <p:nvSpPr>
            <p:cNvPr id="92" name="TextBox 91"/>
            <p:cNvSpPr txBox="1"/>
            <p:nvPr/>
          </p:nvSpPr>
          <p:spPr>
            <a:xfrm>
              <a:off x="7612934" y="3660107"/>
              <a:ext cx="526106" cy="461665"/>
            </a:xfrm>
            <a:prstGeom prst="rect">
              <a:avLst/>
            </a:prstGeom>
            <a:noFill/>
          </p:spPr>
          <p:txBody>
            <a:bodyPr wrap="none" rtlCol="0">
              <a:spAutoFit/>
            </a:bodyPr>
            <a:lstStyle/>
            <a:p>
              <a:r>
                <a:rPr lang="en-US" sz="2400" dirty="0"/>
                <a:t>x</a:t>
              </a:r>
              <a:r>
                <a:rPr lang="en-US" sz="2400" baseline="-25000" dirty="0"/>
                <a:t>33</a:t>
              </a:r>
            </a:p>
          </p:txBody>
        </p:sp>
        <p:sp>
          <p:nvSpPr>
            <p:cNvPr id="93" name="TextBox 92"/>
            <p:cNvSpPr txBox="1"/>
            <p:nvPr/>
          </p:nvSpPr>
          <p:spPr>
            <a:xfrm>
              <a:off x="7612934" y="4317604"/>
              <a:ext cx="526106" cy="461665"/>
            </a:xfrm>
            <a:prstGeom prst="rect">
              <a:avLst/>
            </a:prstGeom>
            <a:noFill/>
          </p:spPr>
          <p:txBody>
            <a:bodyPr wrap="none" rtlCol="0">
              <a:spAutoFit/>
            </a:bodyPr>
            <a:lstStyle/>
            <a:p>
              <a:r>
                <a:rPr lang="en-US" sz="2400" dirty="0"/>
                <a:t>x</a:t>
              </a:r>
              <a:r>
                <a:rPr lang="en-US" sz="2400" baseline="-25000" dirty="0"/>
                <a:t>43</a:t>
              </a:r>
            </a:p>
          </p:txBody>
        </p:sp>
        <p:cxnSp>
          <p:nvCxnSpPr>
            <p:cNvPr id="60" name="Straight Connector 59"/>
            <p:cNvCxnSpPr/>
            <p:nvPr/>
          </p:nvCxnSpPr>
          <p:spPr>
            <a:xfrm rot="16200000" flipV="1">
              <a:off x="7881959" y="3335657"/>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V="1">
              <a:off x="7881958" y="402956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V="1">
              <a:off x="7887932"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75" name="Group 2074"/>
          <p:cNvGrpSpPr/>
          <p:nvPr/>
        </p:nvGrpSpPr>
        <p:grpSpPr>
          <a:xfrm>
            <a:off x="9825464" y="2178480"/>
            <a:ext cx="532078" cy="2744207"/>
            <a:chOff x="8301464" y="2178479"/>
            <a:chExt cx="532078" cy="2744207"/>
          </a:xfrm>
        </p:grpSpPr>
        <p:sp>
          <p:nvSpPr>
            <p:cNvPr id="34" name="Rectangle 33"/>
            <p:cNvSpPr/>
            <p:nvPr/>
          </p:nvSpPr>
          <p:spPr>
            <a:xfrm rot="16200000">
              <a:off x="7198386" y="3340522"/>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8307436" y="2303554"/>
              <a:ext cx="526106" cy="461665"/>
            </a:xfrm>
            <a:prstGeom prst="rect">
              <a:avLst/>
            </a:prstGeom>
            <a:noFill/>
          </p:spPr>
          <p:txBody>
            <a:bodyPr wrap="none" rtlCol="0">
              <a:spAutoFit/>
            </a:bodyPr>
            <a:lstStyle/>
            <a:p>
              <a:r>
                <a:rPr lang="en-US" sz="2400" dirty="0"/>
                <a:t>x</a:t>
              </a:r>
              <a:r>
                <a:rPr lang="en-US" sz="2400" baseline="-25000" dirty="0"/>
                <a:t>14</a:t>
              </a:r>
            </a:p>
          </p:txBody>
        </p:sp>
        <p:sp>
          <p:nvSpPr>
            <p:cNvPr id="95" name="TextBox 94"/>
            <p:cNvSpPr txBox="1"/>
            <p:nvPr/>
          </p:nvSpPr>
          <p:spPr>
            <a:xfrm>
              <a:off x="8307436" y="2969134"/>
              <a:ext cx="526106" cy="461665"/>
            </a:xfrm>
            <a:prstGeom prst="rect">
              <a:avLst/>
            </a:prstGeom>
            <a:noFill/>
          </p:spPr>
          <p:txBody>
            <a:bodyPr wrap="none" rtlCol="0">
              <a:spAutoFit/>
            </a:bodyPr>
            <a:lstStyle/>
            <a:p>
              <a:r>
                <a:rPr lang="en-US" sz="2400" dirty="0"/>
                <a:t>x</a:t>
              </a:r>
              <a:r>
                <a:rPr lang="en-US" sz="2400" baseline="-25000" dirty="0"/>
                <a:t>24</a:t>
              </a:r>
            </a:p>
          </p:txBody>
        </p:sp>
        <p:sp>
          <p:nvSpPr>
            <p:cNvPr id="96" name="TextBox 95"/>
            <p:cNvSpPr txBox="1"/>
            <p:nvPr/>
          </p:nvSpPr>
          <p:spPr>
            <a:xfrm>
              <a:off x="8301464" y="3666975"/>
              <a:ext cx="526106" cy="461665"/>
            </a:xfrm>
            <a:prstGeom prst="rect">
              <a:avLst/>
            </a:prstGeom>
            <a:noFill/>
          </p:spPr>
          <p:txBody>
            <a:bodyPr wrap="none" rtlCol="0">
              <a:spAutoFit/>
            </a:bodyPr>
            <a:lstStyle/>
            <a:p>
              <a:r>
                <a:rPr lang="en-US" sz="2400" dirty="0"/>
                <a:t>x</a:t>
              </a:r>
              <a:r>
                <a:rPr lang="en-US" sz="2400" baseline="-25000" dirty="0"/>
                <a:t>34</a:t>
              </a:r>
            </a:p>
          </p:txBody>
        </p:sp>
        <p:sp>
          <p:nvSpPr>
            <p:cNvPr id="97" name="TextBox 96"/>
            <p:cNvSpPr txBox="1"/>
            <p:nvPr/>
          </p:nvSpPr>
          <p:spPr>
            <a:xfrm>
              <a:off x="8301464" y="4324472"/>
              <a:ext cx="526106" cy="461665"/>
            </a:xfrm>
            <a:prstGeom prst="rect">
              <a:avLst/>
            </a:prstGeom>
            <a:noFill/>
          </p:spPr>
          <p:txBody>
            <a:bodyPr wrap="none" rtlCol="0">
              <a:spAutoFit/>
            </a:bodyPr>
            <a:lstStyle/>
            <a:p>
              <a:r>
                <a:rPr lang="en-US" sz="2400" dirty="0"/>
                <a:t>x</a:t>
              </a:r>
              <a:r>
                <a:rPr lang="en-US" sz="2400" baseline="-25000" dirty="0"/>
                <a:t>44</a:t>
              </a:r>
            </a:p>
          </p:txBody>
        </p:sp>
        <p:cxnSp>
          <p:nvCxnSpPr>
            <p:cNvPr id="61" name="Straight Connector 60"/>
            <p:cNvCxnSpPr/>
            <p:nvPr/>
          </p:nvCxnSpPr>
          <p:spPr>
            <a:xfrm rot="16200000" flipV="1">
              <a:off x="8564518" y="334091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V="1">
              <a:off x="8564518" y="4029565"/>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V="1">
              <a:off x="8570494" y="265148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1539456" y="4772917"/>
            <a:ext cx="3819196" cy="2003135"/>
            <a:chOff x="15456" y="4772916"/>
            <a:chExt cx="3819196" cy="2003135"/>
          </a:xfrm>
        </p:grpSpPr>
        <p:grpSp>
          <p:nvGrpSpPr>
            <p:cNvPr id="153" name="Group 152"/>
            <p:cNvGrpSpPr/>
            <p:nvPr/>
          </p:nvGrpSpPr>
          <p:grpSpPr>
            <a:xfrm>
              <a:off x="792933" y="4772916"/>
              <a:ext cx="3041719" cy="2003135"/>
              <a:chOff x="95809" y="1709255"/>
              <a:chExt cx="8142074" cy="4755805"/>
            </a:xfrm>
          </p:grpSpPr>
          <p:cxnSp>
            <p:nvCxnSpPr>
              <p:cNvPr id="170" name="Straight Connector 169"/>
              <p:cNvCxnSpPr/>
              <p:nvPr/>
            </p:nvCxnSpPr>
            <p:spPr>
              <a:xfrm>
                <a:off x="924126" y="2249218"/>
                <a:ext cx="3" cy="3558197"/>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690664" y="5580434"/>
                <a:ext cx="7354111" cy="0"/>
              </a:xfrm>
              <a:prstGeom prst="line">
                <a:avLst/>
              </a:prstGeom>
              <a:ln w="31750">
                <a:solidFill>
                  <a:schemeClr val="tx1"/>
                </a:solidFill>
                <a:headEnd type="arrow"/>
              </a:ln>
            </p:spPr>
            <p:style>
              <a:lnRef idx="1">
                <a:schemeClr val="accent1"/>
              </a:lnRef>
              <a:fillRef idx="0">
                <a:schemeClr val="accent1"/>
              </a:fillRef>
              <a:effectRef idx="0">
                <a:schemeClr val="accent1"/>
              </a:effectRef>
              <a:fontRef idx="minor">
                <a:schemeClr val="tx1"/>
              </a:fontRef>
            </p:style>
          </p:cxnSp>
          <p:sp>
            <p:nvSpPr>
              <p:cNvPr id="175" name="TextBox 174"/>
              <p:cNvSpPr txBox="1"/>
              <p:nvPr/>
            </p:nvSpPr>
            <p:spPr>
              <a:xfrm>
                <a:off x="6285687" y="5807414"/>
                <a:ext cx="1952196" cy="657646"/>
              </a:xfrm>
              <a:prstGeom prst="rect">
                <a:avLst/>
              </a:prstGeom>
              <a:noFill/>
            </p:spPr>
            <p:txBody>
              <a:bodyPr wrap="none" rtlCol="0">
                <a:spAutoFit/>
              </a:bodyPr>
              <a:lstStyle/>
              <a:p>
                <a:r>
                  <a:rPr lang="en-US" sz="1200" dirty="0"/>
                  <a:t>progress</a:t>
                </a:r>
              </a:p>
            </p:txBody>
          </p:sp>
          <p:sp>
            <p:nvSpPr>
              <p:cNvPr id="176" name="TextBox 175"/>
              <p:cNvSpPr txBox="1"/>
              <p:nvPr/>
            </p:nvSpPr>
            <p:spPr>
              <a:xfrm>
                <a:off x="95809" y="1709255"/>
                <a:ext cx="1656637" cy="657646"/>
              </a:xfrm>
              <a:prstGeom prst="rect">
                <a:avLst/>
              </a:prstGeom>
              <a:noFill/>
            </p:spPr>
            <p:txBody>
              <a:bodyPr wrap="none" rtlCol="0">
                <a:spAutoFit/>
              </a:bodyPr>
              <a:lstStyle/>
              <a:p>
                <a:r>
                  <a:rPr lang="en-US" sz="1200" dirty="0"/>
                  <a:t>Energy</a:t>
                </a:r>
              </a:p>
            </p:txBody>
          </p:sp>
        </p:grpSp>
        <p:grpSp>
          <p:nvGrpSpPr>
            <p:cNvPr id="160" name="Group 159"/>
            <p:cNvGrpSpPr/>
            <p:nvPr/>
          </p:nvGrpSpPr>
          <p:grpSpPr>
            <a:xfrm>
              <a:off x="35984" y="4907627"/>
              <a:ext cx="1045862" cy="585550"/>
              <a:chOff x="-30703" y="4907627"/>
              <a:chExt cx="1045862" cy="585550"/>
            </a:xfrm>
          </p:grpSpPr>
          <p:cxnSp>
            <p:nvCxnSpPr>
              <p:cNvPr id="168" name="Straight Connector 167"/>
              <p:cNvCxnSpPr>
                <a:stCxn id="169" idx="0"/>
              </p:cNvCxnSpPr>
              <p:nvPr/>
            </p:nvCxnSpPr>
            <p:spPr>
              <a:xfrm flipV="1">
                <a:off x="492228" y="4907627"/>
                <a:ext cx="1" cy="185440"/>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30703" y="5093067"/>
                <a:ext cx="1045862" cy="400110"/>
              </a:xfrm>
              <a:prstGeom prst="rect">
                <a:avLst/>
              </a:prstGeom>
              <a:noFill/>
            </p:spPr>
            <p:txBody>
              <a:bodyPr wrap="square" rtlCol="0">
                <a:spAutoFit/>
              </a:bodyPr>
              <a:lstStyle/>
              <a:p>
                <a:pPr algn="ctr"/>
                <a:r>
                  <a:rPr lang="en-US" sz="1000" dirty="0"/>
                  <a:t>Merge</a:t>
                </a:r>
              </a:p>
              <a:p>
                <a:pPr algn="ctr"/>
                <a:r>
                  <a:rPr lang="en-US" sz="1000" dirty="0"/>
                  <a:t>(less favorable)</a:t>
                </a:r>
              </a:p>
            </p:txBody>
          </p:sp>
        </p:grpSp>
        <p:grpSp>
          <p:nvGrpSpPr>
            <p:cNvPr id="161" name="Group 160"/>
            <p:cNvGrpSpPr/>
            <p:nvPr/>
          </p:nvGrpSpPr>
          <p:grpSpPr>
            <a:xfrm>
              <a:off x="15456" y="5614858"/>
              <a:ext cx="1086920" cy="597974"/>
              <a:chOff x="-51231" y="5471994"/>
              <a:chExt cx="1086920" cy="597974"/>
            </a:xfrm>
          </p:grpSpPr>
          <p:cxnSp>
            <p:nvCxnSpPr>
              <p:cNvPr id="166" name="Straight Connector 165"/>
              <p:cNvCxnSpPr/>
              <p:nvPr/>
            </p:nvCxnSpPr>
            <p:spPr>
              <a:xfrm>
                <a:off x="492227" y="5879599"/>
                <a:ext cx="1" cy="190369"/>
              </a:xfrm>
              <a:prstGeom prst="line">
                <a:avLst/>
              </a:prstGeom>
              <a:ln w="63500">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67" name="TextBox 166"/>
              <p:cNvSpPr txBox="1"/>
              <p:nvPr/>
            </p:nvSpPr>
            <p:spPr>
              <a:xfrm>
                <a:off x="-51231" y="5471994"/>
                <a:ext cx="1086920" cy="400110"/>
              </a:xfrm>
              <a:prstGeom prst="rect">
                <a:avLst/>
              </a:prstGeom>
              <a:noFill/>
            </p:spPr>
            <p:txBody>
              <a:bodyPr wrap="square" rtlCol="0">
                <a:spAutoFit/>
              </a:bodyPr>
              <a:lstStyle/>
              <a:p>
                <a:pPr algn="ctr"/>
                <a:r>
                  <a:rPr lang="en-US" sz="1000" dirty="0"/>
                  <a:t>Split</a:t>
                </a:r>
              </a:p>
              <a:p>
                <a:pPr algn="ctr"/>
                <a:r>
                  <a:rPr lang="en-US" sz="1000" dirty="0"/>
                  <a:t>(more favorable)</a:t>
                </a:r>
              </a:p>
            </p:txBody>
          </p:sp>
        </p:grpSp>
      </p:grpSp>
      <p:sp>
        <p:nvSpPr>
          <p:cNvPr id="147" name="Oval 146"/>
          <p:cNvSpPr/>
          <p:nvPr/>
        </p:nvSpPr>
        <p:spPr>
          <a:xfrm>
            <a:off x="2568842" y="6146584"/>
            <a:ext cx="117357" cy="1192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9" name="Straight Connector 148"/>
          <p:cNvCxnSpPr/>
          <p:nvPr/>
        </p:nvCxnSpPr>
        <p:spPr>
          <a:xfrm flipH="1">
            <a:off x="2643304" y="6014969"/>
            <a:ext cx="145532" cy="177507"/>
          </a:xfrm>
          <a:prstGeom prst="line">
            <a:avLst/>
          </a:prstGeom>
          <a:ln w="38100">
            <a:solidFill>
              <a:srgbClr val="FF0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2934368" y="6014969"/>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3226714" y="6015166"/>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3517778" y="6014334"/>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flipV="1">
            <a:off x="2788059" y="6014969"/>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flipV="1">
            <a:off x="3080805" y="6015166"/>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flipV="1">
            <a:off x="3372246" y="6014335"/>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flipV="1">
            <a:off x="3662219" y="6014336"/>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3807751" y="6014333"/>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flipV="1">
            <a:off x="3952192" y="6014335"/>
            <a:ext cx="145532" cy="177507"/>
          </a:xfrm>
          <a:prstGeom prst="line">
            <a:avLst/>
          </a:prstGeom>
          <a:ln w="381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7" name="Title 1"/>
          <p:cNvSpPr>
            <a:spLocks noGrp="1"/>
          </p:cNvSpPr>
          <p:nvPr>
            <p:ph type="title"/>
          </p:nvPr>
        </p:nvSpPr>
        <p:spPr>
          <a:xfrm>
            <a:off x="2013233" y="134679"/>
            <a:ext cx="8229600" cy="798382"/>
          </a:xfrm>
        </p:spPr>
        <p:txBody>
          <a:bodyPr>
            <a:normAutofit/>
          </a:bodyPr>
          <a:lstStyle/>
          <a:p>
            <a:r>
              <a:rPr lang="en-US" sz="4000" dirty="0"/>
              <a:t>Catalysis</a:t>
            </a:r>
            <a:endParaRPr lang="en-US" sz="3200" dirty="0"/>
          </a:p>
        </p:txBody>
      </p:sp>
      <p:grpSp>
        <p:nvGrpSpPr>
          <p:cNvPr id="12" name="Group 11"/>
          <p:cNvGrpSpPr/>
          <p:nvPr/>
        </p:nvGrpSpPr>
        <p:grpSpPr>
          <a:xfrm>
            <a:off x="3422722" y="1004848"/>
            <a:ext cx="4538949" cy="915693"/>
            <a:chOff x="1898721" y="1004847"/>
            <a:chExt cx="4538949" cy="915693"/>
          </a:xfrm>
        </p:grpSpPr>
        <p:grpSp>
          <p:nvGrpSpPr>
            <p:cNvPr id="178" name="Group 177"/>
            <p:cNvGrpSpPr/>
            <p:nvPr/>
          </p:nvGrpSpPr>
          <p:grpSpPr>
            <a:xfrm>
              <a:off x="1898721" y="1004847"/>
              <a:ext cx="4077416" cy="915693"/>
              <a:chOff x="1898721" y="1004847"/>
              <a:chExt cx="4077416" cy="915693"/>
            </a:xfrm>
          </p:grpSpPr>
          <p:pic>
            <p:nvPicPr>
              <p:cNvPr id="17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98721" y="1004847"/>
                <a:ext cx="946149" cy="9156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3605" y="1029702"/>
                <a:ext cx="832532" cy="865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 name="Right Arrow 183"/>
              <p:cNvSpPr/>
              <p:nvPr/>
            </p:nvSpPr>
            <p:spPr>
              <a:xfrm>
                <a:off x="4317602" y="1324947"/>
                <a:ext cx="651979" cy="251926"/>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Title 1"/>
            <p:cNvSpPr txBox="1">
              <a:spLocks/>
            </p:cNvSpPr>
            <p:nvPr/>
          </p:nvSpPr>
          <p:spPr>
            <a:xfrm>
              <a:off x="5943411" y="1165160"/>
              <a:ext cx="494259"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sp>
          <p:nvSpPr>
            <p:cNvPr id="187" name="Title 1"/>
            <p:cNvSpPr txBox="1">
              <a:spLocks/>
            </p:cNvSpPr>
            <p:nvPr/>
          </p:nvSpPr>
          <p:spPr>
            <a:xfrm>
              <a:off x="2820560" y="1177234"/>
              <a:ext cx="494259"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grpSp>
      <p:grpSp>
        <p:nvGrpSpPr>
          <p:cNvPr id="217" name="Group 216"/>
          <p:cNvGrpSpPr/>
          <p:nvPr/>
        </p:nvGrpSpPr>
        <p:grpSpPr>
          <a:xfrm>
            <a:off x="4724955" y="1013383"/>
            <a:ext cx="1005680" cy="906809"/>
            <a:chOff x="807520" y="5079322"/>
            <a:chExt cx="3058323" cy="2783603"/>
          </a:xfrm>
        </p:grpSpPr>
        <p:sp>
          <p:nvSpPr>
            <p:cNvPr id="218" name="Freeform 217"/>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219" name="Group 218"/>
            <p:cNvGrpSpPr/>
            <p:nvPr/>
          </p:nvGrpSpPr>
          <p:grpSpPr>
            <a:xfrm>
              <a:off x="807520" y="5079322"/>
              <a:ext cx="3058323" cy="2783603"/>
              <a:chOff x="3346796" y="5020005"/>
              <a:chExt cx="3058323" cy="2783603"/>
            </a:xfrm>
          </p:grpSpPr>
          <p:sp>
            <p:nvSpPr>
              <p:cNvPr id="226" name="TextBox 225"/>
              <p:cNvSpPr txBox="1"/>
              <p:nvPr/>
            </p:nvSpPr>
            <p:spPr>
              <a:xfrm>
                <a:off x="3352769" y="5020005"/>
                <a:ext cx="995439" cy="755817"/>
              </a:xfrm>
              <a:prstGeom prst="rect">
                <a:avLst/>
              </a:prstGeom>
              <a:noFill/>
            </p:spPr>
            <p:txBody>
              <a:bodyPr wrap="none" rtlCol="0">
                <a:spAutoFit/>
              </a:bodyPr>
              <a:lstStyle/>
              <a:p>
                <a:r>
                  <a:rPr lang="en-US" sz="1000" dirty="0"/>
                  <a:t>x</a:t>
                </a:r>
                <a:r>
                  <a:rPr lang="en-US" sz="1000" baseline="-25000" dirty="0"/>
                  <a:t>11</a:t>
                </a:r>
              </a:p>
            </p:txBody>
          </p:sp>
          <p:sp>
            <p:nvSpPr>
              <p:cNvPr id="227" name="TextBox 226"/>
              <p:cNvSpPr txBox="1"/>
              <p:nvPr/>
            </p:nvSpPr>
            <p:spPr>
              <a:xfrm>
                <a:off x="3352769" y="5685586"/>
                <a:ext cx="995439" cy="755817"/>
              </a:xfrm>
              <a:prstGeom prst="rect">
                <a:avLst/>
              </a:prstGeom>
              <a:noFill/>
            </p:spPr>
            <p:txBody>
              <a:bodyPr wrap="none" rtlCol="0">
                <a:spAutoFit/>
              </a:bodyPr>
              <a:lstStyle/>
              <a:p>
                <a:r>
                  <a:rPr lang="en-US" sz="1000" dirty="0"/>
                  <a:t>x</a:t>
                </a:r>
                <a:r>
                  <a:rPr lang="en-US" sz="1000" baseline="-25000" dirty="0"/>
                  <a:t>21</a:t>
                </a:r>
              </a:p>
            </p:txBody>
          </p:sp>
          <p:sp>
            <p:nvSpPr>
              <p:cNvPr id="228" name="TextBox 227"/>
              <p:cNvSpPr txBox="1"/>
              <p:nvPr/>
            </p:nvSpPr>
            <p:spPr>
              <a:xfrm>
                <a:off x="4739439" y="6363433"/>
                <a:ext cx="995439" cy="755817"/>
              </a:xfrm>
              <a:prstGeom prst="rect">
                <a:avLst/>
              </a:prstGeom>
              <a:noFill/>
            </p:spPr>
            <p:txBody>
              <a:bodyPr wrap="none" rtlCol="0">
                <a:spAutoFit/>
              </a:bodyPr>
              <a:lstStyle/>
              <a:p>
                <a:r>
                  <a:rPr lang="en-US" sz="1000" dirty="0"/>
                  <a:t>x</a:t>
                </a:r>
                <a:r>
                  <a:rPr lang="en-US" sz="1000" baseline="-25000" dirty="0"/>
                  <a:t>33</a:t>
                </a:r>
              </a:p>
            </p:txBody>
          </p:sp>
          <p:sp>
            <p:nvSpPr>
              <p:cNvPr id="229" name="TextBox 228"/>
              <p:cNvSpPr txBox="1"/>
              <p:nvPr/>
            </p:nvSpPr>
            <p:spPr>
              <a:xfrm>
                <a:off x="4068769" y="5698807"/>
                <a:ext cx="995439" cy="755817"/>
              </a:xfrm>
              <a:prstGeom prst="rect">
                <a:avLst/>
              </a:prstGeom>
              <a:noFill/>
            </p:spPr>
            <p:txBody>
              <a:bodyPr wrap="none" rtlCol="0">
                <a:spAutoFit/>
              </a:bodyPr>
              <a:lstStyle/>
              <a:p>
                <a:r>
                  <a:rPr lang="en-US" sz="1000" dirty="0"/>
                  <a:t>x</a:t>
                </a:r>
                <a:r>
                  <a:rPr lang="en-US" sz="1000" baseline="-25000" dirty="0"/>
                  <a:t>22</a:t>
                </a:r>
              </a:p>
            </p:txBody>
          </p:sp>
          <p:sp>
            <p:nvSpPr>
              <p:cNvPr id="230" name="TextBox 229"/>
              <p:cNvSpPr txBox="1"/>
              <p:nvPr/>
            </p:nvSpPr>
            <p:spPr>
              <a:xfrm>
                <a:off x="3346796" y="6383426"/>
                <a:ext cx="995439" cy="755817"/>
              </a:xfrm>
              <a:prstGeom prst="rect">
                <a:avLst/>
              </a:prstGeom>
              <a:noFill/>
            </p:spPr>
            <p:txBody>
              <a:bodyPr wrap="none" rtlCol="0">
                <a:spAutoFit/>
              </a:bodyPr>
              <a:lstStyle/>
              <a:p>
                <a:r>
                  <a:rPr lang="en-US" sz="1000" dirty="0"/>
                  <a:t>x</a:t>
                </a:r>
                <a:r>
                  <a:rPr lang="en-US" sz="1000" baseline="-25000" dirty="0"/>
                  <a:t>31</a:t>
                </a:r>
              </a:p>
            </p:txBody>
          </p:sp>
          <p:sp>
            <p:nvSpPr>
              <p:cNvPr id="234" name="TextBox 233"/>
              <p:cNvSpPr txBox="1"/>
              <p:nvPr/>
            </p:nvSpPr>
            <p:spPr>
              <a:xfrm>
                <a:off x="4063197" y="6390296"/>
                <a:ext cx="995439" cy="755817"/>
              </a:xfrm>
              <a:prstGeom prst="rect">
                <a:avLst/>
              </a:prstGeom>
              <a:noFill/>
            </p:spPr>
            <p:txBody>
              <a:bodyPr wrap="none" rtlCol="0">
                <a:spAutoFit/>
              </a:bodyPr>
              <a:lstStyle/>
              <a:p>
                <a:r>
                  <a:rPr lang="en-US" sz="1000" dirty="0"/>
                  <a:t>x</a:t>
                </a:r>
                <a:r>
                  <a:rPr lang="en-US" sz="1000" baseline="-25000" dirty="0"/>
                  <a:t>32</a:t>
                </a:r>
              </a:p>
            </p:txBody>
          </p:sp>
          <p:sp>
            <p:nvSpPr>
              <p:cNvPr id="235" name="TextBox 234"/>
              <p:cNvSpPr txBox="1"/>
              <p:nvPr/>
            </p:nvSpPr>
            <p:spPr>
              <a:xfrm>
                <a:off x="5409680" y="7026439"/>
                <a:ext cx="995439" cy="755817"/>
              </a:xfrm>
              <a:prstGeom prst="rect">
                <a:avLst/>
              </a:prstGeom>
              <a:noFill/>
            </p:spPr>
            <p:txBody>
              <a:bodyPr wrap="none" rtlCol="0">
                <a:spAutoFit/>
              </a:bodyPr>
              <a:lstStyle/>
              <a:p>
                <a:r>
                  <a:rPr lang="en-US" sz="1000" dirty="0"/>
                  <a:t>x</a:t>
                </a:r>
                <a:r>
                  <a:rPr lang="en-US" sz="1000" baseline="-25000" dirty="0"/>
                  <a:t>44</a:t>
                </a:r>
              </a:p>
            </p:txBody>
          </p:sp>
          <p:sp>
            <p:nvSpPr>
              <p:cNvPr id="238" name="TextBox 237"/>
              <p:cNvSpPr txBox="1"/>
              <p:nvPr/>
            </p:nvSpPr>
            <p:spPr>
              <a:xfrm>
                <a:off x="3346796" y="7040924"/>
                <a:ext cx="995439" cy="755817"/>
              </a:xfrm>
              <a:prstGeom prst="rect">
                <a:avLst/>
              </a:prstGeom>
              <a:noFill/>
            </p:spPr>
            <p:txBody>
              <a:bodyPr wrap="none" rtlCol="0">
                <a:spAutoFit/>
              </a:bodyPr>
              <a:lstStyle/>
              <a:p>
                <a:r>
                  <a:rPr lang="en-US" sz="1000" dirty="0"/>
                  <a:t>x</a:t>
                </a:r>
                <a:r>
                  <a:rPr lang="en-US" sz="1000" baseline="-25000" dirty="0"/>
                  <a:t>41</a:t>
                </a:r>
              </a:p>
            </p:txBody>
          </p:sp>
          <p:sp>
            <p:nvSpPr>
              <p:cNvPr id="239" name="TextBox 238"/>
              <p:cNvSpPr txBox="1"/>
              <p:nvPr/>
            </p:nvSpPr>
            <p:spPr>
              <a:xfrm>
                <a:off x="4063197" y="7047791"/>
                <a:ext cx="995439" cy="755817"/>
              </a:xfrm>
              <a:prstGeom prst="rect">
                <a:avLst/>
              </a:prstGeom>
              <a:noFill/>
            </p:spPr>
            <p:txBody>
              <a:bodyPr wrap="none" rtlCol="0">
                <a:spAutoFit/>
              </a:bodyPr>
              <a:lstStyle/>
              <a:p>
                <a:r>
                  <a:rPr lang="en-US" sz="1000" dirty="0"/>
                  <a:t>x</a:t>
                </a:r>
                <a:r>
                  <a:rPr lang="en-US" sz="1000" baseline="-25000" dirty="0"/>
                  <a:t>42</a:t>
                </a:r>
              </a:p>
            </p:txBody>
          </p:sp>
          <p:sp>
            <p:nvSpPr>
              <p:cNvPr id="240" name="TextBox 239"/>
              <p:cNvSpPr txBox="1"/>
              <p:nvPr/>
            </p:nvSpPr>
            <p:spPr>
              <a:xfrm>
                <a:off x="4721150" y="7047275"/>
                <a:ext cx="995439" cy="755817"/>
              </a:xfrm>
              <a:prstGeom prst="rect">
                <a:avLst/>
              </a:prstGeom>
              <a:noFill/>
            </p:spPr>
            <p:txBody>
              <a:bodyPr wrap="none" rtlCol="0">
                <a:spAutoFit/>
              </a:bodyPr>
              <a:lstStyle/>
              <a:p>
                <a:r>
                  <a:rPr lang="en-US" sz="1000" dirty="0"/>
                  <a:t>x</a:t>
                </a:r>
                <a:r>
                  <a:rPr lang="en-US" sz="1000" baseline="-25000" dirty="0"/>
                  <a:t>43</a:t>
                </a:r>
              </a:p>
            </p:txBody>
          </p:sp>
        </p:grpSp>
        <p:cxnSp>
          <p:nvCxnSpPr>
            <p:cNvPr id="220" name="Straight Connector 219"/>
            <p:cNvCxnSpPr>
              <a:endCxn id="218"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a:endCxn id="218"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endCxn id="218"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endCxn id="218"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18"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p:nvGrpSpPr>
        <p:grpSpPr>
          <a:xfrm>
            <a:off x="7966675" y="1034814"/>
            <a:ext cx="1005680" cy="906809"/>
            <a:chOff x="807520" y="5079322"/>
            <a:chExt cx="3058323" cy="2783603"/>
          </a:xfrm>
        </p:grpSpPr>
        <p:sp>
          <p:nvSpPr>
            <p:cNvPr id="242" name="Freeform 241"/>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p>
          </p:txBody>
        </p:sp>
        <p:grpSp>
          <p:nvGrpSpPr>
            <p:cNvPr id="243" name="Group 242"/>
            <p:cNvGrpSpPr/>
            <p:nvPr/>
          </p:nvGrpSpPr>
          <p:grpSpPr>
            <a:xfrm>
              <a:off x="807520" y="5079322"/>
              <a:ext cx="3058323" cy="2783603"/>
              <a:chOff x="3346796" y="5020005"/>
              <a:chExt cx="3058323" cy="2783603"/>
            </a:xfrm>
          </p:grpSpPr>
          <p:sp>
            <p:nvSpPr>
              <p:cNvPr id="250" name="TextBox 249"/>
              <p:cNvSpPr txBox="1"/>
              <p:nvPr/>
            </p:nvSpPr>
            <p:spPr>
              <a:xfrm>
                <a:off x="3352769" y="5020005"/>
                <a:ext cx="995439" cy="755817"/>
              </a:xfrm>
              <a:prstGeom prst="rect">
                <a:avLst/>
              </a:prstGeom>
              <a:noFill/>
            </p:spPr>
            <p:txBody>
              <a:bodyPr wrap="none" rtlCol="0">
                <a:spAutoFit/>
              </a:bodyPr>
              <a:lstStyle/>
              <a:p>
                <a:r>
                  <a:rPr lang="en-US" sz="1000" dirty="0"/>
                  <a:t>x</a:t>
                </a:r>
                <a:r>
                  <a:rPr lang="en-US" sz="1000" baseline="-25000" dirty="0"/>
                  <a:t>11</a:t>
                </a:r>
              </a:p>
            </p:txBody>
          </p:sp>
          <p:sp>
            <p:nvSpPr>
              <p:cNvPr id="251" name="TextBox 250"/>
              <p:cNvSpPr txBox="1"/>
              <p:nvPr/>
            </p:nvSpPr>
            <p:spPr>
              <a:xfrm>
                <a:off x="3352769" y="5685586"/>
                <a:ext cx="995439" cy="755817"/>
              </a:xfrm>
              <a:prstGeom prst="rect">
                <a:avLst/>
              </a:prstGeom>
              <a:noFill/>
            </p:spPr>
            <p:txBody>
              <a:bodyPr wrap="none" rtlCol="0">
                <a:spAutoFit/>
              </a:bodyPr>
              <a:lstStyle/>
              <a:p>
                <a:r>
                  <a:rPr lang="en-US" sz="1000" dirty="0"/>
                  <a:t>x</a:t>
                </a:r>
                <a:r>
                  <a:rPr lang="en-US" sz="1000" baseline="-25000" dirty="0"/>
                  <a:t>21</a:t>
                </a:r>
              </a:p>
            </p:txBody>
          </p:sp>
          <p:sp>
            <p:nvSpPr>
              <p:cNvPr id="252" name="TextBox 251"/>
              <p:cNvSpPr txBox="1"/>
              <p:nvPr/>
            </p:nvSpPr>
            <p:spPr>
              <a:xfrm>
                <a:off x="4739439" y="6363433"/>
                <a:ext cx="995439" cy="755817"/>
              </a:xfrm>
              <a:prstGeom prst="rect">
                <a:avLst/>
              </a:prstGeom>
              <a:noFill/>
            </p:spPr>
            <p:txBody>
              <a:bodyPr wrap="none" rtlCol="0">
                <a:spAutoFit/>
              </a:bodyPr>
              <a:lstStyle/>
              <a:p>
                <a:r>
                  <a:rPr lang="en-US" sz="1000" dirty="0"/>
                  <a:t>x</a:t>
                </a:r>
                <a:r>
                  <a:rPr lang="en-US" sz="1000" baseline="-25000" dirty="0"/>
                  <a:t>33</a:t>
                </a:r>
              </a:p>
            </p:txBody>
          </p:sp>
          <p:sp>
            <p:nvSpPr>
              <p:cNvPr id="253" name="TextBox 252"/>
              <p:cNvSpPr txBox="1"/>
              <p:nvPr/>
            </p:nvSpPr>
            <p:spPr>
              <a:xfrm>
                <a:off x="4068769" y="5698807"/>
                <a:ext cx="995439" cy="755817"/>
              </a:xfrm>
              <a:prstGeom prst="rect">
                <a:avLst/>
              </a:prstGeom>
              <a:noFill/>
            </p:spPr>
            <p:txBody>
              <a:bodyPr wrap="none" rtlCol="0">
                <a:spAutoFit/>
              </a:bodyPr>
              <a:lstStyle/>
              <a:p>
                <a:r>
                  <a:rPr lang="en-US" sz="1000" dirty="0"/>
                  <a:t>x</a:t>
                </a:r>
                <a:r>
                  <a:rPr lang="en-US" sz="1000" baseline="-25000" dirty="0"/>
                  <a:t>22</a:t>
                </a:r>
              </a:p>
            </p:txBody>
          </p:sp>
          <p:sp>
            <p:nvSpPr>
              <p:cNvPr id="254" name="TextBox 253"/>
              <p:cNvSpPr txBox="1"/>
              <p:nvPr/>
            </p:nvSpPr>
            <p:spPr>
              <a:xfrm>
                <a:off x="3346796" y="6383426"/>
                <a:ext cx="995439" cy="755817"/>
              </a:xfrm>
              <a:prstGeom prst="rect">
                <a:avLst/>
              </a:prstGeom>
              <a:noFill/>
            </p:spPr>
            <p:txBody>
              <a:bodyPr wrap="none" rtlCol="0">
                <a:spAutoFit/>
              </a:bodyPr>
              <a:lstStyle/>
              <a:p>
                <a:r>
                  <a:rPr lang="en-US" sz="1000" dirty="0"/>
                  <a:t>x</a:t>
                </a:r>
                <a:r>
                  <a:rPr lang="en-US" sz="1000" baseline="-25000" dirty="0"/>
                  <a:t>31</a:t>
                </a:r>
              </a:p>
            </p:txBody>
          </p:sp>
          <p:sp>
            <p:nvSpPr>
              <p:cNvPr id="255" name="TextBox 254"/>
              <p:cNvSpPr txBox="1"/>
              <p:nvPr/>
            </p:nvSpPr>
            <p:spPr>
              <a:xfrm>
                <a:off x="4063197" y="6390296"/>
                <a:ext cx="995439" cy="755817"/>
              </a:xfrm>
              <a:prstGeom prst="rect">
                <a:avLst/>
              </a:prstGeom>
              <a:noFill/>
            </p:spPr>
            <p:txBody>
              <a:bodyPr wrap="none" rtlCol="0">
                <a:spAutoFit/>
              </a:bodyPr>
              <a:lstStyle/>
              <a:p>
                <a:r>
                  <a:rPr lang="en-US" sz="1000" dirty="0"/>
                  <a:t>x</a:t>
                </a:r>
                <a:r>
                  <a:rPr lang="en-US" sz="1000" baseline="-25000" dirty="0"/>
                  <a:t>32</a:t>
                </a:r>
              </a:p>
            </p:txBody>
          </p:sp>
          <p:sp>
            <p:nvSpPr>
              <p:cNvPr id="256" name="TextBox 255"/>
              <p:cNvSpPr txBox="1"/>
              <p:nvPr/>
            </p:nvSpPr>
            <p:spPr>
              <a:xfrm>
                <a:off x="5409680" y="7026439"/>
                <a:ext cx="995439" cy="755817"/>
              </a:xfrm>
              <a:prstGeom prst="rect">
                <a:avLst/>
              </a:prstGeom>
              <a:noFill/>
            </p:spPr>
            <p:txBody>
              <a:bodyPr wrap="none" rtlCol="0">
                <a:spAutoFit/>
              </a:bodyPr>
              <a:lstStyle/>
              <a:p>
                <a:r>
                  <a:rPr lang="en-US" sz="1000" dirty="0"/>
                  <a:t>x</a:t>
                </a:r>
                <a:r>
                  <a:rPr lang="en-US" sz="1000" baseline="-25000" dirty="0"/>
                  <a:t>44</a:t>
                </a:r>
              </a:p>
            </p:txBody>
          </p:sp>
          <p:sp>
            <p:nvSpPr>
              <p:cNvPr id="257" name="TextBox 256"/>
              <p:cNvSpPr txBox="1"/>
              <p:nvPr/>
            </p:nvSpPr>
            <p:spPr>
              <a:xfrm>
                <a:off x="3346796" y="7040924"/>
                <a:ext cx="995439" cy="755817"/>
              </a:xfrm>
              <a:prstGeom prst="rect">
                <a:avLst/>
              </a:prstGeom>
              <a:noFill/>
            </p:spPr>
            <p:txBody>
              <a:bodyPr wrap="none" rtlCol="0">
                <a:spAutoFit/>
              </a:bodyPr>
              <a:lstStyle/>
              <a:p>
                <a:r>
                  <a:rPr lang="en-US" sz="1000" dirty="0"/>
                  <a:t>x</a:t>
                </a:r>
                <a:r>
                  <a:rPr lang="en-US" sz="1000" baseline="-25000" dirty="0"/>
                  <a:t>41</a:t>
                </a:r>
              </a:p>
            </p:txBody>
          </p:sp>
          <p:sp>
            <p:nvSpPr>
              <p:cNvPr id="258" name="TextBox 257"/>
              <p:cNvSpPr txBox="1"/>
              <p:nvPr/>
            </p:nvSpPr>
            <p:spPr>
              <a:xfrm>
                <a:off x="4063197" y="7047791"/>
                <a:ext cx="995439" cy="755817"/>
              </a:xfrm>
              <a:prstGeom prst="rect">
                <a:avLst/>
              </a:prstGeom>
              <a:noFill/>
            </p:spPr>
            <p:txBody>
              <a:bodyPr wrap="none" rtlCol="0">
                <a:spAutoFit/>
              </a:bodyPr>
              <a:lstStyle/>
              <a:p>
                <a:r>
                  <a:rPr lang="en-US" sz="1000" dirty="0"/>
                  <a:t>x</a:t>
                </a:r>
                <a:r>
                  <a:rPr lang="en-US" sz="1000" baseline="-25000" dirty="0"/>
                  <a:t>42</a:t>
                </a:r>
              </a:p>
            </p:txBody>
          </p:sp>
          <p:sp>
            <p:nvSpPr>
              <p:cNvPr id="259" name="TextBox 258"/>
              <p:cNvSpPr txBox="1"/>
              <p:nvPr/>
            </p:nvSpPr>
            <p:spPr>
              <a:xfrm>
                <a:off x="4721150" y="7047275"/>
                <a:ext cx="995439" cy="755817"/>
              </a:xfrm>
              <a:prstGeom prst="rect">
                <a:avLst/>
              </a:prstGeom>
              <a:noFill/>
            </p:spPr>
            <p:txBody>
              <a:bodyPr wrap="none" rtlCol="0">
                <a:spAutoFit/>
              </a:bodyPr>
              <a:lstStyle/>
              <a:p>
                <a:r>
                  <a:rPr lang="en-US" sz="1000" dirty="0"/>
                  <a:t>x</a:t>
                </a:r>
                <a:r>
                  <a:rPr lang="en-US" sz="1000" baseline="-25000" dirty="0"/>
                  <a:t>43</a:t>
                </a:r>
              </a:p>
            </p:txBody>
          </p:sp>
        </p:grpSp>
        <p:cxnSp>
          <p:nvCxnSpPr>
            <p:cNvPr id="244" name="Straight Connector 243"/>
            <p:cNvCxnSpPr>
              <a:endCxn id="242"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endCxn id="242"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a:endCxn id="242"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endCxn id="242"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stCxn id="242"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0" name="Slide Number Placeholder 19"/>
          <p:cNvSpPr>
            <a:spLocks noGrp="1"/>
          </p:cNvSpPr>
          <p:nvPr>
            <p:ph type="sldNum" sz="quarter" idx="12"/>
          </p:nvPr>
        </p:nvSpPr>
        <p:spPr/>
        <p:txBody>
          <a:bodyPr/>
          <a:lstStyle/>
          <a:p>
            <a:fld id="{1ACC379C-1C69-404F-8F7C-25EFE1E359DB}" type="slidenum">
              <a:rPr lang="en-US" smtClean="0"/>
              <a:t>31</a:t>
            </a:fld>
            <a:endParaRPr lang="en-US"/>
          </a:p>
        </p:txBody>
      </p:sp>
    </p:spTree>
    <p:extLst>
      <p:ext uri="{BB962C8B-B14F-4D97-AF65-F5344CB8AC3E}">
        <p14:creationId xmlns:p14="http://schemas.microsoft.com/office/powerpoint/2010/main" val="98630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45833E-6 2.59259E-6 L 0.24023 0.02361 " pathEditMode="relative" rAng="0" ptsTypes="AA">
                                      <p:cBhvr>
                                        <p:cTn id="6" dur="1000" fill="hold"/>
                                        <p:tgtEl>
                                          <p:spTgt spid="237"/>
                                        </p:tgtEl>
                                        <p:attrNameLst>
                                          <p:attrName>ppt_x</p:attrName>
                                          <p:attrName>ppt_y</p:attrName>
                                        </p:attrNameLst>
                                      </p:cBhvr>
                                      <p:rCtr x="12005" y="1181"/>
                                    </p:animMotion>
                                  </p:childTnLst>
                                </p:cTn>
                              </p:par>
                              <p:par>
                                <p:cTn id="7" presetID="10" presetClass="entr" presetSubtype="0" fill="hold" nodeType="withEffect">
                                  <p:stCondLst>
                                    <p:cond delay="500"/>
                                  </p:stCondLst>
                                  <p:childTnLst>
                                    <p:set>
                                      <p:cBhvr>
                                        <p:cTn id="8" dur="1" fill="hold">
                                          <p:stCondLst>
                                            <p:cond delay="0"/>
                                          </p:stCondLst>
                                        </p:cTn>
                                        <p:tgtEl>
                                          <p:spTgt spid="149"/>
                                        </p:tgtEl>
                                        <p:attrNameLst>
                                          <p:attrName>style.visibility</p:attrName>
                                        </p:attrNameLst>
                                      </p:cBhvr>
                                      <p:to>
                                        <p:strVal val="visible"/>
                                      </p:to>
                                    </p:set>
                                    <p:animEffect transition="in" filter="fade">
                                      <p:cBhvr>
                                        <p:cTn id="9" dur="500"/>
                                        <p:tgtEl>
                                          <p:spTgt spid="14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nodeType="clickEffect">
                                  <p:stCondLst>
                                    <p:cond delay="0"/>
                                  </p:stCondLst>
                                  <p:childTnLst>
                                    <p:animMotion origin="layout" path="M -8.33333E-7 -4.81481E-6 L -0.33333 -0.00023 " pathEditMode="relative" rAng="0" ptsTypes="AA">
                                      <p:cBhvr>
                                        <p:cTn id="13" dur="1000" fill="hold"/>
                                        <p:tgtEl>
                                          <p:spTgt spid="2068"/>
                                        </p:tgtEl>
                                        <p:attrNameLst>
                                          <p:attrName>ppt_x</p:attrName>
                                          <p:attrName>ppt_y</p:attrName>
                                        </p:attrNameLst>
                                      </p:cBhvr>
                                      <p:rCtr x="-16667" y="-23"/>
                                    </p:animMotion>
                                  </p:childTnLst>
                                </p:cTn>
                              </p:par>
                              <p:par>
                                <p:cTn id="14" presetID="10" presetClass="entr" presetSubtype="0" fill="hold" nodeType="withEffect">
                                  <p:stCondLst>
                                    <p:cond delay="500"/>
                                  </p:stCondLst>
                                  <p:childTnLst>
                                    <p:set>
                                      <p:cBhvr>
                                        <p:cTn id="15" dur="1" fill="hold">
                                          <p:stCondLst>
                                            <p:cond delay="0"/>
                                          </p:stCondLst>
                                        </p:cTn>
                                        <p:tgtEl>
                                          <p:spTgt spid="154"/>
                                        </p:tgtEl>
                                        <p:attrNameLst>
                                          <p:attrName>style.visibility</p:attrName>
                                        </p:attrNameLst>
                                      </p:cBhvr>
                                      <p:to>
                                        <p:strVal val="visible"/>
                                      </p:to>
                                    </p:set>
                                    <p:animEffect transition="in" filter="fade">
                                      <p:cBhvr>
                                        <p:cTn id="16" dur="500"/>
                                        <p:tgtEl>
                                          <p:spTgt spid="15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nodeType="clickEffect">
                                  <p:stCondLst>
                                    <p:cond delay="0"/>
                                  </p:stCondLst>
                                  <p:childTnLst>
                                    <p:animMotion origin="layout" path="M -4.16667E-6 -2.59259E-6 L -0.2401 0.01111 " pathEditMode="relative" rAng="0" ptsTypes="AA">
                                      <p:cBhvr>
                                        <p:cTn id="20" dur="1000" fill="hold"/>
                                        <p:tgtEl>
                                          <p:spTgt spid="2075"/>
                                        </p:tgtEl>
                                        <p:attrNameLst>
                                          <p:attrName>ppt_x</p:attrName>
                                          <p:attrName>ppt_y</p:attrName>
                                        </p:attrNameLst>
                                      </p:cBhvr>
                                      <p:rCtr x="-12005" y="556"/>
                                    </p:animMotion>
                                  </p:childTnLst>
                                </p:cTn>
                              </p:par>
                              <p:par>
                                <p:cTn id="21" presetID="10" presetClass="entr" presetSubtype="0" fill="hold" nodeType="withEffect">
                                  <p:stCondLst>
                                    <p:cond delay="500"/>
                                  </p:stCondLst>
                                  <p:childTnLst>
                                    <p:set>
                                      <p:cBhvr>
                                        <p:cTn id="22" dur="1" fill="hold">
                                          <p:stCondLst>
                                            <p:cond delay="0"/>
                                          </p:stCondLst>
                                        </p:cTn>
                                        <p:tgtEl>
                                          <p:spTgt spid="150"/>
                                        </p:tgtEl>
                                        <p:attrNameLst>
                                          <p:attrName>style.visibility</p:attrName>
                                        </p:attrNameLst>
                                      </p:cBhvr>
                                      <p:to>
                                        <p:strVal val="visible"/>
                                      </p:to>
                                    </p:set>
                                    <p:animEffect transition="in" filter="fade">
                                      <p:cBhvr>
                                        <p:cTn id="23" dur="500"/>
                                        <p:tgtEl>
                                          <p:spTgt spid="15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8.33333E-7 3.7037E-7 L -0.33333 -0.00023 " pathEditMode="relative" rAng="0" ptsTypes="AA">
                                      <p:cBhvr>
                                        <p:cTn id="27" dur="1000" fill="hold"/>
                                        <p:tgtEl>
                                          <p:spTgt spid="2071"/>
                                        </p:tgtEl>
                                        <p:attrNameLst>
                                          <p:attrName>ppt_x</p:attrName>
                                          <p:attrName>ppt_y</p:attrName>
                                        </p:attrNameLst>
                                      </p:cBhvr>
                                      <p:rCtr x="-16667" y="-23"/>
                                    </p:animMotion>
                                  </p:childTnLst>
                                </p:cTn>
                              </p:par>
                              <p:par>
                                <p:cTn id="28" presetID="10" presetClass="entr" presetSubtype="0" fill="hold" nodeType="withEffect">
                                  <p:stCondLst>
                                    <p:cond delay="500"/>
                                  </p:stCondLst>
                                  <p:childTnLst>
                                    <p:set>
                                      <p:cBhvr>
                                        <p:cTn id="29" dur="1" fill="hold">
                                          <p:stCondLst>
                                            <p:cond delay="0"/>
                                          </p:stCondLst>
                                        </p:cTn>
                                        <p:tgtEl>
                                          <p:spTgt spid="155"/>
                                        </p:tgtEl>
                                        <p:attrNameLst>
                                          <p:attrName>style.visibility</p:attrName>
                                        </p:attrNameLst>
                                      </p:cBhvr>
                                      <p:to>
                                        <p:strVal val="visible"/>
                                      </p:to>
                                    </p:set>
                                    <p:animEffect transition="in" filter="fade">
                                      <p:cBhvr>
                                        <p:cTn id="30" dur="500"/>
                                        <p:tgtEl>
                                          <p:spTgt spid="155"/>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3.95833E-6 -2.59259E-6 L -0.23867 0.01297 " pathEditMode="relative" rAng="0" ptsTypes="AA">
                                      <p:cBhvr>
                                        <p:cTn id="34" dur="1000" fill="hold"/>
                                        <p:tgtEl>
                                          <p:spTgt spid="2074"/>
                                        </p:tgtEl>
                                        <p:attrNameLst>
                                          <p:attrName>ppt_x</p:attrName>
                                          <p:attrName>ppt_y</p:attrName>
                                        </p:attrNameLst>
                                      </p:cBhvr>
                                      <p:rCtr x="-11940" y="648"/>
                                    </p:animMotion>
                                  </p:childTnLst>
                                </p:cTn>
                              </p:par>
                              <p:par>
                                <p:cTn id="35" presetID="10" presetClass="entr" presetSubtype="0" fill="hold" nodeType="withEffect">
                                  <p:stCondLst>
                                    <p:cond delay="500"/>
                                  </p:stCondLst>
                                  <p:childTnLst>
                                    <p:set>
                                      <p:cBhvr>
                                        <p:cTn id="36" dur="1" fill="hold">
                                          <p:stCondLst>
                                            <p:cond delay="0"/>
                                          </p:stCondLst>
                                        </p:cTn>
                                        <p:tgtEl>
                                          <p:spTgt spid="151"/>
                                        </p:tgtEl>
                                        <p:attrNameLst>
                                          <p:attrName>style.visibility</p:attrName>
                                        </p:attrNameLst>
                                      </p:cBhvr>
                                      <p:to>
                                        <p:strVal val="visible"/>
                                      </p:to>
                                    </p:set>
                                    <p:animEffect transition="in" filter="fade">
                                      <p:cBhvr>
                                        <p:cTn id="37" dur="500"/>
                                        <p:tgtEl>
                                          <p:spTgt spid="151"/>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8.33333E-7 -1.11111E-6 L -0.33333 -1.11111E-6 " pathEditMode="relative" rAng="0" ptsTypes="AA">
                                      <p:cBhvr>
                                        <p:cTn id="41" dur="1000" fill="hold"/>
                                        <p:tgtEl>
                                          <p:spTgt spid="2070"/>
                                        </p:tgtEl>
                                        <p:attrNameLst>
                                          <p:attrName>ppt_x</p:attrName>
                                          <p:attrName>ppt_y</p:attrName>
                                        </p:attrNameLst>
                                      </p:cBhvr>
                                      <p:rCtr x="-16667" y="0"/>
                                    </p:animMotion>
                                  </p:childTnLst>
                                </p:cTn>
                              </p:par>
                              <p:par>
                                <p:cTn id="42" presetID="10" presetClass="entr" presetSubtype="0" fill="hold" nodeType="withEffect">
                                  <p:stCondLst>
                                    <p:cond delay="500"/>
                                  </p:stCondLst>
                                  <p:childTnLst>
                                    <p:set>
                                      <p:cBhvr>
                                        <p:cTn id="43" dur="1" fill="hold">
                                          <p:stCondLst>
                                            <p:cond delay="0"/>
                                          </p:stCondLst>
                                        </p:cTn>
                                        <p:tgtEl>
                                          <p:spTgt spid="156"/>
                                        </p:tgtEl>
                                        <p:attrNameLst>
                                          <p:attrName>style.visibility</p:attrName>
                                        </p:attrNameLst>
                                      </p:cBhvr>
                                      <p:to>
                                        <p:strVal val="visible"/>
                                      </p:to>
                                    </p:set>
                                    <p:animEffect transition="in" filter="fade">
                                      <p:cBhvr>
                                        <p:cTn id="44" dur="500"/>
                                        <p:tgtEl>
                                          <p:spTgt spid="156"/>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2.5E-6 -2.59259E-6 L -0.24024 0.01135 " pathEditMode="relative" rAng="0" ptsTypes="AA">
                                      <p:cBhvr>
                                        <p:cTn id="48" dur="1000" fill="hold"/>
                                        <p:tgtEl>
                                          <p:spTgt spid="2073"/>
                                        </p:tgtEl>
                                        <p:attrNameLst>
                                          <p:attrName>ppt_x</p:attrName>
                                          <p:attrName>ppt_y</p:attrName>
                                        </p:attrNameLst>
                                      </p:cBhvr>
                                      <p:rCtr x="-12018" y="556"/>
                                    </p:animMotion>
                                  </p:childTnLst>
                                </p:cTn>
                              </p:par>
                              <p:par>
                                <p:cTn id="49" presetID="10" presetClass="entr" presetSubtype="0" fill="hold" nodeType="withEffect">
                                  <p:stCondLst>
                                    <p:cond delay="500"/>
                                  </p:stCondLst>
                                  <p:childTnLst>
                                    <p:set>
                                      <p:cBhvr>
                                        <p:cTn id="50" dur="1" fill="hold">
                                          <p:stCondLst>
                                            <p:cond delay="0"/>
                                          </p:stCondLst>
                                        </p:cTn>
                                        <p:tgtEl>
                                          <p:spTgt spid="152"/>
                                        </p:tgtEl>
                                        <p:attrNameLst>
                                          <p:attrName>style.visibility</p:attrName>
                                        </p:attrNameLst>
                                      </p:cBhvr>
                                      <p:to>
                                        <p:strVal val="visible"/>
                                      </p:to>
                                    </p:set>
                                    <p:animEffect transition="in" filter="fade">
                                      <p:cBhvr>
                                        <p:cTn id="51" dur="500"/>
                                        <p:tgtEl>
                                          <p:spTgt spid="152"/>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8.33333E-7 -2.59259E-6 L -0.33333 -2.59259E-6 " pathEditMode="relative" rAng="0" ptsTypes="AA">
                                      <p:cBhvr>
                                        <p:cTn id="55" dur="1000" fill="hold"/>
                                        <p:tgtEl>
                                          <p:spTgt spid="2069"/>
                                        </p:tgtEl>
                                        <p:attrNameLst>
                                          <p:attrName>ppt_x</p:attrName>
                                          <p:attrName>ppt_y</p:attrName>
                                        </p:attrNameLst>
                                      </p:cBhvr>
                                      <p:rCtr x="-16667" y="0"/>
                                    </p:animMotion>
                                  </p:childTnLst>
                                </p:cTn>
                              </p:par>
                              <p:par>
                                <p:cTn id="56" presetID="10" presetClass="entr" presetSubtype="0" fill="hold" nodeType="withEffect">
                                  <p:stCondLst>
                                    <p:cond delay="500"/>
                                  </p:stCondLst>
                                  <p:childTnLst>
                                    <p:set>
                                      <p:cBhvr>
                                        <p:cTn id="57" dur="1" fill="hold">
                                          <p:stCondLst>
                                            <p:cond delay="0"/>
                                          </p:stCondLst>
                                        </p:cTn>
                                        <p:tgtEl>
                                          <p:spTgt spid="157"/>
                                        </p:tgtEl>
                                        <p:attrNameLst>
                                          <p:attrName>style.visibility</p:attrName>
                                        </p:attrNameLst>
                                      </p:cBhvr>
                                      <p:to>
                                        <p:strVal val="visible"/>
                                      </p:to>
                                    </p:set>
                                    <p:animEffect transition="in" filter="fade">
                                      <p:cBhvr>
                                        <p:cTn id="58" dur="500"/>
                                        <p:tgtEl>
                                          <p:spTgt spid="15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3.54167E-6 -2.59259E-6 L -0.23632 0.00972 " pathEditMode="relative" rAng="0" ptsTypes="AA">
                                      <p:cBhvr>
                                        <p:cTn id="62" dur="1000" fill="hold"/>
                                        <p:tgtEl>
                                          <p:spTgt spid="2072"/>
                                        </p:tgtEl>
                                        <p:attrNameLst>
                                          <p:attrName>ppt_x</p:attrName>
                                          <p:attrName>ppt_y</p:attrName>
                                        </p:attrNameLst>
                                      </p:cBhvr>
                                      <p:rCtr x="-11823" y="486"/>
                                    </p:animMotion>
                                  </p:childTnLst>
                                </p:cTn>
                              </p:par>
                              <p:par>
                                <p:cTn id="63" presetID="10" presetClass="entr" presetSubtype="0" fill="hold" nodeType="withEffect">
                                  <p:stCondLst>
                                    <p:cond delay="500"/>
                                  </p:stCondLst>
                                  <p:childTnLst>
                                    <p:set>
                                      <p:cBhvr>
                                        <p:cTn id="64" dur="1" fill="hold">
                                          <p:stCondLst>
                                            <p:cond delay="0"/>
                                          </p:stCondLst>
                                        </p:cTn>
                                        <p:tgtEl>
                                          <p:spTgt spid="158"/>
                                        </p:tgtEl>
                                        <p:attrNameLst>
                                          <p:attrName>style.visibility</p:attrName>
                                        </p:attrNameLst>
                                      </p:cBhvr>
                                      <p:to>
                                        <p:strVal val="visible"/>
                                      </p:to>
                                    </p:set>
                                    <p:animEffect transition="in" filter="fade">
                                      <p:cBhvr>
                                        <p:cTn id="65" dur="500"/>
                                        <p:tgtEl>
                                          <p:spTgt spid="15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path" presetSubtype="0" accel="50000" decel="50000" fill="hold" nodeType="clickEffect">
                                  <p:stCondLst>
                                    <p:cond delay="0"/>
                                  </p:stCondLst>
                                  <p:childTnLst>
                                    <p:animMotion origin="layout" path="M 0.23971 0.02338 L 0.55052 0.10625 " pathEditMode="relative" rAng="0" ptsTypes="AA">
                                      <p:cBhvr>
                                        <p:cTn id="69" dur="1000" fill="hold"/>
                                        <p:tgtEl>
                                          <p:spTgt spid="237"/>
                                        </p:tgtEl>
                                        <p:attrNameLst>
                                          <p:attrName>ppt_x</p:attrName>
                                          <p:attrName>ppt_y</p:attrName>
                                        </p:attrNameLst>
                                      </p:cBhvr>
                                      <p:rCtr x="15534" y="4144"/>
                                    </p:animMotion>
                                  </p:childTnLst>
                                </p:cTn>
                              </p:par>
                              <p:par>
                                <p:cTn id="70" presetID="10" presetClass="entr" presetSubtype="0" fill="hold" nodeType="withEffect">
                                  <p:stCondLst>
                                    <p:cond delay="500"/>
                                  </p:stCondLst>
                                  <p:childTnLst>
                                    <p:set>
                                      <p:cBhvr>
                                        <p:cTn id="71" dur="1" fill="hold">
                                          <p:stCondLst>
                                            <p:cond delay="0"/>
                                          </p:stCondLst>
                                        </p:cTn>
                                        <p:tgtEl>
                                          <p:spTgt spid="159"/>
                                        </p:tgtEl>
                                        <p:attrNameLst>
                                          <p:attrName>style.visibility</p:attrName>
                                        </p:attrNameLst>
                                      </p:cBhvr>
                                      <p:to>
                                        <p:strVal val="visible"/>
                                      </p:to>
                                    </p:set>
                                    <p:animEffect transition="in" filter="fade">
                                      <p:cBhvr>
                                        <p:cTn id="72"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Freeform 289"/>
          <p:cNvSpPr/>
          <p:nvPr/>
        </p:nvSpPr>
        <p:spPr>
          <a:xfrm>
            <a:off x="4818965" y="1195226"/>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40827" y="208019"/>
            <a:ext cx="6712973" cy="763997"/>
          </a:xfrm>
        </p:spPr>
        <p:txBody>
          <a:bodyPr>
            <a:normAutofit/>
          </a:bodyPr>
          <a:lstStyle/>
          <a:p>
            <a:r>
              <a:rPr lang="en-US" dirty="0"/>
              <a:t>Autocatalysis</a:t>
            </a:r>
          </a:p>
        </p:txBody>
      </p:sp>
      <p:grpSp>
        <p:nvGrpSpPr>
          <p:cNvPr id="6" name="Group 5"/>
          <p:cNvGrpSpPr/>
          <p:nvPr/>
        </p:nvGrpSpPr>
        <p:grpSpPr>
          <a:xfrm>
            <a:off x="4826362" y="3971877"/>
            <a:ext cx="2633730" cy="2487459"/>
            <a:chOff x="3231930" y="2178488"/>
            <a:chExt cx="2759202" cy="2744206"/>
          </a:xfrm>
        </p:grpSpPr>
        <p:sp>
          <p:nvSpPr>
            <p:cNvPr id="7" name="Rectangle 6"/>
            <p:cNvSpPr/>
            <p:nvPr/>
          </p:nvSpPr>
          <p:spPr>
            <a:xfrm>
              <a:off x="3231931" y="2178488"/>
              <a:ext cx="2744207" cy="2744206"/>
            </a:xfrm>
            <a:prstGeom prst="rect">
              <a:avLst/>
            </a:prstGeom>
            <a:solidFill>
              <a:srgbClr val="FFFF8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8" name="Straight Connector 7"/>
            <p:cNvCxnSpPr>
              <a:stCxn id="7" idx="1"/>
              <a:endCxn id="7" idx="3"/>
            </p:cNvCxnSpPr>
            <p:nvPr/>
          </p:nvCxnSpPr>
          <p:spPr>
            <a:xfrm>
              <a:off x="3231931" y="3550591"/>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231930" y="2855966"/>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31931" y="4206285"/>
              <a:ext cx="2744207"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7" idx="2"/>
              <a:endCxn id="7" idx="0"/>
            </p:cNvCxnSpPr>
            <p:nvPr/>
          </p:nvCxnSpPr>
          <p:spPr>
            <a:xfrm flipV="1">
              <a:off x="4604035"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3939312"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5281729" y="2178488"/>
              <a:ext cx="0" cy="2744206"/>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261204" y="2260100"/>
              <a:ext cx="667046" cy="475362"/>
            </a:xfrm>
            <a:prstGeom prst="rect">
              <a:avLst/>
            </a:prstGeom>
            <a:noFill/>
          </p:spPr>
          <p:txBody>
            <a:bodyPr wrap="none" rtlCol="0">
              <a:spAutoFit/>
            </a:bodyPr>
            <a:lstStyle/>
            <a:p>
              <a:r>
                <a:rPr lang="en-US" sz="2200" dirty="0"/>
                <a:t>x</a:t>
              </a:r>
              <a:r>
                <a:rPr lang="en-US" sz="2200" baseline="-25000" dirty="0"/>
                <a:t>11</a:t>
              </a:r>
              <a:r>
                <a:rPr lang="en-US" sz="2200" dirty="0"/>
                <a:t>*</a:t>
              </a:r>
              <a:endParaRPr lang="en-US" sz="2200" baseline="-25000" dirty="0"/>
            </a:p>
          </p:txBody>
        </p:sp>
        <p:sp>
          <p:nvSpPr>
            <p:cNvPr id="15" name="TextBox 14"/>
            <p:cNvSpPr txBox="1"/>
            <p:nvPr/>
          </p:nvSpPr>
          <p:spPr>
            <a:xfrm>
              <a:off x="3270932" y="2925679"/>
              <a:ext cx="667046" cy="475362"/>
            </a:xfrm>
            <a:prstGeom prst="rect">
              <a:avLst/>
            </a:prstGeom>
            <a:noFill/>
          </p:spPr>
          <p:txBody>
            <a:bodyPr wrap="none" rtlCol="0">
              <a:spAutoFit/>
            </a:bodyPr>
            <a:lstStyle/>
            <a:p>
              <a:r>
                <a:rPr lang="en-US" sz="2200" dirty="0"/>
                <a:t>x</a:t>
              </a:r>
              <a:r>
                <a:rPr lang="en-US" sz="2200" baseline="-25000" dirty="0"/>
                <a:t>21</a:t>
              </a:r>
              <a:r>
                <a:rPr lang="en-US" sz="2200" dirty="0"/>
                <a:t>*</a:t>
              </a:r>
              <a:endParaRPr lang="en-US" sz="2200" baseline="-25000" dirty="0"/>
            </a:p>
          </p:txBody>
        </p:sp>
        <p:sp>
          <p:nvSpPr>
            <p:cNvPr id="16" name="TextBox 15"/>
            <p:cNvSpPr txBox="1"/>
            <p:nvPr/>
          </p:nvSpPr>
          <p:spPr>
            <a:xfrm>
              <a:off x="3255232" y="3623520"/>
              <a:ext cx="667046" cy="475362"/>
            </a:xfrm>
            <a:prstGeom prst="rect">
              <a:avLst/>
            </a:prstGeom>
            <a:noFill/>
          </p:spPr>
          <p:txBody>
            <a:bodyPr wrap="none" rtlCol="0">
              <a:spAutoFit/>
            </a:bodyPr>
            <a:lstStyle/>
            <a:p>
              <a:r>
                <a:rPr lang="en-US" sz="2200" dirty="0"/>
                <a:t>x</a:t>
              </a:r>
              <a:r>
                <a:rPr lang="en-US" sz="2200" baseline="-25000" dirty="0"/>
                <a:t>31</a:t>
              </a:r>
              <a:r>
                <a:rPr lang="en-US" sz="2200" dirty="0"/>
                <a:t>*</a:t>
              </a:r>
              <a:endParaRPr lang="en-US" sz="2200" baseline="-25000" dirty="0"/>
            </a:p>
          </p:txBody>
        </p:sp>
        <p:sp>
          <p:nvSpPr>
            <p:cNvPr id="17" name="TextBox 16"/>
            <p:cNvSpPr txBox="1"/>
            <p:nvPr/>
          </p:nvSpPr>
          <p:spPr>
            <a:xfrm>
              <a:off x="3255232" y="4281017"/>
              <a:ext cx="667046" cy="475362"/>
            </a:xfrm>
            <a:prstGeom prst="rect">
              <a:avLst/>
            </a:prstGeom>
            <a:noFill/>
          </p:spPr>
          <p:txBody>
            <a:bodyPr wrap="none" rtlCol="0">
              <a:spAutoFit/>
            </a:bodyPr>
            <a:lstStyle/>
            <a:p>
              <a:r>
                <a:rPr lang="en-US" sz="2200" dirty="0"/>
                <a:t>x</a:t>
              </a:r>
              <a:r>
                <a:rPr lang="en-US" sz="2200" baseline="-25000" dirty="0"/>
                <a:t>41</a:t>
              </a:r>
              <a:r>
                <a:rPr lang="en-US" sz="2200" dirty="0"/>
                <a:t>*</a:t>
              </a:r>
              <a:endParaRPr lang="en-US" sz="2200" baseline="-25000" dirty="0"/>
            </a:p>
          </p:txBody>
        </p:sp>
        <p:sp>
          <p:nvSpPr>
            <p:cNvPr id="18" name="TextBox 17"/>
            <p:cNvSpPr txBox="1"/>
            <p:nvPr/>
          </p:nvSpPr>
          <p:spPr>
            <a:xfrm>
              <a:off x="3977605" y="2266967"/>
              <a:ext cx="667046" cy="475362"/>
            </a:xfrm>
            <a:prstGeom prst="rect">
              <a:avLst/>
            </a:prstGeom>
            <a:noFill/>
          </p:spPr>
          <p:txBody>
            <a:bodyPr wrap="none" rtlCol="0">
              <a:spAutoFit/>
            </a:bodyPr>
            <a:lstStyle/>
            <a:p>
              <a:r>
                <a:rPr lang="en-US" sz="2200" dirty="0"/>
                <a:t>x</a:t>
              </a:r>
              <a:r>
                <a:rPr lang="en-US" sz="2200" baseline="-25000" dirty="0"/>
                <a:t>12</a:t>
              </a:r>
              <a:r>
                <a:rPr lang="en-US" sz="2200" dirty="0"/>
                <a:t>*</a:t>
              </a:r>
              <a:endParaRPr lang="en-US" sz="2200" baseline="-25000" dirty="0"/>
            </a:p>
          </p:txBody>
        </p:sp>
        <p:sp>
          <p:nvSpPr>
            <p:cNvPr id="19" name="TextBox 18"/>
            <p:cNvSpPr txBox="1"/>
            <p:nvPr/>
          </p:nvSpPr>
          <p:spPr>
            <a:xfrm>
              <a:off x="3977605" y="2932546"/>
              <a:ext cx="667046" cy="475362"/>
            </a:xfrm>
            <a:prstGeom prst="rect">
              <a:avLst/>
            </a:prstGeom>
            <a:noFill/>
          </p:spPr>
          <p:txBody>
            <a:bodyPr wrap="none" rtlCol="0">
              <a:spAutoFit/>
            </a:bodyPr>
            <a:lstStyle/>
            <a:p>
              <a:r>
                <a:rPr lang="en-US" sz="2200" dirty="0"/>
                <a:t>x</a:t>
              </a:r>
              <a:r>
                <a:rPr lang="en-US" sz="2200" baseline="-25000" dirty="0"/>
                <a:t>22</a:t>
              </a:r>
              <a:r>
                <a:rPr lang="en-US" sz="2200" dirty="0"/>
                <a:t>*</a:t>
              </a:r>
              <a:endParaRPr lang="en-US" sz="2200" baseline="-25000" dirty="0"/>
            </a:p>
          </p:txBody>
        </p:sp>
        <p:sp>
          <p:nvSpPr>
            <p:cNvPr id="20" name="TextBox 19"/>
            <p:cNvSpPr txBox="1"/>
            <p:nvPr/>
          </p:nvSpPr>
          <p:spPr>
            <a:xfrm>
              <a:off x="3971633" y="3630388"/>
              <a:ext cx="667046" cy="475362"/>
            </a:xfrm>
            <a:prstGeom prst="rect">
              <a:avLst/>
            </a:prstGeom>
            <a:noFill/>
          </p:spPr>
          <p:txBody>
            <a:bodyPr wrap="none" rtlCol="0">
              <a:spAutoFit/>
            </a:bodyPr>
            <a:lstStyle/>
            <a:p>
              <a:r>
                <a:rPr lang="en-US" sz="2200" dirty="0"/>
                <a:t>x</a:t>
              </a:r>
              <a:r>
                <a:rPr lang="en-US" sz="2200" baseline="-25000" dirty="0"/>
                <a:t>32</a:t>
              </a:r>
              <a:r>
                <a:rPr lang="en-US" sz="2200" dirty="0"/>
                <a:t>*</a:t>
              </a:r>
              <a:endParaRPr lang="en-US" sz="2200" baseline="-25000" dirty="0"/>
            </a:p>
          </p:txBody>
        </p:sp>
        <p:sp>
          <p:nvSpPr>
            <p:cNvPr id="21" name="TextBox 20"/>
            <p:cNvSpPr txBox="1"/>
            <p:nvPr/>
          </p:nvSpPr>
          <p:spPr>
            <a:xfrm>
              <a:off x="3971633" y="4287886"/>
              <a:ext cx="667046" cy="475362"/>
            </a:xfrm>
            <a:prstGeom prst="rect">
              <a:avLst/>
            </a:prstGeom>
            <a:noFill/>
          </p:spPr>
          <p:txBody>
            <a:bodyPr wrap="none" rtlCol="0">
              <a:spAutoFit/>
            </a:bodyPr>
            <a:lstStyle/>
            <a:p>
              <a:r>
                <a:rPr lang="en-US" sz="2200" dirty="0"/>
                <a:t>x</a:t>
              </a:r>
              <a:r>
                <a:rPr lang="en-US" sz="2200" baseline="-25000" dirty="0"/>
                <a:t>42</a:t>
              </a:r>
              <a:r>
                <a:rPr lang="en-US" sz="2200" dirty="0"/>
                <a:t>*</a:t>
              </a:r>
              <a:endParaRPr lang="en-US" sz="2200" baseline="-25000" dirty="0"/>
            </a:p>
          </p:txBody>
        </p:sp>
        <p:sp>
          <p:nvSpPr>
            <p:cNvPr id="22" name="TextBox 21"/>
            <p:cNvSpPr txBox="1"/>
            <p:nvPr/>
          </p:nvSpPr>
          <p:spPr>
            <a:xfrm>
              <a:off x="4635556" y="2266452"/>
              <a:ext cx="667046" cy="475362"/>
            </a:xfrm>
            <a:prstGeom prst="rect">
              <a:avLst/>
            </a:prstGeom>
            <a:noFill/>
          </p:spPr>
          <p:txBody>
            <a:bodyPr wrap="none" rtlCol="0">
              <a:spAutoFit/>
            </a:bodyPr>
            <a:lstStyle/>
            <a:p>
              <a:r>
                <a:rPr lang="en-US" sz="2200" dirty="0"/>
                <a:t>x</a:t>
              </a:r>
              <a:r>
                <a:rPr lang="en-US" sz="2200" baseline="-25000" dirty="0"/>
                <a:t>13</a:t>
              </a:r>
              <a:r>
                <a:rPr lang="en-US" sz="2200" dirty="0"/>
                <a:t>*</a:t>
              </a:r>
              <a:endParaRPr lang="en-US" sz="2200" baseline="-25000" dirty="0"/>
            </a:p>
          </p:txBody>
        </p:sp>
        <p:sp>
          <p:nvSpPr>
            <p:cNvPr id="23" name="TextBox 22"/>
            <p:cNvSpPr txBox="1"/>
            <p:nvPr/>
          </p:nvSpPr>
          <p:spPr>
            <a:xfrm>
              <a:off x="4635556" y="2932032"/>
              <a:ext cx="667046" cy="475362"/>
            </a:xfrm>
            <a:prstGeom prst="rect">
              <a:avLst/>
            </a:prstGeom>
            <a:noFill/>
          </p:spPr>
          <p:txBody>
            <a:bodyPr wrap="none" rtlCol="0">
              <a:spAutoFit/>
            </a:bodyPr>
            <a:lstStyle/>
            <a:p>
              <a:r>
                <a:rPr lang="en-US" sz="2200" dirty="0"/>
                <a:t>x</a:t>
              </a:r>
              <a:r>
                <a:rPr lang="en-US" sz="2200" baseline="-25000" dirty="0"/>
                <a:t>23</a:t>
              </a:r>
              <a:r>
                <a:rPr lang="en-US" sz="2200" dirty="0"/>
                <a:t>*</a:t>
              </a:r>
              <a:endParaRPr lang="en-US" sz="2200" baseline="-25000" dirty="0"/>
            </a:p>
          </p:txBody>
        </p:sp>
        <p:sp>
          <p:nvSpPr>
            <p:cNvPr id="24" name="TextBox 23"/>
            <p:cNvSpPr txBox="1"/>
            <p:nvPr/>
          </p:nvSpPr>
          <p:spPr>
            <a:xfrm>
              <a:off x="4629584" y="3629873"/>
              <a:ext cx="667046" cy="475362"/>
            </a:xfrm>
            <a:prstGeom prst="rect">
              <a:avLst/>
            </a:prstGeom>
            <a:noFill/>
          </p:spPr>
          <p:txBody>
            <a:bodyPr wrap="none" rtlCol="0">
              <a:spAutoFit/>
            </a:bodyPr>
            <a:lstStyle/>
            <a:p>
              <a:r>
                <a:rPr lang="en-US" sz="2200" dirty="0"/>
                <a:t>x</a:t>
              </a:r>
              <a:r>
                <a:rPr lang="en-US" sz="2200" baseline="-25000" dirty="0"/>
                <a:t>33</a:t>
              </a:r>
              <a:r>
                <a:rPr lang="en-US" sz="2200" dirty="0"/>
                <a:t>*</a:t>
              </a:r>
              <a:endParaRPr lang="en-US" sz="2200" baseline="-25000" dirty="0"/>
            </a:p>
          </p:txBody>
        </p:sp>
        <p:sp>
          <p:nvSpPr>
            <p:cNvPr id="25" name="TextBox 24"/>
            <p:cNvSpPr txBox="1"/>
            <p:nvPr/>
          </p:nvSpPr>
          <p:spPr>
            <a:xfrm>
              <a:off x="4629584" y="4287370"/>
              <a:ext cx="667046" cy="475362"/>
            </a:xfrm>
            <a:prstGeom prst="rect">
              <a:avLst/>
            </a:prstGeom>
            <a:noFill/>
          </p:spPr>
          <p:txBody>
            <a:bodyPr wrap="none" rtlCol="0">
              <a:spAutoFit/>
            </a:bodyPr>
            <a:lstStyle/>
            <a:p>
              <a:r>
                <a:rPr lang="en-US" sz="2200" dirty="0"/>
                <a:t>x</a:t>
              </a:r>
              <a:r>
                <a:rPr lang="en-US" sz="2200" baseline="-25000" dirty="0"/>
                <a:t>43</a:t>
              </a:r>
              <a:r>
                <a:rPr lang="en-US" sz="2200" dirty="0"/>
                <a:t>*</a:t>
              </a:r>
              <a:endParaRPr lang="en-US" sz="2200" baseline="-25000" dirty="0"/>
            </a:p>
          </p:txBody>
        </p:sp>
        <p:sp>
          <p:nvSpPr>
            <p:cNvPr id="26" name="TextBox 25"/>
            <p:cNvSpPr txBox="1"/>
            <p:nvPr/>
          </p:nvSpPr>
          <p:spPr>
            <a:xfrm>
              <a:off x="5324086" y="2273320"/>
              <a:ext cx="667046" cy="475362"/>
            </a:xfrm>
            <a:prstGeom prst="rect">
              <a:avLst/>
            </a:prstGeom>
            <a:noFill/>
          </p:spPr>
          <p:txBody>
            <a:bodyPr wrap="none" rtlCol="0">
              <a:spAutoFit/>
            </a:bodyPr>
            <a:lstStyle/>
            <a:p>
              <a:r>
                <a:rPr lang="en-US" sz="2200" dirty="0"/>
                <a:t>x</a:t>
              </a:r>
              <a:r>
                <a:rPr lang="en-US" sz="2200" baseline="-25000" dirty="0"/>
                <a:t>14</a:t>
              </a:r>
              <a:r>
                <a:rPr lang="en-US" sz="2200" dirty="0"/>
                <a:t>*</a:t>
              </a:r>
              <a:endParaRPr lang="en-US" sz="2200" baseline="-25000" dirty="0"/>
            </a:p>
          </p:txBody>
        </p:sp>
        <p:sp>
          <p:nvSpPr>
            <p:cNvPr id="27" name="TextBox 26"/>
            <p:cNvSpPr txBox="1"/>
            <p:nvPr/>
          </p:nvSpPr>
          <p:spPr>
            <a:xfrm>
              <a:off x="5324086" y="2938900"/>
              <a:ext cx="667046" cy="475362"/>
            </a:xfrm>
            <a:prstGeom prst="rect">
              <a:avLst/>
            </a:prstGeom>
            <a:noFill/>
          </p:spPr>
          <p:txBody>
            <a:bodyPr wrap="none" rtlCol="0">
              <a:spAutoFit/>
            </a:bodyPr>
            <a:lstStyle/>
            <a:p>
              <a:r>
                <a:rPr lang="en-US" sz="2200" dirty="0"/>
                <a:t>x</a:t>
              </a:r>
              <a:r>
                <a:rPr lang="en-US" sz="2200" baseline="-25000" dirty="0"/>
                <a:t>24</a:t>
              </a:r>
              <a:r>
                <a:rPr lang="en-US" sz="2200" dirty="0"/>
                <a:t>*</a:t>
              </a:r>
              <a:endParaRPr lang="en-US" sz="2200" baseline="-25000" dirty="0"/>
            </a:p>
          </p:txBody>
        </p:sp>
        <p:sp>
          <p:nvSpPr>
            <p:cNvPr id="28" name="TextBox 27"/>
            <p:cNvSpPr txBox="1"/>
            <p:nvPr/>
          </p:nvSpPr>
          <p:spPr>
            <a:xfrm>
              <a:off x="5318114" y="3636741"/>
              <a:ext cx="667046" cy="475362"/>
            </a:xfrm>
            <a:prstGeom prst="rect">
              <a:avLst/>
            </a:prstGeom>
            <a:noFill/>
          </p:spPr>
          <p:txBody>
            <a:bodyPr wrap="none" rtlCol="0">
              <a:spAutoFit/>
            </a:bodyPr>
            <a:lstStyle/>
            <a:p>
              <a:r>
                <a:rPr lang="en-US" sz="2200" dirty="0"/>
                <a:t>x</a:t>
              </a:r>
              <a:r>
                <a:rPr lang="en-US" sz="2200" baseline="-25000" dirty="0"/>
                <a:t>34</a:t>
              </a:r>
              <a:r>
                <a:rPr lang="en-US" sz="2200" dirty="0"/>
                <a:t>*</a:t>
              </a:r>
              <a:endParaRPr lang="en-US" sz="2200" baseline="-25000" dirty="0"/>
            </a:p>
          </p:txBody>
        </p:sp>
        <p:sp>
          <p:nvSpPr>
            <p:cNvPr id="29" name="TextBox 28"/>
            <p:cNvSpPr txBox="1"/>
            <p:nvPr/>
          </p:nvSpPr>
          <p:spPr>
            <a:xfrm>
              <a:off x="5318114" y="4294238"/>
              <a:ext cx="667046" cy="475362"/>
            </a:xfrm>
            <a:prstGeom prst="rect">
              <a:avLst/>
            </a:prstGeom>
            <a:noFill/>
          </p:spPr>
          <p:txBody>
            <a:bodyPr wrap="none" rtlCol="0">
              <a:spAutoFit/>
            </a:bodyPr>
            <a:lstStyle/>
            <a:p>
              <a:r>
                <a:rPr lang="en-US" sz="2200" dirty="0"/>
                <a:t>x</a:t>
              </a:r>
              <a:r>
                <a:rPr lang="en-US" sz="2200" baseline="-25000" dirty="0"/>
                <a:t>44</a:t>
              </a:r>
              <a:r>
                <a:rPr lang="en-US" sz="2200" dirty="0"/>
                <a:t>*</a:t>
              </a:r>
              <a:endParaRPr lang="en-US" sz="2200" baseline="-25000" dirty="0"/>
            </a:p>
          </p:txBody>
        </p:sp>
      </p:grpSp>
      <p:grpSp>
        <p:nvGrpSpPr>
          <p:cNvPr id="230" name="Group 229"/>
          <p:cNvGrpSpPr/>
          <p:nvPr/>
        </p:nvGrpSpPr>
        <p:grpSpPr>
          <a:xfrm>
            <a:off x="4880695" y="4051409"/>
            <a:ext cx="2619420" cy="2295004"/>
            <a:chOff x="457200" y="1420057"/>
            <a:chExt cx="2619420" cy="2295004"/>
          </a:xfrm>
        </p:grpSpPr>
        <p:grpSp>
          <p:nvGrpSpPr>
            <p:cNvPr id="30" name="Group 29"/>
            <p:cNvGrpSpPr/>
            <p:nvPr/>
          </p:nvGrpSpPr>
          <p:grpSpPr>
            <a:xfrm>
              <a:off x="457203" y="1420057"/>
              <a:ext cx="2619417" cy="442870"/>
              <a:chOff x="233575" y="2224016"/>
              <a:chExt cx="2744207" cy="488582"/>
            </a:xfrm>
          </p:grpSpPr>
          <p:sp>
            <p:nvSpPr>
              <p:cNvPr id="31" name="Rectangle 30"/>
              <p:cNvSpPr/>
              <p:nvPr/>
            </p:nvSpPr>
            <p:spPr>
              <a:xfrm>
                <a:off x="233575" y="226025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32" name="Straight Connector 31"/>
              <p:cNvCxnSpPr>
                <a:stCxn id="31" idx="2"/>
                <a:endCxn id="31" idx="0"/>
              </p:cNvCxnSpPr>
              <p:nvPr/>
            </p:nvCxnSpPr>
            <p:spPr>
              <a:xfrm flipV="1">
                <a:off x="1605680" y="2260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911774" y="2266928"/>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2289858" y="227290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08914" y="2224016"/>
                <a:ext cx="519262" cy="475362"/>
              </a:xfrm>
              <a:prstGeom prst="rect">
                <a:avLst/>
              </a:prstGeom>
              <a:noFill/>
            </p:spPr>
            <p:txBody>
              <a:bodyPr wrap="none" rtlCol="0">
                <a:spAutoFit/>
              </a:bodyPr>
              <a:lstStyle/>
              <a:p>
                <a:r>
                  <a:rPr lang="en-US" sz="2200" dirty="0"/>
                  <a:t>x</a:t>
                </a:r>
                <a:r>
                  <a:rPr lang="en-US" sz="2200" baseline="-25000" dirty="0"/>
                  <a:t>11</a:t>
                </a:r>
              </a:p>
            </p:txBody>
          </p:sp>
          <p:sp>
            <p:nvSpPr>
              <p:cNvPr id="36" name="TextBox 35"/>
              <p:cNvSpPr txBox="1"/>
              <p:nvPr/>
            </p:nvSpPr>
            <p:spPr>
              <a:xfrm>
                <a:off x="1025315" y="2230884"/>
                <a:ext cx="519262" cy="475362"/>
              </a:xfrm>
              <a:prstGeom prst="rect">
                <a:avLst/>
              </a:prstGeom>
              <a:noFill/>
            </p:spPr>
            <p:txBody>
              <a:bodyPr wrap="none" rtlCol="0">
                <a:spAutoFit/>
              </a:bodyPr>
              <a:lstStyle/>
              <a:p>
                <a:r>
                  <a:rPr lang="en-US" sz="2200" dirty="0"/>
                  <a:t>x</a:t>
                </a:r>
                <a:r>
                  <a:rPr lang="en-US" sz="2200" baseline="-25000" dirty="0"/>
                  <a:t>12</a:t>
                </a:r>
              </a:p>
            </p:txBody>
          </p:sp>
          <p:sp>
            <p:nvSpPr>
              <p:cNvPr id="37" name="TextBox 36"/>
              <p:cNvSpPr txBox="1"/>
              <p:nvPr/>
            </p:nvSpPr>
            <p:spPr>
              <a:xfrm>
                <a:off x="1683266" y="2230369"/>
                <a:ext cx="519262" cy="475361"/>
              </a:xfrm>
              <a:prstGeom prst="rect">
                <a:avLst/>
              </a:prstGeom>
              <a:noFill/>
            </p:spPr>
            <p:txBody>
              <a:bodyPr wrap="none" rtlCol="0">
                <a:spAutoFit/>
              </a:bodyPr>
              <a:lstStyle/>
              <a:p>
                <a:r>
                  <a:rPr lang="en-US" sz="2200" dirty="0"/>
                  <a:t>x</a:t>
                </a:r>
                <a:r>
                  <a:rPr lang="en-US" sz="2200" baseline="-25000" dirty="0"/>
                  <a:t>13</a:t>
                </a:r>
              </a:p>
            </p:txBody>
          </p:sp>
          <p:sp>
            <p:nvSpPr>
              <p:cNvPr id="38" name="TextBox 37"/>
              <p:cNvSpPr txBox="1"/>
              <p:nvPr/>
            </p:nvSpPr>
            <p:spPr>
              <a:xfrm>
                <a:off x="2371796" y="2237237"/>
                <a:ext cx="519262" cy="475361"/>
              </a:xfrm>
              <a:prstGeom prst="rect">
                <a:avLst/>
              </a:prstGeom>
              <a:noFill/>
            </p:spPr>
            <p:txBody>
              <a:bodyPr wrap="none" rtlCol="0">
                <a:spAutoFit/>
              </a:bodyPr>
              <a:lstStyle/>
              <a:p>
                <a:r>
                  <a:rPr lang="en-US" sz="2200" dirty="0"/>
                  <a:t>x</a:t>
                </a:r>
                <a:r>
                  <a:rPr lang="en-US" sz="2200" baseline="-25000" dirty="0"/>
                  <a:t>14</a:t>
                </a:r>
              </a:p>
            </p:txBody>
          </p:sp>
        </p:grpSp>
        <p:grpSp>
          <p:nvGrpSpPr>
            <p:cNvPr id="39" name="Group 38"/>
            <p:cNvGrpSpPr/>
            <p:nvPr/>
          </p:nvGrpSpPr>
          <p:grpSpPr>
            <a:xfrm>
              <a:off x="457201" y="2023365"/>
              <a:ext cx="2619417" cy="463163"/>
              <a:chOff x="233573" y="2889596"/>
              <a:chExt cx="2744207" cy="510969"/>
            </a:xfrm>
          </p:grpSpPr>
          <p:sp>
            <p:nvSpPr>
              <p:cNvPr id="40" name="Rectangle 39"/>
              <p:cNvSpPr/>
              <p:nvPr/>
            </p:nvSpPr>
            <p:spPr>
              <a:xfrm>
                <a:off x="233573" y="2968435"/>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41" name="Straight Connector 40"/>
              <p:cNvCxnSpPr/>
              <p:nvPr/>
            </p:nvCxnSpPr>
            <p:spPr>
              <a:xfrm flipV="1">
                <a:off x="1603049" y="2968433"/>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911774" y="294436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2289858" y="298044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08914" y="2889596"/>
                <a:ext cx="519262" cy="475362"/>
              </a:xfrm>
              <a:prstGeom prst="rect">
                <a:avLst/>
              </a:prstGeom>
              <a:noFill/>
            </p:spPr>
            <p:txBody>
              <a:bodyPr wrap="none" rtlCol="0">
                <a:spAutoFit/>
              </a:bodyPr>
              <a:lstStyle/>
              <a:p>
                <a:r>
                  <a:rPr lang="en-US" sz="2200" dirty="0"/>
                  <a:t>x</a:t>
                </a:r>
                <a:r>
                  <a:rPr lang="en-US" sz="2200" baseline="-25000" dirty="0"/>
                  <a:t>21</a:t>
                </a:r>
              </a:p>
            </p:txBody>
          </p:sp>
          <p:sp>
            <p:nvSpPr>
              <p:cNvPr id="45" name="TextBox 44"/>
              <p:cNvSpPr txBox="1"/>
              <p:nvPr/>
            </p:nvSpPr>
            <p:spPr>
              <a:xfrm>
                <a:off x="1025315" y="2896464"/>
                <a:ext cx="519262" cy="475362"/>
              </a:xfrm>
              <a:prstGeom prst="rect">
                <a:avLst/>
              </a:prstGeom>
              <a:noFill/>
            </p:spPr>
            <p:txBody>
              <a:bodyPr wrap="none" rtlCol="0">
                <a:spAutoFit/>
              </a:bodyPr>
              <a:lstStyle/>
              <a:p>
                <a:r>
                  <a:rPr lang="en-US" sz="2200" dirty="0"/>
                  <a:t>x</a:t>
                </a:r>
                <a:r>
                  <a:rPr lang="en-US" sz="2200" baseline="-25000" dirty="0"/>
                  <a:t>22</a:t>
                </a:r>
              </a:p>
            </p:txBody>
          </p:sp>
          <p:sp>
            <p:nvSpPr>
              <p:cNvPr id="46" name="TextBox 45"/>
              <p:cNvSpPr txBox="1"/>
              <p:nvPr/>
            </p:nvSpPr>
            <p:spPr>
              <a:xfrm>
                <a:off x="1683266" y="2895949"/>
                <a:ext cx="519262" cy="475362"/>
              </a:xfrm>
              <a:prstGeom prst="rect">
                <a:avLst/>
              </a:prstGeom>
              <a:noFill/>
            </p:spPr>
            <p:txBody>
              <a:bodyPr wrap="none" rtlCol="0">
                <a:spAutoFit/>
              </a:bodyPr>
              <a:lstStyle/>
              <a:p>
                <a:r>
                  <a:rPr lang="en-US" sz="2200" dirty="0"/>
                  <a:t>x</a:t>
                </a:r>
                <a:r>
                  <a:rPr lang="en-US" sz="2200" baseline="-25000" dirty="0"/>
                  <a:t>23</a:t>
                </a:r>
              </a:p>
            </p:txBody>
          </p:sp>
          <p:sp>
            <p:nvSpPr>
              <p:cNvPr id="47" name="TextBox 46"/>
              <p:cNvSpPr txBox="1"/>
              <p:nvPr/>
            </p:nvSpPr>
            <p:spPr>
              <a:xfrm>
                <a:off x="2371797" y="2902817"/>
                <a:ext cx="519262" cy="475362"/>
              </a:xfrm>
              <a:prstGeom prst="rect">
                <a:avLst/>
              </a:prstGeom>
              <a:noFill/>
            </p:spPr>
            <p:txBody>
              <a:bodyPr wrap="none" rtlCol="0">
                <a:spAutoFit/>
              </a:bodyPr>
              <a:lstStyle/>
              <a:p>
                <a:r>
                  <a:rPr lang="en-US" sz="2200" dirty="0"/>
                  <a:t>x</a:t>
                </a:r>
                <a:r>
                  <a:rPr lang="en-US" sz="2200" baseline="-25000" dirty="0"/>
                  <a:t>24</a:t>
                </a:r>
              </a:p>
            </p:txBody>
          </p:sp>
        </p:grpSp>
        <p:grpSp>
          <p:nvGrpSpPr>
            <p:cNvPr id="48" name="Group 47"/>
            <p:cNvGrpSpPr/>
            <p:nvPr/>
          </p:nvGrpSpPr>
          <p:grpSpPr>
            <a:xfrm>
              <a:off x="457200" y="2655916"/>
              <a:ext cx="2619417" cy="442870"/>
              <a:chOff x="233572" y="3587437"/>
              <a:chExt cx="2744207" cy="488582"/>
            </a:xfrm>
          </p:grpSpPr>
          <p:sp>
            <p:nvSpPr>
              <p:cNvPr id="49" name="Rectangle 48"/>
              <p:cNvSpPr/>
              <p:nvPr/>
            </p:nvSpPr>
            <p:spPr>
              <a:xfrm>
                <a:off x="233572" y="3647254"/>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50" name="Straight Connector 49"/>
              <p:cNvCxnSpPr/>
              <p:nvPr/>
            </p:nvCxnSpPr>
            <p:spPr>
              <a:xfrm flipV="1">
                <a:off x="1605680" y="364725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11774" y="3647251"/>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289857" y="3653224"/>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302942" y="3587437"/>
                <a:ext cx="519262" cy="475361"/>
              </a:xfrm>
              <a:prstGeom prst="rect">
                <a:avLst/>
              </a:prstGeom>
              <a:noFill/>
            </p:spPr>
            <p:txBody>
              <a:bodyPr wrap="none" rtlCol="0">
                <a:spAutoFit/>
              </a:bodyPr>
              <a:lstStyle/>
              <a:p>
                <a:r>
                  <a:rPr lang="en-US" sz="2200" dirty="0"/>
                  <a:t>x</a:t>
                </a:r>
                <a:r>
                  <a:rPr lang="en-US" sz="2200" baseline="-25000" dirty="0"/>
                  <a:t>31</a:t>
                </a:r>
              </a:p>
            </p:txBody>
          </p:sp>
          <p:sp>
            <p:nvSpPr>
              <p:cNvPr id="54" name="TextBox 53"/>
              <p:cNvSpPr txBox="1"/>
              <p:nvPr/>
            </p:nvSpPr>
            <p:spPr>
              <a:xfrm>
                <a:off x="1019343" y="3594305"/>
                <a:ext cx="519262" cy="475361"/>
              </a:xfrm>
              <a:prstGeom prst="rect">
                <a:avLst/>
              </a:prstGeom>
              <a:noFill/>
            </p:spPr>
            <p:txBody>
              <a:bodyPr wrap="none" rtlCol="0">
                <a:spAutoFit/>
              </a:bodyPr>
              <a:lstStyle/>
              <a:p>
                <a:r>
                  <a:rPr lang="en-US" sz="2200" dirty="0"/>
                  <a:t>x</a:t>
                </a:r>
                <a:r>
                  <a:rPr lang="en-US" sz="2200" baseline="-25000" dirty="0"/>
                  <a:t>32</a:t>
                </a:r>
              </a:p>
            </p:txBody>
          </p:sp>
          <p:sp>
            <p:nvSpPr>
              <p:cNvPr id="55" name="TextBox 54"/>
              <p:cNvSpPr txBox="1"/>
              <p:nvPr/>
            </p:nvSpPr>
            <p:spPr>
              <a:xfrm>
                <a:off x="1677294" y="3593790"/>
                <a:ext cx="519262" cy="475361"/>
              </a:xfrm>
              <a:prstGeom prst="rect">
                <a:avLst/>
              </a:prstGeom>
              <a:noFill/>
            </p:spPr>
            <p:txBody>
              <a:bodyPr wrap="none" rtlCol="0">
                <a:spAutoFit/>
              </a:bodyPr>
              <a:lstStyle/>
              <a:p>
                <a:r>
                  <a:rPr lang="en-US" sz="2200" dirty="0"/>
                  <a:t>x</a:t>
                </a:r>
                <a:r>
                  <a:rPr lang="en-US" sz="2200" baseline="-25000" dirty="0"/>
                  <a:t>33</a:t>
                </a:r>
              </a:p>
            </p:txBody>
          </p:sp>
          <p:sp>
            <p:nvSpPr>
              <p:cNvPr id="56" name="TextBox 55"/>
              <p:cNvSpPr txBox="1"/>
              <p:nvPr/>
            </p:nvSpPr>
            <p:spPr>
              <a:xfrm>
                <a:off x="2365824" y="3600658"/>
                <a:ext cx="519262" cy="475361"/>
              </a:xfrm>
              <a:prstGeom prst="rect">
                <a:avLst/>
              </a:prstGeom>
              <a:noFill/>
            </p:spPr>
            <p:txBody>
              <a:bodyPr wrap="none" rtlCol="0">
                <a:spAutoFit/>
              </a:bodyPr>
              <a:lstStyle/>
              <a:p>
                <a:r>
                  <a:rPr lang="en-US" sz="2200" dirty="0"/>
                  <a:t>x</a:t>
                </a:r>
                <a:r>
                  <a:rPr lang="en-US" sz="2200" baseline="-25000" dirty="0"/>
                  <a:t>34</a:t>
                </a:r>
              </a:p>
            </p:txBody>
          </p:sp>
        </p:grpSp>
        <p:grpSp>
          <p:nvGrpSpPr>
            <p:cNvPr id="57" name="Group 56"/>
            <p:cNvGrpSpPr/>
            <p:nvPr/>
          </p:nvGrpSpPr>
          <p:grpSpPr>
            <a:xfrm>
              <a:off x="457203" y="3251898"/>
              <a:ext cx="2619417" cy="463163"/>
              <a:chOff x="233575" y="4244934"/>
              <a:chExt cx="2744207" cy="510969"/>
            </a:xfrm>
          </p:grpSpPr>
          <p:sp>
            <p:nvSpPr>
              <p:cNvPr id="58" name="Rectangle 57"/>
              <p:cNvSpPr/>
              <p:nvPr/>
            </p:nvSpPr>
            <p:spPr>
              <a:xfrm>
                <a:off x="233575" y="4329811"/>
                <a:ext cx="2744207" cy="420121"/>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cxnSp>
            <p:nvCxnSpPr>
              <p:cNvPr id="59" name="Straight Connector 58"/>
              <p:cNvCxnSpPr/>
              <p:nvPr/>
            </p:nvCxnSpPr>
            <p:spPr>
              <a:xfrm flipV="1">
                <a:off x="1600422"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911773" y="4329810"/>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289857" y="4335782"/>
                <a:ext cx="0" cy="42012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302942" y="4244934"/>
                <a:ext cx="519262" cy="475362"/>
              </a:xfrm>
              <a:prstGeom prst="rect">
                <a:avLst/>
              </a:prstGeom>
              <a:noFill/>
            </p:spPr>
            <p:txBody>
              <a:bodyPr wrap="none" rtlCol="0">
                <a:spAutoFit/>
              </a:bodyPr>
              <a:lstStyle/>
              <a:p>
                <a:r>
                  <a:rPr lang="en-US" sz="2200" dirty="0"/>
                  <a:t>x</a:t>
                </a:r>
                <a:r>
                  <a:rPr lang="en-US" sz="2200" baseline="-25000" dirty="0"/>
                  <a:t>41</a:t>
                </a:r>
              </a:p>
            </p:txBody>
          </p:sp>
          <p:sp>
            <p:nvSpPr>
              <p:cNvPr id="63" name="TextBox 62"/>
              <p:cNvSpPr txBox="1"/>
              <p:nvPr/>
            </p:nvSpPr>
            <p:spPr>
              <a:xfrm>
                <a:off x="1019343" y="4251802"/>
                <a:ext cx="519262" cy="475362"/>
              </a:xfrm>
              <a:prstGeom prst="rect">
                <a:avLst/>
              </a:prstGeom>
              <a:noFill/>
            </p:spPr>
            <p:txBody>
              <a:bodyPr wrap="none" rtlCol="0">
                <a:spAutoFit/>
              </a:bodyPr>
              <a:lstStyle/>
              <a:p>
                <a:r>
                  <a:rPr lang="en-US" sz="2200" dirty="0"/>
                  <a:t>x</a:t>
                </a:r>
                <a:r>
                  <a:rPr lang="en-US" sz="2200" baseline="-25000" dirty="0"/>
                  <a:t>42</a:t>
                </a:r>
              </a:p>
            </p:txBody>
          </p:sp>
          <p:sp>
            <p:nvSpPr>
              <p:cNvPr id="64" name="TextBox 63"/>
              <p:cNvSpPr txBox="1"/>
              <p:nvPr/>
            </p:nvSpPr>
            <p:spPr>
              <a:xfrm>
                <a:off x="1677294" y="4251287"/>
                <a:ext cx="519262" cy="475362"/>
              </a:xfrm>
              <a:prstGeom prst="rect">
                <a:avLst/>
              </a:prstGeom>
              <a:noFill/>
            </p:spPr>
            <p:txBody>
              <a:bodyPr wrap="none" rtlCol="0">
                <a:spAutoFit/>
              </a:bodyPr>
              <a:lstStyle/>
              <a:p>
                <a:r>
                  <a:rPr lang="en-US" sz="2200" dirty="0"/>
                  <a:t>x</a:t>
                </a:r>
                <a:r>
                  <a:rPr lang="en-US" sz="2200" baseline="-25000" dirty="0"/>
                  <a:t>43</a:t>
                </a:r>
              </a:p>
            </p:txBody>
          </p:sp>
          <p:sp>
            <p:nvSpPr>
              <p:cNvPr id="65" name="TextBox 64"/>
              <p:cNvSpPr txBox="1"/>
              <p:nvPr/>
            </p:nvSpPr>
            <p:spPr>
              <a:xfrm>
                <a:off x="2365824" y="4258155"/>
                <a:ext cx="519262" cy="475362"/>
              </a:xfrm>
              <a:prstGeom prst="rect">
                <a:avLst/>
              </a:prstGeom>
              <a:noFill/>
            </p:spPr>
            <p:txBody>
              <a:bodyPr wrap="none" rtlCol="0">
                <a:spAutoFit/>
              </a:bodyPr>
              <a:lstStyle/>
              <a:p>
                <a:r>
                  <a:rPr lang="en-US" sz="2200" dirty="0"/>
                  <a:t>x</a:t>
                </a:r>
                <a:r>
                  <a:rPr lang="en-US" sz="2200" baseline="-25000" dirty="0"/>
                  <a:t>44</a:t>
                </a:r>
              </a:p>
            </p:txBody>
          </p:sp>
        </p:grpSp>
      </p:grpSp>
      <p:grpSp>
        <p:nvGrpSpPr>
          <p:cNvPr id="3" name="Group 2"/>
          <p:cNvGrpSpPr/>
          <p:nvPr/>
        </p:nvGrpSpPr>
        <p:grpSpPr>
          <a:xfrm>
            <a:off x="2034339" y="870791"/>
            <a:ext cx="1120420" cy="2054380"/>
            <a:chOff x="746000" y="2281060"/>
            <a:chExt cx="1120420" cy="2054380"/>
          </a:xfrm>
        </p:grpSpPr>
        <p:grpSp>
          <p:nvGrpSpPr>
            <p:cNvPr id="221" name="Group 220"/>
            <p:cNvGrpSpPr/>
            <p:nvPr/>
          </p:nvGrpSpPr>
          <p:grpSpPr>
            <a:xfrm>
              <a:off x="746000" y="2281060"/>
              <a:ext cx="1120420" cy="2054380"/>
              <a:chOff x="746000" y="3877124"/>
              <a:chExt cx="1120420" cy="2054380"/>
            </a:xfrm>
          </p:grpSpPr>
          <p:pic>
            <p:nvPicPr>
              <p:cNvPr id="21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000" y="3877124"/>
                <a:ext cx="698315" cy="6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5" name="Title 1"/>
              <p:cNvSpPr txBox="1">
                <a:spLocks/>
              </p:cNvSpPr>
              <p:nvPr/>
            </p:nvSpPr>
            <p:spPr>
              <a:xfrm>
                <a:off x="1461418" y="5468198"/>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sp>
            <p:nvSpPr>
              <p:cNvPr id="216" name="Title 1"/>
              <p:cNvSpPr txBox="1">
                <a:spLocks/>
              </p:cNvSpPr>
              <p:nvPr/>
            </p:nvSpPr>
            <p:spPr>
              <a:xfrm>
                <a:off x="1452130" y="4048346"/>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grpSp>
        <p:sp>
          <p:nvSpPr>
            <p:cNvPr id="227" name="Right Arrow 226"/>
            <p:cNvSpPr/>
            <p:nvPr/>
          </p:nvSpPr>
          <p:spPr>
            <a:xfrm rot="5400000">
              <a:off x="1492478" y="3150508"/>
              <a:ext cx="324307" cy="2201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1682620" y="3552490"/>
            <a:ext cx="2407298" cy="3013858"/>
            <a:chOff x="158620" y="3552490"/>
            <a:chExt cx="2407298" cy="3013858"/>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066" y="3679975"/>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8708" y="5213005"/>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294" y="5195429"/>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43" name="Group 242"/>
            <p:cNvGrpSpPr/>
            <p:nvPr/>
          </p:nvGrpSpPr>
          <p:grpSpPr>
            <a:xfrm>
              <a:off x="396559" y="4111524"/>
              <a:ext cx="1206968" cy="2097851"/>
              <a:chOff x="657641" y="4197168"/>
              <a:chExt cx="1206968" cy="2097851"/>
            </a:xfrm>
          </p:grpSpPr>
          <p:pic>
            <p:nvPicPr>
              <p:cNvPr id="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641" y="4197168"/>
                <a:ext cx="698315" cy="668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 name="Title 1"/>
              <p:cNvSpPr txBox="1">
                <a:spLocks/>
              </p:cNvSpPr>
              <p:nvPr/>
            </p:nvSpPr>
            <p:spPr>
              <a:xfrm>
                <a:off x="1426581" y="5831713"/>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sp>
            <p:nvSpPr>
              <p:cNvPr id="246" name="Title 1"/>
              <p:cNvSpPr txBox="1">
                <a:spLocks/>
              </p:cNvSpPr>
              <p:nvPr/>
            </p:nvSpPr>
            <p:spPr>
              <a:xfrm>
                <a:off x="1459607" y="4245833"/>
                <a:ext cx="405002" cy="463306"/>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a:t>
                </a:r>
                <a:endParaRPr lang="en-US" dirty="0">
                  <a:solidFill>
                    <a:schemeClr val="accent6">
                      <a:lumMod val="75000"/>
                    </a:schemeClr>
                  </a:solidFill>
                </a:endParaRPr>
              </a:p>
            </p:txBody>
          </p:sp>
        </p:grpSp>
        <p:sp>
          <p:nvSpPr>
            <p:cNvPr id="250" name="Right Arrow 249"/>
            <p:cNvSpPr/>
            <p:nvPr/>
          </p:nvSpPr>
          <p:spPr>
            <a:xfrm rot="5400000">
              <a:off x="1231396" y="5057236"/>
              <a:ext cx="324307" cy="22016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158620" y="3552490"/>
              <a:ext cx="2407298"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p:nvGrpSpPr>
        <p:grpSpPr>
          <a:xfrm>
            <a:off x="3279767" y="770390"/>
            <a:ext cx="765689" cy="755748"/>
            <a:chOff x="807520" y="5079322"/>
            <a:chExt cx="3184127" cy="2708368"/>
          </a:xfrm>
        </p:grpSpPr>
        <p:sp>
          <p:nvSpPr>
            <p:cNvPr id="205" name="Freeform 204"/>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210" name="Group 209"/>
            <p:cNvGrpSpPr/>
            <p:nvPr/>
          </p:nvGrpSpPr>
          <p:grpSpPr>
            <a:xfrm>
              <a:off x="807520" y="5079322"/>
              <a:ext cx="3184127" cy="2689571"/>
              <a:chOff x="3346796" y="5020005"/>
              <a:chExt cx="3184127" cy="2689571"/>
            </a:xfrm>
          </p:grpSpPr>
          <p:sp>
            <p:nvSpPr>
              <p:cNvPr id="224" name="TextBox 223"/>
              <p:cNvSpPr txBox="1"/>
              <p:nvPr/>
            </p:nvSpPr>
            <p:spPr>
              <a:xfrm>
                <a:off x="3352768" y="5020005"/>
                <a:ext cx="1121243" cy="661786"/>
              </a:xfrm>
              <a:prstGeom prst="rect">
                <a:avLst/>
              </a:prstGeom>
              <a:noFill/>
            </p:spPr>
            <p:txBody>
              <a:bodyPr wrap="none" rtlCol="0">
                <a:spAutoFit/>
              </a:bodyPr>
              <a:lstStyle/>
              <a:p>
                <a:r>
                  <a:rPr lang="en-US" sz="600" dirty="0"/>
                  <a:t>x</a:t>
                </a:r>
                <a:r>
                  <a:rPr lang="en-US" sz="600" baseline="-25000" dirty="0"/>
                  <a:t>11</a:t>
                </a:r>
              </a:p>
            </p:txBody>
          </p:sp>
          <p:sp>
            <p:nvSpPr>
              <p:cNvPr id="225" name="TextBox 224"/>
              <p:cNvSpPr txBox="1"/>
              <p:nvPr/>
            </p:nvSpPr>
            <p:spPr>
              <a:xfrm>
                <a:off x="3352768" y="5685586"/>
                <a:ext cx="1121243" cy="661786"/>
              </a:xfrm>
              <a:prstGeom prst="rect">
                <a:avLst/>
              </a:prstGeom>
              <a:noFill/>
            </p:spPr>
            <p:txBody>
              <a:bodyPr wrap="none" rtlCol="0">
                <a:spAutoFit/>
              </a:bodyPr>
              <a:lstStyle/>
              <a:p>
                <a:r>
                  <a:rPr lang="en-US" sz="600" dirty="0"/>
                  <a:t>x</a:t>
                </a:r>
                <a:r>
                  <a:rPr lang="en-US" sz="600" baseline="-25000" dirty="0"/>
                  <a:t>21</a:t>
                </a:r>
              </a:p>
            </p:txBody>
          </p:sp>
          <p:sp>
            <p:nvSpPr>
              <p:cNvPr id="228" name="TextBox 227"/>
              <p:cNvSpPr txBox="1"/>
              <p:nvPr/>
            </p:nvSpPr>
            <p:spPr>
              <a:xfrm>
                <a:off x="4739440" y="6363434"/>
                <a:ext cx="1121243" cy="661786"/>
              </a:xfrm>
              <a:prstGeom prst="rect">
                <a:avLst/>
              </a:prstGeom>
              <a:noFill/>
            </p:spPr>
            <p:txBody>
              <a:bodyPr wrap="none" rtlCol="0">
                <a:spAutoFit/>
              </a:bodyPr>
              <a:lstStyle/>
              <a:p>
                <a:r>
                  <a:rPr lang="en-US" sz="600" dirty="0"/>
                  <a:t>x</a:t>
                </a:r>
                <a:r>
                  <a:rPr lang="en-US" sz="600" baseline="-25000" dirty="0"/>
                  <a:t>33</a:t>
                </a:r>
              </a:p>
            </p:txBody>
          </p:sp>
          <p:sp>
            <p:nvSpPr>
              <p:cNvPr id="229" name="TextBox 228"/>
              <p:cNvSpPr txBox="1"/>
              <p:nvPr/>
            </p:nvSpPr>
            <p:spPr>
              <a:xfrm>
                <a:off x="4068768" y="5698806"/>
                <a:ext cx="1121243" cy="661786"/>
              </a:xfrm>
              <a:prstGeom prst="rect">
                <a:avLst/>
              </a:prstGeom>
              <a:noFill/>
            </p:spPr>
            <p:txBody>
              <a:bodyPr wrap="none" rtlCol="0">
                <a:spAutoFit/>
              </a:bodyPr>
              <a:lstStyle/>
              <a:p>
                <a:r>
                  <a:rPr lang="en-US" sz="600" dirty="0"/>
                  <a:t>x</a:t>
                </a:r>
                <a:r>
                  <a:rPr lang="en-US" sz="600" baseline="-25000" dirty="0"/>
                  <a:t>22</a:t>
                </a:r>
              </a:p>
            </p:txBody>
          </p:sp>
          <p:sp>
            <p:nvSpPr>
              <p:cNvPr id="231" name="TextBox 230"/>
              <p:cNvSpPr txBox="1"/>
              <p:nvPr/>
            </p:nvSpPr>
            <p:spPr>
              <a:xfrm>
                <a:off x="3346796" y="6383428"/>
                <a:ext cx="1121243" cy="661786"/>
              </a:xfrm>
              <a:prstGeom prst="rect">
                <a:avLst/>
              </a:prstGeom>
              <a:noFill/>
            </p:spPr>
            <p:txBody>
              <a:bodyPr wrap="none" rtlCol="0">
                <a:spAutoFit/>
              </a:bodyPr>
              <a:lstStyle/>
              <a:p>
                <a:r>
                  <a:rPr lang="en-US" sz="600" dirty="0"/>
                  <a:t>x</a:t>
                </a:r>
                <a:r>
                  <a:rPr lang="en-US" sz="600" baseline="-25000" dirty="0"/>
                  <a:t>31</a:t>
                </a:r>
              </a:p>
            </p:txBody>
          </p:sp>
          <p:sp>
            <p:nvSpPr>
              <p:cNvPr id="232" name="TextBox 231"/>
              <p:cNvSpPr txBox="1"/>
              <p:nvPr/>
            </p:nvSpPr>
            <p:spPr>
              <a:xfrm>
                <a:off x="4063195" y="6390297"/>
                <a:ext cx="1121243" cy="661786"/>
              </a:xfrm>
              <a:prstGeom prst="rect">
                <a:avLst/>
              </a:prstGeom>
              <a:noFill/>
            </p:spPr>
            <p:txBody>
              <a:bodyPr wrap="none" rtlCol="0">
                <a:spAutoFit/>
              </a:bodyPr>
              <a:lstStyle/>
              <a:p>
                <a:r>
                  <a:rPr lang="en-US" sz="600" dirty="0"/>
                  <a:t>x</a:t>
                </a:r>
                <a:r>
                  <a:rPr lang="en-US" sz="600" baseline="-25000" dirty="0"/>
                  <a:t>32</a:t>
                </a:r>
              </a:p>
            </p:txBody>
          </p:sp>
          <p:sp>
            <p:nvSpPr>
              <p:cNvPr id="233" name="TextBox 232"/>
              <p:cNvSpPr txBox="1"/>
              <p:nvPr/>
            </p:nvSpPr>
            <p:spPr>
              <a:xfrm>
                <a:off x="5409680" y="7026439"/>
                <a:ext cx="1121243" cy="661786"/>
              </a:xfrm>
              <a:prstGeom prst="rect">
                <a:avLst/>
              </a:prstGeom>
              <a:noFill/>
            </p:spPr>
            <p:txBody>
              <a:bodyPr wrap="none" rtlCol="0">
                <a:spAutoFit/>
              </a:bodyPr>
              <a:lstStyle/>
              <a:p>
                <a:r>
                  <a:rPr lang="en-US" sz="600" dirty="0"/>
                  <a:t>x</a:t>
                </a:r>
                <a:r>
                  <a:rPr lang="en-US" sz="600" baseline="-25000" dirty="0"/>
                  <a:t>44</a:t>
                </a:r>
              </a:p>
            </p:txBody>
          </p:sp>
          <p:sp>
            <p:nvSpPr>
              <p:cNvPr id="234" name="TextBox 233"/>
              <p:cNvSpPr txBox="1"/>
              <p:nvPr/>
            </p:nvSpPr>
            <p:spPr>
              <a:xfrm>
                <a:off x="3346796" y="7040924"/>
                <a:ext cx="1121243" cy="661786"/>
              </a:xfrm>
              <a:prstGeom prst="rect">
                <a:avLst/>
              </a:prstGeom>
              <a:noFill/>
            </p:spPr>
            <p:txBody>
              <a:bodyPr wrap="none" rtlCol="0">
                <a:spAutoFit/>
              </a:bodyPr>
              <a:lstStyle/>
              <a:p>
                <a:r>
                  <a:rPr lang="en-US" sz="600" dirty="0"/>
                  <a:t>x</a:t>
                </a:r>
                <a:r>
                  <a:rPr lang="en-US" sz="600" baseline="-25000" dirty="0"/>
                  <a:t>41</a:t>
                </a:r>
              </a:p>
            </p:txBody>
          </p:sp>
          <p:sp>
            <p:nvSpPr>
              <p:cNvPr id="235" name="TextBox 234"/>
              <p:cNvSpPr txBox="1"/>
              <p:nvPr/>
            </p:nvSpPr>
            <p:spPr>
              <a:xfrm>
                <a:off x="4063195" y="7047790"/>
                <a:ext cx="1121243" cy="661786"/>
              </a:xfrm>
              <a:prstGeom prst="rect">
                <a:avLst/>
              </a:prstGeom>
              <a:noFill/>
            </p:spPr>
            <p:txBody>
              <a:bodyPr wrap="none" rtlCol="0">
                <a:spAutoFit/>
              </a:bodyPr>
              <a:lstStyle/>
              <a:p>
                <a:r>
                  <a:rPr lang="en-US" sz="600" dirty="0"/>
                  <a:t>x</a:t>
                </a:r>
                <a:r>
                  <a:rPr lang="en-US" sz="600" baseline="-25000" dirty="0"/>
                  <a:t>42</a:t>
                </a:r>
              </a:p>
            </p:txBody>
          </p:sp>
          <p:sp>
            <p:nvSpPr>
              <p:cNvPr id="236" name="TextBox 235"/>
              <p:cNvSpPr txBox="1"/>
              <p:nvPr/>
            </p:nvSpPr>
            <p:spPr>
              <a:xfrm>
                <a:off x="4721151" y="7047274"/>
                <a:ext cx="1121243" cy="661786"/>
              </a:xfrm>
              <a:prstGeom prst="rect">
                <a:avLst/>
              </a:prstGeom>
              <a:noFill/>
            </p:spPr>
            <p:txBody>
              <a:bodyPr wrap="none" rtlCol="0">
                <a:spAutoFit/>
              </a:bodyPr>
              <a:lstStyle/>
              <a:p>
                <a:r>
                  <a:rPr lang="en-US" sz="600" dirty="0"/>
                  <a:t>x</a:t>
                </a:r>
                <a:r>
                  <a:rPr lang="en-US" sz="600" baseline="-25000" dirty="0"/>
                  <a:t>43</a:t>
                </a:r>
              </a:p>
            </p:txBody>
          </p:sp>
        </p:grpSp>
        <p:cxnSp>
          <p:nvCxnSpPr>
            <p:cNvPr id="211" name="Straight Connector 210"/>
            <p:cNvCxnSpPr>
              <a:endCxn id="205"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endCxn id="205"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a:endCxn id="205"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endCxn id="205"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a:stCxn id="205"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p:nvGrpSpPr>
        <p:grpSpPr>
          <a:xfrm>
            <a:off x="3292212" y="2320271"/>
            <a:ext cx="807691" cy="756612"/>
            <a:chOff x="807520" y="5079322"/>
            <a:chExt cx="3096600" cy="2708368"/>
          </a:xfrm>
        </p:grpSpPr>
        <p:sp>
          <p:nvSpPr>
            <p:cNvPr id="238" name="Freeform 237"/>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
            </a:p>
          </p:txBody>
        </p:sp>
        <p:grpSp>
          <p:nvGrpSpPr>
            <p:cNvPr id="240" name="Group 239"/>
            <p:cNvGrpSpPr/>
            <p:nvPr/>
          </p:nvGrpSpPr>
          <p:grpSpPr>
            <a:xfrm>
              <a:off x="807520" y="5079322"/>
              <a:ext cx="3096600" cy="2688815"/>
              <a:chOff x="3346796" y="5020005"/>
              <a:chExt cx="3096600" cy="2688815"/>
            </a:xfrm>
          </p:grpSpPr>
          <p:sp>
            <p:nvSpPr>
              <p:cNvPr id="256" name="TextBox 255"/>
              <p:cNvSpPr txBox="1"/>
              <p:nvPr/>
            </p:nvSpPr>
            <p:spPr>
              <a:xfrm>
                <a:off x="3352769" y="5020005"/>
                <a:ext cx="1033717" cy="661030"/>
              </a:xfrm>
              <a:prstGeom prst="rect">
                <a:avLst/>
              </a:prstGeom>
              <a:noFill/>
            </p:spPr>
            <p:txBody>
              <a:bodyPr wrap="none" rtlCol="0">
                <a:spAutoFit/>
              </a:bodyPr>
              <a:lstStyle/>
              <a:p>
                <a:r>
                  <a:rPr lang="en-US" sz="600" dirty="0"/>
                  <a:t>x</a:t>
                </a:r>
                <a:r>
                  <a:rPr lang="en-US" sz="600" baseline="-25000" dirty="0"/>
                  <a:t>11</a:t>
                </a:r>
              </a:p>
            </p:txBody>
          </p:sp>
          <p:sp>
            <p:nvSpPr>
              <p:cNvPr id="257" name="TextBox 256"/>
              <p:cNvSpPr txBox="1"/>
              <p:nvPr/>
            </p:nvSpPr>
            <p:spPr>
              <a:xfrm>
                <a:off x="3352769" y="5685585"/>
                <a:ext cx="1033717" cy="661030"/>
              </a:xfrm>
              <a:prstGeom prst="rect">
                <a:avLst/>
              </a:prstGeom>
              <a:noFill/>
            </p:spPr>
            <p:txBody>
              <a:bodyPr wrap="none" rtlCol="0">
                <a:spAutoFit/>
              </a:bodyPr>
              <a:lstStyle/>
              <a:p>
                <a:r>
                  <a:rPr lang="en-US" sz="600" dirty="0"/>
                  <a:t>x</a:t>
                </a:r>
                <a:r>
                  <a:rPr lang="en-US" sz="600" baseline="-25000" dirty="0"/>
                  <a:t>21</a:t>
                </a:r>
              </a:p>
            </p:txBody>
          </p:sp>
          <p:sp>
            <p:nvSpPr>
              <p:cNvPr id="258" name="TextBox 257"/>
              <p:cNvSpPr txBox="1"/>
              <p:nvPr/>
            </p:nvSpPr>
            <p:spPr>
              <a:xfrm>
                <a:off x="4739438" y="6363432"/>
                <a:ext cx="1033717" cy="661030"/>
              </a:xfrm>
              <a:prstGeom prst="rect">
                <a:avLst/>
              </a:prstGeom>
              <a:noFill/>
            </p:spPr>
            <p:txBody>
              <a:bodyPr wrap="none" rtlCol="0">
                <a:spAutoFit/>
              </a:bodyPr>
              <a:lstStyle/>
              <a:p>
                <a:r>
                  <a:rPr lang="en-US" sz="600" dirty="0"/>
                  <a:t>x</a:t>
                </a:r>
                <a:r>
                  <a:rPr lang="en-US" sz="600" baseline="-25000" dirty="0"/>
                  <a:t>33</a:t>
                </a:r>
              </a:p>
            </p:txBody>
          </p:sp>
          <p:sp>
            <p:nvSpPr>
              <p:cNvPr id="259" name="TextBox 258"/>
              <p:cNvSpPr txBox="1"/>
              <p:nvPr/>
            </p:nvSpPr>
            <p:spPr>
              <a:xfrm>
                <a:off x="4068768" y="5698808"/>
                <a:ext cx="1033717" cy="661030"/>
              </a:xfrm>
              <a:prstGeom prst="rect">
                <a:avLst/>
              </a:prstGeom>
              <a:noFill/>
            </p:spPr>
            <p:txBody>
              <a:bodyPr wrap="none" rtlCol="0">
                <a:spAutoFit/>
              </a:bodyPr>
              <a:lstStyle/>
              <a:p>
                <a:r>
                  <a:rPr lang="en-US" sz="600" dirty="0"/>
                  <a:t>x</a:t>
                </a:r>
                <a:r>
                  <a:rPr lang="en-US" sz="600" baseline="-25000" dirty="0"/>
                  <a:t>22</a:t>
                </a:r>
              </a:p>
            </p:txBody>
          </p:sp>
          <p:sp>
            <p:nvSpPr>
              <p:cNvPr id="260" name="TextBox 259"/>
              <p:cNvSpPr txBox="1"/>
              <p:nvPr/>
            </p:nvSpPr>
            <p:spPr>
              <a:xfrm>
                <a:off x="3346796" y="6383427"/>
                <a:ext cx="1033717" cy="661030"/>
              </a:xfrm>
              <a:prstGeom prst="rect">
                <a:avLst/>
              </a:prstGeom>
              <a:noFill/>
            </p:spPr>
            <p:txBody>
              <a:bodyPr wrap="none" rtlCol="0">
                <a:spAutoFit/>
              </a:bodyPr>
              <a:lstStyle/>
              <a:p>
                <a:r>
                  <a:rPr lang="en-US" sz="600" dirty="0"/>
                  <a:t>x</a:t>
                </a:r>
                <a:r>
                  <a:rPr lang="en-US" sz="600" baseline="-25000" dirty="0"/>
                  <a:t>31</a:t>
                </a:r>
              </a:p>
            </p:txBody>
          </p:sp>
          <p:sp>
            <p:nvSpPr>
              <p:cNvPr id="261" name="TextBox 260"/>
              <p:cNvSpPr txBox="1"/>
              <p:nvPr/>
            </p:nvSpPr>
            <p:spPr>
              <a:xfrm>
                <a:off x="4063197" y="6390297"/>
                <a:ext cx="1033717" cy="661030"/>
              </a:xfrm>
              <a:prstGeom prst="rect">
                <a:avLst/>
              </a:prstGeom>
              <a:noFill/>
            </p:spPr>
            <p:txBody>
              <a:bodyPr wrap="none" rtlCol="0">
                <a:spAutoFit/>
              </a:bodyPr>
              <a:lstStyle/>
              <a:p>
                <a:r>
                  <a:rPr lang="en-US" sz="600" dirty="0"/>
                  <a:t>x</a:t>
                </a:r>
                <a:r>
                  <a:rPr lang="en-US" sz="600" baseline="-25000" dirty="0"/>
                  <a:t>32</a:t>
                </a:r>
              </a:p>
            </p:txBody>
          </p:sp>
          <p:sp>
            <p:nvSpPr>
              <p:cNvPr id="262" name="TextBox 261"/>
              <p:cNvSpPr txBox="1"/>
              <p:nvPr/>
            </p:nvSpPr>
            <p:spPr>
              <a:xfrm>
                <a:off x="5409679" y="7026438"/>
                <a:ext cx="1033717" cy="661030"/>
              </a:xfrm>
              <a:prstGeom prst="rect">
                <a:avLst/>
              </a:prstGeom>
              <a:noFill/>
            </p:spPr>
            <p:txBody>
              <a:bodyPr wrap="none" rtlCol="0">
                <a:spAutoFit/>
              </a:bodyPr>
              <a:lstStyle/>
              <a:p>
                <a:r>
                  <a:rPr lang="en-US" sz="600" dirty="0"/>
                  <a:t>x</a:t>
                </a:r>
                <a:r>
                  <a:rPr lang="en-US" sz="600" baseline="-25000" dirty="0"/>
                  <a:t>44</a:t>
                </a:r>
              </a:p>
            </p:txBody>
          </p:sp>
          <p:sp>
            <p:nvSpPr>
              <p:cNvPr id="263" name="TextBox 262"/>
              <p:cNvSpPr txBox="1"/>
              <p:nvPr/>
            </p:nvSpPr>
            <p:spPr>
              <a:xfrm>
                <a:off x="3346796" y="7040924"/>
                <a:ext cx="1033717" cy="661030"/>
              </a:xfrm>
              <a:prstGeom prst="rect">
                <a:avLst/>
              </a:prstGeom>
              <a:noFill/>
            </p:spPr>
            <p:txBody>
              <a:bodyPr wrap="none" rtlCol="0">
                <a:spAutoFit/>
              </a:bodyPr>
              <a:lstStyle/>
              <a:p>
                <a:r>
                  <a:rPr lang="en-US" sz="600" dirty="0"/>
                  <a:t>x</a:t>
                </a:r>
                <a:r>
                  <a:rPr lang="en-US" sz="600" baseline="-25000" dirty="0"/>
                  <a:t>41</a:t>
                </a:r>
              </a:p>
            </p:txBody>
          </p:sp>
          <p:sp>
            <p:nvSpPr>
              <p:cNvPr id="264" name="TextBox 263"/>
              <p:cNvSpPr txBox="1"/>
              <p:nvPr/>
            </p:nvSpPr>
            <p:spPr>
              <a:xfrm>
                <a:off x="4063197" y="7047790"/>
                <a:ext cx="1033717" cy="661030"/>
              </a:xfrm>
              <a:prstGeom prst="rect">
                <a:avLst/>
              </a:prstGeom>
              <a:noFill/>
            </p:spPr>
            <p:txBody>
              <a:bodyPr wrap="none" rtlCol="0">
                <a:spAutoFit/>
              </a:bodyPr>
              <a:lstStyle/>
              <a:p>
                <a:r>
                  <a:rPr lang="en-US" sz="600" dirty="0"/>
                  <a:t>x</a:t>
                </a:r>
                <a:r>
                  <a:rPr lang="en-US" sz="600" baseline="-25000" dirty="0"/>
                  <a:t>42</a:t>
                </a:r>
              </a:p>
            </p:txBody>
          </p:sp>
          <p:sp>
            <p:nvSpPr>
              <p:cNvPr id="265" name="TextBox 264"/>
              <p:cNvSpPr txBox="1"/>
              <p:nvPr/>
            </p:nvSpPr>
            <p:spPr>
              <a:xfrm>
                <a:off x="4721150" y="7047275"/>
                <a:ext cx="1033717" cy="661030"/>
              </a:xfrm>
              <a:prstGeom prst="rect">
                <a:avLst/>
              </a:prstGeom>
              <a:noFill/>
            </p:spPr>
            <p:txBody>
              <a:bodyPr wrap="none" rtlCol="0">
                <a:spAutoFit/>
              </a:bodyPr>
              <a:lstStyle/>
              <a:p>
                <a:r>
                  <a:rPr lang="en-US" sz="600" dirty="0"/>
                  <a:t>x</a:t>
                </a:r>
                <a:r>
                  <a:rPr lang="en-US" sz="600" baseline="-25000" dirty="0"/>
                  <a:t>43</a:t>
                </a:r>
              </a:p>
            </p:txBody>
          </p:sp>
        </p:grpSp>
        <p:cxnSp>
          <p:nvCxnSpPr>
            <p:cNvPr id="248" name="Straight Connector 247"/>
            <p:cNvCxnSpPr>
              <a:endCxn id="238" idx="6"/>
            </p:cNvCxnSpPr>
            <p:nvPr/>
          </p:nvCxnSpPr>
          <p:spPr>
            <a:xfrm flipV="1">
              <a:off x="1020323" y="7101890"/>
              <a:ext cx="2023696" cy="2269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a:endCxn id="238" idx="4"/>
            </p:cNvCxnSpPr>
            <p:nvPr/>
          </p:nvCxnSpPr>
          <p:spPr>
            <a:xfrm flipV="1">
              <a:off x="2327812" y="6470065"/>
              <a:ext cx="20882" cy="130810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a:endCxn id="238" idx="2"/>
            </p:cNvCxnSpPr>
            <p:nvPr/>
          </p:nvCxnSpPr>
          <p:spPr>
            <a:xfrm flipV="1">
              <a:off x="1659003" y="5771565"/>
              <a:ext cx="10241" cy="20066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a:endCxn id="238" idx="4"/>
            </p:cNvCxnSpPr>
            <p:nvPr/>
          </p:nvCxnSpPr>
          <p:spPr>
            <a:xfrm>
              <a:off x="1036165" y="6462522"/>
              <a:ext cx="1312529" cy="754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a:off x="1025315" y="5773870"/>
              <a:ext cx="571799" cy="39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a:stCxn id="238" idx="6"/>
            </p:cNvCxnSpPr>
            <p:nvPr/>
          </p:nvCxnSpPr>
          <p:spPr>
            <a:xfrm>
              <a:off x="3044019" y="7101890"/>
              <a:ext cx="0" cy="68580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267" name="Group 266"/>
          <p:cNvGrpSpPr/>
          <p:nvPr/>
        </p:nvGrpSpPr>
        <p:grpSpPr>
          <a:xfrm>
            <a:off x="1870119" y="4110620"/>
            <a:ext cx="2513893" cy="2472561"/>
            <a:chOff x="1020323" y="5149265"/>
            <a:chExt cx="2636471" cy="2638425"/>
          </a:xfrm>
        </p:grpSpPr>
        <p:sp>
          <p:nvSpPr>
            <p:cNvPr id="268" name="Freeform 267"/>
            <p:cNvSpPr/>
            <p:nvPr/>
          </p:nvSpPr>
          <p:spPr>
            <a:xfrm>
              <a:off x="1020323" y="5149265"/>
              <a:ext cx="2636471" cy="2638425"/>
            </a:xfrm>
            <a:custGeom>
              <a:avLst/>
              <a:gdLst>
                <a:gd name="connsiteX0" fmla="*/ 12700 w 2654300"/>
                <a:gd name="connsiteY0" fmla="*/ 0 h 2616200"/>
                <a:gd name="connsiteX1" fmla="*/ 2654300 w 2654300"/>
                <a:gd name="connsiteY1" fmla="*/ 0 h 2616200"/>
                <a:gd name="connsiteX2" fmla="*/ 2654300 w 2654300"/>
                <a:gd name="connsiteY2" fmla="*/ 1905000 h 2616200"/>
                <a:gd name="connsiteX3" fmla="*/ 2057400 w 2654300"/>
                <a:gd name="connsiteY3" fmla="*/ 1905000 h 2616200"/>
                <a:gd name="connsiteX4" fmla="*/ 2057400 w 2654300"/>
                <a:gd name="connsiteY4" fmla="*/ 1257300 h 2616200"/>
                <a:gd name="connsiteX5" fmla="*/ 1371600 w 2654300"/>
                <a:gd name="connsiteY5" fmla="*/ 1257300 h 2616200"/>
                <a:gd name="connsiteX6" fmla="*/ 1371600 w 2654300"/>
                <a:gd name="connsiteY6" fmla="*/ 558800 h 2616200"/>
                <a:gd name="connsiteX7" fmla="*/ 622300 w 2654300"/>
                <a:gd name="connsiteY7" fmla="*/ 558800 h 2616200"/>
                <a:gd name="connsiteX8" fmla="*/ 622300 w 2654300"/>
                <a:gd name="connsiteY8" fmla="*/ 1358900 h 2616200"/>
                <a:gd name="connsiteX9" fmla="*/ 1295400 w 2654300"/>
                <a:gd name="connsiteY9" fmla="*/ 1358900 h 2616200"/>
                <a:gd name="connsiteX10" fmla="*/ 1295400 w 2654300"/>
                <a:gd name="connsiteY10" fmla="*/ 2006600 h 2616200"/>
                <a:gd name="connsiteX11" fmla="*/ 1968500 w 2654300"/>
                <a:gd name="connsiteY11" fmla="*/ 2006600 h 2616200"/>
                <a:gd name="connsiteX12" fmla="*/ 1968500 w 2654300"/>
                <a:gd name="connsiteY12" fmla="*/ 2616200 h 2616200"/>
                <a:gd name="connsiteX13" fmla="*/ 0 w 2654300"/>
                <a:gd name="connsiteY13" fmla="*/ 2616200 h 2616200"/>
                <a:gd name="connsiteX14" fmla="*/ 12700 w 2654300"/>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563 w 2642163"/>
                <a:gd name="connsiteY0" fmla="*/ 0 h 2616200"/>
                <a:gd name="connsiteX1" fmla="*/ 2642163 w 2642163"/>
                <a:gd name="connsiteY1" fmla="*/ 0 h 2616200"/>
                <a:gd name="connsiteX2" fmla="*/ 2642163 w 2642163"/>
                <a:gd name="connsiteY2" fmla="*/ 1905000 h 2616200"/>
                <a:gd name="connsiteX3" fmla="*/ 2045263 w 2642163"/>
                <a:gd name="connsiteY3" fmla="*/ 1905000 h 2616200"/>
                <a:gd name="connsiteX4" fmla="*/ 2045263 w 2642163"/>
                <a:gd name="connsiteY4" fmla="*/ 1257300 h 2616200"/>
                <a:gd name="connsiteX5" fmla="*/ 1359463 w 2642163"/>
                <a:gd name="connsiteY5" fmla="*/ 1257300 h 2616200"/>
                <a:gd name="connsiteX6" fmla="*/ 1359463 w 2642163"/>
                <a:gd name="connsiteY6" fmla="*/ 558800 h 2616200"/>
                <a:gd name="connsiteX7" fmla="*/ 610163 w 2642163"/>
                <a:gd name="connsiteY7" fmla="*/ 558800 h 2616200"/>
                <a:gd name="connsiteX8" fmla="*/ 610163 w 2642163"/>
                <a:gd name="connsiteY8" fmla="*/ 1358900 h 2616200"/>
                <a:gd name="connsiteX9" fmla="*/ 1283263 w 2642163"/>
                <a:gd name="connsiteY9" fmla="*/ 1358900 h 2616200"/>
                <a:gd name="connsiteX10" fmla="*/ 1283263 w 2642163"/>
                <a:gd name="connsiteY10" fmla="*/ 2006600 h 2616200"/>
                <a:gd name="connsiteX11" fmla="*/ 1956363 w 2642163"/>
                <a:gd name="connsiteY11" fmla="*/ 2006600 h 2616200"/>
                <a:gd name="connsiteX12" fmla="*/ 1956363 w 2642163"/>
                <a:gd name="connsiteY12" fmla="*/ 2616200 h 2616200"/>
                <a:gd name="connsiteX13" fmla="*/ 13263 w 2642163"/>
                <a:gd name="connsiteY13" fmla="*/ 2616200 h 2616200"/>
                <a:gd name="connsiteX14" fmla="*/ 563 w 2642163"/>
                <a:gd name="connsiteY14" fmla="*/ 0 h 2616200"/>
                <a:gd name="connsiteX0" fmla="*/ 12700 w 2628900"/>
                <a:gd name="connsiteY0" fmla="*/ 0 h 2616200"/>
                <a:gd name="connsiteX1" fmla="*/ 2628900 w 2628900"/>
                <a:gd name="connsiteY1" fmla="*/ 0 h 2616200"/>
                <a:gd name="connsiteX2" fmla="*/ 2628900 w 2628900"/>
                <a:gd name="connsiteY2" fmla="*/ 1905000 h 2616200"/>
                <a:gd name="connsiteX3" fmla="*/ 2032000 w 2628900"/>
                <a:gd name="connsiteY3" fmla="*/ 1905000 h 2616200"/>
                <a:gd name="connsiteX4" fmla="*/ 2032000 w 2628900"/>
                <a:gd name="connsiteY4" fmla="*/ 1257300 h 2616200"/>
                <a:gd name="connsiteX5" fmla="*/ 1346200 w 2628900"/>
                <a:gd name="connsiteY5" fmla="*/ 1257300 h 2616200"/>
                <a:gd name="connsiteX6" fmla="*/ 1346200 w 2628900"/>
                <a:gd name="connsiteY6" fmla="*/ 558800 h 2616200"/>
                <a:gd name="connsiteX7" fmla="*/ 596900 w 2628900"/>
                <a:gd name="connsiteY7" fmla="*/ 558800 h 2616200"/>
                <a:gd name="connsiteX8" fmla="*/ 596900 w 2628900"/>
                <a:gd name="connsiteY8" fmla="*/ 1358900 h 2616200"/>
                <a:gd name="connsiteX9" fmla="*/ 1270000 w 2628900"/>
                <a:gd name="connsiteY9" fmla="*/ 1358900 h 2616200"/>
                <a:gd name="connsiteX10" fmla="*/ 1270000 w 2628900"/>
                <a:gd name="connsiteY10" fmla="*/ 2006600 h 2616200"/>
                <a:gd name="connsiteX11" fmla="*/ 1943100 w 2628900"/>
                <a:gd name="connsiteY11" fmla="*/ 2006600 h 2616200"/>
                <a:gd name="connsiteX12" fmla="*/ 1943100 w 2628900"/>
                <a:gd name="connsiteY12" fmla="*/ 2616200 h 2616200"/>
                <a:gd name="connsiteX13" fmla="*/ 0 w 2628900"/>
                <a:gd name="connsiteY13" fmla="*/ 2616200 h 2616200"/>
                <a:gd name="connsiteX14" fmla="*/ 12700 w 2628900"/>
                <a:gd name="connsiteY14" fmla="*/ 0 h 2616200"/>
                <a:gd name="connsiteX0" fmla="*/ 1221 w 2630121"/>
                <a:gd name="connsiteY0" fmla="*/ 0 h 2616200"/>
                <a:gd name="connsiteX1" fmla="*/ 2630121 w 2630121"/>
                <a:gd name="connsiteY1" fmla="*/ 0 h 2616200"/>
                <a:gd name="connsiteX2" fmla="*/ 2630121 w 2630121"/>
                <a:gd name="connsiteY2" fmla="*/ 1905000 h 2616200"/>
                <a:gd name="connsiteX3" fmla="*/ 2033221 w 2630121"/>
                <a:gd name="connsiteY3" fmla="*/ 1905000 h 2616200"/>
                <a:gd name="connsiteX4" fmla="*/ 2033221 w 2630121"/>
                <a:gd name="connsiteY4" fmla="*/ 1257300 h 2616200"/>
                <a:gd name="connsiteX5" fmla="*/ 1347421 w 2630121"/>
                <a:gd name="connsiteY5" fmla="*/ 1257300 h 2616200"/>
                <a:gd name="connsiteX6" fmla="*/ 1347421 w 2630121"/>
                <a:gd name="connsiteY6" fmla="*/ 558800 h 2616200"/>
                <a:gd name="connsiteX7" fmla="*/ 598121 w 2630121"/>
                <a:gd name="connsiteY7" fmla="*/ 558800 h 2616200"/>
                <a:gd name="connsiteX8" fmla="*/ 598121 w 2630121"/>
                <a:gd name="connsiteY8" fmla="*/ 1358900 h 2616200"/>
                <a:gd name="connsiteX9" fmla="*/ 1271221 w 2630121"/>
                <a:gd name="connsiteY9" fmla="*/ 1358900 h 2616200"/>
                <a:gd name="connsiteX10" fmla="*/ 1271221 w 2630121"/>
                <a:gd name="connsiteY10" fmla="*/ 2006600 h 2616200"/>
                <a:gd name="connsiteX11" fmla="*/ 1944321 w 2630121"/>
                <a:gd name="connsiteY11" fmla="*/ 2006600 h 2616200"/>
                <a:gd name="connsiteX12" fmla="*/ 1944321 w 2630121"/>
                <a:gd name="connsiteY12" fmla="*/ 2616200 h 2616200"/>
                <a:gd name="connsiteX13" fmla="*/ 1221 w 2630121"/>
                <a:gd name="connsiteY13" fmla="*/ 2616200 h 2616200"/>
                <a:gd name="connsiteX14" fmla="*/ 1221 w 2630121"/>
                <a:gd name="connsiteY14" fmla="*/ 0 h 2616200"/>
                <a:gd name="connsiteX0" fmla="*/ 1221 w 2630121"/>
                <a:gd name="connsiteY0" fmla="*/ 12700 h 2628900"/>
                <a:gd name="connsiteX1" fmla="*/ 26047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1270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12700 h 2628900"/>
                <a:gd name="connsiteX0" fmla="*/ 1221 w 2630121"/>
                <a:gd name="connsiteY0" fmla="*/ 0 h 2628900"/>
                <a:gd name="connsiteX1" fmla="*/ 2630121 w 2630121"/>
                <a:gd name="connsiteY1" fmla="*/ 0 h 2628900"/>
                <a:gd name="connsiteX2" fmla="*/ 2630121 w 2630121"/>
                <a:gd name="connsiteY2" fmla="*/ 1917700 h 2628900"/>
                <a:gd name="connsiteX3" fmla="*/ 2033221 w 2630121"/>
                <a:gd name="connsiteY3" fmla="*/ 1917700 h 2628900"/>
                <a:gd name="connsiteX4" fmla="*/ 2033221 w 2630121"/>
                <a:gd name="connsiteY4" fmla="*/ 1270000 h 2628900"/>
                <a:gd name="connsiteX5" fmla="*/ 1347421 w 2630121"/>
                <a:gd name="connsiteY5" fmla="*/ 1270000 h 2628900"/>
                <a:gd name="connsiteX6" fmla="*/ 1347421 w 2630121"/>
                <a:gd name="connsiteY6" fmla="*/ 571500 h 2628900"/>
                <a:gd name="connsiteX7" fmla="*/ 598121 w 2630121"/>
                <a:gd name="connsiteY7" fmla="*/ 571500 h 2628900"/>
                <a:gd name="connsiteX8" fmla="*/ 598121 w 2630121"/>
                <a:gd name="connsiteY8" fmla="*/ 1371600 h 2628900"/>
                <a:gd name="connsiteX9" fmla="*/ 1271221 w 2630121"/>
                <a:gd name="connsiteY9" fmla="*/ 1371600 h 2628900"/>
                <a:gd name="connsiteX10" fmla="*/ 1271221 w 2630121"/>
                <a:gd name="connsiteY10" fmla="*/ 2019300 h 2628900"/>
                <a:gd name="connsiteX11" fmla="*/ 1944321 w 2630121"/>
                <a:gd name="connsiteY11" fmla="*/ 2019300 h 2628900"/>
                <a:gd name="connsiteX12" fmla="*/ 1944321 w 2630121"/>
                <a:gd name="connsiteY12" fmla="*/ 2628900 h 2628900"/>
                <a:gd name="connsiteX13" fmla="*/ 1221 w 2630121"/>
                <a:gd name="connsiteY13" fmla="*/ 2628900 h 2628900"/>
                <a:gd name="connsiteX14" fmla="*/ 1221 w 2630121"/>
                <a:gd name="connsiteY14" fmla="*/ 0 h 2628900"/>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1944321 w 2636471"/>
                <a:gd name="connsiteY11" fmla="*/ 20193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1271221 w 2636471"/>
                <a:gd name="connsiteY10" fmla="*/ 201930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033221 w 2636471"/>
                <a:gd name="connsiteY3" fmla="*/ 191770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1271221 w 2636471"/>
                <a:gd name="connsiteY9" fmla="*/ 1371600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598121 w 2636471"/>
                <a:gd name="connsiteY8" fmla="*/ 1371600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347421 w 2636471"/>
                <a:gd name="connsiteY5" fmla="*/ 127000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598121 w 2636471"/>
                <a:gd name="connsiteY7" fmla="*/ 571500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1347421 w 2636471"/>
                <a:gd name="connsiteY6" fmla="*/ 57150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1912571 w 2636471"/>
                <a:gd name="connsiteY5" fmla="*/ 793750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2033221 w 2636471"/>
                <a:gd name="connsiteY4" fmla="*/ 1270000 h 2638425"/>
                <a:gd name="connsiteX5" fmla="*/ 655271 w 2636471"/>
                <a:gd name="connsiteY5" fmla="*/ 9525 h 2638425"/>
                <a:gd name="connsiteX6" fmla="*/ 661621 w 2636471"/>
                <a:gd name="connsiteY6" fmla="*/ 628650 h 2638425"/>
                <a:gd name="connsiteX7" fmla="*/ 1322021 w 2636471"/>
                <a:gd name="connsiteY7" fmla="*/ 669925 h 2638425"/>
                <a:gd name="connsiteX8" fmla="*/ 1328371 w 2636471"/>
                <a:gd name="connsiteY8" fmla="*/ 1381125 h 2638425"/>
                <a:gd name="connsiteX9" fmla="*/ 2010996 w 2636471"/>
                <a:gd name="connsiteY9" fmla="*/ 1387475 h 2638425"/>
                <a:gd name="connsiteX10" fmla="*/ 2020521 w 2636471"/>
                <a:gd name="connsiteY10" fmla="*/ 2012950 h 2638425"/>
                <a:gd name="connsiteX11" fmla="*/ 2636471 w 2636471"/>
                <a:gd name="connsiteY11" fmla="*/ 2006600 h 2638425"/>
                <a:gd name="connsiteX12" fmla="*/ 2636471 w 2636471"/>
                <a:gd name="connsiteY12" fmla="*/ 2638425 h 2638425"/>
                <a:gd name="connsiteX13" fmla="*/ 1221 w 2636471"/>
                <a:gd name="connsiteY13" fmla="*/ 2628900 h 2638425"/>
                <a:gd name="connsiteX14" fmla="*/ 1221 w 2636471"/>
                <a:gd name="connsiteY14" fmla="*/ 0 h 2638425"/>
                <a:gd name="connsiteX0" fmla="*/ 1221 w 2636471"/>
                <a:gd name="connsiteY0" fmla="*/ 0 h 2638425"/>
                <a:gd name="connsiteX1" fmla="*/ 2630121 w 2636471"/>
                <a:gd name="connsiteY1" fmla="*/ 0 h 2638425"/>
                <a:gd name="connsiteX2" fmla="*/ 2630121 w 2636471"/>
                <a:gd name="connsiteY2" fmla="*/ 1917700 h 2638425"/>
                <a:gd name="connsiteX3" fmla="*/ 2274521 w 2636471"/>
                <a:gd name="connsiteY3" fmla="*/ 1631950 h 2638425"/>
                <a:gd name="connsiteX4" fmla="*/ 655271 w 2636471"/>
                <a:gd name="connsiteY4" fmla="*/ 9525 h 2638425"/>
                <a:gd name="connsiteX5" fmla="*/ 661621 w 2636471"/>
                <a:gd name="connsiteY5" fmla="*/ 628650 h 2638425"/>
                <a:gd name="connsiteX6" fmla="*/ 1322021 w 2636471"/>
                <a:gd name="connsiteY6" fmla="*/ 669925 h 2638425"/>
                <a:gd name="connsiteX7" fmla="*/ 1328371 w 2636471"/>
                <a:gd name="connsiteY7" fmla="*/ 1381125 h 2638425"/>
                <a:gd name="connsiteX8" fmla="*/ 2010996 w 2636471"/>
                <a:gd name="connsiteY8" fmla="*/ 1387475 h 2638425"/>
                <a:gd name="connsiteX9" fmla="*/ 2020521 w 2636471"/>
                <a:gd name="connsiteY9" fmla="*/ 2012950 h 2638425"/>
                <a:gd name="connsiteX10" fmla="*/ 2636471 w 2636471"/>
                <a:gd name="connsiteY10" fmla="*/ 2006600 h 2638425"/>
                <a:gd name="connsiteX11" fmla="*/ 2636471 w 2636471"/>
                <a:gd name="connsiteY11" fmla="*/ 2638425 h 2638425"/>
                <a:gd name="connsiteX12" fmla="*/ 1221 w 2636471"/>
                <a:gd name="connsiteY12" fmla="*/ 2628900 h 2638425"/>
                <a:gd name="connsiteX13" fmla="*/ 1221 w 2636471"/>
                <a:gd name="connsiteY13" fmla="*/ 0 h 2638425"/>
                <a:gd name="connsiteX0" fmla="*/ 1221 w 2636471"/>
                <a:gd name="connsiteY0" fmla="*/ 0 h 2638425"/>
                <a:gd name="connsiteX1" fmla="*/ 2630121 w 2636471"/>
                <a:gd name="connsiteY1" fmla="*/ 0 h 2638425"/>
                <a:gd name="connsiteX2" fmla="*/ 2274521 w 2636471"/>
                <a:gd name="connsiteY2" fmla="*/ 1631950 h 2638425"/>
                <a:gd name="connsiteX3" fmla="*/ 655271 w 2636471"/>
                <a:gd name="connsiteY3" fmla="*/ 9525 h 2638425"/>
                <a:gd name="connsiteX4" fmla="*/ 661621 w 2636471"/>
                <a:gd name="connsiteY4" fmla="*/ 628650 h 2638425"/>
                <a:gd name="connsiteX5" fmla="*/ 1322021 w 2636471"/>
                <a:gd name="connsiteY5" fmla="*/ 669925 h 2638425"/>
                <a:gd name="connsiteX6" fmla="*/ 1328371 w 2636471"/>
                <a:gd name="connsiteY6" fmla="*/ 1381125 h 2638425"/>
                <a:gd name="connsiteX7" fmla="*/ 2010996 w 2636471"/>
                <a:gd name="connsiteY7" fmla="*/ 1387475 h 2638425"/>
                <a:gd name="connsiteX8" fmla="*/ 2020521 w 2636471"/>
                <a:gd name="connsiteY8" fmla="*/ 2012950 h 2638425"/>
                <a:gd name="connsiteX9" fmla="*/ 2636471 w 2636471"/>
                <a:gd name="connsiteY9" fmla="*/ 2006600 h 2638425"/>
                <a:gd name="connsiteX10" fmla="*/ 2636471 w 2636471"/>
                <a:gd name="connsiteY10" fmla="*/ 2638425 h 2638425"/>
                <a:gd name="connsiteX11" fmla="*/ 1221 w 2636471"/>
                <a:gd name="connsiteY11" fmla="*/ 2628900 h 2638425"/>
                <a:gd name="connsiteX12" fmla="*/ 1221 w 2636471"/>
                <a:gd name="connsiteY12" fmla="*/ 0 h 2638425"/>
                <a:gd name="connsiteX0" fmla="*/ 1221 w 2636471"/>
                <a:gd name="connsiteY0" fmla="*/ 0 h 2638425"/>
                <a:gd name="connsiteX1" fmla="*/ 2630121 w 2636471"/>
                <a:gd name="connsiteY1" fmla="*/ 0 h 2638425"/>
                <a:gd name="connsiteX2" fmla="*/ 655271 w 2636471"/>
                <a:gd name="connsiteY2" fmla="*/ 9525 h 2638425"/>
                <a:gd name="connsiteX3" fmla="*/ 661621 w 2636471"/>
                <a:gd name="connsiteY3" fmla="*/ 628650 h 2638425"/>
                <a:gd name="connsiteX4" fmla="*/ 1322021 w 2636471"/>
                <a:gd name="connsiteY4" fmla="*/ 669925 h 2638425"/>
                <a:gd name="connsiteX5" fmla="*/ 1328371 w 2636471"/>
                <a:gd name="connsiteY5" fmla="*/ 1381125 h 2638425"/>
                <a:gd name="connsiteX6" fmla="*/ 2010996 w 2636471"/>
                <a:gd name="connsiteY6" fmla="*/ 1387475 h 2638425"/>
                <a:gd name="connsiteX7" fmla="*/ 2020521 w 2636471"/>
                <a:gd name="connsiteY7" fmla="*/ 2012950 h 2638425"/>
                <a:gd name="connsiteX8" fmla="*/ 2636471 w 2636471"/>
                <a:gd name="connsiteY8" fmla="*/ 2006600 h 2638425"/>
                <a:gd name="connsiteX9" fmla="*/ 2636471 w 2636471"/>
                <a:gd name="connsiteY9" fmla="*/ 2638425 h 2638425"/>
                <a:gd name="connsiteX10" fmla="*/ 1221 w 2636471"/>
                <a:gd name="connsiteY10" fmla="*/ 2628900 h 2638425"/>
                <a:gd name="connsiteX11" fmla="*/ 1221 w 2636471"/>
                <a:gd name="connsiteY11" fmla="*/ 0 h 2638425"/>
                <a:gd name="connsiteX0" fmla="*/ 1221 w 2636471"/>
                <a:gd name="connsiteY0" fmla="*/ 0 h 2638425"/>
                <a:gd name="connsiteX1" fmla="*/ 655271 w 2636471"/>
                <a:gd name="connsiteY1" fmla="*/ 9525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61621 w 2636471"/>
                <a:gd name="connsiteY2" fmla="*/ 62865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2021 w 2636471"/>
                <a:gd name="connsiteY3" fmla="*/ 66992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81125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10996 w 2636471"/>
                <a:gd name="connsiteY5" fmla="*/ 138747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17625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2020521 w 2636471"/>
                <a:gd name="connsiteY6" fmla="*/ 201295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1988771 w 2636471"/>
                <a:gd name="connsiteY5" fmla="*/ 1327150 h 2638425"/>
                <a:gd name="connsiteX6" fmla="*/ 1991946 w 2636471"/>
                <a:gd name="connsiteY6" fmla="*/ 1955800 h 2638425"/>
                <a:gd name="connsiteX7" fmla="*/ 2636471 w 2636471"/>
                <a:gd name="connsiteY7" fmla="*/ 2006600 h 2638425"/>
                <a:gd name="connsiteX8" fmla="*/ 2636471 w 2636471"/>
                <a:gd name="connsiteY8" fmla="*/ 2638425 h 2638425"/>
                <a:gd name="connsiteX9" fmla="*/ 1221 w 2636471"/>
                <a:gd name="connsiteY9" fmla="*/ 2628900 h 2638425"/>
                <a:gd name="connsiteX10" fmla="*/ 1221 w 2636471"/>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1991946 w 2645996"/>
                <a:gd name="connsiteY6" fmla="*/ 1955800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1988771 w 2645996"/>
                <a:gd name="connsiteY5" fmla="*/ 13271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33221 w 2645996"/>
                <a:gd name="connsiteY5" fmla="*/ 131445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45996"/>
                <a:gd name="connsiteY0" fmla="*/ 0 h 2638425"/>
                <a:gd name="connsiteX1" fmla="*/ 655271 w 2645996"/>
                <a:gd name="connsiteY1" fmla="*/ 0 h 2638425"/>
                <a:gd name="connsiteX2" fmla="*/ 648921 w 2645996"/>
                <a:gd name="connsiteY2" fmla="*/ 622300 h 2638425"/>
                <a:gd name="connsiteX3" fmla="*/ 1328371 w 2645996"/>
                <a:gd name="connsiteY3" fmla="*/ 625475 h 2638425"/>
                <a:gd name="connsiteX4" fmla="*/ 1328371 w 2645996"/>
                <a:gd name="connsiteY4" fmla="*/ 1320800 h 2638425"/>
                <a:gd name="connsiteX5" fmla="*/ 2020521 w 2645996"/>
                <a:gd name="connsiteY5" fmla="*/ 1320800 h 2638425"/>
                <a:gd name="connsiteX6" fmla="*/ 2023696 w 2645996"/>
                <a:gd name="connsiteY6" fmla="*/ 1952625 h 2638425"/>
                <a:gd name="connsiteX7" fmla="*/ 2645996 w 2645996"/>
                <a:gd name="connsiteY7" fmla="*/ 1971675 h 2638425"/>
                <a:gd name="connsiteX8" fmla="*/ 2636471 w 2645996"/>
                <a:gd name="connsiteY8" fmla="*/ 2638425 h 2638425"/>
                <a:gd name="connsiteX9" fmla="*/ 1221 w 2645996"/>
                <a:gd name="connsiteY9" fmla="*/ 2628900 h 2638425"/>
                <a:gd name="connsiteX10" fmla="*/ 1221 w 2645996"/>
                <a:gd name="connsiteY10" fmla="*/ 0 h 2638425"/>
                <a:gd name="connsiteX0" fmla="*/ 1221 w 2636471"/>
                <a:gd name="connsiteY0" fmla="*/ 0 h 2638425"/>
                <a:gd name="connsiteX1" fmla="*/ 655271 w 2636471"/>
                <a:gd name="connsiteY1" fmla="*/ 0 h 2638425"/>
                <a:gd name="connsiteX2" fmla="*/ 648921 w 2636471"/>
                <a:gd name="connsiteY2" fmla="*/ 622300 h 2638425"/>
                <a:gd name="connsiteX3" fmla="*/ 1328371 w 2636471"/>
                <a:gd name="connsiteY3" fmla="*/ 625475 h 2638425"/>
                <a:gd name="connsiteX4" fmla="*/ 1328371 w 2636471"/>
                <a:gd name="connsiteY4" fmla="*/ 1320800 h 2638425"/>
                <a:gd name="connsiteX5" fmla="*/ 2020521 w 2636471"/>
                <a:gd name="connsiteY5" fmla="*/ 1320800 h 2638425"/>
                <a:gd name="connsiteX6" fmla="*/ 2023696 w 2636471"/>
                <a:gd name="connsiteY6" fmla="*/ 1952625 h 2638425"/>
                <a:gd name="connsiteX7" fmla="*/ 2633296 w 2636471"/>
                <a:gd name="connsiteY7" fmla="*/ 1955800 h 2638425"/>
                <a:gd name="connsiteX8" fmla="*/ 2636471 w 2636471"/>
                <a:gd name="connsiteY8" fmla="*/ 2638425 h 2638425"/>
                <a:gd name="connsiteX9" fmla="*/ 1221 w 2636471"/>
                <a:gd name="connsiteY9" fmla="*/ 2628900 h 2638425"/>
                <a:gd name="connsiteX10" fmla="*/ 1221 w 2636471"/>
                <a:gd name="connsiteY10" fmla="*/ 0 h 263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6471" h="2638425">
                  <a:moveTo>
                    <a:pt x="1221" y="0"/>
                  </a:moveTo>
                  <a:lnTo>
                    <a:pt x="655271" y="0"/>
                  </a:lnTo>
                  <a:cubicBezTo>
                    <a:pt x="657388" y="206375"/>
                    <a:pt x="646804" y="415925"/>
                    <a:pt x="648921" y="622300"/>
                  </a:cubicBezTo>
                  <a:lnTo>
                    <a:pt x="1328371" y="625475"/>
                  </a:lnTo>
                  <a:cubicBezTo>
                    <a:pt x="1330488" y="862542"/>
                    <a:pt x="1326254" y="1083733"/>
                    <a:pt x="1328371" y="1320800"/>
                  </a:cubicBezTo>
                  <a:lnTo>
                    <a:pt x="2020521" y="1320800"/>
                  </a:lnTo>
                  <a:cubicBezTo>
                    <a:pt x="2021579" y="1530350"/>
                    <a:pt x="2022638" y="1743075"/>
                    <a:pt x="2023696" y="1952625"/>
                  </a:cubicBezTo>
                  <a:lnTo>
                    <a:pt x="2633296" y="1955800"/>
                  </a:lnTo>
                  <a:cubicBezTo>
                    <a:pt x="2634354" y="2183342"/>
                    <a:pt x="2635413" y="2410883"/>
                    <a:pt x="2636471" y="2638425"/>
                  </a:cubicBezTo>
                  <a:lnTo>
                    <a:pt x="1221" y="2628900"/>
                  </a:lnTo>
                  <a:cubicBezTo>
                    <a:pt x="5454" y="1756833"/>
                    <a:pt x="-3012" y="872067"/>
                    <a:pt x="1221" y="0"/>
                  </a:cubicBezTo>
                  <a:close/>
                </a:path>
              </a:pathLst>
            </a:custGeom>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9" name="Group 268"/>
            <p:cNvGrpSpPr/>
            <p:nvPr/>
          </p:nvGrpSpPr>
          <p:grpSpPr>
            <a:xfrm>
              <a:off x="1024466" y="5208116"/>
              <a:ext cx="2614641" cy="2520420"/>
              <a:chOff x="3563742" y="5148799"/>
              <a:chExt cx="2614641" cy="2520420"/>
            </a:xfrm>
          </p:grpSpPr>
          <p:sp>
            <p:nvSpPr>
              <p:cNvPr id="276" name="TextBox 275"/>
              <p:cNvSpPr txBox="1"/>
              <p:nvPr/>
            </p:nvSpPr>
            <p:spPr>
              <a:xfrm>
                <a:off x="3569714" y="5148799"/>
                <a:ext cx="551759" cy="492634"/>
              </a:xfrm>
              <a:prstGeom prst="rect">
                <a:avLst/>
              </a:prstGeom>
              <a:noFill/>
            </p:spPr>
            <p:txBody>
              <a:bodyPr wrap="none" rtlCol="0">
                <a:spAutoFit/>
              </a:bodyPr>
              <a:lstStyle/>
              <a:p>
                <a:r>
                  <a:rPr lang="en-US" sz="2400" dirty="0"/>
                  <a:t>x</a:t>
                </a:r>
                <a:r>
                  <a:rPr lang="en-US" sz="2400" baseline="-25000" dirty="0"/>
                  <a:t>11</a:t>
                </a:r>
              </a:p>
            </p:txBody>
          </p:sp>
          <p:sp>
            <p:nvSpPr>
              <p:cNvPr id="277" name="TextBox 276"/>
              <p:cNvSpPr txBox="1"/>
              <p:nvPr/>
            </p:nvSpPr>
            <p:spPr>
              <a:xfrm>
                <a:off x="3569714" y="5814379"/>
                <a:ext cx="551759" cy="492634"/>
              </a:xfrm>
              <a:prstGeom prst="rect">
                <a:avLst/>
              </a:prstGeom>
              <a:noFill/>
            </p:spPr>
            <p:txBody>
              <a:bodyPr wrap="none" rtlCol="0">
                <a:spAutoFit/>
              </a:bodyPr>
              <a:lstStyle/>
              <a:p>
                <a:r>
                  <a:rPr lang="en-US" sz="2400" dirty="0"/>
                  <a:t>x</a:t>
                </a:r>
                <a:r>
                  <a:rPr lang="en-US" sz="2400" baseline="-25000" dirty="0"/>
                  <a:t>21</a:t>
                </a:r>
              </a:p>
            </p:txBody>
          </p:sp>
          <p:sp>
            <p:nvSpPr>
              <p:cNvPr id="278" name="TextBox 277"/>
              <p:cNvSpPr txBox="1"/>
              <p:nvPr/>
            </p:nvSpPr>
            <p:spPr>
              <a:xfrm>
                <a:off x="4956385" y="6492227"/>
                <a:ext cx="551759" cy="492634"/>
              </a:xfrm>
              <a:prstGeom prst="rect">
                <a:avLst/>
              </a:prstGeom>
              <a:noFill/>
            </p:spPr>
            <p:txBody>
              <a:bodyPr wrap="none" rtlCol="0">
                <a:spAutoFit/>
              </a:bodyPr>
              <a:lstStyle/>
              <a:p>
                <a:r>
                  <a:rPr lang="en-US" sz="2400" dirty="0"/>
                  <a:t>x</a:t>
                </a:r>
                <a:r>
                  <a:rPr lang="en-US" sz="2400" baseline="-25000" dirty="0"/>
                  <a:t>33</a:t>
                </a:r>
              </a:p>
            </p:txBody>
          </p:sp>
          <p:sp>
            <p:nvSpPr>
              <p:cNvPr id="279" name="TextBox 278"/>
              <p:cNvSpPr txBox="1"/>
              <p:nvPr/>
            </p:nvSpPr>
            <p:spPr>
              <a:xfrm>
                <a:off x="4285713" y="5827600"/>
                <a:ext cx="551759" cy="492634"/>
              </a:xfrm>
              <a:prstGeom prst="rect">
                <a:avLst/>
              </a:prstGeom>
              <a:noFill/>
            </p:spPr>
            <p:txBody>
              <a:bodyPr wrap="none" rtlCol="0">
                <a:spAutoFit/>
              </a:bodyPr>
              <a:lstStyle/>
              <a:p>
                <a:r>
                  <a:rPr lang="en-US" sz="2400" dirty="0"/>
                  <a:t>x</a:t>
                </a:r>
                <a:r>
                  <a:rPr lang="en-US" sz="2400" baseline="-25000" dirty="0"/>
                  <a:t>22</a:t>
                </a:r>
              </a:p>
            </p:txBody>
          </p:sp>
          <p:sp>
            <p:nvSpPr>
              <p:cNvPr id="280" name="TextBox 279"/>
              <p:cNvSpPr txBox="1"/>
              <p:nvPr/>
            </p:nvSpPr>
            <p:spPr>
              <a:xfrm>
                <a:off x="3563742" y="6512220"/>
                <a:ext cx="551759" cy="492634"/>
              </a:xfrm>
              <a:prstGeom prst="rect">
                <a:avLst/>
              </a:prstGeom>
              <a:noFill/>
            </p:spPr>
            <p:txBody>
              <a:bodyPr wrap="none" rtlCol="0">
                <a:spAutoFit/>
              </a:bodyPr>
              <a:lstStyle/>
              <a:p>
                <a:r>
                  <a:rPr lang="en-US" sz="2400" dirty="0"/>
                  <a:t>x</a:t>
                </a:r>
                <a:r>
                  <a:rPr lang="en-US" sz="2400" baseline="-25000" dirty="0"/>
                  <a:t>31</a:t>
                </a:r>
              </a:p>
            </p:txBody>
          </p:sp>
          <p:sp>
            <p:nvSpPr>
              <p:cNvPr id="281" name="TextBox 280"/>
              <p:cNvSpPr txBox="1"/>
              <p:nvPr/>
            </p:nvSpPr>
            <p:spPr>
              <a:xfrm>
                <a:off x="4280143" y="6519088"/>
                <a:ext cx="551759" cy="492634"/>
              </a:xfrm>
              <a:prstGeom prst="rect">
                <a:avLst/>
              </a:prstGeom>
              <a:noFill/>
            </p:spPr>
            <p:txBody>
              <a:bodyPr wrap="none" rtlCol="0">
                <a:spAutoFit/>
              </a:bodyPr>
              <a:lstStyle/>
              <a:p>
                <a:r>
                  <a:rPr lang="en-US" sz="2400" dirty="0"/>
                  <a:t>x</a:t>
                </a:r>
                <a:r>
                  <a:rPr lang="en-US" sz="2400" baseline="-25000" dirty="0"/>
                  <a:t>32</a:t>
                </a:r>
              </a:p>
            </p:txBody>
          </p:sp>
          <p:sp>
            <p:nvSpPr>
              <p:cNvPr id="282" name="TextBox 281"/>
              <p:cNvSpPr txBox="1"/>
              <p:nvPr/>
            </p:nvSpPr>
            <p:spPr>
              <a:xfrm>
                <a:off x="5626624" y="7155233"/>
                <a:ext cx="551759" cy="492634"/>
              </a:xfrm>
              <a:prstGeom prst="rect">
                <a:avLst/>
              </a:prstGeom>
              <a:noFill/>
            </p:spPr>
            <p:txBody>
              <a:bodyPr wrap="none" rtlCol="0">
                <a:spAutoFit/>
              </a:bodyPr>
              <a:lstStyle/>
              <a:p>
                <a:r>
                  <a:rPr lang="en-US" sz="2400" dirty="0"/>
                  <a:t>x</a:t>
                </a:r>
                <a:r>
                  <a:rPr lang="en-US" sz="2400" baseline="-25000" dirty="0"/>
                  <a:t>44</a:t>
                </a:r>
              </a:p>
            </p:txBody>
          </p:sp>
          <p:sp>
            <p:nvSpPr>
              <p:cNvPr id="283" name="TextBox 282"/>
              <p:cNvSpPr txBox="1"/>
              <p:nvPr/>
            </p:nvSpPr>
            <p:spPr>
              <a:xfrm>
                <a:off x="3563742" y="7169717"/>
                <a:ext cx="551759" cy="492634"/>
              </a:xfrm>
              <a:prstGeom prst="rect">
                <a:avLst/>
              </a:prstGeom>
              <a:noFill/>
            </p:spPr>
            <p:txBody>
              <a:bodyPr wrap="none" rtlCol="0">
                <a:spAutoFit/>
              </a:bodyPr>
              <a:lstStyle/>
              <a:p>
                <a:r>
                  <a:rPr lang="en-US" sz="2400" dirty="0"/>
                  <a:t>x</a:t>
                </a:r>
                <a:r>
                  <a:rPr lang="en-US" sz="2400" baseline="-25000" dirty="0"/>
                  <a:t>41</a:t>
                </a:r>
              </a:p>
            </p:txBody>
          </p:sp>
          <p:sp>
            <p:nvSpPr>
              <p:cNvPr id="284" name="TextBox 283"/>
              <p:cNvSpPr txBox="1"/>
              <p:nvPr/>
            </p:nvSpPr>
            <p:spPr>
              <a:xfrm>
                <a:off x="4280143" y="7176585"/>
                <a:ext cx="551759" cy="492634"/>
              </a:xfrm>
              <a:prstGeom prst="rect">
                <a:avLst/>
              </a:prstGeom>
              <a:noFill/>
            </p:spPr>
            <p:txBody>
              <a:bodyPr wrap="none" rtlCol="0">
                <a:spAutoFit/>
              </a:bodyPr>
              <a:lstStyle/>
              <a:p>
                <a:r>
                  <a:rPr lang="en-US" sz="2400" dirty="0"/>
                  <a:t>x</a:t>
                </a:r>
                <a:r>
                  <a:rPr lang="en-US" sz="2400" baseline="-25000" dirty="0"/>
                  <a:t>42</a:t>
                </a:r>
              </a:p>
            </p:txBody>
          </p:sp>
          <p:sp>
            <p:nvSpPr>
              <p:cNvPr id="285" name="TextBox 284"/>
              <p:cNvSpPr txBox="1"/>
              <p:nvPr/>
            </p:nvSpPr>
            <p:spPr>
              <a:xfrm>
                <a:off x="4938094" y="7176070"/>
                <a:ext cx="551759" cy="492634"/>
              </a:xfrm>
              <a:prstGeom prst="rect">
                <a:avLst/>
              </a:prstGeom>
              <a:noFill/>
            </p:spPr>
            <p:txBody>
              <a:bodyPr wrap="none" rtlCol="0">
                <a:spAutoFit/>
              </a:bodyPr>
              <a:lstStyle/>
              <a:p>
                <a:r>
                  <a:rPr lang="en-US" sz="2400" dirty="0"/>
                  <a:t>x</a:t>
                </a:r>
                <a:r>
                  <a:rPr lang="en-US" sz="2400" baseline="-25000" dirty="0"/>
                  <a:t>43</a:t>
                </a:r>
              </a:p>
            </p:txBody>
          </p:sp>
        </p:grpSp>
        <p:cxnSp>
          <p:nvCxnSpPr>
            <p:cNvPr id="270" name="Straight Connector 269"/>
            <p:cNvCxnSpPr>
              <a:endCxn id="268" idx="6"/>
            </p:cNvCxnSpPr>
            <p:nvPr/>
          </p:nvCxnSpPr>
          <p:spPr>
            <a:xfrm flipV="1">
              <a:off x="1020323" y="7101890"/>
              <a:ext cx="2023696" cy="2269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endCxn id="268" idx="4"/>
            </p:cNvCxnSpPr>
            <p:nvPr/>
          </p:nvCxnSpPr>
          <p:spPr>
            <a:xfrm flipV="1">
              <a:off x="2327812" y="6470065"/>
              <a:ext cx="20882" cy="1308101"/>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p:cNvCxnSpPr>
              <a:endCxn id="268" idx="2"/>
            </p:cNvCxnSpPr>
            <p:nvPr/>
          </p:nvCxnSpPr>
          <p:spPr>
            <a:xfrm flipV="1">
              <a:off x="1659003" y="5771565"/>
              <a:ext cx="10241" cy="20066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endCxn id="268" idx="4"/>
            </p:cNvCxnSpPr>
            <p:nvPr/>
          </p:nvCxnSpPr>
          <p:spPr>
            <a:xfrm>
              <a:off x="1036165" y="6462522"/>
              <a:ext cx="1312529" cy="754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p:nvPr/>
          </p:nvCxnSpPr>
          <p:spPr>
            <a:xfrm>
              <a:off x="1025315" y="5773870"/>
              <a:ext cx="571799" cy="394"/>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5" name="Straight Connector 274"/>
            <p:cNvCxnSpPr>
              <a:stCxn id="268" idx="6"/>
            </p:cNvCxnSpPr>
            <p:nvPr/>
          </p:nvCxnSpPr>
          <p:spPr>
            <a:xfrm>
              <a:off x="3044019" y="7101890"/>
              <a:ext cx="0" cy="68580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7713139" y="1372562"/>
            <a:ext cx="2407843" cy="4999214"/>
            <a:chOff x="6189138" y="1372562"/>
            <a:chExt cx="2407843" cy="4999214"/>
          </a:xfrm>
        </p:grpSpPr>
        <p:sp>
          <p:nvSpPr>
            <p:cNvPr id="141" name="Rectangle 140"/>
            <p:cNvSpPr/>
            <p:nvPr/>
          </p:nvSpPr>
          <p:spPr>
            <a:xfrm rot="16200000">
              <a:off x="5193232" y="4909463"/>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44" name="Rectangle 143"/>
            <p:cNvSpPr/>
            <p:nvPr/>
          </p:nvSpPr>
          <p:spPr>
            <a:xfrm rot="16200000">
              <a:off x="5839732" y="4919022"/>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64" name="Rectangle 163"/>
            <p:cNvSpPr/>
            <p:nvPr/>
          </p:nvSpPr>
          <p:spPr>
            <a:xfrm rot="16200000">
              <a:off x="6482441" y="4919022"/>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84" name="Rectangle 183"/>
            <p:cNvSpPr/>
            <p:nvPr/>
          </p:nvSpPr>
          <p:spPr>
            <a:xfrm rot="16200000">
              <a:off x="7098974" y="4924891"/>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143" name="Group 142"/>
            <p:cNvGrpSpPr/>
            <p:nvPr/>
          </p:nvGrpSpPr>
          <p:grpSpPr>
            <a:xfrm>
              <a:off x="6189138" y="1372562"/>
              <a:ext cx="502101" cy="4983787"/>
              <a:chOff x="6189138" y="1372562"/>
              <a:chExt cx="502101" cy="4983787"/>
            </a:xfrm>
          </p:grpSpPr>
          <p:sp>
            <p:nvSpPr>
              <p:cNvPr id="142" name="Rectangle 141"/>
              <p:cNvSpPr/>
              <p:nvPr/>
            </p:nvSpPr>
            <p:spPr>
              <a:xfrm rot="16200000">
                <a:off x="5185230" y="2415783"/>
                <a:ext cx="2487460"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140" name="Group 139"/>
              <p:cNvGrpSpPr/>
              <p:nvPr/>
            </p:nvGrpSpPr>
            <p:grpSpPr>
              <a:xfrm>
                <a:off x="6189138" y="1378782"/>
                <a:ext cx="502101" cy="4977567"/>
                <a:chOff x="6189138" y="1378782"/>
                <a:chExt cx="502101" cy="4977567"/>
              </a:xfrm>
              <a:noFill/>
            </p:grpSpPr>
            <p:sp>
              <p:nvSpPr>
                <p:cNvPr id="93" name="Rectangle 92"/>
                <p:cNvSpPr/>
                <p:nvPr/>
              </p:nvSpPr>
              <p:spPr>
                <a:xfrm rot="16200000">
                  <a:off x="3950773" y="3667057"/>
                  <a:ext cx="4977567" cy="401017"/>
                </a:xfrm>
                <a:prstGeom prst="rect">
                  <a:avLst/>
                </a:prstGeom>
                <a:grp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94" name="TextBox 93"/>
                <p:cNvSpPr txBox="1"/>
                <p:nvPr/>
              </p:nvSpPr>
              <p:spPr>
                <a:xfrm>
                  <a:off x="6194838" y="1480169"/>
                  <a:ext cx="495650" cy="430887"/>
                </a:xfrm>
                <a:prstGeom prst="rect">
                  <a:avLst/>
                </a:prstGeom>
                <a:grpFill/>
              </p:spPr>
              <p:txBody>
                <a:bodyPr wrap="none" rtlCol="0">
                  <a:spAutoFit/>
                </a:bodyPr>
                <a:lstStyle/>
                <a:p>
                  <a:r>
                    <a:rPr lang="en-US" sz="2200" dirty="0"/>
                    <a:t>x</a:t>
                  </a:r>
                  <a:r>
                    <a:rPr lang="en-US" sz="2200" baseline="-25000" dirty="0"/>
                    <a:t>11</a:t>
                  </a:r>
                </a:p>
              </p:txBody>
            </p:sp>
            <p:sp>
              <p:nvSpPr>
                <p:cNvPr id="95" name="TextBox 94"/>
                <p:cNvSpPr txBox="1"/>
                <p:nvPr/>
              </p:nvSpPr>
              <p:spPr>
                <a:xfrm>
                  <a:off x="6194838" y="2083478"/>
                  <a:ext cx="495649" cy="430887"/>
                </a:xfrm>
                <a:prstGeom prst="rect">
                  <a:avLst/>
                </a:prstGeom>
                <a:grpFill/>
              </p:spPr>
              <p:txBody>
                <a:bodyPr wrap="none" rtlCol="0">
                  <a:spAutoFit/>
                </a:bodyPr>
                <a:lstStyle/>
                <a:p>
                  <a:r>
                    <a:rPr lang="en-US" sz="2200" dirty="0"/>
                    <a:t>x</a:t>
                  </a:r>
                  <a:r>
                    <a:rPr lang="en-US" sz="2200" baseline="-25000" dirty="0"/>
                    <a:t>21</a:t>
                  </a:r>
                </a:p>
              </p:txBody>
            </p:sp>
            <p:sp>
              <p:nvSpPr>
                <p:cNvPr id="96" name="TextBox 95"/>
                <p:cNvSpPr txBox="1"/>
                <p:nvPr/>
              </p:nvSpPr>
              <p:spPr>
                <a:xfrm>
                  <a:off x="6189138" y="2716029"/>
                  <a:ext cx="495649" cy="430887"/>
                </a:xfrm>
                <a:prstGeom prst="rect">
                  <a:avLst/>
                </a:prstGeom>
                <a:grpFill/>
              </p:spPr>
              <p:txBody>
                <a:bodyPr wrap="none" rtlCol="0">
                  <a:spAutoFit/>
                </a:bodyPr>
                <a:lstStyle/>
                <a:p>
                  <a:r>
                    <a:rPr lang="en-US" sz="2200" dirty="0"/>
                    <a:t>x</a:t>
                  </a:r>
                  <a:r>
                    <a:rPr lang="en-US" sz="2200" baseline="-25000" dirty="0"/>
                    <a:t>31</a:t>
                  </a:r>
                </a:p>
              </p:txBody>
            </p:sp>
            <p:sp>
              <p:nvSpPr>
                <p:cNvPr id="97" name="TextBox 96"/>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41</a:t>
                  </a:r>
                </a:p>
              </p:txBody>
            </p:sp>
            <p:cxnSp>
              <p:nvCxnSpPr>
                <p:cNvPr id="98" name="Straight Connector 97"/>
                <p:cNvCxnSpPr/>
                <p:nvPr/>
              </p:nvCxnSpPr>
              <p:spPr>
                <a:xfrm rot="16200000" flipV="1">
                  <a:off x="6433856" y="2417592"/>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rot="16200000" flipV="1">
                  <a:off x="6440229" y="3046576"/>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16200000" flipV="1">
                  <a:off x="6445930" y="1797425"/>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30" name="TextBox 129"/>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11</a:t>
                  </a:r>
                </a:p>
              </p:txBody>
            </p:sp>
            <p:sp>
              <p:nvSpPr>
                <p:cNvPr id="131" name="TextBox 130"/>
                <p:cNvSpPr txBox="1"/>
                <p:nvPr/>
              </p:nvSpPr>
              <p:spPr>
                <a:xfrm>
                  <a:off x="6195586" y="4564719"/>
                  <a:ext cx="495649" cy="430887"/>
                </a:xfrm>
                <a:prstGeom prst="rect">
                  <a:avLst/>
                </a:prstGeom>
                <a:grpFill/>
              </p:spPr>
              <p:txBody>
                <a:bodyPr wrap="none" rtlCol="0">
                  <a:spAutoFit/>
                </a:bodyPr>
                <a:lstStyle/>
                <a:p>
                  <a:r>
                    <a:rPr lang="en-US" sz="2200" dirty="0"/>
                    <a:t>x</a:t>
                  </a:r>
                  <a:r>
                    <a:rPr lang="en-US" sz="2200" baseline="-25000" dirty="0"/>
                    <a:t>21</a:t>
                  </a:r>
                </a:p>
              </p:txBody>
            </p:sp>
            <p:sp>
              <p:nvSpPr>
                <p:cNvPr id="132" name="TextBox 131"/>
                <p:cNvSpPr txBox="1"/>
                <p:nvPr/>
              </p:nvSpPr>
              <p:spPr>
                <a:xfrm>
                  <a:off x="6189962" y="5197270"/>
                  <a:ext cx="495649" cy="430887"/>
                </a:xfrm>
                <a:prstGeom prst="rect">
                  <a:avLst/>
                </a:prstGeom>
                <a:grpFill/>
              </p:spPr>
              <p:txBody>
                <a:bodyPr wrap="none" rtlCol="0">
                  <a:spAutoFit/>
                </a:bodyPr>
                <a:lstStyle/>
                <a:p>
                  <a:r>
                    <a:rPr lang="en-US" sz="2200" dirty="0"/>
                    <a:t>x</a:t>
                  </a:r>
                  <a:r>
                    <a:rPr lang="en-US" sz="2200" baseline="-25000" dirty="0"/>
                    <a:t>31</a:t>
                  </a:r>
                </a:p>
              </p:txBody>
            </p:sp>
            <p:sp>
              <p:nvSpPr>
                <p:cNvPr id="133" name="TextBox 132"/>
                <p:cNvSpPr txBox="1"/>
                <p:nvPr/>
              </p:nvSpPr>
              <p:spPr>
                <a:xfrm>
                  <a:off x="6189965" y="5793252"/>
                  <a:ext cx="495649" cy="430887"/>
                </a:xfrm>
                <a:prstGeom prst="rect">
                  <a:avLst/>
                </a:prstGeom>
                <a:grpFill/>
              </p:spPr>
              <p:txBody>
                <a:bodyPr wrap="none" rtlCol="0">
                  <a:spAutoFit/>
                </a:bodyPr>
                <a:lstStyle/>
                <a:p>
                  <a:r>
                    <a:rPr lang="en-US" sz="2200" dirty="0"/>
                    <a:t>x</a:t>
                  </a:r>
                  <a:r>
                    <a:rPr lang="en-US" sz="2200" baseline="-25000" dirty="0"/>
                    <a:t>41</a:t>
                  </a:r>
                </a:p>
              </p:txBody>
            </p:sp>
            <p:cxnSp>
              <p:nvCxnSpPr>
                <p:cNvPr id="134" name="Straight Connector 133"/>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6835638" y="1997932"/>
              <a:ext cx="502101" cy="4367975"/>
              <a:chOff x="6189138" y="1988373"/>
              <a:chExt cx="502101" cy="4367975"/>
            </a:xfrm>
          </p:grpSpPr>
          <p:grpSp>
            <p:nvGrpSpPr>
              <p:cNvPr id="147" name="Group 146"/>
              <p:cNvGrpSpPr/>
              <p:nvPr/>
            </p:nvGrpSpPr>
            <p:grpSpPr>
              <a:xfrm>
                <a:off x="6189138" y="1988373"/>
                <a:ext cx="502101" cy="4367975"/>
                <a:chOff x="6189138" y="1988373"/>
                <a:chExt cx="502101" cy="4367975"/>
              </a:xfrm>
              <a:noFill/>
            </p:grpSpPr>
            <p:sp>
              <p:nvSpPr>
                <p:cNvPr id="149" name="Rectangle 148"/>
                <p:cNvSpPr/>
                <p:nvPr/>
              </p:nvSpPr>
              <p:spPr>
                <a:xfrm rot="16200000">
                  <a:off x="4255569" y="3971852"/>
                  <a:ext cx="4367975" cy="401017"/>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51" name="TextBox 150"/>
                <p:cNvSpPr txBox="1"/>
                <p:nvPr/>
              </p:nvSpPr>
              <p:spPr>
                <a:xfrm>
                  <a:off x="6194838" y="2083478"/>
                  <a:ext cx="495649" cy="430887"/>
                </a:xfrm>
                <a:prstGeom prst="rect">
                  <a:avLst/>
                </a:prstGeom>
                <a:grpFill/>
              </p:spPr>
              <p:txBody>
                <a:bodyPr wrap="none" rtlCol="0">
                  <a:spAutoFit/>
                </a:bodyPr>
                <a:lstStyle/>
                <a:p>
                  <a:r>
                    <a:rPr lang="en-US" sz="2200" dirty="0"/>
                    <a:t>x</a:t>
                  </a:r>
                  <a:r>
                    <a:rPr lang="en-US" sz="2200" baseline="-25000" dirty="0"/>
                    <a:t>22</a:t>
                  </a:r>
                </a:p>
              </p:txBody>
            </p:sp>
            <p:sp>
              <p:nvSpPr>
                <p:cNvPr id="152" name="TextBox 151"/>
                <p:cNvSpPr txBox="1"/>
                <p:nvPr/>
              </p:nvSpPr>
              <p:spPr>
                <a:xfrm>
                  <a:off x="6189138" y="2716029"/>
                  <a:ext cx="495649" cy="430887"/>
                </a:xfrm>
                <a:prstGeom prst="rect">
                  <a:avLst/>
                </a:prstGeom>
                <a:grpFill/>
              </p:spPr>
              <p:txBody>
                <a:bodyPr wrap="none" rtlCol="0">
                  <a:spAutoFit/>
                </a:bodyPr>
                <a:lstStyle/>
                <a:p>
                  <a:r>
                    <a:rPr lang="en-US" sz="2200" dirty="0"/>
                    <a:t>x</a:t>
                  </a:r>
                  <a:r>
                    <a:rPr lang="en-US" sz="2200" baseline="-25000" dirty="0"/>
                    <a:t>32</a:t>
                  </a:r>
                </a:p>
              </p:txBody>
            </p:sp>
            <p:sp>
              <p:nvSpPr>
                <p:cNvPr id="153" name="TextBox 152"/>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42</a:t>
                  </a:r>
                </a:p>
              </p:txBody>
            </p:sp>
            <p:cxnSp>
              <p:nvCxnSpPr>
                <p:cNvPr id="154" name="Straight Connector 153"/>
                <p:cNvCxnSpPr/>
                <p:nvPr/>
              </p:nvCxnSpPr>
              <p:spPr>
                <a:xfrm rot="16200000" flipV="1">
                  <a:off x="6433856" y="2417592"/>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6200000" flipV="1">
                  <a:off x="6440229" y="3046576"/>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57" name="TextBox 156"/>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12</a:t>
                  </a:r>
                </a:p>
              </p:txBody>
            </p:sp>
            <p:sp>
              <p:nvSpPr>
                <p:cNvPr id="159" name="TextBox 158"/>
                <p:cNvSpPr txBox="1"/>
                <p:nvPr/>
              </p:nvSpPr>
              <p:spPr>
                <a:xfrm>
                  <a:off x="6189962" y="5197270"/>
                  <a:ext cx="495649" cy="430887"/>
                </a:xfrm>
                <a:prstGeom prst="rect">
                  <a:avLst/>
                </a:prstGeom>
                <a:grpFill/>
              </p:spPr>
              <p:txBody>
                <a:bodyPr wrap="none" rtlCol="0">
                  <a:spAutoFit/>
                </a:bodyPr>
                <a:lstStyle/>
                <a:p>
                  <a:r>
                    <a:rPr lang="en-US" sz="2200" dirty="0"/>
                    <a:t>x</a:t>
                  </a:r>
                  <a:r>
                    <a:rPr lang="en-US" sz="2200" baseline="-25000" dirty="0"/>
                    <a:t>32</a:t>
                  </a:r>
                </a:p>
              </p:txBody>
            </p:sp>
            <p:sp>
              <p:nvSpPr>
                <p:cNvPr id="160" name="TextBox 159"/>
                <p:cNvSpPr txBox="1"/>
                <p:nvPr/>
              </p:nvSpPr>
              <p:spPr>
                <a:xfrm>
                  <a:off x="6189965" y="5793252"/>
                  <a:ext cx="495649" cy="430887"/>
                </a:xfrm>
                <a:prstGeom prst="rect">
                  <a:avLst/>
                </a:prstGeom>
                <a:grpFill/>
              </p:spPr>
              <p:txBody>
                <a:bodyPr wrap="none" rtlCol="0">
                  <a:spAutoFit/>
                </a:bodyPr>
                <a:lstStyle/>
                <a:p>
                  <a:r>
                    <a:rPr lang="en-US" sz="2200" dirty="0"/>
                    <a:t>x</a:t>
                  </a:r>
                  <a:r>
                    <a:rPr lang="en-US" sz="2200" baseline="-25000" dirty="0"/>
                    <a:t>42</a:t>
                  </a:r>
                </a:p>
              </p:txBody>
            </p:sp>
            <p:cxnSp>
              <p:nvCxnSpPr>
                <p:cNvPr id="161" name="Straight Connector 160"/>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48" name="Straight Connector 14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p:nvGrpSpPr>
          <p:grpSpPr>
            <a:xfrm>
              <a:off x="7478347" y="2616290"/>
              <a:ext cx="502101" cy="3749617"/>
              <a:chOff x="6189138" y="2606731"/>
              <a:chExt cx="502101" cy="3749617"/>
            </a:xfrm>
          </p:grpSpPr>
          <p:grpSp>
            <p:nvGrpSpPr>
              <p:cNvPr id="167" name="Group 166"/>
              <p:cNvGrpSpPr/>
              <p:nvPr/>
            </p:nvGrpSpPr>
            <p:grpSpPr>
              <a:xfrm>
                <a:off x="6189138" y="2606731"/>
                <a:ext cx="502101" cy="3749617"/>
                <a:chOff x="6189138" y="2606731"/>
                <a:chExt cx="502101" cy="3749617"/>
              </a:xfrm>
              <a:noFill/>
            </p:grpSpPr>
            <p:sp>
              <p:nvSpPr>
                <p:cNvPr id="169" name="Rectangle 168"/>
                <p:cNvSpPr/>
                <p:nvPr/>
              </p:nvSpPr>
              <p:spPr>
                <a:xfrm rot="16200000">
                  <a:off x="4564748" y="4281031"/>
                  <a:ext cx="3749617" cy="401017"/>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72" name="TextBox 171"/>
                <p:cNvSpPr txBox="1"/>
                <p:nvPr/>
              </p:nvSpPr>
              <p:spPr>
                <a:xfrm>
                  <a:off x="6189138" y="2716029"/>
                  <a:ext cx="495649" cy="430887"/>
                </a:xfrm>
                <a:prstGeom prst="rect">
                  <a:avLst/>
                </a:prstGeom>
                <a:grpFill/>
              </p:spPr>
              <p:txBody>
                <a:bodyPr wrap="none" rtlCol="0">
                  <a:spAutoFit/>
                </a:bodyPr>
                <a:lstStyle/>
                <a:p>
                  <a:r>
                    <a:rPr lang="en-US" sz="2200" dirty="0"/>
                    <a:t>x</a:t>
                  </a:r>
                  <a:r>
                    <a:rPr lang="en-US" sz="2200" baseline="-25000" dirty="0"/>
                    <a:t>33</a:t>
                  </a:r>
                </a:p>
              </p:txBody>
            </p:sp>
            <p:sp>
              <p:nvSpPr>
                <p:cNvPr id="173" name="TextBox 172"/>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43</a:t>
                  </a:r>
                </a:p>
              </p:txBody>
            </p:sp>
            <p:cxnSp>
              <p:nvCxnSpPr>
                <p:cNvPr id="175" name="Straight Connector 174"/>
                <p:cNvCxnSpPr/>
                <p:nvPr/>
              </p:nvCxnSpPr>
              <p:spPr>
                <a:xfrm rot="16200000" flipV="1">
                  <a:off x="6440229" y="3046576"/>
                  <a:ext cx="0" cy="401017"/>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177" name="TextBox 176"/>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13</a:t>
                  </a:r>
                </a:p>
              </p:txBody>
            </p:sp>
            <p:sp>
              <p:nvSpPr>
                <p:cNvPr id="178" name="TextBox 177"/>
                <p:cNvSpPr txBox="1"/>
                <p:nvPr/>
              </p:nvSpPr>
              <p:spPr>
                <a:xfrm>
                  <a:off x="6195586" y="4564719"/>
                  <a:ext cx="495649" cy="430887"/>
                </a:xfrm>
                <a:prstGeom prst="rect">
                  <a:avLst/>
                </a:prstGeom>
                <a:grpFill/>
              </p:spPr>
              <p:txBody>
                <a:bodyPr wrap="none" rtlCol="0">
                  <a:spAutoFit/>
                </a:bodyPr>
                <a:lstStyle/>
                <a:p>
                  <a:r>
                    <a:rPr lang="en-US" sz="2200" dirty="0"/>
                    <a:t>x</a:t>
                  </a:r>
                  <a:r>
                    <a:rPr lang="en-US" sz="2200" baseline="-25000" dirty="0"/>
                    <a:t>23</a:t>
                  </a:r>
                </a:p>
              </p:txBody>
            </p:sp>
            <p:sp>
              <p:nvSpPr>
                <p:cNvPr id="180" name="TextBox 179"/>
                <p:cNvSpPr txBox="1"/>
                <p:nvPr/>
              </p:nvSpPr>
              <p:spPr>
                <a:xfrm>
                  <a:off x="6189965" y="5793252"/>
                  <a:ext cx="495649" cy="430887"/>
                </a:xfrm>
                <a:prstGeom prst="rect">
                  <a:avLst/>
                </a:prstGeom>
                <a:grpFill/>
              </p:spPr>
              <p:txBody>
                <a:bodyPr wrap="none" rtlCol="0">
                  <a:spAutoFit/>
                </a:bodyPr>
                <a:lstStyle/>
                <a:p>
                  <a:r>
                    <a:rPr lang="en-US" sz="2200" dirty="0"/>
                    <a:t>x</a:t>
                  </a:r>
                  <a:r>
                    <a:rPr lang="en-US" sz="2200" baseline="-25000" dirty="0"/>
                    <a:t>43</a:t>
                  </a:r>
                </a:p>
              </p:txBody>
            </p:sp>
            <p:cxnSp>
              <p:nvCxnSpPr>
                <p:cNvPr id="181" name="Straight Connector 180"/>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68" name="Straight Connector 16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grpSp>
          <p:nvGrpSpPr>
            <p:cNvPr id="185" name="Group 184"/>
            <p:cNvGrpSpPr/>
            <p:nvPr/>
          </p:nvGrpSpPr>
          <p:grpSpPr>
            <a:xfrm>
              <a:off x="8094880" y="3247083"/>
              <a:ext cx="502101" cy="3124693"/>
              <a:chOff x="6189138" y="3231655"/>
              <a:chExt cx="502101" cy="3124693"/>
            </a:xfrm>
          </p:grpSpPr>
          <p:sp>
            <p:nvSpPr>
              <p:cNvPr id="186" name="Rectangle 185"/>
              <p:cNvSpPr/>
              <p:nvPr/>
            </p:nvSpPr>
            <p:spPr>
              <a:xfrm rot="16200000">
                <a:off x="6119558" y="3350110"/>
                <a:ext cx="618806" cy="401017"/>
              </a:xfrm>
              <a:prstGeom prst="rect">
                <a:avLst/>
              </a:prstGeom>
              <a:solidFill>
                <a:schemeClr val="bg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grpSp>
            <p:nvGrpSpPr>
              <p:cNvPr id="187" name="Group 186"/>
              <p:cNvGrpSpPr/>
              <p:nvPr/>
            </p:nvGrpSpPr>
            <p:grpSpPr>
              <a:xfrm>
                <a:off x="6189138" y="3231655"/>
                <a:ext cx="502101" cy="3124693"/>
                <a:chOff x="6189138" y="3231655"/>
                <a:chExt cx="502101" cy="3124693"/>
              </a:xfrm>
              <a:noFill/>
            </p:grpSpPr>
            <p:sp>
              <p:nvSpPr>
                <p:cNvPr id="189" name="Rectangle 188"/>
                <p:cNvSpPr/>
                <p:nvPr/>
              </p:nvSpPr>
              <p:spPr>
                <a:xfrm rot="16200000">
                  <a:off x="4877210" y="4593493"/>
                  <a:ext cx="3124693" cy="401017"/>
                </a:xfrm>
                <a:prstGeom prst="rect">
                  <a:avLst/>
                </a:prstGeom>
                <a:solidFill>
                  <a:schemeClr val="bg1"/>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a:p>
              </p:txBody>
            </p:sp>
            <p:sp>
              <p:nvSpPr>
                <p:cNvPr id="193" name="TextBox 192"/>
                <p:cNvSpPr txBox="1"/>
                <p:nvPr/>
              </p:nvSpPr>
              <p:spPr>
                <a:xfrm>
                  <a:off x="6189138" y="3312011"/>
                  <a:ext cx="495649" cy="430887"/>
                </a:xfrm>
                <a:prstGeom prst="rect">
                  <a:avLst/>
                </a:prstGeom>
                <a:grpFill/>
              </p:spPr>
              <p:txBody>
                <a:bodyPr wrap="none" rtlCol="0">
                  <a:spAutoFit/>
                </a:bodyPr>
                <a:lstStyle/>
                <a:p>
                  <a:r>
                    <a:rPr lang="en-US" sz="2200" dirty="0"/>
                    <a:t>x</a:t>
                  </a:r>
                  <a:r>
                    <a:rPr lang="en-US" sz="2200" baseline="-25000" dirty="0"/>
                    <a:t>44</a:t>
                  </a:r>
                </a:p>
              </p:txBody>
            </p:sp>
            <p:sp>
              <p:nvSpPr>
                <p:cNvPr id="197" name="TextBox 196"/>
                <p:cNvSpPr txBox="1"/>
                <p:nvPr/>
              </p:nvSpPr>
              <p:spPr>
                <a:xfrm>
                  <a:off x="6195590" y="3961410"/>
                  <a:ext cx="495649" cy="430887"/>
                </a:xfrm>
                <a:prstGeom prst="rect">
                  <a:avLst/>
                </a:prstGeom>
                <a:grpFill/>
              </p:spPr>
              <p:txBody>
                <a:bodyPr wrap="none" rtlCol="0">
                  <a:spAutoFit/>
                </a:bodyPr>
                <a:lstStyle/>
                <a:p>
                  <a:r>
                    <a:rPr lang="en-US" sz="2200" dirty="0"/>
                    <a:t>x</a:t>
                  </a:r>
                  <a:r>
                    <a:rPr lang="en-US" sz="2200" baseline="-25000" dirty="0"/>
                    <a:t>14</a:t>
                  </a:r>
                </a:p>
              </p:txBody>
            </p:sp>
            <p:sp>
              <p:nvSpPr>
                <p:cNvPr id="198" name="TextBox 197"/>
                <p:cNvSpPr txBox="1"/>
                <p:nvPr/>
              </p:nvSpPr>
              <p:spPr>
                <a:xfrm>
                  <a:off x="6195586" y="4564719"/>
                  <a:ext cx="495649" cy="430887"/>
                </a:xfrm>
                <a:prstGeom prst="rect">
                  <a:avLst/>
                </a:prstGeom>
                <a:grpFill/>
              </p:spPr>
              <p:txBody>
                <a:bodyPr wrap="none" rtlCol="0">
                  <a:spAutoFit/>
                </a:bodyPr>
                <a:lstStyle/>
                <a:p>
                  <a:r>
                    <a:rPr lang="en-US" sz="2200" dirty="0"/>
                    <a:t>x</a:t>
                  </a:r>
                  <a:r>
                    <a:rPr lang="en-US" sz="2200" baseline="-25000" dirty="0"/>
                    <a:t>24</a:t>
                  </a:r>
                </a:p>
              </p:txBody>
            </p:sp>
            <p:sp>
              <p:nvSpPr>
                <p:cNvPr id="199" name="TextBox 198"/>
                <p:cNvSpPr txBox="1"/>
                <p:nvPr/>
              </p:nvSpPr>
              <p:spPr>
                <a:xfrm>
                  <a:off x="6189962" y="5197270"/>
                  <a:ext cx="495649" cy="430887"/>
                </a:xfrm>
                <a:prstGeom prst="rect">
                  <a:avLst/>
                </a:prstGeom>
                <a:grpFill/>
              </p:spPr>
              <p:txBody>
                <a:bodyPr wrap="none" rtlCol="0">
                  <a:spAutoFit/>
                </a:bodyPr>
                <a:lstStyle/>
                <a:p>
                  <a:r>
                    <a:rPr lang="en-US" sz="2200" dirty="0"/>
                    <a:t>x</a:t>
                  </a:r>
                  <a:r>
                    <a:rPr lang="en-US" sz="2200" baseline="-25000" dirty="0"/>
                    <a:t>34</a:t>
                  </a:r>
                </a:p>
              </p:txBody>
            </p:sp>
            <p:cxnSp>
              <p:nvCxnSpPr>
                <p:cNvPr id="201" name="Straight Connector 200"/>
                <p:cNvCxnSpPr/>
                <p:nvPr/>
              </p:nvCxnSpPr>
              <p:spPr>
                <a:xfrm rot="16200000" flipV="1">
                  <a:off x="6431536" y="4901409"/>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rot="16200000" flipV="1">
                  <a:off x="6437827" y="5530394"/>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rot="16200000" flipV="1">
                  <a:off x="6443455" y="4281243"/>
                  <a:ext cx="0" cy="395863"/>
                </a:xfrm>
                <a:prstGeom prst="line">
                  <a:avLst/>
                </a:prstGeom>
                <a:grpFill/>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cxnSp>
            <p:nvCxnSpPr>
              <p:cNvPr id="188" name="Straight Connector 187"/>
              <p:cNvCxnSpPr/>
              <p:nvPr/>
            </p:nvCxnSpPr>
            <p:spPr>
              <a:xfrm rot="16200000" flipV="1">
                <a:off x="6442133" y="3669633"/>
                <a:ext cx="0" cy="395863"/>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286" name="TextBox 285"/>
            <p:cNvSpPr txBox="1"/>
            <p:nvPr/>
          </p:nvSpPr>
          <p:spPr>
            <a:xfrm>
              <a:off x="6827635" y="4602431"/>
              <a:ext cx="495649" cy="430887"/>
            </a:xfrm>
            <a:prstGeom prst="rect">
              <a:avLst/>
            </a:prstGeom>
            <a:noFill/>
          </p:spPr>
          <p:txBody>
            <a:bodyPr wrap="none" rtlCol="0">
              <a:spAutoFit/>
            </a:bodyPr>
            <a:lstStyle/>
            <a:p>
              <a:r>
                <a:rPr lang="en-US" sz="2200" dirty="0"/>
                <a:t>x</a:t>
              </a:r>
              <a:r>
                <a:rPr lang="en-US" sz="2200" baseline="-25000" dirty="0"/>
                <a:t>22</a:t>
              </a:r>
            </a:p>
          </p:txBody>
        </p:sp>
        <p:sp>
          <p:nvSpPr>
            <p:cNvPr id="287" name="TextBox 286"/>
            <p:cNvSpPr txBox="1"/>
            <p:nvPr/>
          </p:nvSpPr>
          <p:spPr>
            <a:xfrm>
              <a:off x="7464644" y="5234982"/>
              <a:ext cx="495649" cy="430887"/>
            </a:xfrm>
            <a:prstGeom prst="rect">
              <a:avLst/>
            </a:prstGeom>
            <a:noFill/>
          </p:spPr>
          <p:txBody>
            <a:bodyPr wrap="none" rtlCol="0">
              <a:spAutoFit/>
            </a:bodyPr>
            <a:lstStyle/>
            <a:p>
              <a:r>
                <a:rPr lang="en-US" sz="2200" dirty="0"/>
                <a:t>x</a:t>
              </a:r>
              <a:r>
                <a:rPr lang="en-US" sz="2200" baseline="-25000" dirty="0"/>
                <a:t>33</a:t>
              </a:r>
            </a:p>
          </p:txBody>
        </p:sp>
        <p:sp>
          <p:nvSpPr>
            <p:cNvPr id="288" name="TextBox 287"/>
            <p:cNvSpPr txBox="1"/>
            <p:nvPr/>
          </p:nvSpPr>
          <p:spPr>
            <a:xfrm>
              <a:off x="8081177" y="5836833"/>
              <a:ext cx="495649" cy="430887"/>
            </a:xfrm>
            <a:prstGeom prst="rect">
              <a:avLst/>
            </a:prstGeom>
            <a:noFill/>
          </p:spPr>
          <p:txBody>
            <a:bodyPr wrap="none" rtlCol="0">
              <a:spAutoFit/>
            </a:bodyPr>
            <a:lstStyle/>
            <a:p>
              <a:r>
                <a:rPr lang="en-US" sz="2200" dirty="0"/>
                <a:t>x</a:t>
              </a:r>
              <a:r>
                <a:rPr lang="en-US" sz="2200" baseline="-25000" dirty="0"/>
                <a:t>44</a:t>
              </a:r>
            </a:p>
          </p:txBody>
        </p:sp>
      </p:grpSp>
      <p:pic>
        <p:nvPicPr>
          <p:cNvPr id="32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5088" y="1837694"/>
            <a:ext cx="754658" cy="13533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4" name="Slide Number Placeholder 103"/>
          <p:cNvSpPr>
            <a:spLocks noGrp="1"/>
          </p:cNvSpPr>
          <p:nvPr>
            <p:ph type="sldNum" sz="quarter" idx="12"/>
          </p:nvPr>
        </p:nvSpPr>
        <p:spPr/>
        <p:txBody>
          <a:bodyPr/>
          <a:lstStyle/>
          <a:p>
            <a:fld id="{1ACC379C-1C69-404F-8F7C-25EFE1E359DB}" type="slidenum">
              <a:rPr lang="en-US" smtClean="0"/>
              <a:t>32</a:t>
            </a:fld>
            <a:endParaRPr lang="en-US"/>
          </a:p>
        </p:txBody>
      </p:sp>
    </p:spTree>
    <p:extLst>
      <p:ext uri="{BB962C8B-B14F-4D97-AF65-F5344CB8AC3E}">
        <p14:creationId xmlns:p14="http://schemas.microsoft.com/office/powerpoint/2010/main" val="300830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00013 0.00046 L 0.24414 -0.02014 " pathEditMode="relative" rAng="0" ptsTypes="AA">
                                      <p:cBhvr>
                                        <p:cTn id="6" dur="2000" fill="hold"/>
                                        <p:tgtEl>
                                          <p:spTgt spid="267"/>
                                        </p:tgtEl>
                                        <p:attrNameLst>
                                          <p:attrName>ppt_x</p:attrName>
                                          <p:attrName>ppt_y</p:attrName>
                                        </p:attrNameLst>
                                      </p:cBhvr>
                                      <p:rCtr x="12201" y="-104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2.08333E-7 -3.33333E-6 L -0.22812 0.00787 " pathEditMode="relative" rAng="0" ptsTypes="AA">
                                      <p:cBhvr>
                                        <p:cTn id="10" dur="2000" fill="hold"/>
                                        <p:tgtEl>
                                          <p:spTgt spid="92"/>
                                        </p:tgtEl>
                                        <p:attrNameLst>
                                          <p:attrName>ppt_x</p:attrName>
                                          <p:attrName>ppt_y</p:attrName>
                                        </p:attrNameLst>
                                      </p:cBhvr>
                                      <p:rCtr x="-11406" y="394"/>
                                    </p:animMotion>
                                  </p:childTnLst>
                                </p:cTn>
                              </p:par>
                              <p:par>
                                <p:cTn id="11" presetID="42" presetClass="path" presetSubtype="0" accel="50000" decel="50000" fill="hold" nodeType="withEffect">
                                  <p:stCondLst>
                                    <p:cond delay="2000"/>
                                  </p:stCondLst>
                                  <p:childTnLst>
                                    <p:animMotion origin="layout" path="M -2.29167E-6 -1.85185E-6 L 0.27201 0.00023 " pathEditMode="relative" rAng="0" ptsTypes="AA">
                                      <p:cBhvr>
                                        <p:cTn id="12" dur="2000" fill="hold"/>
                                        <p:tgtEl>
                                          <p:spTgt spid="230"/>
                                        </p:tgtEl>
                                        <p:attrNameLst>
                                          <p:attrName>ppt_x</p:attrName>
                                          <p:attrName>ppt_y</p:attrName>
                                        </p:attrNameLst>
                                      </p:cBhvr>
                                      <p:rCtr x="13594" y="0"/>
                                    </p:animMotion>
                                  </p:childTnLst>
                                </p:cTn>
                              </p:par>
                              <p:par>
                                <p:cTn id="13" presetID="42" presetClass="path" presetSubtype="0" accel="50000" decel="50000" fill="hold" nodeType="withEffect">
                                  <p:stCondLst>
                                    <p:cond delay="2000"/>
                                  </p:stCondLst>
                                  <p:childTnLst>
                                    <p:animMotion origin="layout" path="M 0.24414 -0.02014 L 0.52305 -0.4206 " pathEditMode="relative" rAng="0" ptsTypes="AA">
                                      <p:cBhvr>
                                        <p:cTn id="14" dur="2000" fill="hold"/>
                                        <p:tgtEl>
                                          <p:spTgt spid="267"/>
                                        </p:tgtEl>
                                        <p:attrNameLst>
                                          <p:attrName>ppt_x</p:attrName>
                                          <p:attrName>ppt_y</p:attrName>
                                        </p:attrNameLst>
                                      </p:cBhvr>
                                      <p:rCtr x="13945" y="-20023"/>
                                    </p:animMotion>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90"/>
                                        </p:tgtEl>
                                        <p:attrNameLst>
                                          <p:attrName>style.visibility</p:attrName>
                                        </p:attrNameLst>
                                      </p:cBhvr>
                                      <p:to>
                                        <p:strVal val="visible"/>
                                      </p:to>
                                    </p:set>
                                    <p:animEffect transition="in" filter="fade">
                                      <p:cBhvr>
                                        <p:cTn id="19" dur="500"/>
                                        <p:tgtEl>
                                          <p:spTgt spid="290"/>
                                        </p:tgtEl>
                                      </p:cBhvr>
                                    </p:animEffect>
                                  </p:childTnLst>
                                </p:cTn>
                              </p:par>
                              <p:par>
                                <p:cTn id="20" presetID="10" presetClass="entr" presetSubtype="0" fill="hold" nodeType="withEffect">
                                  <p:stCondLst>
                                    <p:cond delay="0"/>
                                  </p:stCondLst>
                                  <p:childTnLst>
                                    <p:set>
                                      <p:cBhvr>
                                        <p:cTn id="21" dur="1" fill="hold">
                                          <p:stCondLst>
                                            <p:cond delay="0"/>
                                          </p:stCondLst>
                                        </p:cTn>
                                        <p:tgtEl>
                                          <p:spTgt spid="102"/>
                                        </p:tgtEl>
                                        <p:attrNameLst>
                                          <p:attrName>style.visibility</p:attrName>
                                        </p:attrNameLst>
                                      </p:cBhvr>
                                      <p:to>
                                        <p:strVal val="visible"/>
                                      </p:to>
                                    </p:set>
                                    <p:animEffect transition="in" filter="fade">
                                      <p:cBhvr>
                                        <p:cTn id="22"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Stable Configurations</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68388"/>
          <a:stretch/>
        </p:blipFill>
        <p:spPr bwMode="auto">
          <a:xfrm>
            <a:off x="5067498" y="1595652"/>
            <a:ext cx="1828800" cy="184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956" r="-31"/>
          <a:stretch/>
        </p:blipFill>
        <p:spPr bwMode="auto">
          <a:xfrm>
            <a:off x="2463466" y="1557573"/>
            <a:ext cx="1828800" cy="186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12"/>
          </p:nvPr>
        </p:nvSpPr>
        <p:spPr/>
        <p:txBody>
          <a:bodyPr/>
          <a:lstStyle/>
          <a:p>
            <a:fld id="{1ACC379C-1C69-404F-8F7C-25EFE1E359DB}" type="slidenum">
              <a:rPr lang="en-US" smtClean="0"/>
              <a:t>33</a:t>
            </a:fld>
            <a:endParaRPr lang="en-US"/>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4194" r="34194"/>
          <a:stretch/>
        </p:blipFill>
        <p:spPr bwMode="auto">
          <a:xfrm>
            <a:off x="7776733" y="1648915"/>
            <a:ext cx="1828800" cy="184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2280586" y="3478939"/>
            <a:ext cx="7236449" cy="1866354"/>
            <a:chOff x="756585" y="3871801"/>
            <a:chExt cx="7236449" cy="1866354"/>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5805" r="-577"/>
            <a:stretch/>
          </p:blipFill>
          <p:spPr bwMode="auto">
            <a:xfrm>
              <a:off x="756585" y="3889966"/>
              <a:ext cx="2011680" cy="1848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4462" r="34462"/>
            <a:stretch/>
          </p:blipFill>
          <p:spPr bwMode="auto">
            <a:xfrm>
              <a:off x="6164234" y="3871801"/>
              <a:ext cx="1828800" cy="186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r="68925"/>
            <a:stretch/>
          </p:blipFill>
          <p:spPr bwMode="auto">
            <a:xfrm>
              <a:off x="3454999" y="3871802"/>
              <a:ext cx="1828800" cy="1866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3" name="Group 2"/>
          <p:cNvGrpSpPr/>
          <p:nvPr/>
        </p:nvGrpSpPr>
        <p:grpSpPr>
          <a:xfrm>
            <a:off x="2714214" y="3576401"/>
            <a:ext cx="3978686" cy="1460292"/>
            <a:chOff x="1216976" y="3953779"/>
            <a:chExt cx="3978686" cy="1460292"/>
          </a:xfrm>
        </p:grpSpPr>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6801" y="3953779"/>
              <a:ext cx="1508861" cy="1460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16976" y="3953779"/>
              <a:ext cx="1327672" cy="138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Content Placeholder 2"/>
          <p:cNvSpPr>
            <a:spLocks noGrp="1"/>
          </p:cNvSpPr>
          <p:nvPr>
            <p:ph idx="1"/>
          </p:nvPr>
        </p:nvSpPr>
        <p:spPr>
          <a:xfrm>
            <a:off x="1085850" y="5477853"/>
            <a:ext cx="10020300" cy="1169502"/>
          </a:xfrm>
        </p:spPr>
        <p:txBody>
          <a:bodyPr>
            <a:normAutofit/>
          </a:bodyPr>
          <a:lstStyle/>
          <a:p>
            <a:pPr marL="0" indent="0">
              <a:buNone/>
            </a:pPr>
            <a:r>
              <a:rPr lang="en-US" sz="2800" dirty="0"/>
              <a:t>For a grid of </a:t>
            </a:r>
            <a:r>
              <a:rPr lang="en-US" sz="2800" u="sng" dirty="0"/>
              <a:t>prime</a:t>
            </a:r>
            <a:r>
              <a:rPr lang="en-US" sz="2800" dirty="0"/>
              <a:t> size </a:t>
            </a:r>
            <a:r>
              <a:rPr lang="en-US" sz="2800" i="1" dirty="0"/>
              <a:t>n</a:t>
            </a:r>
            <a:r>
              <a:rPr lang="en-US" sz="2800" dirty="0"/>
              <a:t> x </a:t>
            </a:r>
            <a:r>
              <a:rPr lang="en-US" sz="2800" i="1" dirty="0"/>
              <a:t>n</a:t>
            </a:r>
            <a:r>
              <a:rPr lang="en-US" sz="2800" dirty="0"/>
              <a:t>, there can be at most </a:t>
            </a:r>
            <a:r>
              <a:rPr lang="en-US" sz="2800" i="1" dirty="0"/>
              <a:t>n</a:t>
            </a:r>
            <a:r>
              <a:rPr lang="en-US" sz="2800" dirty="0"/>
              <a:t>+1 different stable configurations with barrier </a:t>
            </a:r>
            <a:r>
              <a:rPr lang="en-US" sz="2800" i="1" dirty="0"/>
              <a:t>n</a:t>
            </a:r>
            <a:r>
              <a:rPr lang="en-US" sz="2800" dirty="0"/>
              <a:t> to pass between any of them</a:t>
            </a:r>
          </a:p>
        </p:txBody>
      </p:sp>
      <p:cxnSp>
        <p:nvCxnSpPr>
          <p:cNvPr id="13" name="Straight Connector 12">
            <a:extLst>
              <a:ext uri="{FF2B5EF4-FFF2-40B4-BE49-F238E27FC236}">
                <a16:creationId xmlns:a16="http://schemas.microsoft.com/office/drawing/2014/main" id="{2403EEBD-0D70-4321-BAED-E678CC610748}"/>
              </a:ext>
            </a:extLst>
          </p:cNvPr>
          <p:cNvCxnSpPr>
            <a:cxnSpLocks/>
          </p:cNvCxnSpPr>
          <p:nvPr/>
        </p:nvCxnSpPr>
        <p:spPr>
          <a:xfrm flipV="1">
            <a:off x="2760765" y="1727200"/>
            <a:ext cx="0" cy="15303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B3A2CBA-7ADE-4F5D-AD5D-39A625E701FF}"/>
              </a:ext>
            </a:extLst>
          </p:cNvPr>
          <p:cNvCxnSpPr>
            <a:cxnSpLocks/>
          </p:cNvCxnSpPr>
          <p:nvPr/>
        </p:nvCxnSpPr>
        <p:spPr>
          <a:xfrm>
            <a:off x="5161280" y="3087925"/>
            <a:ext cx="155838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FE0A8D5-0ABB-457F-9023-418585B62791}"/>
              </a:ext>
            </a:extLst>
          </p:cNvPr>
          <p:cNvCxnSpPr>
            <a:cxnSpLocks/>
          </p:cNvCxnSpPr>
          <p:nvPr/>
        </p:nvCxnSpPr>
        <p:spPr>
          <a:xfrm flipV="1">
            <a:off x="7920567" y="1773238"/>
            <a:ext cx="1515217" cy="151225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43F0C22A-19EA-4CE6-A029-332254822D9C}"/>
              </a:ext>
            </a:extLst>
          </p:cNvPr>
          <p:cNvCxnSpPr>
            <a:cxnSpLocks/>
          </p:cNvCxnSpPr>
          <p:nvPr/>
        </p:nvCxnSpPr>
        <p:spPr>
          <a:xfrm flipV="1">
            <a:off x="2641600" y="3613150"/>
            <a:ext cx="772842" cy="152864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DCA996-F04E-4053-BD34-E11C3AFC663D}"/>
              </a:ext>
            </a:extLst>
          </p:cNvPr>
          <p:cNvCxnSpPr>
            <a:cxnSpLocks/>
          </p:cNvCxnSpPr>
          <p:nvPr/>
        </p:nvCxnSpPr>
        <p:spPr>
          <a:xfrm flipV="1">
            <a:off x="3414442" y="3835400"/>
            <a:ext cx="684123" cy="130639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89D5D436-5BC4-4254-A4D2-10FA8D8D1659}"/>
              </a:ext>
            </a:extLst>
          </p:cNvPr>
          <p:cNvCxnSpPr>
            <a:cxnSpLocks/>
          </p:cNvCxnSpPr>
          <p:nvPr/>
        </p:nvCxnSpPr>
        <p:spPr>
          <a:xfrm flipV="1">
            <a:off x="5260975" y="3660775"/>
            <a:ext cx="520700" cy="152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0E24D41F-A26A-4DAD-955D-92B1C3B2B456}"/>
              </a:ext>
            </a:extLst>
          </p:cNvPr>
          <p:cNvCxnSpPr>
            <a:cxnSpLocks/>
          </p:cNvCxnSpPr>
          <p:nvPr/>
        </p:nvCxnSpPr>
        <p:spPr>
          <a:xfrm flipV="1">
            <a:off x="5774037" y="3660775"/>
            <a:ext cx="520700" cy="1524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11AD568-3B1C-4E21-A905-4916B3FAF8F0}"/>
              </a:ext>
            </a:extLst>
          </p:cNvPr>
          <p:cNvCxnSpPr>
            <a:cxnSpLocks/>
          </p:cNvCxnSpPr>
          <p:nvPr/>
        </p:nvCxnSpPr>
        <p:spPr>
          <a:xfrm flipV="1">
            <a:off x="6283281" y="4003675"/>
            <a:ext cx="409619" cy="11811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B880426C-F47F-4831-A14E-B538B91D4246}"/>
              </a:ext>
            </a:extLst>
          </p:cNvPr>
          <p:cNvCxnSpPr>
            <a:cxnSpLocks/>
          </p:cNvCxnSpPr>
          <p:nvPr/>
        </p:nvCxnSpPr>
        <p:spPr>
          <a:xfrm flipV="1">
            <a:off x="7969030" y="3651260"/>
            <a:ext cx="387880" cy="1539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D83CE81-A4D4-4A0D-B0EB-5AC671B8DD93}"/>
              </a:ext>
            </a:extLst>
          </p:cNvPr>
          <p:cNvCxnSpPr>
            <a:cxnSpLocks/>
          </p:cNvCxnSpPr>
          <p:nvPr/>
        </p:nvCxnSpPr>
        <p:spPr>
          <a:xfrm flipV="1">
            <a:off x="8349720" y="3644900"/>
            <a:ext cx="387880" cy="1539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F3AD2B48-ACBF-467C-89E9-10553A08D023}"/>
              </a:ext>
            </a:extLst>
          </p:cNvPr>
          <p:cNvCxnSpPr>
            <a:cxnSpLocks/>
          </p:cNvCxnSpPr>
          <p:nvPr/>
        </p:nvCxnSpPr>
        <p:spPr>
          <a:xfrm flipV="1">
            <a:off x="8734236" y="3647441"/>
            <a:ext cx="387880" cy="1539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9F2A412-5BFD-4004-8CC5-FBE30AB70154}"/>
              </a:ext>
            </a:extLst>
          </p:cNvPr>
          <p:cNvCxnSpPr>
            <a:cxnSpLocks/>
          </p:cNvCxnSpPr>
          <p:nvPr/>
        </p:nvCxnSpPr>
        <p:spPr>
          <a:xfrm flipV="1">
            <a:off x="9123571" y="4260850"/>
            <a:ext cx="246912" cy="92392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80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Effect transition="in" filter="fade">
                                      <p:cBhvr>
                                        <p:cTn id="25" dur="500"/>
                                        <p:tgtEl>
                                          <p:spTgt spid="14">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down)">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down)">
                                      <p:cBhvr>
                                        <p:cTn id="45" dur="500"/>
                                        <p:tgtEl>
                                          <p:spTgt spid="29"/>
                                        </p:tgtEl>
                                      </p:cBhvr>
                                    </p:animEffect>
                                  </p:childTnLst>
                                </p:cTn>
                              </p:par>
                            </p:childTnLst>
                          </p:cTn>
                        </p:par>
                        <p:par>
                          <p:cTn id="46" fill="hold">
                            <p:stCondLst>
                              <p:cond delay="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down)">
                                      <p:cBhvr>
                                        <p:cTn id="54" dur="500"/>
                                        <p:tgtEl>
                                          <p:spTgt spid="38"/>
                                        </p:tgtEl>
                                      </p:cBhvr>
                                    </p:animEffect>
                                  </p:childTnLst>
                                </p:cTn>
                              </p:par>
                            </p:childTnLst>
                          </p:cTn>
                        </p:par>
                        <p:par>
                          <p:cTn id="55" fill="hold">
                            <p:stCondLst>
                              <p:cond delay="500"/>
                            </p:stCondLst>
                            <p:childTnLst>
                              <p:par>
                                <p:cTn id="56" presetID="22" presetClass="entr" presetSubtype="4" fill="hold"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down)">
                                      <p:cBhvr>
                                        <p:cTn id="58" dur="500"/>
                                        <p:tgtEl>
                                          <p:spTgt spid="42"/>
                                        </p:tgtEl>
                                      </p:cBhvr>
                                    </p:animEffect>
                                  </p:childTnLst>
                                </p:cTn>
                              </p:par>
                            </p:childTnLst>
                          </p:cTn>
                        </p:par>
                        <p:par>
                          <p:cTn id="59" fill="hold">
                            <p:stCondLst>
                              <p:cond delay="1000"/>
                            </p:stCondLst>
                            <p:childTnLst>
                              <p:par>
                                <p:cTn id="60" presetID="22" presetClass="entr" presetSubtype="4" fill="hold"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down)">
                                      <p:cBhvr>
                                        <p:cTn id="67" dur="500"/>
                                        <p:tgtEl>
                                          <p:spTgt spid="45"/>
                                        </p:tgtEl>
                                      </p:cBhvr>
                                    </p:animEffect>
                                  </p:childTnLst>
                                </p:cTn>
                              </p:par>
                            </p:childTnLst>
                          </p:cTn>
                        </p:par>
                        <p:par>
                          <p:cTn id="68" fill="hold">
                            <p:stCondLst>
                              <p:cond delay="500"/>
                            </p:stCondLst>
                            <p:childTnLst>
                              <p:par>
                                <p:cTn id="69" presetID="22" presetClass="entr" presetSubtype="4"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par>
                          <p:cTn id="72" fill="hold">
                            <p:stCondLst>
                              <p:cond delay="1000"/>
                            </p:stCondLst>
                            <p:childTnLst>
                              <p:par>
                                <p:cTn id="73" presetID="22" presetClass="entr" presetSubtype="4"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down)">
                                      <p:cBhvr>
                                        <p:cTn id="75" dur="500"/>
                                        <p:tgtEl>
                                          <p:spTgt spid="51"/>
                                        </p:tgtEl>
                                      </p:cBhvr>
                                    </p:animEffect>
                                  </p:childTnLst>
                                </p:cTn>
                              </p:par>
                            </p:childTnLst>
                          </p:cTn>
                        </p:par>
                        <p:par>
                          <p:cTn id="76" fill="hold">
                            <p:stCondLst>
                              <p:cond delay="1500"/>
                            </p:stCondLst>
                            <p:childTnLst>
                              <p:par>
                                <p:cTn id="77" presetID="22" presetClass="entr" presetSubtype="4" fill="hold" nodeType="afterEffect">
                                  <p:stCondLst>
                                    <p:cond delay="0"/>
                                  </p:stCondLst>
                                  <p:childTnLst>
                                    <p:set>
                                      <p:cBhvr>
                                        <p:cTn id="78" dur="1" fill="hold">
                                          <p:stCondLst>
                                            <p:cond delay="0"/>
                                          </p:stCondLst>
                                        </p:cTn>
                                        <p:tgtEl>
                                          <p:spTgt spid="52"/>
                                        </p:tgtEl>
                                        <p:attrNameLst>
                                          <p:attrName>style.visibility</p:attrName>
                                        </p:attrNameLst>
                                      </p:cBhvr>
                                      <p:to>
                                        <p:strVal val="visible"/>
                                      </p:to>
                                    </p:set>
                                    <p:animEffect transition="in" filter="wipe(down)">
                                      <p:cBhvr>
                                        <p:cTn id="7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8563" y="1133580"/>
            <a:ext cx="8332237" cy="43410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Directed Catalysis</a:t>
            </a:r>
          </a:p>
        </p:txBody>
      </p:sp>
      <p:sp>
        <p:nvSpPr>
          <p:cNvPr id="6" name="Slide Number Placeholder 5"/>
          <p:cNvSpPr>
            <a:spLocks noGrp="1"/>
          </p:cNvSpPr>
          <p:nvPr>
            <p:ph type="sldNum" sz="quarter" idx="12"/>
          </p:nvPr>
        </p:nvSpPr>
        <p:spPr/>
        <p:txBody>
          <a:bodyPr/>
          <a:lstStyle/>
          <a:p>
            <a:fld id="{1ACC379C-1C69-404F-8F7C-25EFE1E359DB}" type="slidenum">
              <a:rPr lang="en-US" smtClean="0"/>
              <a:t>34</a:t>
            </a:fld>
            <a:endParaRPr lang="en-US"/>
          </a:p>
        </p:txBody>
      </p:sp>
      <p:sp>
        <p:nvSpPr>
          <p:cNvPr id="5" name="Content Placeholder 2"/>
          <p:cNvSpPr>
            <a:spLocks noGrp="1"/>
          </p:cNvSpPr>
          <p:nvPr>
            <p:ph idx="1"/>
          </p:nvPr>
        </p:nvSpPr>
        <p:spPr>
          <a:xfrm>
            <a:off x="1981200" y="5186848"/>
            <a:ext cx="8229600" cy="1169502"/>
          </a:xfrm>
        </p:spPr>
        <p:txBody>
          <a:bodyPr>
            <a:normAutofit/>
          </a:bodyPr>
          <a:lstStyle/>
          <a:p>
            <a:pPr marL="0" indent="0" algn="ctr">
              <a:buNone/>
            </a:pPr>
            <a:r>
              <a:rPr lang="en-US" dirty="0"/>
              <a:t>Along a catalyzed pathway, the barrier is 1</a:t>
            </a:r>
          </a:p>
          <a:p>
            <a:pPr marL="0" indent="0" algn="ctr">
              <a:buNone/>
            </a:pPr>
            <a:r>
              <a:rPr lang="en-US" dirty="0"/>
              <a:t>Otherwise the barrier is n/2</a:t>
            </a:r>
          </a:p>
          <a:p>
            <a:pPr marL="0" indent="0" algn="ctr">
              <a:buNone/>
            </a:pPr>
            <a:endParaRPr lang="en-US" dirty="0"/>
          </a:p>
        </p:txBody>
      </p:sp>
    </p:spTree>
    <p:extLst>
      <p:ext uri="{BB962C8B-B14F-4D97-AF65-F5344CB8AC3E}">
        <p14:creationId xmlns:p14="http://schemas.microsoft.com/office/powerpoint/2010/main" val="96275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5AB11-37A1-4475-B357-663102B21B06}"/>
              </a:ext>
            </a:extLst>
          </p:cNvPr>
          <p:cNvSpPr>
            <a:spLocks noGrp="1"/>
          </p:cNvSpPr>
          <p:nvPr>
            <p:ph type="title"/>
          </p:nvPr>
        </p:nvSpPr>
        <p:spPr/>
        <p:txBody>
          <a:bodyPr/>
          <a:lstStyle/>
          <a:p>
            <a:r>
              <a:rPr lang="en-US"/>
              <a:t>Social Golfer Problem</a:t>
            </a:r>
          </a:p>
        </p:txBody>
      </p:sp>
      <p:sp>
        <p:nvSpPr>
          <p:cNvPr id="3" name="Content Placeholder 2">
            <a:extLst>
              <a:ext uri="{FF2B5EF4-FFF2-40B4-BE49-F238E27FC236}">
                <a16:creationId xmlns:a16="http://schemas.microsoft.com/office/drawing/2014/main" id="{E342422D-0BA0-4443-83CC-16B86CA114D1}"/>
              </a:ext>
            </a:extLst>
          </p:cNvPr>
          <p:cNvSpPr>
            <a:spLocks noGrp="1"/>
          </p:cNvSpPr>
          <p:nvPr>
            <p:ph idx="1"/>
          </p:nvPr>
        </p:nvSpPr>
        <p:spPr>
          <a:xfrm>
            <a:off x="609600" y="1600201"/>
            <a:ext cx="10972800" cy="4983161"/>
          </a:xfrm>
        </p:spPr>
        <p:txBody>
          <a:bodyPr>
            <a:noAutofit/>
          </a:bodyPr>
          <a:lstStyle/>
          <a:p>
            <a:r>
              <a:rPr lang="en-US" sz="2800" dirty="0"/>
              <a:t>Can 25 (</a:t>
            </a:r>
            <a:r>
              <a:rPr lang="en-US" sz="2800" i="1" dirty="0"/>
              <a:t>n</a:t>
            </a:r>
            <a:r>
              <a:rPr lang="en-US" sz="2800" baseline="30000" dirty="0"/>
              <a:t>2</a:t>
            </a:r>
            <a:r>
              <a:rPr lang="en-US" sz="2800" dirty="0"/>
              <a:t>) golfers play in 5-somes (</a:t>
            </a:r>
            <a:r>
              <a:rPr lang="en-US" sz="2800" i="1" dirty="0"/>
              <a:t>n</a:t>
            </a:r>
            <a:r>
              <a:rPr lang="en-US" sz="2800" dirty="0"/>
              <a:t>-</a:t>
            </a:r>
            <a:r>
              <a:rPr lang="en-US" sz="2800" dirty="0" err="1"/>
              <a:t>somes</a:t>
            </a:r>
            <a:r>
              <a:rPr lang="en-US" sz="2800" dirty="0"/>
              <a:t>) for 6 (</a:t>
            </a:r>
            <a:r>
              <a:rPr lang="en-US" sz="2800" i="1" dirty="0"/>
              <a:t>n</a:t>
            </a:r>
            <a:r>
              <a:rPr lang="en-US" sz="2800" dirty="0"/>
              <a:t>+1) days, so that no two golfers play together more than once?</a:t>
            </a:r>
          </a:p>
          <a:p>
            <a:r>
              <a:rPr lang="en-US" sz="2800" dirty="0"/>
              <a:t>First studied by Euler.</a:t>
            </a:r>
          </a:p>
          <a:p>
            <a:r>
              <a:rPr lang="en-US" sz="2800" dirty="0"/>
              <a:t>True if </a:t>
            </a:r>
            <a:r>
              <a:rPr lang="en-US" sz="2800" i="1" dirty="0"/>
              <a:t>n</a:t>
            </a:r>
            <a:r>
              <a:rPr lang="en-US" sz="2800" dirty="0"/>
              <a:t> is a prime power (2,3,4,5,7,8,9,11,13,…)</a:t>
            </a:r>
          </a:p>
          <a:p>
            <a:r>
              <a:rPr lang="en-US" sz="2800" dirty="0"/>
              <a:t>False for smallest non-prime power </a:t>
            </a:r>
            <a:r>
              <a:rPr lang="en-US" sz="2800" i="1" dirty="0"/>
              <a:t>n</a:t>
            </a:r>
            <a:r>
              <a:rPr lang="en-US" sz="2800" dirty="0"/>
              <a:t>=6: can only play for 3 days!             </a:t>
            </a:r>
            <a:r>
              <a:rPr lang="en-US" sz="2000" dirty="0"/>
              <a:t>[</a:t>
            </a:r>
            <a:r>
              <a:rPr lang="fr-FR" sz="2000" dirty="0"/>
              <a:t>Gaston </a:t>
            </a:r>
            <a:r>
              <a:rPr lang="fr-FR" sz="2000" dirty="0" err="1"/>
              <a:t>Tarry</a:t>
            </a:r>
            <a:r>
              <a:rPr lang="fr-FR" sz="2000" dirty="0"/>
              <a:t> (1901). "Le </a:t>
            </a:r>
            <a:r>
              <a:rPr lang="fr-FR" sz="2000" dirty="0" err="1"/>
              <a:t>Probléme</a:t>
            </a:r>
            <a:r>
              <a:rPr lang="fr-FR" sz="2000" dirty="0"/>
              <a:t> des 36 Officiers". </a:t>
            </a:r>
            <a:r>
              <a:rPr lang="fr-FR" sz="2000" i="1" dirty="0"/>
              <a:t>Compte Rendu de l'Association Française pour l'Avancement des Sciences</a:t>
            </a:r>
            <a:r>
              <a:rPr lang="fr-FR" sz="2000" dirty="0"/>
              <a:t>. Secrétariat de l'Association. 2: 170–203.</a:t>
            </a:r>
            <a:r>
              <a:rPr lang="en-US" sz="2000" dirty="0"/>
              <a:t>]</a:t>
            </a:r>
          </a:p>
          <a:p>
            <a:r>
              <a:rPr lang="en-US" sz="2800" dirty="0"/>
              <a:t>Unknown for next prime power </a:t>
            </a:r>
            <a:r>
              <a:rPr lang="en-US" sz="2800" i="1" dirty="0"/>
              <a:t>n</a:t>
            </a:r>
            <a:r>
              <a:rPr lang="en-US" sz="2800" dirty="0"/>
              <a:t>=10: </a:t>
            </a:r>
          </a:p>
          <a:p>
            <a:pPr lvl="1">
              <a:buFont typeface="Arial" panose="020B0604020202020204" pitchFamily="34" charset="0"/>
              <a:buChar char="•"/>
            </a:pPr>
            <a:r>
              <a:rPr lang="en-US" sz="2400" dirty="0"/>
              <a:t>trivial upper bound is 11 days</a:t>
            </a:r>
          </a:p>
          <a:p>
            <a:pPr lvl="1">
              <a:buFont typeface="Arial" panose="020B0604020202020204" pitchFamily="34" charset="0"/>
              <a:buChar char="•"/>
            </a:pPr>
            <a:r>
              <a:rPr lang="en-US" sz="2400" dirty="0"/>
              <a:t>best known lower bound is 3</a:t>
            </a:r>
          </a:p>
        </p:txBody>
      </p:sp>
      <p:sp>
        <p:nvSpPr>
          <p:cNvPr id="4" name="Slide Number Placeholder 3">
            <a:extLst>
              <a:ext uri="{FF2B5EF4-FFF2-40B4-BE49-F238E27FC236}">
                <a16:creationId xmlns:a16="http://schemas.microsoft.com/office/drawing/2014/main" id="{D372A3DF-47AC-4185-B131-21CDF33BD249}"/>
              </a:ext>
            </a:extLst>
          </p:cNvPr>
          <p:cNvSpPr>
            <a:spLocks noGrp="1"/>
          </p:cNvSpPr>
          <p:nvPr>
            <p:ph type="sldNum" sz="quarter" idx="12"/>
          </p:nvPr>
        </p:nvSpPr>
        <p:spPr/>
        <p:txBody>
          <a:bodyPr/>
          <a:lstStyle/>
          <a:p>
            <a:fld id="{1ACC379C-1C69-404F-8F7C-25EFE1E359DB}" type="slidenum">
              <a:rPr lang="en-US" smtClean="0"/>
              <a:t>35</a:t>
            </a:fld>
            <a:endParaRPr lang="en-US"/>
          </a:p>
        </p:txBody>
      </p:sp>
    </p:spTree>
    <p:extLst>
      <p:ext uri="{BB962C8B-B14F-4D97-AF65-F5344CB8AC3E}">
        <p14:creationId xmlns:p14="http://schemas.microsoft.com/office/powerpoint/2010/main" val="295358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1C2D9B-7C50-4C1B-BC4E-3CE429282E0E}"/>
              </a:ext>
            </a:extLst>
          </p:cNvPr>
          <p:cNvSpPr>
            <a:spLocks noGrp="1"/>
          </p:cNvSpPr>
          <p:nvPr>
            <p:ph type="sldNum" sz="quarter" idx="12"/>
          </p:nvPr>
        </p:nvSpPr>
        <p:spPr/>
        <p:txBody>
          <a:bodyPr/>
          <a:lstStyle/>
          <a:p>
            <a:fld id="{1ACC379C-1C69-404F-8F7C-25EFE1E359DB}" type="slidenum">
              <a:rPr lang="en-US" smtClean="0"/>
              <a:t>36</a:t>
            </a:fld>
            <a:endParaRPr lang="en-US"/>
          </a:p>
        </p:txBody>
      </p:sp>
      <p:sp>
        <p:nvSpPr>
          <p:cNvPr id="5" name="Title 1">
            <a:extLst>
              <a:ext uri="{FF2B5EF4-FFF2-40B4-BE49-F238E27FC236}">
                <a16:creationId xmlns:a16="http://schemas.microsoft.com/office/drawing/2014/main" id="{CCFB28A2-41DB-4732-9666-C7A43B16A55A}"/>
              </a:ext>
            </a:extLst>
          </p:cNvPr>
          <p:cNvSpPr>
            <a:spLocks noGrp="1"/>
          </p:cNvSpPr>
          <p:nvPr>
            <p:ph type="title"/>
          </p:nvPr>
        </p:nvSpPr>
        <p:spPr>
          <a:xfrm>
            <a:off x="2231850" y="58365"/>
            <a:ext cx="8229600" cy="1143000"/>
          </a:xfrm>
        </p:spPr>
        <p:txBody>
          <a:bodyPr>
            <a:normAutofit/>
          </a:bodyPr>
          <a:lstStyle/>
          <a:p>
            <a:r>
              <a:rPr lang="en-US" dirty="0"/>
              <a:t>(Feasible?) DNA implementation</a:t>
            </a:r>
          </a:p>
        </p:txBody>
      </p:sp>
      <p:sp>
        <p:nvSpPr>
          <p:cNvPr id="6" name="Freeform 7">
            <a:extLst>
              <a:ext uri="{FF2B5EF4-FFF2-40B4-BE49-F238E27FC236}">
                <a16:creationId xmlns:a16="http://schemas.microsoft.com/office/drawing/2014/main" id="{639E6504-E52E-4C9F-AF58-740298C4F30E}"/>
              </a:ext>
            </a:extLst>
          </p:cNvPr>
          <p:cNvSpPr/>
          <p:nvPr/>
        </p:nvSpPr>
        <p:spPr>
          <a:xfrm>
            <a:off x="2867984" y="2208586"/>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8">
            <a:extLst>
              <a:ext uri="{FF2B5EF4-FFF2-40B4-BE49-F238E27FC236}">
                <a16:creationId xmlns:a16="http://schemas.microsoft.com/office/drawing/2014/main" id="{65E0FCBA-36FE-4036-A0DF-34319591A88D}"/>
              </a:ext>
            </a:extLst>
          </p:cNvPr>
          <p:cNvSpPr/>
          <p:nvPr/>
        </p:nvSpPr>
        <p:spPr>
          <a:xfrm rot="10800000">
            <a:off x="4267293" y="2208586"/>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rgbClr val="00B050"/>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9">
            <a:extLst>
              <a:ext uri="{FF2B5EF4-FFF2-40B4-BE49-F238E27FC236}">
                <a16:creationId xmlns:a16="http://schemas.microsoft.com/office/drawing/2014/main" id="{64E3B40B-138F-4151-9FD1-7349D709FC3D}"/>
              </a:ext>
            </a:extLst>
          </p:cNvPr>
          <p:cNvSpPr/>
          <p:nvPr/>
        </p:nvSpPr>
        <p:spPr>
          <a:xfrm>
            <a:off x="5652746" y="2208587"/>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rgbClr val="00B05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0">
            <a:extLst>
              <a:ext uri="{FF2B5EF4-FFF2-40B4-BE49-F238E27FC236}">
                <a16:creationId xmlns:a16="http://schemas.microsoft.com/office/drawing/2014/main" id="{05E5271A-2F62-45CF-9CE7-CDCC69EA9EE7}"/>
              </a:ext>
            </a:extLst>
          </p:cNvPr>
          <p:cNvSpPr/>
          <p:nvPr/>
        </p:nvSpPr>
        <p:spPr>
          <a:xfrm rot="10800000">
            <a:off x="7052056" y="2208585"/>
            <a:ext cx="1302327"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1302327" h="387927">
                <a:moveTo>
                  <a:pt x="0" y="0"/>
                </a:moveTo>
                <a:lnTo>
                  <a:pt x="1302327" y="0"/>
                </a:lnTo>
                <a:lnTo>
                  <a:pt x="1302327" y="387927"/>
                </a:lnTo>
                <a:lnTo>
                  <a:pt x="0" y="387927"/>
                </a:lnTo>
              </a:path>
            </a:pathLst>
          </a:custGeom>
          <a:noFill/>
          <a:ln w="38100">
            <a:solidFill>
              <a:schemeClr val="tx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6BD9AD8E-CA7E-49B7-A5DA-880F9E89967A}"/>
              </a:ext>
            </a:extLst>
          </p:cNvPr>
          <p:cNvSpPr/>
          <p:nvPr/>
        </p:nvSpPr>
        <p:spPr>
          <a:xfrm>
            <a:off x="2867985" y="1785136"/>
            <a:ext cx="6567054" cy="1242548"/>
          </a:xfrm>
          <a:custGeom>
            <a:avLst/>
            <a:gdLst>
              <a:gd name="connsiteX0" fmla="*/ 27709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129838 h 711729"/>
              <a:gd name="connsiteX1" fmla="*/ 5458691 w 6373091"/>
              <a:gd name="connsiteY1" fmla="*/ 129838 h 711729"/>
              <a:gd name="connsiteX2" fmla="*/ 6373091 w 6373091"/>
              <a:gd name="connsiteY2" fmla="*/ 434638 h 711729"/>
              <a:gd name="connsiteX3" fmla="*/ 5458691 w 6373091"/>
              <a:gd name="connsiteY3" fmla="*/ 711729 h 711729"/>
              <a:gd name="connsiteX4" fmla="*/ 0 w 6373091"/>
              <a:gd name="connsiteY4" fmla="*/ 711729 h 711729"/>
              <a:gd name="connsiteX0" fmla="*/ 0 w 6373091"/>
              <a:gd name="connsiteY0" fmla="*/ 129838 h 904645"/>
              <a:gd name="connsiteX1" fmla="*/ 5458691 w 6373091"/>
              <a:gd name="connsiteY1" fmla="*/ 129838 h 904645"/>
              <a:gd name="connsiteX2" fmla="*/ 6373091 w 6373091"/>
              <a:gd name="connsiteY2" fmla="*/ 434638 h 904645"/>
              <a:gd name="connsiteX3" fmla="*/ 5458691 w 6373091"/>
              <a:gd name="connsiteY3" fmla="*/ 711729 h 904645"/>
              <a:gd name="connsiteX4" fmla="*/ 0 w 6373091"/>
              <a:gd name="connsiteY4" fmla="*/ 711729 h 904645"/>
              <a:gd name="connsiteX0" fmla="*/ 0 w 6373091"/>
              <a:gd name="connsiteY0" fmla="*/ 213620 h 988427"/>
              <a:gd name="connsiteX1" fmla="*/ 5458691 w 6373091"/>
              <a:gd name="connsiteY1" fmla="*/ 213620 h 988427"/>
              <a:gd name="connsiteX2" fmla="*/ 6373091 w 6373091"/>
              <a:gd name="connsiteY2" fmla="*/ 518420 h 988427"/>
              <a:gd name="connsiteX3" fmla="*/ 5458691 w 6373091"/>
              <a:gd name="connsiteY3" fmla="*/ 795511 h 988427"/>
              <a:gd name="connsiteX4" fmla="*/ 0 w 6373091"/>
              <a:gd name="connsiteY4" fmla="*/ 795511 h 988427"/>
              <a:gd name="connsiteX0" fmla="*/ 0 w 6373091"/>
              <a:gd name="connsiteY0" fmla="*/ 213620 h 1024581"/>
              <a:gd name="connsiteX1" fmla="*/ 5458691 w 6373091"/>
              <a:gd name="connsiteY1" fmla="*/ 213620 h 1024581"/>
              <a:gd name="connsiteX2" fmla="*/ 6373091 w 6373091"/>
              <a:gd name="connsiteY2" fmla="*/ 518420 h 1024581"/>
              <a:gd name="connsiteX3" fmla="*/ 5458691 w 6373091"/>
              <a:gd name="connsiteY3" fmla="*/ 795511 h 1024581"/>
              <a:gd name="connsiteX4" fmla="*/ 0 w 6373091"/>
              <a:gd name="connsiteY4" fmla="*/ 795511 h 1024581"/>
              <a:gd name="connsiteX0" fmla="*/ 0 w 6373091"/>
              <a:gd name="connsiteY0" fmla="*/ 213620 h 1127825"/>
              <a:gd name="connsiteX1" fmla="*/ 5458691 w 6373091"/>
              <a:gd name="connsiteY1" fmla="*/ 213620 h 1127825"/>
              <a:gd name="connsiteX2" fmla="*/ 6373091 w 6373091"/>
              <a:gd name="connsiteY2" fmla="*/ 518420 h 1127825"/>
              <a:gd name="connsiteX3" fmla="*/ 5458691 w 6373091"/>
              <a:gd name="connsiteY3" fmla="*/ 795511 h 1127825"/>
              <a:gd name="connsiteX4" fmla="*/ 0 w 6373091"/>
              <a:gd name="connsiteY4" fmla="*/ 795511 h 1127825"/>
              <a:gd name="connsiteX0" fmla="*/ 0 w 6373091"/>
              <a:gd name="connsiteY0" fmla="*/ 327558 h 1241763"/>
              <a:gd name="connsiteX1" fmla="*/ 5458691 w 6373091"/>
              <a:gd name="connsiteY1" fmla="*/ 327558 h 1241763"/>
              <a:gd name="connsiteX2" fmla="*/ 6373091 w 6373091"/>
              <a:gd name="connsiteY2" fmla="*/ 632358 h 1241763"/>
              <a:gd name="connsiteX3" fmla="*/ 5458691 w 6373091"/>
              <a:gd name="connsiteY3" fmla="*/ 909449 h 1241763"/>
              <a:gd name="connsiteX4" fmla="*/ 0 w 6373091"/>
              <a:gd name="connsiteY4" fmla="*/ 909449 h 1241763"/>
              <a:gd name="connsiteX0" fmla="*/ 0 w 6567054"/>
              <a:gd name="connsiteY0" fmla="*/ 312614 h 1242548"/>
              <a:gd name="connsiteX1" fmla="*/ 5458691 w 6567054"/>
              <a:gd name="connsiteY1" fmla="*/ 312614 h 1242548"/>
              <a:gd name="connsiteX2" fmla="*/ 6567054 w 6567054"/>
              <a:gd name="connsiteY2" fmla="*/ 645124 h 1242548"/>
              <a:gd name="connsiteX3" fmla="*/ 5458691 w 6567054"/>
              <a:gd name="connsiteY3" fmla="*/ 894505 h 1242548"/>
              <a:gd name="connsiteX4" fmla="*/ 0 w 6567054"/>
              <a:gd name="connsiteY4" fmla="*/ 894505 h 124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054" h="1242548">
                <a:moveTo>
                  <a:pt x="0" y="312614"/>
                </a:moveTo>
                <a:lnTo>
                  <a:pt x="5458691" y="312614"/>
                </a:lnTo>
                <a:cubicBezTo>
                  <a:pt x="5791200" y="63233"/>
                  <a:pt x="6567054" y="-380113"/>
                  <a:pt x="6567054" y="645124"/>
                </a:cubicBezTo>
                <a:cubicBezTo>
                  <a:pt x="6567054" y="1651888"/>
                  <a:pt x="5763491" y="1134650"/>
                  <a:pt x="5458691" y="894505"/>
                </a:cubicBezTo>
                <a:lnTo>
                  <a:pt x="0" y="894505"/>
                </a:ln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DA3DBA3C-B46D-48FD-BAE4-1B292681352C}"/>
              </a:ext>
            </a:extLst>
          </p:cNvPr>
          <p:cNvCxnSpPr/>
          <p:nvPr/>
        </p:nvCxnSpPr>
        <p:spPr>
          <a:xfrm>
            <a:off x="841755" y="1463798"/>
            <a:ext cx="2687780"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7310074-7099-4533-B5B4-E52369A2FD43}"/>
              </a:ext>
            </a:extLst>
          </p:cNvPr>
          <p:cNvCxnSpPr/>
          <p:nvPr/>
        </p:nvCxnSpPr>
        <p:spPr>
          <a:xfrm>
            <a:off x="841755" y="1851727"/>
            <a:ext cx="2687780" cy="0"/>
          </a:xfrm>
          <a:prstGeom prst="line">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Freeform 16">
            <a:extLst>
              <a:ext uri="{FF2B5EF4-FFF2-40B4-BE49-F238E27FC236}">
                <a16:creationId xmlns:a16="http://schemas.microsoft.com/office/drawing/2014/main" id="{919FEABA-3221-4FFB-B00F-80351BA923D9}"/>
              </a:ext>
            </a:extLst>
          </p:cNvPr>
          <p:cNvSpPr/>
          <p:nvPr/>
        </p:nvSpPr>
        <p:spPr>
          <a:xfrm>
            <a:off x="5988707" y="1323431"/>
            <a:ext cx="2660073" cy="387927"/>
          </a:xfrm>
          <a:custGeom>
            <a:avLst/>
            <a:gdLst>
              <a:gd name="connsiteX0" fmla="*/ 0 w 1330036"/>
              <a:gd name="connsiteY0" fmla="*/ 0 h 387927"/>
              <a:gd name="connsiteX1" fmla="*/ 1330036 w 1330036"/>
              <a:gd name="connsiteY1" fmla="*/ 0 h 387927"/>
              <a:gd name="connsiteX2" fmla="*/ 1330036 w 1330036"/>
              <a:gd name="connsiteY2" fmla="*/ 387927 h 387927"/>
              <a:gd name="connsiteX3" fmla="*/ 27709 w 1330036"/>
              <a:gd name="connsiteY3" fmla="*/ 387927 h 387927"/>
              <a:gd name="connsiteX0" fmla="*/ 0 w 1302327"/>
              <a:gd name="connsiteY0" fmla="*/ 0 h 387927"/>
              <a:gd name="connsiteX1" fmla="*/ 1302327 w 1302327"/>
              <a:gd name="connsiteY1" fmla="*/ 0 h 387927"/>
              <a:gd name="connsiteX2" fmla="*/ 1302327 w 1302327"/>
              <a:gd name="connsiteY2" fmla="*/ 387927 h 387927"/>
              <a:gd name="connsiteX3" fmla="*/ 0 w 1302327"/>
              <a:gd name="connsiteY3" fmla="*/ 387927 h 387927"/>
              <a:gd name="connsiteX0" fmla="*/ 0 w 2632363"/>
              <a:gd name="connsiteY0" fmla="*/ 0 h 387927"/>
              <a:gd name="connsiteX1" fmla="*/ 2632363 w 2632363"/>
              <a:gd name="connsiteY1" fmla="*/ 0 h 387927"/>
              <a:gd name="connsiteX2" fmla="*/ 2632363 w 2632363"/>
              <a:gd name="connsiteY2" fmla="*/ 387927 h 387927"/>
              <a:gd name="connsiteX3" fmla="*/ 1330036 w 2632363"/>
              <a:gd name="connsiteY3" fmla="*/ 387927 h 387927"/>
              <a:gd name="connsiteX0" fmla="*/ 0 w 2660073"/>
              <a:gd name="connsiteY0" fmla="*/ 0 h 387927"/>
              <a:gd name="connsiteX1" fmla="*/ 2660073 w 2660073"/>
              <a:gd name="connsiteY1" fmla="*/ 0 h 387927"/>
              <a:gd name="connsiteX2" fmla="*/ 2660073 w 2660073"/>
              <a:gd name="connsiteY2" fmla="*/ 387927 h 387927"/>
              <a:gd name="connsiteX3" fmla="*/ 1357746 w 2660073"/>
              <a:gd name="connsiteY3" fmla="*/ 387927 h 387927"/>
            </a:gdLst>
            <a:ahLst/>
            <a:cxnLst>
              <a:cxn ang="0">
                <a:pos x="connsiteX0" y="connsiteY0"/>
              </a:cxn>
              <a:cxn ang="0">
                <a:pos x="connsiteX1" y="connsiteY1"/>
              </a:cxn>
              <a:cxn ang="0">
                <a:pos x="connsiteX2" y="connsiteY2"/>
              </a:cxn>
              <a:cxn ang="0">
                <a:pos x="connsiteX3" y="connsiteY3"/>
              </a:cxn>
            </a:cxnLst>
            <a:rect l="l" t="t" r="r" b="b"/>
            <a:pathLst>
              <a:path w="2660073" h="387927">
                <a:moveTo>
                  <a:pt x="0" y="0"/>
                </a:moveTo>
                <a:lnTo>
                  <a:pt x="2660073" y="0"/>
                </a:lnTo>
                <a:lnTo>
                  <a:pt x="2660073" y="387927"/>
                </a:lnTo>
                <a:lnTo>
                  <a:pt x="1357746" y="387927"/>
                </a:lnTo>
              </a:path>
            </a:pathLst>
          </a:custGeom>
          <a:noFill/>
          <a:ln w="38100">
            <a:solidFill>
              <a:srgbClr val="0070C0"/>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7">
            <a:extLst>
              <a:ext uri="{FF2B5EF4-FFF2-40B4-BE49-F238E27FC236}">
                <a16:creationId xmlns:a16="http://schemas.microsoft.com/office/drawing/2014/main" id="{8C67F220-8F76-4FE2-80B6-21DD935DD8AE}"/>
              </a:ext>
            </a:extLst>
          </p:cNvPr>
          <p:cNvSpPr/>
          <p:nvPr/>
        </p:nvSpPr>
        <p:spPr>
          <a:xfrm rot="10800000">
            <a:off x="1809873" y="4188547"/>
            <a:ext cx="6567054" cy="1242548"/>
          </a:xfrm>
          <a:custGeom>
            <a:avLst/>
            <a:gdLst>
              <a:gd name="connsiteX0" fmla="*/ 27709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129838 h 711729"/>
              <a:gd name="connsiteX1" fmla="*/ 5458691 w 6373091"/>
              <a:gd name="connsiteY1" fmla="*/ 129838 h 711729"/>
              <a:gd name="connsiteX2" fmla="*/ 6373091 w 6373091"/>
              <a:gd name="connsiteY2" fmla="*/ 434638 h 711729"/>
              <a:gd name="connsiteX3" fmla="*/ 5458691 w 6373091"/>
              <a:gd name="connsiteY3" fmla="*/ 711729 h 711729"/>
              <a:gd name="connsiteX4" fmla="*/ 0 w 6373091"/>
              <a:gd name="connsiteY4" fmla="*/ 711729 h 711729"/>
              <a:gd name="connsiteX0" fmla="*/ 0 w 6373091"/>
              <a:gd name="connsiteY0" fmla="*/ 129838 h 904645"/>
              <a:gd name="connsiteX1" fmla="*/ 5458691 w 6373091"/>
              <a:gd name="connsiteY1" fmla="*/ 129838 h 904645"/>
              <a:gd name="connsiteX2" fmla="*/ 6373091 w 6373091"/>
              <a:gd name="connsiteY2" fmla="*/ 434638 h 904645"/>
              <a:gd name="connsiteX3" fmla="*/ 5458691 w 6373091"/>
              <a:gd name="connsiteY3" fmla="*/ 711729 h 904645"/>
              <a:gd name="connsiteX4" fmla="*/ 0 w 6373091"/>
              <a:gd name="connsiteY4" fmla="*/ 711729 h 904645"/>
              <a:gd name="connsiteX0" fmla="*/ 0 w 6373091"/>
              <a:gd name="connsiteY0" fmla="*/ 213620 h 988427"/>
              <a:gd name="connsiteX1" fmla="*/ 5458691 w 6373091"/>
              <a:gd name="connsiteY1" fmla="*/ 213620 h 988427"/>
              <a:gd name="connsiteX2" fmla="*/ 6373091 w 6373091"/>
              <a:gd name="connsiteY2" fmla="*/ 518420 h 988427"/>
              <a:gd name="connsiteX3" fmla="*/ 5458691 w 6373091"/>
              <a:gd name="connsiteY3" fmla="*/ 795511 h 988427"/>
              <a:gd name="connsiteX4" fmla="*/ 0 w 6373091"/>
              <a:gd name="connsiteY4" fmla="*/ 795511 h 988427"/>
              <a:gd name="connsiteX0" fmla="*/ 0 w 6373091"/>
              <a:gd name="connsiteY0" fmla="*/ 213620 h 1024581"/>
              <a:gd name="connsiteX1" fmla="*/ 5458691 w 6373091"/>
              <a:gd name="connsiteY1" fmla="*/ 213620 h 1024581"/>
              <a:gd name="connsiteX2" fmla="*/ 6373091 w 6373091"/>
              <a:gd name="connsiteY2" fmla="*/ 518420 h 1024581"/>
              <a:gd name="connsiteX3" fmla="*/ 5458691 w 6373091"/>
              <a:gd name="connsiteY3" fmla="*/ 795511 h 1024581"/>
              <a:gd name="connsiteX4" fmla="*/ 0 w 6373091"/>
              <a:gd name="connsiteY4" fmla="*/ 795511 h 1024581"/>
              <a:gd name="connsiteX0" fmla="*/ 0 w 6373091"/>
              <a:gd name="connsiteY0" fmla="*/ 213620 h 1127825"/>
              <a:gd name="connsiteX1" fmla="*/ 5458691 w 6373091"/>
              <a:gd name="connsiteY1" fmla="*/ 213620 h 1127825"/>
              <a:gd name="connsiteX2" fmla="*/ 6373091 w 6373091"/>
              <a:gd name="connsiteY2" fmla="*/ 518420 h 1127825"/>
              <a:gd name="connsiteX3" fmla="*/ 5458691 w 6373091"/>
              <a:gd name="connsiteY3" fmla="*/ 795511 h 1127825"/>
              <a:gd name="connsiteX4" fmla="*/ 0 w 6373091"/>
              <a:gd name="connsiteY4" fmla="*/ 795511 h 1127825"/>
              <a:gd name="connsiteX0" fmla="*/ 0 w 6373091"/>
              <a:gd name="connsiteY0" fmla="*/ 327558 h 1241763"/>
              <a:gd name="connsiteX1" fmla="*/ 5458691 w 6373091"/>
              <a:gd name="connsiteY1" fmla="*/ 327558 h 1241763"/>
              <a:gd name="connsiteX2" fmla="*/ 6373091 w 6373091"/>
              <a:gd name="connsiteY2" fmla="*/ 632358 h 1241763"/>
              <a:gd name="connsiteX3" fmla="*/ 5458691 w 6373091"/>
              <a:gd name="connsiteY3" fmla="*/ 909449 h 1241763"/>
              <a:gd name="connsiteX4" fmla="*/ 0 w 6373091"/>
              <a:gd name="connsiteY4" fmla="*/ 909449 h 1241763"/>
              <a:gd name="connsiteX0" fmla="*/ 0 w 6567054"/>
              <a:gd name="connsiteY0" fmla="*/ 312614 h 1242548"/>
              <a:gd name="connsiteX1" fmla="*/ 5458691 w 6567054"/>
              <a:gd name="connsiteY1" fmla="*/ 312614 h 1242548"/>
              <a:gd name="connsiteX2" fmla="*/ 6567054 w 6567054"/>
              <a:gd name="connsiteY2" fmla="*/ 645124 h 1242548"/>
              <a:gd name="connsiteX3" fmla="*/ 5458691 w 6567054"/>
              <a:gd name="connsiteY3" fmla="*/ 894505 h 1242548"/>
              <a:gd name="connsiteX4" fmla="*/ 0 w 6567054"/>
              <a:gd name="connsiteY4" fmla="*/ 894505 h 124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054" h="1242548">
                <a:moveTo>
                  <a:pt x="0" y="312614"/>
                </a:moveTo>
                <a:lnTo>
                  <a:pt x="5458691" y="312614"/>
                </a:lnTo>
                <a:cubicBezTo>
                  <a:pt x="5791200" y="63233"/>
                  <a:pt x="6567054" y="-380113"/>
                  <a:pt x="6567054" y="645124"/>
                </a:cubicBezTo>
                <a:cubicBezTo>
                  <a:pt x="6567054" y="1651888"/>
                  <a:pt x="5763491" y="1134650"/>
                  <a:pt x="5458691" y="894505"/>
                </a:cubicBezTo>
                <a:lnTo>
                  <a:pt x="0" y="894505"/>
                </a:lnTo>
              </a:path>
            </a:pathLst>
          </a:custGeom>
          <a:noFill/>
          <a:ln w="38100">
            <a:solidFill>
              <a:schemeClr val="tx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8">
            <a:extLst>
              <a:ext uri="{FF2B5EF4-FFF2-40B4-BE49-F238E27FC236}">
                <a16:creationId xmlns:a16="http://schemas.microsoft.com/office/drawing/2014/main" id="{014F8FC7-6036-4A0B-B3BE-22842B3CA6FE}"/>
              </a:ext>
            </a:extLst>
          </p:cNvPr>
          <p:cNvSpPr/>
          <p:nvPr/>
        </p:nvSpPr>
        <p:spPr>
          <a:xfrm>
            <a:off x="2918236" y="3648220"/>
            <a:ext cx="6567054" cy="1242548"/>
          </a:xfrm>
          <a:custGeom>
            <a:avLst/>
            <a:gdLst>
              <a:gd name="connsiteX0" fmla="*/ 27709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5458691"/>
              <a:gd name="connsiteY0" fmla="*/ 0 h 581891"/>
              <a:gd name="connsiteX1" fmla="*/ 5458691 w 5458691"/>
              <a:gd name="connsiteY1" fmla="*/ 0 h 581891"/>
              <a:gd name="connsiteX2" fmla="*/ 5458691 w 5458691"/>
              <a:gd name="connsiteY2" fmla="*/ 581891 h 581891"/>
              <a:gd name="connsiteX3" fmla="*/ 0 w 5458691"/>
              <a:gd name="connsiteY3"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0 h 581891"/>
              <a:gd name="connsiteX1" fmla="*/ 5458691 w 6373091"/>
              <a:gd name="connsiteY1" fmla="*/ 0 h 581891"/>
              <a:gd name="connsiteX2" fmla="*/ 6373091 w 6373091"/>
              <a:gd name="connsiteY2" fmla="*/ 304800 h 581891"/>
              <a:gd name="connsiteX3" fmla="*/ 5458691 w 6373091"/>
              <a:gd name="connsiteY3" fmla="*/ 581891 h 581891"/>
              <a:gd name="connsiteX4" fmla="*/ 0 w 6373091"/>
              <a:gd name="connsiteY4" fmla="*/ 581891 h 581891"/>
              <a:gd name="connsiteX0" fmla="*/ 0 w 6373091"/>
              <a:gd name="connsiteY0" fmla="*/ 129838 h 711729"/>
              <a:gd name="connsiteX1" fmla="*/ 5458691 w 6373091"/>
              <a:gd name="connsiteY1" fmla="*/ 129838 h 711729"/>
              <a:gd name="connsiteX2" fmla="*/ 6373091 w 6373091"/>
              <a:gd name="connsiteY2" fmla="*/ 434638 h 711729"/>
              <a:gd name="connsiteX3" fmla="*/ 5458691 w 6373091"/>
              <a:gd name="connsiteY3" fmla="*/ 711729 h 711729"/>
              <a:gd name="connsiteX4" fmla="*/ 0 w 6373091"/>
              <a:gd name="connsiteY4" fmla="*/ 711729 h 711729"/>
              <a:gd name="connsiteX0" fmla="*/ 0 w 6373091"/>
              <a:gd name="connsiteY0" fmla="*/ 129838 h 904645"/>
              <a:gd name="connsiteX1" fmla="*/ 5458691 w 6373091"/>
              <a:gd name="connsiteY1" fmla="*/ 129838 h 904645"/>
              <a:gd name="connsiteX2" fmla="*/ 6373091 w 6373091"/>
              <a:gd name="connsiteY2" fmla="*/ 434638 h 904645"/>
              <a:gd name="connsiteX3" fmla="*/ 5458691 w 6373091"/>
              <a:gd name="connsiteY3" fmla="*/ 711729 h 904645"/>
              <a:gd name="connsiteX4" fmla="*/ 0 w 6373091"/>
              <a:gd name="connsiteY4" fmla="*/ 711729 h 904645"/>
              <a:gd name="connsiteX0" fmla="*/ 0 w 6373091"/>
              <a:gd name="connsiteY0" fmla="*/ 213620 h 988427"/>
              <a:gd name="connsiteX1" fmla="*/ 5458691 w 6373091"/>
              <a:gd name="connsiteY1" fmla="*/ 213620 h 988427"/>
              <a:gd name="connsiteX2" fmla="*/ 6373091 w 6373091"/>
              <a:gd name="connsiteY2" fmla="*/ 518420 h 988427"/>
              <a:gd name="connsiteX3" fmla="*/ 5458691 w 6373091"/>
              <a:gd name="connsiteY3" fmla="*/ 795511 h 988427"/>
              <a:gd name="connsiteX4" fmla="*/ 0 w 6373091"/>
              <a:gd name="connsiteY4" fmla="*/ 795511 h 988427"/>
              <a:gd name="connsiteX0" fmla="*/ 0 w 6373091"/>
              <a:gd name="connsiteY0" fmla="*/ 213620 h 1024581"/>
              <a:gd name="connsiteX1" fmla="*/ 5458691 w 6373091"/>
              <a:gd name="connsiteY1" fmla="*/ 213620 h 1024581"/>
              <a:gd name="connsiteX2" fmla="*/ 6373091 w 6373091"/>
              <a:gd name="connsiteY2" fmla="*/ 518420 h 1024581"/>
              <a:gd name="connsiteX3" fmla="*/ 5458691 w 6373091"/>
              <a:gd name="connsiteY3" fmla="*/ 795511 h 1024581"/>
              <a:gd name="connsiteX4" fmla="*/ 0 w 6373091"/>
              <a:gd name="connsiteY4" fmla="*/ 795511 h 1024581"/>
              <a:gd name="connsiteX0" fmla="*/ 0 w 6373091"/>
              <a:gd name="connsiteY0" fmla="*/ 213620 h 1127825"/>
              <a:gd name="connsiteX1" fmla="*/ 5458691 w 6373091"/>
              <a:gd name="connsiteY1" fmla="*/ 213620 h 1127825"/>
              <a:gd name="connsiteX2" fmla="*/ 6373091 w 6373091"/>
              <a:gd name="connsiteY2" fmla="*/ 518420 h 1127825"/>
              <a:gd name="connsiteX3" fmla="*/ 5458691 w 6373091"/>
              <a:gd name="connsiteY3" fmla="*/ 795511 h 1127825"/>
              <a:gd name="connsiteX4" fmla="*/ 0 w 6373091"/>
              <a:gd name="connsiteY4" fmla="*/ 795511 h 1127825"/>
              <a:gd name="connsiteX0" fmla="*/ 0 w 6373091"/>
              <a:gd name="connsiteY0" fmla="*/ 327558 h 1241763"/>
              <a:gd name="connsiteX1" fmla="*/ 5458691 w 6373091"/>
              <a:gd name="connsiteY1" fmla="*/ 327558 h 1241763"/>
              <a:gd name="connsiteX2" fmla="*/ 6373091 w 6373091"/>
              <a:gd name="connsiteY2" fmla="*/ 632358 h 1241763"/>
              <a:gd name="connsiteX3" fmla="*/ 5458691 w 6373091"/>
              <a:gd name="connsiteY3" fmla="*/ 909449 h 1241763"/>
              <a:gd name="connsiteX4" fmla="*/ 0 w 6373091"/>
              <a:gd name="connsiteY4" fmla="*/ 909449 h 1241763"/>
              <a:gd name="connsiteX0" fmla="*/ 0 w 6567054"/>
              <a:gd name="connsiteY0" fmla="*/ 312614 h 1242548"/>
              <a:gd name="connsiteX1" fmla="*/ 5458691 w 6567054"/>
              <a:gd name="connsiteY1" fmla="*/ 312614 h 1242548"/>
              <a:gd name="connsiteX2" fmla="*/ 6567054 w 6567054"/>
              <a:gd name="connsiteY2" fmla="*/ 645124 h 1242548"/>
              <a:gd name="connsiteX3" fmla="*/ 5458691 w 6567054"/>
              <a:gd name="connsiteY3" fmla="*/ 894505 h 1242548"/>
              <a:gd name="connsiteX4" fmla="*/ 0 w 6567054"/>
              <a:gd name="connsiteY4" fmla="*/ 894505 h 1242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67054" h="1242548">
                <a:moveTo>
                  <a:pt x="0" y="312614"/>
                </a:moveTo>
                <a:lnTo>
                  <a:pt x="5458691" y="312614"/>
                </a:lnTo>
                <a:cubicBezTo>
                  <a:pt x="5791200" y="63233"/>
                  <a:pt x="6567054" y="-380113"/>
                  <a:pt x="6567054" y="645124"/>
                </a:cubicBezTo>
                <a:cubicBezTo>
                  <a:pt x="6567054" y="1651888"/>
                  <a:pt x="5763491" y="1134650"/>
                  <a:pt x="5458691" y="894505"/>
                </a:cubicBezTo>
                <a:lnTo>
                  <a:pt x="0" y="894505"/>
                </a:lnTo>
              </a:path>
            </a:pathLst>
          </a:custGeom>
          <a:noFill/>
          <a:ln w="3810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20">
            <a:extLst>
              <a:ext uri="{FF2B5EF4-FFF2-40B4-BE49-F238E27FC236}">
                <a16:creationId xmlns:a16="http://schemas.microsoft.com/office/drawing/2014/main" id="{41C40F1F-6B37-4AF9-8E18-BC529AA67650}"/>
              </a:ext>
            </a:extLst>
          </p:cNvPr>
          <p:cNvSpPr/>
          <p:nvPr/>
        </p:nvSpPr>
        <p:spPr>
          <a:xfrm>
            <a:off x="7383104" y="4043961"/>
            <a:ext cx="966112"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22">
            <a:extLst>
              <a:ext uri="{FF2B5EF4-FFF2-40B4-BE49-F238E27FC236}">
                <a16:creationId xmlns:a16="http://schemas.microsoft.com/office/drawing/2014/main" id="{D815DA57-AEE1-425F-B712-A500EBD9BE4B}"/>
              </a:ext>
            </a:extLst>
          </p:cNvPr>
          <p:cNvSpPr/>
          <p:nvPr/>
        </p:nvSpPr>
        <p:spPr>
          <a:xfrm>
            <a:off x="5219942" y="4043961"/>
            <a:ext cx="966112"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23">
            <a:extLst>
              <a:ext uri="{FF2B5EF4-FFF2-40B4-BE49-F238E27FC236}">
                <a16:creationId xmlns:a16="http://schemas.microsoft.com/office/drawing/2014/main" id="{C9EE504C-81CE-4116-B1BD-7B8DF63413DF}"/>
              </a:ext>
            </a:extLst>
          </p:cNvPr>
          <p:cNvSpPr/>
          <p:nvPr/>
        </p:nvSpPr>
        <p:spPr>
          <a:xfrm flipH="1">
            <a:off x="4117511" y="4043961"/>
            <a:ext cx="952314"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rgbClr val="00B05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24">
            <a:extLst>
              <a:ext uri="{FF2B5EF4-FFF2-40B4-BE49-F238E27FC236}">
                <a16:creationId xmlns:a16="http://schemas.microsoft.com/office/drawing/2014/main" id="{17593F78-4E91-4AAD-9103-8AD1B344F106}"/>
              </a:ext>
            </a:extLst>
          </p:cNvPr>
          <p:cNvSpPr/>
          <p:nvPr/>
        </p:nvSpPr>
        <p:spPr>
          <a:xfrm>
            <a:off x="2992125" y="4043961"/>
            <a:ext cx="966112"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26">
            <a:extLst>
              <a:ext uri="{FF2B5EF4-FFF2-40B4-BE49-F238E27FC236}">
                <a16:creationId xmlns:a16="http://schemas.microsoft.com/office/drawing/2014/main" id="{48E92787-9B7A-49D9-89DC-430E26F66021}"/>
              </a:ext>
            </a:extLst>
          </p:cNvPr>
          <p:cNvSpPr/>
          <p:nvPr/>
        </p:nvSpPr>
        <p:spPr>
          <a:xfrm flipH="1">
            <a:off x="6284891" y="4043961"/>
            <a:ext cx="952314" cy="969818"/>
          </a:xfrm>
          <a:custGeom>
            <a:avLst/>
            <a:gdLst>
              <a:gd name="connsiteX0" fmla="*/ 1191491 w 1191491"/>
              <a:gd name="connsiteY0" fmla="*/ 0 h 969818"/>
              <a:gd name="connsiteX1" fmla="*/ 0 w 1191491"/>
              <a:gd name="connsiteY1" fmla="*/ 0 h 969818"/>
              <a:gd name="connsiteX2" fmla="*/ 0 w 1191491"/>
              <a:gd name="connsiteY2" fmla="*/ 415636 h 969818"/>
              <a:gd name="connsiteX3" fmla="*/ 1163782 w 1191491"/>
              <a:gd name="connsiteY3" fmla="*/ 415636 h 969818"/>
              <a:gd name="connsiteX4" fmla="*/ 1163782 w 1191491"/>
              <a:gd name="connsiteY4" fmla="*/ 969818 h 969818"/>
              <a:gd name="connsiteX5" fmla="*/ 0 w 1191491"/>
              <a:gd name="connsiteY5" fmla="*/ 969818 h 969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91" h="969818">
                <a:moveTo>
                  <a:pt x="1191491" y="0"/>
                </a:moveTo>
                <a:lnTo>
                  <a:pt x="0" y="0"/>
                </a:lnTo>
                <a:lnTo>
                  <a:pt x="0" y="415636"/>
                </a:lnTo>
                <a:lnTo>
                  <a:pt x="1163782" y="415636"/>
                </a:lnTo>
                <a:lnTo>
                  <a:pt x="1163782" y="969818"/>
                </a:lnTo>
                <a:lnTo>
                  <a:pt x="0" y="969818"/>
                </a:lnTo>
              </a:path>
            </a:pathLst>
          </a:custGeom>
          <a:noFill/>
          <a:ln w="38100">
            <a:solidFill>
              <a:srgbClr val="00B050"/>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4D9D2459-2398-47DE-AC60-74A1B9037EB3}"/>
              </a:ext>
            </a:extLst>
          </p:cNvPr>
          <p:cNvCxnSpPr/>
          <p:nvPr/>
        </p:nvCxnSpPr>
        <p:spPr>
          <a:xfrm>
            <a:off x="2553975" y="5540252"/>
            <a:ext cx="3119694"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6650439-4659-4CBA-B950-BDD7E8499832}"/>
              </a:ext>
            </a:extLst>
          </p:cNvPr>
          <p:cNvCxnSpPr/>
          <p:nvPr/>
        </p:nvCxnSpPr>
        <p:spPr>
          <a:xfrm>
            <a:off x="2534925" y="6513427"/>
            <a:ext cx="3119694"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2E2E4D3-85A9-404F-95CE-75E38378E085}"/>
              </a:ext>
            </a:extLst>
          </p:cNvPr>
          <p:cNvCxnSpPr/>
          <p:nvPr/>
        </p:nvCxnSpPr>
        <p:spPr>
          <a:xfrm rot="10800000">
            <a:off x="2560565" y="5945391"/>
            <a:ext cx="3119694" cy="0"/>
          </a:xfrm>
          <a:prstGeom prst="line">
            <a:avLst/>
          </a:prstGeom>
          <a:ln w="38100">
            <a:solidFill>
              <a:srgbClr val="FF0000"/>
            </a:solidFill>
            <a:headEnd type="triangle"/>
          </a:ln>
        </p:spPr>
        <p:style>
          <a:lnRef idx="1">
            <a:schemeClr val="accent1"/>
          </a:lnRef>
          <a:fillRef idx="0">
            <a:schemeClr val="accent1"/>
          </a:fillRef>
          <a:effectRef idx="0">
            <a:schemeClr val="accent1"/>
          </a:effectRef>
          <a:fontRef idx="minor">
            <a:schemeClr val="tx1"/>
          </a:fontRef>
        </p:style>
      </p:cxnSp>
      <p:sp>
        <p:nvSpPr>
          <p:cNvPr id="24" name="Freeform 33">
            <a:extLst>
              <a:ext uri="{FF2B5EF4-FFF2-40B4-BE49-F238E27FC236}">
                <a16:creationId xmlns:a16="http://schemas.microsoft.com/office/drawing/2014/main" id="{0A8EF358-C19B-4AD1-8C48-250212FD042D}"/>
              </a:ext>
            </a:extLst>
          </p:cNvPr>
          <p:cNvSpPr/>
          <p:nvPr/>
        </p:nvSpPr>
        <p:spPr>
          <a:xfrm>
            <a:off x="7365825" y="5537644"/>
            <a:ext cx="3095625" cy="971550"/>
          </a:xfrm>
          <a:custGeom>
            <a:avLst/>
            <a:gdLst>
              <a:gd name="connsiteX0" fmla="*/ 2019300 w 3095625"/>
              <a:gd name="connsiteY0" fmla="*/ 971550 h 971550"/>
              <a:gd name="connsiteX1" fmla="*/ 0 w 3095625"/>
              <a:gd name="connsiteY1" fmla="*/ 971550 h 971550"/>
              <a:gd name="connsiteX2" fmla="*/ 0 w 3095625"/>
              <a:gd name="connsiteY2" fmla="*/ 419100 h 971550"/>
              <a:gd name="connsiteX3" fmla="*/ 3095625 w 3095625"/>
              <a:gd name="connsiteY3" fmla="*/ 419100 h 971550"/>
              <a:gd name="connsiteX4" fmla="*/ 3095625 w 3095625"/>
              <a:gd name="connsiteY4" fmla="*/ 0 h 971550"/>
              <a:gd name="connsiteX5" fmla="*/ 2181225 w 3095625"/>
              <a:gd name="connsiteY5" fmla="*/ 0 h 971550"/>
              <a:gd name="connsiteX0" fmla="*/ 2019300 w 3095625"/>
              <a:gd name="connsiteY0" fmla="*/ 971550 h 971550"/>
              <a:gd name="connsiteX1" fmla="*/ 0 w 3095625"/>
              <a:gd name="connsiteY1" fmla="*/ 971550 h 971550"/>
              <a:gd name="connsiteX2" fmla="*/ 0 w 3095625"/>
              <a:gd name="connsiteY2" fmla="*/ 419100 h 971550"/>
              <a:gd name="connsiteX3" fmla="*/ 3095625 w 3095625"/>
              <a:gd name="connsiteY3" fmla="*/ 419100 h 971550"/>
              <a:gd name="connsiteX4" fmla="*/ 3095625 w 3095625"/>
              <a:gd name="connsiteY4" fmla="*/ 0 h 971550"/>
              <a:gd name="connsiteX5" fmla="*/ 1095375 w 3095625"/>
              <a:gd name="connsiteY5" fmla="*/ 0 h 971550"/>
              <a:gd name="connsiteX0" fmla="*/ 2019300 w 3095625"/>
              <a:gd name="connsiteY0" fmla="*/ 971550 h 971550"/>
              <a:gd name="connsiteX1" fmla="*/ 0 w 3095625"/>
              <a:gd name="connsiteY1" fmla="*/ 971550 h 971550"/>
              <a:gd name="connsiteX2" fmla="*/ 0 w 3095625"/>
              <a:gd name="connsiteY2" fmla="*/ 419100 h 971550"/>
              <a:gd name="connsiteX3" fmla="*/ 3095625 w 3095625"/>
              <a:gd name="connsiteY3" fmla="*/ 419100 h 971550"/>
              <a:gd name="connsiteX4" fmla="*/ 3095625 w 3095625"/>
              <a:gd name="connsiteY4" fmla="*/ 0 h 971550"/>
              <a:gd name="connsiteX5" fmla="*/ 1066800 w 3095625"/>
              <a:gd name="connsiteY5" fmla="*/ 0 h 97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5625" h="971550">
                <a:moveTo>
                  <a:pt x="2019300" y="971550"/>
                </a:moveTo>
                <a:lnTo>
                  <a:pt x="0" y="971550"/>
                </a:lnTo>
                <a:lnTo>
                  <a:pt x="0" y="419100"/>
                </a:lnTo>
                <a:lnTo>
                  <a:pt x="3095625" y="419100"/>
                </a:lnTo>
                <a:lnTo>
                  <a:pt x="3095625" y="0"/>
                </a:lnTo>
                <a:lnTo>
                  <a:pt x="1066800" y="0"/>
                </a:lnTo>
              </a:path>
            </a:pathLst>
          </a:custGeom>
          <a:noFill/>
          <a:ln w="381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309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33333E-6 2.59259E-6 L 0.27877 0.10856 " pathEditMode="relative" rAng="0" ptsTypes="AA">
                                      <p:cBhvr>
                                        <p:cTn id="6" dur="1000" fill="hold"/>
                                        <p:tgtEl>
                                          <p:spTgt spid="12"/>
                                        </p:tgtEl>
                                        <p:attrNameLst>
                                          <p:attrName>ppt_x</p:attrName>
                                          <p:attrName>ppt_y</p:attrName>
                                        </p:attrNameLst>
                                      </p:cBhvr>
                                      <p:rCtr x="13932" y="5417"/>
                                    </p:animMotion>
                                  </p:childTnLst>
                                </p:cTn>
                              </p:par>
                              <p:par>
                                <p:cTn id="7" presetID="42" presetClass="path" presetSubtype="0" accel="50000" decel="50000" fill="hold" nodeType="withEffect">
                                  <p:stCondLst>
                                    <p:cond delay="0"/>
                                  </p:stCondLst>
                                  <p:childTnLst>
                                    <p:animMotion origin="layout" path="M 3.33333E-6 4.07407E-6 L 0.27877 0.10856 " pathEditMode="relative" rAng="0" ptsTypes="AA">
                                      <p:cBhvr>
                                        <p:cTn id="8" dur="1000" fill="hold"/>
                                        <p:tgtEl>
                                          <p:spTgt spid="11"/>
                                        </p:tgtEl>
                                        <p:attrNameLst>
                                          <p:attrName>ppt_x</p:attrName>
                                          <p:attrName>ppt_y</p:attrName>
                                        </p:attrNameLst>
                                      </p:cBhvr>
                                      <p:rCtr x="13932" y="5417"/>
                                    </p:animMotion>
                                  </p:childTnLst>
                                </p:cTn>
                              </p:par>
                              <p:par>
                                <p:cTn id="9" presetID="42" presetClass="path" presetSubtype="0" accel="50000" decel="50000" fill="hold" grpId="0" nodeType="withEffect">
                                  <p:stCondLst>
                                    <p:cond delay="1000"/>
                                  </p:stCondLst>
                                  <p:childTnLst>
                                    <p:animMotion origin="layout" path="M 4.58333E-6 -1.48148E-6 L 0.17278 0.13357 " pathEditMode="relative" rAng="0" ptsTypes="AA">
                                      <p:cBhvr>
                                        <p:cTn id="10" dur="1000" fill="hold"/>
                                        <p:tgtEl>
                                          <p:spTgt spid="7"/>
                                        </p:tgtEl>
                                        <p:attrNameLst>
                                          <p:attrName>ppt_x</p:attrName>
                                          <p:attrName>ppt_y</p:attrName>
                                        </p:attrNameLst>
                                      </p:cBhvr>
                                      <p:rCtr x="8633" y="6667"/>
                                    </p:animMotion>
                                  </p:childTnLst>
                                </p:cTn>
                              </p:par>
                              <p:par>
                                <p:cTn id="11" presetID="42" presetClass="path" presetSubtype="0" accel="50000" decel="50000" fill="hold" grpId="0" nodeType="withEffect">
                                  <p:stCondLst>
                                    <p:cond delay="1000"/>
                                  </p:stCondLst>
                                  <p:childTnLst>
                                    <p:animMotion origin="layout" path="M 2.70833E-6 -1.48148E-6 L 0.16666 0.13357 " pathEditMode="relative" rAng="0" ptsTypes="AA">
                                      <p:cBhvr>
                                        <p:cTn id="12" dur="1000" fill="hold"/>
                                        <p:tgtEl>
                                          <p:spTgt spid="8"/>
                                        </p:tgtEl>
                                        <p:attrNameLst>
                                          <p:attrName>ppt_x</p:attrName>
                                          <p:attrName>ppt_y</p:attrName>
                                        </p:attrNameLst>
                                      </p:cBhvr>
                                      <p:rCtr x="8333" y="6667"/>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0.17278 0.13357 L 4.58333E-6 -1.48148E-6 " pathEditMode="relative" rAng="0" ptsTypes="AA">
                                      <p:cBhvr>
                                        <p:cTn id="16" dur="1000" fill="hold"/>
                                        <p:tgtEl>
                                          <p:spTgt spid="7"/>
                                        </p:tgtEl>
                                        <p:attrNameLst>
                                          <p:attrName>ppt_x</p:attrName>
                                          <p:attrName>ppt_y</p:attrName>
                                        </p:attrNameLst>
                                      </p:cBhvr>
                                      <p:rCtr x="-8646" y="-6690"/>
                                    </p:animMotion>
                                  </p:childTnLst>
                                </p:cTn>
                              </p:par>
                              <p:par>
                                <p:cTn id="17" presetID="42" presetClass="path" presetSubtype="0" accel="50000" decel="50000" fill="hold" grpId="1" nodeType="withEffect">
                                  <p:stCondLst>
                                    <p:cond delay="0"/>
                                  </p:stCondLst>
                                  <p:childTnLst>
                                    <p:animMotion origin="layout" path="M 0.16666 0.13357 L 2.70833E-6 -1.48148E-6 " pathEditMode="relative" rAng="0" ptsTypes="AA">
                                      <p:cBhvr>
                                        <p:cTn id="18" dur="1000" fill="hold"/>
                                        <p:tgtEl>
                                          <p:spTgt spid="8"/>
                                        </p:tgtEl>
                                        <p:attrNameLst>
                                          <p:attrName>ppt_x</p:attrName>
                                          <p:attrName>ppt_y</p:attrName>
                                        </p:attrNameLst>
                                      </p:cBhvr>
                                      <p:rCtr x="-8333" y="-6690"/>
                                    </p:animMotion>
                                  </p:childTnLst>
                                </p:cTn>
                              </p:par>
                              <p:par>
                                <p:cTn id="19" presetID="42" presetClass="path" presetSubtype="0" accel="50000" decel="50000" fill="hold" nodeType="withEffect">
                                  <p:stCondLst>
                                    <p:cond delay="1000"/>
                                  </p:stCondLst>
                                  <p:childTnLst>
                                    <p:animMotion origin="layout" path="M 0.27877 0.10856 L 3.33333E-6 2.59259E-6 " pathEditMode="relative" rAng="0" ptsTypes="AA">
                                      <p:cBhvr>
                                        <p:cTn id="20" dur="1000" fill="hold"/>
                                        <p:tgtEl>
                                          <p:spTgt spid="12"/>
                                        </p:tgtEl>
                                        <p:attrNameLst>
                                          <p:attrName>ppt_x</p:attrName>
                                          <p:attrName>ppt_y</p:attrName>
                                        </p:attrNameLst>
                                      </p:cBhvr>
                                      <p:rCtr x="-13945" y="-5440"/>
                                    </p:animMotion>
                                  </p:childTnLst>
                                </p:cTn>
                              </p:par>
                              <p:par>
                                <p:cTn id="21" presetID="42" presetClass="path" presetSubtype="0" accel="50000" decel="50000" fill="hold" nodeType="withEffect">
                                  <p:stCondLst>
                                    <p:cond delay="1000"/>
                                  </p:stCondLst>
                                  <p:childTnLst>
                                    <p:animMotion origin="layout" path="M 0.27877 0.10856 L 3.33333E-6 4.07407E-6 " pathEditMode="relative" rAng="0" ptsTypes="AA">
                                      <p:cBhvr>
                                        <p:cTn id="22" dur="1000" fill="hold"/>
                                        <p:tgtEl>
                                          <p:spTgt spid="11"/>
                                        </p:tgtEl>
                                        <p:attrNameLst>
                                          <p:attrName>ppt_x</p:attrName>
                                          <p:attrName>ppt_y</p:attrName>
                                        </p:attrNameLst>
                                      </p:cBhvr>
                                      <p:rCtr x="-13945" y="-5440"/>
                                    </p:animMotion>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2"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4.16667E-7 3.7037E-6 L -0.14271 0.13055 " pathEditMode="relative" rAng="0" ptsTypes="AA">
                                      <p:cBhvr>
                                        <p:cTn id="31" dur="1000" fill="hold"/>
                                        <p:tgtEl>
                                          <p:spTgt spid="13"/>
                                        </p:tgtEl>
                                        <p:attrNameLst>
                                          <p:attrName>ppt_x</p:attrName>
                                          <p:attrName>ppt_y</p:attrName>
                                        </p:attrNameLst>
                                      </p:cBhvr>
                                      <p:rCtr x="-7135" y="6528"/>
                                    </p:animMotion>
                                  </p:childTnLst>
                                </p:cTn>
                              </p:par>
                              <p:par>
                                <p:cTn id="32" presetID="42" presetClass="path" presetSubtype="0" accel="50000" decel="50000" fill="hold" grpId="2" nodeType="withEffect">
                                  <p:stCondLst>
                                    <p:cond delay="1000"/>
                                  </p:stCondLst>
                                  <p:childTnLst>
                                    <p:animMotion origin="layout" path="M 2.70833E-6 -1.48148E-6 L 0.14062 -0.12754 " pathEditMode="relative" rAng="0" ptsTypes="AA">
                                      <p:cBhvr>
                                        <p:cTn id="33" dur="1000" fill="hold"/>
                                        <p:tgtEl>
                                          <p:spTgt spid="8"/>
                                        </p:tgtEl>
                                        <p:attrNameLst>
                                          <p:attrName>ppt_x</p:attrName>
                                          <p:attrName>ppt_y</p:attrName>
                                        </p:attrNameLst>
                                      </p:cBhvr>
                                      <p:rCtr x="7031" y="-6389"/>
                                    </p:animMotion>
                                  </p:childTnLst>
                                </p:cTn>
                              </p:par>
                              <p:par>
                                <p:cTn id="34" presetID="42" presetClass="path" presetSubtype="0" accel="50000" decel="50000" fill="hold" nodeType="withEffect">
                                  <p:stCondLst>
                                    <p:cond delay="2000"/>
                                  </p:stCondLst>
                                  <p:childTnLst>
                                    <p:animMotion origin="layout" path="M 3.33333E-6 2.59259E-6 L 0.27877 0.10856 " pathEditMode="relative" rAng="0" ptsTypes="AA">
                                      <p:cBhvr>
                                        <p:cTn id="35" dur="1000" fill="hold"/>
                                        <p:tgtEl>
                                          <p:spTgt spid="12"/>
                                        </p:tgtEl>
                                        <p:attrNameLst>
                                          <p:attrName>ppt_x</p:attrName>
                                          <p:attrName>ppt_y</p:attrName>
                                        </p:attrNameLst>
                                      </p:cBhvr>
                                      <p:rCtr x="13932" y="5417"/>
                                    </p:animMotion>
                                  </p:childTnLst>
                                </p:cTn>
                              </p:par>
                              <p:par>
                                <p:cTn id="36" presetID="42" presetClass="path" presetSubtype="0" accel="50000" decel="50000" fill="hold" grpId="2" nodeType="withEffect">
                                  <p:stCondLst>
                                    <p:cond delay="3000"/>
                                  </p:stCondLst>
                                  <p:childTnLst>
                                    <p:animMotion origin="layout" path="M 4.58333E-6 -1.48148E-6 L 0.14075 -0.12477 " pathEditMode="relative" rAng="0" ptsTypes="AA">
                                      <p:cBhvr>
                                        <p:cTn id="37" dur="1000" fill="hold"/>
                                        <p:tgtEl>
                                          <p:spTgt spid="7"/>
                                        </p:tgtEl>
                                        <p:attrNameLst>
                                          <p:attrName>ppt_x</p:attrName>
                                          <p:attrName>ppt_y</p:attrName>
                                        </p:attrNameLst>
                                      </p:cBhvr>
                                      <p:rCtr x="7031" y="-6250"/>
                                    </p:animMotion>
                                  </p:childTnLst>
                                </p:cTn>
                              </p:par>
                              <p:par>
                                <p:cTn id="38" presetID="42" presetClass="path" presetSubtype="0" accel="50000" decel="50000" fill="hold" nodeType="withEffect">
                                  <p:stCondLst>
                                    <p:cond delay="4000"/>
                                  </p:stCondLst>
                                  <p:childTnLst>
                                    <p:animMotion origin="layout" path="M 3.33333E-6 4.07407E-6 L 0.27877 0.10856 " pathEditMode="relative" rAng="0" ptsTypes="AA">
                                      <p:cBhvr>
                                        <p:cTn id="39" dur="1000" fill="hold"/>
                                        <p:tgtEl>
                                          <p:spTgt spid="11"/>
                                        </p:tgtEl>
                                        <p:attrNameLst>
                                          <p:attrName>ppt_x</p:attrName>
                                          <p:attrName>ppt_y</p:attrName>
                                        </p:attrNameLst>
                                      </p:cBhvr>
                                      <p:rCtr x="13932" y="5417"/>
                                    </p:animMotion>
                                  </p:childTnLst>
                                </p:cTn>
                              </p:par>
                              <p:par>
                                <p:cTn id="40" presetID="42" presetClass="path" presetSubtype="0" accel="50000" decel="50000" fill="hold" grpId="1" nodeType="withEffect">
                                  <p:stCondLst>
                                    <p:cond delay="5000"/>
                                  </p:stCondLst>
                                  <p:childTnLst>
                                    <p:animMotion origin="layout" path="M -0.4375 -0.01389 L -0.14167 0.12916 " pathEditMode="relative" rAng="0" ptsTypes="AA">
                                      <p:cBhvr>
                                        <p:cTn id="41" dur="1000" spd="-100000" fill="hold"/>
                                        <p:tgtEl>
                                          <p:spTgt spid="13"/>
                                        </p:tgtEl>
                                        <p:attrNameLst>
                                          <p:attrName>ppt_x</p:attrName>
                                          <p:attrName>ppt_y</p:attrName>
                                        </p:attrNameLst>
                                      </p:cBhvr>
                                      <p:rCtr x="14792" y="7153"/>
                                    </p:animMotion>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par>
                                <p:cTn id="47" presetID="10" presetClass="entr" presetSubtype="0" fill="hold"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3"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grpId="3"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3"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500"/>
                                        <p:tgtEl>
                                          <p:spTgt spid="1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500"/>
                                        <p:tgtEl>
                                          <p:spTgt spid="19"/>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2.08333E-7 -3.7037E-7 L 0.12292 -0.21806 " pathEditMode="relative" rAng="0" ptsTypes="AA">
                                      <p:cBhvr>
                                        <p:cTn id="77" dur="1000" fill="hold"/>
                                        <p:tgtEl>
                                          <p:spTgt spid="21"/>
                                        </p:tgtEl>
                                        <p:attrNameLst>
                                          <p:attrName>ppt_x</p:attrName>
                                          <p:attrName>ppt_y</p:attrName>
                                        </p:attrNameLst>
                                      </p:cBhvr>
                                      <p:rCtr x="6146" y="-10903"/>
                                    </p:animMotion>
                                  </p:childTnLst>
                                </p:cTn>
                              </p:par>
                              <p:par>
                                <p:cTn id="78" presetID="42" presetClass="path" presetSubtype="0" accel="50000" decel="50000" fill="hold" nodeType="withEffect">
                                  <p:stCondLst>
                                    <p:cond delay="0"/>
                                  </p:stCondLst>
                                  <p:childTnLst>
                                    <p:animMotion origin="layout" path="M 2.70833E-6 1.48148E-6 L 0.12708 -0.22083 " pathEditMode="relative" rAng="0" ptsTypes="AA">
                                      <p:cBhvr>
                                        <p:cTn id="79" dur="1000" fill="hold"/>
                                        <p:tgtEl>
                                          <p:spTgt spid="22"/>
                                        </p:tgtEl>
                                        <p:attrNameLst>
                                          <p:attrName>ppt_x</p:attrName>
                                          <p:attrName>ppt_y</p:attrName>
                                        </p:attrNameLst>
                                      </p:cBhvr>
                                      <p:rCtr x="6354" y="-11042"/>
                                    </p:animMotion>
                                  </p:childTnLst>
                                </p:cTn>
                              </p:par>
                              <p:par>
                                <p:cTn id="80" presetID="42" presetClass="path" presetSubtype="0" accel="50000" decel="50000" fill="hold" nodeType="withEffect">
                                  <p:stCondLst>
                                    <p:cond delay="0"/>
                                  </p:stCondLst>
                                  <p:childTnLst>
                                    <p:animMotion origin="layout" path="M -6.25E-7 1.85185E-6 L 0.12292 -0.21806 " pathEditMode="relative" rAng="0" ptsTypes="AA">
                                      <p:cBhvr>
                                        <p:cTn id="81" dur="1000" fill="hold"/>
                                        <p:tgtEl>
                                          <p:spTgt spid="23"/>
                                        </p:tgtEl>
                                        <p:attrNameLst>
                                          <p:attrName>ppt_x</p:attrName>
                                          <p:attrName>ppt_y</p:attrName>
                                        </p:attrNameLst>
                                      </p:cBhvr>
                                      <p:rCtr x="6146" y="-10903"/>
                                    </p:animMotion>
                                  </p:childTnLst>
                                </p:cTn>
                              </p:par>
                              <p:par>
                                <p:cTn id="82" presetID="42" presetClass="path" presetSubtype="0" accel="50000" decel="50000" fill="hold" grpId="0" nodeType="withEffect">
                                  <p:stCondLst>
                                    <p:cond delay="1000"/>
                                  </p:stCondLst>
                                  <p:childTnLst>
                                    <p:animMotion origin="layout" path="M -2.91667E-6 4.81481E-6 L -0.23203 -0.1757 " pathEditMode="fixed" rAng="0" ptsTypes="AA">
                                      <p:cBhvr>
                                        <p:cTn id="83" dur="1000" fill="hold"/>
                                        <p:tgtEl>
                                          <p:spTgt spid="18"/>
                                        </p:tgtEl>
                                        <p:attrNameLst>
                                          <p:attrName>ppt_x</p:attrName>
                                          <p:attrName>ppt_y</p:attrName>
                                        </p:attrNameLst>
                                      </p:cBhvr>
                                      <p:rCtr x="-11602" y="-8796"/>
                                    </p:animMotion>
                                  </p:childTnLst>
                                </p:cTn>
                              </p:par>
                              <p:par>
                                <p:cTn id="84" presetID="42" presetClass="path" presetSubtype="0" accel="50000" decel="50000" fill="hold" grpId="0" nodeType="withEffect">
                                  <p:stCondLst>
                                    <p:cond delay="1000"/>
                                  </p:stCondLst>
                                  <p:childTnLst>
                                    <p:animMotion origin="layout" path="M 1.66667E-6 4.81481E-6 L -0.23333 -0.17732 " pathEditMode="fixed" rAng="0" ptsTypes="AA">
                                      <p:cBhvr>
                                        <p:cTn id="85" dur="1000" fill="hold"/>
                                        <p:tgtEl>
                                          <p:spTgt spid="17"/>
                                        </p:tgtEl>
                                        <p:attrNameLst>
                                          <p:attrName>ppt_x</p:attrName>
                                          <p:attrName>ppt_y</p:attrName>
                                        </p:attrNameLst>
                                      </p:cBhvr>
                                      <p:rCtr x="-11667" y="-8866"/>
                                    </p:animMotion>
                                  </p:childTnLst>
                                </p:cTn>
                              </p:par>
                              <p:par>
                                <p:cTn id="86" presetID="42" presetClass="path" presetSubtype="0" accel="50000" decel="50000" fill="hold" grpId="0" nodeType="withEffect">
                                  <p:stCondLst>
                                    <p:cond delay="1000"/>
                                  </p:stCondLst>
                                  <p:childTnLst>
                                    <p:animMotion origin="layout" path="M 2.70833E-6 -0.0007 L -0.22956 -0.1794 " pathEditMode="fixed" rAng="0" ptsTypes="AA">
                                      <p:cBhvr>
                                        <p:cTn id="87" dur="1000" fill="hold"/>
                                        <p:tgtEl>
                                          <p:spTgt spid="20"/>
                                        </p:tgtEl>
                                        <p:attrNameLst>
                                          <p:attrName>ppt_x</p:attrName>
                                          <p:attrName>ppt_y</p:attrName>
                                        </p:attrNameLst>
                                      </p:cBhvr>
                                      <p:rCtr x="-11484" y="-8935"/>
                                    </p:animMotion>
                                  </p:childTnLst>
                                </p:cTn>
                              </p:par>
                            </p:childTnLst>
                          </p:cTn>
                        </p:par>
                      </p:childTnLst>
                    </p:cTn>
                  </p:par>
                  <p:par>
                    <p:cTn id="88" fill="hold">
                      <p:stCondLst>
                        <p:cond delay="indefinite"/>
                      </p:stCondLst>
                      <p:childTnLst>
                        <p:par>
                          <p:cTn id="89" fill="hold">
                            <p:stCondLst>
                              <p:cond delay="0"/>
                            </p:stCondLst>
                            <p:childTnLst>
                              <p:par>
                                <p:cTn id="90" presetID="42" presetClass="path" presetSubtype="0" accel="50000" decel="50000" fill="hold" grpId="1" nodeType="clickEffect">
                                  <p:stCondLst>
                                    <p:cond delay="0"/>
                                  </p:stCondLst>
                                  <p:childTnLst>
                                    <p:animMotion origin="layout" path="M -2.91667E-6 4.81481E-6 L -0.22916 -0.17408 " pathEditMode="relative" rAng="0" ptsTypes="AA">
                                      <p:cBhvr>
                                        <p:cTn id="91" dur="1000" spd="-100000" fill="hold"/>
                                        <p:tgtEl>
                                          <p:spTgt spid="18"/>
                                        </p:tgtEl>
                                        <p:attrNameLst>
                                          <p:attrName>ppt_x</p:attrName>
                                          <p:attrName>ppt_y</p:attrName>
                                        </p:attrNameLst>
                                      </p:cBhvr>
                                      <p:rCtr x="-11458" y="-8704"/>
                                    </p:animMotion>
                                  </p:childTnLst>
                                </p:cTn>
                              </p:par>
                              <p:par>
                                <p:cTn id="92" presetID="42" presetClass="path" presetSubtype="0" accel="50000" decel="50000" fill="hold" grpId="1" nodeType="withEffect">
                                  <p:stCondLst>
                                    <p:cond delay="0"/>
                                  </p:stCondLst>
                                  <p:childTnLst>
                                    <p:animMotion origin="layout" path="M 1.66667E-6 4.81481E-6 L -0.23164 -0.1757 " pathEditMode="relative" rAng="0" ptsTypes="AA">
                                      <p:cBhvr>
                                        <p:cTn id="93" dur="1000" spd="-100000" fill="hold"/>
                                        <p:tgtEl>
                                          <p:spTgt spid="17"/>
                                        </p:tgtEl>
                                        <p:attrNameLst>
                                          <p:attrName>ppt_x</p:attrName>
                                          <p:attrName>ppt_y</p:attrName>
                                        </p:attrNameLst>
                                      </p:cBhvr>
                                      <p:rCtr x="-11589" y="-8796"/>
                                    </p:animMotion>
                                  </p:childTnLst>
                                </p:cTn>
                              </p:par>
                              <p:par>
                                <p:cTn id="94" presetID="42" presetClass="path" presetSubtype="0" accel="50000" decel="50000" fill="hold" grpId="1" nodeType="withEffect">
                                  <p:stCondLst>
                                    <p:cond delay="0"/>
                                  </p:stCondLst>
                                  <p:childTnLst>
                                    <p:animMotion origin="layout" path="M 2.70833E-6 4.81481E-6 L -0.22826 -0.17801 " pathEditMode="relative" rAng="0" ptsTypes="AA">
                                      <p:cBhvr>
                                        <p:cTn id="95" dur="1000" spd="-100000" fill="hold"/>
                                        <p:tgtEl>
                                          <p:spTgt spid="20"/>
                                        </p:tgtEl>
                                        <p:attrNameLst>
                                          <p:attrName>ppt_x</p:attrName>
                                          <p:attrName>ppt_y</p:attrName>
                                        </p:attrNameLst>
                                      </p:cBhvr>
                                      <p:rCtr x="-11419" y="-8912"/>
                                    </p:animMotion>
                                  </p:childTnLst>
                                </p:cTn>
                              </p:par>
                              <p:par>
                                <p:cTn id="96" presetID="42" presetClass="path" presetSubtype="0" accel="50000" decel="50000" fill="hold" nodeType="withEffect">
                                  <p:stCondLst>
                                    <p:cond delay="1000"/>
                                  </p:stCondLst>
                                  <p:childTnLst>
                                    <p:animMotion origin="layout" path="M 2.08333E-7 -3.7037E-7 L 0.12187 -0.21667 " pathEditMode="relative" rAng="0" ptsTypes="AA">
                                      <p:cBhvr>
                                        <p:cTn id="97" dur="1000" spd="-100000" fill="hold"/>
                                        <p:tgtEl>
                                          <p:spTgt spid="21"/>
                                        </p:tgtEl>
                                        <p:attrNameLst>
                                          <p:attrName>ppt_x</p:attrName>
                                          <p:attrName>ppt_y</p:attrName>
                                        </p:attrNameLst>
                                      </p:cBhvr>
                                      <p:rCtr x="6094" y="-10833"/>
                                    </p:animMotion>
                                  </p:childTnLst>
                                </p:cTn>
                              </p:par>
                              <p:par>
                                <p:cTn id="98" presetID="42" presetClass="path" presetSubtype="0" accel="50000" decel="50000" fill="hold" nodeType="withEffect">
                                  <p:stCondLst>
                                    <p:cond delay="1000"/>
                                  </p:stCondLst>
                                  <p:childTnLst>
                                    <p:animMotion origin="layout" path="M 2.70833E-6 1.48148E-6 L 0.12604 -0.21806 " pathEditMode="relative" rAng="0" ptsTypes="AA">
                                      <p:cBhvr>
                                        <p:cTn id="99" dur="1000" spd="-100000" fill="hold"/>
                                        <p:tgtEl>
                                          <p:spTgt spid="22"/>
                                        </p:tgtEl>
                                        <p:attrNameLst>
                                          <p:attrName>ppt_x</p:attrName>
                                          <p:attrName>ppt_y</p:attrName>
                                        </p:attrNameLst>
                                      </p:cBhvr>
                                      <p:rCtr x="6302" y="-10903"/>
                                    </p:animMotion>
                                  </p:childTnLst>
                                </p:cTn>
                              </p:par>
                              <p:par>
                                <p:cTn id="100" presetID="42" presetClass="path" presetSubtype="0" accel="50000" decel="50000" fill="hold" nodeType="withEffect">
                                  <p:stCondLst>
                                    <p:cond delay="1000"/>
                                  </p:stCondLst>
                                  <p:childTnLst>
                                    <p:animMotion origin="layout" path="M -6.25E-7 1.85185E-6 L 0.12083 -0.21528 " pathEditMode="relative" rAng="0" ptsTypes="AA">
                                      <p:cBhvr>
                                        <p:cTn id="101" dur="1000" spd="-100000" fill="hold"/>
                                        <p:tgtEl>
                                          <p:spTgt spid="23"/>
                                        </p:tgtEl>
                                        <p:attrNameLst>
                                          <p:attrName>ppt_x</p:attrName>
                                          <p:attrName>ppt_y</p:attrName>
                                        </p:attrNameLst>
                                      </p:cBhvr>
                                      <p:rCtr x="6042" y="-10764"/>
                                    </p:animMotion>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2" nodeType="click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500"/>
                                        <p:tgtEl>
                                          <p:spTgt spid="24"/>
                                        </p:tgtEl>
                                      </p:cBhvr>
                                    </p:animEffect>
                                  </p:childTnLst>
                                </p:cTn>
                              </p:par>
                            </p:childTnLst>
                          </p:cTn>
                        </p:par>
                      </p:childTnLst>
                    </p:cTn>
                  </p:par>
                  <p:par>
                    <p:cTn id="107" fill="hold">
                      <p:stCondLst>
                        <p:cond delay="indefinite"/>
                      </p:stCondLst>
                      <p:childTnLst>
                        <p:par>
                          <p:cTn id="108" fill="hold">
                            <p:stCondLst>
                              <p:cond delay="0"/>
                            </p:stCondLst>
                            <p:childTnLst>
                              <p:par>
                                <p:cTn id="109" presetID="42" presetClass="path" presetSubtype="0" accel="50000" decel="50000" fill="hold" grpId="0" nodeType="clickEffect">
                                  <p:stCondLst>
                                    <p:cond delay="0"/>
                                  </p:stCondLst>
                                  <p:childTnLst>
                                    <p:animMotion origin="layout" path="M 0.00195 -0.00023 L -0.26471 -0.21829 " pathEditMode="relative" rAng="0" ptsTypes="AA">
                                      <p:cBhvr>
                                        <p:cTn id="110" dur="1000" fill="hold"/>
                                        <p:tgtEl>
                                          <p:spTgt spid="24"/>
                                        </p:tgtEl>
                                        <p:attrNameLst>
                                          <p:attrName>ppt_x</p:attrName>
                                          <p:attrName>ppt_y</p:attrName>
                                        </p:attrNameLst>
                                      </p:cBhvr>
                                      <p:rCtr x="-13333" y="-10903"/>
                                    </p:animMotion>
                                  </p:childTnLst>
                                </p:cTn>
                              </p:par>
                              <p:par>
                                <p:cTn id="111" presetID="42" presetClass="path" presetSubtype="0" accel="50000" decel="50000" fill="hold" grpId="2" nodeType="withEffect">
                                  <p:stCondLst>
                                    <p:cond delay="1000"/>
                                  </p:stCondLst>
                                  <p:childTnLst>
                                    <p:animMotion origin="layout" path="M 1.66667E-6 4.81481E-6 L 0.26354 0.21365 " pathEditMode="relative" rAng="0" ptsTypes="AA">
                                      <p:cBhvr>
                                        <p:cTn id="112" dur="1000" fill="hold"/>
                                        <p:tgtEl>
                                          <p:spTgt spid="17"/>
                                        </p:tgtEl>
                                        <p:attrNameLst>
                                          <p:attrName>ppt_x</p:attrName>
                                          <p:attrName>ppt_y</p:attrName>
                                        </p:attrNameLst>
                                      </p:cBhvr>
                                      <p:rCtr x="13177" y="10671"/>
                                    </p:animMotion>
                                  </p:childTnLst>
                                </p:cTn>
                              </p:par>
                              <p:par>
                                <p:cTn id="113" presetID="42" presetClass="path" presetSubtype="0" accel="50000" decel="50000" fill="hold" nodeType="withEffect">
                                  <p:stCondLst>
                                    <p:cond delay="2000"/>
                                  </p:stCondLst>
                                  <p:childTnLst>
                                    <p:animMotion origin="layout" path="M 2.08333E-7 -3.7037E-7 L 0.12122 -0.21551 " pathEditMode="relative" rAng="0" ptsTypes="AA">
                                      <p:cBhvr>
                                        <p:cTn id="114" dur="1000" fill="hold"/>
                                        <p:tgtEl>
                                          <p:spTgt spid="21"/>
                                        </p:tgtEl>
                                        <p:attrNameLst>
                                          <p:attrName>ppt_x</p:attrName>
                                          <p:attrName>ppt_y</p:attrName>
                                        </p:attrNameLst>
                                      </p:cBhvr>
                                      <p:rCtr x="6055" y="-10787"/>
                                    </p:animMotion>
                                  </p:childTnLst>
                                </p:cTn>
                              </p:par>
                              <p:par>
                                <p:cTn id="115" presetID="42" presetClass="path" presetSubtype="0" accel="50000" decel="50000" fill="hold" grpId="2" nodeType="withEffect">
                                  <p:stCondLst>
                                    <p:cond delay="3000"/>
                                  </p:stCondLst>
                                  <p:childTnLst>
                                    <p:animMotion origin="layout" path="M -2.91667E-6 4.81481E-6 L 0.26979 0.21365 " pathEditMode="relative" rAng="0" ptsTypes="AA">
                                      <p:cBhvr>
                                        <p:cTn id="116" dur="1000" fill="hold"/>
                                        <p:tgtEl>
                                          <p:spTgt spid="18"/>
                                        </p:tgtEl>
                                        <p:attrNameLst>
                                          <p:attrName>ppt_x</p:attrName>
                                          <p:attrName>ppt_y</p:attrName>
                                        </p:attrNameLst>
                                      </p:cBhvr>
                                      <p:rCtr x="13490" y="10671"/>
                                    </p:animMotion>
                                  </p:childTnLst>
                                </p:cTn>
                              </p:par>
                              <p:par>
                                <p:cTn id="117" presetID="42" presetClass="path" presetSubtype="0" accel="50000" decel="50000" fill="hold" nodeType="withEffect">
                                  <p:stCondLst>
                                    <p:cond delay="4000"/>
                                  </p:stCondLst>
                                  <p:childTnLst>
                                    <p:animMotion origin="layout" path="M 2.70833E-6 1.48148E-6 L 0.12409 -0.21829 " pathEditMode="relative" rAng="0" ptsTypes="AA">
                                      <p:cBhvr>
                                        <p:cTn id="118" dur="1000" fill="hold"/>
                                        <p:tgtEl>
                                          <p:spTgt spid="22"/>
                                        </p:tgtEl>
                                        <p:attrNameLst>
                                          <p:attrName>ppt_x</p:attrName>
                                          <p:attrName>ppt_y</p:attrName>
                                        </p:attrNameLst>
                                      </p:cBhvr>
                                      <p:rCtr x="6198" y="-10926"/>
                                    </p:animMotion>
                                  </p:childTnLst>
                                </p:cTn>
                              </p:par>
                              <p:par>
                                <p:cTn id="119" presetID="42" presetClass="path" presetSubtype="0" accel="50000" decel="50000" fill="hold" grpId="2" nodeType="withEffect">
                                  <p:stCondLst>
                                    <p:cond delay="5000"/>
                                  </p:stCondLst>
                                  <p:childTnLst>
                                    <p:animMotion origin="layout" path="M 2.70833E-6 4.81481E-6 L 0.26354 0.21782 " pathEditMode="relative" rAng="0" ptsTypes="AA">
                                      <p:cBhvr>
                                        <p:cTn id="120" dur="1000" fill="hold"/>
                                        <p:tgtEl>
                                          <p:spTgt spid="20"/>
                                        </p:tgtEl>
                                        <p:attrNameLst>
                                          <p:attrName>ppt_x</p:attrName>
                                          <p:attrName>ppt_y</p:attrName>
                                        </p:attrNameLst>
                                      </p:cBhvr>
                                      <p:rCtr x="13177" y="10880"/>
                                    </p:animMotion>
                                  </p:childTnLst>
                                </p:cTn>
                              </p:par>
                              <p:par>
                                <p:cTn id="121" presetID="42" presetClass="path" presetSubtype="0" accel="50000" decel="50000" fill="hold" nodeType="withEffect">
                                  <p:stCondLst>
                                    <p:cond delay="6000"/>
                                  </p:stCondLst>
                                  <p:childTnLst>
                                    <p:animMotion origin="layout" path="M -0.00612 -0.01065 L 0.1237 -0.21736 " pathEditMode="relative" rAng="0" ptsTypes="AA">
                                      <p:cBhvr>
                                        <p:cTn id="122" dur="1000" fill="hold"/>
                                        <p:tgtEl>
                                          <p:spTgt spid="23"/>
                                        </p:tgtEl>
                                        <p:attrNameLst>
                                          <p:attrName>ppt_x</p:attrName>
                                          <p:attrName>ppt_y</p:attrName>
                                        </p:attrNameLst>
                                      </p:cBhvr>
                                      <p:rCtr x="6484" y="-10347"/>
                                    </p:animMotion>
                                  </p:childTnLst>
                                </p:cTn>
                              </p:par>
                              <p:par>
                                <p:cTn id="123" presetID="42" presetClass="path" presetSubtype="0" accel="50000" decel="50000" fill="hold" grpId="1" nodeType="withEffect">
                                  <p:stCondLst>
                                    <p:cond delay="7000"/>
                                  </p:stCondLst>
                                  <p:childTnLst>
                                    <p:animMotion origin="layout" path="M -0.26471 -0.21852 L -0.40716 -0.00463 " pathEditMode="relative" rAng="0" ptsTypes="AA">
                                      <p:cBhvr>
                                        <p:cTn id="124" dur="1000" fill="hold"/>
                                        <p:tgtEl>
                                          <p:spTgt spid="24"/>
                                        </p:tgtEl>
                                        <p:attrNameLst>
                                          <p:attrName>ppt_x</p:attrName>
                                          <p:attrName>ppt_y</p:attrName>
                                        </p:attrNameLst>
                                      </p:cBhvr>
                                      <p:rCtr x="-7122" y="1069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8" grpId="0" animBg="1"/>
      <p:bldP spid="8" grpId="1" animBg="1"/>
      <p:bldP spid="8" grpId="2" animBg="1"/>
      <p:bldP spid="13" grpId="0" animBg="1"/>
      <p:bldP spid="13" grpId="1" animBg="1"/>
      <p:bldP spid="13" grpId="2" animBg="1"/>
      <p:bldP spid="14" grpId="0" animBg="1"/>
      <p:bldP spid="15" grpId="0" animBg="1"/>
      <p:bldP spid="16" grpId="0" animBg="1"/>
      <p:bldP spid="17" grpId="0" animBg="1"/>
      <p:bldP spid="17" grpId="1" animBg="1"/>
      <p:bldP spid="17" grpId="2" animBg="1"/>
      <p:bldP spid="17" grpId="3" animBg="1"/>
      <p:bldP spid="18" grpId="0" animBg="1"/>
      <p:bldP spid="18" grpId="1" animBg="1"/>
      <p:bldP spid="18" grpId="2" animBg="1"/>
      <p:bldP spid="18" grpId="3" animBg="1"/>
      <p:bldP spid="19" grpId="0" animBg="1"/>
      <p:bldP spid="20" grpId="0" animBg="1"/>
      <p:bldP spid="20" grpId="1" animBg="1"/>
      <p:bldP spid="20" grpId="2" animBg="1"/>
      <p:bldP spid="20" grpId="3" animBg="1"/>
      <p:bldP spid="24" grpId="0" animBg="1"/>
      <p:bldP spid="24" grpId="1" animBg="1"/>
      <p:bldP spid="24" grpId="2"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Future directions</a:t>
            </a:r>
          </a:p>
        </p:txBody>
      </p:sp>
      <p:sp>
        <p:nvSpPr>
          <p:cNvPr id="3" name="Content Placeholder 2"/>
          <p:cNvSpPr>
            <a:spLocks noGrp="1"/>
          </p:cNvSpPr>
          <p:nvPr>
            <p:ph idx="1"/>
          </p:nvPr>
        </p:nvSpPr>
        <p:spPr>
          <a:xfrm>
            <a:off x="1981200" y="1600201"/>
            <a:ext cx="8229600" cy="1152625"/>
          </a:xfrm>
        </p:spPr>
        <p:txBody>
          <a:bodyPr>
            <a:normAutofit/>
          </a:bodyPr>
          <a:lstStyle/>
          <a:p>
            <a:r>
              <a:rPr lang="en-US" sz="3000" dirty="0"/>
              <a:t>Simultaneous presence of multiple directed catalysts (without exponential blowup)</a:t>
            </a:r>
          </a:p>
          <a:p>
            <a:endParaRPr lang="en-US" sz="3000" dirty="0"/>
          </a:p>
          <a:p>
            <a:endParaRPr lang="en-US" sz="3000" dirty="0"/>
          </a:p>
          <a:p>
            <a:endParaRPr lang="en-US" sz="3000" dirty="0"/>
          </a:p>
        </p:txBody>
      </p:sp>
      <p:sp>
        <p:nvSpPr>
          <p:cNvPr id="4" name="Slide Number Placeholder 3"/>
          <p:cNvSpPr>
            <a:spLocks noGrp="1"/>
          </p:cNvSpPr>
          <p:nvPr>
            <p:ph type="sldNum" sz="quarter" idx="12"/>
          </p:nvPr>
        </p:nvSpPr>
        <p:spPr/>
        <p:txBody>
          <a:bodyPr/>
          <a:lstStyle/>
          <a:p>
            <a:fld id="{1ACC379C-1C69-404F-8F7C-25EFE1E359DB}" type="slidenum">
              <a:rPr lang="en-US" smtClean="0"/>
              <a:t>37</a:t>
            </a:fld>
            <a:endParaRPr lang="en-US"/>
          </a:p>
        </p:txBody>
      </p:sp>
      <p:sp>
        <p:nvSpPr>
          <p:cNvPr id="5" name="Content Placeholder 2"/>
          <p:cNvSpPr txBox="1">
            <a:spLocks/>
          </p:cNvSpPr>
          <p:nvPr/>
        </p:nvSpPr>
        <p:spPr>
          <a:xfrm>
            <a:off x="1981200" y="3956180"/>
            <a:ext cx="8229600" cy="11103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a:t>Constrained catalytic networks using overhangs</a:t>
            </a:r>
          </a:p>
          <a:p>
            <a:endParaRPr lang="en-US" sz="3000" dirty="0"/>
          </a:p>
        </p:txBody>
      </p:sp>
      <p:sp>
        <p:nvSpPr>
          <p:cNvPr id="6" name="Content Placeholder 2"/>
          <p:cNvSpPr txBox="1">
            <a:spLocks/>
          </p:cNvSpPr>
          <p:nvPr/>
        </p:nvSpPr>
        <p:spPr>
          <a:xfrm>
            <a:off x="1981200" y="2734459"/>
            <a:ext cx="8229600" cy="10257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000" dirty="0"/>
              <a:t>Minimum number of domain types to be robust to varying relative amounts of the monomers</a:t>
            </a:r>
          </a:p>
          <a:p>
            <a:pPr marL="0" indent="0">
              <a:buNone/>
            </a:pPr>
            <a:endParaRPr lang="en-US" sz="3000" dirty="0"/>
          </a:p>
          <a:p>
            <a:endParaRPr lang="en-US" sz="3000" dirty="0"/>
          </a:p>
          <a:p>
            <a:endParaRPr lang="en-US" sz="3000" dirty="0"/>
          </a:p>
          <a:p>
            <a:endParaRPr lang="en-US" sz="3000" dirty="0"/>
          </a:p>
        </p:txBody>
      </p:sp>
    </p:spTree>
    <p:extLst>
      <p:ext uri="{BB962C8B-B14F-4D97-AF65-F5344CB8AC3E}">
        <p14:creationId xmlns:p14="http://schemas.microsoft.com/office/powerpoint/2010/main" val="31513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3053F1-AEE0-4A8F-91B6-32F56820C8D3}"/>
              </a:ext>
            </a:extLst>
          </p:cNvPr>
          <p:cNvSpPr>
            <a:spLocks noGrp="1"/>
          </p:cNvSpPr>
          <p:nvPr>
            <p:ph type="title"/>
          </p:nvPr>
        </p:nvSpPr>
        <p:spPr/>
        <p:txBody>
          <a:bodyPr/>
          <a:lstStyle/>
          <a:p>
            <a:r>
              <a:rPr lang="en-US" dirty="0"/>
              <a:t>Thermodynamic self-assembly</a:t>
            </a:r>
          </a:p>
        </p:txBody>
      </p:sp>
      <p:sp>
        <p:nvSpPr>
          <p:cNvPr id="5" name="Text Placeholder 4">
            <a:extLst>
              <a:ext uri="{FF2B5EF4-FFF2-40B4-BE49-F238E27FC236}">
                <a16:creationId xmlns:a16="http://schemas.microsoft.com/office/drawing/2014/main" id="{25DF0BCA-2D6D-4715-A6F5-790169CA15D4}"/>
              </a:ext>
            </a:extLst>
          </p:cNvPr>
          <p:cNvSpPr>
            <a:spLocks noGrp="1"/>
          </p:cNvSpPr>
          <p:nvPr>
            <p:ph type="body" idx="1"/>
          </p:nvPr>
        </p:nvSpPr>
        <p:spPr/>
        <p:txBody>
          <a:bodyPr/>
          <a:lstStyle/>
          <a:p>
            <a:r>
              <a:rPr lang="en-US" dirty="0"/>
              <a:t>Grafting the TBN model onto self-assembly</a:t>
            </a:r>
          </a:p>
        </p:txBody>
      </p:sp>
    </p:spTree>
    <p:extLst>
      <p:ext uri="{BB962C8B-B14F-4D97-AF65-F5344CB8AC3E}">
        <p14:creationId xmlns:p14="http://schemas.microsoft.com/office/powerpoint/2010/main" val="16677606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modest goal</a:t>
            </a:r>
          </a:p>
        </p:txBody>
      </p:sp>
      <p:sp>
        <p:nvSpPr>
          <p:cNvPr id="3" name="Content Placeholder 2"/>
          <p:cNvSpPr>
            <a:spLocks noGrp="1"/>
          </p:cNvSpPr>
          <p:nvPr>
            <p:ph idx="1"/>
          </p:nvPr>
        </p:nvSpPr>
        <p:spPr>
          <a:xfrm>
            <a:off x="588226" y="1728114"/>
            <a:ext cx="11244109" cy="3163714"/>
          </a:xfrm>
        </p:spPr>
        <p:txBody>
          <a:bodyPr>
            <a:normAutofit/>
          </a:bodyPr>
          <a:lstStyle/>
          <a:p>
            <a:r>
              <a:rPr lang="en-US" b="1" dirty="0"/>
              <a:t>Informal</a:t>
            </a:r>
            <a:r>
              <a:rPr lang="en-US" dirty="0"/>
              <a:t>: Design monomers that self-assemble </a:t>
            </a:r>
            <a:r>
              <a:rPr lang="en-US" dirty="0">
                <a:solidFill>
                  <a:srgbClr val="FF0000"/>
                </a:solidFill>
              </a:rPr>
              <a:t>arbitrarily large complexes</a:t>
            </a:r>
            <a:r>
              <a:rPr lang="en-US" dirty="0"/>
              <a:t>.</a:t>
            </a:r>
          </a:p>
          <a:p>
            <a:pPr lvl="1"/>
            <a:r>
              <a:rPr lang="en-US" u="sng" dirty="0"/>
              <a:t>size of a complex</a:t>
            </a:r>
            <a:r>
              <a:rPr lang="en-US" dirty="0"/>
              <a:t>  =  # monomers in the complex</a:t>
            </a:r>
          </a:p>
          <a:p>
            <a:r>
              <a:rPr lang="en-US" b="1" dirty="0"/>
              <a:t>Formal</a:t>
            </a:r>
            <a:r>
              <a:rPr lang="en-US" dirty="0"/>
              <a:t>: Design a set of monomer types so that, for all </a:t>
            </a:r>
            <a:r>
              <a:rPr lang="en-US" i="1" dirty="0"/>
              <a:t>S</a:t>
            </a:r>
            <a:r>
              <a:rPr lang="en-US" dirty="0"/>
              <a:t> ∈ ℕ, there is a stable complex of size at least </a:t>
            </a:r>
            <a:r>
              <a:rPr lang="en-US" i="1" dirty="0"/>
              <a:t>S</a:t>
            </a:r>
            <a:r>
              <a:rPr lang="en-US" dirty="0"/>
              <a:t>.</a:t>
            </a:r>
          </a:p>
          <a:p>
            <a:r>
              <a:rPr lang="en-US" dirty="0"/>
              <a:t>Easy to do in Abstract Tile Assembly Model: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Double Brace 4"/>
          <p:cNvSpPr/>
          <p:nvPr/>
        </p:nvSpPr>
        <p:spPr>
          <a:xfrm>
            <a:off x="1903754" y="4890442"/>
            <a:ext cx="1444625" cy="1046018"/>
          </a:xfrm>
          <a:prstGeom prst="bracePair">
            <a:avLst>
              <a:gd name="adj" fmla="val 10154"/>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6" name="Group 5"/>
          <p:cNvGrpSpPr/>
          <p:nvPr/>
        </p:nvGrpSpPr>
        <p:grpSpPr>
          <a:xfrm>
            <a:off x="2170739" y="5048239"/>
            <a:ext cx="910654" cy="731520"/>
            <a:chOff x="8051706" y="2946400"/>
            <a:chExt cx="910654" cy="731520"/>
          </a:xfrm>
        </p:grpSpPr>
        <p:sp>
          <p:nvSpPr>
            <p:cNvPr id="7" name="Rectangle 6"/>
            <p:cNvSpPr/>
            <p:nvPr/>
          </p:nvSpPr>
          <p:spPr>
            <a:xfrm>
              <a:off x="8143146" y="2946400"/>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8143146" y="3148809"/>
              <a:ext cx="235224"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 name="TextBox 9"/>
            <p:cNvSpPr txBox="1"/>
            <p:nvPr/>
          </p:nvSpPr>
          <p:spPr>
            <a:xfrm>
              <a:off x="8531816" y="3148808"/>
              <a:ext cx="340469" cy="307777"/>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 name="Rectangle 11"/>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p:nvPr/>
          </p:nvSpPr>
          <p:spPr>
            <a:xfrm rot="5400000">
              <a:off x="8779480"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Rectangle 13"/>
          <p:cNvSpPr/>
          <p:nvPr/>
        </p:nvSpPr>
        <p:spPr>
          <a:xfrm>
            <a:off x="1409034" y="4452906"/>
            <a:ext cx="2552558"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set of monomer types:</a:t>
            </a:r>
          </a:p>
        </p:txBody>
      </p:sp>
      <p:sp>
        <p:nvSpPr>
          <p:cNvPr id="15" name="Rectangle 14"/>
          <p:cNvSpPr/>
          <p:nvPr/>
        </p:nvSpPr>
        <p:spPr>
          <a:xfrm>
            <a:off x="6183271" y="4182556"/>
            <a:ext cx="3884653"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size-8 complex (assembly) formed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with 8 copies of monomer  </a:t>
            </a:r>
          </a:p>
        </p:txBody>
      </p:sp>
      <p:grpSp>
        <p:nvGrpSpPr>
          <p:cNvPr id="115" name="Group 114"/>
          <p:cNvGrpSpPr/>
          <p:nvPr/>
        </p:nvGrpSpPr>
        <p:grpSpPr>
          <a:xfrm>
            <a:off x="4859976" y="5039083"/>
            <a:ext cx="6588912" cy="726020"/>
            <a:chOff x="6328828" y="5424990"/>
            <a:chExt cx="4342028" cy="478440"/>
          </a:xfrm>
        </p:grpSpPr>
        <p:grpSp>
          <p:nvGrpSpPr>
            <p:cNvPr id="16" name="Group 15"/>
            <p:cNvGrpSpPr/>
            <p:nvPr/>
          </p:nvGrpSpPr>
          <p:grpSpPr>
            <a:xfrm>
              <a:off x="6328828" y="5426230"/>
              <a:ext cx="536848" cy="477200"/>
              <a:chOff x="8051706" y="2946402"/>
              <a:chExt cx="822957" cy="731520"/>
            </a:xfrm>
          </p:grpSpPr>
          <p:sp>
            <p:nvSpPr>
              <p:cNvPr id="17" name="Rectangle 16"/>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7"/>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Rectangle 19"/>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 name="Group 73"/>
            <p:cNvGrpSpPr/>
            <p:nvPr/>
          </p:nvGrpSpPr>
          <p:grpSpPr>
            <a:xfrm>
              <a:off x="6864125" y="5426230"/>
              <a:ext cx="536848" cy="477200"/>
              <a:chOff x="8051706" y="2946402"/>
              <a:chExt cx="822957" cy="731520"/>
            </a:xfrm>
          </p:grpSpPr>
          <p:sp>
            <p:nvSpPr>
              <p:cNvPr id="75" name="Rectangle 7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TextBox 7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77" name="TextBox 7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7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9" name="Group 78"/>
            <p:cNvGrpSpPr/>
            <p:nvPr/>
          </p:nvGrpSpPr>
          <p:grpSpPr>
            <a:xfrm>
              <a:off x="7399422" y="5425610"/>
              <a:ext cx="536848" cy="477200"/>
              <a:chOff x="8051706" y="2946402"/>
              <a:chExt cx="822957" cy="731520"/>
            </a:xfrm>
          </p:grpSpPr>
          <p:sp>
            <p:nvSpPr>
              <p:cNvPr id="80" name="Rectangle 79"/>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TextBox 80"/>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82" name="TextBox 81"/>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tangle 82"/>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4" name="Group 83"/>
            <p:cNvGrpSpPr/>
            <p:nvPr/>
          </p:nvGrpSpPr>
          <p:grpSpPr>
            <a:xfrm>
              <a:off x="7934719" y="5425610"/>
              <a:ext cx="536848" cy="477200"/>
              <a:chOff x="8051706" y="2946402"/>
              <a:chExt cx="822957" cy="731520"/>
            </a:xfrm>
          </p:grpSpPr>
          <p:sp>
            <p:nvSpPr>
              <p:cNvPr id="85" name="Rectangle 8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TextBox 8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87" name="TextBox 8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8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oup 88"/>
            <p:cNvGrpSpPr/>
            <p:nvPr/>
          </p:nvGrpSpPr>
          <p:grpSpPr>
            <a:xfrm>
              <a:off x="8470016" y="5425610"/>
              <a:ext cx="536848" cy="477200"/>
              <a:chOff x="8051706" y="2946402"/>
              <a:chExt cx="822957" cy="731520"/>
            </a:xfrm>
          </p:grpSpPr>
          <p:sp>
            <p:nvSpPr>
              <p:cNvPr id="90" name="Rectangle 89"/>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TextBox 90"/>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2" name="TextBox 91"/>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tangle 92"/>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 name="Group 93"/>
            <p:cNvGrpSpPr/>
            <p:nvPr/>
          </p:nvGrpSpPr>
          <p:grpSpPr>
            <a:xfrm>
              <a:off x="9005313" y="5425610"/>
              <a:ext cx="536848" cy="477200"/>
              <a:chOff x="8051706" y="2946402"/>
              <a:chExt cx="822957" cy="731520"/>
            </a:xfrm>
          </p:grpSpPr>
          <p:sp>
            <p:nvSpPr>
              <p:cNvPr id="95" name="Rectangle 9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TextBox 9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7" name="TextBox 9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9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oup 98"/>
            <p:cNvGrpSpPr/>
            <p:nvPr/>
          </p:nvGrpSpPr>
          <p:grpSpPr>
            <a:xfrm>
              <a:off x="9540610" y="5424990"/>
              <a:ext cx="536848" cy="477200"/>
              <a:chOff x="8051706" y="2946402"/>
              <a:chExt cx="822957" cy="731520"/>
            </a:xfrm>
          </p:grpSpPr>
          <p:sp>
            <p:nvSpPr>
              <p:cNvPr id="100" name="Rectangle 99"/>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TextBox 100"/>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2" name="TextBox 101"/>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102"/>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p:cNvGrpSpPr/>
            <p:nvPr/>
          </p:nvGrpSpPr>
          <p:grpSpPr>
            <a:xfrm>
              <a:off x="10075909" y="5424990"/>
              <a:ext cx="594947" cy="477200"/>
              <a:chOff x="8051706" y="2946402"/>
              <a:chExt cx="912019" cy="731520"/>
            </a:xfrm>
          </p:grpSpPr>
          <p:sp>
            <p:nvSpPr>
              <p:cNvPr id="105" name="Rectangle 104"/>
              <p:cNvSpPr/>
              <p:nvPr/>
            </p:nvSpPr>
            <p:spPr>
              <a:xfrm>
                <a:off x="8143143" y="2946402"/>
                <a:ext cx="73152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TextBox 105"/>
              <p:cNvSpPr txBox="1"/>
              <p:nvPr/>
            </p:nvSpPr>
            <p:spPr>
              <a:xfrm>
                <a:off x="8143143" y="3148807"/>
                <a:ext cx="235224"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7" name="TextBox 106"/>
              <p:cNvSpPr txBox="1"/>
              <p:nvPr/>
            </p:nvSpPr>
            <p:spPr>
              <a:xfrm>
                <a:off x="8467426" y="3148809"/>
                <a:ext cx="404859" cy="31091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Rectangle 107"/>
              <p:cNvSpPr/>
              <p:nvPr/>
            </p:nvSpPr>
            <p:spPr>
              <a:xfrm rot="5400000">
                <a:off x="7960266"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4" name="Rectangle 113"/>
              <p:cNvSpPr/>
              <p:nvPr/>
            </p:nvSpPr>
            <p:spPr>
              <a:xfrm rot="5400000">
                <a:off x="8780845" y="3254534"/>
                <a:ext cx="274320" cy="91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376565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fade">
                                      <p:cBhvr>
                                        <p:cTn id="27"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Abstraction</a:t>
            </a:r>
          </a:p>
        </p:txBody>
      </p:sp>
      <p:grpSp>
        <p:nvGrpSpPr>
          <p:cNvPr id="19" name="Group 18"/>
          <p:cNvGrpSpPr/>
          <p:nvPr/>
        </p:nvGrpSpPr>
        <p:grpSpPr>
          <a:xfrm>
            <a:off x="2895600" y="1839556"/>
            <a:ext cx="6400800" cy="659517"/>
            <a:chOff x="1371600" y="1466062"/>
            <a:chExt cx="6400800" cy="659517"/>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575987"/>
              <a:ext cx="3200400" cy="549592"/>
            </a:xfrm>
            <a:prstGeom prst="rect">
              <a:avLst/>
            </a:prstGeom>
          </p:spPr>
        </p:pic>
        <p:sp>
          <p:nvSpPr>
            <p:cNvPr id="14" name="Rectangle 13"/>
            <p:cNvSpPr/>
            <p:nvPr/>
          </p:nvSpPr>
          <p:spPr>
            <a:xfrm>
              <a:off x="1371600" y="1466062"/>
              <a:ext cx="2057400" cy="646331"/>
            </a:xfrm>
            <a:prstGeom prst="rect">
              <a:avLst/>
            </a:prstGeom>
          </p:spPr>
          <p:txBody>
            <a:bodyPr wrap="square">
              <a:spAutoFit/>
            </a:bodyPr>
            <a:lstStyle/>
            <a:p>
              <a:pPr algn="ctr"/>
              <a:r>
                <a:rPr lang="fr-FR" sz="3600" dirty="0"/>
                <a:t>DNA</a:t>
              </a:r>
            </a:p>
          </p:txBody>
        </p:sp>
      </p:grpSp>
      <p:grpSp>
        <p:nvGrpSpPr>
          <p:cNvPr id="20" name="Group 19"/>
          <p:cNvGrpSpPr/>
          <p:nvPr/>
        </p:nvGrpSpPr>
        <p:grpSpPr>
          <a:xfrm>
            <a:off x="2476500" y="2499073"/>
            <a:ext cx="7200900" cy="1641089"/>
            <a:chOff x="952500" y="2125579"/>
            <a:chExt cx="7200900" cy="1641089"/>
          </a:xfrm>
        </p:grpSpPr>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91000" y="2263065"/>
              <a:ext cx="3962400" cy="1503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7"/>
            <p:cNvSpPr/>
            <p:nvPr/>
          </p:nvSpPr>
          <p:spPr>
            <a:xfrm>
              <a:off x="952500" y="2630145"/>
              <a:ext cx="2895600" cy="646331"/>
            </a:xfrm>
            <a:prstGeom prst="rect">
              <a:avLst/>
            </a:prstGeom>
          </p:spPr>
          <p:txBody>
            <a:bodyPr wrap="square">
              <a:spAutoFit/>
            </a:bodyPr>
            <a:lstStyle/>
            <a:p>
              <a:pPr algn="ctr"/>
              <a:r>
                <a:rPr lang="fr-FR" sz="3600" dirty="0"/>
                <a:t>Base Pairs</a:t>
              </a:r>
            </a:p>
          </p:txBody>
        </p:sp>
        <p:pic>
          <p:nvPicPr>
            <p:cNvPr id="103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2125579"/>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1" name="Group 20"/>
          <p:cNvGrpSpPr/>
          <p:nvPr/>
        </p:nvGrpSpPr>
        <p:grpSpPr>
          <a:xfrm>
            <a:off x="2476501" y="3744964"/>
            <a:ext cx="7279445" cy="1583917"/>
            <a:chOff x="952500" y="3371470"/>
            <a:chExt cx="7279445" cy="1583917"/>
          </a:xfrm>
        </p:grpSpPr>
        <p:pic>
          <p:nvPicPr>
            <p:cNvPr id="1029"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t="14078" b="7495"/>
            <a:stretch/>
          </p:blipFill>
          <p:spPr bwMode="auto">
            <a:xfrm>
              <a:off x="4040155" y="3766667"/>
              <a:ext cx="4191790" cy="1188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952500" y="3976307"/>
              <a:ext cx="2895600" cy="646331"/>
            </a:xfrm>
            <a:prstGeom prst="rect">
              <a:avLst/>
            </a:prstGeom>
          </p:spPr>
          <p:txBody>
            <a:bodyPr wrap="square">
              <a:spAutoFit/>
            </a:bodyPr>
            <a:lstStyle/>
            <a:p>
              <a:pPr algn="ctr"/>
              <a:r>
                <a:rPr lang="fr-FR" sz="3600" dirty="0" err="1"/>
                <a:t>Strands</a:t>
              </a:r>
              <a:endParaRPr lang="fr-FR" sz="3600" dirty="0"/>
            </a:p>
          </p:txBody>
        </p:sp>
        <p:pic>
          <p:nvPicPr>
            <p:cNvPr id="26"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756" y="3371470"/>
              <a:ext cx="319087" cy="6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5" name="Group 14"/>
          <p:cNvGrpSpPr/>
          <p:nvPr/>
        </p:nvGrpSpPr>
        <p:grpSpPr>
          <a:xfrm>
            <a:off x="5984033" y="2612726"/>
            <a:ext cx="2883158" cy="3622451"/>
            <a:chOff x="4460033" y="2612725"/>
            <a:chExt cx="2883158" cy="3622451"/>
          </a:xfrm>
        </p:grpSpPr>
        <p:sp>
          <p:nvSpPr>
            <p:cNvPr id="5" name="TextBox 4"/>
            <p:cNvSpPr txBox="1"/>
            <p:nvPr/>
          </p:nvSpPr>
          <p:spPr>
            <a:xfrm>
              <a:off x="5094513" y="5865844"/>
              <a:ext cx="590226" cy="369332"/>
            </a:xfrm>
            <a:prstGeom prst="rect">
              <a:avLst/>
            </a:prstGeom>
            <a:solidFill>
              <a:schemeClr val="accent2">
                <a:lumMod val="20000"/>
                <a:lumOff val="80000"/>
              </a:schemeClr>
            </a:solidFill>
          </p:spPr>
          <p:txBody>
            <a:bodyPr wrap="none" rtlCol="0">
              <a:spAutoFit/>
            </a:bodyPr>
            <a:lstStyle/>
            <a:p>
              <a:r>
                <a:rPr lang="en-US" dirty="0"/>
                <a:t>long</a:t>
              </a:r>
            </a:p>
          </p:txBody>
        </p:sp>
        <p:cxnSp>
          <p:nvCxnSpPr>
            <p:cNvPr id="7" name="Straight Arrow Connector 6"/>
            <p:cNvCxnSpPr>
              <a:cxnSpLocks/>
              <a:endCxn id="10" idx="2"/>
            </p:cNvCxnSpPr>
            <p:nvPr/>
          </p:nvCxnSpPr>
          <p:spPr>
            <a:xfrm flipH="1" flipV="1">
              <a:off x="5072386" y="5471898"/>
              <a:ext cx="199411" cy="39394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523722" y="5495731"/>
              <a:ext cx="612328" cy="3701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4460033" y="2612725"/>
              <a:ext cx="1224706"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038460" y="2615468"/>
              <a:ext cx="1304731"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7047722" y="2612727"/>
            <a:ext cx="2379308" cy="3598619"/>
            <a:chOff x="4648201" y="2636557"/>
            <a:chExt cx="2379308" cy="3598619"/>
          </a:xfrm>
        </p:grpSpPr>
        <p:sp>
          <p:nvSpPr>
            <p:cNvPr id="28" name="TextBox 27"/>
            <p:cNvSpPr txBox="1"/>
            <p:nvPr/>
          </p:nvSpPr>
          <p:spPr>
            <a:xfrm>
              <a:off x="5684739" y="5865844"/>
              <a:ext cx="675185" cy="369332"/>
            </a:xfrm>
            <a:prstGeom prst="rect">
              <a:avLst/>
            </a:prstGeom>
            <a:solidFill>
              <a:schemeClr val="accent2">
                <a:lumMod val="20000"/>
                <a:lumOff val="80000"/>
              </a:schemeClr>
            </a:solidFill>
          </p:spPr>
          <p:txBody>
            <a:bodyPr wrap="none" rtlCol="0">
              <a:spAutoFit/>
            </a:bodyPr>
            <a:lstStyle/>
            <a:p>
              <a:r>
                <a:rPr lang="en-US" dirty="0"/>
                <a:t>short</a:t>
              </a:r>
            </a:p>
          </p:txBody>
        </p:sp>
        <p:cxnSp>
          <p:nvCxnSpPr>
            <p:cNvPr id="29" name="Straight Arrow Connector 28"/>
            <p:cNvCxnSpPr/>
            <p:nvPr/>
          </p:nvCxnSpPr>
          <p:spPr>
            <a:xfrm flipH="1" flipV="1">
              <a:off x="5094514" y="5495732"/>
              <a:ext cx="720790" cy="39394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cxnSpLocks/>
              <a:endCxn id="32" idx="2"/>
            </p:cNvCxnSpPr>
            <p:nvPr/>
          </p:nvCxnSpPr>
          <p:spPr>
            <a:xfrm flipV="1">
              <a:off x="6243736" y="5502787"/>
              <a:ext cx="449981" cy="39120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4648201" y="2636557"/>
              <a:ext cx="648478"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359924" y="2643614"/>
              <a:ext cx="667585" cy="285917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Slide Number Placeholder 1"/>
          <p:cNvSpPr>
            <a:spLocks noGrp="1"/>
          </p:cNvSpPr>
          <p:nvPr>
            <p:ph type="sldNum" sz="quarter" idx="12"/>
          </p:nvPr>
        </p:nvSpPr>
        <p:spPr>
          <a:xfrm>
            <a:off x="9586705" y="6356351"/>
            <a:ext cx="624095" cy="365125"/>
          </a:xfrm>
        </p:spPr>
        <p:txBody>
          <a:bodyPr/>
          <a:lstStyle/>
          <a:p>
            <a:fld id="{1ACC379C-1C69-404F-8F7C-25EFE1E359DB}" type="slidenum">
              <a:rPr lang="en-US" smtClean="0"/>
              <a:t>4</a:t>
            </a:fld>
            <a:r>
              <a:rPr lang="en-US"/>
              <a:t>/41</a:t>
            </a:r>
            <a:endParaRPr lang="en-US" dirty="0"/>
          </a:p>
        </p:txBody>
      </p:sp>
    </p:spTree>
    <p:extLst>
      <p:ext uri="{BB962C8B-B14F-4D97-AF65-F5344CB8AC3E}">
        <p14:creationId xmlns:p14="http://schemas.microsoft.com/office/powerpoint/2010/main" val="396132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Difficulty of self-assembling large complexes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Group 4"/>
          <p:cNvGrpSpPr/>
          <p:nvPr/>
        </p:nvGrpSpPr>
        <p:grpSpPr>
          <a:xfrm>
            <a:off x="1099444" y="2135853"/>
            <a:ext cx="633453" cy="320040"/>
            <a:chOff x="7977147" y="3492801"/>
            <a:chExt cx="633453" cy="320040"/>
          </a:xfrm>
        </p:grpSpPr>
        <p:sp>
          <p:nvSpPr>
            <p:cNvPr id="6" name="Rectangle 5"/>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7" name="Rectangle 6"/>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8" name="Rectangle: Rounded Corners 7"/>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 name="Group 8"/>
          <p:cNvGrpSpPr/>
          <p:nvPr/>
        </p:nvGrpSpPr>
        <p:grpSpPr>
          <a:xfrm>
            <a:off x="1586047" y="2680924"/>
            <a:ext cx="633453" cy="320040"/>
            <a:chOff x="7977147" y="3492801"/>
            <a:chExt cx="633453" cy="320040"/>
          </a:xfrm>
        </p:grpSpPr>
        <p:sp>
          <p:nvSpPr>
            <p:cNvPr id="10" name="Rectangle 9"/>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 name="Rectangle 10"/>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 name="Rectangle: Rounded Corners 11"/>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 name="Straight Connector 12"/>
          <p:cNvCxnSpPr>
            <a:endCxn id="10" idx="0"/>
          </p:cNvCxnSpPr>
          <p:nvPr/>
        </p:nvCxnSpPr>
        <p:spPr>
          <a:xfrm>
            <a:off x="1586047"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2051107" y="2135853"/>
            <a:ext cx="633453" cy="320040"/>
            <a:chOff x="7977147" y="3492801"/>
            <a:chExt cx="633453" cy="320040"/>
          </a:xfrm>
        </p:grpSpPr>
        <p:sp>
          <p:nvSpPr>
            <p:cNvPr id="17" name="Rectangle 16"/>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8" name="Rectangle 17"/>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9" name="Rectangle: Rounded Corners 1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p:cNvGrpSpPr/>
          <p:nvPr/>
        </p:nvGrpSpPr>
        <p:grpSpPr>
          <a:xfrm>
            <a:off x="2537710" y="2680924"/>
            <a:ext cx="633453" cy="320040"/>
            <a:chOff x="7977147" y="3492801"/>
            <a:chExt cx="633453" cy="320040"/>
          </a:xfrm>
        </p:grpSpPr>
        <p:sp>
          <p:nvSpPr>
            <p:cNvPr id="21" name="Rectangle 20"/>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2" name="Rectangle 21"/>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23" name="Rectangle: Rounded Corners 22"/>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4" name="Straight Connector 23"/>
          <p:cNvCxnSpPr>
            <a:endCxn id="21" idx="0"/>
          </p:cNvCxnSpPr>
          <p:nvPr/>
        </p:nvCxnSpPr>
        <p:spPr>
          <a:xfrm>
            <a:off x="2537710"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7" idx="2"/>
            <a:endCxn id="11" idx="0"/>
          </p:cNvCxnSpPr>
          <p:nvPr/>
        </p:nvCxnSpPr>
        <p:spPr>
          <a:xfrm flipH="1">
            <a:off x="2062794" y="2455893"/>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3024313" y="2135853"/>
            <a:ext cx="633453" cy="320040"/>
            <a:chOff x="7977147" y="3492801"/>
            <a:chExt cx="633453" cy="320040"/>
          </a:xfrm>
        </p:grpSpPr>
        <p:sp>
          <p:nvSpPr>
            <p:cNvPr id="30" name="Rectangle 29"/>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1" name="Rectangle 30"/>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2" name="Rectangle: Rounded Corners 31"/>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3" name="Group 32"/>
          <p:cNvGrpSpPr/>
          <p:nvPr/>
        </p:nvGrpSpPr>
        <p:grpSpPr>
          <a:xfrm>
            <a:off x="3510916" y="2680924"/>
            <a:ext cx="633453" cy="320040"/>
            <a:chOff x="7977147" y="3492801"/>
            <a:chExt cx="633453" cy="320040"/>
          </a:xfrm>
        </p:grpSpPr>
        <p:sp>
          <p:nvSpPr>
            <p:cNvPr id="34" name="Rectangle 3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5" name="Rectangle 3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36" name="Rectangle: Rounded Corners 3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7" name="Straight Connector 36"/>
          <p:cNvCxnSpPr>
            <a:endCxn id="34" idx="0"/>
          </p:cNvCxnSpPr>
          <p:nvPr/>
        </p:nvCxnSpPr>
        <p:spPr>
          <a:xfrm>
            <a:off x="3510916"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975976" y="2135853"/>
            <a:ext cx="633453" cy="320040"/>
            <a:chOff x="7977147" y="3492801"/>
            <a:chExt cx="633453" cy="320040"/>
          </a:xfrm>
        </p:grpSpPr>
        <p:sp>
          <p:nvSpPr>
            <p:cNvPr id="39" name="Rectangle 3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0" name="Rectangle 3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1" name="Rectangle: Rounded Corners 4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2" name="Group 41"/>
          <p:cNvGrpSpPr/>
          <p:nvPr/>
        </p:nvGrpSpPr>
        <p:grpSpPr>
          <a:xfrm>
            <a:off x="4462579" y="2680924"/>
            <a:ext cx="633453" cy="320040"/>
            <a:chOff x="7977147" y="3492801"/>
            <a:chExt cx="633453" cy="320040"/>
          </a:xfrm>
        </p:grpSpPr>
        <p:sp>
          <p:nvSpPr>
            <p:cNvPr id="43" name="Rectangle 42"/>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4" name="Rectangle 43"/>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45" name="Rectangle: Rounded Corners 4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46" name="Straight Connector 45"/>
          <p:cNvCxnSpPr>
            <a:endCxn id="43" idx="0"/>
          </p:cNvCxnSpPr>
          <p:nvPr/>
        </p:nvCxnSpPr>
        <p:spPr>
          <a:xfrm>
            <a:off x="4462579" y="2455893"/>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39" idx="2"/>
            <a:endCxn id="35" idx="0"/>
          </p:cNvCxnSpPr>
          <p:nvPr/>
        </p:nvCxnSpPr>
        <p:spPr>
          <a:xfrm flipH="1">
            <a:off x="3987663" y="2455893"/>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30" idx="2"/>
            <a:endCxn id="22" idx="0"/>
          </p:cNvCxnSpPr>
          <p:nvPr/>
        </p:nvCxnSpPr>
        <p:spPr>
          <a:xfrm flipH="1">
            <a:off x="3014457" y="2455893"/>
            <a:ext cx="169876"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533175" y="1631808"/>
            <a:ext cx="308942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not stable!</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(or even saturated)</a:t>
            </a:r>
          </a:p>
        </p:txBody>
      </p:sp>
      <p:sp>
        <p:nvSpPr>
          <p:cNvPr id="144" name="Rectangle: Rounded Corners 143"/>
          <p:cNvSpPr/>
          <p:nvPr/>
        </p:nvSpPr>
        <p:spPr>
          <a:xfrm>
            <a:off x="932873" y="1580547"/>
            <a:ext cx="4400606"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7" name="Group 146"/>
          <p:cNvGrpSpPr/>
          <p:nvPr/>
        </p:nvGrpSpPr>
        <p:grpSpPr>
          <a:xfrm>
            <a:off x="5515014" y="1565260"/>
            <a:ext cx="5838786" cy="1578985"/>
            <a:chOff x="5515014" y="1565260"/>
            <a:chExt cx="5838786" cy="1578985"/>
          </a:xfrm>
        </p:grpSpPr>
        <p:grpSp>
          <p:nvGrpSpPr>
            <p:cNvPr id="52" name="Group 51"/>
            <p:cNvGrpSpPr/>
            <p:nvPr/>
          </p:nvGrpSpPr>
          <p:grpSpPr>
            <a:xfrm>
              <a:off x="6619711" y="2194733"/>
              <a:ext cx="633453" cy="320040"/>
              <a:chOff x="7977147" y="3492801"/>
              <a:chExt cx="633453" cy="320040"/>
            </a:xfrm>
          </p:grpSpPr>
          <p:sp>
            <p:nvSpPr>
              <p:cNvPr id="53" name="Rectangle 52"/>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54" name="Rectangle 53"/>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55" name="Rectangle: Rounded Corners 5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91" name="TextBox 90"/>
            <p:cNvSpPr txBox="1"/>
            <p:nvPr/>
          </p:nvSpPr>
          <p:spPr>
            <a:xfrm>
              <a:off x="6416985" y="1627792"/>
              <a:ext cx="49368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more complexes ⇒ higher entropy ⇒ more stable</a:t>
              </a:r>
            </a:p>
          </p:txBody>
        </p:sp>
        <p:cxnSp>
          <p:nvCxnSpPr>
            <p:cNvPr id="93" name="Connector: Curved 92"/>
            <p:cNvCxnSpPr>
              <a:cxnSpLocks/>
              <a:stCxn id="53" idx="0"/>
              <a:endCxn id="54" idx="0"/>
            </p:cNvCxnSpPr>
            <p:nvPr/>
          </p:nvCxnSpPr>
          <p:spPr>
            <a:xfrm rot="5400000" flipH="1" flipV="1">
              <a:off x="6938094" y="2036370"/>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9" name="Group 98"/>
            <p:cNvGrpSpPr/>
            <p:nvPr/>
          </p:nvGrpSpPr>
          <p:grpSpPr>
            <a:xfrm>
              <a:off x="7102808" y="2680924"/>
              <a:ext cx="633453" cy="320040"/>
              <a:chOff x="7977147" y="3492801"/>
              <a:chExt cx="633453" cy="320040"/>
            </a:xfrm>
          </p:grpSpPr>
          <p:sp>
            <p:nvSpPr>
              <p:cNvPr id="100" name="Rectangle 99"/>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1" name="Rectangle 100"/>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2" name="Rectangle: Rounded Corners 101"/>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03" name="Connector: Curved 102"/>
            <p:cNvCxnSpPr>
              <a:cxnSpLocks/>
              <a:stCxn id="100" idx="0"/>
              <a:endCxn id="101" idx="0"/>
            </p:cNvCxnSpPr>
            <p:nvPr/>
          </p:nvCxnSpPr>
          <p:spPr>
            <a:xfrm rot="5400000" flipH="1" flipV="1">
              <a:off x="7421191" y="2522561"/>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7585903" y="2210020"/>
              <a:ext cx="633453" cy="320040"/>
              <a:chOff x="7977147" y="3492801"/>
              <a:chExt cx="633453" cy="320040"/>
            </a:xfrm>
          </p:grpSpPr>
          <p:sp>
            <p:nvSpPr>
              <p:cNvPr id="114" name="Rectangle 11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5" name="Rectangle 11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6" name="Rectangle: Rounded Corners 11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17" name="Connector: Curved 116"/>
            <p:cNvCxnSpPr>
              <a:cxnSpLocks/>
              <a:stCxn id="114" idx="0"/>
              <a:endCxn id="115" idx="0"/>
            </p:cNvCxnSpPr>
            <p:nvPr/>
          </p:nvCxnSpPr>
          <p:spPr>
            <a:xfrm rot="5400000" flipH="1" flipV="1">
              <a:off x="7904286" y="2051657"/>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8" name="Group 117"/>
            <p:cNvGrpSpPr/>
            <p:nvPr/>
          </p:nvGrpSpPr>
          <p:grpSpPr>
            <a:xfrm>
              <a:off x="8069000" y="2696211"/>
              <a:ext cx="633453" cy="320040"/>
              <a:chOff x="7977147" y="3492801"/>
              <a:chExt cx="633453" cy="320040"/>
            </a:xfrm>
          </p:grpSpPr>
          <p:sp>
            <p:nvSpPr>
              <p:cNvPr id="119" name="Rectangle 11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0" name="Rectangle 11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1" name="Rectangle: Rounded Corners 12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2" name="Connector: Curved 121"/>
            <p:cNvCxnSpPr>
              <a:cxnSpLocks/>
              <a:stCxn id="119" idx="0"/>
              <a:endCxn id="120" idx="0"/>
            </p:cNvCxnSpPr>
            <p:nvPr/>
          </p:nvCxnSpPr>
          <p:spPr>
            <a:xfrm rot="5400000" flipH="1" flipV="1">
              <a:off x="8387383" y="2537848"/>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3" name="Group 122"/>
            <p:cNvGrpSpPr/>
            <p:nvPr/>
          </p:nvGrpSpPr>
          <p:grpSpPr>
            <a:xfrm>
              <a:off x="8555410" y="2194733"/>
              <a:ext cx="633453" cy="320040"/>
              <a:chOff x="7977147" y="3492801"/>
              <a:chExt cx="633453" cy="320040"/>
            </a:xfrm>
          </p:grpSpPr>
          <p:sp>
            <p:nvSpPr>
              <p:cNvPr id="124" name="Rectangle 12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5" name="Rectangle 12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26" name="Rectangle: Rounded Corners 12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7" name="Connector: Curved 126"/>
            <p:cNvCxnSpPr>
              <a:cxnSpLocks/>
              <a:stCxn id="124" idx="0"/>
              <a:endCxn id="125" idx="0"/>
            </p:cNvCxnSpPr>
            <p:nvPr/>
          </p:nvCxnSpPr>
          <p:spPr>
            <a:xfrm rot="5400000" flipH="1" flipV="1">
              <a:off x="8873793" y="2036370"/>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8" name="Group 127"/>
            <p:cNvGrpSpPr/>
            <p:nvPr/>
          </p:nvGrpSpPr>
          <p:grpSpPr>
            <a:xfrm>
              <a:off x="9038507" y="2680924"/>
              <a:ext cx="633453" cy="320040"/>
              <a:chOff x="7977147" y="3492801"/>
              <a:chExt cx="633453" cy="320040"/>
            </a:xfrm>
          </p:grpSpPr>
          <p:sp>
            <p:nvSpPr>
              <p:cNvPr id="129" name="Rectangle 12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0" name="Rectangle 12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1" name="Rectangle: Rounded Corners 13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2" name="Connector: Curved 131"/>
            <p:cNvCxnSpPr>
              <a:cxnSpLocks/>
              <a:stCxn id="129" idx="0"/>
              <a:endCxn id="130" idx="0"/>
            </p:cNvCxnSpPr>
            <p:nvPr/>
          </p:nvCxnSpPr>
          <p:spPr>
            <a:xfrm rot="5400000" flipH="1" flipV="1">
              <a:off x="9356890" y="2522561"/>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3" name="Group 132"/>
            <p:cNvGrpSpPr/>
            <p:nvPr/>
          </p:nvGrpSpPr>
          <p:grpSpPr>
            <a:xfrm>
              <a:off x="9521602" y="2210020"/>
              <a:ext cx="633453" cy="320040"/>
              <a:chOff x="7977147" y="3492801"/>
              <a:chExt cx="633453" cy="320040"/>
            </a:xfrm>
          </p:grpSpPr>
          <p:sp>
            <p:nvSpPr>
              <p:cNvPr id="134" name="Rectangle 13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5" name="Rectangle 13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36" name="Rectangle: Rounded Corners 13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7" name="Connector: Curved 136"/>
            <p:cNvCxnSpPr>
              <a:cxnSpLocks/>
              <a:stCxn id="134" idx="0"/>
              <a:endCxn id="135" idx="0"/>
            </p:cNvCxnSpPr>
            <p:nvPr/>
          </p:nvCxnSpPr>
          <p:spPr>
            <a:xfrm rot="5400000" flipH="1" flipV="1">
              <a:off x="9839985" y="2051657"/>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10004699" y="2696211"/>
              <a:ext cx="633453" cy="320040"/>
              <a:chOff x="7977147" y="3492801"/>
              <a:chExt cx="633453" cy="320040"/>
            </a:xfrm>
          </p:grpSpPr>
          <p:sp>
            <p:nvSpPr>
              <p:cNvPr id="139" name="Rectangle 13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0" name="Rectangle 13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1" name="Rectangle: Rounded Corners 14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42" name="Connector: Curved 141"/>
            <p:cNvCxnSpPr>
              <a:cxnSpLocks/>
              <a:stCxn id="139" idx="0"/>
              <a:endCxn id="140" idx="0"/>
            </p:cNvCxnSpPr>
            <p:nvPr/>
          </p:nvCxnSpPr>
          <p:spPr>
            <a:xfrm rot="5400000" flipH="1" flipV="1">
              <a:off x="10323082" y="2537848"/>
              <a:ext cx="12700" cy="316727"/>
            </a:xfrm>
            <a:prstGeom prst="curvedConnector3">
              <a:avLst>
                <a:gd name="adj1" fmla="val 966646"/>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Rectangle: Rounded Corners 144"/>
            <p:cNvSpPr/>
            <p:nvPr/>
          </p:nvSpPr>
          <p:spPr>
            <a:xfrm>
              <a:off x="6419272" y="1565260"/>
              <a:ext cx="4934528"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6" name="Arrow: Right 145"/>
            <p:cNvSpPr/>
            <p:nvPr/>
          </p:nvSpPr>
          <p:spPr>
            <a:xfrm>
              <a:off x="5515014" y="2188383"/>
              <a:ext cx="720436" cy="3200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3" name="Group 242"/>
          <p:cNvGrpSpPr/>
          <p:nvPr/>
        </p:nvGrpSpPr>
        <p:grpSpPr>
          <a:xfrm>
            <a:off x="654652" y="5157841"/>
            <a:ext cx="2071719" cy="865111"/>
            <a:chOff x="1097414" y="4772835"/>
            <a:chExt cx="2071719" cy="865111"/>
          </a:xfrm>
        </p:grpSpPr>
        <p:grpSp>
          <p:nvGrpSpPr>
            <p:cNvPr id="148" name="Group 147"/>
            <p:cNvGrpSpPr/>
            <p:nvPr/>
          </p:nvGrpSpPr>
          <p:grpSpPr>
            <a:xfrm>
              <a:off x="1097414" y="4772835"/>
              <a:ext cx="633453" cy="320040"/>
              <a:chOff x="7977147" y="3492801"/>
              <a:chExt cx="633453" cy="320040"/>
            </a:xfrm>
          </p:grpSpPr>
          <p:sp>
            <p:nvSpPr>
              <p:cNvPr id="149" name="Rectangle 148"/>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50" name="Rectangle 149"/>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51" name="Rectangle: Rounded Corners 15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52" name="Group 151"/>
            <p:cNvGrpSpPr/>
            <p:nvPr/>
          </p:nvGrpSpPr>
          <p:grpSpPr>
            <a:xfrm>
              <a:off x="1584017" y="5317906"/>
              <a:ext cx="633453" cy="320040"/>
              <a:chOff x="7977147" y="3492801"/>
              <a:chExt cx="633453" cy="320040"/>
            </a:xfrm>
          </p:grpSpPr>
          <p:sp>
            <p:nvSpPr>
              <p:cNvPr id="153" name="Rectangle 152"/>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54" name="Rectangle 153"/>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55" name="Rectangle: Rounded Corners 15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56" name="Straight Connector 155"/>
            <p:cNvCxnSpPr>
              <a:cxnSpLocks/>
              <a:endCxn id="153" idx="0"/>
            </p:cNvCxnSpPr>
            <p:nvPr/>
          </p:nvCxnSpPr>
          <p:spPr>
            <a:xfrm>
              <a:off x="1584017"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7" name="Group 156"/>
            <p:cNvGrpSpPr/>
            <p:nvPr/>
          </p:nvGrpSpPr>
          <p:grpSpPr>
            <a:xfrm>
              <a:off x="2049077" y="4772835"/>
              <a:ext cx="633453" cy="320040"/>
              <a:chOff x="7977147" y="3492801"/>
              <a:chExt cx="633453" cy="320040"/>
            </a:xfrm>
          </p:grpSpPr>
          <p:sp>
            <p:nvSpPr>
              <p:cNvPr id="158" name="Rectangle 157"/>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59" name="Rectangle 158"/>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60" name="Rectangle: Rounded Corners 15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61" name="Group 160"/>
            <p:cNvGrpSpPr/>
            <p:nvPr/>
          </p:nvGrpSpPr>
          <p:grpSpPr>
            <a:xfrm>
              <a:off x="2535680" y="5317906"/>
              <a:ext cx="633453" cy="320040"/>
              <a:chOff x="7977147" y="3492801"/>
              <a:chExt cx="633453" cy="320040"/>
            </a:xfrm>
          </p:grpSpPr>
          <p:sp>
            <p:nvSpPr>
              <p:cNvPr id="162" name="Rectangle 161"/>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63" name="Rectangle 162"/>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64" name="Rectangle: Rounded Corners 163"/>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65" name="Straight Connector 164"/>
            <p:cNvCxnSpPr>
              <a:cxnSpLocks/>
              <a:endCxn id="162" idx="0"/>
            </p:cNvCxnSpPr>
            <p:nvPr/>
          </p:nvCxnSpPr>
          <p:spPr>
            <a:xfrm>
              <a:off x="2535680"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a:cxnSpLocks/>
              <a:stCxn id="158" idx="2"/>
              <a:endCxn id="154" idx="0"/>
            </p:cNvCxnSpPr>
            <p:nvPr/>
          </p:nvCxnSpPr>
          <p:spPr>
            <a:xfrm flipH="1">
              <a:off x="2060764"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88" name="Rectangle: Rounded Corners 187"/>
          <p:cNvSpPr/>
          <p:nvPr/>
        </p:nvSpPr>
        <p:spPr>
          <a:xfrm>
            <a:off x="488080" y="4602535"/>
            <a:ext cx="4866913"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9" name="TextBox 188"/>
          <p:cNvSpPr txBox="1"/>
          <p:nvPr/>
        </p:nvSpPr>
        <p:spPr>
          <a:xfrm>
            <a:off x="2535680" y="4089466"/>
            <a:ext cx="11981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attempt 2:</a:t>
            </a:r>
          </a:p>
        </p:txBody>
      </p:sp>
      <p:grpSp>
        <p:nvGrpSpPr>
          <p:cNvPr id="241" name="Group 240"/>
          <p:cNvGrpSpPr/>
          <p:nvPr/>
        </p:nvGrpSpPr>
        <p:grpSpPr>
          <a:xfrm>
            <a:off x="5515014" y="4602535"/>
            <a:ext cx="5838786" cy="1578985"/>
            <a:chOff x="5515014" y="4217529"/>
            <a:chExt cx="5838786" cy="1578985"/>
          </a:xfrm>
        </p:grpSpPr>
        <p:grpSp>
          <p:nvGrpSpPr>
            <p:cNvPr id="194" name="Group 193"/>
            <p:cNvGrpSpPr/>
            <p:nvPr/>
          </p:nvGrpSpPr>
          <p:grpSpPr>
            <a:xfrm>
              <a:off x="6585843" y="4772835"/>
              <a:ext cx="633453" cy="320040"/>
              <a:chOff x="7977147" y="3492801"/>
              <a:chExt cx="633453" cy="320040"/>
            </a:xfrm>
          </p:grpSpPr>
          <p:sp>
            <p:nvSpPr>
              <p:cNvPr id="195" name="Rectangle 194"/>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96" name="Rectangle 195"/>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97" name="Rectangle: Rounded Corners 196"/>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98" name="Group 197"/>
            <p:cNvGrpSpPr/>
            <p:nvPr/>
          </p:nvGrpSpPr>
          <p:grpSpPr>
            <a:xfrm>
              <a:off x="7072446" y="5317906"/>
              <a:ext cx="633453" cy="320040"/>
              <a:chOff x="7977147" y="3492801"/>
              <a:chExt cx="633453" cy="320040"/>
            </a:xfrm>
          </p:grpSpPr>
          <p:sp>
            <p:nvSpPr>
              <p:cNvPr id="199" name="Rectangle 198"/>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200" name="Rectangle 199"/>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01" name="Rectangle: Rounded Corners 20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02" name="Straight Connector 201"/>
            <p:cNvCxnSpPr>
              <a:cxnSpLocks/>
              <a:endCxn id="199" idx="0"/>
            </p:cNvCxnSpPr>
            <p:nvPr/>
          </p:nvCxnSpPr>
          <p:spPr>
            <a:xfrm>
              <a:off x="7072446"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3" name="Group 202"/>
            <p:cNvGrpSpPr/>
            <p:nvPr/>
          </p:nvGrpSpPr>
          <p:grpSpPr>
            <a:xfrm>
              <a:off x="7537506" y="4772835"/>
              <a:ext cx="633453" cy="320040"/>
              <a:chOff x="7977147" y="3492801"/>
              <a:chExt cx="633453" cy="320040"/>
            </a:xfrm>
          </p:grpSpPr>
          <p:sp>
            <p:nvSpPr>
              <p:cNvPr id="204" name="Rectangle 203"/>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05" name="Rectangle 204"/>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06" name="Rectangle: Rounded Corners 20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07" name="Group 206"/>
            <p:cNvGrpSpPr/>
            <p:nvPr/>
          </p:nvGrpSpPr>
          <p:grpSpPr>
            <a:xfrm>
              <a:off x="8024109" y="5317906"/>
              <a:ext cx="633453" cy="320040"/>
              <a:chOff x="7977147" y="3492801"/>
              <a:chExt cx="633453" cy="320040"/>
            </a:xfrm>
          </p:grpSpPr>
          <p:sp>
            <p:nvSpPr>
              <p:cNvPr id="208" name="Rectangle 207"/>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09" name="Rectangle 208"/>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210" name="Rectangle: Rounded Corners 20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11" name="Straight Connector 210"/>
            <p:cNvCxnSpPr>
              <a:cxnSpLocks/>
              <a:endCxn id="208" idx="0"/>
            </p:cNvCxnSpPr>
            <p:nvPr/>
          </p:nvCxnSpPr>
          <p:spPr>
            <a:xfrm>
              <a:off x="8024109"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cxnSpLocks/>
              <a:stCxn id="204" idx="2"/>
              <a:endCxn id="200" idx="0"/>
            </p:cNvCxnSpPr>
            <p:nvPr/>
          </p:nvCxnSpPr>
          <p:spPr>
            <a:xfrm flipH="1">
              <a:off x="7549193"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3" name="Group 212"/>
            <p:cNvGrpSpPr/>
            <p:nvPr/>
          </p:nvGrpSpPr>
          <p:grpSpPr>
            <a:xfrm>
              <a:off x="9105072" y="4772835"/>
              <a:ext cx="633453" cy="320040"/>
              <a:chOff x="7977147" y="3492801"/>
              <a:chExt cx="633453" cy="320040"/>
            </a:xfrm>
          </p:grpSpPr>
          <p:sp>
            <p:nvSpPr>
              <p:cNvPr id="214" name="Rectangle 213"/>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215" name="Rectangle 214"/>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216" name="Rectangle: Rounded Corners 215"/>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17" name="Group 216"/>
            <p:cNvGrpSpPr/>
            <p:nvPr/>
          </p:nvGrpSpPr>
          <p:grpSpPr>
            <a:xfrm>
              <a:off x="9591675" y="5317906"/>
              <a:ext cx="633453" cy="320040"/>
              <a:chOff x="7977147" y="3492801"/>
              <a:chExt cx="633453" cy="320040"/>
            </a:xfrm>
          </p:grpSpPr>
          <p:sp>
            <p:nvSpPr>
              <p:cNvPr id="218" name="Rectangle 217"/>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219" name="Rectangle 218"/>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20" name="Rectangle: Rounded Corners 21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21" name="Straight Connector 220"/>
            <p:cNvCxnSpPr>
              <a:cxnSpLocks/>
              <a:endCxn id="218" idx="0"/>
            </p:cNvCxnSpPr>
            <p:nvPr/>
          </p:nvCxnSpPr>
          <p:spPr>
            <a:xfrm>
              <a:off x="9591675"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2" name="Group 221"/>
            <p:cNvGrpSpPr/>
            <p:nvPr/>
          </p:nvGrpSpPr>
          <p:grpSpPr>
            <a:xfrm>
              <a:off x="10056735" y="4772835"/>
              <a:ext cx="633453" cy="320040"/>
              <a:chOff x="7977147" y="3492801"/>
              <a:chExt cx="633453" cy="320040"/>
            </a:xfrm>
          </p:grpSpPr>
          <p:sp>
            <p:nvSpPr>
              <p:cNvPr id="223" name="Rectangle 222"/>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224" name="Rectangle 223"/>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25" name="Rectangle: Rounded Corners 224"/>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6" name="Group 225"/>
            <p:cNvGrpSpPr/>
            <p:nvPr/>
          </p:nvGrpSpPr>
          <p:grpSpPr>
            <a:xfrm>
              <a:off x="10543338" y="5317906"/>
              <a:ext cx="633453" cy="320040"/>
              <a:chOff x="7977147" y="3492801"/>
              <a:chExt cx="633453" cy="320040"/>
            </a:xfrm>
          </p:grpSpPr>
          <p:sp>
            <p:nvSpPr>
              <p:cNvPr id="227" name="Rectangle 226"/>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228" name="Rectangle 227"/>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229" name="Rectangle: Rounded Corners 22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30" name="Straight Connector 229"/>
            <p:cNvCxnSpPr>
              <a:cxnSpLocks/>
              <a:endCxn id="227" idx="0"/>
            </p:cNvCxnSpPr>
            <p:nvPr/>
          </p:nvCxnSpPr>
          <p:spPr>
            <a:xfrm>
              <a:off x="10543338"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a:stCxn id="223" idx="2"/>
              <a:endCxn id="219" idx="0"/>
            </p:cNvCxnSpPr>
            <p:nvPr/>
          </p:nvCxnSpPr>
          <p:spPr>
            <a:xfrm flipH="1">
              <a:off x="10068422"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3" name="Rectangle: Rounded Corners 232"/>
            <p:cNvSpPr/>
            <p:nvPr/>
          </p:nvSpPr>
          <p:spPr>
            <a:xfrm>
              <a:off x="6419272" y="4217529"/>
              <a:ext cx="4934528" cy="1578985"/>
            </a:xfrm>
            <a:prstGeom prst="roundRect">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34" name="Connector: Curved 233"/>
            <p:cNvCxnSpPr>
              <a:cxnSpLocks/>
              <a:stCxn id="195" idx="0"/>
              <a:endCxn id="209" idx="0"/>
            </p:cNvCxnSpPr>
            <p:nvPr/>
          </p:nvCxnSpPr>
          <p:spPr>
            <a:xfrm rot="16200000" flipH="1">
              <a:off x="7350823" y="4167874"/>
              <a:ext cx="545071" cy="1754993"/>
            </a:xfrm>
            <a:prstGeom prst="curvedConnector3">
              <a:avLst>
                <a:gd name="adj1" fmla="val -4193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5" name="Arrow: Right 234"/>
            <p:cNvSpPr/>
            <p:nvPr/>
          </p:nvSpPr>
          <p:spPr>
            <a:xfrm>
              <a:off x="5515014" y="4847001"/>
              <a:ext cx="720436" cy="320040"/>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37" name="Connector: Curved 236"/>
            <p:cNvCxnSpPr>
              <a:cxnSpLocks/>
              <a:stCxn id="214" idx="0"/>
              <a:endCxn id="228" idx="0"/>
            </p:cNvCxnSpPr>
            <p:nvPr/>
          </p:nvCxnSpPr>
          <p:spPr>
            <a:xfrm rot="16200000" flipH="1">
              <a:off x="9870052" y="4167874"/>
              <a:ext cx="545071" cy="1754993"/>
            </a:xfrm>
            <a:prstGeom prst="curvedConnector3">
              <a:avLst>
                <a:gd name="adj1" fmla="val -41939"/>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0" name="Rectangle 239"/>
          <p:cNvSpPr/>
          <p:nvPr/>
        </p:nvSpPr>
        <p:spPr>
          <a:xfrm>
            <a:off x="3640204" y="4637013"/>
            <a:ext cx="124848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panose="020F0502020204030204"/>
                <a:ea typeface="+mn-ea"/>
                <a:cs typeface="+mn-cs"/>
              </a:rPr>
              <a:t>not stable! </a:t>
            </a:r>
          </a:p>
        </p:txBody>
      </p:sp>
      <p:grpSp>
        <p:nvGrpSpPr>
          <p:cNvPr id="248" name="Group 247"/>
          <p:cNvGrpSpPr/>
          <p:nvPr/>
        </p:nvGrpSpPr>
        <p:grpSpPr>
          <a:xfrm>
            <a:off x="2569665" y="4995026"/>
            <a:ext cx="2808081" cy="1027926"/>
            <a:chOff x="2569665" y="4610020"/>
            <a:chExt cx="2808081" cy="1027926"/>
          </a:xfrm>
        </p:grpSpPr>
        <p:grpSp>
          <p:nvGrpSpPr>
            <p:cNvPr id="167" name="Group 166"/>
            <p:cNvGrpSpPr/>
            <p:nvPr/>
          </p:nvGrpSpPr>
          <p:grpSpPr>
            <a:xfrm>
              <a:off x="2579521" y="4772835"/>
              <a:ext cx="633453" cy="320040"/>
              <a:chOff x="7977147" y="3492801"/>
              <a:chExt cx="633453" cy="320040"/>
            </a:xfrm>
          </p:grpSpPr>
          <p:sp>
            <p:nvSpPr>
              <p:cNvPr id="168" name="Rectangle 167"/>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69" name="Rectangle 168"/>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70" name="Rectangle: Rounded Corners 169"/>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71" name="Group 170"/>
            <p:cNvGrpSpPr/>
            <p:nvPr/>
          </p:nvGrpSpPr>
          <p:grpSpPr>
            <a:xfrm>
              <a:off x="3066124" y="5317906"/>
              <a:ext cx="633453" cy="320040"/>
              <a:chOff x="7977147" y="3492801"/>
              <a:chExt cx="633453" cy="320040"/>
            </a:xfrm>
          </p:grpSpPr>
          <p:sp>
            <p:nvSpPr>
              <p:cNvPr id="172" name="Rectangle 171"/>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x</a:t>
                </a:r>
              </a:p>
            </p:txBody>
          </p:sp>
          <p:sp>
            <p:nvSpPr>
              <p:cNvPr id="173" name="Rectangle 172"/>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74" name="Rectangle: Rounded Corners 173"/>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75" name="Straight Connector 174"/>
            <p:cNvCxnSpPr>
              <a:cxnSpLocks/>
              <a:endCxn id="172" idx="0"/>
            </p:cNvCxnSpPr>
            <p:nvPr/>
          </p:nvCxnSpPr>
          <p:spPr>
            <a:xfrm>
              <a:off x="3066124"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6" name="Group 175"/>
            <p:cNvGrpSpPr/>
            <p:nvPr/>
          </p:nvGrpSpPr>
          <p:grpSpPr>
            <a:xfrm>
              <a:off x="3531184" y="4772835"/>
              <a:ext cx="633453" cy="320040"/>
              <a:chOff x="7977147" y="3492801"/>
              <a:chExt cx="633453" cy="320040"/>
            </a:xfrm>
          </p:grpSpPr>
          <p:sp>
            <p:nvSpPr>
              <p:cNvPr id="177" name="Rectangle 176"/>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178" name="Rectangle 177"/>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79" name="Rectangle: Rounded Corners 178"/>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0" name="Group 179"/>
            <p:cNvGrpSpPr/>
            <p:nvPr/>
          </p:nvGrpSpPr>
          <p:grpSpPr>
            <a:xfrm>
              <a:off x="4017787" y="5317906"/>
              <a:ext cx="633453" cy="320040"/>
              <a:chOff x="7977147" y="3492801"/>
              <a:chExt cx="633453" cy="320040"/>
            </a:xfrm>
          </p:grpSpPr>
          <p:sp>
            <p:nvSpPr>
              <p:cNvPr id="181" name="Rectangle 180"/>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a:t>
                </a:r>
              </a:p>
            </p:txBody>
          </p:sp>
          <p:sp>
            <p:nvSpPr>
              <p:cNvPr id="182" name="Rectangle 181"/>
              <p:cNvSpPr/>
              <p:nvPr/>
            </p:nvSpPr>
            <p:spPr>
              <a:xfrm>
                <a:off x="8297187" y="3492801"/>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a:t>
                </a:r>
              </a:p>
            </p:txBody>
          </p:sp>
          <p:sp>
            <p:nvSpPr>
              <p:cNvPr id="183" name="Rectangle: Rounded Corners 182"/>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84" name="Straight Connector 183"/>
            <p:cNvCxnSpPr>
              <a:cxnSpLocks/>
              <a:endCxn id="181" idx="0"/>
            </p:cNvCxnSpPr>
            <p:nvPr/>
          </p:nvCxnSpPr>
          <p:spPr>
            <a:xfrm>
              <a:off x="4017787" y="5092875"/>
              <a:ext cx="1600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cxnSpLocks/>
              <a:stCxn id="177" idx="2"/>
              <a:endCxn id="173" idx="0"/>
            </p:cNvCxnSpPr>
            <p:nvPr/>
          </p:nvCxnSpPr>
          <p:spPr>
            <a:xfrm flipH="1">
              <a:off x="3542871" y="5092875"/>
              <a:ext cx="148333"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a:cxnSpLocks/>
              <a:stCxn id="168" idx="2"/>
              <a:endCxn id="163" idx="0"/>
            </p:cNvCxnSpPr>
            <p:nvPr/>
          </p:nvCxnSpPr>
          <p:spPr>
            <a:xfrm flipH="1">
              <a:off x="2569665" y="5092875"/>
              <a:ext cx="169876" cy="2346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cxnSpLocks/>
              <a:endCxn id="182" idx="0"/>
            </p:cNvCxnSpPr>
            <p:nvPr/>
          </p:nvCxnSpPr>
          <p:spPr>
            <a:xfrm flipH="1">
              <a:off x="4494534" y="5092875"/>
              <a:ext cx="208145"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47" name="TextBox 246"/>
            <p:cNvSpPr txBox="1"/>
            <p:nvPr/>
          </p:nvSpPr>
          <p:spPr>
            <a:xfrm>
              <a:off x="4787792" y="4610020"/>
              <a:ext cx="58995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sp>
        <p:nvSpPr>
          <p:cNvPr id="249" name="TextBox 248"/>
          <p:cNvSpPr txBox="1"/>
          <p:nvPr/>
        </p:nvSpPr>
        <p:spPr>
          <a:xfrm>
            <a:off x="6204810" y="3532191"/>
            <a:ext cx="535066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These have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more complexes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and each is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self-saturating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(every domain can be bound </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within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the complex)</a:t>
            </a:r>
          </a:p>
        </p:txBody>
      </p:sp>
      <p:sp>
        <p:nvSpPr>
          <p:cNvPr id="250" name="Arrow: Up 249"/>
          <p:cNvSpPr/>
          <p:nvPr/>
        </p:nvSpPr>
        <p:spPr>
          <a:xfrm>
            <a:off x="8657562" y="3189959"/>
            <a:ext cx="228974" cy="32978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1" name="Arrow: Up 250"/>
          <p:cNvSpPr/>
          <p:nvPr/>
        </p:nvSpPr>
        <p:spPr>
          <a:xfrm rot="10800000">
            <a:off x="8657562" y="4190972"/>
            <a:ext cx="228974" cy="37688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664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500"/>
                                        <p:tgtEl>
                                          <p:spTgt spid="1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3"/>
                                        </p:tgtEl>
                                        <p:attrNameLst>
                                          <p:attrName>style.visibility</p:attrName>
                                        </p:attrNameLst>
                                      </p:cBhvr>
                                      <p:to>
                                        <p:strVal val="visible"/>
                                      </p:to>
                                    </p:set>
                                    <p:animEffect transition="in" filter="fade">
                                      <p:cBhvr>
                                        <p:cTn id="15" dur="500"/>
                                        <p:tgtEl>
                                          <p:spTgt spid="24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8"/>
                                        </p:tgtEl>
                                        <p:attrNameLst>
                                          <p:attrName>style.visibility</p:attrName>
                                        </p:attrNameLst>
                                      </p:cBhvr>
                                      <p:to>
                                        <p:strVal val="visible"/>
                                      </p:to>
                                    </p:set>
                                    <p:animEffect transition="in" filter="fade">
                                      <p:cBhvr>
                                        <p:cTn id="18" dur="500"/>
                                        <p:tgtEl>
                                          <p:spTgt spid="18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89"/>
                                        </p:tgtEl>
                                        <p:attrNameLst>
                                          <p:attrName>style.visibility</p:attrName>
                                        </p:attrNameLst>
                                      </p:cBhvr>
                                      <p:to>
                                        <p:strVal val="visible"/>
                                      </p:to>
                                    </p:set>
                                    <p:animEffect transition="in" filter="fade">
                                      <p:cBhvr>
                                        <p:cTn id="21" dur="500"/>
                                        <p:tgtEl>
                                          <p:spTgt spid="18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48"/>
                                        </p:tgtEl>
                                        <p:attrNameLst>
                                          <p:attrName>style.visibility</p:attrName>
                                        </p:attrNameLst>
                                      </p:cBhvr>
                                      <p:to>
                                        <p:strVal val="visible"/>
                                      </p:to>
                                    </p:set>
                                    <p:animEffect transition="in" filter="fade">
                                      <p:cBhvr>
                                        <p:cTn id="26" dur="500"/>
                                        <p:tgtEl>
                                          <p:spTgt spid="24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41"/>
                                        </p:tgtEl>
                                        <p:attrNameLst>
                                          <p:attrName>style.visibility</p:attrName>
                                        </p:attrNameLst>
                                      </p:cBhvr>
                                      <p:to>
                                        <p:strVal val="visible"/>
                                      </p:to>
                                    </p:set>
                                    <p:animEffect transition="in" filter="fade">
                                      <p:cBhvr>
                                        <p:cTn id="31" dur="500"/>
                                        <p:tgtEl>
                                          <p:spTgt spid="24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0"/>
                                        </p:tgtEl>
                                        <p:attrNameLst>
                                          <p:attrName>style.visibility</p:attrName>
                                        </p:attrNameLst>
                                      </p:cBhvr>
                                      <p:to>
                                        <p:strVal val="visible"/>
                                      </p:to>
                                    </p:set>
                                    <p:animEffect transition="in" filter="fade">
                                      <p:cBhvr>
                                        <p:cTn id="34" dur="500"/>
                                        <p:tgtEl>
                                          <p:spTgt spid="24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51"/>
                                        </p:tgtEl>
                                        <p:attrNameLst>
                                          <p:attrName>style.visibility</p:attrName>
                                        </p:attrNameLst>
                                      </p:cBhvr>
                                      <p:to>
                                        <p:strVal val="visible"/>
                                      </p:to>
                                    </p:set>
                                    <p:animEffect transition="in" filter="fade">
                                      <p:cBhvr>
                                        <p:cTn id="39" dur="500"/>
                                        <p:tgtEl>
                                          <p:spTgt spid="2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50"/>
                                        </p:tgtEl>
                                        <p:attrNameLst>
                                          <p:attrName>style.visibility</p:attrName>
                                        </p:attrNameLst>
                                      </p:cBhvr>
                                      <p:to>
                                        <p:strVal val="visible"/>
                                      </p:to>
                                    </p:set>
                                    <p:animEffect transition="in" filter="fade">
                                      <p:cBhvr>
                                        <p:cTn id="42" dur="500"/>
                                        <p:tgtEl>
                                          <p:spTgt spid="25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9"/>
                                        </p:tgtEl>
                                        <p:attrNameLst>
                                          <p:attrName>style.visibility</p:attrName>
                                        </p:attrNameLst>
                                      </p:cBhvr>
                                      <p:to>
                                        <p:strVal val="visible"/>
                                      </p:to>
                                    </p:set>
                                    <p:animEffect transition="in" filter="fade">
                                      <p:cBhvr>
                                        <p:cTn id="45" dur="500"/>
                                        <p:tgtEl>
                                          <p:spTgt spid="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88" grpId="0" animBg="1"/>
      <p:bldP spid="189" grpId="0"/>
      <p:bldP spid="240" grpId="0"/>
      <p:bldP spid="249" grpId="0" animBg="1"/>
      <p:bldP spid="250" grpId="0" animBg="1"/>
      <p:bldP spid="25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279782"/>
          </a:xfrm>
        </p:spPr>
        <p:txBody>
          <a:bodyPr/>
          <a:lstStyle/>
          <a:p>
            <a:r>
              <a:rPr lang="en-US" dirty="0"/>
              <a:t>An even more modest goal</a:t>
            </a:r>
          </a:p>
        </p:txBody>
      </p:sp>
      <p:sp>
        <p:nvSpPr>
          <p:cNvPr id="3" name="Content Placeholder 2"/>
          <p:cNvSpPr>
            <a:spLocks noGrp="1"/>
          </p:cNvSpPr>
          <p:nvPr>
            <p:ph idx="1"/>
          </p:nvPr>
        </p:nvSpPr>
        <p:spPr>
          <a:xfrm>
            <a:off x="834741" y="1597696"/>
            <a:ext cx="10515600" cy="825641"/>
          </a:xfrm>
        </p:spPr>
        <p:txBody>
          <a:bodyPr>
            <a:normAutofit/>
          </a:bodyPr>
          <a:lstStyle/>
          <a:p>
            <a:pPr marL="0" indent="0">
              <a:buNone/>
            </a:pPr>
            <a:r>
              <a:rPr lang="en-US" sz="2400" b="1" dirty="0"/>
              <a:t>Original goal</a:t>
            </a:r>
            <a:r>
              <a:rPr lang="en-US" sz="2400" dirty="0"/>
              <a:t>: </a:t>
            </a:r>
            <a:r>
              <a:rPr lang="en-US" sz="2400" dirty="0">
                <a:solidFill>
                  <a:schemeClr val="accent6">
                    <a:lumMod val="75000"/>
                  </a:schemeClr>
                </a:solidFill>
              </a:rPr>
              <a:t>Design a set of monomer types </a:t>
            </a:r>
            <a:r>
              <a:rPr lang="en-US" sz="2400" dirty="0"/>
              <a:t>so that, </a:t>
            </a:r>
            <a:r>
              <a:rPr lang="en-US" sz="2400" dirty="0">
                <a:solidFill>
                  <a:schemeClr val="accent1"/>
                </a:solidFill>
              </a:rPr>
              <a:t>for all </a:t>
            </a:r>
            <a:r>
              <a:rPr lang="en-US" sz="2400" i="1" dirty="0">
                <a:solidFill>
                  <a:schemeClr val="accent1"/>
                </a:solidFill>
              </a:rPr>
              <a:t>S</a:t>
            </a:r>
            <a:r>
              <a:rPr lang="en-US" sz="2400" dirty="0">
                <a:solidFill>
                  <a:schemeClr val="accent1"/>
                </a:solidFill>
              </a:rPr>
              <a:t> ∈ ℕ</a:t>
            </a:r>
            <a:r>
              <a:rPr lang="en-US" sz="2400" dirty="0"/>
              <a:t>, there is a stable complex of size at least </a:t>
            </a:r>
            <a:r>
              <a:rPr lang="en-US" sz="2400" i="1" dirty="0"/>
              <a:t>S</a:t>
            </a:r>
            <a:r>
              <a:rPr lang="en-US" sz="2400" dirty="0"/>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8" name="Rectangle 47"/>
          <p:cNvSpPr/>
          <p:nvPr/>
        </p:nvSpPr>
        <p:spPr>
          <a:xfrm>
            <a:off x="1023137" y="3300585"/>
            <a:ext cx="700147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How large can we make </a:t>
            </a:r>
            <a:r>
              <a:rPr kumimoji="0" lang="en-US" sz="2800" b="0" i="1" u="sng"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 relative to </a:t>
            </a:r>
            <a:r>
              <a:rPr kumimoji="0" lang="en-US" sz="2800" b="0" i="1" u="sng"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 and </a:t>
            </a:r>
            <a:r>
              <a:rPr kumimoji="0" lang="en-US" sz="2800" b="0" i="1" u="sng"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0" i="0" u="sng"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9" name="Rectangle 48"/>
          <p:cNvSpPr/>
          <p:nvPr/>
        </p:nvSpPr>
        <p:spPr>
          <a:xfrm>
            <a:off x="5715902" y="4186718"/>
            <a:ext cx="1015021"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 D</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Rectangle 49"/>
          <p:cNvSpPr/>
          <p:nvPr/>
        </p:nvSpPr>
        <p:spPr>
          <a:xfrm>
            <a:off x="676396" y="4075033"/>
            <a:ext cx="42176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D,M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(1),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arbitrarily large</a:t>
            </a:r>
          </a:p>
        </p:txBody>
      </p:sp>
      <p:sp>
        <p:nvSpPr>
          <p:cNvPr id="51" name="Rectangle 50"/>
          <p:cNvSpPr/>
          <p:nvPr/>
        </p:nvSpPr>
        <p:spPr>
          <a:xfrm>
            <a:off x="9360601" y="3239030"/>
            <a:ext cx="1154483"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2</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340" name="Group 339"/>
          <p:cNvGrpSpPr/>
          <p:nvPr/>
        </p:nvGrpSpPr>
        <p:grpSpPr>
          <a:xfrm>
            <a:off x="4711062" y="5073449"/>
            <a:ext cx="3002786" cy="324731"/>
            <a:chOff x="4655517" y="4995176"/>
            <a:chExt cx="3002786" cy="324731"/>
          </a:xfrm>
        </p:grpSpPr>
        <p:grpSp>
          <p:nvGrpSpPr>
            <p:cNvPr id="6" name="Group 5"/>
            <p:cNvGrpSpPr/>
            <p:nvPr/>
          </p:nvGrpSpPr>
          <p:grpSpPr>
            <a:xfrm>
              <a:off x="5080706" y="4997009"/>
              <a:ext cx="633453" cy="320040"/>
              <a:chOff x="7977147" y="3492801"/>
              <a:chExt cx="633453" cy="320040"/>
            </a:xfrm>
          </p:grpSpPr>
          <p:sp>
            <p:nvSpPr>
              <p:cNvPr id="45" name="Rectangle 44"/>
              <p:cNvSpPr/>
              <p:nvPr/>
            </p:nvSpPr>
            <p:spPr>
              <a:xfrm>
                <a:off x="7977147" y="3492801"/>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46" name="Rectangle 45"/>
              <p:cNvSpPr/>
              <p:nvPr/>
            </p:nvSpPr>
            <p:spPr>
              <a:xfrm>
                <a:off x="8297187" y="3492801"/>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7" name="Rectangle: Rounded Corners 46"/>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p:cNvGrpSpPr/>
            <p:nvPr/>
          </p:nvGrpSpPr>
          <p:grpSpPr>
            <a:xfrm>
              <a:off x="5829269" y="4999867"/>
              <a:ext cx="633453" cy="320040"/>
              <a:chOff x="7977147" y="3492801"/>
              <a:chExt cx="633453" cy="320040"/>
            </a:xfrm>
          </p:grpSpPr>
          <p:sp>
            <p:nvSpPr>
              <p:cNvPr id="42" name="Rectangle 41"/>
              <p:cNvSpPr/>
              <p:nvPr/>
            </p:nvSpPr>
            <p:spPr>
              <a:xfrm>
                <a:off x="7977147" y="3492801"/>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42"/>
              <p:cNvSpPr/>
              <p:nvPr/>
            </p:nvSpPr>
            <p:spPr>
              <a:xfrm>
                <a:off x="8297187" y="3492801"/>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4" name="Rectangle: Rounded Corners 43"/>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8" name="Straight Connector 7"/>
            <p:cNvCxnSpPr>
              <a:cxnSpLocks/>
              <a:stCxn id="46" idx="3"/>
              <a:endCxn id="42" idx="1"/>
            </p:cNvCxnSpPr>
            <p:nvPr/>
          </p:nvCxnSpPr>
          <p:spPr>
            <a:xfrm>
              <a:off x="5714159" y="5157029"/>
              <a:ext cx="115110" cy="2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6574266" y="4997009"/>
              <a:ext cx="633453" cy="320040"/>
              <a:chOff x="7977147" y="3492801"/>
              <a:chExt cx="633453" cy="320040"/>
            </a:xfrm>
          </p:grpSpPr>
          <p:sp>
            <p:nvSpPr>
              <p:cNvPr id="39" name="Rectangle 38"/>
              <p:cNvSpPr/>
              <p:nvPr/>
            </p:nvSpPr>
            <p:spPr>
              <a:xfrm>
                <a:off x="7977147" y="3492801"/>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p:cNvSpPr/>
              <p:nvPr/>
            </p:nvSpPr>
            <p:spPr>
              <a:xfrm>
                <a:off x="8297187" y="3492801"/>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1" name="Rectangle: Rounded Corners 40"/>
              <p:cNvSpPr/>
              <p:nvPr/>
            </p:nvSpPr>
            <p:spPr>
              <a:xfrm>
                <a:off x="7977147" y="3492801"/>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 name="Group 9"/>
            <p:cNvGrpSpPr/>
            <p:nvPr/>
          </p:nvGrpSpPr>
          <p:grpSpPr>
            <a:xfrm>
              <a:off x="7338262" y="4997009"/>
              <a:ext cx="320041" cy="320040"/>
              <a:chOff x="7977147" y="3492801"/>
              <a:chExt cx="320041" cy="320040"/>
            </a:xfrm>
          </p:grpSpPr>
          <p:sp>
            <p:nvSpPr>
              <p:cNvPr id="36" name="Rectangle 35"/>
              <p:cNvSpPr/>
              <p:nvPr/>
            </p:nvSpPr>
            <p:spPr>
              <a:xfrm>
                <a:off x="7977147" y="3492801"/>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Rounded Corners 37"/>
              <p:cNvSpPr/>
              <p:nvPr/>
            </p:nvSpPr>
            <p:spPr>
              <a:xfrm>
                <a:off x="7977148" y="3492801"/>
                <a:ext cx="320040"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1" name="Straight Connector 10"/>
            <p:cNvCxnSpPr>
              <a:cxnSpLocks/>
              <a:stCxn id="40" idx="3"/>
              <a:endCxn id="36" idx="1"/>
            </p:cNvCxnSpPr>
            <p:nvPr/>
          </p:nvCxnSpPr>
          <p:spPr>
            <a:xfrm>
              <a:off x="7207719" y="5157029"/>
              <a:ext cx="130543"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a:stCxn id="39" idx="1"/>
              <a:endCxn id="43" idx="3"/>
            </p:cNvCxnSpPr>
            <p:nvPr/>
          </p:nvCxnSpPr>
          <p:spPr>
            <a:xfrm flipH="1">
              <a:off x="6462722" y="5157029"/>
              <a:ext cx="111544" cy="285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4655517" y="4995176"/>
              <a:ext cx="321787" cy="320040"/>
              <a:chOff x="1521208" y="5611965"/>
              <a:chExt cx="321787" cy="320040"/>
            </a:xfrm>
          </p:grpSpPr>
          <p:sp>
            <p:nvSpPr>
              <p:cNvPr id="52" name="Rectangle 51"/>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3" name="Rectangle: Rounded Corners 52"/>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5" name="Straight Connector 54"/>
            <p:cNvCxnSpPr>
              <a:cxnSpLocks/>
              <a:stCxn id="45" idx="1"/>
              <a:endCxn id="52" idx="3"/>
            </p:cNvCxnSpPr>
            <p:nvPr/>
          </p:nvCxnSpPr>
          <p:spPr>
            <a:xfrm flipH="1" flipV="1">
              <a:off x="4977304" y="5155196"/>
              <a:ext cx="103402" cy="183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Group 154"/>
          <p:cNvGrpSpPr/>
          <p:nvPr/>
        </p:nvGrpSpPr>
        <p:grpSpPr>
          <a:xfrm>
            <a:off x="1117383" y="4764415"/>
            <a:ext cx="3024820" cy="872189"/>
            <a:chOff x="5307684" y="4787280"/>
            <a:chExt cx="3024820" cy="872189"/>
          </a:xfrm>
        </p:grpSpPr>
        <p:grpSp>
          <p:nvGrpSpPr>
            <p:cNvPr id="90" name="Group 89"/>
            <p:cNvGrpSpPr/>
            <p:nvPr/>
          </p:nvGrpSpPr>
          <p:grpSpPr>
            <a:xfrm>
              <a:off x="5307684" y="5339429"/>
              <a:ext cx="321787" cy="320040"/>
              <a:chOff x="1521208" y="5611965"/>
              <a:chExt cx="321787" cy="320040"/>
            </a:xfrm>
          </p:grpSpPr>
          <p:sp>
            <p:nvSpPr>
              <p:cNvPr id="92" name="Rectangle 91"/>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93" name="Rectangle: Rounded Corners 92"/>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91" name="Straight Connector 90"/>
            <p:cNvCxnSpPr>
              <a:cxnSpLocks/>
              <a:stCxn id="102" idx="2"/>
              <a:endCxn id="93" idx="0"/>
            </p:cNvCxnSpPr>
            <p:nvPr/>
          </p:nvCxnSpPr>
          <p:spPr>
            <a:xfrm flipH="1">
              <a:off x="5468578" y="5114398"/>
              <a:ext cx="235327"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a:off x="5543885" y="4787280"/>
              <a:ext cx="2531982" cy="327118"/>
              <a:chOff x="5543885" y="4787280"/>
              <a:chExt cx="2531982" cy="327118"/>
            </a:xfrm>
          </p:grpSpPr>
          <p:sp>
            <p:nvSpPr>
              <p:cNvPr id="102" name="Rectangle 101"/>
              <p:cNvSpPr/>
              <p:nvPr/>
            </p:nvSpPr>
            <p:spPr>
              <a:xfrm>
                <a:off x="5543885" y="4794358"/>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3" name="Rectangle 102"/>
              <p:cNvSpPr/>
              <p:nvPr/>
            </p:nvSpPr>
            <p:spPr>
              <a:xfrm>
                <a:off x="5863925" y="4794358"/>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6" name="Rectangle 105"/>
              <p:cNvSpPr/>
              <p:nvPr/>
            </p:nvSpPr>
            <p:spPr>
              <a:xfrm>
                <a:off x="6177338" y="4790819"/>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7" name="Rectangle 106"/>
              <p:cNvSpPr/>
              <p:nvPr/>
            </p:nvSpPr>
            <p:spPr>
              <a:xfrm>
                <a:off x="6497378" y="4790819"/>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8" name="Rectangle 107"/>
              <p:cNvSpPr/>
              <p:nvPr/>
            </p:nvSpPr>
            <p:spPr>
              <a:xfrm>
                <a:off x="6808961" y="4790819"/>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9" name="Rectangle 108"/>
              <p:cNvSpPr/>
              <p:nvPr/>
            </p:nvSpPr>
            <p:spPr>
              <a:xfrm>
                <a:off x="7129001" y="4790819"/>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0" name="Rectangle 109"/>
              <p:cNvSpPr/>
              <p:nvPr/>
            </p:nvSpPr>
            <p:spPr>
              <a:xfrm>
                <a:off x="7442414" y="478728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1" name="Rectangle 110"/>
              <p:cNvSpPr/>
              <p:nvPr/>
            </p:nvSpPr>
            <p:spPr>
              <a:xfrm>
                <a:off x="7762454" y="478728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04" name="Rectangle: Rounded Corners 103"/>
              <p:cNvSpPr/>
              <p:nvPr/>
            </p:nvSpPr>
            <p:spPr>
              <a:xfrm>
                <a:off x="5543885" y="4794358"/>
                <a:ext cx="2531982"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2" name="Group 111"/>
            <p:cNvGrpSpPr/>
            <p:nvPr/>
          </p:nvGrpSpPr>
          <p:grpSpPr>
            <a:xfrm>
              <a:off x="5699318" y="5339429"/>
              <a:ext cx="321787" cy="320040"/>
              <a:chOff x="1521208" y="5611965"/>
              <a:chExt cx="321787" cy="320040"/>
            </a:xfrm>
          </p:grpSpPr>
          <p:sp>
            <p:nvSpPr>
              <p:cNvPr id="113" name="Rectangle 112"/>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4" name="Rectangle: Rounded Corners 113"/>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5" name="Group 114"/>
            <p:cNvGrpSpPr/>
            <p:nvPr/>
          </p:nvGrpSpPr>
          <p:grpSpPr>
            <a:xfrm>
              <a:off x="6073917" y="5339429"/>
              <a:ext cx="321787" cy="320040"/>
              <a:chOff x="1521208" y="5611965"/>
              <a:chExt cx="321787" cy="320040"/>
            </a:xfrm>
          </p:grpSpPr>
          <p:sp>
            <p:nvSpPr>
              <p:cNvPr id="116" name="Rectangle 115"/>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17" name="Rectangle: Rounded Corners 116"/>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8" name="Group 117"/>
            <p:cNvGrpSpPr/>
            <p:nvPr/>
          </p:nvGrpSpPr>
          <p:grpSpPr>
            <a:xfrm>
              <a:off x="6465551" y="5339429"/>
              <a:ext cx="321787" cy="320040"/>
              <a:chOff x="1521208" y="5611965"/>
              <a:chExt cx="321787" cy="320040"/>
            </a:xfrm>
          </p:grpSpPr>
          <p:sp>
            <p:nvSpPr>
              <p:cNvPr id="119" name="Rectangle 118"/>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0" name="Rectangle: Rounded Corners 119"/>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1" name="Group 120"/>
            <p:cNvGrpSpPr/>
            <p:nvPr/>
          </p:nvGrpSpPr>
          <p:grpSpPr>
            <a:xfrm>
              <a:off x="6852850" y="5339429"/>
              <a:ext cx="321787" cy="320040"/>
              <a:chOff x="1521208" y="5611965"/>
              <a:chExt cx="321787" cy="320040"/>
            </a:xfrm>
          </p:grpSpPr>
          <p:sp>
            <p:nvSpPr>
              <p:cNvPr id="122" name="Rectangle 121"/>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3" name="Rectangle: Rounded Corners 122"/>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4" name="Group 123"/>
            <p:cNvGrpSpPr/>
            <p:nvPr/>
          </p:nvGrpSpPr>
          <p:grpSpPr>
            <a:xfrm>
              <a:off x="7244484" y="5339429"/>
              <a:ext cx="321787" cy="320040"/>
              <a:chOff x="1521208" y="5611965"/>
              <a:chExt cx="321787" cy="320040"/>
            </a:xfrm>
          </p:grpSpPr>
          <p:sp>
            <p:nvSpPr>
              <p:cNvPr id="125" name="Rectangle 124"/>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6" name="Rectangle: Rounded Corners 125"/>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7" name="Group 126"/>
            <p:cNvGrpSpPr/>
            <p:nvPr/>
          </p:nvGrpSpPr>
          <p:grpSpPr>
            <a:xfrm>
              <a:off x="7619083" y="5339429"/>
              <a:ext cx="321787" cy="320040"/>
              <a:chOff x="1521208" y="5611965"/>
              <a:chExt cx="321787" cy="320040"/>
            </a:xfrm>
          </p:grpSpPr>
          <p:sp>
            <p:nvSpPr>
              <p:cNvPr id="128" name="Rectangle 127"/>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29" name="Rectangle: Rounded Corners 128"/>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0" name="Group 129"/>
            <p:cNvGrpSpPr/>
            <p:nvPr/>
          </p:nvGrpSpPr>
          <p:grpSpPr>
            <a:xfrm>
              <a:off x="8010717" y="5339429"/>
              <a:ext cx="321787" cy="320040"/>
              <a:chOff x="1521208" y="5611965"/>
              <a:chExt cx="321787" cy="320040"/>
            </a:xfrm>
          </p:grpSpPr>
          <p:sp>
            <p:nvSpPr>
              <p:cNvPr id="131" name="Rectangle 130"/>
              <p:cNvSpPr/>
              <p:nvPr/>
            </p:nvSpPr>
            <p:spPr>
              <a:xfrm>
                <a:off x="1521208" y="5611965"/>
                <a:ext cx="321787"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32" name="Rectangle: Rounded Corners 131"/>
              <p:cNvSpPr/>
              <p:nvPr/>
            </p:nvSpPr>
            <p:spPr>
              <a:xfrm>
                <a:off x="1521209" y="5611965"/>
                <a:ext cx="32178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33" name="Straight Connector 132"/>
            <p:cNvCxnSpPr>
              <a:cxnSpLocks/>
              <a:stCxn id="103" idx="2"/>
              <a:endCxn id="113" idx="0"/>
            </p:cNvCxnSpPr>
            <p:nvPr/>
          </p:nvCxnSpPr>
          <p:spPr>
            <a:xfrm flipH="1">
              <a:off x="5860212" y="5114398"/>
              <a:ext cx="160420" cy="2250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a:cxnSpLocks/>
              <a:stCxn id="106" idx="2"/>
              <a:endCxn id="116" idx="0"/>
            </p:cNvCxnSpPr>
            <p:nvPr/>
          </p:nvCxnSpPr>
          <p:spPr>
            <a:xfrm flipH="1">
              <a:off x="6234811" y="5110859"/>
              <a:ext cx="102547"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a:cxnSpLocks/>
              <a:stCxn id="107" idx="2"/>
              <a:endCxn id="120" idx="0"/>
            </p:cNvCxnSpPr>
            <p:nvPr/>
          </p:nvCxnSpPr>
          <p:spPr>
            <a:xfrm flipH="1">
              <a:off x="6626445" y="5110859"/>
              <a:ext cx="27640"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a:cxnSpLocks/>
              <a:stCxn id="108" idx="2"/>
              <a:endCxn id="122" idx="0"/>
            </p:cNvCxnSpPr>
            <p:nvPr/>
          </p:nvCxnSpPr>
          <p:spPr>
            <a:xfrm>
              <a:off x="6968981" y="5110859"/>
              <a:ext cx="44763"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a:cxnSpLocks/>
              <a:stCxn id="109" idx="2"/>
              <a:endCxn id="125" idx="0"/>
            </p:cNvCxnSpPr>
            <p:nvPr/>
          </p:nvCxnSpPr>
          <p:spPr>
            <a:xfrm>
              <a:off x="7285708" y="5110859"/>
              <a:ext cx="119670" cy="22857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a:cxnSpLocks/>
              <a:stCxn id="110" idx="2"/>
              <a:endCxn id="129" idx="0"/>
            </p:cNvCxnSpPr>
            <p:nvPr/>
          </p:nvCxnSpPr>
          <p:spPr>
            <a:xfrm>
              <a:off x="7602434" y="5107320"/>
              <a:ext cx="177543" cy="232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a:cxnSpLocks/>
              <a:stCxn id="111" idx="2"/>
              <a:endCxn id="131" idx="0"/>
            </p:cNvCxnSpPr>
            <p:nvPr/>
          </p:nvCxnSpPr>
          <p:spPr>
            <a:xfrm>
              <a:off x="7919161" y="5107320"/>
              <a:ext cx="252450" cy="232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56" name="Rectangle 155"/>
          <p:cNvSpPr/>
          <p:nvPr/>
        </p:nvSpPr>
        <p:spPr>
          <a:xfrm>
            <a:off x="8162925" y="2112635"/>
            <a:ext cx="3800475"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and O(1) domains per monomer</a:t>
            </a:r>
          </a:p>
        </p:txBody>
      </p:sp>
      <p:sp>
        <p:nvSpPr>
          <p:cNvPr id="165" name="Rectangle 164"/>
          <p:cNvSpPr/>
          <p:nvPr/>
        </p:nvSpPr>
        <p:spPr>
          <a:xfrm>
            <a:off x="11072686" y="2539392"/>
            <a:ext cx="447238" cy="923330"/>
          </a:xfrm>
          <a:prstGeom prst="rect">
            <a:avLst/>
          </a:prstGeom>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a:t>
            </a:r>
            <a:endParaRPr kumimoji="0" lang="en-US" sz="6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nvGrpSpPr>
          <p:cNvPr id="328" name="Group 327"/>
          <p:cNvGrpSpPr/>
          <p:nvPr/>
        </p:nvGrpSpPr>
        <p:grpSpPr>
          <a:xfrm>
            <a:off x="8110325" y="6039539"/>
            <a:ext cx="3590808" cy="320040"/>
            <a:chOff x="8110325" y="6039539"/>
            <a:chExt cx="3590808" cy="320040"/>
          </a:xfrm>
        </p:grpSpPr>
        <p:grpSp>
          <p:nvGrpSpPr>
            <p:cNvPr id="231" name="Group 230"/>
            <p:cNvGrpSpPr/>
            <p:nvPr/>
          </p:nvGrpSpPr>
          <p:grpSpPr>
            <a:xfrm>
              <a:off x="8887168" y="6039539"/>
              <a:ext cx="946866" cy="320040"/>
              <a:chOff x="8817496" y="4738917"/>
              <a:chExt cx="946866" cy="320040"/>
            </a:xfrm>
          </p:grpSpPr>
          <p:sp>
            <p:nvSpPr>
              <p:cNvPr id="186" name="Rectangle 185"/>
              <p:cNvSpPr/>
              <p:nvPr/>
            </p:nvSpPr>
            <p:spPr>
              <a:xfrm>
                <a:off x="8817496" y="47389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187" name="Rectangle 186"/>
              <p:cNvSpPr/>
              <p:nvPr/>
            </p:nvSpPr>
            <p:spPr>
              <a:xfrm>
                <a:off x="9137535" y="473891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5" name="Rectangle 214"/>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88" name="Rectangle: Rounded Corners 18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29" name="Group 228"/>
            <p:cNvGrpSpPr/>
            <p:nvPr/>
          </p:nvGrpSpPr>
          <p:grpSpPr>
            <a:xfrm>
              <a:off x="8110325" y="6039539"/>
              <a:ext cx="633453" cy="320040"/>
              <a:chOff x="8794803" y="5225963"/>
              <a:chExt cx="633453" cy="320040"/>
            </a:xfrm>
          </p:grpSpPr>
          <p:sp>
            <p:nvSpPr>
              <p:cNvPr id="221" name="Rectangle 220"/>
              <p:cNvSpPr/>
              <p:nvPr/>
            </p:nvSpPr>
            <p:spPr>
              <a:xfrm>
                <a:off x="8794803" y="5225963"/>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p>
            </p:txBody>
          </p:sp>
          <p:sp>
            <p:nvSpPr>
              <p:cNvPr id="222" name="Rectangle 221"/>
              <p:cNvSpPr/>
              <p:nvPr/>
            </p:nvSpPr>
            <p:spPr>
              <a:xfrm>
                <a:off x="9114843" y="5225963"/>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24" name="Rectangle: Rounded Corners 223"/>
              <p:cNvSpPr/>
              <p:nvPr/>
            </p:nvSpPr>
            <p:spPr>
              <a:xfrm>
                <a:off x="8794803" y="5225963"/>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2" name="Group 231"/>
            <p:cNvGrpSpPr/>
            <p:nvPr/>
          </p:nvGrpSpPr>
          <p:grpSpPr>
            <a:xfrm>
              <a:off x="9977424" y="6039539"/>
              <a:ext cx="946866" cy="320040"/>
              <a:chOff x="8817496" y="4738917"/>
              <a:chExt cx="946866" cy="320040"/>
            </a:xfrm>
          </p:grpSpPr>
          <p:sp>
            <p:nvSpPr>
              <p:cNvPr id="233" name="Rectangle 232"/>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234" name="Rectangle 233"/>
              <p:cNvSpPr/>
              <p:nvPr/>
            </p:nvSpPr>
            <p:spPr>
              <a:xfrm>
                <a:off x="9133302" y="473891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35" name="Rectangle 234"/>
              <p:cNvSpPr/>
              <p:nvPr/>
            </p:nvSpPr>
            <p:spPr>
              <a:xfrm>
                <a:off x="9450949" y="4738917"/>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36" name="Rectangle: Rounded Corners 235"/>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37" name="Group 236"/>
            <p:cNvGrpSpPr/>
            <p:nvPr/>
          </p:nvGrpSpPr>
          <p:grpSpPr>
            <a:xfrm>
              <a:off x="11067680" y="6039539"/>
              <a:ext cx="633453" cy="320040"/>
              <a:chOff x="8794803" y="5225963"/>
              <a:chExt cx="633453" cy="320040"/>
            </a:xfrm>
          </p:grpSpPr>
          <p:sp>
            <p:nvSpPr>
              <p:cNvPr id="238" name="Rectangle 237"/>
              <p:cNvSpPr/>
              <p:nvPr/>
            </p:nvSpPr>
            <p:spPr>
              <a:xfrm>
                <a:off x="8794803" y="5225963"/>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239" name="Rectangle 238"/>
              <p:cNvSpPr/>
              <p:nvPr/>
            </p:nvSpPr>
            <p:spPr>
              <a:xfrm>
                <a:off x="9114843" y="5225963"/>
                <a:ext cx="313413" cy="320040"/>
              </a:xfrm>
              <a:prstGeom prst="rect">
                <a:avLst/>
              </a:prstGeom>
              <a:ln/>
            </p:spPr>
            <p:style>
              <a:lnRef idx="2">
                <a:schemeClr val="dk1">
                  <a:shade val="50000"/>
                </a:schemeClr>
              </a:lnRef>
              <a:fillRef idx="1">
                <a:schemeClr val="dk1"/>
              </a:fillRef>
              <a:effectRef idx="0">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0" name="Rectangle: Rounded Corners 239"/>
              <p:cNvSpPr/>
              <p:nvPr/>
            </p:nvSpPr>
            <p:spPr>
              <a:xfrm>
                <a:off x="8794803" y="5225963"/>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41" name="Straight Connector 240"/>
            <p:cNvCxnSpPr>
              <a:cxnSpLocks/>
              <a:stCxn id="236" idx="1"/>
              <a:endCxn id="188" idx="3"/>
            </p:cNvCxnSpPr>
            <p:nvPr/>
          </p:nvCxnSpPr>
          <p:spPr>
            <a:xfrm flipH="1">
              <a:off x="9834034" y="6199559"/>
              <a:ext cx="1433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a:cxnSpLocks/>
              <a:stCxn id="238" idx="1"/>
              <a:endCxn id="236" idx="3"/>
            </p:cNvCxnSpPr>
            <p:nvPr/>
          </p:nvCxnSpPr>
          <p:spPr>
            <a:xfrm flipH="1">
              <a:off x="10924290" y="6199559"/>
              <a:ext cx="1433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a:cxnSpLocks/>
              <a:stCxn id="188" idx="1"/>
              <a:endCxn id="224" idx="3"/>
            </p:cNvCxnSpPr>
            <p:nvPr/>
          </p:nvCxnSpPr>
          <p:spPr>
            <a:xfrm flipH="1">
              <a:off x="8743778" y="6199559"/>
              <a:ext cx="1433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2" name="Group 341"/>
          <p:cNvGrpSpPr/>
          <p:nvPr/>
        </p:nvGrpSpPr>
        <p:grpSpPr>
          <a:xfrm>
            <a:off x="8105746" y="3942586"/>
            <a:ext cx="3597909" cy="2096953"/>
            <a:chOff x="8105746" y="3942586"/>
            <a:chExt cx="3597909" cy="2096953"/>
          </a:xfrm>
        </p:grpSpPr>
        <p:grpSp>
          <p:nvGrpSpPr>
            <p:cNvPr id="252" name="Group 251"/>
            <p:cNvGrpSpPr/>
            <p:nvPr/>
          </p:nvGrpSpPr>
          <p:grpSpPr>
            <a:xfrm>
              <a:off x="9203618" y="5247500"/>
              <a:ext cx="323353" cy="639274"/>
              <a:chOff x="9520621" y="5241053"/>
              <a:chExt cx="323353" cy="639274"/>
            </a:xfrm>
          </p:grpSpPr>
          <p:sp>
            <p:nvSpPr>
              <p:cNvPr id="248" name="Rectangle 247"/>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9" name="Rectangle 248"/>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51" name="Rectangle: Rounded Corners 250"/>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53" name="Straight Connector 252"/>
            <p:cNvCxnSpPr>
              <a:cxnSpLocks/>
              <a:stCxn id="249" idx="2"/>
              <a:endCxn id="187" idx="0"/>
            </p:cNvCxnSpPr>
            <p:nvPr/>
          </p:nvCxnSpPr>
          <p:spPr>
            <a:xfrm>
              <a:off x="9366951" y="5886774"/>
              <a:ext cx="276" cy="152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6" name="Group 255"/>
            <p:cNvGrpSpPr/>
            <p:nvPr/>
          </p:nvGrpSpPr>
          <p:grpSpPr>
            <a:xfrm>
              <a:off x="9202099" y="4444730"/>
              <a:ext cx="323353" cy="639274"/>
              <a:chOff x="9520621" y="5241053"/>
              <a:chExt cx="323353" cy="639274"/>
            </a:xfrm>
          </p:grpSpPr>
          <p:sp>
            <p:nvSpPr>
              <p:cNvPr id="257" name="Rectangle 256"/>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8" name="Rectangle 257"/>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59" name="Rectangle: Rounded Corners 258"/>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62" name="Group 261"/>
            <p:cNvGrpSpPr/>
            <p:nvPr/>
          </p:nvGrpSpPr>
          <p:grpSpPr>
            <a:xfrm>
              <a:off x="9205274" y="3948795"/>
              <a:ext cx="323353" cy="339818"/>
              <a:chOff x="9657384" y="3954386"/>
              <a:chExt cx="323353" cy="339818"/>
            </a:xfrm>
          </p:grpSpPr>
          <p:sp>
            <p:nvSpPr>
              <p:cNvPr id="260" name="Rectangle 259"/>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61" name="Rectangle: Rounded Corners 260"/>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63" name="Straight Connector 262"/>
            <p:cNvCxnSpPr>
              <a:cxnSpLocks/>
              <a:stCxn id="258" idx="2"/>
              <a:endCxn id="248" idx="0"/>
            </p:cNvCxnSpPr>
            <p:nvPr/>
          </p:nvCxnSpPr>
          <p:spPr>
            <a:xfrm>
              <a:off x="9365432" y="5084004"/>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cxnSpLocks/>
              <a:stCxn id="260" idx="2"/>
              <a:endCxn id="257" idx="0"/>
            </p:cNvCxnSpPr>
            <p:nvPr/>
          </p:nvCxnSpPr>
          <p:spPr>
            <a:xfrm>
              <a:off x="9365294" y="4288613"/>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9" name="Group 268"/>
            <p:cNvGrpSpPr/>
            <p:nvPr/>
          </p:nvGrpSpPr>
          <p:grpSpPr>
            <a:xfrm>
              <a:off x="8107265" y="5247500"/>
              <a:ext cx="323353" cy="639274"/>
              <a:chOff x="9520621" y="5241053"/>
              <a:chExt cx="323353" cy="639274"/>
            </a:xfrm>
          </p:grpSpPr>
          <p:sp>
            <p:nvSpPr>
              <p:cNvPr id="270" name="Rectangle 269"/>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1" name="Rectangle 270"/>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72" name="Rectangle: Rounded Corners 271"/>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73" name="Straight Connector 272"/>
            <p:cNvCxnSpPr>
              <a:cxnSpLocks/>
              <a:stCxn id="271" idx="2"/>
              <a:endCxn id="221" idx="0"/>
            </p:cNvCxnSpPr>
            <p:nvPr/>
          </p:nvCxnSpPr>
          <p:spPr>
            <a:xfrm flipH="1">
              <a:off x="8270345" y="5886774"/>
              <a:ext cx="253" cy="15276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4" name="Group 273"/>
            <p:cNvGrpSpPr/>
            <p:nvPr/>
          </p:nvGrpSpPr>
          <p:grpSpPr>
            <a:xfrm>
              <a:off x="8105746" y="4444730"/>
              <a:ext cx="323353" cy="639274"/>
              <a:chOff x="9520621" y="5241053"/>
              <a:chExt cx="323353" cy="639274"/>
            </a:xfrm>
          </p:grpSpPr>
          <p:sp>
            <p:nvSpPr>
              <p:cNvPr id="275" name="Rectangle 274"/>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6" name="Rectangle 275"/>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77" name="Rectangle: Rounded Corners 276"/>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78" name="Group 277"/>
            <p:cNvGrpSpPr/>
            <p:nvPr/>
          </p:nvGrpSpPr>
          <p:grpSpPr>
            <a:xfrm>
              <a:off x="8108921" y="3948795"/>
              <a:ext cx="323353" cy="339818"/>
              <a:chOff x="9657384" y="3954386"/>
              <a:chExt cx="323353" cy="339818"/>
            </a:xfrm>
          </p:grpSpPr>
          <p:sp>
            <p:nvSpPr>
              <p:cNvPr id="279" name="Rectangle 278"/>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80" name="Rectangle: Rounded Corners 279"/>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81" name="Straight Connector 280"/>
            <p:cNvCxnSpPr>
              <a:cxnSpLocks/>
              <a:stCxn id="276" idx="2"/>
              <a:endCxn id="270" idx="0"/>
            </p:cNvCxnSpPr>
            <p:nvPr/>
          </p:nvCxnSpPr>
          <p:spPr>
            <a:xfrm>
              <a:off x="8269079" y="5084004"/>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Straight Connector 281"/>
            <p:cNvCxnSpPr>
              <a:cxnSpLocks/>
              <a:stCxn id="279" idx="2"/>
              <a:endCxn id="275" idx="0"/>
            </p:cNvCxnSpPr>
            <p:nvPr/>
          </p:nvCxnSpPr>
          <p:spPr>
            <a:xfrm>
              <a:off x="8268941" y="4288613"/>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6" name="Group 285"/>
            <p:cNvGrpSpPr/>
            <p:nvPr/>
          </p:nvGrpSpPr>
          <p:grpSpPr>
            <a:xfrm>
              <a:off x="10291297" y="5251635"/>
              <a:ext cx="323353" cy="639274"/>
              <a:chOff x="9520621" y="5241053"/>
              <a:chExt cx="323353" cy="639274"/>
            </a:xfrm>
          </p:grpSpPr>
          <p:sp>
            <p:nvSpPr>
              <p:cNvPr id="287" name="Rectangle 286"/>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8" name="Rectangle 287"/>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89" name="Rectangle: Rounded Corners 288"/>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90" name="Straight Connector 289"/>
            <p:cNvCxnSpPr>
              <a:cxnSpLocks/>
              <a:stCxn id="288" idx="2"/>
              <a:endCxn id="234" idx="0"/>
            </p:cNvCxnSpPr>
            <p:nvPr/>
          </p:nvCxnSpPr>
          <p:spPr>
            <a:xfrm flipH="1">
              <a:off x="10453250" y="5890909"/>
              <a:ext cx="1380" cy="1486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1" name="Group 290"/>
            <p:cNvGrpSpPr/>
            <p:nvPr/>
          </p:nvGrpSpPr>
          <p:grpSpPr>
            <a:xfrm>
              <a:off x="10289778" y="4448865"/>
              <a:ext cx="323353" cy="639274"/>
              <a:chOff x="9520621" y="5241053"/>
              <a:chExt cx="323353" cy="639274"/>
            </a:xfrm>
          </p:grpSpPr>
          <p:sp>
            <p:nvSpPr>
              <p:cNvPr id="292" name="Rectangle 291"/>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3" name="Rectangle 292"/>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94" name="Rectangle: Rounded Corners 293"/>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5" name="Group 294"/>
            <p:cNvGrpSpPr/>
            <p:nvPr/>
          </p:nvGrpSpPr>
          <p:grpSpPr>
            <a:xfrm>
              <a:off x="10292953" y="3952930"/>
              <a:ext cx="323353" cy="339818"/>
              <a:chOff x="9657384" y="3954386"/>
              <a:chExt cx="323353" cy="339818"/>
            </a:xfrm>
          </p:grpSpPr>
          <p:sp>
            <p:nvSpPr>
              <p:cNvPr id="296" name="Rectangle 295"/>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97" name="Rectangle: Rounded Corners 296"/>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298" name="Straight Connector 297"/>
            <p:cNvCxnSpPr>
              <a:cxnSpLocks/>
              <a:stCxn id="293" idx="2"/>
              <a:endCxn id="287" idx="0"/>
            </p:cNvCxnSpPr>
            <p:nvPr/>
          </p:nvCxnSpPr>
          <p:spPr>
            <a:xfrm>
              <a:off x="10453111" y="5088139"/>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a:cxnSpLocks/>
              <a:stCxn id="296" idx="2"/>
              <a:endCxn id="292" idx="0"/>
            </p:cNvCxnSpPr>
            <p:nvPr/>
          </p:nvCxnSpPr>
          <p:spPr>
            <a:xfrm>
              <a:off x="10452973" y="4292748"/>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1" name="Group 300"/>
            <p:cNvGrpSpPr/>
            <p:nvPr/>
          </p:nvGrpSpPr>
          <p:grpSpPr>
            <a:xfrm>
              <a:off x="11378646" y="5241291"/>
              <a:ext cx="323353" cy="639274"/>
              <a:chOff x="9520621" y="5241053"/>
              <a:chExt cx="323353" cy="639274"/>
            </a:xfrm>
          </p:grpSpPr>
          <p:sp>
            <p:nvSpPr>
              <p:cNvPr id="302" name="Rectangle 301"/>
              <p:cNvSpPr/>
              <p:nvPr/>
            </p:nvSpPr>
            <p:spPr>
              <a:xfrm>
                <a:off x="9523934" y="5241054"/>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3" name="Rectangle 302"/>
              <p:cNvSpPr/>
              <p:nvPr/>
            </p:nvSpPr>
            <p:spPr>
              <a:xfrm>
                <a:off x="9523934" y="5560287"/>
                <a:ext cx="320040" cy="320040"/>
              </a:xfrm>
              <a:prstGeom prst="rect">
                <a:avLst/>
              </a:prstGeom>
              <a:ln>
                <a:solidFill>
                  <a:schemeClr val="tx1"/>
                </a:solidFill>
              </a:ln>
            </p:spPr>
            <p:style>
              <a:lnRef idx="3">
                <a:schemeClr val="lt1"/>
              </a:lnRef>
              <a:fillRef idx="1">
                <a:schemeClr val="dk1"/>
              </a:fillRef>
              <a:effectRef idx="1">
                <a:schemeClr val="dk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white"/>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04" name="Rectangle: Rounded Corners 303"/>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05" name="Straight Connector 304"/>
            <p:cNvCxnSpPr>
              <a:cxnSpLocks/>
              <a:stCxn id="303" idx="2"/>
              <a:endCxn id="239" idx="0"/>
            </p:cNvCxnSpPr>
            <p:nvPr/>
          </p:nvCxnSpPr>
          <p:spPr>
            <a:xfrm>
              <a:off x="11541979" y="5880565"/>
              <a:ext cx="2448" cy="1589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6" name="Group 305"/>
            <p:cNvGrpSpPr/>
            <p:nvPr/>
          </p:nvGrpSpPr>
          <p:grpSpPr>
            <a:xfrm>
              <a:off x="11377127" y="4438521"/>
              <a:ext cx="323353" cy="639274"/>
              <a:chOff x="9520621" y="5241053"/>
              <a:chExt cx="323353" cy="639274"/>
            </a:xfrm>
          </p:grpSpPr>
          <p:sp>
            <p:nvSpPr>
              <p:cNvPr id="307" name="Rectangle 306"/>
              <p:cNvSpPr/>
              <p:nvPr/>
            </p:nvSpPr>
            <p:spPr>
              <a:xfrm>
                <a:off x="9523934" y="524105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8" name="Rectangle 307"/>
              <p:cNvSpPr/>
              <p:nvPr/>
            </p:nvSpPr>
            <p:spPr>
              <a:xfrm>
                <a:off x="9523934" y="5560287"/>
                <a:ext cx="320040" cy="320040"/>
              </a:xfrm>
              <a:prstGeom prst="rect">
                <a:avLst/>
              </a:prstGeom>
              <a:ln/>
            </p:spPr>
            <p:style>
              <a:lnRef idx="1">
                <a:schemeClr val="dk1"/>
              </a:lnRef>
              <a:fillRef idx="2">
                <a:schemeClr val="dk1"/>
              </a:fillRef>
              <a:effectRef idx="1">
                <a:schemeClr val="dk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09" name="Rectangle: Rounded Corners 308"/>
              <p:cNvSpPr/>
              <p:nvPr/>
            </p:nvSpPr>
            <p:spPr>
              <a:xfrm>
                <a:off x="9520621" y="5241053"/>
                <a:ext cx="323353" cy="636851"/>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10" name="Group 309"/>
            <p:cNvGrpSpPr/>
            <p:nvPr/>
          </p:nvGrpSpPr>
          <p:grpSpPr>
            <a:xfrm>
              <a:off x="11380302" y="3942586"/>
              <a:ext cx="323353" cy="339818"/>
              <a:chOff x="9657384" y="3954386"/>
              <a:chExt cx="323353" cy="339818"/>
            </a:xfrm>
          </p:grpSpPr>
          <p:sp>
            <p:nvSpPr>
              <p:cNvPr id="311" name="Rectangle 310"/>
              <p:cNvSpPr/>
              <p:nvPr/>
            </p:nvSpPr>
            <p:spPr>
              <a:xfrm>
                <a:off x="9657384" y="3974164"/>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12" name="Rectangle: Rounded Corners 311"/>
              <p:cNvSpPr/>
              <p:nvPr/>
            </p:nvSpPr>
            <p:spPr>
              <a:xfrm>
                <a:off x="9657384" y="3954386"/>
                <a:ext cx="323353" cy="339818"/>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13" name="Straight Connector 312"/>
            <p:cNvCxnSpPr>
              <a:cxnSpLocks/>
              <a:stCxn id="308" idx="2"/>
              <a:endCxn id="302" idx="0"/>
            </p:cNvCxnSpPr>
            <p:nvPr/>
          </p:nvCxnSpPr>
          <p:spPr>
            <a:xfrm>
              <a:off x="11540460" y="5077795"/>
              <a:ext cx="1519" cy="1634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cxnSpLocks/>
              <a:stCxn id="311" idx="2"/>
              <a:endCxn id="307" idx="0"/>
            </p:cNvCxnSpPr>
            <p:nvPr/>
          </p:nvCxnSpPr>
          <p:spPr>
            <a:xfrm>
              <a:off x="11540322" y="4282404"/>
              <a:ext cx="138" cy="1561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7" name="Group 326"/>
          <p:cNvGrpSpPr/>
          <p:nvPr/>
        </p:nvGrpSpPr>
        <p:grpSpPr>
          <a:xfrm>
            <a:off x="1117382" y="4586469"/>
            <a:ext cx="3055360" cy="1266462"/>
            <a:chOff x="676396" y="4586469"/>
            <a:chExt cx="3847478" cy="1266462"/>
          </a:xfrm>
        </p:grpSpPr>
        <p:cxnSp>
          <p:nvCxnSpPr>
            <p:cNvPr id="319" name="Straight Connector 318"/>
            <p:cNvCxnSpPr/>
            <p:nvPr/>
          </p:nvCxnSpPr>
          <p:spPr>
            <a:xfrm>
              <a:off x="676396" y="4586469"/>
              <a:ext cx="3798210" cy="126646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p:nvPr/>
          </p:nvCxnSpPr>
          <p:spPr>
            <a:xfrm flipV="1">
              <a:off x="676396" y="4612795"/>
              <a:ext cx="3847478" cy="124013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45" name="Rectangle 344"/>
          <p:cNvSpPr/>
          <p:nvPr/>
        </p:nvSpPr>
        <p:spPr>
          <a:xfrm>
            <a:off x="341379" y="2376920"/>
            <a:ext cx="67518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Re-</a:t>
            </a:r>
            <a:endParaRPr kumimoji="0" lang="en-US" sz="20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5" name="Rectangle 4"/>
          <p:cNvSpPr/>
          <p:nvPr/>
        </p:nvSpPr>
        <p:spPr>
          <a:xfrm>
            <a:off x="844135" y="2383610"/>
            <a:ext cx="10496813"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Revised goal</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For all </a:t>
            </a:r>
            <a:r>
              <a:rPr kumimoji="0" lang="en-US" sz="2400" b="0" i="1" u="none" strike="noStrike" kern="1200" cap="none" spc="0" normalizeH="0" baseline="0" noProof="0" dirty="0">
                <a:ln>
                  <a:noFill/>
                </a:ln>
                <a:solidFill>
                  <a:srgbClr val="4472C4"/>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srgbClr val="4472C4"/>
                </a:solidFill>
                <a:effectLst/>
                <a:uLnTx/>
                <a:uFillTx/>
                <a:latin typeface="Calibri" panose="020F0502020204030204"/>
                <a:ea typeface="+mn-ea"/>
                <a:cs typeface="+mn-cs"/>
              </a:rPr>
              <a:t> ∈ ℕ, </a:t>
            </a:r>
            <a:r>
              <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design a set of </a:t>
            </a:r>
            <a:r>
              <a:rPr kumimoji="0" lang="en-US" sz="24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M</a:t>
            </a:r>
            <a:r>
              <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monomer types using </a:t>
            </a:r>
            <a:r>
              <a:rPr kumimoji="0" lang="en-US" sz="2400" b="0"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a:t>
            </a:r>
            <a:r>
              <a:rPr kumimoji="0" lang="en-US" sz="2400" b="0" i="0"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domain types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with a stable complex of size at least </a:t>
            </a:r>
            <a:r>
              <a:rPr kumimoji="0" lang="en-US" sz="24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grpSp>
        <p:nvGrpSpPr>
          <p:cNvPr id="17" name="Group 16"/>
          <p:cNvGrpSpPr/>
          <p:nvPr/>
        </p:nvGrpSpPr>
        <p:grpSpPr>
          <a:xfrm>
            <a:off x="835463" y="1808725"/>
            <a:ext cx="10426974" cy="332477"/>
            <a:chOff x="869331" y="1799298"/>
            <a:chExt cx="10426974" cy="332477"/>
          </a:xfrm>
        </p:grpSpPr>
        <p:cxnSp>
          <p:nvCxnSpPr>
            <p:cNvPr id="166" name="Straight Connector 165"/>
            <p:cNvCxnSpPr/>
            <p:nvPr/>
          </p:nvCxnSpPr>
          <p:spPr>
            <a:xfrm>
              <a:off x="869331" y="1799298"/>
              <a:ext cx="10426974"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V="1">
              <a:off x="869331" y="2120838"/>
              <a:ext cx="3264286" cy="10937"/>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5076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left)">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500"/>
                                        <p:tgtEl>
                                          <p:spTgt spid="50"/>
                                        </p:tgtEl>
                                      </p:cBhvr>
                                    </p:animEffect>
                                  </p:childTnLst>
                                </p:cTn>
                              </p:par>
                              <p:par>
                                <p:cTn id="21" presetID="10" presetClass="entr" presetSubtype="0" fill="hold" nodeType="withEffect">
                                  <p:stCondLst>
                                    <p:cond delay="0"/>
                                  </p:stCondLst>
                                  <p:childTnLst>
                                    <p:set>
                                      <p:cBhvr>
                                        <p:cTn id="22" dur="1" fill="hold">
                                          <p:stCondLst>
                                            <p:cond delay="0"/>
                                          </p:stCondLst>
                                        </p:cTn>
                                        <p:tgtEl>
                                          <p:spTgt spid="155"/>
                                        </p:tgtEl>
                                        <p:attrNameLst>
                                          <p:attrName>style.visibility</p:attrName>
                                        </p:attrNameLst>
                                      </p:cBhvr>
                                      <p:to>
                                        <p:strVal val="visible"/>
                                      </p:to>
                                    </p:set>
                                    <p:animEffect transition="in" filter="fade">
                                      <p:cBhvr>
                                        <p:cTn id="23" dur="500"/>
                                        <p:tgtEl>
                                          <p:spTgt spid="15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56"/>
                                        </p:tgtEl>
                                        <p:attrNameLst>
                                          <p:attrName>style.visibility</p:attrName>
                                        </p:attrNameLst>
                                      </p:cBhvr>
                                      <p:to>
                                        <p:strVal val="visible"/>
                                      </p:to>
                                    </p:set>
                                    <p:animEffect transition="in" filter="fade">
                                      <p:cBhvr>
                                        <p:cTn id="28" dur="500"/>
                                        <p:tgtEl>
                                          <p:spTgt spid="15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5"/>
                                        </p:tgtEl>
                                        <p:attrNameLst>
                                          <p:attrName>style.visibility</p:attrName>
                                        </p:attrNameLst>
                                      </p:cBhvr>
                                      <p:to>
                                        <p:strVal val="visible"/>
                                      </p:to>
                                    </p:set>
                                    <p:animEffect transition="in" filter="fade">
                                      <p:cBhvr>
                                        <p:cTn id="31" dur="500"/>
                                        <p:tgtEl>
                                          <p:spTgt spid="165"/>
                                        </p:tgtEl>
                                      </p:cBhvr>
                                    </p:animEffect>
                                  </p:childTnLst>
                                </p:cTn>
                              </p:par>
                              <p:par>
                                <p:cTn id="32" presetID="10" presetClass="entr" presetSubtype="0" fill="hold" nodeType="withEffect">
                                  <p:stCondLst>
                                    <p:cond delay="0"/>
                                  </p:stCondLst>
                                  <p:childTnLst>
                                    <p:set>
                                      <p:cBhvr>
                                        <p:cTn id="33" dur="1" fill="hold">
                                          <p:stCondLst>
                                            <p:cond delay="0"/>
                                          </p:stCondLst>
                                        </p:cTn>
                                        <p:tgtEl>
                                          <p:spTgt spid="327"/>
                                        </p:tgtEl>
                                        <p:attrNameLst>
                                          <p:attrName>style.visibility</p:attrName>
                                        </p:attrNameLst>
                                      </p:cBhvr>
                                      <p:to>
                                        <p:strVal val="visible"/>
                                      </p:to>
                                    </p:set>
                                    <p:animEffect transition="in" filter="fade">
                                      <p:cBhvr>
                                        <p:cTn id="34" dur="500"/>
                                        <p:tgtEl>
                                          <p:spTgt spid="32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5"/>
                                        </p:tgtEl>
                                        <p:attrNameLst>
                                          <p:attrName>style.visibility</p:attrName>
                                        </p:attrNameLst>
                                      </p:cBhvr>
                                      <p:to>
                                        <p:strVal val="visible"/>
                                      </p:to>
                                    </p:set>
                                    <p:animEffect transition="in" filter="fade">
                                      <p:cBhvr>
                                        <p:cTn id="37" dur="500"/>
                                        <p:tgtEl>
                                          <p:spTgt spid="34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40"/>
                                        </p:tgtEl>
                                        <p:attrNameLst>
                                          <p:attrName>style.visibility</p:attrName>
                                        </p:attrNameLst>
                                      </p:cBhvr>
                                      <p:to>
                                        <p:strVal val="visible"/>
                                      </p:to>
                                    </p:set>
                                    <p:animEffect transition="in" filter="fade">
                                      <p:cBhvr>
                                        <p:cTn id="47" dur="500"/>
                                        <p:tgtEl>
                                          <p:spTgt spid="3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
                                        </p:tgtEl>
                                        <p:attrNameLst>
                                          <p:attrName>style.visibility</p:attrName>
                                        </p:attrNameLst>
                                      </p:cBhvr>
                                      <p:to>
                                        <p:strVal val="visible"/>
                                      </p:to>
                                    </p:set>
                                    <p:animEffect transition="in" filter="fade">
                                      <p:cBhvr>
                                        <p:cTn id="52" dur="500"/>
                                        <p:tgtEl>
                                          <p:spTgt spid="5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8"/>
                                        </p:tgtEl>
                                        <p:attrNameLst>
                                          <p:attrName>style.visibility</p:attrName>
                                        </p:attrNameLst>
                                      </p:cBhvr>
                                      <p:to>
                                        <p:strVal val="visible"/>
                                      </p:to>
                                    </p:set>
                                    <p:animEffect transition="in" filter="fade">
                                      <p:cBhvr>
                                        <p:cTn id="57" dur="500"/>
                                        <p:tgtEl>
                                          <p:spTgt spid="32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42"/>
                                        </p:tgtEl>
                                        <p:attrNameLst>
                                          <p:attrName>style.visibility</p:attrName>
                                        </p:attrNameLst>
                                      </p:cBhvr>
                                      <p:to>
                                        <p:strVal val="visible"/>
                                      </p:to>
                                    </p:set>
                                    <p:animEffect transition="in" filter="fade">
                                      <p:cBhvr>
                                        <p:cTn id="62"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P spid="50" grpId="0"/>
      <p:bldP spid="51" grpId="0" animBg="1"/>
      <p:bldP spid="156" grpId="0"/>
      <p:bldP spid="165" grpId="0"/>
      <p:bldP spid="345"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4231" y="365125"/>
            <a:ext cx="10549569" cy="1325563"/>
          </a:xfrm>
        </p:spPr>
        <p:txBody>
          <a:bodyPr/>
          <a:lstStyle/>
          <a:p>
            <a:r>
              <a:rPr lang="en-US" dirty="0"/>
              <a:t>How large can we make </a:t>
            </a:r>
            <a:r>
              <a:rPr lang="en-US" i="1" dirty="0"/>
              <a:t>S</a:t>
            </a:r>
            <a:r>
              <a:rPr lang="en-US" dirty="0"/>
              <a:t> relative to </a:t>
            </a:r>
            <a:r>
              <a:rPr lang="en-US" i="1" dirty="0"/>
              <a:t>D </a:t>
            </a:r>
            <a:r>
              <a:rPr lang="en-US" dirty="0"/>
              <a:t>and </a:t>
            </a:r>
            <a:r>
              <a:rPr lang="en-US" i="1" dirty="0"/>
              <a:t>M</a:t>
            </a:r>
            <a:r>
              <a:rPr lang="en-US" dirty="0"/>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42" name="Group 241"/>
          <p:cNvGrpSpPr/>
          <p:nvPr/>
        </p:nvGrpSpPr>
        <p:grpSpPr>
          <a:xfrm>
            <a:off x="1005729" y="2236723"/>
            <a:ext cx="9824162" cy="3598040"/>
            <a:chOff x="1005729" y="1912873"/>
            <a:chExt cx="9824162" cy="3598040"/>
          </a:xfrm>
        </p:grpSpPr>
        <p:grpSp>
          <p:nvGrpSpPr>
            <p:cNvPr id="6" name="Group 5"/>
            <p:cNvGrpSpPr/>
            <p:nvPr/>
          </p:nvGrpSpPr>
          <p:grpSpPr>
            <a:xfrm>
              <a:off x="2827054" y="2851527"/>
              <a:ext cx="946866" cy="320040"/>
              <a:chOff x="8817496" y="4738917"/>
              <a:chExt cx="946866" cy="320040"/>
            </a:xfrm>
          </p:grpSpPr>
          <p:sp>
            <p:nvSpPr>
              <p:cNvPr id="23" name="Rectangle 22"/>
              <p:cNvSpPr/>
              <p:nvPr/>
            </p:nvSpPr>
            <p:spPr>
              <a:xfrm>
                <a:off x="8817496"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24" name="Rectangle 23"/>
              <p:cNvSpPr/>
              <p:nvPr/>
            </p:nvSpPr>
            <p:spPr>
              <a:xfrm>
                <a:off x="9137535" y="47389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25" name="Rectangle 24"/>
              <p:cNvSpPr/>
              <p:nvPr/>
            </p:nvSpPr>
            <p:spPr>
              <a:xfrm>
                <a:off x="9450949" y="4738917"/>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Rounded Corners 25"/>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 name="Group 6"/>
            <p:cNvGrpSpPr/>
            <p:nvPr/>
          </p:nvGrpSpPr>
          <p:grpSpPr>
            <a:xfrm>
              <a:off x="5693451" y="1912873"/>
              <a:ext cx="633453" cy="320040"/>
              <a:chOff x="8794803" y="5225963"/>
              <a:chExt cx="633453" cy="320040"/>
            </a:xfrm>
          </p:grpSpPr>
          <p:sp>
            <p:nvSpPr>
              <p:cNvPr id="20" name="Rectangle 19"/>
              <p:cNvSpPr/>
              <p:nvPr/>
            </p:nvSpPr>
            <p:spPr>
              <a:xfrm>
                <a:off x="8794803" y="5225963"/>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p>
            </p:txBody>
          </p:sp>
          <p:sp>
            <p:nvSpPr>
              <p:cNvPr id="21" name="Rectangle 20"/>
              <p:cNvSpPr/>
              <p:nvPr/>
            </p:nvSpPr>
            <p:spPr>
              <a:xfrm>
                <a:off x="9114843" y="5225963"/>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ctangle: Rounded Corners 21"/>
              <p:cNvSpPr/>
              <p:nvPr/>
            </p:nvSpPr>
            <p:spPr>
              <a:xfrm>
                <a:off x="8794803" y="5225963"/>
                <a:ext cx="633453"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 name="Straight Connector 11"/>
            <p:cNvCxnSpPr>
              <a:cxnSpLocks/>
              <a:stCxn id="26" idx="0"/>
              <a:endCxn id="20" idx="1"/>
            </p:cNvCxnSpPr>
            <p:nvPr/>
          </p:nvCxnSpPr>
          <p:spPr>
            <a:xfrm flipV="1">
              <a:off x="3300487" y="2072893"/>
              <a:ext cx="2392964" cy="778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7937069" y="2851527"/>
              <a:ext cx="946866" cy="320040"/>
              <a:chOff x="8817496" y="4738917"/>
              <a:chExt cx="946866" cy="320040"/>
            </a:xfrm>
          </p:grpSpPr>
          <p:sp>
            <p:nvSpPr>
              <p:cNvPr id="31" name="Rectangle 30"/>
              <p:cNvSpPr/>
              <p:nvPr/>
            </p:nvSpPr>
            <p:spPr>
              <a:xfrm>
                <a:off x="8817496"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p>
            </p:txBody>
          </p:sp>
          <p:sp>
            <p:nvSpPr>
              <p:cNvPr id="32" name="Rectangle 31"/>
              <p:cNvSpPr/>
              <p:nvPr/>
            </p:nvSpPr>
            <p:spPr>
              <a:xfrm>
                <a:off x="9137535" y="4738917"/>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33" name="Rectangle 32"/>
              <p:cNvSpPr/>
              <p:nvPr/>
            </p:nvSpPr>
            <p:spPr>
              <a:xfrm>
                <a:off x="9450949" y="4738917"/>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Rectangle: Rounded Corners 33"/>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35" name="Straight Connector 34"/>
            <p:cNvCxnSpPr>
              <a:cxnSpLocks/>
              <a:stCxn id="32" idx="0"/>
              <a:endCxn id="21" idx="3"/>
            </p:cNvCxnSpPr>
            <p:nvPr/>
          </p:nvCxnSpPr>
          <p:spPr>
            <a:xfrm flipH="1" flipV="1">
              <a:off x="6326904" y="2072893"/>
              <a:ext cx="2090224" cy="7786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608620" y="3743603"/>
              <a:ext cx="946866" cy="320040"/>
              <a:chOff x="8817496" y="4738917"/>
              <a:chExt cx="946866" cy="320040"/>
            </a:xfrm>
          </p:grpSpPr>
          <p:sp>
            <p:nvSpPr>
              <p:cNvPr id="40" name="Rectangle 39"/>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41" name="Rectangle 40"/>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2" name="Rectangle 41"/>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Rectangle: Rounded Corners 4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4" name="Group 43"/>
            <p:cNvGrpSpPr/>
            <p:nvPr/>
          </p:nvGrpSpPr>
          <p:grpSpPr>
            <a:xfrm>
              <a:off x="1005729" y="4547248"/>
              <a:ext cx="946866" cy="320040"/>
              <a:chOff x="8817496" y="4738917"/>
              <a:chExt cx="946866" cy="320040"/>
            </a:xfrm>
          </p:grpSpPr>
          <p:sp>
            <p:nvSpPr>
              <p:cNvPr id="45" name="Rectangle 4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46" name="Rectangle 4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7" name="Rectangle 4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Rectangle: Rounded Corners 4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9" name="Group 48"/>
            <p:cNvGrpSpPr/>
            <p:nvPr/>
          </p:nvGrpSpPr>
          <p:grpSpPr>
            <a:xfrm>
              <a:off x="1005729" y="5190873"/>
              <a:ext cx="320040" cy="320040"/>
              <a:chOff x="8817496" y="4738917"/>
              <a:chExt cx="320040" cy="320040"/>
            </a:xfrm>
          </p:grpSpPr>
          <p:sp>
            <p:nvSpPr>
              <p:cNvPr id="50" name="Rectangle 4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3" name="Rectangle: Rounded Corners 52"/>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4" name="Group 53"/>
            <p:cNvGrpSpPr/>
            <p:nvPr/>
          </p:nvGrpSpPr>
          <p:grpSpPr>
            <a:xfrm>
              <a:off x="4129752" y="3743603"/>
              <a:ext cx="946866" cy="320040"/>
              <a:chOff x="8817496" y="4738917"/>
              <a:chExt cx="946866" cy="320040"/>
            </a:xfrm>
          </p:grpSpPr>
          <p:sp>
            <p:nvSpPr>
              <p:cNvPr id="55" name="Rectangle 54"/>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56" name="Rectangle 55"/>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57" name="Rectangle 56"/>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Rectangle: Rounded Corners 5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9" name="Group 58"/>
            <p:cNvGrpSpPr/>
            <p:nvPr/>
          </p:nvGrpSpPr>
          <p:grpSpPr>
            <a:xfrm>
              <a:off x="6650884" y="3719288"/>
              <a:ext cx="946866" cy="320040"/>
              <a:chOff x="8817496" y="4738917"/>
              <a:chExt cx="946866" cy="320040"/>
            </a:xfrm>
          </p:grpSpPr>
          <p:sp>
            <p:nvSpPr>
              <p:cNvPr id="60" name="Rectangle 59"/>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61" name="Rectangle 60"/>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2" name="Rectangle 61"/>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Rectangle: Rounded Corners 6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4" name="Group 63"/>
            <p:cNvGrpSpPr/>
            <p:nvPr/>
          </p:nvGrpSpPr>
          <p:grpSpPr>
            <a:xfrm>
              <a:off x="9172016" y="3719288"/>
              <a:ext cx="946866" cy="320040"/>
              <a:chOff x="8817496" y="4738917"/>
              <a:chExt cx="946866" cy="320040"/>
            </a:xfrm>
          </p:grpSpPr>
          <p:sp>
            <p:nvSpPr>
              <p:cNvPr id="65" name="Rectangle 64"/>
              <p:cNvSpPr/>
              <p:nvPr/>
            </p:nvSpPr>
            <p:spPr>
              <a:xfrm>
                <a:off x="8817496"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p>
            </p:txBody>
          </p:sp>
          <p:sp>
            <p:nvSpPr>
              <p:cNvPr id="66" name="Rectangle 65"/>
              <p:cNvSpPr/>
              <p:nvPr/>
            </p:nvSpPr>
            <p:spPr>
              <a:xfrm>
                <a:off x="9137535" y="4738917"/>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67" name="Rectangle 66"/>
              <p:cNvSpPr/>
              <p:nvPr/>
            </p:nvSpPr>
            <p:spPr>
              <a:xfrm>
                <a:off x="9450949" y="4738917"/>
                <a:ext cx="313413"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8" name="Rectangle: Rounded Corners 6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9" name="Group 68"/>
            <p:cNvGrpSpPr/>
            <p:nvPr/>
          </p:nvGrpSpPr>
          <p:grpSpPr>
            <a:xfrm>
              <a:off x="2178752" y="4547248"/>
              <a:ext cx="946866" cy="320040"/>
              <a:chOff x="8817496" y="4738917"/>
              <a:chExt cx="946866" cy="320040"/>
            </a:xfrm>
          </p:grpSpPr>
          <p:sp>
            <p:nvSpPr>
              <p:cNvPr id="70" name="Rectangle 6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71" name="Rectangle 7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2" name="Rectangle 7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3" name="Rectangle: Rounded Corners 7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4" name="Group 73"/>
            <p:cNvGrpSpPr/>
            <p:nvPr/>
          </p:nvGrpSpPr>
          <p:grpSpPr>
            <a:xfrm>
              <a:off x="3481017" y="4547248"/>
              <a:ext cx="946866" cy="320040"/>
              <a:chOff x="8817496" y="4738917"/>
              <a:chExt cx="946866" cy="320040"/>
            </a:xfrm>
          </p:grpSpPr>
          <p:sp>
            <p:nvSpPr>
              <p:cNvPr id="75" name="Rectangle 7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76" name="Rectangle 7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77" name="Rectangle 7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Rectangle: Rounded Corners 7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9" name="Group 78"/>
            <p:cNvGrpSpPr/>
            <p:nvPr/>
          </p:nvGrpSpPr>
          <p:grpSpPr>
            <a:xfrm>
              <a:off x="4764108" y="4547248"/>
              <a:ext cx="946866" cy="320040"/>
              <a:chOff x="8817496" y="4738917"/>
              <a:chExt cx="946866" cy="320040"/>
            </a:xfrm>
          </p:grpSpPr>
          <p:sp>
            <p:nvSpPr>
              <p:cNvPr id="80" name="Rectangle 7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81" name="Rectangle 8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2" name="Rectangle 8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3" name="Rectangle: Rounded Corners 8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4" name="Group 83"/>
            <p:cNvGrpSpPr/>
            <p:nvPr/>
          </p:nvGrpSpPr>
          <p:grpSpPr>
            <a:xfrm>
              <a:off x="6045679" y="4542485"/>
              <a:ext cx="946866" cy="320040"/>
              <a:chOff x="8817496" y="4738917"/>
              <a:chExt cx="946866" cy="320040"/>
            </a:xfrm>
          </p:grpSpPr>
          <p:sp>
            <p:nvSpPr>
              <p:cNvPr id="85" name="Rectangle 8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86" name="Rectangle 8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87" name="Rectangle 8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8" name="Rectangle: Rounded Corners 8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9" name="Group 88"/>
            <p:cNvGrpSpPr/>
            <p:nvPr/>
          </p:nvGrpSpPr>
          <p:grpSpPr>
            <a:xfrm>
              <a:off x="7292591" y="4542485"/>
              <a:ext cx="946866" cy="320040"/>
              <a:chOff x="8817496" y="4738917"/>
              <a:chExt cx="946866" cy="320040"/>
            </a:xfrm>
          </p:grpSpPr>
          <p:sp>
            <p:nvSpPr>
              <p:cNvPr id="90" name="Rectangle 8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91" name="Rectangle 9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2" name="Rectangle 9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Rectangle: Rounded Corners 9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4" name="Group 93"/>
            <p:cNvGrpSpPr/>
            <p:nvPr/>
          </p:nvGrpSpPr>
          <p:grpSpPr>
            <a:xfrm>
              <a:off x="8557911" y="4542485"/>
              <a:ext cx="946866" cy="320040"/>
              <a:chOff x="8817496" y="4738917"/>
              <a:chExt cx="946866" cy="320040"/>
            </a:xfrm>
          </p:grpSpPr>
          <p:sp>
            <p:nvSpPr>
              <p:cNvPr id="95" name="Rectangle 9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96" name="Rectangle 95"/>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97" name="Rectangle 96"/>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8" name="Rectangle: Rounded Corners 97"/>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9" name="Group 98"/>
            <p:cNvGrpSpPr/>
            <p:nvPr/>
          </p:nvGrpSpPr>
          <p:grpSpPr>
            <a:xfrm>
              <a:off x="9877946" y="4542485"/>
              <a:ext cx="946866" cy="320040"/>
              <a:chOff x="8817496" y="4738917"/>
              <a:chExt cx="946866" cy="320040"/>
            </a:xfrm>
          </p:grpSpPr>
          <p:sp>
            <p:nvSpPr>
              <p:cNvPr id="100" name="Rectangle 9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p>
            </p:txBody>
          </p:sp>
          <p:sp>
            <p:nvSpPr>
              <p:cNvPr id="101" name="Rectangle 100"/>
              <p:cNvSpPr/>
              <p:nvPr/>
            </p:nvSpPr>
            <p:spPr>
              <a:xfrm>
                <a:off x="9137535" y="4738917"/>
                <a:ext cx="320040" cy="320040"/>
              </a:xfrm>
              <a:prstGeom prst="rect">
                <a:avLst/>
              </a:prstGeom>
              <a:ln/>
            </p:spPr>
            <p:style>
              <a:lnRef idx="1">
                <a:schemeClr val="accent3"/>
              </a:lnRef>
              <a:fillRef idx="2">
                <a:schemeClr val="accent3"/>
              </a:fillRef>
              <a:effectRef idx="1">
                <a:schemeClr val="accent3"/>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3</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2" name="Rectangle 101"/>
              <p:cNvSpPr/>
              <p:nvPr/>
            </p:nvSpPr>
            <p:spPr>
              <a:xfrm>
                <a:off x="9450949" y="4738917"/>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Rectangle: Rounded Corners 102"/>
              <p:cNvSpPr/>
              <p:nvPr/>
            </p:nvSpPr>
            <p:spPr>
              <a:xfrm>
                <a:off x="8817496" y="4738917"/>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04" name="Group 103"/>
            <p:cNvGrpSpPr/>
            <p:nvPr/>
          </p:nvGrpSpPr>
          <p:grpSpPr>
            <a:xfrm>
              <a:off x="1637635" y="5190873"/>
              <a:ext cx="320040" cy="320040"/>
              <a:chOff x="8817496" y="4738917"/>
              <a:chExt cx="320040" cy="320040"/>
            </a:xfrm>
          </p:grpSpPr>
          <p:sp>
            <p:nvSpPr>
              <p:cNvPr id="105" name="Rectangle 10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06" name="Rectangle: Rounded Corners 105"/>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 name="Group 109"/>
            <p:cNvGrpSpPr/>
            <p:nvPr/>
          </p:nvGrpSpPr>
          <p:grpSpPr>
            <a:xfrm>
              <a:off x="2178751" y="5190873"/>
              <a:ext cx="320040" cy="320040"/>
              <a:chOff x="8817496" y="4738917"/>
              <a:chExt cx="320040" cy="320040"/>
            </a:xfrm>
          </p:grpSpPr>
          <p:sp>
            <p:nvSpPr>
              <p:cNvPr id="111" name="Rectangle 110"/>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2" name="Rectangle: Rounded Corners 111"/>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3" name="Group 112"/>
            <p:cNvGrpSpPr/>
            <p:nvPr/>
          </p:nvGrpSpPr>
          <p:grpSpPr>
            <a:xfrm>
              <a:off x="2810657" y="5190873"/>
              <a:ext cx="320040" cy="320040"/>
              <a:chOff x="8817496" y="4738917"/>
              <a:chExt cx="320040" cy="320040"/>
            </a:xfrm>
          </p:grpSpPr>
          <p:sp>
            <p:nvSpPr>
              <p:cNvPr id="114" name="Rectangle 113"/>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5" name="Rectangle: Rounded Corners 114"/>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6" name="Group 115"/>
            <p:cNvGrpSpPr/>
            <p:nvPr/>
          </p:nvGrpSpPr>
          <p:grpSpPr>
            <a:xfrm>
              <a:off x="3481017" y="5190873"/>
              <a:ext cx="320040" cy="320040"/>
              <a:chOff x="8817496" y="4738917"/>
              <a:chExt cx="320040" cy="320040"/>
            </a:xfrm>
          </p:grpSpPr>
          <p:sp>
            <p:nvSpPr>
              <p:cNvPr id="117" name="Rectangle 116"/>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8" name="Rectangle: Rounded Corners 117"/>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9" name="Group 118"/>
            <p:cNvGrpSpPr/>
            <p:nvPr/>
          </p:nvGrpSpPr>
          <p:grpSpPr>
            <a:xfrm>
              <a:off x="4112923" y="5190873"/>
              <a:ext cx="320040" cy="320040"/>
              <a:chOff x="8817496" y="4738917"/>
              <a:chExt cx="320040" cy="320040"/>
            </a:xfrm>
          </p:grpSpPr>
          <p:sp>
            <p:nvSpPr>
              <p:cNvPr id="120" name="Rectangle 11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1" name="Rectangle: Rounded Corners 120"/>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2" name="Group 121"/>
            <p:cNvGrpSpPr/>
            <p:nvPr/>
          </p:nvGrpSpPr>
          <p:grpSpPr>
            <a:xfrm>
              <a:off x="4764107" y="5190873"/>
              <a:ext cx="320040" cy="320040"/>
              <a:chOff x="8817496" y="4738917"/>
              <a:chExt cx="320040" cy="320040"/>
            </a:xfrm>
          </p:grpSpPr>
          <p:sp>
            <p:nvSpPr>
              <p:cNvPr id="123" name="Rectangle 122"/>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4" name="Rectangle: Rounded Corners 123"/>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5" name="Group 124"/>
            <p:cNvGrpSpPr/>
            <p:nvPr/>
          </p:nvGrpSpPr>
          <p:grpSpPr>
            <a:xfrm>
              <a:off x="5390933" y="5190873"/>
              <a:ext cx="320040" cy="320040"/>
              <a:chOff x="8817496" y="4738917"/>
              <a:chExt cx="320040" cy="320040"/>
            </a:xfrm>
          </p:grpSpPr>
          <p:sp>
            <p:nvSpPr>
              <p:cNvPr id="126" name="Rectangle 125"/>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27" name="Rectangle: Rounded Corners 126"/>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8" name="Group 127"/>
            <p:cNvGrpSpPr/>
            <p:nvPr/>
          </p:nvGrpSpPr>
          <p:grpSpPr>
            <a:xfrm>
              <a:off x="6045679" y="5190873"/>
              <a:ext cx="320040" cy="320040"/>
              <a:chOff x="8817496" y="4738917"/>
              <a:chExt cx="320040" cy="320040"/>
            </a:xfrm>
          </p:grpSpPr>
          <p:sp>
            <p:nvSpPr>
              <p:cNvPr id="129" name="Rectangle 128"/>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0" name="Rectangle: Rounded Corners 129"/>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1" name="Group 130"/>
            <p:cNvGrpSpPr/>
            <p:nvPr/>
          </p:nvGrpSpPr>
          <p:grpSpPr>
            <a:xfrm>
              <a:off x="6677585" y="5190873"/>
              <a:ext cx="320040" cy="320040"/>
              <a:chOff x="8817496" y="4738917"/>
              <a:chExt cx="320040" cy="320040"/>
            </a:xfrm>
          </p:grpSpPr>
          <p:sp>
            <p:nvSpPr>
              <p:cNvPr id="132" name="Rectangle 131"/>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3" name="Rectangle: Rounded Corners 132"/>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4" name="Group 133"/>
            <p:cNvGrpSpPr/>
            <p:nvPr/>
          </p:nvGrpSpPr>
          <p:grpSpPr>
            <a:xfrm>
              <a:off x="7292590" y="5190873"/>
              <a:ext cx="320040" cy="320040"/>
              <a:chOff x="8817496" y="4738917"/>
              <a:chExt cx="320040" cy="320040"/>
            </a:xfrm>
          </p:grpSpPr>
          <p:sp>
            <p:nvSpPr>
              <p:cNvPr id="135" name="Rectangle 134"/>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6" name="Rectangle: Rounded Corners 135"/>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37" name="Group 136"/>
            <p:cNvGrpSpPr/>
            <p:nvPr/>
          </p:nvGrpSpPr>
          <p:grpSpPr>
            <a:xfrm>
              <a:off x="7924496" y="5190873"/>
              <a:ext cx="320040" cy="320040"/>
              <a:chOff x="8817496" y="4738917"/>
              <a:chExt cx="320040" cy="320040"/>
            </a:xfrm>
          </p:grpSpPr>
          <p:sp>
            <p:nvSpPr>
              <p:cNvPr id="138" name="Rectangle 137"/>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39" name="Rectangle: Rounded Corners 138"/>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0" name="Group 139"/>
            <p:cNvGrpSpPr/>
            <p:nvPr/>
          </p:nvGrpSpPr>
          <p:grpSpPr>
            <a:xfrm>
              <a:off x="8557911" y="5190873"/>
              <a:ext cx="320040" cy="320040"/>
              <a:chOff x="8817496" y="4738917"/>
              <a:chExt cx="320040" cy="320040"/>
            </a:xfrm>
          </p:grpSpPr>
          <p:sp>
            <p:nvSpPr>
              <p:cNvPr id="141" name="Rectangle 140"/>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2" name="Rectangle: Rounded Corners 141"/>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3" name="Group 142"/>
            <p:cNvGrpSpPr/>
            <p:nvPr/>
          </p:nvGrpSpPr>
          <p:grpSpPr>
            <a:xfrm>
              <a:off x="9189817" y="5190873"/>
              <a:ext cx="320040" cy="320040"/>
              <a:chOff x="8817496" y="4738917"/>
              <a:chExt cx="320040" cy="320040"/>
            </a:xfrm>
          </p:grpSpPr>
          <p:sp>
            <p:nvSpPr>
              <p:cNvPr id="144" name="Rectangle 143"/>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5" name="Rectangle: Rounded Corners 144"/>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6" name="Group 145"/>
            <p:cNvGrpSpPr/>
            <p:nvPr/>
          </p:nvGrpSpPr>
          <p:grpSpPr>
            <a:xfrm>
              <a:off x="9877945" y="5190873"/>
              <a:ext cx="320040" cy="320040"/>
              <a:chOff x="8817496" y="4738917"/>
              <a:chExt cx="320040" cy="320040"/>
            </a:xfrm>
          </p:grpSpPr>
          <p:sp>
            <p:nvSpPr>
              <p:cNvPr id="147" name="Rectangle 146"/>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48" name="Rectangle: Rounded Corners 147"/>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49" name="Group 148"/>
            <p:cNvGrpSpPr/>
            <p:nvPr/>
          </p:nvGrpSpPr>
          <p:grpSpPr>
            <a:xfrm>
              <a:off x="10509851" y="5190873"/>
              <a:ext cx="320040" cy="320040"/>
              <a:chOff x="8817496" y="4738917"/>
              <a:chExt cx="320040" cy="320040"/>
            </a:xfrm>
          </p:grpSpPr>
          <p:sp>
            <p:nvSpPr>
              <p:cNvPr id="150" name="Rectangle 149"/>
              <p:cNvSpPr/>
              <p:nvPr/>
            </p:nvSpPr>
            <p:spPr>
              <a:xfrm>
                <a:off x="8817496" y="4738917"/>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4</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51" name="Rectangle: Rounded Corners 150"/>
              <p:cNvSpPr/>
              <p:nvPr/>
            </p:nvSpPr>
            <p:spPr>
              <a:xfrm>
                <a:off x="8817496" y="4738917"/>
                <a:ext cx="320039"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52" name="Straight Connector 151"/>
            <p:cNvCxnSpPr>
              <a:cxnSpLocks/>
              <a:stCxn id="41" idx="0"/>
              <a:endCxn id="23" idx="2"/>
            </p:cNvCxnSpPr>
            <p:nvPr/>
          </p:nvCxnSpPr>
          <p:spPr>
            <a:xfrm flipV="1">
              <a:off x="2088679" y="3171567"/>
              <a:ext cx="898395" cy="5720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cxnSpLocks/>
              <a:stCxn id="56" idx="0"/>
              <a:endCxn id="25" idx="2"/>
            </p:cNvCxnSpPr>
            <p:nvPr/>
          </p:nvCxnSpPr>
          <p:spPr>
            <a:xfrm flipH="1" flipV="1">
              <a:off x="3617214" y="3171567"/>
              <a:ext cx="992597" cy="5720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cxnSpLocks/>
              <a:stCxn id="61" idx="0"/>
              <a:endCxn id="31" idx="2"/>
            </p:cNvCxnSpPr>
            <p:nvPr/>
          </p:nvCxnSpPr>
          <p:spPr>
            <a:xfrm flipV="1">
              <a:off x="7130943" y="3171567"/>
              <a:ext cx="966146" cy="5477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a:cxnSpLocks/>
              <a:stCxn id="66" idx="0"/>
              <a:endCxn id="33" idx="2"/>
            </p:cNvCxnSpPr>
            <p:nvPr/>
          </p:nvCxnSpPr>
          <p:spPr>
            <a:xfrm flipH="1" flipV="1">
              <a:off x="8727229" y="3171567"/>
              <a:ext cx="924846" cy="5477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a:cxnSpLocks/>
              <a:stCxn id="46" idx="0"/>
              <a:endCxn id="40" idx="2"/>
            </p:cNvCxnSpPr>
            <p:nvPr/>
          </p:nvCxnSpPr>
          <p:spPr>
            <a:xfrm flipV="1">
              <a:off x="1485788" y="4063643"/>
              <a:ext cx="282852"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a:cxnSpLocks/>
              <a:stCxn id="71" idx="0"/>
              <a:endCxn id="42" idx="2"/>
            </p:cNvCxnSpPr>
            <p:nvPr/>
          </p:nvCxnSpPr>
          <p:spPr>
            <a:xfrm flipH="1" flipV="1">
              <a:off x="2398780" y="4063643"/>
              <a:ext cx="260031"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a:cxnSpLocks/>
              <a:stCxn id="76" idx="0"/>
              <a:endCxn id="55" idx="2"/>
            </p:cNvCxnSpPr>
            <p:nvPr/>
          </p:nvCxnSpPr>
          <p:spPr>
            <a:xfrm flipV="1">
              <a:off x="3961076" y="4063643"/>
              <a:ext cx="328696"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cxnSpLocks/>
              <a:stCxn id="81" idx="0"/>
              <a:endCxn id="57" idx="2"/>
            </p:cNvCxnSpPr>
            <p:nvPr/>
          </p:nvCxnSpPr>
          <p:spPr>
            <a:xfrm flipH="1" flipV="1">
              <a:off x="4919912" y="4063643"/>
              <a:ext cx="324255" cy="48360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a:cxnSpLocks/>
              <a:stCxn id="50" idx="0"/>
              <a:endCxn id="45" idx="2"/>
            </p:cNvCxnSpPr>
            <p:nvPr/>
          </p:nvCxnSpPr>
          <p:spPr>
            <a:xfrm flipV="1">
              <a:off x="1165749" y="4867288"/>
              <a:ext cx="0"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cxnSpLocks/>
              <a:stCxn id="105" idx="0"/>
              <a:endCxn id="47" idx="2"/>
            </p:cNvCxnSpPr>
            <p:nvPr/>
          </p:nvCxnSpPr>
          <p:spPr>
            <a:xfrm flipH="1" flipV="1">
              <a:off x="1795889" y="4867288"/>
              <a:ext cx="1766"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a:cxnSpLocks/>
              <a:stCxn id="111" idx="0"/>
              <a:endCxn id="70" idx="2"/>
            </p:cNvCxnSpPr>
            <p:nvPr/>
          </p:nvCxnSpPr>
          <p:spPr>
            <a:xfrm flipV="1">
              <a:off x="2338771" y="4867288"/>
              <a:ext cx="1"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a:cxnSpLocks/>
              <a:stCxn id="114" idx="0"/>
              <a:endCxn id="72" idx="2"/>
            </p:cNvCxnSpPr>
            <p:nvPr/>
          </p:nvCxnSpPr>
          <p:spPr>
            <a:xfrm flipH="1" flipV="1">
              <a:off x="2968912" y="4867288"/>
              <a:ext cx="1765"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cxnSpLocks/>
              <a:stCxn id="117" idx="0"/>
              <a:endCxn id="75" idx="2"/>
            </p:cNvCxnSpPr>
            <p:nvPr/>
          </p:nvCxnSpPr>
          <p:spPr>
            <a:xfrm flipV="1">
              <a:off x="3641037" y="4867288"/>
              <a:ext cx="0"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a:cxnSpLocks/>
              <a:stCxn id="121" idx="0"/>
              <a:endCxn id="77" idx="2"/>
            </p:cNvCxnSpPr>
            <p:nvPr/>
          </p:nvCxnSpPr>
          <p:spPr>
            <a:xfrm flipH="1" flipV="1">
              <a:off x="4271177" y="4867288"/>
              <a:ext cx="1766"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cxnSpLocks/>
              <a:stCxn id="123" idx="0"/>
              <a:endCxn id="80" idx="2"/>
            </p:cNvCxnSpPr>
            <p:nvPr/>
          </p:nvCxnSpPr>
          <p:spPr>
            <a:xfrm flipV="1">
              <a:off x="4924127" y="4867288"/>
              <a:ext cx="1"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a:cxnSpLocks/>
              <a:stCxn id="127" idx="0"/>
              <a:endCxn id="82" idx="2"/>
            </p:cNvCxnSpPr>
            <p:nvPr/>
          </p:nvCxnSpPr>
          <p:spPr>
            <a:xfrm flipV="1">
              <a:off x="5550953" y="4867288"/>
              <a:ext cx="3315" cy="32358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cxnSpLocks/>
              <a:stCxn id="130" idx="0"/>
              <a:endCxn id="85" idx="2"/>
            </p:cNvCxnSpPr>
            <p:nvPr/>
          </p:nvCxnSpPr>
          <p:spPr>
            <a:xfrm flipV="1">
              <a:off x="6205699" y="4862525"/>
              <a:ext cx="0"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a:cxnSpLocks/>
              <a:stCxn id="132" idx="0"/>
              <a:endCxn id="87" idx="2"/>
            </p:cNvCxnSpPr>
            <p:nvPr/>
          </p:nvCxnSpPr>
          <p:spPr>
            <a:xfrm flipH="1" flipV="1">
              <a:off x="6835839" y="4862525"/>
              <a:ext cx="1766"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a:cxnSpLocks/>
              <a:stCxn id="135" idx="0"/>
              <a:endCxn id="90" idx="2"/>
            </p:cNvCxnSpPr>
            <p:nvPr/>
          </p:nvCxnSpPr>
          <p:spPr>
            <a:xfrm flipV="1">
              <a:off x="7452610" y="4862525"/>
              <a:ext cx="1"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a:cxnSpLocks/>
              <a:stCxn id="139" idx="0"/>
              <a:endCxn id="92" idx="2"/>
            </p:cNvCxnSpPr>
            <p:nvPr/>
          </p:nvCxnSpPr>
          <p:spPr>
            <a:xfrm flipH="1" flipV="1">
              <a:off x="8082751" y="4862525"/>
              <a:ext cx="1765"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a:cxnSpLocks/>
              <a:stCxn id="142" idx="0"/>
              <a:endCxn id="95" idx="2"/>
            </p:cNvCxnSpPr>
            <p:nvPr/>
          </p:nvCxnSpPr>
          <p:spPr>
            <a:xfrm flipV="1">
              <a:off x="8717931" y="4862525"/>
              <a:ext cx="0"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a:cxnSpLocks/>
              <a:stCxn id="145" idx="0"/>
              <a:endCxn id="97" idx="2"/>
            </p:cNvCxnSpPr>
            <p:nvPr/>
          </p:nvCxnSpPr>
          <p:spPr>
            <a:xfrm flipH="1" flipV="1">
              <a:off x="9348071" y="4862525"/>
              <a:ext cx="1766"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cxnSpLocks/>
              <a:stCxn id="148" idx="0"/>
              <a:endCxn id="100" idx="2"/>
            </p:cNvCxnSpPr>
            <p:nvPr/>
          </p:nvCxnSpPr>
          <p:spPr>
            <a:xfrm flipV="1">
              <a:off x="10037965" y="4862525"/>
              <a:ext cx="1"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cxnSpLocks/>
              <a:stCxn id="151" idx="0"/>
              <a:endCxn id="102" idx="2"/>
            </p:cNvCxnSpPr>
            <p:nvPr/>
          </p:nvCxnSpPr>
          <p:spPr>
            <a:xfrm flipH="1" flipV="1">
              <a:off x="10668106" y="4862525"/>
              <a:ext cx="1765" cy="3283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cxnSpLocks/>
              <a:stCxn id="86" idx="0"/>
              <a:endCxn id="60" idx="2"/>
            </p:cNvCxnSpPr>
            <p:nvPr/>
          </p:nvCxnSpPr>
          <p:spPr>
            <a:xfrm flipV="1">
              <a:off x="6525738" y="4039328"/>
              <a:ext cx="285166"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a:cxnSpLocks/>
              <a:stCxn id="91" idx="0"/>
              <a:endCxn id="62" idx="2"/>
            </p:cNvCxnSpPr>
            <p:nvPr/>
          </p:nvCxnSpPr>
          <p:spPr>
            <a:xfrm flipH="1" flipV="1">
              <a:off x="7441044" y="4039328"/>
              <a:ext cx="331606"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a:cxnSpLocks/>
              <a:stCxn id="96" idx="0"/>
              <a:endCxn id="65" idx="2"/>
            </p:cNvCxnSpPr>
            <p:nvPr/>
          </p:nvCxnSpPr>
          <p:spPr>
            <a:xfrm flipV="1">
              <a:off x="9037970" y="4039328"/>
              <a:ext cx="294066"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Straight Connector 236"/>
            <p:cNvCxnSpPr>
              <a:cxnSpLocks/>
              <a:stCxn id="101" idx="0"/>
              <a:endCxn id="67" idx="2"/>
            </p:cNvCxnSpPr>
            <p:nvPr/>
          </p:nvCxnSpPr>
          <p:spPr>
            <a:xfrm flipH="1" flipV="1">
              <a:off x="9962176" y="4039328"/>
              <a:ext cx="395829" cy="50315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1" name="Rectangle 240"/>
          <p:cNvSpPr/>
          <p:nvPr/>
        </p:nvSpPr>
        <p:spPr>
          <a:xfrm>
            <a:off x="1264294" y="1688700"/>
            <a:ext cx="1329210" cy="5847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 2</a:t>
            </a:r>
            <a:r>
              <a:rPr kumimoji="0" lang="en-US" sz="3200" b="0" i="1" u="none" strike="noStrike" kern="1200" cap="none" spc="0" normalizeH="0" baseline="30000" noProof="0" dirty="0">
                <a:ln>
                  <a:noFill/>
                </a:ln>
                <a:solidFill>
                  <a:prstClr val="black"/>
                </a:solidFill>
                <a:effectLst/>
                <a:uLnTx/>
                <a:uFillTx/>
                <a:latin typeface="Calibri" panose="020F0502020204030204"/>
                <a:ea typeface="+mn-ea"/>
                <a:cs typeface="+mn-cs"/>
              </a:rPr>
              <a:t>D</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mc:AlternateContent xmlns:mc="http://schemas.openxmlformats.org/markup-compatibility/2006" xmlns:a14="http://schemas.microsoft.com/office/drawing/2010/main">
        <mc:Choice Requires="a14">
          <p:sp>
            <p:nvSpPr>
              <p:cNvPr id="244" name="TextBox 243"/>
              <p:cNvSpPr txBox="1"/>
              <p:nvPr/>
            </p:nvSpPr>
            <p:spPr>
              <a:xfrm>
                <a:off x="9042324" y="1597300"/>
                <a:ext cx="2038443" cy="575350"/>
              </a:xfrm>
              <a:prstGeom prst="rect">
                <a:avLst/>
              </a:prstGeom>
            </p:spPr>
            <p:style>
              <a:lnRef idx="1">
                <a:schemeClr val="accent3"/>
              </a:lnRef>
              <a:fillRef idx="2">
                <a:schemeClr val="accent3"/>
              </a:fillRef>
              <a:effectRef idx="1">
                <a:schemeClr val="accent3"/>
              </a:effectRef>
              <a:fontRef idx="minor">
                <a:schemeClr val="dk1"/>
              </a:fontRef>
            </p:style>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sSup>
                      <m:sSupPr>
                        <m:ctrlP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e>
                      <m:sup>
                        <m:sSup>
                          <m:sSupPr>
                            <m:ctrlP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32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e>
                          <m:sup>
                            <m:r>
                              <a:rPr kumimoji="0" lang="en-US" sz="32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sup>
                        </m:sSup>
                      </m:sup>
                    </m:sSup>
                  </m:oMath>
                </a14:m>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244" name="TextBox 243"/>
              <p:cNvSpPr txBox="1">
                <a:spLocks noRot="1" noChangeAspect="1" noMove="1" noResize="1" noEditPoints="1" noAdjustHandles="1" noChangeArrowheads="1" noChangeShapeType="1" noTextEdit="1"/>
              </p:cNvSpPr>
              <p:nvPr/>
            </p:nvSpPr>
            <p:spPr>
              <a:xfrm>
                <a:off x="9042324" y="1597300"/>
                <a:ext cx="2038443" cy="575350"/>
              </a:xfrm>
              <a:prstGeom prst="rect">
                <a:avLst/>
              </a:prstGeom>
              <a:blipFill>
                <a:blip r:embed="rId3"/>
                <a:stretch>
                  <a:fillRect t="-6316" r="-10714" b="-42105"/>
                </a:stretch>
              </a:blipFill>
            </p:spPr>
            <p:txBody>
              <a:bodyPr/>
              <a:lstStyle/>
              <a:p>
                <a:r>
                  <a:rPr lang="en-US">
                    <a:noFill/>
                  </a:rPr>
                  <a:t> </a:t>
                </a:r>
              </a:p>
            </p:txBody>
          </p:sp>
        </mc:Fallback>
      </mc:AlternateContent>
      <p:cxnSp>
        <p:nvCxnSpPr>
          <p:cNvPr id="246" name="Straight Connector 245"/>
          <p:cNvCxnSpPr>
            <a:cxnSpLocks/>
          </p:cNvCxnSpPr>
          <p:nvPr/>
        </p:nvCxnSpPr>
        <p:spPr>
          <a:xfrm>
            <a:off x="8961959" y="1597300"/>
            <a:ext cx="2208675" cy="57535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a:cxnSpLocks/>
          </p:cNvCxnSpPr>
          <p:nvPr/>
        </p:nvCxnSpPr>
        <p:spPr>
          <a:xfrm flipV="1">
            <a:off x="8961959" y="1597301"/>
            <a:ext cx="2208675" cy="57534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500"/>
                                        <p:tgtEl>
                                          <p:spTgt spid="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4"/>
                                        </p:tgtEl>
                                        <p:attrNameLst>
                                          <p:attrName>style.visibility</p:attrName>
                                        </p:attrNameLst>
                                      </p:cBhvr>
                                      <p:to>
                                        <p:strVal val="visible"/>
                                      </p:to>
                                    </p:set>
                                    <p:animEffect transition="in" filter="fade">
                                      <p:cBhvr>
                                        <p:cTn id="12" dur="500"/>
                                        <p:tgtEl>
                                          <p:spTgt spid="24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6"/>
                                        </p:tgtEl>
                                        <p:attrNameLst>
                                          <p:attrName>style.visibility</p:attrName>
                                        </p:attrNameLst>
                                      </p:cBhvr>
                                      <p:to>
                                        <p:strVal val="visible"/>
                                      </p:to>
                                    </p:set>
                                    <p:animEffect transition="in" filter="fade">
                                      <p:cBhvr>
                                        <p:cTn id="17" dur="500"/>
                                        <p:tgtEl>
                                          <p:spTgt spid="246"/>
                                        </p:tgtEl>
                                      </p:cBhvr>
                                    </p:animEffect>
                                  </p:childTnLst>
                                </p:cTn>
                              </p:par>
                              <p:par>
                                <p:cTn id="18" presetID="10" presetClass="entr" presetSubtype="0" fill="hold" nodeType="withEffect">
                                  <p:stCondLst>
                                    <p:cond delay="0"/>
                                  </p:stCondLst>
                                  <p:childTnLst>
                                    <p:set>
                                      <p:cBhvr>
                                        <p:cTn id="19" dur="1" fill="hold">
                                          <p:stCondLst>
                                            <p:cond delay="0"/>
                                          </p:stCondLst>
                                        </p:cTn>
                                        <p:tgtEl>
                                          <p:spTgt spid="247"/>
                                        </p:tgtEl>
                                        <p:attrNameLst>
                                          <p:attrName>style.visibility</p:attrName>
                                        </p:attrNameLst>
                                      </p:cBhvr>
                                      <p:to>
                                        <p:strVal val="visible"/>
                                      </p:to>
                                    </p:set>
                                    <p:animEffect transition="in" filter="fade">
                                      <p:cBhvr>
                                        <p:cTn id="20" dur="500"/>
                                        <p:tgtEl>
                                          <p:spTgt spid="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Stable complexes have at most exponential size</a:t>
            </a:r>
          </a:p>
        </p:txBody>
      </p:sp>
      <p:sp>
        <p:nvSpPr>
          <p:cNvPr id="3" name="Content Placeholder 2"/>
          <p:cNvSpPr>
            <a:spLocks noGrp="1"/>
          </p:cNvSpPr>
          <p:nvPr>
            <p:ph idx="1"/>
          </p:nvPr>
        </p:nvSpPr>
        <p:spPr/>
        <p:txBody>
          <a:bodyPr/>
          <a:lstStyle/>
          <a:p>
            <a:pPr marL="0" indent="0">
              <a:buNone/>
            </a:pPr>
            <a:r>
              <a:rPr lang="en-US" b="1" dirty="0"/>
              <a:t>Theorem</a:t>
            </a:r>
            <a:r>
              <a:rPr lang="en-US" dirty="0"/>
              <a:t>: Any thermodynamic binding network with </a:t>
            </a:r>
          </a:p>
          <a:p>
            <a:pPr lvl="1"/>
            <a:r>
              <a:rPr lang="en-US" i="1" dirty="0"/>
              <a:t>D</a:t>
            </a:r>
            <a:r>
              <a:rPr lang="en-US" dirty="0"/>
              <a:t> domain types, </a:t>
            </a:r>
          </a:p>
          <a:p>
            <a:pPr lvl="1"/>
            <a:r>
              <a:rPr lang="en-US" i="1" dirty="0"/>
              <a:t>M</a:t>
            </a:r>
            <a:r>
              <a:rPr lang="en-US" dirty="0"/>
              <a:t> monomer types, </a:t>
            </a:r>
          </a:p>
          <a:p>
            <a:pPr lvl="1"/>
            <a:r>
              <a:rPr lang="en-US" dirty="0"/>
              <a:t>≤ </a:t>
            </a:r>
            <a:r>
              <a:rPr lang="en-US" i="1" dirty="0"/>
              <a:t>A</a:t>
            </a:r>
            <a:r>
              <a:rPr lang="en-US" dirty="0"/>
              <a:t> domains per monomer type                (note </a:t>
            </a:r>
            <a:r>
              <a:rPr lang="en-US" i="1" dirty="0"/>
              <a:t>D</a:t>
            </a:r>
            <a:r>
              <a:rPr lang="en-US" dirty="0"/>
              <a:t>/</a:t>
            </a:r>
            <a:r>
              <a:rPr lang="en-US" i="1" dirty="0"/>
              <a:t>A</a:t>
            </a:r>
            <a:r>
              <a:rPr lang="en-US" dirty="0"/>
              <a:t> ≤ </a:t>
            </a:r>
            <a:r>
              <a:rPr lang="en-US" i="1" dirty="0"/>
              <a:t>M</a:t>
            </a:r>
            <a:r>
              <a:rPr lang="en-US" dirty="0"/>
              <a:t> ≤ </a:t>
            </a:r>
            <a:r>
              <a:rPr lang="en-US" i="1" dirty="0"/>
              <a:t>A</a:t>
            </a:r>
            <a:r>
              <a:rPr lang="en-US" i="1" baseline="30000" dirty="0"/>
              <a:t>D</a:t>
            </a:r>
            <a:r>
              <a:rPr lang="en-US" baseline="30000" dirty="0"/>
              <a:t>+1</a:t>
            </a:r>
            <a:r>
              <a:rPr lang="en-US" dirty="0"/>
              <a:t>)</a:t>
            </a:r>
          </a:p>
          <a:p>
            <a:pPr marL="0" indent="0">
              <a:buNone/>
            </a:pPr>
            <a:r>
              <a:rPr lang="en-US" dirty="0"/>
              <a:t>Has stable complexes of size ≤ </a:t>
            </a:r>
            <a:r>
              <a:rPr lang="en-US" dirty="0">
                <a:solidFill>
                  <a:srgbClr val="FF0000"/>
                </a:solidFill>
              </a:rPr>
              <a:t>2(</a:t>
            </a:r>
            <a:r>
              <a:rPr lang="en-US" i="1" dirty="0">
                <a:solidFill>
                  <a:srgbClr val="FF0000"/>
                </a:solidFill>
              </a:rPr>
              <a:t>M</a:t>
            </a:r>
            <a:r>
              <a:rPr lang="en-US" dirty="0">
                <a:solidFill>
                  <a:srgbClr val="FF0000"/>
                </a:solidFill>
              </a:rPr>
              <a:t>+</a:t>
            </a:r>
            <a:r>
              <a:rPr lang="en-US" i="1" dirty="0">
                <a:solidFill>
                  <a:srgbClr val="FF0000"/>
                </a:solidFill>
              </a:rPr>
              <a:t>D</a:t>
            </a:r>
            <a:r>
              <a:rPr lang="en-US" dirty="0">
                <a:solidFill>
                  <a:srgbClr val="FF0000"/>
                </a:solidFill>
              </a:rPr>
              <a:t>)(</a:t>
            </a:r>
            <a:r>
              <a:rPr lang="en-US" i="1" dirty="0">
                <a:solidFill>
                  <a:srgbClr val="FF0000"/>
                </a:solidFill>
              </a:rPr>
              <a:t>AD</a:t>
            </a:r>
            <a:r>
              <a:rPr lang="en-US" dirty="0">
                <a:solidFill>
                  <a:srgbClr val="FF0000"/>
                </a:solidFill>
              </a:rPr>
              <a:t>)</a:t>
            </a:r>
            <a:r>
              <a:rPr lang="en-US" baseline="30000" dirty="0">
                <a:solidFill>
                  <a:srgbClr val="FF0000"/>
                </a:solidFill>
              </a:rPr>
              <a:t>2</a:t>
            </a:r>
            <a:r>
              <a:rPr lang="en-US" i="1" baseline="30000" dirty="0">
                <a:solidFill>
                  <a:srgbClr val="FF0000"/>
                </a:solidFill>
              </a:rPr>
              <a:t>D</a:t>
            </a:r>
            <a:r>
              <a:rPr lang="en-US" baseline="30000" dirty="0">
                <a:solidFill>
                  <a:srgbClr val="FF0000"/>
                </a:solidFill>
              </a:rPr>
              <a:t>+3</a:t>
            </a:r>
            <a:r>
              <a:rPr lang="en-US" dirty="0"/>
              <a:t> = poly(</a:t>
            </a:r>
            <a:r>
              <a:rPr lang="en-US" i="1" dirty="0">
                <a:solidFill>
                  <a:srgbClr val="FF0000"/>
                </a:solidFill>
              </a:rPr>
              <a:t>D</a:t>
            </a:r>
            <a:r>
              <a:rPr lang="en-US" i="1" baseline="30000" dirty="0">
                <a:solidFill>
                  <a:srgbClr val="FF0000"/>
                </a:solidFill>
              </a:rPr>
              <a:t>D</a:t>
            </a:r>
            <a:r>
              <a:rPr lang="en-US" dirty="0"/>
              <a:t>) if </a:t>
            </a:r>
            <a:r>
              <a:rPr lang="en-US" i="1" dirty="0"/>
              <a:t>A</a:t>
            </a:r>
            <a:r>
              <a:rPr lang="en-US" dirty="0"/>
              <a:t> = </a:t>
            </a:r>
            <a:r>
              <a:rPr lang="en-US" i="1" dirty="0"/>
              <a:t>O</a:t>
            </a:r>
            <a:r>
              <a:rPr lang="en-US" dirty="0"/>
              <a:t>(1)</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1163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190" y="346653"/>
            <a:ext cx="5108457" cy="1685056"/>
          </a:xfrm>
        </p:spPr>
        <p:txBody>
          <a:bodyPr>
            <a:normAutofit/>
          </a:bodyPr>
          <a:lstStyle/>
          <a:p>
            <a:r>
              <a:rPr lang="en-US" dirty="0"/>
              <a:t>Easy proof if binding graph is acyclic (tree)</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5946657" y="163513"/>
            <a:ext cx="5714412" cy="3054350"/>
          </a:xfrm>
          <a:prstGeom prst="rect">
            <a:avLst/>
          </a:prstGeom>
        </p:spPr>
      </p:pic>
      <p:pic>
        <p:nvPicPr>
          <p:cNvPr id="7" name="Picture 6"/>
          <p:cNvPicPr>
            <a:picLocks noChangeAspect="1"/>
          </p:cNvPicPr>
          <p:nvPr/>
        </p:nvPicPr>
        <p:blipFill>
          <a:blip r:embed="rId4"/>
          <a:stretch>
            <a:fillRect/>
          </a:stretch>
        </p:blipFill>
        <p:spPr>
          <a:xfrm>
            <a:off x="5971118" y="3569345"/>
            <a:ext cx="5665489" cy="3062462"/>
          </a:xfrm>
          <a:prstGeom prst="rect">
            <a:avLst/>
          </a:prstGeom>
        </p:spPr>
      </p:pic>
      <p:sp>
        <p:nvSpPr>
          <p:cNvPr id="8" name="Arrow: Down 7"/>
          <p:cNvSpPr/>
          <p:nvPr/>
        </p:nvSpPr>
        <p:spPr>
          <a:xfrm>
            <a:off x="8638428" y="3250039"/>
            <a:ext cx="330868" cy="28713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TextBox 8"/>
          <p:cNvSpPr txBox="1"/>
          <p:nvPr/>
        </p:nvSpPr>
        <p:spPr>
          <a:xfrm>
            <a:off x="696190" y="2307913"/>
            <a:ext cx="5250467" cy="317009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Since monomers have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O</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(1) domains, binding graph is bounded degree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nodes of tree is at most exponential in depth (longest path length ≤ 2∙depth)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If some path has &gt; 2</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edges, it must repeat some ordered pair (</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a:t>
            </a:r>
            <a:r>
              <a:rPr kumimoji="0" lang="en-US" sz="2000" b="0" i="1" u="none" strike="noStrike" kern="1200" cap="none" spc="0" normalizeH="0" baseline="0" noProof="0" dirty="0" err="1">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d</a:t>
            </a:r>
            <a:r>
              <a:rPr kumimoji="0" lang="en-US" sz="2000" b="0" i="1" u="none" strike="noStrike" kern="1200" cap="none" spc="0" normalizeH="0" baseline="-25000" noProof="0" dirty="0">
                <a:ln>
                  <a:noFill/>
                </a:ln>
                <a:solidFill>
                  <a:prstClr val="black"/>
                </a:solidFill>
                <a:effectLst/>
                <a:uLnTx/>
                <a:uFillTx/>
                <a:latin typeface="Calibri" panose="020F0502020204030204"/>
                <a:ea typeface="+mn-ea"/>
                <a:cs typeface="+mn-cs"/>
              </a:rPr>
              <a:t>i</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Break into two saturated complexes as shown.</a:t>
            </a:r>
          </a:p>
        </p:txBody>
      </p:sp>
      <p:sp>
        <p:nvSpPr>
          <p:cNvPr id="10" name="Rectangle 9"/>
          <p:cNvSpPr/>
          <p:nvPr/>
        </p:nvSpPr>
        <p:spPr>
          <a:xfrm>
            <a:off x="6304887" y="2570200"/>
            <a:ext cx="1463799" cy="46166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not stable</a:t>
            </a:r>
          </a:p>
        </p:txBody>
      </p:sp>
    </p:spTree>
    <p:extLst>
      <p:ext uri="{BB962C8B-B14F-4D97-AF65-F5344CB8AC3E}">
        <p14:creationId xmlns:p14="http://schemas.microsoft.com/office/powerpoint/2010/main" val="63003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animEffect transition="in" filter="fade">
                                      <p:cBhvr>
                                        <p:cTn id="17" dur="500"/>
                                        <p:tgtEl>
                                          <p:spTgt spid="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6" end="6"/>
                                            </p:txEl>
                                          </p:spTgt>
                                        </p:tgtEl>
                                        <p:attrNameLst>
                                          <p:attrName>style.visibility</p:attrName>
                                        </p:attrNameLst>
                                      </p:cBhvr>
                                      <p:to>
                                        <p:strVal val="visible"/>
                                      </p:to>
                                    </p:set>
                                    <p:animEffect transition="in" filter="fade">
                                      <p:cBhvr>
                                        <p:cTn id="22" dur="500"/>
                                        <p:tgtEl>
                                          <p:spTgt spid="9">
                                            <p:txEl>
                                              <p:pRg st="6" end="6"/>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B4C7C-EA3A-43D8-805F-534972EB6980}"/>
              </a:ext>
            </a:extLst>
          </p:cNvPr>
          <p:cNvSpPr>
            <a:spLocks noGrp="1"/>
          </p:cNvSpPr>
          <p:nvPr>
            <p:ph type="title"/>
          </p:nvPr>
        </p:nvSpPr>
        <p:spPr/>
        <p:txBody>
          <a:bodyPr/>
          <a:lstStyle/>
          <a:p>
            <a:r>
              <a:rPr lang="en-US" dirty="0"/>
              <a:t>Monomers as vectors</a:t>
            </a:r>
          </a:p>
        </p:txBody>
      </p:sp>
      <p:sp>
        <p:nvSpPr>
          <p:cNvPr id="3" name="Content Placeholder 2">
            <a:extLst>
              <a:ext uri="{FF2B5EF4-FFF2-40B4-BE49-F238E27FC236}">
                <a16:creationId xmlns:a16="http://schemas.microsoft.com/office/drawing/2014/main" id="{C70D2421-3D1C-48C6-9AE4-73424C981CAC}"/>
              </a:ext>
            </a:extLst>
          </p:cNvPr>
          <p:cNvSpPr>
            <a:spLocks noGrp="1"/>
          </p:cNvSpPr>
          <p:nvPr>
            <p:ph idx="1"/>
          </p:nvPr>
        </p:nvSpPr>
        <p:spPr/>
        <p:txBody>
          <a:bodyPr/>
          <a:lstStyle/>
          <a:p>
            <a:r>
              <a:rPr lang="en-US" dirty="0"/>
              <a:t>monomer {a,    b*,b*,    </a:t>
            </a:r>
            <a:r>
              <a:rPr lang="en-US" dirty="0" err="1"/>
              <a:t>d,d,d,d,d</a:t>
            </a:r>
            <a:r>
              <a:rPr lang="en-US" dirty="0"/>
              <a:t>*,    </a:t>
            </a:r>
            <a:r>
              <a:rPr lang="en-US" dirty="0" err="1"/>
              <a:t>e,e</a:t>
            </a:r>
            <a:r>
              <a:rPr lang="en-US" dirty="0"/>
              <a:t>*} represented as (1,-2,0,3,0)</a:t>
            </a:r>
          </a:p>
          <a:p>
            <a:r>
              <a:rPr lang="en-US" dirty="0"/>
              <a:t>sum of many monomers gives the number of excess domains in a fully bound (saturated) complex with those monomers</a:t>
            </a:r>
          </a:p>
          <a:p>
            <a:pPr lvl="1"/>
            <a:r>
              <a:rPr lang="en-US" dirty="0"/>
              <a:t>i.e., 2 copies of above monomer 2∙(1,-2,0,3,0) = </a:t>
            </a:r>
            <a:r>
              <a:rPr lang="en-US" dirty="0">
                <a:solidFill>
                  <a:srgbClr val="FF0000"/>
                </a:solidFill>
              </a:rPr>
              <a:t>(</a:t>
            </a:r>
            <a:r>
              <a:rPr lang="en-US" b="1" dirty="0">
                <a:solidFill>
                  <a:srgbClr val="FF0000"/>
                </a:solidFill>
              </a:rPr>
              <a:t>2</a:t>
            </a:r>
            <a:r>
              <a:rPr lang="en-US" dirty="0">
                <a:solidFill>
                  <a:srgbClr val="FF0000"/>
                </a:solidFill>
              </a:rPr>
              <a:t>,</a:t>
            </a:r>
            <a:r>
              <a:rPr lang="en-US" b="1" dirty="0">
                <a:solidFill>
                  <a:srgbClr val="FF0000"/>
                </a:solidFill>
              </a:rPr>
              <a:t>-4</a:t>
            </a:r>
            <a:r>
              <a:rPr lang="en-US" dirty="0">
                <a:solidFill>
                  <a:srgbClr val="FF0000"/>
                </a:solidFill>
              </a:rPr>
              <a:t>,</a:t>
            </a:r>
            <a:r>
              <a:rPr lang="en-US" b="1" dirty="0">
                <a:solidFill>
                  <a:srgbClr val="FF0000"/>
                </a:solidFill>
              </a:rPr>
              <a:t>0</a:t>
            </a:r>
            <a:r>
              <a:rPr lang="en-US" dirty="0">
                <a:solidFill>
                  <a:srgbClr val="FF0000"/>
                </a:solidFill>
              </a:rPr>
              <a:t>,</a:t>
            </a:r>
            <a:r>
              <a:rPr lang="en-US" b="1" dirty="0">
                <a:solidFill>
                  <a:srgbClr val="FF0000"/>
                </a:solidFill>
              </a:rPr>
              <a:t>6</a:t>
            </a:r>
            <a:r>
              <a:rPr lang="en-US" dirty="0">
                <a:solidFill>
                  <a:srgbClr val="FF0000"/>
                </a:solidFill>
              </a:rPr>
              <a:t>,</a:t>
            </a:r>
            <a:r>
              <a:rPr lang="en-US" b="1" dirty="0">
                <a:solidFill>
                  <a:srgbClr val="FF0000"/>
                </a:solidFill>
              </a:rPr>
              <a:t>0</a:t>
            </a:r>
            <a:r>
              <a:rPr lang="en-US" dirty="0">
                <a:solidFill>
                  <a:srgbClr val="FF0000"/>
                </a:solidFill>
              </a:rPr>
              <a:t>)</a:t>
            </a:r>
            <a:r>
              <a:rPr lang="en-US" dirty="0"/>
              <a:t> have an excess of </a:t>
            </a:r>
            <a:r>
              <a:rPr lang="en-US" b="1" dirty="0">
                <a:solidFill>
                  <a:srgbClr val="FF0000"/>
                </a:solidFill>
              </a:rPr>
              <a:t>2</a:t>
            </a:r>
            <a:r>
              <a:rPr lang="en-US" dirty="0"/>
              <a:t> a’s, </a:t>
            </a:r>
            <a:r>
              <a:rPr lang="en-US" b="1" dirty="0">
                <a:solidFill>
                  <a:srgbClr val="FF0000"/>
                </a:solidFill>
              </a:rPr>
              <a:t>4</a:t>
            </a:r>
            <a:r>
              <a:rPr lang="en-US" dirty="0"/>
              <a:t> b*’s, </a:t>
            </a:r>
            <a:r>
              <a:rPr lang="en-US" b="1" dirty="0">
                <a:solidFill>
                  <a:srgbClr val="FF0000"/>
                </a:solidFill>
              </a:rPr>
              <a:t>0</a:t>
            </a:r>
            <a:r>
              <a:rPr lang="en-US" dirty="0"/>
              <a:t> c’s, </a:t>
            </a:r>
            <a:r>
              <a:rPr lang="en-US" b="1" dirty="0">
                <a:solidFill>
                  <a:srgbClr val="FF0000"/>
                </a:solidFill>
              </a:rPr>
              <a:t>6</a:t>
            </a:r>
            <a:r>
              <a:rPr lang="en-US" dirty="0"/>
              <a:t> d’s, </a:t>
            </a:r>
            <a:r>
              <a:rPr lang="en-US" b="1" dirty="0">
                <a:solidFill>
                  <a:srgbClr val="FF0000"/>
                </a:solidFill>
              </a:rPr>
              <a:t>0</a:t>
            </a:r>
            <a:r>
              <a:rPr lang="en-US" dirty="0"/>
              <a:t> e’s</a:t>
            </a:r>
          </a:p>
        </p:txBody>
      </p:sp>
      <p:sp>
        <p:nvSpPr>
          <p:cNvPr id="4" name="Slide Number Placeholder 3">
            <a:extLst>
              <a:ext uri="{FF2B5EF4-FFF2-40B4-BE49-F238E27FC236}">
                <a16:creationId xmlns:a16="http://schemas.microsoft.com/office/drawing/2014/main" id="{0F3F7571-48A6-4134-8437-93FC7C2786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1194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3F605-E89C-455D-A74A-338C85AC46C4}"/>
              </a:ext>
            </a:extLst>
          </p:cNvPr>
          <p:cNvSpPr>
            <a:spLocks noGrp="1"/>
          </p:cNvSpPr>
          <p:nvPr>
            <p:ph type="title"/>
          </p:nvPr>
        </p:nvSpPr>
        <p:spPr/>
        <p:txBody>
          <a:bodyPr/>
          <a:lstStyle/>
          <a:p>
            <a:r>
              <a:rPr lang="en-US" dirty="0"/>
              <a:t>Somewhat easy proof that unbounded size complexes cannot be assembled</a:t>
            </a:r>
          </a:p>
        </p:txBody>
      </p:sp>
      <p:sp>
        <p:nvSpPr>
          <p:cNvPr id="4" name="Slide Number Placeholder 3">
            <a:extLst>
              <a:ext uri="{FF2B5EF4-FFF2-40B4-BE49-F238E27FC236}">
                <a16:creationId xmlns:a16="http://schemas.microsoft.com/office/drawing/2014/main" id="{6DF24DB5-E0E4-4E1D-B7DF-5AB65408325A}"/>
              </a:ext>
            </a:extLst>
          </p:cNvPr>
          <p:cNvSpPr>
            <a:spLocks noGrp="1"/>
          </p:cNvSpPr>
          <p:nvPr>
            <p:ph type="sldNum" sz="quarter" idx="12"/>
          </p:nvPr>
        </p:nvSpPr>
        <p:spPr/>
        <p:txBody>
          <a:bodyPr/>
          <a:lstStyle/>
          <a:p>
            <a:fld id="{6A995154-0473-4D3E-9D27-8B1D4B6CEBB6}" type="slidenum">
              <a:rPr lang="en-US" smtClean="0"/>
              <a:t>46</a:t>
            </a:fld>
            <a:endParaRPr lang="en-US"/>
          </a:p>
        </p:txBody>
      </p:sp>
      <p:sp>
        <p:nvSpPr>
          <p:cNvPr id="8" name="TextBox 7">
            <a:extLst>
              <a:ext uri="{FF2B5EF4-FFF2-40B4-BE49-F238E27FC236}">
                <a16:creationId xmlns:a16="http://schemas.microsoft.com/office/drawing/2014/main" id="{3CD4EB49-6172-430C-9624-303F32501329}"/>
              </a:ext>
            </a:extLst>
          </p:cNvPr>
          <p:cNvSpPr txBox="1"/>
          <p:nvPr/>
        </p:nvSpPr>
        <p:spPr>
          <a:xfrm>
            <a:off x="746760" y="1902363"/>
            <a:ext cx="9924288" cy="369332"/>
          </a:xfrm>
          <a:prstGeom prst="rect">
            <a:avLst/>
          </a:prstGeom>
          <a:noFill/>
        </p:spPr>
        <p:txBody>
          <a:bodyPr wrap="square">
            <a:spAutoFit/>
          </a:bodyPr>
          <a:lstStyle/>
          <a:p>
            <a:r>
              <a:rPr lang="en-US" sz="1800" b="1" dirty="0"/>
              <a:t>Original goal</a:t>
            </a:r>
            <a:r>
              <a:rPr lang="en-US" sz="1800" dirty="0"/>
              <a:t>: </a:t>
            </a:r>
            <a:r>
              <a:rPr lang="en-US" sz="1800" dirty="0">
                <a:solidFill>
                  <a:schemeClr val="accent6">
                    <a:lumMod val="75000"/>
                  </a:schemeClr>
                </a:solidFill>
              </a:rPr>
              <a:t>Design a set of monomer types </a:t>
            </a:r>
            <a:r>
              <a:rPr lang="en-US" sz="1800" dirty="0"/>
              <a:t>so that, </a:t>
            </a:r>
            <a:r>
              <a:rPr lang="en-US" sz="1800" dirty="0">
                <a:solidFill>
                  <a:schemeClr val="accent1"/>
                </a:solidFill>
              </a:rPr>
              <a:t>for all </a:t>
            </a:r>
            <a:r>
              <a:rPr lang="en-US" sz="1800" i="1" dirty="0">
                <a:solidFill>
                  <a:schemeClr val="accent1"/>
                </a:solidFill>
              </a:rPr>
              <a:t>S</a:t>
            </a:r>
            <a:r>
              <a:rPr lang="en-US" sz="1800" dirty="0">
                <a:solidFill>
                  <a:schemeClr val="accent1"/>
                </a:solidFill>
              </a:rPr>
              <a:t> ∈ ℕ</a:t>
            </a:r>
            <a:r>
              <a:rPr lang="en-US" sz="1800" dirty="0"/>
              <a:t>, there is a stable complex </a:t>
            </a:r>
            <a:r>
              <a:rPr lang="en-US" sz="1800" i="1" dirty="0"/>
              <a:t>P</a:t>
            </a:r>
            <a:r>
              <a:rPr lang="en-US" sz="1800" dirty="0"/>
              <a:t> of size ≥ </a:t>
            </a:r>
            <a:r>
              <a:rPr lang="en-US" sz="1800" i="1" dirty="0"/>
              <a:t>S</a:t>
            </a:r>
            <a:r>
              <a:rPr lang="en-US" sz="1800" dirty="0"/>
              <a:t>.</a:t>
            </a:r>
            <a:endParaRPr lang="en-US" dirty="0"/>
          </a:p>
        </p:txBody>
      </p:sp>
      <p:sp>
        <p:nvSpPr>
          <p:cNvPr id="9" name="TextBox 8">
            <a:extLst>
              <a:ext uri="{FF2B5EF4-FFF2-40B4-BE49-F238E27FC236}">
                <a16:creationId xmlns:a16="http://schemas.microsoft.com/office/drawing/2014/main" id="{1511A855-D87E-4499-9E15-C44540FECD6C}"/>
              </a:ext>
            </a:extLst>
          </p:cNvPr>
          <p:cNvSpPr txBox="1"/>
          <p:nvPr/>
        </p:nvSpPr>
        <p:spPr>
          <a:xfrm>
            <a:off x="838200" y="2372696"/>
            <a:ext cx="361492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800" b="1" dirty="0"/>
              <a:t>Theorem</a:t>
            </a:r>
            <a:r>
              <a:rPr lang="en-US" b="1" dirty="0"/>
              <a:t>:</a:t>
            </a:r>
            <a:r>
              <a:rPr lang="en-US" dirty="0"/>
              <a:t> Original goal is impossible.</a:t>
            </a:r>
          </a:p>
        </p:txBody>
      </p:sp>
      <p:sp>
        <p:nvSpPr>
          <p:cNvPr id="10" name="TextBox 9">
            <a:extLst>
              <a:ext uri="{FF2B5EF4-FFF2-40B4-BE49-F238E27FC236}">
                <a16:creationId xmlns:a16="http://schemas.microsoft.com/office/drawing/2014/main" id="{B5C5CAFD-B5D7-40BC-8C88-C9F44589E946}"/>
              </a:ext>
            </a:extLst>
          </p:cNvPr>
          <p:cNvSpPr txBox="1"/>
          <p:nvPr/>
        </p:nvSpPr>
        <p:spPr>
          <a:xfrm>
            <a:off x="838200" y="2954543"/>
            <a:ext cx="9531096" cy="353943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600" b="1" dirty="0"/>
              <a:t>Proof:</a:t>
            </a:r>
          </a:p>
          <a:p>
            <a:pPr marL="342900" indent="-342900">
              <a:buFont typeface="+mj-lt"/>
              <a:buAutoNum type="arabicPeriod"/>
            </a:pPr>
            <a:r>
              <a:rPr lang="en-US" sz="1600" dirty="0"/>
              <a:t>Suppose otherwise, let </a:t>
            </a:r>
            <a:r>
              <a:rPr lang="en-US" sz="1600" i="1" dirty="0"/>
              <a:t>P</a:t>
            </a:r>
            <a:r>
              <a:rPr lang="en-US" sz="1600" baseline="-25000" dirty="0"/>
              <a:t>1</a:t>
            </a:r>
            <a:r>
              <a:rPr lang="en-US" sz="1600" dirty="0"/>
              <a:t>, </a:t>
            </a:r>
            <a:r>
              <a:rPr lang="en-US" sz="1600" i="1" dirty="0"/>
              <a:t>P</a:t>
            </a:r>
            <a:r>
              <a:rPr lang="en-US" sz="1600" baseline="-25000" dirty="0"/>
              <a:t>2</a:t>
            </a:r>
            <a:r>
              <a:rPr lang="en-US" sz="1600" dirty="0"/>
              <a:t>, … in </a:t>
            </a:r>
            <a:r>
              <a:rPr lang="en-US" sz="1600" b="0" i="0" dirty="0" err="1">
                <a:solidFill>
                  <a:srgbClr val="202122"/>
                </a:solidFill>
                <a:effectLst/>
                <a:latin typeface="Arial" panose="020B0604020202020204" pitchFamily="34" charset="0"/>
              </a:rPr>
              <a:t>ℕ</a:t>
            </a:r>
            <a:r>
              <a:rPr lang="en-US" sz="1600" i="1" baseline="30000" dirty="0" err="1"/>
              <a:t>m</a:t>
            </a:r>
            <a:r>
              <a:rPr lang="en-US" sz="1600" dirty="0"/>
              <a:t> be an infinite sequence of stable complexes increasing in size.</a:t>
            </a:r>
          </a:p>
          <a:p>
            <a:pPr lvl="1"/>
            <a:r>
              <a:rPr lang="en-US" sz="1600" i="1" dirty="0"/>
              <a:t>m</a:t>
            </a:r>
            <a:r>
              <a:rPr lang="en-US" sz="1600" dirty="0"/>
              <a:t> is number of monomer types, </a:t>
            </a:r>
            <a:r>
              <a:rPr lang="en-US" sz="1600" i="1" dirty="0"/>
              <a:t>P</a:t>
            </a:r>
            <a:r>
              <a:rPr lang="en-US" sz="1600" i="1" baseline="-25000" dirty="0"/>
              <a:t>i</a:t>
            </a:r>
            <a:r>
              <a:rPr lang="en-US" sz="1600" dirty="0"/>
              <a:t>(</a:t>
            </a:r>
            <a:r>
              <a:rPr lang="en-US" sz="1600" i="1" dirty="0"/>
              <a:t>j</a:t>
            </a:r>
            <a:r>
              <a:rPr lang="en-US" sz="1600" dirty="0"/>
              <a:t>) = # monomers of type j in complex </a:t>
            </a:r>
            <a:r>
              <a:rPr lang="en-US" sz="1600" i="1" dirty="0"/>
              <a:t>P</a:t>
            </a:r>
            <a:r>
              <a:rPr lang="en-US" sz="1600" i="1" baseline="-25000" dirty="0"/>
              <a:t>i</a:t>
            </a:r>
            <a:r>
              <a:rPr lang="en-US" sz="1600" dirty="0"/>
              <a:t>.</a:t>
            </a:r>
          </a:p>
          <a:p>
            <a:pPr marL="342900" indent="-342900">
              <a:buFont typeface="+mj-lt"/>
              <a:buAutoNum type="arabicPeriod"/>
            </a:pPr>
            <a:r>
              <a:rPr lang="en-US" sz="1600" dirty="0"/>
              <a:t>Represent each monomer type as a vector in </a:t>
            </a:r>
            <a:r>
              <a:rPr lang="en-US" sz="1600" b="0" i="0" dirty="0" err="1">
                <a:solidFill>
                  <a:srgbClr val="202122"/>
                </a:solidFill>
                <a:effectLst/>
              </a:rPr>
              <a:t>ℤ</a:t>
            </a:r>
            <a:r>
              <a:rPr lang="en-US" sz="1600" b="0" i="1" baseline="30000" dirty="0" err="1">
                <a:solidFill>
                  <a:srgbClr val="202122"/>
                </a:solidFill>
                <a:effectLst/>
              </a:rPr>
              <a:t>d</a:t>
            </a:r>
            <a:r>
              <a:rPr lang="en-US" sz="1600" b="0" i="0" dirty="0">
                <a:solidFill>
                  <a:srgbClr val="202122"/>
                </a:solidFill>
                <a:effectLst/>
              </a:rPr>
              <a:t> as on previous slide.</a:t>
            </a:r>
          </a:p>
          <a:p>
            <a:pPr marL="800100" lvl="1" indent="-342900">
              <a:buFont typeface="+mj-lt"/>
              <a:buAutoNum type="arabicPeriod"/>
            </a:pPr>
            <a:r>
              <a:rPr lang="en-US" sz="1600" i="1" dirty="0">
                <a:solidFill>
                  <a:srgbClr val="202122"/>
                </a:solidFill>
              </a:rPr>
              <a:t>P</a:t>
            </a:r>
            <a:r>
              <a:rPr lang="en-US" sz="1600" i="1" baseline="-25000" dirty="0">
                <a:solidFill>
                  <a:srgbClr val="202122"/>
                </a:solidFill>
              </a:rPr>
              <a:t>i</a:t>
            </a:r>
            <a:r>
              <a:rPr lang="en-US" sz="1600" dirty="0">
                <a:solidFill>
                  <a:srgbClr val="202122"/>
                </a:solidFill>
              </a:rPr>
              <a:t> is composed of monomers </a:t>
            </a:r>
            <a:r>
              <a:rPr lang="en-US" sz="1600" i="1" dirty="0">
                <a:solidFill>
                  <a:srgbClr val="202122"/>
                </a:solidFill>
              </a:rPr>
              <a:t>m</a:t>
            </a:r>
            <a:r>
              <a:rPr lang="en-US" sz="1600" baseline="-25000" dirty="0">
                <a:solidFill>
                  <a:srgbClr val="202122"/>
                </a:solidFill>
              </a:rPr>
              <a:t>1</a:t>
            </a:r>
            <a:r>
              <a:rPr lang="en-US" sz="1600" i="1" baseline="-25000" dirty="0">
                <a:solidFill>
                  <a:srgbClr val="202122"/>
                </a:solidFill>
              </a:rPr>
              <a:t>i</a:t>
            </a:r>
            <a:r>
              <a:rPr lang="en-US" sz="1600" dirty="0">
                <a:solidFill>
                  <a:srgbClr val="202122"/>
                </a:solidFill>
              </a:rPr>
              <a:t>, </a:t>
            </a:r>
            <a:r>
              <a:rPr lang="en-US" sz="1600" i="1" dirty="0">
                <a:solidFill>
                  <a:srgbClr val="202122"/>
                </a:solidFill>
              </a:rPr>
              <a:t>m</a:t>
            </a:r>
            <a:r>
              <a:rPr lang="en-US" sz="1600" baseline="-25000" dirty="0">
                <a:solidFill>
                  <a:srgbClr val="202122"/>
                </a:solidFill>
              </a:rPr>
              <a:t>2</a:t>
            </a:r>
            <a:r>
              <a:rPr lang="en-US" sz="1600" i="1" baseline="-25000" dirty="0">
                <a:solidFill>
                  <a:srgbClr val="202122"/>
                </a:solidFill>
              </a:rPr>
              <a:t>i</a:t>
            </a:r>
            <a:r>
              <a:rPr lang="en-US" sz="1600" dirty="0">
                <a:solidFill>
                  <a:srgbClr val="202122"/>
                </a:solidFill>
              </a:rPr>
              <a:t>, …, </a:t>
            </a:r>
            <a:r>
              <a:rPr lang="en-US" sz="1600" i="1" dirty="0" err="1">
                <a:solidFill>
                  <a:srgbClr val="202122"/>
                </a:solidFill>
              </a:rPr>
              <a:t>m</a:t>
            </a:r>
            <a:r>
              <a:rPr lang="en-US" sz="1600" i="1" baseline="-25000" dirty="0" err="1">
                <a:solidFill>
                  <a:srgbClr val="202122"/>
                </a:solidFill>
              </a:rPr>
              <a:t>ki</a:t>
            </a:r>
            <a:r>
              <a:rPr lang="en-US" sz="1600" dirty="0">
                <a:solidFill>
                  <a:srgbClr val="202122"/>
                </a:solidFill>
              </a:rPr>
              <a:t>. </a:t>
            </a:r>
          </a:p>
          <a:p>
            <a:pPr marL="800100" lvl="1" indent="-342900">
              <a:buFont typeface="+mj-lt"/>
              <a:buAutoNum type="arabicPeriod"/>
            </a:pPr>
            <a:r>
              <a:rPr lang="en-US" sz="1600" b="0" i="0" dirty="0">
                <a:solidFill>
                  <a:srgbClr val="202122"/>
                </a:solidFill>
                <a:effectLst/>
              </a:rPr>
              <a:t>Let </a:t>
            </a:r>
            <a:r>
              <a:rPr lang="en-US" sz="1600" b="0" i="1" dirty="0">
                <a:solidFill>
                  <a:srgbClr val="202122"/>
                </a:solidFill>
                <a:effectLst/>
              </a:rPr>
              <a:t>S</a:t>
            </a:r>
            <a:r>
              <a:rPr lang="en-US" sz="1600" b="0" i="1" baseline="-25000" dirty="0">
                <a:solidFill>
                  <a:srgbClr val="202122"/>
                </a:solidFill>
                <a:effectLst/>
              </a:rPr>
              <a:t>i</a:t>
            </a:r>
            <a:r>
              <a:rPr lang="en-US" sz="1600" b="0" i="0" dirty="0">
                <a:solidFill>
                  <a:srgbClr val="202122"/>
                </a:solidFill>
                <a:effectLst/>
              </a:rPr>
              <a:t> = </a:t>
            </a:r>
            <a:r>
              <a:rPr lang="en-US" sz="1600" i="1" dirty="0">
                <a:solidFill>
                  <a:srgbClr val="202122"/>
                </a:solidFill>
              </a:rPr>
              <a:t>m</a:t>
            </a:r>
            <a:r>
              <a:rPr lang="en-US" sz="1600" baseline="-25000" dirty="0">
                <a:solidFill>
                  <a:srgbClr val="202122"/>
                </a:solidFill>
              </a:rPr>
              <a:t>1</a:t>
            </a:r>
            <a:r>
              <a:rPr lang="en-US" sz="1600" i="1" baseline="-25000" dirty="0">
                <a:solidFill>
                  <a:srgbClr val="202122"/>
                </a:solidFill>
              </a:rPr>
              <a:t>i</a:t>
            </a:r>
            <a:r>
              <a:rPr lang="en-US" sz="1600" dirty="0">
                <a:solidFill>
                  <a:srgbClr val="202122"/>
                </a:solidFill>
              </a:rPr>
              <a:t> + </a:t>
            </a:r>
            <a:r>
              <a:rPr lang="en-US" sz="1600" i="1" dirty="0">
                <a:solidFill>
                  <a:srgbClr val="202122"/>
                </a:solidFill>
              </a:rPr>
              <a:t>m</a:t>
            </a:r>
            <a:r>
              <a:rPr lang="en-US" sz="1600" baseline="-25000" dirty="0">
                <a:solidFill>
                  <a:srgbClr val="202122"/>
                </a:solidFill>
              </a:rPr>
              <a:t>2</a:t>
            </a:r>
            <a:r>
              <a:rPr lang="en-US" sz="1600" i="1" baseline="-25000" dirty="0">
                <a:solidFill>
                  <a:srgbClr val="202122"/>
                </a:solidFill>
              </a:rPr>
              <a:t>i</a:t>
            </a:r>
            <a:r>
              <a:rPr lang="en-US" sz="1600" dirty="0">
                <a:solidFill>
                  <a:srgbClr val="202122"/>
                </a:solidFill>
              </a:rPr>
              <a:t> + … + </a:t>
            </a:r>
            <a:r>
              <a:rPr lang="en-US" sz="1600" i="1" dirty="0" err="1">
                <a:solidFill>
                  <a:srgbClr val="202122"/>
                </a:solidFill>
              </a:rPr>
              <a:t>m</a:t>
            </a:r>
            <a:r>
              <a:rPr lang="en-US" sz="1600" i="1" baseline="-25000" dirty="0" err="1">
                <a:solidFill>
                  <a:srgbClr val="202122"/>
                </a:solidFill>
              </a:rPr>
              <a:t>ki</a:t>
            </a:r>
            <a:r>
              <a:rPr lang="en-US" sz="1600" dirty="0">
                <a:solidFill>
                  <a:srgbClr val="202122"/>
                </a:solidFill>
              </a:rPr>
              <a:t>. Note that there is a </a:t>
            </a:r>
            <a:r>
              <a:rPr lang="en-US" sz="1600" i="1" dirty="0">
                <a:solidFill>
                  <a:srgbClr val="202122"/>
                </a:solidFill>
              </a:rPr>
              <a:t>m</a:t>
            </a:r>
            <a:r>
              <a:rPr lang="en-US" sz="1600" dirty="0">
                <a:solidFill>
                  <a:srgbClr val="202122"/>
                </a:solidFill>
              </a:rPr>
              <a:t> x </a:t>
            </a:r>
            <a:r>
              <a:rPr lang="en-US" sz="1600" i="1" dirty="0">
                <a:solidFill>
                  <a:srgbClr val="202122"/>
                </a:solidFill>
              </a:rPr>
              <a:t>d</a:t>
            </a:r>
            <a:r>
              <a:rPr lang="en-US" sz="1600" dirty="0">
                <a:solidFill>
                  <a:srgbClr val="202122"/>
                </a:solidFill>
              </a:rPr>
              <a:t> matrix </a:t>
            </a:r>
            <a:r>
              <a:rPr lang="en-US" sz="1600" i="1" dirty="0">
                <a:solidFill>
                  <a:srgbClr val="202122"/>
                </a:solidFill>
              </a:rPr>
              <a:t>M</a:t>
            </a:r>
            <a:r>
              <a:rPr lang="en-US" sz="1600" dirty="0">
                <a:solidFill>
                  <a:srgbClr val="202122"/>
                </a:solidFill>
              </a:rPr>
              <a:t> such that </a:t>
            </a:r>
            <a:r>
              <a:rPr lang="en-US" sz="1600" i="1" dirty="0">
                <a:solidFill>
                  <a:srgbClr val="202122"/>
                </a:solidFill>
              </a:rPr>
              <a:t>S</a:t>
            </a:r>
            <a:r>
              <a:rPr lang="en-US" sz="1600" i="1" baseline="-25000" dirty="0">
                <a:solidFill>
                  <a:srgbClr val="202122"/>
                </a:solidFill>
              </a:rPr>
              <a:t>i</a:t>
            </a:r>
            <a:r>
              <a:rPr lang="en-US" sz="1600" dirty="0">
                <a:solidFill>
                  <a:srgbClr val="202122"/>
                </a:solidFill>
              </a:rPr>
              <a:t> = </a:t>
            </a:r>
            <a:r>
              <a:rPr lang="en-US" sz="1600" i="1" dirty="0" err="1">
                <a:solidFill>
                  <a:srgbClr val="202122"/>
                </a:solidFill>
              </a:rPr>
              <a:t>M</a:t>
            </a:r>
            <a:r>
              <a:rPr lang="en-US" sz="1600" dirty="0" err="1">
                <a:solidFill>
                  <a:srgbClr val="202122"/>
                </a:solidFill>
              </a:rPr>
              <a:t>∙</a:t>
            </a:r>
            <a:r>
              <a:rPr lang="en-US" sz="1600" i="1" dirty="0" err="1">
                <a:solidFill>
                  <a:srgbClr val="202122"/>
                </a:solidFill>
              </a:rPr>
              <a:t>P</a:t>
            </a:r>
            <a:r>
              <a:rPr lang="en-US" sz="1600" i="1" baseline="-25000" dirty="0" err="1">
                <a:solidFill>
                  <a:srgbClr val="202122"/>
                </a:solidFill>
              </a:rPr>
              <a:t>i</a:t>
            </a:r>
            <a:r>
              <a:rPr lang="en-US" sz="1600" dirty="0">
                <a:solidFill>
                  <a:srgbClr val="202122"/>
                </a:solidFill>
              </a:rPr>
              <a:t>,</a:t>
            </a:r>
            <a:endParaRPr lang="en-US" sz="1600" dirty="0"/>
          </a:p>
          <a:p>
            <a:pPr marL="342900" indent="-342900">
              <a:buFont typeface="+mj-lt"/>
              <a:buAutoNum type="arabicPeriod"/>
            </a:pPr>
            <a:r>
              <a:rPr lang="en-US" sz="1600" dirty="0"/>
              <a:t>Take several infinite subsequences:</a:t>
            </a:r>
          </a:p>
          <a:p>
            <a:pPr marL="800100" lvl="1" indent="-342900">
              <a:buFont typeface="+mj-lt"/>
              <a:buAutoNum type="arabicPeriod"/>
            </a:pPr>
            <a:r>
              <a:rPr lang="en-US" sz="1600" dirty="0"/>
              <a:t>Since there are a finite number of domain types, some infinite subsequence of </a:t>
            </a:r>
            <a:r>
              <a:rPr lang="en-US" sz="1600" i="1" dirty="0"/>
              <a:t>P</a:t>
            </a:r>
            <a:r>
              <a:rPr lang="en-US" sz="1600" i="1" baseline="-25000" dirty="0"/>
              <a:t>i</a:t>
            </a:r>
            <a:r>
              <a:rPr lang="en-US" sz="1600" dirty="0"/>
              <a:t>’s agrees on which set of domain types are unbound.</a:t>
            </a:r>
          </a:p>
          <a:p>
            <a:pPr marL="800100" lvl="1" indent="-342900">
              <a:buFont typeface="+mj-lt"/>
              <a:buAutoNum type="arabicPeriod"/>
            </a:pPr>
            <a:r>
              <a:rPr lang="en-US" sz="1600" dirty="0"/>
              <a:t>By Dickson’s Lemma we may assume </a:t>
            </a:r>
            <a:r>
              <a:rPr lang="en-US" sz="1600" i="1" dirty="0"/>
              <a:t>P</a:t>
            </a:r>
            <a:r>
              <a:rPr lang="en-US" sz="1600" baseline="-25000" dirty="0"/>
              <a:t>1</a:t>
            </a:r>
            <a:r>
              <a:rPr lang="en-US" sz="1600" dirty="0"/>
              <a:t> &lt; </a:t>
            </a:r>
            <a:r>
              <a:rPr lang="en-US" sz="1600" i="1" dirty="0"/>
              <a:t>P</a:t>
            </a:r>
            <a:r>
              <a:rPr lang="en-US" sz="1600" baseline="-25000" dirty="0"/>
              <a:t>2</a:t>
            </a:r>
            <a:r>
              <a:rPr lang="en-US" sz="1600" dirty="0"/>
              <a:t> &lt; ... and </a:t>
            </a:r>
            <a:r>
              <a:rPr lang="en-US" sz="1600" i="1" dirty="0"/>
              <a:t>S</a:t>
            </a:r>
            <a:r>
              <a:rPr lang="en-US" sz="1600" baseline="-25000" dirty="0"/>
              <a:t>1</a:t>
            </a:r>
            <a:r>
              <a:rPr lang="en-US" sz="1600" dirty="0"/>
              <a:t> &lt; </a:t>
            </a:r>
            <a:r>
              <a:rPr lang="en-US" sz="1600" i="1" dirty="0"/>
              <a:t>S</a:t>
            </a:r>
            <a:r>
              <a:rPr lang="en-US" sz="1600" baseline="-25000" dirty="0"/>
              <a:t>2</a:t>
            </a:r>
            <a:r>
              <a:rPr lang="en-US" sz="1600" dirty="0"/>
              <a:t> &lt; ... i.e., each has all the monomers of the previous, plus some more</a:t>
            </a:r>
            <a:r>
              <a:rPr lang="en-US" sz="1600" dirty="0">
                <a:solidFill>
                  <a:srgbClr val="202122"/>
                </a:solidFill>
              </a:rPr>
              <a:t>, and each has all the unbound domains of the previous, plus some more.</a:t>
            </a:r>
          </a:p>
          <a:p>
            <a:pPr marL="342900" indent="-342900">
              <a:buFont typeface="+mj-lt"/>
              <a:buAutoNum type="arabicPeriod"/>
            </a:pPr>
            <a:r>
              <a:rPr lang="en-US" sz="1600" dirty="0">
                <a:solidFill>
                  <a:srgbClr val="202122"/>
                </a:solidFill>
              </a:rPr>
              <a:t>Let </a:t>
            </a:r>
            <a:r>
              <a:rPr lang="en-US" sz="1600" i="1" dirty="0">
                <a:solidFill>
                  <a:srgbClr val="202122"/>
                </a:solidFill>
              </a:rPr>
              <a:t>d</a:t>
            </a:r>
            <a:r>
              <a:rPr lang="en-US" sz="1600" dirty="0">
                <a:solidFill>
                  <a:srgbClr val="202122"/>
                </a:solidFill>
              </a:rPr>
              <a:t> = </a:t>
            </a:r>
            <a:r>
              <a:rPr lang="en-US" sz="1600" i="1" dirty="0">
                <a:solidFill>
                  <a:srgbClr val="202122"/>
                </a:solidFill>
              </a:rPr>
              <a:t>P</a:t>
            </a:r>
            <a:r>
              <a:rPr lang="en-US" sz="1600" baseline="-25000" dirty="0">
                <a:solidFill>
                  <a:srgbClr val="202122"/>
                </a:solidFill>
              </a:rPr>
              <a:t>2</a:t>
            </a:r>
            <a:r>
              <a:rPr lang="en-US" sz="1600" dirty="0">
                <a:solidFill>
                  <a:srgbClr val="202122"/>
                </a:solidFill>
              </a:rPr>
              <a:t> – </a:t>
            </a:r>
            <a:r>
              <a:rPr lang="en-US" sz="1600" i="1" dirty="0">
                <a:solidFill>
                  <a:srgbClr val="202122"/>
                </a:solidFill>
              </a:rPr>
              <a:t>P</a:t>
            </a:r>
            <a:r>
              <a:rPr lang="en-US" sz="1600" baseline="-25000" dirty="0">
                <a:solidFill>
                  <a:srgbClr val="202122"/>
                </a:solidFill>
              </a:rPr>
              <a:t>1</a:t>
            </a:r>
            <a:r>
              <a:rPr lang="en-US" sz="1600" dirty="0">
                <a:solidFill>
                  <a:srgbClr val="202122"/>
                </a:solidFill>
              </a:rPr>
              <a:t>. Then </a:t>
            </a:r>
            <a:r>
              <a:rPr lang="en-US" sz="1600" i="1" dirty="0" err="1">
                <a:solidFill>
                  <a:srgbClr val="202122"/>
                </a:solidFill>
              </a:rPr>
              <a:t>M</a:t>
            </a:r>
            <a:r>
              <a:rPr lang="en-US" sz="1600" dirty="0" err="1">
                <a:solidFill>
                  <a:srgbClr val="202122"/>
                </a:solidFill>
              </a:rPr>
              <a:t>∙</a:t>
            </a:r>
            <a:r>
              <a:rPr lang="en-US" sz="1600" i="1" dirty="0" err="1">
                <a:solidFill>
                  <a:srgbClr val="202122"/>
                </a:solidFill>
              </a:rPr>
              <a:t>d</a:t>
            </a:r>
            <a:r>
              <a:rPr lang="en-US" sz="1600" dirty="0">
                <a:solidFill>
                  <a:srgbClr val="202122"/>
                </a:solidFill>
              </a:rPr>
              <a:t> = </a:t>
            </a:r>
            <a:r>
              <a:rPr lang="en-US" sz="1600" i="1" dirty="0">
                <a:solidFill>
                  <a:srgbClr val="202122"/>
                </a:solidFill>
              </a:rPr>
              <a:t>M</a:t>
            </a:r>
            <a:r>
              <a:rPr lang="en-US" sz="1600" dirty="0">
                <a:solidFill>
                  <a:srgbClr val="202122"/>
                </a:solidFill>
              </a:rPr>
              <a:t>∙</a:t>
            </a:r>
            <a:r>
              <a:rPr lang="en-US" sz="1600" i="1" dirty="0">
                <a:solidFill>
                  <a:srgbClr val="202122"/>
                </a:solidFill>
              </a:rPr>
              <a:t>P</a:t>
            </a:r>
            <a:r>
              <a:rPr lang="en-US" sz="1600" baseline="-25000" dirty="0">
                <a:solidFill>
                  <a:srgbClr val="202122"/>
                </a:solidFill>
              </a:rPr>
              <a:t>2</a:t>
            </a:r>
            <a:r>
              <a:rPr lang="en-US" sz="1600" dirty="0">
                <a:solidFill>
                  <a:srgbClr val="202122"/>
                </a:solidFill>
              </a:rPr>
              <a:t> – </a:t>
            </a:r>
            <a:r>
              <a:rPr lang="en-US" sz="1600" i="1" dirty="0">
                <a:solidFill>
                  <a:srgbClr val="202122"/>
                </a:solidFill>
              </a:rPr>
              <a:t>M</a:t>
            </a:r>
            <a:r>
              <a:rPr lang="en-US" sz="1600" dirty="0">
                <a:solidFill>
                  <a:srgbClr val="202122"/>
                </a:solidFill>
              </a:rPr>
              <a:t>∙</a:t>
            </a:r>
            <a:r>
              <a:rPr lang="en-US" sz="1600" i="1" dirty="0">
                <a:solidFill>
                  <a:srgbClr val="202122"/>
                </a:solidFill>
              </a:rPr>
              <a:t>P</a:t>
            </a:r>
            <a:r>
              <a:rPr lang="en-US" sz="1600" baseline="-25000" dirty="0">
                <a:solidFill>
                  <a:srgbClr val="202122"/>
                </a:solidFill>
              </a:rPr>
              <a:t>1</a:t>
            </a:r>
            <a:r>
              <a:rPr lang="en-US" sz="1600" dirty="0">
                <a:solidFill>
                  <a:srgbClr val="202122"/>
                </a:solidFill>
              </a:rPr>
              <a:t> = </a:t>
            </a:r>
            <a:r>
              <a:rPr lang="en-US" sz="1600" i="1" dirty="0">
                <a:solidFill>
                  <a:srgbClr val="202122"/>
                </a:solidFill>
              </a:rPr>
              <a:t>S</a:t>
            </a:r>
            <a:r>
              <a:rPr lang="en-US" sz="1600" baseline="-25000" dirty="0">
                <a:solidFill>
                  <a:srgbClr val="202122"/>
                </a:solidFill>
              </a:rPr>
              <a:t>2</a:t>
            </a:r>
            <a:r>
              <a:rPr lang="en-US" sz="1600" dirty="0">
                <a:solidFill>
                  <a:srgbClr val="202122"/>
                </a:solidFill>
              </a:rPr>
              <a:t> - </a:t>
            </a:r>
            <a:r>
              <a:rPr lang="en-US" sz="1600" i="1" dirty="0">
                <a:solidFill>
                  <a:srgbClr val="202122"/>
                </a:solidFill>
              </a:rPr>
              <a:t>S</a:t>
            </a:r>
            <a:r>
              <a:rPr lang="en-US" sz="1600" baseline="-25000" dirty="0">
                <a:solidFill>
                  <a:srgbClr val="202122"/>
                </a:solidFill>
              </a:rPr>
              <a:t>1</a:t>
            </a:r>
            <a:r>
              <a:rPr lang="en-US" sz="1600" dirty="0">
                <a:solidFill>
                  <a:srgbClr val="202122"/>
                </a:solidFill>
              </a:rPr>
              <a:t> ≥ 0. </a:t>
            </a:r>
          </a:p>
          <a:p>
            <a:pPr marL="342900" indent="-342900">
              <a:buFont typeface="+mj-lt"/>
              <a:buAutoNum type="arabicPeriod"/>
            </a:pPr>
            <a:r>
              <a:rPr lang="en-US" sz="1600" dirty="0">
                <a:solidFill>
                  <a:srgbClr val="202122"/>
                </a:solidFill>
              </a:rPr>
              <a:t>i.e., </a:t>
            </a:r>
            <a:r>
              <a:rPr lang="en-US" sz="1600" i="1" dirty="0">
                <a:solidFill>
                  <a:srgbClr val="202122"/>
                </a:solidFill>
              </a:rPr>
              <a:t>S</a:t>
            </a:r>
            <a:r>
              <a:rPr lang="en-US" sz="1600" baseline="-25000" dirty="0">
                <a:solidFill>
                  <a:srgbClr val="202122"/>
                </a:solidFill>
              </a:rPr>
              <a:t>2</a:t>
            </a:r>
            <a:r>
              <a:rPr lang="en-US" sz="1600" dirty="0">
                <a:solidFill>
                  <a:srgbClr val="202122"/>
                </a:solidFill>
              </a:rPr>
              <a:t> = </a:t>
            </a:r>
            <a:r>
              <a:rPr lang="en-US" sz="1600" i="1" dirty="0">
                <a:solidFill>
                  <a:srgbClr val="202122"/>
                </a:solidFill>
              </a:rPr>
              <a:t>S</a:t>
            </a:r>
            <a:r>
              <a:rPr lang="en-US" sz="1600" baseline="-25000" dirty="0">
                <a:solidFill>
                  <a:srgbClr val="202122"/>
                </a:solidFill>
              </a:rPr>
              <a:t>1</a:t>
            </a:r>
            <a:r>
              <a:rPr lang="en-US" sz="1600" dirty="0">
                <a:solidFill>
                  <a:srgbClr val="202122"/>
                </a:solidFill>
              </a:rPr>
              <a:t> + </a:t>
            </a:r>
            <a:r>
              <a:rPr lang="en-US" sz="1600" i="1" dirty="0" err="1">
                <a:solidFill>
                  <a:srgbClr val="202122"/>
                </a:solidFill>
              </a:rPr>
              <a:t>M</a:t>
            </a:r>
            <a:r>
              <a:rPr lang="en-US" sz="1600" dirty="0" err="1">
                <a:solidFill>
                  <a:srgbClr val="202122"/>
                </a:solidFill>
              </a:rPr>
              <a:t>∙</a:t>
            </a:r>
            <a:r>
              <a:rPr lang="en-US" sz="1600" i="1" dirty="0" err="1">
                <a:solidFill>
                  <a:srgbClr val="202122"/>
                </a:solidFill>
              </a:rPr>
              <a:t>d</a:t>
            </a:r>
            <a:r>
              <a:rPr lang="en-US" sz="1600" dirty="0">
                <a:solidFill>
                  <a:srgbClr val="202122"/>
                </a:solidFill>
              </a:rPr>
              <a:t> and all three are nonnegative, </a:t>
            </a:r>
          </a:p>
          <a:p>
            <a:pPr marL="342900" indent="-342900">
              <a:buFont typeface="+mj-lt"/>
              <a:buAutoNum type="arabicPeriod"/>
            </a:pPr>
            <a:r>
              <a:rPr lang="en-US" sz="1600" dirty="0">
                <a:solidFill>
                  <a:srgbClr val="202122"/>
                </a:solidFill>
              </a:rPr>
              <a:t>i.e., we can split </a:t>
            </a:r>
            <a:r>
              <a:rPr lang="en-US" sz="1600" i="1" dirty="0">
                <a:solidFill>
                  <a:srgbClr val="202122"/>
                </a:solidFill>
              </a:rPr>
              <a:t>S</a:t>
            </a:r>
            <a:r>
              <a:rPr lang="en-US" sz="1600" baseline="-25000" dirty="0">
                <a:solidFill>
                  <a:srgbClr val="202122"/>
                </a:solidFill>
              </a:rPr>
              <a:t>2</a:t>
            </a:r>
            <a:r>
              <a:rPr lang="en-US" sz="1600" dirty="0">
                <a:solidFill>
                  <a:srgbClr val="202122"/>
                </a:solidFill>
              </a:rPr>
              <a:t> into 2 disjoint nonempty nonnegative subsets, </a:t>
            </a:r>
            <a:r>
              <a:rPr lang="en-US" sz="1600" i="1" dirty="0">
                <a:solidFill>
                  <a:srgbClr val="202122"/>
                </a:solidFill>
              </a:rPr>
              <a:t>S</a:t>
            </a:r>
            <a:r>
              <a:rPr lang="en-US" sz="1600" baseline="-25000" dirty="0">
                <a:solidFill>
                  <a:srgbClr val="202122"/>
                </a:solidFill>
              </a:rPr>
              <a:t>1</a:t>
            </a:r>
            <a:r>
              <a:rPr lang="en-US" sz="1600" dirty="0">
                <a:solidFill>
                  <a:srgbClr val="202122"/>
                </a:solidFill>
              </a:rPr>
              <a:t> and </a:t>
            </a:r>
            <a:r>
              <a:rPr lang="en-US" sz="1600" i="1" dirty="0" err="1">
                <a:solidFill>
                  <a:srgbClr val="202122"/>
                </a:solidFill>
              </a:rPr>
              <a:t>M</a:t>
            </a:r>
            <a:r>
              <a:rPr lang="en-US" sz="1600" dirty="0" err="1">
                <a:solidFill>
                  <a:srgbClr val="202122"/>
                </a:solidFill>
              </a:rPr>
              <a:t>∙</a:t>
            </a:r>
            <a:r>
              <a:rPr lang="en-US" sz="1600" i="1" dirty="0" err="1">
                <a:solidFill>
                  <a:srgbClr val="202122"/>
                </a:solidFill>
              </a:rPr>
              <a:t>d</a:t>
            </a:r>
            <a:r>
              <a:rPr lang="en-US" sz="1600" dirty="0">
                <a:solidFill>
                  <a:srgbClr val="202122"/>
                </a:solidFill>
              </a:rPr>
              <a:t>. </a:t>
            </a:r>
            <a:r>
              <a:rPr lang="en-US" sz="1600" b="1" dirty="0">
                <a:solidFill>
                  <a:srgbClr val="202122"/>
                </a:solidFill>
              </a:rPr>
              <a:t>QED</a:t>
            </a:r>
          </a:p>
        </p:txBody>
      </p:sp>
    </p:spTree>
    <p:extLst>
      <p:ext uri="{BB962C8B-B14F-4D97-AF65-F5344CB8AC3E}">
        <p14:creationId xmlns:p14="http://schemas.microsoft.com/office/powerpoint/2010/main" val="41668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fade">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fade">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500"/>
                                        <p:tgtEl>
                                          <p:spTgt spid="10">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6" end="6"/>
                                            </p:txEl>
                                          </p:spTgt>
                                        </p:tgtEl>
                                        <p:attrNameLst>
                                          <p:attrName>style.visibility</p:attrName>
                                        </p:attrNameLst>
                                      </p:cBhvr>
                                      <p:to>
                                        <p:strVal val="visible"/>
                                      </p:to>
                                    </p:set>
                                    <p:animEffect transition="in" filter="fade">
                                      <p:cBhvr>
                                        <p:cTn id="32" dur="500"/>
                                        <p:tgtEl>
                                          <p:spTgt spid="10">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7" end="7"/>
                                            </p:txEl>
                                          </p:spTgt>
                                        </p:tgtEl>
                                        <p:attrNameLst>
                                          <p:attrName>style.visibility</p:attrName>
                                        </p:attrNameLst>
                                      </p:cBhvr>
                                      <p:to>
                                        <p:strVal val="visible"/>
                                      </p:to>
                                    </p:set>
                                    <p:animEffect transition="in" filter="fade">
                                      <p:cBhvr>
                                        <p:cTn id="37" dur="500"/>
                                        <p:tgtEl>
                                          <p:spTgt spid="10">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8" end="8"/>
                                            </p:txEl>
                                          </p:spTgt>
                                        </p:tgtEl>
                                        <p:attrNameLst>
                                          <p:attrName>style.visibility</p:attrName>
                                        </p:attrNameLst>
                                      </p:cBhvr>
                                      <p:to>
                                        <p:strVal val="visible"/>
                                      </p:to>
                                    </p:set>
                                    <p:animEffect transition="in" filter="fade">
                                      <p:cBhvr>
                                        <p:cTn id="42" dur="500"/>
                                        <p:tgtEl>
                                          <p:spTgt spid="10">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animEffect transition="in" filter="fade">
                                      <p:cBhvr>
                                        <p:cTn id="47" dur="500"/>
                                        <p:tgtEl>
                                          <p:spTgt spid="10">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
                                            <p:txEl>
                                              <p:pRg st="10" end="10"/>
                                            </p:txEl>
                                          </p:spTgt>
                                        </p:tgtEl>
                                        <p:attrNameLst>
                                          <p:attrName>style.visibility</p:attrName>
                                        </p:attrNameLst>
                                      </p:cBhvr>
                                      <p:to>
                                        <p:strVal val="visible"/>
                                      </p:to>
                                    </p:set>
                                    <p:animEffect transition="in" filter="fade">
                                      <p:cBhvr>
                                        <p:cTn id="52" dur="500"/>
                                        <p:tgtEl>
                                          <p:spTgt spid="10">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0">
                                            <p:txEl>
                                              <p:pRg st="11" end="11"/>
                                            </p:txEl>
                                          </p:spTgt>
                                        </p:tgtEl>
                                        <p:attrNameLst>
                                          <p:attrName>style.visibility</p:attrName>
                                        </p:attrNameLst>
                                      </p:cBhvr>
                                      <p:to>
                                        <p:strVal val="visible"/>
                                      </p:to>
                                    </p:set>
                                    <p:animEffect transition="in" filter="fade">
                                      <p:cBhvr>
                                        <p:cTn id="57"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digression into computational complexity</a:t>
            </a:r>
          </a:p>
        </p:txBody>
      </p:sp>
      <p:sp>
        <p:nvSpPr>
          <p:cNvPr id="3" name="Content Placeholder 2"/>
          <p:cNvSpPr>
            <a:spLocks noGrp="1"/>
          </p:cNvSpPr>
          <p:nvPr>
            <p:ph idx="1"/>
          </p:nvPr>
        </p:nvSpPr>
        <p:spPr>
          <a:xfrm>
            <a:off x="838199" y="1825624"/>
            <a:ext cx="10964160" cy="4188677"/>
          </a:xfrm>
        </p:spPr>
        <p:txBody>
          <a:bodyPr>
            <a:normAutofit/>
          </a:bodyPr>
          <a:lstStyle/>
          <a:p>
            <a:r>
              <a:rPr lang="en-US" sz="2400" cap="small" dirty="0"/>
              <a:t>Integer-Programming</a:t>
            </a:r>
            <a:r>
              <a:rPr lang="en-US" sz="2400" dirty="0"/>
              <a:t> problem</a:t>
            </a:r>
          </a:p>
          <a:p>
            <a:pPr marL="457200" lvl="1" indent="0">
              <a:buNone/>
            </a:pPr>
            <a:r>
              <a:rPr lang="en-US" sz="2000" u="sng" dirty="0"/>
              <a:t>Given</a:t>
            </a:r>
            <a:r>
              <a:rPr lang="en-US" sz="2000" dirty="0"/>
              <a:t>: integer matrix </a:t>
            </a:r>
            <a:r>
              <a:rPr lang="en-US" sz="2000" b="1" dirty="0"/>
              <a:t>A</a:t>
            </a:r>
            <a:r>
              <a:rPr lang="en-US" sz="2000" dirty="0"/>
              <a:t>, integer vector </a:t>
            </a:r>
            <a:r>
              <a:rPr lang="en-US" sz="2000" b="1" dirty="0"/>
              <a:t>b</a:t>
            </a:r>
            <a:endParaRPr lang="en-US" sz="2000" dirty="0"/>
          </a:p>
          <a:p>
            <a:pPr marL="457200" lvl="1" indent="0">
              <a:buNone/>
            </a:pPr>
            <a:r>
              <a:rPr lang="en-US" sz="2000" u="sng" dirty="0"/>
              <a:t>Question</a:t>
            </a:r>
            <a:r>
              <a:rPr lang="en-US" sz="2000" dirty="0"/>
              <a:t>: is there a nonnegative integer vector </a:t>
            </a:r>
            <a:r>
              <a:rPr lang="en-US" sz="2000" b="1" dirty="0"/>
              <a:t>x</a:t>
            </a:r>
            <a:r>
              <a:rPr lang="en-US" sz="2000" dirty="0"/>
              <a:t> such that </a:t>
            </a:r>
            <a:r>
              <a:rPr lang="en-US" sz="2000" b="1" dirty="0"/>
              <a:t>Ax</a:t>
            </a:r>
            <a:r>
              <a:rPr lang="en-US" sz="2000" dirty="0"/>
              <a:t> = </a:t>
            </a:r>
            <a:r>
              <a:rPr lang="en-US" sz="2000" b="1" dirty="0"/>
              <a:t>b</a:t>
            </a:r>
            <a:r>
              <a:rPr lang="en-US" sz="2000" dirty="0"/>
              <a:t>?</a:t>
            </a:r>
          </a:p>
          <a:p>
            <a:r>
              <a:rPr lang="en-US" sz="2400"/>
              <a:t>0/1-</a:t>
            </a:r>
            <a:r>
              <a:rPr lang="en-US" sz="2400" cap="small"/>
              <a:t>Integer-Programming</a:t>
            </a:r>
            <a:r>
              <a:rPr lang="en-US" sz="2400"/>
              <a:t> is </a:t>
            </a:r>
            <a:r>
              <a:rPr lang="en-US" sz="2400" b="1"/>
              <a:t>NP</a:t>
            </a:r>
            <a:r>
              <a:rPr lang="en-US" sz="2400"/>
              <a:t>-complete (Karp 1972).</a:t>
            </a:r>
            <a:endParaRPr lang="en-US" sz="2400" dirty="0"/>
          </a:p>
          <a:p>
            <a:r>
              <a:rPr lang="en-US" sz="2400" u="sng"/>
              <a:t>Non-obvious fact</a:t>
            </a:r>
            <a:r>
              <a:rPr lang="en-US" sz="2400"/>
              <a:t>: </a:t>
            </a:r>
            <a:r>
              <a:rPr lang="en-US" sz="2400" cap="small"/>
              <a:t>Integer-Programming</a:t>
            </a:r>
            <a:r>
              <a:rPr lang="en-US" sz="2400"/>
              <a:t> is in </a:t>
            </a:r>
            <a:r>
              <a:rPr lang="en-US" sz="2400" b="1"/>
              <a:t>NP</a:t>
            </a:r>
            <a:r>
              <a:rPr lang="en-US" sz="2400"/>
              <a:t>. </a:t>
            </a:r>
            <a:r>
              <a:rPr lang="en-US" sz="1800" i="1"/>
              <a:t>(independently due to [Borosh and Treybig 1976], [Gathen and Sieveking 1978], [Kannan and Monma 1978])</a:t>
            </a:r>
            <a:endParaRPr lang="en-US" sz="1800" i="1" dirty="0"/>
          </a:p>
          <a:p>
            <a:pPr marL="457200" lvl="1" indent="0">
              <a:buNone/>
            </a:pPr>
            <a:r>
              <a:rPr lang="en-US" sz="2000"/>
              <a:t>If </a:t>
            </a:r>
            <a:r>
              <a:rPr lang="en-US" sz="2000" b="1"/>
              <a:t>Ax </a:t>
            </a:r>
            <a:r>
              <a:rPr lang="en-US" sz="2000"/>
              <a:t>= </a:t>
            </a:r>
            <a:r>
              <a:rPr lang="en-US" sz="2000" b="1"/>
              <a:t>b</a:t>
            </a:r>
            <a:r>
              <a:rPr lang="en-US" sz="2000"/>
              <a:t> has a solution, it has a “small” solution… max</a:t>
            </a:r>
            <a:r>
              <a:rPr lang="en-US" sz="2000" i="1" baseline="-25000"/>
              <a:t>i </a:t>
            </a:r>
            <a:r>
              <a:rPr lang="en-US" sz="2000" b="1"/>
              <a:t>x</a:t>
            </a:r>
            <a:r>
              <a:rPr lang="en-US" sz="2000" i="1" baseline="-25000"/>
              <a:t>i</a:t>
            </a:r>
            <a:r>
              <a:rPr lang="en-US" sz="2000"/>
              <a:t> ≤ exp(max</a:t>
            </a:r>
            <a:r>
              <a:rPr lang="en-US" sz="2000" i="1" baseline="-25000"/>
              <a:t>ij</a:t>
            </a:r>
            <a:r>
              <a:rPr lang="en-US" sz="2000"/>
              <a:t>(</a:t>
            </a:r>
            <a:r>
              <a:rPr lang="en-US" sz="2000" b="1"/>
              <a:t>A</a:t>
            </a:r>
            <a:r>
              <a:rPr lang="en-US" sz="2000" i="1" baseline="-25000"/>
              <a:t>ij</a:t>
            </a:r>
            <a:r>
              <a:rPr lang="en-US" sz="2000"/>
              <a:t>,</a:t>
            </a:r>
            <a:r>
              <a:rPr lang="en-US" sz="2000" b="1"/>
              <a:t>b</a:t>
            </a:r>
            <a:r>
              <a:rPr lang="en-US" sz="2000" i="1" baseline="-25000"/>
              <a:t>j</a:t>
            </a:r>
            <a:r>
              <a:rPr lang="en-US" sz="2000"/>
              <a:t>))</a:t>
            </a:r>
            <a:endParaRPr lang="en-US" sz="1400" dirty="0"/>
          </a:p>
          <a:p>
            <a:r>
              <a:rPr lang="en-US" sz="2400"/>
              <a:t>Papadimitriou’s proof:</a:t>
            </a:r>
            <a:endParaRPr lang="en-US" sz="2400" dirty="0"/>
          </a:p>
          <a:p>
            <a:pPr lvl="1"/>
            <a:r>
              <a:rPr lang="en-US" sz="2000"/>
              <a:t>If </a:t>
            </a:r>
            <a:r>
              <a:rPr lang="en-US" sz="2000" b="1"/>
              <a:t>x</a:t>
            </a:r>
            <a:r>
              <a:rPr lang="en-US" sz="2000"/>
              <a:t> is a </a:t>
            </a:r>
            <a:r>
              <a:rPr lang="en-US" sz="2000" i="1"/>
              <a:t>large enough</a:t>
            </a:r>
            <a:r>
              <a:rPr lang="en-US" sz="2000"/>
              <a:t> solution, there is </a:t>
            </a:r>
            <a:r>
              <a:rPr lang="en-US" sz="2000" b="1"/>
              <a:t>0</a:t>
            </a:r>
            <a:r>
              <a:rPr lang="en-US" sz="2000"/>
              <a:t> &lt; </a:t>
            </a:r>
            <a:r>
              <a:rPr lang="en-US" sz="2000" b="1"/>
              <a:t>y</a:t>
            </a:r>
            <a:r>
              <a:rPr lang="en-US" sz="2000"/>
              <a:t> &lt; </a:t>
            </a:r>
            <a:r>
              <a:rPr lang="en-US" sz="2000" b="1"/>
              <a:t>x</a:t>
            </a:r>
            <a:r>
              <a:rPr lang="en-US" sz="2000"/>
              <a:t>, </a:t>
            </a:r>
            <a:r>
              <a:rPr lang="en-US" sz="2000" b="1"/>
              <a:t>y</a:t>
            </a:r>
            <a:r>
              <a:rPr lang="en-US" sz="2000"/>
              <a:t> ∈ ℕ</a:t>
            </a:r>
            <a:r>
              <a:rPr lang="en-US" sz="2000" i="1" baseline="30000"/>
              <a:t>m</a:t>
            </a:r>
            <a:r>
              <a:rPr lang="en-US" sz="2000"/>
              <a:t>, such that </a:t>
            </a:r>
            <a:r>
              <a:rPr lang="en-US" sz="2000" b="1"/>
              <a:t>Ay</a:t>
            </a:r>
            <a:r>
              <a:rPr lang="en-US" sz="2000"/>
              <a:t> = </a:t>
            </a:r>
            <a:r>
              <a:rPr lang="en-US" sz="2000" b="1"/>
              <a:t>0</a:t>
            </a:r>
            <a:r>
              <a:rPr lang="en-US" sz="2000"/>
              <a:t>.</a:t>
            </a:r>
            <a:endParaRPr lang="en-US" sz="2000" dirty="0"/>
          </a:p>
          <a:p>
            <a:pPr lvl="1"/>
            <a:r>
              <a:rPr lang="en-US" sz="2000"/>
              <a:t>Defining </a:t>
            </a:r>
            <a:r>
              <a:rPr lang="en-US" sz="2000" b="1"/>
              <a:t>z</a:t>
            </a:r>
            <a:r>
              <a:rPr lang="en-US" sz="2000"/>
              <a:t> = </a:t>
            </a:r>
            <a:r>
              <a:rPr lang="en-US" sz="2000" b="1"/>
              <a:t>x</a:t>
            </a:r>
            <a:r>
              <a:rPr lang="en-US" sz="2000"/>
              <a:t> – </a:t>
            </a:r>
            <a:r>
              <a:rPr lang="en-US" sz="2000" b="1"/>
              <a:t>y</a:t>
            </a:r>
            <a:r>
              <a:rPr lang="en-US" sz="2000"/>
              <a:t>,   </a:t>
            </a:r>
            <a:r>
              <a:rPr lang="en-US" sz="2000" b="1"/>
              <a:t>Az</a:t>
            </a:r>
            <a:r>
              <a:rPr lang="en-US" sz="2000"/>
              <a:t> = </a:t>
            </a:r>
            <a:r>
              <a:rPr lang="en-US" sz="2000" b="1"/>
              <a:t>A</a:t>
            </a:r>
            <a:r>
              <a:rPr lang="en-US" sz="2000"/>
              <a:t>(</a:t>
            </a:r>
            <a:r>
              <a:rPr lang="en-US" sz="2000" b="1"/>
              <a:t>x</a:t>
            </a:r>
            <a:r>
              <a:rPr lang="en-US" sz="2000"/>
              <a:t> – </a:t>
            </a:r>
            <a:r>
              <a:rPr lang="en-US" sz="2000" b="1"/>
              <a:t>y</a:t>
            </a:r>
            <a:r>
              <a:rPr lang="en-US" sz="2000"/>
              <a:t>) = </a:t>
            </a:r>
            <a:r>
              <a:rPr lang="en-US" sz="2000" b="1"/>
              <a:t>Ax</a:t>
            </a:r>
            <a:r>
              <a:rPr lang="en-US" sz="2000"/>
              <a:t> – </a:t>
            </a:r>
            <a:r>
              <a:rPr lang="en-US" sz="2000" b="1"/>
              <a:t>Ay</a:t>
            </a:r>
            <a:r>
              <a:rPr lang="en-US" sz="2000"/>
              <a:t> = </a:t>
            </a:r>
            <a:r>
              <a:rPr lang="en-US" sz="2000" b="1"/>
              <a:t>Ax</a:t>
            </a:r>
            <a:r>
              <a:rPr lang="en-US" sz="2000"/>
              <a:t> – </a:t>
            </a:r>
            <a:r>
              <a:rPr lang="en-US" sz="2000" b="1"/>
              <a:t>0</a:t>
            </a:r>
            <a:r>
              <a:rPr lang="en-US" sz="2000"/>
              <a:t> = </a:t>
            </a:r>
            <a:r>
              <a:rPr lang="en-US" sz="2000" b="1"/>
              <a:t>b</a:t>
            </a:r>
            <a:r>
              <a:rPr lang="en-US" sz="2000"/>
              <a:t>.</a:t>
            </a:r>
            <a:endParaRPr lang="en-US" sz="2000" dirty="0"/>
          </a:p>
          <a:p>
            <a:pPr lvl="1"/>
            <a:r>
              <a:rPr lang="en-US" sz="2000"/>
              <a:t>So </a:t>
            </a:r>
            <a:r>
              <a:rPr lang="en-US" sz="2000" b="1"/>
              <a:t>z</a:t>
            </a:r>
            <a:r>
              <a:rPr lang="en-US" sz="2000"/>
              <a:t> is a strictly smaller solution than </a:t>
            </a:r>
            <a:r>
              <a:rPr lang="en-US" sz="2000" b="1"/>
              <a:t>x</a:t>
            </a:r>
            <a:r>
              <a:rPr lang="en-US" sz="2000"/>
              <a:t>: </a:t>
            </a:r>
            <a:r>
              <a:rPr lang="en-US" sz="2000" b="1"/>
              <a:t>x</a:t>
            </a:r>
            <a:r>
              <a:rPr lang="en-US" sz="2000"/>
              <a:t> cannot be the </a:t>
            </a:r>
            <a:r>
              <a:rPr lang="en-US" sz="2000" i="1"/>
              <a:t>smallest</a:t>
            </a:r>
            <a:r>
              <a:rPr lang="en-US" sz="2000"/>
              <a:t> solution.</a:t>
            </a:r>
            <a:endParaRPr lang="en-US" sz="200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3880641" y="4477732"/>
            <a:ext cx="6895286"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On the complexity of integer programming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Papadimitriou,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JACM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1981]</a:t>
            </a:r>
          </a:p>
        </p:txBody>
      </p:sp>
    </p:spTree>
    <p:extLst>
      <p:ext uri="{BB962C8B-B14F-4D97-AF65-F5344CB8AC3E}">
        <p14:creationId xmlns:p14="http://schemas.microsoft.com/office/powerpoint/2010/main" val="245052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fade">
                                      <p:cBhvr>
                                        <p:cTn id="33" dur="500"/>
                                        <p:tgtEl>
                                          <p:spTgt spid="3">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9" end="9"/>
                                            </p:txEl>
                                          </p:spTgt>
                                        </p:tgtEl>
                                        <p:attrNameLst>
                                          <p:attrName>style.visibility</p:attrName>
                                        </p:attrNameLst>
                                      </p:cBhvr>
                                      <p:to>
                                        <p:strVal val="visible"/>
                                      </p:to>
                                    </p:set>
                                    <p:animEffect transition="in" filter="fade">
                                      <p:cBhvr>
                                        <p:cTn id="3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F7A47-DB84-4C6B-BC55-0C53FE9B1577}"/>
              </a:ext>
            </a:extLst>
          </p:cNvPr>
          <p:cNvSpPr>
            <a:spLocks noGrp="1"/>
          </p:cNvSpPr>
          <p:nvPr>
            <p:ph type="title"/>
          </p:nvPr>
        </p:nvSpPr>
        <p:spPr/>
        <p:txBody>
          <a:bodyPr/>
          <a:lstStyle/>
          <a:p>
            <a:r>
              <a:rPr lang="en-US" dirty="0"/>
              <a:t>Farkas’ Lemma</a:t>
            </a:r>
          </a:p>
        </p:txBody>
      </p:sp>
      <p:sp>
        <p:nvSpPr>
          <p:cNvPr id="4" name="Slide Number Placeholder 3">
            <a:extLst>
              <a:ext uri="{FF2B5EF4-FFF2-40B4-BE49-F238E27FC236}">
                <a16:creationId xmlns:a16="http://schemas.microsoft.com/office/drawing/2014/main" id="{D5402BCE-EC71-4884-9B53-9C5C67E978D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D9B501C-9C4B-4014-B2FB-52E51C117001}"/>
              </a:ext>
            </a:extLst>
          </p:cNvPr>
          <p:cNvSpPr txBox="1"/>
          <p:nvPr/>
        </p:nvSpPr>
        <p:spPr>
          <a:xfrm>
            <a:off x="406400" y="1690688"/>
            <a:ext cx="98182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Given vectors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2</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 , they obey one of two constraints:</a:t>
            </a:r>
          </a:p>
        </p:txBody>
      </p:sp>
      <p:sp>
        <p:nvSpPr>
          <p:cNvPr id="6" name="TextBox 5">
            <a:extLst>
              <a:ext uri="{FF2B5EF4-FFF2-40B4-BE49-F238E27FC236}">
                <a16:creationId xmlns:a16="http://schemas.microsoft.com/office/drawing/2014/main" id="{7518A589-1C69-4E69-8EBF-C87557AD2470}"/>
              </a:ext>
            </a:extLst>
          </p:cNvPr>
          <p:cNvSpPr txBox="1"/>
          <p:nvPr/>
        </p:nvSpPr>
        <p:spPr>
          <a:xfrm>
            <a:off x="511461" y="2493031"/>
            <a:ext cx="556606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 are directions of balanced forces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08499F11-BDA7-46A9-83CD-0AB45E7E43C1}"/>
              </a:ext>
            </a:extLst>
          </p:cNvPr>
          <p:cNvSpPr txBox="1"/>
          <p:nvPr/>
        </p:nvSpPr>
        <p:spPr>
          <a:xfrm>
            <a:off x="6218378" y="2493031"/>
            <a:ext cx="569422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b) lie on one side </a:t>
            </a: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of some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hyperplane</a:t>
            </a:r>
          </a:p>
        </p:txBody>
      </p:sp>
      <p:cxnSp>
        <p:nvCxnSpPr>
          <p:cNvPr id="9" name="Straight Arrow Connector 8">
            <a:extLst>
              <a:ext uri="{FF2B5EF4-FFF2-40B4-BE49-F238E27FC236}">
                <a16:creationId xmlns:a16="http://schemas.microsoft.com/office/drawing/2014/main" id="{739A17E3-24CF-468F-BAC3-9A9C19028D1C}"/>
              </a:ext>
            </a:extLst>
          </p:cNvPr>
          <p:cNvCxnSpPr>
            <a:cxnSpLocks/>
          </p:cNvCxnSpPr>
          <p:nvPr/>
        </p:nvCxnSpPr>
        <p:spPr>
          <a:xfrm flipH="1">
            <a:off x="1771070" y="5301962"/>
            <a:ext cx="1604819" cy="258329"/>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C4FA44DE-CB1C-446B-8B02-5650934B24DD}"/>
              </a:ext>
            </a:extLst>
          </p:cNvPr>
          <p:cNvCxnSpPr>
            <a:cxnSpLocks/>
          </p:cNvCxnSpPr>
          <p:nvPr/>
        </p:nvCxnSpPr>
        <p:spPr>
          <a:xfrm flipV="1">
            <a:off x="3375888" y="4232715"/>
            <a:ext cx="1367981" cy="106924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398C9AFF-A90A-4D9D-92AD-0BEE5F0B7B36}"/>
              </a:ext>
            </a:extLst>
          </p:cNvPr>
          <p:cNvCxnSpPr>
            <a:cxnSpLocks/>
          </p:cNvCxnSpPr>
          <p:nvPr/>
        </p:nvCxnSpPr>
        <p:spPr>
          <a:xfrm>
            <a:off x="3375888" y="5301961"/>
            <a:ext cx="691918" cy="821748"/>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2677550-1CD2-41F1-940A-E3D4FE6F0D34}"/>
              </a:ext>
            </a:extLst>
          </p:cNvPr>
          <p:cNvCxnSpPr/>
          <p:nvPr/>
        </p:nvCxnSpPr>
        <p:spPr>
          <a:xfrm flipH="1" flipV="1">
            <a:off x="7513777" y="3588327"/>
            <a:ext cx="812800" cy="13208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DEA0A00-3BDA-4658-8043-08F04FCD6EA4}"/>
              </a:ext>
            </a:extLst>
          </p:cNvPr>
          <p:cNvCxnSpPr>
            <a:cxnSpLocks/>
          </p:cNvCxnSpPr>
          <p:nvPr/>
        </p:nvCxnSpPr>
        <p:spPr>
          <a:xfrm>
            <a:off x="8326577" y="4909127"/>
            <a:ext cx="1796473" cy="152400"/>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068BE65-A02E-4056-8F00-2B3CD4928C2F}"/>
              </a:ext>
            </a:extLst>
          </p:cNvPr>
          <p:cNvCxnSpPr>
            <a:cxnSpLocks/>
          </p:cNvCxnSpPr>
          <p:nvPr/>
        </p:nvCxnSpPr>
        <p:spPr>
          <a:xfrm>
            <a:off x="8326577" y="4909127"/>
            <a:ext cx="1390073" cy="1076037"/>
          </a:xfrm>
          <a:prstGeom prst="straightConnector1">
            <a:avLst/>
          </a:prstGeom>
          <a:ln w="38100">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E86F2571-E716-4478-A758-DB3D5499A6B2}"/>
              </a:ext>
            </a:extLst>
          </p:cNvPr>
          <p:cNvCxnSpPr>
            <a:cxnSpLocks/>
          </p:cNvCxnSpPr>
          <p:nvPr/>
        </p:nvCxnSpPr>
        <p:spPr>
          <a:xfrm>
            <a:off x="7269014" y="3725718"/>
            <a:ext cx="2170546" cy="2478232"/>
          </a:xfrm>
          <a:prstGeom prst="straightConnector1">
            <a:avLst/>
          </a:prstGeom>
          <a:ln w="28575">
            <a:solidFill>
              <a:schemeClr val="tx1">
                <a:lumMod val="65000"/>
                <a:lumOff val="35000"/>
              </a:schemeClr>
            </a:solidFill>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0D7E4A2-59FC-4272-9954-05C8AE938484}"/>
              </a:ext>
            </a:extLst>
          </p:cNvPr>
          <p:cNvCxnSpPr/>
          <p:nvPr/>
        </p:nvCxnSpPr>
        <p:spPr>
          <a:xfrm flipV="1">
            <a:off x="8326577" y="4313382"/>
            <a:ext cx="678874" cy="595745"/>
          </a:xfrm>
          <a:prstGeom prst="straightConnector1">
            <a:avLst/>
          </a:prstGeom>
          <a:ln w="57150">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4193B02-4814-4FE7-B3A4-8F66D91E7FA5}"/>
              </a:ext>
            </a:extLst>
          </p:cNvPr>
          <p:cNvSpPr txBox="1"/>
          <p:nvPr/>
        </p:nvSpPr>
        <p:spPr>
          <a:xfrm>
            <a:off x="5822214" y="5816660"/>
            <a:ext cx="113332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h</a:t>
            </a:r>
            <a:r>
              <a:rPr kumimoji="0" lang="en-US" sz="2800" b="0" i="0" u="none" strike="noStrike" kern="1200" cap="none" spc="0" normalizeH="0" baseline="0" noProof="0" dirty="0" err="1">
                <a:ln>
                  <a:noFill/>
                </a:ln>
                <a:solidFill>
                  <a:srgbClr val="FF0000"/>
                </a:solidFill>
                <a:effectLst/>
                <a:uLnTx/>
                <a:uFillTx/>
                <a:latin typeface="Calibri" panose="020F0502020204030204"/>
                <a:ea typeface="+mn-ea"/>
                <a:cs typeface="+mn-cs"/>
              </a:rPr>
              <a:t>∙</a:t>
            </a:r>
            <a:r>
              <a:rPr kumimoji="0" lang="en-US" sz="2800" b="1" i="0" u="none" strike="noStrike" kern="1200" cap="none" spc="0" normalizeH="0" baseline="0" noProof="0" dirty="0" err="1">
                <a:ln>
                  <a:noFill/>
                </a:ln>
                <a:solidFill>
                  <a:srgbClr val="FF0000"/>
                </a:solidFill>
                <a:effectLst/>
                <a:uLnTx/>
                <a:uFillTx/>
                <a:latin typeface="Calibri" panose="020F0502020204030204"/>
                <a:ea typeface="+mn-ea"/>
                <a:cs typeface="+mn-cs"/>
              </a:rPr>
              <a:t>m</a:t>
            </a:r>
            <a:r>
              <a:rPr kumimoji="0" lang="en-US" sz="2800" b="1" i="0" u="none" strike="noStrike" kern="1200" cap="none" spc="0" normalizeH="0" baseline="-25000" noProof="0" dirty="0" err="1">
                <a:ln>
                  <a:noFill/>
                </a:ln>
                <a:solidFill>
                  <a:srgbClr val="FF0000"/>
                </a:solidFill>
                <a:effectLst/>
                <a:uLnTx/>
                <a:uFillTx/>
                <a:latin typeface="Calibri" panose="020F0502020204030204"/>
                <a:ea typeface="+mn-ea"/>
                <a:cs typeface="+mn-cs"/>
              </a:rPr>
              <a:t>i</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 </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1</a:t>
            </a:r>
          </a:p>
        </p:txBody>
      </p:sp>
      <p:sp>
        <p:nvSpPr>
          <p:cNvPr id="22" name="Rectangle 21">
            <a:extLst>
              <a:ext uri="{FF2B5EF4-FFF2-40B4-BE49-F238E27FC236}">
                <a16:creationId xmlns:a16="http://schemas.microsoft.com/office/drawing/2014/main" id="{607A3A03-B543-4E46-8B6B-7C92ABA1BCF3}"/>
              </a:ext>
            </a:extLst>
          </p:cNvPr>
          <p:cNvSpPr/>
          <p:nvPr/>
        </p:nvSpPr>
        <p:spPr>
          <a:xfrm>
            <a:off x="1130643" y="5208783"/>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4690CD9B-2487-4356-860C-5F5FEFB7AC10}"/>
              </a:ext>
            </a:extLst>
          </p:cNvPr>
          <p:cNvSpPr txBox="1"/>
          <p:nvPr/>
        </p:nvSpPr>
        <p:spPr>
          <a:xfrm>
            <a:off x="9025048" y="3875343"/>
            <a:ext cx="192360"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h</a:t>
            </a:r>
          </a:p>
        </p:txBody>
      </p:sp>
      <p:sp>
        <p:nvSpPr>
          <p:cNvPr id="29" name="TextBox 28">
            <a:extLst>
              <a:ext uri="{FF2B5EF4-FFF2-40B4-BE49-F238E27FC236}">
                <a16:creationId xmlns:a16="http://schemas.microsoft.com/office/drawing/2014/main" id="{C8BE240C-FA47-451C-8338-A90E18BDFD1C}"/>
              </a:ext>
            </a:extLst>
          </p:cNvPr>
          <p:cNvSpPr txBox="1"/>
          <p:nvPr/>
        </p:nvSpPr>
        <p:spPr>
          <a:xfrm>
            <a:off x="995810" y="3822889"/>
            <a:ext cx="231313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1</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m</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2</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 m</a:t>
            </a:r>
            <a:r>
              <a:rPr kumimoji="0" lang="en-US" sz="2800" b="1" i="0" u="none" strike="noStrike" kern="1200" cap="none" spc="0" normalizeH="0" baseline="-25000" noProof="0" dirty="0">
                <a:ln>
                  <a:noFill/>
                </a:ln>
                <a:solidFill>
                  <a:srgbClr val="FF0000"/>
                </a:solidFill>
                <a:effectLst/>
                <a:uLnTx/>
                <a:uFillTx/>
                <a:latin typeface="Calibri" panose="020F0502020204030204"/>
                <a:ea typeface="+mn-ea"/>
                <a:cs typeface="+mn-cs"/>
              </a:rPr>
              <a:t>3</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c</a:t>
            </a:r>
            <a:r>
              <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rPr>
              <a:t> = </a:t>
            </a: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2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205D02B9-9344-40AD-BCBF-90A4CA83FB78}"/>
              </a:ext>
            </a:extLst>
          </p:cNvPr>
          <p:cNvSpPr/>
          <p:nvPr/>
        </p:nvSpPr>
        <p:spPr>
          <a:xfrm>
            <a:off x="3298484" y="5208783"/>
            <a:ext cx="168616" cy="16861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8ADF6A12-B42E-4118-9B81-92704D12EA56}"/>
              </a:ext>
            </a:extLst>
          </p:cNvPr>
          <p:cNvSpPr txBox="1"/>
          <p:nvPr/>
        </p:nvSpPr>
        <p:spPr>
          <a:xfrm>
            <a:off x="1085190" y="3395609"/>
            <a:ext cx="360676"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c</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586981F8-0A8F-4734-B98B-7246E75E98BF}"/>
              </a:ext>
            </a:extLst>
          </p:cNvPr>
          <p:cNvSpPr txBox="1"/>
          <p:nvPr/>
        </p:nvSpPr>
        <p:spPr>
          <a:xfrm>
            <a:off x="1684477" y="3378187"/>
            <a:ext cx="30593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(counts of monomers)</a:t>
            </a:r>
          </a:p>
        </p:txBody>
      </p:sp>
      <p:sp>
        <p:nvSpPr>
          <p:cNvPr id="35" name="TextBox 34">
            <a:extLst>
              <a:ext uri="{FF2B5EF4-FFF2-40B4-BE49-F238E27FC236}">
                <a16:creationId xmlns:a16="http://schemas.microsoft.com/office/drawing/2014/main" id="{62F8DF37-FE0A-43BA-AF1F-5F11800EE0E1}"/>
              </a:ext>
            </a:extLst>
          </p:cNvPr>
          <p:cNvSpPr txBox="1"/>
          <p:nvPr/>
        </p:nvSpPr>
        <p:spPr>
          <a:xfrm>
            <a:off x="6323288" y="5062863"/>
            <a:ext cx="258564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0000"/>
                </a:solidFill>
                <a:effectLst/>
                <a:uLnTx/>
                <a:uFillTx/>
                <a:latin typeface="Calibri" panose="020F0502020204030204"/>
                <a:ea typeface="+mn-ea"/>
                <a:cs typeface="+mn-cs"/>
              </a:rPr>
              <a:t>(hyperplane orthogonal vector)</a:t>
            </a:r>
          </a:p>
        </p:txBody>
      </p:sp>
      <p:sp>
        <p:nvSpPr>
          <p:cNvPr id="31" name="TextBox 30">
            <a:extLst>
              <a:ext uri="{FF2B5EF4-FFF2-40B4-BE49-F238E27FC236}">
                <a16:creationId xmlns:a16="http://schemas.microsoft.com/office/drawing/2014/main" id="{E7CD5DB9-78EE-4C52-ADD1-E4B6A3C26DA4}"/>
              </a:ext>
            </a:extLst>
          </p:cNvPr>
          <p:cNvSpPr txBox="1"/>
          <p:nvPr/>
        </p:nvSpPr>
        <p:spPr>
          <a:xfrm>
            <a:off x="5832052" y="5254949"/>
            <a:ext cx="402354" cy="43088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a:t>
            </a:r>
            <a:r>
              <a:rPr kumimoji="0" lang="en-US" sz="2800" b="1" i="0" u="none" strike="noStrike" kern="1200" cap="none" spc="0" normalizeH="0" baseline="0" noProof="0" dirty="0">
                <a:ln>
                  <a:noFill/>
                </a:ln>
                <a:solidFill>
                  <a:srgbClr val="FF0000"/>
                </a:solidFill>
                <a:effectLst/>
                <a:uLnTx/>
                <a:uFillTx/>
                <a:latin typeface="Calibri" panose="020F0502020204030204"/>
                <a:ea typeface="Cambria Math" panose="02040503050406030204" pitchFamily="18" charset="0"/>
                <a:cs typeface="+mn-cs"/>
              </a:rPr>
              <a:t>h</a:t>
            </a:r>
            <a:endPar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69AB54BA-6BCF-45FE-8D3B-24B850A55BF1}"/>
              </a:ext>
            </a:extLst>
          </p:cNvPr>
          <p:cNvSpPr/>
          <p:nvPr/>
        </p:nvSpPr>
        <p:spPr>
          <a:xfrm>
            <a:off x="4668932" y="3737479"/>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4E9FEEFA-9390-4DDC-9E98-E891C6813CCB}"/>
              </a:ext>
            </a:extLst>
          </p:cNvPr>
          <p:cNvSpPr/>
          <p:nvPr/>
        </p:nvSpPr>
        <p:spPr>
          <a:xfrm>
            <a:off x="4053464" y="5985164"/>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8" name="Rectangle 37">
            <a:extLst>
              <a:ext uri="{FF2B5EF4-FFF2-40B4-BE49-F238E27FC236}">
                <a16:creationId xmlns:a16="http://schemas.microsoft.com/office/drawing/2014/main" id="{95FC7C2B-0241-48E3-8984-166221E7F008}"/>
              </a:ext>
            </a:extLst>
          </p:cNvPr>
          <p:cNvSpPr/>
          <p:nvPr/>
        </p:nvSpPr>
        <p:spPr>
          <a:xfrm>
            <a:off x="7214656" y="3054842"/>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1</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11B94C14-D55A-47DA-88BB-399E0A1FBB23}"/>
              </a:ext>
            </a:extLst>
          </p:cNvPr>
          <p:cNvSpPr/>
          <p:nvPr/>
        </p:nvSpPr>
        <p:spPr>
          <a:xfrm>
            <a:off x="10069318" y="4753483"/>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2</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8552BD8B-FCF8-4477-8A25-EC7A24338FF6}"/>
              </a:ext>
            </a:extLst>
          </p:cNvPr>
          <p:cNvSpPr/>
          <p:nvPr/>
        </p:nvSpPr>
        <p:spPr>
          <a:xfrm>
            <a:off x="9609186" y="5836012"/>
            <a:ext cx="598241"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m</a:t>
            </a:r>
            <a:r>
              <a:rPr kumimoji="0" lang="en-US" sz="2800" b="1" i="0" u="none" strike="noStrike" kern="1200" cap="none" spc="0" normalizeH="0" baseline="-25000" noProof="0" dirty="0">
                <a:ln>
                  <a:noFill/>
                </a:ln>
                <a:solidFill>
                  <a:prstClr val="black"/>
                </a:solidFill>
                <a:effectLst/>
                <a:uLnTx/>
                <a:uFillTx/>
                <a:latin typeface="Calibri" panose="020F0502020204030204"/>
                <a:ea typeface="+mn-ea"/>
                <a:cs typeface="+mn-cs"/>
              </a:rPr>
              <a:t>3</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5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fade">
                                      <p:cBhvr>
                                        <p:cTn id="3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8" grpId="0"/>
      <p:bldP spid="29" grpId="0"/>
      <p:bldP spid="30" grpId="0" animBg="1"/>
      <p:bldP spid="32" grpId="0"/>
      <p:bldP spid="34" grpId="0"/>
      <p:bldP spid="35" grpId="0"/>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Rounded Corners 137"/>
          <p:cNvSpPr/>
          <p:nvPr/>
        </p:nvSpPr>
        <p:spPr>
          <a:xfrm>
            <a:off x="7106845" y="2997718"/>
            <a:ext cx="1696662" cy="3314873"/>
          </a:xfrm>
          <a:prstGeom prst="roundRect">
            <a:avLst/>
          </a:pr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p>
            <a:r>
              <a:rPr lang="en-US" dirty="0"/>
              <a:t>How to prove exponential complex size bound for complexes with cycles in binding graph?</a:t>
            </a:r>
          </a:p>
        </p:txBody>
      </p:sp>
      <p:sp>
        <p:nvSpPr>
          <p:cNvPr id="3" name="Content Placeholder 2"/>
          <p:cNvSpPr>
            <a:spLocks noGrp="1"/>
          </p:cNvSpPr>
          <p:nvPr>
            <p:ph idx="1"/>
          </p:nvPr>
        </p:nvSpPr>
        <p:spPr>
          <a:xfrm>
            <a:off x="838199" y="1825625"/>
            <a:ext cx="5866881" cy="4895850"/>
          </a:xfrm>
        </p:spPr>
        <p:txBody>
          <a:bodyPr>
            <a:normAutofit/>
          </a:bodyPr>
          <a:lstStyle/>
          <a:p>
            <a:r>
              <a:rPr lang="en-US" sz="2000" b="1" dirty="0"/>
              <a:t>A</a:t>
            </a:r>
            <a:r>
              <a:rPr lang="en-US" sz="2000" dirty="0"/>
              <a:t> = </a:t>
            </a:r>
            <a:r>
              <a:rPr lang="en-US" sz="2000" i="1" dirty="0"/>
              <a:t>d</a:t>
            </a:r>
            <a:r>
              <a:rPr lang="en-US" sz="2000" dirty="0"/>
              <a:t> x </a:t>
            </a:r>
            <a:r>
              <a:rPr lang="en-US" sz="2000" i="1" dirty="0"/>
              <a:t>m</a:t>
            </a:r>
            <a:r>
              <a:rPr lang="en-US" sz="2000" dirty="0"/>
              <a:t> matrix: </a:t>
            </a:r>
            <a:r>
              <a:rPr lang="en-US" sz="2000" b="1" dirty="0" err="1"/>
              <a:t>A</a:t>
            </a:r>
            <a:r>
              <a:rPr lang="en-US" sz="2000" i="1" baseline="-25000" dirty="0" err="1"/>
              <a:t>ij</a:t>
            </a:r>
            <a:r>
              <a:rPr lang="en-US" sz="2000" dirty="0"/>
              <a:t> = monomer </a:t>
            </a:r>
            <a:r>
              <a:rPr lang="en-US" sz="2000" b="1" dirty="0" err="1"/>
              <a:t>m</a:t>
            </a:r>
            <a:r>
              <a:rPr lang="en-US" sz="2000" b="1" i="1" baseline="-25000" dirty="0" err="1"/>
              <a:t>j</a:t>
            </a:r>
            <a:r>
              <a:rPr lang="en-US" sz="2000" dirty="0" err="1"/>
              <a:t>‘s</a:t>
            </a:r>
            <a:r>
              <a:rPr lang="en-US" sz="2000" dirty="0"/>
              <a:t> excess of domain </a:t>
            </a:r>
            <a:r>
              <a:rPr lang="en-US" sz="2000" i="1" dirty="0"/>
              <a:t>d</a:t>
            </a:r>
            <a:r>
              <a:rPr lang="en-US" sz="2000" i="1" baseline="-25000" dirty="0"/>
              <a:t>i</a:t>
            </a:r>
            <a:r>
              <a:rPr lang="en-US" sz="2000" dirty="0"/>
              <a:t> over </a:t>
            </a:r>
            <a:r>
              <a:rPr lang="en-US" sz="2000" i="1" dirty="0"/>
              <a:t>d</a:t>
            </a:r>
            <a:r>
              <a:rPr lang="en-US" sz="2000" i="1" baseline="-25000" dirty="0"/>
              <a:t>i</a:t>
            </a:r>
            <a:r>
              <a:rPr lang="en-US" sz="2000" dirty="0"/>
              <a:t>*</a:t>
            </a:r>
          </a:p>
          <a:p>
            <a:r>
              <a:rPr lang="en-US" sz="2000" dirty="0"/>
              <a:t>If </a:t>
            </a:r>
            <a:r>
              <a:rPr lang="en-US" sz="2000" b="1" dirty="0"/>
              <a:t>Ac</a:t>
            </a:r>
            <a:r>
              <a:rPr lang="en-US" sz="2000" dirty="0"/>
              <a:t> = </a:t>
            </a:r>
            <a:r>
              <a:rPr lang="en-US" sz="2000" b="1" dirty="0"/>
              <a:t>b</a:t>
            </a:r>
            <a:r>
              <a:rPr lang="en-US" sz="2000" dirty="0"/>
              <a:t>, then </a:t>
            </a:r>
            <a:r>
              <a:rPr lang="en-US" sz="2000" b="1" dirty="0"/>
              <a:t>b</a:t>
            </a:r>
            <a:r>
              <a:rPr lang="en-US" sz="2000" i="1" baseline="-25000" dirty="0"/>
              <a:t>i</a:t>
            </a:r>
            <a:r>
              <a:rPr lang="en-US" sz="2000" dirty="0"/>
              <a:t> = total # unbound </a:t>
            </a:r>
            <a:r>
              <a:rPr lang="en-US" sz="2000" i="1" dirty="0"/>
              <a:t>d</a:t>
            </a:r>
            <a:r>
              <a:rPr lang="en-US" sz="2000" i="1" baseline="-25000" dirty="0"/>
              <a:t>i</a:t>
            </a:r>
            <a:r>
              <a:rPr lang="en-US" sz="2000" dirty="0"/>
              <a:t> in any saturated configuration of </a:t>
            </a:r>
            <a:r>
              <a:rPr lang="en-US" sz="2000" b="1" dirty="0"/>
              <a:t>c</a:t>
            </a:r>
            <a:endParaRPr lang="en-US" sz="2000" dirty="0"/>
          </a:p>
          <a:p>
            <a:r>
              <a:rPr lang="en-US" sz="2000" dirty="0"/>
              <a:t>If |</a:t>
            </a:r>
            <a:r>
              <a:rPr lang="en-US" sz="2000" b="1" dirty="0"/>
              <a:t>c</a:t>
            </a:r>
            <a:r>
              <a:rPr lang="en-US" sz="2000" dirty="0"/>
              <a:t>| &gt; exponential in </a:t>
            </a:r>
            <a:r>
              <a:rPr lang="en-US" sz="2000" i="1" dirty="0"/>
              <a:t>D</a:t>
            </a:r>
            <a:r>
              <a:rPr lang="en-US" sz="2000" dirty="0"/>
              <a:t>, </a:t>
            </a:r>
            <a:r>
              <a:rPr lang="en-US" sz="2000" dirty="0" err="1"/>
              <a:t>Papadimtriou’s</a:t>
            </a:r>
            <a:r>
              <a:rPr lang="en-US" sz="2000" dirty="0"/>
              <a:t> proof gives us subcollection </a:t>
            </a:r>
            <a:r>
              <a:rPr lang="en-US" sz="2000" b="1" dirty="0"/>
              <a:t>y</a:t>
            </a:r>
            <a:r>
              <a:rPr lang="en-US" sz="2000" dirty="0"/>
              <a:t> &lt; </a:t>
            </a:r>
            <a:r>
              <a:rPr lang="en-US" sz="2000" b="1" dirty="0"/>
              <a:t>c</a:t>
            </a:r>
            <a:r>
              <a:rPr lang="en-US" sz="2000" dirty="0"/>
              <a:t> such that </a:t>
            </a:r>
            <a:r>
              <a:rPr lang="en-US" sz="2000" b="1" dirty="0"/>
              <a:t>Ay</a:t>
            </a:r>
            <a:r>
              <a:rPr lang="en-US" sz="2000" dirty="0"/>
              <a:t> = </a:t>
            </a:r>
            <a:r>
              <a:rPr lang="en-US" sz="2000" b="1" dirty="0"/>
              <a:t>0</a:t>
            </a:r>
            <a:r>
              <a:rPr lang="en-US" sz="2000" dirty="0"/>
              <a:t>, </a:t>
            </a:r>
            <a:r>
              <a:rPr lang="en-US" sz="2000" i="1" dirty="0"/>
              <a:t>(Farkas’ Lemma says that if this fails, then monomer vectors all lie on one side of a hyperplane, see next slide)</a:t>
            </a:r>
          </a:p>
          <a:p>
            <a:r>
              <a:rPr lang="en-US" sz="2000" dirty="0"/>
              <a:t>i.e., </a:t>
            </a:r>
            <a:r>
              <a:rPr lang="en-US" sz="2000" dirty="0">
                <a:solidFill>
                  <a:srgbClr val="FF0000"/>
                </a:solidFill>
              </a:rPr>
              <a:t>#</a:t>
            </a:r>
            <a:r>
              <a:rPr lang="en-US" sz="2000" i="1" dirty="0">
                <a:solidFill>
                  <a:srgbClr val="FF0000"/>
                </a:solidFill>
              </a:rPr>
              <a:t>d</a:t>
            </a:r>
            <a:r>
              <a:rPr lang="en-US" sz="2000" i="1" baseline="-25000" dirty="0">
                <a:solidFill>
                  <a:srgbClr val="FF0000"/>
                </a:solidFill>
              </a:rPr>
              <a:t>i</a:t>
            </a:r>
            <a:r>
              <a:rPr lang="en-US" sz="2000" dirty="0">
                <a:solidFill>
                  <a:srgbClr val="FF0000"/>
                </a:solidFill>
              </a:rPr>
              <a:t> in </a:t>
            </a:r>
            <a:r>
              <a:rPr lang="en-US" sz="2000" b="1" dirty="0">
                <a:solidFill>
                  <a:srgbClr val="FF0000"/>
                </a:solidFill>
              </a:rPr>
              <a:t>y</a:t>
            </a:r>
            <a:r>
              <a:rPr lang="en-US" sz="2000" dirty="0"/>
              <a:t> = </a:t>
            </a:r>
            <a:r>
              <a:rPr lang="en-US" sz="2000" dirty="0">
                <a:solidFill>
                  <a:srgbClr val="FF0000"/>
                </a:solidFill>
              </a:rPr>
              <a:t>#</a:t>
            </a:r>
            <a:r>
              <a:rPr lang="en-US" sz="2000" i="1" dirty="0">
                <a:solidFill>
                  <a:srgbClr val="FF0000"/>
                </a:solidFill>
              </a:rPr>
              <a:t>d</a:t>
            </a:r>
            <a:r>
              <a:rPr lang="en-US" sz="2000" i="1" baseline="-25000" dirty="0">
                <a:solidFill>
                  <a:srgbClr val="FF0000"/>
                </a:solidFill>
              </a:rPr>
              <a:t>i</a:t>
            </a:r>
            <a:r>
              <a:rPr lang="en-US" sz="2000" dirty="0">
                <a:solidFill>
                  <a:srgbClr val="FF0000"/>
                </a:solidFill>
              </a:rPr>
              <a:t>* in </a:t>
            </a:r>
            <a:r>
              <a:rPr lang="en-US" sz="2000" b="1" dirty="0">
                <a:solidFill>
                  <a:srgbClr val="FF0000"/>
                </a:solidFill>
              </a:rPr>
              <a:t>y</a:t>
            </a:r>
            <a:r>
              <a:rPr lang="en-US" sz="2000" dirty="0"/>
              <a:t>, so </a:t>
            </a:r>
            <a:r>
              <a:rPr lang="en-US" sz="2000" b="1" dirty="0"/>
              <a:t>y</a:t>
            </a:r>
            <a:r>
              <a:rPr lang="en-US" sz="2000" dirty="0"/>
              <a:t> is self-saturating.</a:t>
            </a:r>
          </a:p>
          <a:p>
            <a:r>
              <a:rPr lang="en-US" sz="2000" dirty="0"/>
              <a:t>So whatever bonds were broken to separate </a:t>
            </a:r>
            <a:r>
              <a:rPr lang="en-US" sz="2000" b="1" dirty="0"/>
              <a:t>y</a:t>
            </a:r>
            <a:r>
              <a:rPr lang="en-US" sz="2000" dirty="0"/>
              <a:t> can be </a:t>
            </a:r>
            <a:r>
              <a:rPr lang="en-US" sz="2000" u="sng" dirty="0"/>
              <a:t>re-bound within </a:t>
            </a:r>
            <a:r>
              <a:rPr lang="en-US" sz="2000" b="1" u="sng" dirty="0"/>
              <a:t>y</a:t>
            </a:r>
            <a:r>
              <a:rPr lang="en-US" sz="2000" dirty="0"/>
              <a:t>.</a:t>
            </a:r>
          </a:p>
          <a:p>
            <a:r>
              <a:rPr lang="en-US" sz="2000" dirty="0"/>
              <a:t>By symmetry, the same bonds in </a:t>
            </a:r>
            <a:r>
              <a:rPr lang="en-US" sz="2000" b="1" dirty="0"/>
              <a:t>z</a:t>
            </a:r>
            <a:r>
              <a:rPr lang="en-US" sz="2000" dirty="0"/>
              <a:t> = </a:t>
            </a:r>
            <a:r>
              <a:rPr lang="en-US" sz="2000" b="1" dirty="0"/>
              <a:t>c</a:t>
            </a:r>
            <a:r>
              <a:rPr lang="en-US" sz="2000" dirty="0"/>
              <a:t> – </a:t>
            </a:r>
            <a:r>
              <a:rPr lang="en-US" sz="2000" b="1" dirty="0"/>
              <a:t>y</a:t>
            </a:r>
            <a:r>
              <a:rPr lang="en-US" sz="2000" dirty="0"/>
              <a:t> can be re-bound within </a:t>
            </a:r>
            <a:r>
              <a:rPr lang="en-US" sz="2000" b="1" dirty="0"/>
              <a:t>z</a:t>
            </a:r>
            <a:r>
              <a:rPr lang="en-US" sz="2000" dirty="0"/>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13" name="Straight Connector 12"/>
          <p:cNvCxnSpPr>
            <a:stCxn id="60" idx="0"/>
            <a:endCxn id="54" idx="2"/>
          </p:cNvCxnSpPr>
          <p:nvPr/>
        </p:nvCxnSpPr>
        <p:spPr>
          <a:xfrm flipV="1">
            <a:off x="7967695" y="3160946"/>
            <a:ext cx="1826398" cy="5012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5" idx="2"/>
            <a:endCxn id="65" idx="0"/>
          </p:cNvCxnSpPr>
          <p:nvPr/>
        </p:nvCxnSpPr>
        <p:spPr>
          <a:xfrm flipH="1">
            <a:off x="9863812" y="3160946"/>
            <a:ext cx="240382" cy="3779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1" idx="3"/>
            <a:endCxn id="64" idx="1"/>
          </p:cNvCxnSpPr>
          <p:nvPr/>
        </p:nvCxnSpPr>
        <p:spPr>
          <a:xfrm flipV="1">
            <a:off x="8434502" y="3698903"/>
            <a:ext cx="949251" cy="1233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59" idx="2"/>
            <a:endCxn id="69" idx="0"/>
          </p:cNvCxnSpPr>
          <p:nvPr/>
        </p:nvCxnSpPr>
        <p:spPr>
          <a:xfrm>
            <a:off x="7647656" y="3982223"/>
            <a:ext cx="24555" cy="3831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83" idx="0"/>
            <a:endCxn id="70" idx="2"/>
          </p:cNvCxnSpPr>
          <p:nvPr/>
        </p:nvCxnSpPr>
        <p:spPr>
          <a:xfrm flipV="1">
            <a:off x="7992250" y="4685367"/>
            <a:ext cx="0" cy="2674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71" idx="3"/>
            <a:endCxn id="88" idx="1"/>
          </p:cNvCxnSpPr>
          <p:nvPr/>
        </p:nvCxnSpPr>
        <p:spPr>
          <a:xfrm flipV="1">
            <a:off x="8459057" y="4524936"/>
            <a:ext cx="935234" cy="41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84" idx="3"/>
            <a:endCxn id="112" idx="0"/>
          </p:cNvCxnSpPr>
          <p:nvPr/>
        </p:nvCxnSpPr>
        <p:spPr>
          <a:xfrm>
            <a:off x="8459057" y="5112880"/>
            <a:ext cx="1318346" cy="78273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113" idx="0"/>
            <a:endCxn id="100" idx="2"/>
          </p:cNvCxnSpPr>
          <p:nvPr/>
        </p:nvCxnSpPr>
        <p:spPr>
          <a:xfrm flipV="1">
            <a:off x="10087504" y="5449698"/>
            <a:ext cx="19899" cy="4459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99" idx="0"/>
            <a:endCxn id="89" idx="2"/>
          </p:cNvCxnSpPr>
          <p:nvPr/>
        </p:nvCxnSpPr>
        <p:spPr>
          <a:xfrm flipV="1">
            <a:off x="9797302" y="4684956"/>
            <a:ext cx="77048" cy="44470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90" idx="0"/>
            <a:endCxn id="66" idx="2"/>
          </p:cNvCxnSpPr>
          <p:nvPr/>
        </p:nvCxnSpPr>
        <p:spPr>
          <a:xfrm flipH="1" flipV="1">
            <a:off x="10173913" y="3858923"/>
            <a:ext cx="10538" cy="50599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7" name="Group 56"/>
          <p:cNvGrpSpPr/>
          <p:nvPr/>
        </p:nvGrpSpPr>
        <p:grpSpPr>
          <a:xfrm>
            <a:off x="9314034" y="2840906"/>
            <a:ext cx="946866" cy="320040"/>
            <a:chOff x="6690066" y="2055640"/>
            <a:chExt cx="946866" cy="320040"/>
          </a:xfrm>
        </p:grpSpPr>
        <p:sp>
          <p:nvSpPr>
            <p:cNvPr id="53" name="Rectangle 52"/>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54" name="Rectangle 53"/>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55" name="Rectangle 54"/>
            <p:cNvSpPr/>
            <p:nvPr/>
          </p:nvSpPr>
          <p:spPr>
            <a:xfrm>
              <a:off x="7323519" y="205564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56" name="Rectangle: Rounded Corners 55"/>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58" name="Group 57"/>
          <p:cNvGrpSpPr/>
          <p:nvPr/>
        </p:nvGrpSpPr>
        <p:grpSpPr>
          <a:xfrm>
            <a:off x="7487636" y="3662183"/>
            <a:ext cx="946866" cy="320040"/>
            <a:chOff x="6690066" y="2055640"/>
            <a:chExt cx="946866" cy="320040"/>
          </a:xfrm>
        </p:grpSpPr>
        <p:sp>
          <p:nvSpPr>
            <p:cNvPr id="59" name="Rectangle 58"/>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60" name="Rectangle 59"/>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61" name="Rectangle 60"/>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62" name="Rectangle: Rounded Corners 61"/>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3" name="Group 62"/>
          <p:cNvGrpSpPr/>
          <p:nvPr/>
        </p:nvGrpSpPr>
        <p:grpSpPr>
          <a:xfrm>
            <a:off x="9383753" y="3538883"/>
            <a:ext cx="946866" cy="320040"/>
            <a:chOff x="6690066" y="2055640"/>
            <a:chExt cx="946866" cy="320040"/>
          </a:xfrm>
        </p:grpSpPr>
        <p:sp>
          <p:nvSpPr>
            <p:cNvPr id="64" name="Rectangle 63"/>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65" name="Rectangle 64"/>
            <p:cNvSpPr/>
            <p:nvPr/>
          </p:nvSpPr>
          <p:spPr>
            <a:xfrm>
              <a:off x="7010105" y="2055640"/>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66" name="Rectangle 65"/>
            <p:cNvSpPr/>
            <p:nvPr/>
          </p:nvSpPr>
          <p:spPr>
            <a:xfrm>
              <a:off x="7323519" y="205564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67" name="Rectangle: Rounded Corners 66"/>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68" name="Group 67"/>
          <p:cNvGrpSpPr/>
          <p:nvPr/>
        </p:nvGrpSpPr>
        <p:grpSpPr>
          <a:xfrm>
            <a:off x="7512191" y="4365327"/>
            <a:ext cx="946866" cy="320040"/>
            <a:chOff x="6690066" y="2055640"/>
            <a:chExt cx="946866" cy="320040"/>
          </a:xfrm>
        </p:grpSpPr>
        <p:sp>
          <p:nvSpPr>
            <p:cNvPr id="69" name="Rectangle 68"/>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70" name="Rectangle 69"/>
            <p:cNvSpPr/>
            <p:nvPr/>
          </p:nvSpPr>
          <p:spPr>
            <a:xfrm>
              <a:off x="7010105" y="2055640"/>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71" name="Rectangle 70"/>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72" name="Rectangle: Rounded Corners 71"/>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1" name="Group 80"/>
          <p:cNvGrpSpPr/>
          <p:nvPr/>
        </p:nvGrpSpPr>
        <p:grpSpPr>
          <a:xfrm>
            <a:off x="7512191" y="4952860"/>
            <a:ext cx="946866" cy="320040"/>
            <a:chOff x="6690066" y="2055640"/>
            <a:chExt cx="946866" cy="320040"/>
          </a:xfrm>
        </p:grpSpPr>
        <p:sp>
          <p:nvSpPr>
            <p:cNvPr id="82" name="Rectangle 81"/>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83" name="Rectangle 82"/>
            <p:cNvSpPr/>
            <p:nvPr/>
          </p:nvSpPr>
          <p:spPr>
            <a:xfrm>
              <a:off x="7010105" y="2055640"/>
              <a:ext cx="320040"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84" name="Rectangle 83"/>
            <p:cNvSpPr/>
            <p:nvPr/>
          </p:nvSpPr>
          <p:spPr>
            <a:xfrm>
              <a:off x="7323519" y="2055640"/>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85" name="Rectangle: Rounded Corners 84"/>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7" name="Group 86"/>
          <p:cNvGrpSpPr/>
          <p:nvPr/>
        </p:nvGrpSpPr>
        <p:grpSpPr>
          <a:xfrm>
            <a:off x="9394291" y="4364916"/>
            <a:ext cx="946866" cy="320040"/>
            <a:chOff x="6690066" y="2055640"/>
            <a:chExt cx="946866" cy="320040"/>
          </a:xfrm>
        </p:grpSpPr>
        <p:sp>
          <p:nvSpPr>
            <p:cNvPr id="88" name="Rectangle 87"/>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89" name="Rectangle 88"/>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90" name="Rectangle 89"/>
            <p:cNvSpPr/>
            <p:nvPr/>
          </p:nvSpPr>
          <p:spPr>
            <a:xfrm>
              <a:off x="7323519" y="2055640"/>
              <a:ext cx="313413" cy="320040"/>
            </a:xfrm>
            <a:prstGeom prst="rect">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a:t>
              </a:r>
            </a:p>
          </p:txBody>
        </p:sp>
        <p:sp>
          <p:nvSpPr>
            <p:cNvPr id="91" name="Rectangle: Rounded Corners 90"/>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97" name="Group 96"/>
          <p:cNvGrpSpPr/>
          <p:nvPr/>
        </p:nvGrpSpPr>
        <p:grpSpPr>
          <a:xfrm>
            <a:off x="9317243" y="5129658"/>
            <a:ext cx="946866" cy="320040"/>
            <a:chOff x="6690066" y="2055640"/>
            <a:chExt cx="946866" cy="320040"/>
          </a:xfrm>
        </p:grpSpPr>
        <p:sp>
          <p:nvSpPr>
            <p:cNvPr id="98" name="Rectangle 97"/>
            <p:cNvSpPr/>
            <p:nvPr/>
          </p:nvSpPr>
          <p:spPr>
            <a:xfrm>
              <a:off x="6690066"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99" name="Rectangle 98"/>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00" name="Rectangle 99"/>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01" name="Rectangle: Rounded Corners 100"/>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10" name="Group 109"/>
          <p:cNvGrpSpPr/>
          <p:nvPr/>
        </p:nvGrpSpPr>
        <p:grpSpPr>
          <a:xfrm>
            <a:off x="9297344" y="5895610"/>
            <a:ext cx="946866" cy="320040"/>
            <a:chOff x="6690066" y="2055640"/>
            <a:chExt cx="946866" cy="320040"/>
          </a:xfrm>
        </p:grpSpPr>
        <p:sp>
          <p:nvSpPr>
            <p:cNvPr id="111" name="Rectangle 110"/>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12" name="Rectangle 111"/>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13" name="Rectangle 112"/>
            <p:cNvSpPr/>
            <p:nvPr/>
          </p:nvSpPr>
          <p:spPr>
            <a:xfrm>
              <a:off x="7323519" y="2055640"/>
              <a:ext cx="313413"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14" name="Rectangle: Rounded Corners 113"/>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22" name="Group 121"/>
          <p:cNvGrpSpPr/>
          <p:nvPr/>
        </p:nvGrpSpPr>
        <p:grpSpPr>
          <a:xfrm>
            <a:off x="7445707" y="5646087"/>
            <a:ext cx="946866" cy="320040"/>
            <a:chOff x="6690066" y="2055640"/>
            <a:chExt cx="946866" cy="320040"/>
          </a:xfrm>
        </p:grpSpPr>
        <p:sp>
          <p:nvSpPr>
            <p:cNvPr id="123" name="Rectangle 122"/>
            <p:cNvSpPr/>
            <p:nvPr/>
          </p:nvSpPr>
          <p:spPr>
            <a:xfrm>
              <a:off x="6690066" y="2055640"/>
              <a:ext cx="320040" cy="320040"/>
            </a:xfrm>
            <a:prstGeom prst="rect">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18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24" name="Rectangle 123"/>
            <p:cNvSpPr/>
            <p:nvPr/>
          </p:nvSpPr>
          <p:spPr>
            <a:xfrm>
              <a:off x="7010105" y="2055640"/>
              <a:ext cx="320040"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25" name="Rectangle 124"/>
            <p:cNvSpPr/>
            <p:nvPr/>
          </p:nvSpPr>
          <p:spPr>
            <a:xfrm>
              <a:off x="7323519" y="2055640"/>
              <a:ext cx="313413" cy="320040"/>
            </a:xfrm>
            <a:prstGeom prst="rect">
              <a:avLst/>
            </a:prstGeom>
            <a:ln/>
          </p:spPr>
          <p:style>
            <a:lnRef idx="1">
              <a:schemeClr val="accent6"/>
            </a:lnRef>
            <a:fillRef idx="2">
              <a:schemeClr val="accent6"/>
            </a:fillRef>
            <a:effectRef idx="1">
              <a:schemeClr val="accent6"/>
            </a:effectRef>
            <a:fontRef idx="minor">
              <a:schemeClr val="dk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26" name="Rectangle: Rounded Corners 125"/>
            <p:cNvSpPr/>
            <p:nvPr/>
          </p:nvSpPr>
          <p:spPr>
            <a:xfrm>
              <a:off x="6690066" y="2055640"/>
              <a:ext cx="946866" cy="320040"/>
            </a:xfrm>
            <a:prstGeom prst="roundRect">
              <a:avLst>
                <a:gd name="adj" fmla="val 6250"/>
              </a:avLst>
            </a:pr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127" name="Straight Connector 126"/>
          <p:cNvCxnSpPr>
            <a:stCxn id="123" idx="0"/>
            <a:endCxn id="82" idx="2"/>
          </p:cNvCxnSpPr>
          <p:nvPr/>
        </p:nvCxnSpPr>
        <p:spPr>
          <a:xfrm flipV="1">
            <a:off x="7605727" y="5272900"/>
            <a:ext cx="66484" cy="3731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Connector: Curved 130"/>
          <p:cNvCxnSpPr>
            <a:stCxn id="124" idx="0"/>
            <a:endCxn id="125" idx="0"/>
          </p:cNvCxnSpPr>
          <p:nvPr/>
        </p:nvCxnSpPr>
        <p:spPr>
          <a:xfrm rot="5400000" flipH="1" flipV="1">
            <a:off x="8080816" y="5491037"/>
            <a:ext cx="12700" cy="310101"/>
          </a:xfrm>
          <a:prstGeom prst="curvedConnector3">
            <a:avLst>
              <a:gd name="adj1" fmla="val 180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5" name="Oval 134"/>
          <p:cNvSpPr/>
          <p:nvPr/>
        </p:nvSpPr>
        <p:spPr>
          <a:xfrm>
            <a:off x="9255392" y="2784412"/>
            <a:ext cx="433448" cy="433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36" name="Oval 135"/>
          <p:cNvSpPr/>
          <p:nvPr/>
        </p:nvSpPr>
        <p:spPr>
          <a:xfrm>
            <a:off x="9249581" y="5072954"/>
            <a:ext cx="433448" cy="433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sp>
        <p:nvSpPr>
          <p:cNvPr id="137" name="Oval 136"/>
          <p:cNvSpPr/>
          <p:nvPr/>
        </p:nvSpPr>
        <p:spPr>
          <a:xfrm>
            <a:off x="9234208" y="5836712"/>
            <a:ext cx="433448" cy="43344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00000"/>
              </a:solidFill>
              <a:effectLst/>
              <a:uLnTx/>
              <a:uFillTx/>
              <a:latin typeface="Calibri" panose="020F0502020204030204"/>
              <a:ea typeface="+mn-ea"/>
              <a:cs typeface="+mn-cs"/>
            </a:endParaRPr>
          </a:p>
        </p:txBody>
      </p:sp>
      <p:grpSp>
        <p:nvGrpSpPr>
          <p:cNvPr id="142" name="Group 141"/>
          <p:cNvGrpSpPr/>
          <p:nvPr/>
        </p:nvGrpSpPr>
        <p:grpSpPr>
          <a:xfrm>
            <a:off x="7235088" y="2128191"/>
            <a:ext cx="1627392" cy="745080"/>
            <a:chOff x="9895148" y="1341565"/>
            <a:chExt cx="1627392" cy="745080"/>
          </a:xfrm>
        </p:grpSpPr>
        <p:sp>
          <p:nvSpPr>
            <p:cNvPr id="134" name="Rectangle 133"/>
            <p:cNvSpPr/>
            <p:nvPr/>
          </p:nvSpPr>
          <p:spPr>
            <a:xfrm>
              <a:off x="9895148" y="1624980"/>
              <a:ext cx="16273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(2,1,0)</a:t>
              </a:r>
            </a:p>
          </p:txBody>
        </p:sp>
        <p:sp>
          <p:nvSpPr>
            <p:cNvPr id="139" name="Rectangle 138"/>
            <p:cNvSpPr/>
            <p:nvPr/>
          </p:nvSpPr>
          <p:spPr>
            <a:xfrm>
              <a:off x="10599296" y="1341566"/>
              <a:ext cx="332143"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a:t>
              </a:r>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40" name="Rectangle 139"/>
            <p:cNvSpPr/>
            <p:nvPr/>
          </p:nvSpPr>
          <p:spPr>
            <a:xfrm>
              <a:off x="10822799" y="1341566"/>
              <a:ext cx="346570"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b</a:t>
              </a:r>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sp>
          <p:nvSpPr>
            <p:cNvPr id="141" name="Rectangle 140"/>
            <p:cNvSpPr/>
            <p:nvPr/>
          </p:nvSpPr>
          <p:spPr>
            <a:xfrm>
              <a:off x="11062332" y="1341565"/>
              <a:ext cx="314509" cy="4616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t>
              </a:r>
              <a:endParaRPr kumimoji="0" lang="en-US" sz="2400" b="0" i="0" u="none" strike="noStrike" kern="1200" cap="none" spc="0" normalizeH="0" baseline="-25000" noProof="0" dirty="0">
                <a:ln>
                  <a:noFill/>
                </a:ln>
                <a:solidFill>
                  <a:prstClr val="black"/>
                </a:solidFill>
                <a:effectLst/>
                <a:uLnTx/>
                <a:uFillTx/>
                <a:latin typeface="Calibri" panose="020F0502020204030204"/>
                <a:ea typeface="+mn-ea"/>
                <a:cs typeface="+mn-cs"/>
              </a:endParaRPr>
            </a:p>
          </p:txBody>
        </p:sp>
      </p:grpSp>
      <p:cxnSp>
        <p:nvCxnSpPr>
          <p:cNvPr id="144" name="Straight Connector 143"/>
          <p:cNvCxnSpPr>
            <a:stCxn id="71" idx="0"/>
            <a:endCxn id="61" idx="2"/>
          </p:cNvCxnSpPr>
          <p:nvPr/>
        </p:nvCxnSpPr>
        <p:spPr>
          <a:xfrm flipH="1" flipV="1">
            <a:off x="8277796" y="3982223"/>
            <a:ext cx="24555" cy="38310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7" name="Connector: Curved 146"/>
          <p:cNvCxnSpPr>
            <a:stCxn id="60" idx="0"/>
            <a:endCxn id="85" idx="3"/>
          </p:cNvCxnSpPr>
          <p:nvPr/>
        </p:nvCxnSpPr>
        <p:spPr>
          <a:xfrm rot="16200000" flipH="1">
            <a:off x="7488027" y="4141850"/>
            <a:ext cx="1450697" cy="491362"/>
          </a:xfrm>
          <a:prstGeom prst="curvedConnector4">
            <a:avLst>
              <a:gd name="adj1" fmla="val -15758"/>
              <a:gd name="adj2" fmla="val 14652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201746" y="3014516"/>
            <a:ext cx="354584"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y</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2" name="Rectangle 151"/>
          <p:cNvSpPr/>
          <p:nvPr/>
        </p:nvSpPr>
        <p:spPr>
          <a:xfrm flipH="1">
            <a:off x="9209789" y="2285530"/>
            <a:ext cx="45372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z</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3" name="Rectangle: Rounded Corners 152"/>
          <p:cNvSpPr/>
          <p:nvPr/>
        </p:nvSpPr>
        <p:spPr>
          <a:xfrm>
            <a:off x="9035722" y="2285530"/>
            <a:ext cx="1696662" cy="4336975"/>
          </a:xfrm>
          <a:prstGeom prst="roundRect">
            <a:avLst/>
          </a:prstGeom>
          <a:noFill/>
          <a:ln w="2857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54" name="Connector: Curved 153"/>
          <p:cNvCxnSpPr>
            <a:stCxn id="54" idx="0"/>
            <a:endCxn id="112" idx="2"/>
          </p:cNvCxnSpPr>
          <p:nvPr/>
        </p:nvCxnSpPr>
        <p:spPr>
          <a:xfrm rot="16200000" flipH="1" flipV="1">
            <a:off x="8098376" y="4519933"/>
            <a:ext cx="3374744" cy="16690"/>
          </a:xfrm>
          <a:prstGeom prst="curvedConnector5">
            <a:avLst>
              <a:gd name="adj1" fmla="val -5770"/>
              <a:gd name="adj2" fmla="val -4775057"/>
              <a:gd name="adj3" fmla="val 106774"/>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a:stCxn id="88" idx="0"/>
            <a:endCxn id="64" idx="2"/>
          </p:cNvCxnSpPr>
          <p:nvPr/>
        </p:nvCxnSpPr>
        <p:spPr>
          <a:xfrm flipH="1" flipV="1">
            <a:off x="9543773" y="3858923"/>
            <a:ext cx="10538" cy="5059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3" name="Rectangle 162"/>
          <p:cNvSpPr/>
          <p:nvPr/>
        </p:nvSpPr>
        <p:spPr>
          <a:xfrm>
            <a:off x="7386778" y="1733319"/>
            <a:ext cx="366313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monomer collection </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ℕ</a:t>
            </a:r>
            <a:r>
              <a:rPr kumimoji="0" lang="en-US" sz="2400" b="0" i="1" u="none" strike="noStrike" kern="1200" cap="none" spc="0" normalizeH="0" baseline="30000" noProof="0" dirty="0">
                <a:ln>
                  <a:noFill/>
                </a:ln>
                <a:solidFill>
                  <a:prstClr val="black"/>
                </a:solidFill>
                <a:effectLst/>
                <a:uLnTx/>
                <a:uFillTx/>
                <a:latin typeface="Calibri" panose="020F0502020204030204"/>
                <a:ea typeface="+mn-ea"/>
                <a:cs typeface="+mn-cs"/>
              </a:rPr>
              <a:t>M</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58302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5"/>
                                        </p:tgtEl>
                                        <p:attrNameLst>
                                          <p:attrName>style.visibility</p:attrName>
                                        </p:attrNameLst>
                                      </p:cBhvr>
                                      <p:to>
                                        <p:strVal val="visible"/>
                                      </p:to>
                                    </p:set>
                                    <p:anim calcmode="lin" valueType="num">
                                      <p:cBhvr>
                                        <p:cTn id="17" dur="500" fill="hold"/>
                                        <p:tgtEl>
                                          <p:spTgt spid="135"/>
                                        </p:tgtEl>
                                        <p:attrNameLst>
                                          <p:attrName>ppt_w</p:attrName>
                                        </p:attrNameLst>
                                      </p:cBhvr>
                                      <p:tavLst>
                                        <p:tav tm="0">
                                          <p:val>
                                            <p:fltVal val="0"/>
                                          </p:val>
                                        </p:tav>
                                        <p:tav tm="100000">
                                          <p:val>
                                            <p:strVal val="#ppt_w"/>
                                          </p:val>
                                        </p:tav>
                                      </p:tavLst>
                                    </p:anim>
                                    <p:anim calcmode="lin" valueType="num">
                                      <p:cBhvr>
                                        <p:cTn id="18" dur="500" fill="hold"/>
                                        <p:tgtEl>
                                          <p:spTgt spid="135"/>
                                        </p:tgtEl>
                                        <p:attrNameLst>
                                          <p:attrName>ppt_h</p:attrName>
                                        </p:attrNameLst>
                                      </p:cBhvr>
                                      <p:tavLst>
                                        <p:tav tm="0">
                                          <p:val>
                                            <p:fltVal val="0"/>
                                          </p:val>
                                        </p:tav>
                                        <p:tav tm="100000">
                                          <p:val>
                                            <p:strVal val="#ppt_h"/>
                                          </p:val>
                                        </p:tav>
                                      </p:tavLst>
                                    </p:anim>
                                    <p:animEffect transition="in" filter="fade">
                                      <p:cBhvr>
                                        <p:cTn id="19" dur="500"/>
                                        <p:tgtEl>
                                          <p:spTgt spid="13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6"/>
                                        </p:tgtEl>
                                        <p:attrNameLst>
                                          <p:attrName>style.visibility</p:attrName>
                                        </p:attrNameLst>
                                      </p:cBhvr>
                                      <p:to>
                                        <p:strVal val="visible"/>
                                      </p:to>
                                    </p:set>
                                    <p:anim calcmode="lin" valueType="num">
                                      <p:cBhvr>
                                        <p:cTn id="22" dur="500" fill="hold"/>
                                        <p:tgtEl>
                                          <p:spTgt spid="136"/>
                                        </p:tgtEl>
                                        <p:attrNameLst>
                                          <p:attrName>ppt_w</p:attrName>
                                        </p:attrNameLst>
                                      </p:cBhvr>
                                      <p:tavLst>
                                        <p:tav tm="0">
                                          <p:val>
                                            <p:fltVal val="0"/>
                                          </p:val>
                                        </p:tav>
                                        <p:tav tm="100000">
                                          <p:val>
                                            <p:strVal val="#ppt_w"/>
                                          </p:val>
                                        </p:tav>
                                      </p:tavLst>
                                    </p:anim>
                                    <p:anim calcmode="lin" valueType="num">
                                      <p:cBhvr>
                                        <p:cTn id="23" dur="500" fill="hold"/>
                                        <p:tgtEl>
                                          <p:spTgt spid="136"/>
                                        </p:tgtEl>
                                        <p:attrNameLst>
                                          <p:attrName>ppt_h</p:attrName>
                                        </p:attrNameLst>
                                      </p:cBhvr>
                                      <p:tavLst>
                                        <p:tav tm="0">
                                          <p:val>
                                            <p:fltVal val="0"/>
                                          </p:val>
                                        </p:tav>
                                        <p:tav tm="100000">
                                          <p:val>
                                            <p:strVal val="#ppt_h"/>
                                          </p:val>
                                        </p:tav>
                                      </p:tavLst>
                                    </p:anim>
                                    <p:animEffect transition="in" filter="fade">
                                      <p:cBhvr>
                                        <p:cTn id="24" dur="500"/>
                                        <p:tgtEl>
                                          <p:spTgt spid="13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7"/>
                                        </p:tgtEl>
                                        <p:attrNameLst>
                                          <p:attrName>style.visibility</p:attrName>
                                        </p:attrNameLst>
                                      </p:cBhvr>
                                      <p:to>
                                        <p:strVal val="visible"/>
                                      </p:to>
                                    </p:set>
                                    <p:anim calcmode="lin" valueType="num">
                                      <p:cBhvr>
                                        <p:cTn id="27" dur="500" fill="hold"/>
                                        <p:tgtEl>
                                          <p:spTgt spid="137"/>
                                        </p:tgtEl>
                                        <p:attrNameLst>
                                          <p:attrName>ppt_w</p:attrName>
                                        </p:attrNameLst>
                                      </p:cBhvr>
                                      <p:tavLst>
                                        <p:tav tm="0">
                                          <p:val>
                                            <p:fltVal val="0"/>
                                          </p:val>
                                        </p:tav>
                                        <p:tav tm="100000">
                                          <p:val>
                                            <p:strVal val="#ppt_w"/>
                                          </p:val>
                                        </p:tav>
                                      </p:tavLst>
                                    </p:anim>
                                    <p:anim calcmode="lin" valueType="num">
                                      <p:cBhvr>
                                        <p:cTn id="28" dur="500" fill="hold"/>
                                        <p:tgtEl>
                                          <p:spTgt spid="137"/>
                                        </p:tgtEl>
                                        <p:attrNameLst>
                                          <p:attrName>ppt_h</p:attrName>
                                        </p:attrNameLst>
                                      </p:cBhvr>
                                      <p:tavLst>
                                        <p:tav tm="0">
                                          <p:val>
                                            <p:fltVal val="0"/>
                                          </p:val>
                                        </p:tav>
                                        <p:tav tm="100000">
                                          <p:val>
                                            <p:strVal val="#ppt_h"/>
                                          </p:val>
                                        </p:tav>
                                      </p:tavLst>
                                    </p:anim>
                                    <p:animEffect transition="in" filter="fade">
                                      <p:cBhvr>
                                        <p:cTn id="29" dur="500"/>
                                        <p:tgtEl>
                                          <p:spTgt spid="137"/>
                                        </p:tgtEl>
                                      </p:cBhvr>
                                    </p:animEffect>
                                  </p:childTnLst>
                                </p:cTn>
                              </p:par>
                              <p:par>
                                <p:cTn id="30" presetID="10" presetClass="entr" presetSubtype="0" fill="hold" nodeType="with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500"/>
                                        <p:tgtEl>
                                          <p:spTgt spid="14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Effect transition="in" filter="fade">
                                      <p:cBhvr>
                                        <p:cTn id="37" dur="500"/>
                                        <p:tgtEl>
                                          <p:spTgt spid="3">
                                            <p:txEl>
                                              <p:pRg st="2" end="2"/>
                                            </p:txEl>
                                          </p:spTgt>
                                        </p:tgtEl>
                                      </p:cBhvr>
                                    </p:animEffect>
                                  </p:childTnLst>
                                </p:cTn>
                              </p:par>
                              <p:par>
                                <p:cTn id="38" presetID="53" presetClass="exit" presetSubtype="32" fill="hold" grpId="1" nodeType="withEffect">
                                  <p:stCondLst>
                                    <p:cond delay="0"/>
                                  </p:stCondLst>
                                  <p:childTnLst>
                                    <p:anim calcmode="lin" valueType="num">
                                      <p:cBhvr>
                                        <p:cTn id="39" dur="500"/>
                                        <p:tgtEl>
                                          <p:spTgt spid="136"/>
                                        </p:tgtEl>
                                        <p:attrNameLst>
                                          <p:attrName>ppt_w</p:attrName>
                                        </p:attrNameLst>
                                      </p:cBhvr>
                                      <p:tavLst>
                                        <p:tav tm="0">
                                          <p:val>
                                            <p:strVal val="ppt_w"/>
                                          </p:val>
                                        </p:tav>
                                        <p:tav tm="100000">
                                          <p:val>
                                            <p:fltVal val="0"/>
                                          </p:val>
                                        </p:tav>
                                      </p:tavLst>
                                    </p:anim>
                                    <p:anim calcmode="lin" valueType="num">
                                      <p:cBhvr>
                                        <p:cTn id="40" dur="500"/>
                                        <p:tgtEl>
                                          <p:spTgt spid="136"/>
                                        </p:tgtEl>
                                        <p:attrNameLst>
                                          <p:attrName>ppt_h</p:attrName>
                                        </p:attrNameLst>
                                      </p:cBhvr>
                                      <p:tavLst>
                                        <p:tav tm="0">
                                          <p:val>
                                            <p:strVal val="ppt_h"/>
                                          </p:val>
                                        </p:tav>
                                        <p:tav tm="100000">
                                          <p:val>
                                            <p:fltVal val="0"/>
                                          </p:val>
                                        </p:tav>
                                      </p:tavLst>
                                    </p:anim>
                                    <p:animEffect transition="out" filter="fade">
                                      <p:cBhvr>
                                        <p:cTn id="41" dur="500"/>
                                        <p:tgtEl>
                                          <p:spTgt spid="136"/>
                                        </p:tgtEl>
                                      </p:cBhvr>
                                    </p:animEffect>
                                    <p:set>
                                      <p:cBhvr>
                                        <p:cTn id="42" dur="1" fill="hold">
                                          <p:stCondLst>
                                            <p:cond delay="499"/>
                                          </p:stCondLst>
                                        </p:cTn>
                                        <p:tgtEl>
                                          <p:spTgt spid="136"/>
                                        </p:tgtEl>
                                        <p:attrNameLst>
                                          <p:attrName>style.visibility</p:attrName>
                                        </p:attrNameLst>
                                      </p:cBhvr>
                                      <p:to>
                                        <p:strVal val="hidden"/>
                                      </p:to>
                                    </p:set>
                                  </p:childTnLst>
                                </p:cTn>
                              </p:par>
                              <p:par>
                                <p:cTn id="43" presetID="53" presetClass="exit" presetSubtype="32" fill="hold" grpId="1" nodeType="withEffect">
                                  <p:stCondLst>
                                    <p:cond delay="0"/>
                                  </p:stCondLst>
                                  <p:childTnLst>
                                    <p:anim calcmode="lin" valueType="num">
                                      <p:cBhvr>
                                        <p:cTn id="44" dur="500"/>
                                        <p:tgtEl>
                                          <p:spTgt spid="137"/>
                                        </p:tgtEl>
                                        <p:attrNameLst>
                                          <p:attrName>ppt_w</p:attrName>
                                        </p:attrNameLst>
                                      </p:cBhvr>
                                      <p:tavLst>
                                        <p:tav tm="0">
                                          <p:val>
                                            <p:strVal val="ppt_w"/>
                                          </p:val>
                                        </p:tav>
                                        <p:tav tm="100000">
                                          <p:val>
                                            <p:fltVal val="0"/>
                                          </p:val>
                                        </p:tav>
                                      </p:tavLst>
                                    </p:anim>
                                    <p:anim calcmode="lin" valueType="num">
                                      <p:cBhvr>
                                        <p:cTn id="45" dur="500"/>
                                        <p:tgtEl>
                                          <p:spTgt spid="137"/>
                                        </p:tgtEl>
                                        <p:attrNameLst>
                                          <p:attrName>ppt_h</p:attrName>
                                        </p:attrNameLst>
                                      </p:cBhvr>
                                      <p:tavLst>
                                        <p:tav tm="0">
                                          <p:val>
                                            <p:strVal val="ppt_h"/>
                                          </p:val>
                                        </p:tav>
                                        <p:tav tm="100000">
                                          <p:val>
                                            <p:fltVal val="0"/>
                                          </p:val>
                                        </p:tav>
                                      </p:tavLst>
                                    </p:anim>
                                    <p:animEffect transition="out" filter="fade">
                                      <p:cBhvr>
                                        <p:cTn id="46" dur="500"/>
                                        <p:tgtEl>
                                          <p:spTgt spid="137"/>
                                        </p:tgtEl>
                                      </p:cBhvr>
                                    </p:animEffect>
                                    <p:set>
                                      <p:cBhvr>
                                        <p:cTn id="47" dur="1" fill="hold">
                                          <p:stCondLst>
                                            <p:cond delay="499"/>
                                          </p:stCondLst>
                                        </p:cTn>
                                        <p:tgtEl>
                                          <p:spTgt spid="137"/>
                                        </p:tgtEl>
                                        <p:attrNameLst>
                                          <p:attrName>style.visibility</p:attrName>
                                        </p:attrNameLst>
                                      </p:cBhvr>
                                      <p:to>
                                        <p:strVal val="hidden"/>
                                      </p:to>
                                    </p:set>
                                  </p:childTnLst>
                                </p:cTn>
                              </p:par>
                              <p:par>
                                <p:cTn id="48" presetID="53" presetClass="exit" presetSubtype="32" fill="hold" grpId="1" nodeType="withEffect">
                                  <p:stCondLst>
                                    <p:cond delay="0"/>
                                  </p:stCondLst>
                                  <p:childTnLst>
                                    <p:anim calcmode="lin" valueType="num">
                                      <p:cBhvr>
                                        <p:cTn id="49" dur="500"/>
                                        <p:tgtEl>
                                          <p:spTgt spid="135"/>
                                        </p:tgtEl>
                                        <p:attrNameLst>
                                          <p:attrName>ppt_w</p:attrName>
                                        </p:attrNameLst>
                                      </p:cBhvr>
                                      <p:tavLst>
                                        <p:tav tm="0">
                                          <p:val>
                                            <p:strVal val="ppt_w"/>
                                          </p:val>
                                        </p:tav>
                                        <p:tav tm="100000">
                                          <p:val>
                                            <p:fltVal val="0"/>
                                          </p:val>
                                        </p:tav>
                                      </p:tavLst>
                                    </p:anim>
                                    <p:anim calcmode="lin" valueType="num">
                                      <p:cBhvr>
                                        <p:cTn id="50" dur="500"/>
                                        <p:tgtEl>
                                          <p:spTgt spid="135"/>
                                        </p:tgtEl>
                                        <p:attrNameLst>
                                          <p:attrName>ppt_h</p:attrName>
                                        </p:attrNameLst>
                                      </p:cBhvr>
                                      <p:tavLst>
                                        <p:tav tm="0">
                                          <p:val>
                                            <p:strVal val="ppt_h"/>
                                          </p:val>
                                        </p:tav>
                                        <p:tav tm="100000">
                                          <p:val>
                                            <p:fltVal val="0"/>
                                          </p:val>
                                        </p:tav>
                                      </p:tavLst>
                                    </p:anim>
                                    <p:animEffect transition="out" filter="fade">
                                      <p:cBhvr>
                                        <p:cTn id="51" dur="500"/>
                                        <p:tgtEl>
                                          <p:spTgt spid="135"/>
                                        </p:tgtEl>
                                      </p:cBhvr>
                                    </p:animEffect>
                                    <p:set>
                                      <p:cBhvr>
                                        <p:cTn id="52" dur="1" fill="hold">
                                          <p:stCondLst>
                                            <p:cond delay="499"/>
                                          </p:stCondLst>
                                        </p:cTn>
                                        <p:tgtEl>
                                          <p:spTgt spid="135"/>
                                        </p:tgtEl>
                                        <p:attrNameLst>
                                          <p:attrName>style.visibility</p:attrName>
                                        </p:attrNameLst>
                                      </p:cBhvr>
                                      <p:to>
                                        <p:strVal val="hidden"/>
                                      </p:to>
                                    </p:set>
                                  </p:childTnLst>
                                </p:cTn>
                              </p:par>
                              <p:par>
                                <p:cTn id="53" presetID="53" presetClass="entr" presetSubtype="16"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p:cTn id="55" dur="500" fill="hold"/>
                                        <p:tgtEl>
                                          <p:spTgt spid="138"/>
                                        </p:tgtEl>
                                        <p:attrNameLst>
                                          <p:attrName>ppt_w</p:attrName>
                                        </p:attrNameLst>
                                      </p:cBhvr>
                                      <p:tavLst>
                                        <p:tav tm="0">
                                          <p:val>
                                            <p:fltVal val="0"/>
                                          </p:val>
                                        </p:tav>
                                        <p:tav tm="100000">
                                          <p:val>
                                            <p:strVal val="#ppt_w"/>
                                          </p:val>
                                        </p:tav>
                                      </p:tavLst>
                                    </p:anim>
                                    <p:anim calcmode="lin" valueType="num">
                                      <p:cBhvr>
                                        <p:cTn id="56" dur="500" fill="hold"/>
                                        <p:tgtEl>
                                          <p:spTgt spid="138"/>
                                        </p:tgtEl>
                                        <p:attrNameLst>
                                          <p:attrName>ppt_h</p:attrName>
                                        </p:attrNameLst>
                                      </p:cBhvr>
                                      <p:tavLst>
                                        <p:tav tm="0">
                                          <p:val>
                                            <p:fltVal val="0"/>
                                          </p:val>
                                        </p:tav>
                                        <p:tav tm="100000">
                                          <p:val>
                                            <p:strVal val="#ppt_h"/>
                                          </p:val>
                                        </p:tav>
                                      </p:tavLst>
                                    </p:anim>
                                    <p:animEffect transition="in" filter="fade">
                                      <p:cBhvr>
                                        <p:cTn id="57" dur="500"/>
                                        <p:tgtEl>
                                          <p:spTgt spid="138"/>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51"/>
                                        </p:tgtEl>
                                        <p:attrNameLst>
                                          <p:attrName>style.visibility</p:attrName>
                                        </p:attrNameLst>
                                      </p:cBhvr>
                                      <p:to>
                                        <p:strVal val="visible"/>
                                      </p:to>
                                    </p:set>
                                    <p:animEffect transition="in" filter="fade">
                                      <p:cBhvr>
                                        <p:cTn id="60" dur="500"/>
                                        <p:tgtEl>
                                          <p:spTgt spid="15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
                                            <p:txEl>
                                              <p:pRg st="3" end="3"/>
                                            </p:txEl>
                                          </p:spTgt>
                                        </p:tgtEl>
                                        <p:attrNameLst>
                                          <p:attrName>style.visibility</p:attrName>
                                        </p:attrNameLst>
                                      </p:cBhvr>
                                      <p:to>
                                        <p:strVal val="visible"/>
                                      </p:to>
                                    </p:set>
                                    <p:animEffect transition="in" filter="fade">
                                      <p:cBhvr>
                                        <p:cTn id="65" dur="500"/>
                                        <p:tgtEl>
                                          <p:spTgt spid="3">
                                            <p:txEl>
                                              <p:pRg st="3" end="3"/>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3">
                                            <p:txEl>
                                              <p:pRg st="4" end="4"/>
                                            </p:txEl>
                                          </p:spTgt>
                                        </p:tgtEl>
                                        <p:attrNameLst>
                                          <p:attrName>style.visibility</p:attrName>
                                        </p:attrNameLst>
                                      </p:cBhvr>
                                      <p:to>
                                        <p:strVal val="visible"/>
                                      </p:to>
                                    </p:set>
                                    <p:animEffect transition="in" filter="fade">
                                      <p:cBhvr>
                                        <p:cTn id="70" dur="500"/>
                                        <p:tgtEl>
                                          <p:spTgt spid="3">
                                            <p:txEl>
                                              <p:pRg st="4" end="4"/>
                                            </p:txEl>
                                          </p:spTgt>
                                        </p:tgtEl>
                                      </p:cBhvr>
                                    </p:animEffect>
                                  </p:childTnLst>
                                </p:cTn>
                              </p:par>
                              <p:par>
                                <p:cTn id="71" presetID="7" presetClass="emph" presetSubtype="2" fill="hold" nodeType="withEffect">
                                  <p:stCondLst>
                                    <p:cond delay="0"/>
                                  </p:stCondLst>
                                  <p:childTnLst>
                                    <p:animClr clrSpc="rgb" dir="cw">
                                      <p:cBhvr>
                                        <p:cTn id="72" dur="500" fill="hold"/>
                                        <p:tgtEl>
                                          <p:spTgt spid="13"/>
                                        </p:tgtEl>
                                        <p:attrNameLst>
                                          <p:attrName>stroke.color</p:attrName>
                                        </p:attrNameLst>
                                      </p:cBhvr>
                                      <p:to>
                                        <a:srgbClr val="A5A5A5"/>
                                      </p:to>
                                    </p:animClr>
                                    <p:set>
                                      <p:cBhvr>
                                        <p:cTn id="73" dur="500" fill="hold"/>
                                        <p:tgtEl>
                                          <p:spTgt spid="13"/>
                                        </p:tgtEl>
                                        <p:attrNameLst>
                                          <p:attrName>stroke.on</p:attrName>
                                        </p:attrNameLst>
                                      </p:cBhvr>
                                      <p:to>
                                        <p:strVal val="true"/>
                                      </p:to>
                                    </p:set>
                                  </p:childTnLst>
                                </p:cTn>
                              </p:par>
                              <p:par>
                                <p:cTn id="74" presetID="7" presetClass="emph" presetSubtype="2" fill="hold" nodeType="withEffect">
                                  <p:stCondLst>
                                    <p:cond delay="0"/>
                                  </p:stCondLst>
                                  <p:childTnLst>
                                    <p:animClr clrSpc="rgb" dir="cw">
                                      <p:cBhvr>
                                        <p:cTn id="75" dur="500" fill="hold"/>
                                        <p:tgtEl>
                                          <p:spTgt spid="19"/>
                                        </p:tgtEl>
                                        <p:attrNameLst>
                                          <p:attrName>stroke.color</p:attrName>
                                        </p:attrNameLst>
                                      </p:cBhvr>
                                      <p:to>
                                        <a:srgbClr val="A5A5A5"/>
                                      </p:to>
                                    </p:animClr>
                                    <p:set>
                                      <p:cBhvr>
                                        <p:cTn id="76" dur="500" fill="hold"/>
                                        <p:tgtEl>
                                          <p:spTgt spid="19"/>
                                        </p:tgtEl>
                                        <p:attrNameLst>
                                          <p:attrName>stroke.on</p:attrName>
                                        </p:attrNameLst>
                                      </p:cBhvr>
                                      <p:to>
                                        <p:strVal val="true"/>
                                      </p:to>
                                    </p:set>
                                  </p:childTnLst>
                                </p:cTn>
                              </p:par>
                              <p:par>
                                <p:cTn id="77" presetID="7" presetClass="emph" presetSubtype="2" fill="hold" nodeType="withEffect">
                                  <p:stCondLst>
                                    <p:cond delay="0"/>
                                  </p:stCondLst>
                                  <p:childTnLst>
                                    <p:animClr clrSpc="rgb" dir="cw">
                                      <p:cBhvr>
                                        <p:cTn id="78" dur="500" fill="hold"/>
                                        <p:tgtEl>
                                          <p:spTgt spid="31"/>
                                        </p:tgtEl>
                                        <p:attrNameLst>
                                          <p:attrName>stroke.color</p:attrName>
                                        </p:attrNameLst>
                                      </p:cBhvr>
                                      <p:to>
                                        <a:srgbClr val="A5A5A5"/>
                                      </p:to>
                                    </p:animClr>
                                    <p:set>
                                      <p:cBhvr>
                                        <p:cTn id="79" dur="500" fill="hold"/>
                                        <p:tgtEl>
                                          <p:spTgt spid="31"/>
                                        </p:tgtEl>
                                        <p:attrNameLst>
                                          <p:attrName>stroke.on</p:attrName>
                                        </p:attrNameLst>
                                      </p:cBhvr>
                                      <p:to>
                                        <p:strVal val="true"/>
                                      </p:to>
                                    </p:set>
                                  </p:childTnLst>
                                </p:cTn>
                              </p:par>
                              <p:par>
                                <p:cTn id="80" presetID="7" presetClass="emph" presetSubtype="2" fill="hold" nodeType="withEffect">
                                  <p:stCondLst>
                                    <p:cond delay="0"/>
                                  </p:stCondLst>
                                  <p:childTnLst>
                                    <p:animClr clrSpc="rgb" dir="cw">
                                      <p:cBhvr>
                                        <p:cTn id="81" dur="500" fill="hold"/>
                                        <p:tgtEl>
                                          <p:spTgt spid="34"/>
                                        </p:tgtEl>
                                        <p:attrNameLst>
                                          <p:attrName>stroke.color</p:attrName>
                                        </p:attrNameLst>
                                      </p:cBhvr>
                                      <p:to>
                                        <a:srgbClr val="A5A5A5"/>
                                      </p:to>
                                    </p:animClr>
                                    <p:set>
                                      <p:cBhvr>
                                        <p:cTn id="82" dur="500" fill="hold"/>
                                        <p:tgtEl>
                                          <p:spTgt spid="34"/>
                                        </p:tgtEl>
                                        <p:attrNameLst>
                                          <p:attrName>stroke.on</p:attrName>
                                        </p:attrNameLst>
                                      </p:cBhvr>
                                      <p:to>
                                        <p:strVal val="true"/>
                                      </p:to>
                                    </p:set>
                                  </p:childTnLst>
                                </p:cTn>
                              </p:par>
                              <p:par>
                                <p:cTn id="83" presetID="10" presetClass="entr" presetSubtype="0" fill="hold" nodeType="withEffect">
                                  <p:stCondLst>
                                    <p:cond delay="0"/>
                                  </p:stCondLst>
                                  <p:childTnLst>
                                    <p:set>
                                      <p:cBhvr>
                                        <p:cTn id="84" dur="1" fill="hold">
                                          <p:stCondLst>
                                            <p:cond delay="0"/>
                                          </p:stCondLst>
                                        </p:cTn>
                                        <p:tgtEl>
                                          <p:spTgt spid="147"/>
                                        </p:tgtEl>
                                        <p:attrNameLst>
                                          <p:attrName>style.visibility</p:attrName>
                                        </p:attrNameLst>
                                      </p:cBhvr>
                                      <p:to>
                                        <p:strVal val="visible"/>
                                      </p:to>
                                    </p:set>
                                    <p:animEffect transition="in" filter="fade">
                                      <p:cBhvr>
                                        <p:cTn id="85" dur="500"/>
                                        <p:tgtEl>
                                          <p:spTgt spid="147"/>
                                        </p:tgtEl>
                                      </p:cBhvr>
                                    </p:animEffect>
                                  </p:childTnLst>
                                </p:cTn>
                              </p:par>
                              <p:par>
                                <p:cTn id="86" presetID="10" presetClass="entr" presetSubtype="0" fill="hold" nodeType="withEffect">
                                  <p:stCondLst>
                                    <p:cond delay="0"/>
                                  </p:stCondLst>
                                  <p:childTnLst>
                                    <p:set>
                                      <p:cBhvr>
                                        <p:cTn id="87" dur="1" fill="hold">
                                          <p:stCondLst>
                                            <p:cond delay="0"/>
                                          </p:stCondLst>
                                        </p:cTn>
                                        <p:tgtEl>
                                          <p:spTgt spid="144"/>
                                        </p:tgtEl>
                                        <p:attrNameLst>
                                          <p:attrName>style.visibility</p:attrName>
                                        </p:attrNameLst>
                                      </p:cBhvr>
                                      <p:to>
                                        <p:strVal val="visible"/>
                                      </p:to>
                                    </p:set>
                                    <p:animEffect transition="in" filter="fade">
                                      <p:cBhvr>
                                        <p:cTn id="88" dur="500"/>
                                        <p:tgtEl>
                                          <p:spTgt spid="144"/>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3">
                                            <p:txEl>
                                              <p:pRg st="5" end="5"/>
                                            </p:txEl>
                                          </p:spTgt>
                                        </p:tgtEl>
                                        <p:attrNameLst>
                                          <p:attrName>style.visibility</p:attrName>
                                        </p:attrNameLst>
                                      </p:cBhvr>
                                      <p:to>
                                        <p:strVal val="visible"/>
                                      </p:to>
                                    </p:set>
                                    <p:animEffect transition="in" filter="fade">
                                      <p:cBhvr>
                                        <p:cTn id="93" dur="500"/>
                                        <p:tgtEl>
                                          <p:spTgt spid="3">
                                            <p:txEl>
                                              <p:pRg st="5" end="5"/>
                                            </p:txEl>
                                          </p:spTgt>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53"/>
                                        </p:tgtEl>
                                        <p:attrNameLst>
                                          <p:attrName>style.visibility</p:attrName>
                                        </p:attrNameLst>
                                      </p:cBhvr>
                                      <p:to>
                                        <p:strVal val="visible"/>
                                      </p:to>
                                    </p:set>
                                    <p:anim calcmode="lin" valueType="num">
                                      <p:cBhvr>
                                        <p:cTn id="96" dur="500" fill="hold"/>
                                        <p:tgtEl>
                                          <p:spTgt spid="153"/>
                                        </p:tgtEl>
                                        <p:attrNameLst>
                                          <p:attrName>ppt_w</p:attrName>
                                        </p:attrNameLst>
                                      </p:cBhvr>
                                      <p:tavLst>
                                        <p:tav tm="0">
                                          <p:val>
                                            <p:fltVal val="0"/>
                                          </p:val>
                                        </p:tav>
                                        <p:tav tm="100000">
                                          <p:val>
                                            <p:strVal val="#ppt_w"/>
                                          </p:val>
                                        </p:tav>
                                      </p:tavLst>
                                    </p:anim>
                                    <p:anim calcmode="lin" valueType="num">
                                      <p:cBhvr>
                                        <p:cTn id="97" dur="500" fill="hold"/>
                                        <p:tgtEl>
                                          <p:spTgt spid="153"/>
                                        </p:tgtEl>
                                        <p:attrNameLst>
                                          <p:attrName>ppt_h</p:attrName>
                                        </p:attrNameLst>
                                      </p:cBhvr>
                                      <p:tavLst>
                                        <p:tav tm="0">
                                          <p:val>
                                            <p:fltVal val="0"/>
                                          </p:val>
                                        </p:tav>
                                        <p:tav tm="100000">
                                          <p:val>
                                            <p:strVal val="#ppt_h"/>
                                          </p:val>
                                        </p:tav>
                                      </p:tavLst>
                                    </p:anim>
                                    <p:animEffect transition="in" filter="fade">
                                      <p:cBhvr>
                                        <p:cTn id="98" dur="500"/>
                                        <p:tgtEl>
                                          <p:spTgt spid="153"/>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52"/>
                                        </p:tgtEl>
                                        <p:attrNameLst>
                                          <p:attrName>style.visibility</p:attrName>
                                        </p:attrNameLst>
                                      </p:cBhvr>
                                      <p:to>
                                        <p:strVal val="visible"/>
                                      </p:to>
                                    </p:set>
                                    <p:animEffect transition="in" filter="fade">
                                      <p:cBhvr>
                                        <p:cTn id="101" dur="500"/>
                                        <p:tgtEl>
                                          <p:spTgt spid="152"/>
                                        </p:tgtEl>
                                      </p:cBhvr>
                                    </p:animEffect>
                                  </p:childTnLst>
                                </p:cTn>
                              </p:par>
                              <p:par>
                                <p:cTn id="102" presetID="10" presetClass="entr" presetSubtype="0" fill="hold" nodeType="with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fade">
                                      <p:cBhvr>
                                        <p:cTn id="104" dur="500"/>
                                        <p:tgtEl>
                                          <p:spTgt spid="154"/>
                                        </p:tgtEl>
                                      </p:cBhvr>
                                    </p:animEffect>
                                  </p:childTnLst>
                                </p:cTn>
                              </p:par>
                              <p:par>
                                <p:cTn id="105" presetID="10" presetClass="entr" presetSubtype="0" fill="hold" nodeType="withEffect">
                                  <p:stCondLst>
                                    <p:cond delay="0"/>
                                  </p:stCondLst>
                                  <p:childTnLst>
                                    <p:set>
                                      <p:cBhvr>
                                        <p:cTn id="106" dur="1" fill="hold">
                                          <p:stCondLst>
                                            <p:cond delay="0"/>
                                          </p:stCondLst>
                                        </p:cTn>
                                        <p:tgtEl>
                                          <p:spTgt spid="159"/>
                                        </p:tgtEl>
                                        <p:attrNameLst>
                                          <p:attrName>style.visibility</p:attrName>
                                        </p:attrNameLst>
                                      </p:cBhvr>
                                      <p:to>
                                        <p:strVal val="visible"/>
                                      </p:to>
                                    </p:set>
                                    <p:animEffect transition="in" filter="fade">
                                      <p:cBhvr>
                                        <p:cTn id="10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5" grpId="0" animBg="1"/>
      <p:bldP spid="135" grpId="1" animBg="1"/>
      <p:bldP spid="136" grpId="0" animBg="1"/>
      <p:bldP spid="136" grpId="1" animBg="1"/>
      <p:bldP spid="137" grpId="0" animBg="1"/>
      <p:bldP spid="137" grpId="1" animBg="1"/>
      <p:bldP spid="151" grpId="0"/>
      <p:bldP spid="152" grpId="0"/>
      <p:bldP spid="15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DNA strand displacement</a:t>
            </a:r>
          </a:p>
        </p:txBody>
      </p:sp>
      <p:sp>
        <p:nvSpPr>
          <p:cNvPr id="5" name="Rectangle 4"/>
          <p:cNvSpPr/>
          <p:nvPr/>
        </p:nvSpPr>
        <p:spPr>
          <a:xfrm>
            <a:off x="8229600" y="1679644"/>
            <a:ext cx="2057400" cy="646331"/>
          </a:xfrm>
          <a:prstGeom prst="rect">
            <a:avLst/>
          </a:prstGeom>
        </p:spPr>
        <p:txBody>
          <a:bodyPr wrap="square">
            <a:spAutoFit/>
          </a:bodyPr>
          <a:lstStyle/>
          <a:p>
            <a:pPr algn="ctr"/>
            <a:r>
              <a:rPr lang="fr-FR" sz="3600" dirty="0" err="1"/>
              <a:t>Bind</a:t>
            </a:r>
            <a:endParaRPr lang="fr-FR" sz="3600" dirty="0"/>
          </a:p>
        </p:txBody>
      </p:sp>
      <p:sp>
        <p:nvSpPr>
          <p:cNvPr id="6" name="Rectangle 5"/>
          <p:cNvSpPr/>
          <p:nvPr/>
        </p:nvSpPr>
        <p:spPr>
          <a:xfrm>
            <a:off x="8282292" y="2926650"/>
            <a:ext cx="2057400" cy="646331"/>
          </a:xfrm>
          <a:prstGeom prst="rect">
            <a:avLst/>
          </a:prstGeom>
        </p:spPr>
        <p:txBody>
          <a:bodyPr wrap="square">
            <a:spAutoFit/>
          </a:bodyPr>
          <a:lstStyle/>
          <a:p>
            <a:pPr algn="ctr"/>
            <a:r>
              <a:rPr lang="fr-FR" sz="3600" dirty="0" err="1"/>
              <a:t>Displace</a:t>
            </a:r>
            <a:endParaRPr lang="fr-FR" sz="3600" dirty="0"/>
          </a:p>
        </p:txBody>
      </p:sp>
      <p:sp>
        <p:nvSpPr>
          <p:cNvPr id="7" name="Rectangle 6"/>
          <p:cNvSpPr/>
          <p:nvPr/>
        </p:nvSpPr>
        <p:spPr>
          <a:xfrm>
            <a:off x="8259594" y="4267201"/>
            <a:ext cx="2057400" cy="646331"/>
          </a:xfrm>
          <a:prstGeom prst="rect">
            <a:avLst/>
          </a:prstGeom>
        </p:spPr>
        <p:txBody>
          <a:bodyPr wrap="square">
            <a:spAutoFit/>
          </a:bodyPr>
          <a:lstStyle/>
          <a:p>
            <a:pPr algn="ctr"/>
            <a:r>
              <a:rPr lang="fr-FR" sz="3600" dirty="0"/>
              <a:t>Release</a:t>
            </a:r>
          </a:p>
        </p:txBody>
      </p:sp>
      <p:grpSp>
        <p:nvGrpSpPr>
          <p:cNvPr id="45" name="Group 44"/>
          <p:cNvGrpSpPr/>
          <p:nvPr/>
        </p:nvGrpSpPr>
        <p:grpSpPr>
          <a:xfrm>
            <a:off x="2258438" y="1741200"/>
            <a:ext cx="1091633" cy="925801"/>
            <a:chOff x="734437" y="1741199"/>
            <a:chExt cx="1091633" cy="925801"/>
          </a:xfrm>
        </p:grpSpPr>
        <p:sp>
          <p:nvSpPr>
            <p:cNvPr id="27" name="Freeform 26"/>
            <p:cNvSpPr/>
            <p:nvPr/>
          </p:nvSpPr>
          <p:spPr>
            <a:xfrm>
              <a:off x="734437" y="2411381"/>
              <a:ext cx="1091633"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968968" y="1741199"/>
              <a:ext cx="461986" cy="584775"/>
            </a:xfrm>
            <a:prstGeom prst="rect">
              <a:avLst/>
            </a:prstGeom>
            <a:noFill/>
          </p:spPr>
          <p:txBody>
            <a:bodyPr wrap="none" rtlCol="0">
              <a:spAutoFit/>
            </a:bodyPr>
            <a:lstStyle/>
            <a:p>
              <a:r>
                <a:rPr lang="en-US" sz="3200" dirty="0"/>
                <a:t>t</a:t>
              </a:r>
              <a:r>
                <a:rPr lang="en-US" sz="3200" baseline="-25000" dirty="0"/>
                <a:t>1</a:t>
              </a:r>
            </a:p>
          </p:txBody>
        </p:sp>
      </p:grpSp>
      <p:grpSp>
        <p:nvGrpSpPr>
          <p:cNvPr id="48" name="Group 47"/>
          <p:cNvGrpSpPr/>
          <p:nvPr/>
        </p:nvGrpSpPr>
        <p:grpSpPr>
          <a:xfrm>
            <a:off x="6528368" y="3429001"/>
            <a:ext cx="1091633" cy="966009"/>
            <a:chOff x="5004367" y="3429000"/>
            <a:chExt cx="1091633" cy="966009"/>
          </a:xfrm>
        </p:grpSpPr>
        <p:sp>
          <p:nvSpPr>
            <p:cNvPr id="28" name="Freeform 27"/>
            <p:cNvSpPr/>
            <p:nvPr/>
          </p:nvSpPr>
          <p:spPr>
            <a:xfrm>
              <a:off x="5004367" y="4139390"/>
              <a:ext cx="1091633"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319190" y="3429000"/>
              <a:ext cx="461986" cy="584775"/>
            </a:xfrm>
            <a:prstGeom prst="rect">
              <a:avLst/>
            </a:prstGeom>
            <a:noFill/>
          </p:spPr>
          <p:txBody>
            <a:bodyPr wrap="none" rtlCol="0">
              <a:spAutoFit/>
            </a:bodyPr>
            <a:lstStyle/>
            <a:p>
              <a:r>
                <a:rPr lang="en-US" sz="3200" dirty="0"/>
                <a:t>t</a:t>
              </a:r>
              <a:r>
                <a:rPr lang="en-US" sz="3200" baseline="-25000" dirty="0"/>
                <a:t>2</a:t>
              </a:r>
            </a:p>
          </p:txBody>
        </p:sp>
      </p:grpSp>
      <p:grpSp>
        <p:nvGrpSpPr>
          <p:cNvPr id="49" name="Group 48"/>
          <p:cNvGrpSpPr/>
          <p:nvPr/>
        </p:nvGrpSpPr>
        <p:grpSpPr>
          <a:xfrm>
            <a:off x="2258438" y="4397432"/>
            <a:ext cx="1091634" cy="856561"/>
            <a:chOff x="734438" y="4397431"/>
            <a:chExt cx="1091634" cy="856561"/>
          </a:xfrm>
        </p:grpSpPr>
        <p:sp>
          <p:nvSpPr>
            <p:cNvPr id="30" name="Freeform 29"/>
            <p:cNvSpPr/>
            <p:nvPr/>
          </p:nvSpPr>
          <p:spPr>
            <a:xfrm>
              <a:off x="734438" y="4397431"/>
              <a:ext cx="1091634"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6" name="TextBox 35"/>
            <p:cNvSpPr txBox="1"/>
            <p:nvPr/>
          </p:nvSpPr>
          <p:spPr>
            <a:xfrm>
              <a:off x="968968" y="4669217"/>
              <a:ext cx="667170" cy="584775"/>
            </a:xfrm>
            <a:prstGeom prst="rect">
              <a:avLst/>
            </a:prstGeom>
            <a:noFill/>
          </p:spPr>
          <p:txBody>
            <a:bodyPr wrap="none" rtlCol="0">
              <a:spAutoFit/>
            </a:bodyPr>
            <a:lstStyle/>
            <a:p>
              <a:r>
                <a:rPr lang="en-US" sz="3200" dirty="0"/>
                <a:t>t</a:t>
              </a:r>
              <a:r>
                <a:rPr lang="en-US" sz="3200" baseline="-25000" dirty="0"/>
                <a:t>1</a:t>
              </a:r>
              <a:r>
                <a:rPr lang="en-US" sz="3200" dirty="0"/>
                <a:t>*</a:t>
              </a:r>
            </a:p>
          </p:txBody>
        </p:sp>
      </p:grpSp>
      <p:grpSp>
        <p:nvGrpSpPr>
          <p:cNvPr id="50" name="Group 49"/>
          <p:cNvGrpSpPr/>
          <p:nvPr/>
        </p:nvGrpSpPr>
        <p:grpSpPr>
          <a:xfrm>
            <a:off x="3350072" y="4535420"/>
            <a:ext cx="3178296" cy="670499"/>
            <a:chOff x="1826072" y="4535419"/>
            <a:chExt cx="3178296" cy="670499"/>
          </a:xfrm>
        </p:grpSpPr>
        <p:cxnSp>
          <p:nvCxnSpPr>
            <p:cNvPr id="11" name="Straight Connector 10"/>
            <p:cNvCxnSpPr/>
            <p:nvPr/>
          </p:nvCxnSpPr>
          <p:spPr>
            <a:xfrm>
              <a:off x="1826072" y="4535419"/>
              <a:ext cx="3178296" cy="0"/>
            </a:xfrm>
            <a:prstGeom prst="line">
              <a:avLst/>
            </a:prstGeom>
            <a:ln w="635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253282" y="4621143"/>
              <a:ext cx="587020" cy="584775"/>
            </a:xfrm>
            <a:prstGeom prst="rect">
              <a:avLst/>
            </a:prstGeom>
            <a:noFill/>
          </p:spPr>
          <p:txBody>
            <a:bodyPr wrap="none" rtlCol="0">
              <a:spAutoFit/>
            </a:bodyPr>
            <a:lstStyle/>
            <a:p>
              <a:r>
                <a:rPr lang="en-US" sz="3200" dirty="0"/>
                <a:t>a*</a:t>
              </a:r>
            </a:p>
          </p:txBody>
        </p:sp>
      </p:grpSp>
      <p:grpSp>
        <p:nvGrpSpPr>
          <p:cNvPr id="51" name="Group 50"/>
          <p:cNvGrpSpPr/>
          <p:nvPr/>
        </p:nvGrpSpPr>
        <p:grpSpPr>
          <a:xfrm>
            <a:off x="6528367" y="4407411"/>
            <a:ext cx="1091634" cy="872462"/>
            <a:chOff x="5004367" y="4407411"/>
            <a:chExt cx="1091634" cy="872462"/>
          </a:xfrm>
        </p:grpSpPr>
        <p:sp>
          <p:nvSpPr>
            <p:cNvPr id="29" name="Freeform 28"/>
            <p:cNvSpPr/>
            <p:nvPr/>
          </p:nvSpPr>
          <p:spPr>
            <a:xfrm>
              <a:off x="5004367" y="4407411"/>
              <a:ext cx="1091634" cy="255619"/>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635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5319190" y="4695098"/>
              <a:ext cx="667170" cy="584775"/>
            </a:xfrm>
            <a:prstGeom prst="rect">
              <a:avLst/>
            </a:prstGeom>
            <a:noFill/>
          </p:spPr>
          <p:txBody>
            <a:bodyPr wrap="none" rtlCol="0">
              <a:spAutoFit/>
            </a:bodyPr>
            <a:lstStyle/>
            <a:p>
              <a:r>
                <a:rPr lang="en-US" sz="3200" dirty="0"/>
                <a:t>t</a:t>
              </a:r>
              <a:r>
                <a:rPr lang="en-US" sz="3200" baseline="-25000" dirty="0"/>
                <a:t>2</a:t>
              </a:r>
              <a:r>
                <a:rPr lang="en-US" sz="3200" dirty="0"/>
                <a:t>*</a:t>
              </a:r>
            </a:p>
          </p:txBody>
        </p:sp>
      </p:grpSp>
      <p:grpSp>
        <p:nvGrpSpPr>
          <p:cNvPr id="65" name="Group 64"/>
          <p:cNvGrpSpPr/>
          <p:nvPr/>
        </p:nvGrpSpPr>
        <p:grpSpPr>
          <a:xfrm>
            <a:off x="171774" y="1828801"/>
            <a:ext cx="6356592" cy="1502763"/>
            <a:chOff x="-457200" y="2214064"/>
            <a:chExt cx="6356592" cy="1502763"/>
          </a:xfrm>
        </p:grpSpPr>
        <p:grpSp>
          <p:nvGrpSpPr>
            <p:cNvPr id="46" name="Group 45"/>
            <p:cNvGrpSpPr/>
            <p:nvPr/>
          </p:nvGrpSpPr>
          <p:grpSpPr>
            <a:xfrm>
              <a:off x="2721096" y="2214064"/>
              <a:ext cx="3178296" cy="712585"/>
              <a:chOff x="1797089" y="1826606"/>
              <a:chExt cx="3178296" cy="712585"/>
            </a:xfrm>
          </p:grpSpPr>
          <p:cxnSp>
            <p:nvCxnSpPr>
              <p:cNvPr id="9" name="Straight Connector 8"/>
              <p:cNvCxnSpPr/>
              <p:nvPr/>
            </p:nvCxnSpPr>
            <p:spPr>
              <a:xfrm>
                <a:off x="1797089" y="2539191"/>
                <a:ext cx="3178296" cy="0"/>
              </a:xfrm>
              <a:prstGeom prst="line">
                <a:avLst/>
              </a:prstGeom>
              <a:ln w="63500" cmpd="sng">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253282" y="1826606"/>
                <a:ext cx="381836" cy="584775"/>
              </a:xfrm>
              <a:prstGeom prst="rect">
                <a:avLst/>
              </a:prstGeom>
              <a:noFill/>
            </p:spPr>
            <p:txBody>
              <a:bodyPr wrap="none" rtlCol="0">
                <a:spAutoFit/>
              </a:bodyPr>
              <a:lstStyle/>
              <a:p>
                <a:r>
                  <a:rPr lang="en-US" sz="3200" dirty="0"/>
                  <a:t>a</a:t>
                </a:r>
                <a:endParaRPr lang="en-US" sz="3200" baseline="-25000" dirty="0"/>
              </a:p>
            </p:txBody>
          </p:sp>
        </p:grpSp>
        <p:grpSp>
          <p:nvGrpSpPr>
            <p:cNvPr id="62" name="Group 61"/>
            <p:cNvGrpSpPr/>
            <p:nvPr/>
          </p:nvGrpSpPr>
          <p:grpSpPr>
            <a:xfrm rot="10800000">
              <a:off x="-457200" y="3004242"/>
              <a:ext cx="3178296" cy="712585"/>
              <a:chOff x="1797089" y="1826606"/>
              <a:chExt cx="3178296" cy="712585"/>
            </a:xfrm>
          </p:grpSpPr>
          <p:cxnSp>
            <p:nvCxnSpPr>
              <p:cNvPr id="63" name="Straight Connector 62"/>
              <p:cNvCxnSpPr/>
              <p:nvPr/>
            </p:nvCxnSpPr>
            <p:spPr>
              <a:xfrm>
                <a:off x="1797089" y="2539191"/>
                <a:ext cx="3178296" cy="0"/>
              </a:xfrm>
              <a:prstGeom prst="line">
                <a:avLst/>
              </a:prstGeom>
              <a:ln w="63500" cmpd="sng">
                <a:solidFill>
                  <a:srgbClr val="FF0000">
                    <a:alpha val="0"/>
                  </a:srgbClr>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3253282" y="1826606"/>
                <a:ext cx="381836" cy="584775"/>
              </a:xfrm>
              <a:prstGeom prst="rect">
                <a:avLst/>
              </a:prstGeom>
              <a:noFill/>
            </p:spPr>
            <p:txBody>
              <a:bodyPr wrap="none" rtlCol="0">
                <a:spAutoFit/>
              </a:bodyPr>
              <a:lstStyle/>
              <a:p>
                <a:r>
                  <a:rPr lang="en-US" sz="3200" dirty="0">
                    <a:noFill/>
                  </a:rPr>
                  <a:t>a</a:t>
                </a:r>
                <a:endParaRPr lang="en-US" sz="3200" baseline="-25000" dirty="0">
                  <a:noFill/>
                </a:endParaRPr>
              </a:p>
            </p:txBody>
          </p:sp>
        </p:grpSp>
      </p:grpSp>
      <p:grpSp>
        <p:nvGrpSpPr>
          <p:cNvPr id="80" name="Group 79"/>
          <p:cNvGrpSpPr/>
          <p:nvPr/>
        </p:nvGrpSpPr>
        <p:grpSpPr>
          <a:xfrm>
            <a:off x="3379052" y="3563254"/>
            <a:ext cx="6356592" cy="1511941"/>
            <a:chOff x="1855052" y="3563253"/>
            <a:chExt cx="6356592" cy="1511941"/>
          </a:xfrm>
        </p:grpSpPr>
        <p:grpSp>
          <p:nvGrpSpPr>
            <p:cNvPr id="47" name="Group 46"/>
            <p:cNvGrpSpPr/>
            <p:nvPr/>
          </p:nvGrpSpPr>
          <p:grpSpPr>
            <a:xfrm>
              <a:off x="1855052" y="3563253"/>
              <a:ext cx="3178296" cy="703947"/>
              <a:chOff x="1855052" y="3563253"/>
              <a:chExt cx="3178296" cy="703947"/>
            </a:xfrm>
          </p:grpSpPr>
          <p:cxnSp>
            <p:nvCxnSpPr>
              <p:cNvPr id="10" name="Straight Connector 9"/>
              <p:cNvCxnSpPr/>
              <p:nvPr/>
            </p:nvCxnSpPr>
            <p:spPr>
              <a:xfrm>
                <a:off x="1855052" y="4267200"/>
                <a:ext cx="3178296"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253282" y="3563253"/>
                <a:ext cx="381836" cy="584775"/>
              </a:xfrm>
              <a:prstGeom prst="rect">
                <a:avLst/>
              </a:prstGeom>
              <a:noFill/>
            </p:spPr>
            <p:txBody>
              <a:bodyPr wrap="none" rtlCol="0">
                <a:spAutoFit/>
              </a:bodyPr>
              <a:lstStyle/>
              <a:p>
                <a:r>
                  <a:rPr lang="en-US" sz="3200" dirty="0"/>
                  <a:t>a</a:t>
                </a:r>
                <a:endParaRPr lang="en-US" sz="3200" baseline="-25000" dirty="0"/>
              </a:p>
            </p:txBody>
          </p:sp>
        </p:grpSp>
        <p:grpSp>
          <p:nvGrpSpPr>
            <p:cNvPr id="77" name="Group 76"/>
            <p:cNvGrpSpPr/>
            <p:nvPr/>
          </p:nvGrpSpPr>
          <p:grpSpPr>
            <a:xfrm rot="10800000">
              <a:off x="5033348" y="4371247"/>
              <a:ext cx="3178296" cy="703947"/>
              <a:chOff x="1855052" y="3563253"/>
              <a:chExt cx="3178296" cy="703947"/>
            </a:xfrm>
          </p:grpSpPr>
          <p:cxnSp>
            <p:nvCxnSpPr>
              <p:cNvPr id="78" name="Straight Connector 77"/>
              <p:cNvCxnSpPr/>
              <p:nvPr/>
            </p:nvCxnSpPr>
            <p:spPr>
              <a:xfrm>
                <a:off x="1855052" y="4267200"/>
                <a:ext cx="3178296" cy="0"/>
              </a:xfrm>
              <a:prstGeom prst="line">
                <a:avLst/>
              </a:prstGeom>
              <a:ln w="63500" cmpd="sng">
                <a:solidFill>
                  <a:srgbClr val="0070C0">
                    <a:alpha val="0"/>
                  </a:srgb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3253282" y="3563253"/>
                <a:ext cx="381836" cy="584775"/>
              </a:xfrm>
              <a:prstGeom prst="rect">
                <a:avLst/>
              </a:prstGeom>
              <a:noFill/>
            </p:spPr>
            <p:txBody>
              <a:bodyPr wrap="none" rtlCol="0">
                <a:spAutoFit/>
              </a:bodyPr>
              <a:lstStyle/>
              <a:p>
                <a:r>
                  <a:rPr lang="en-US" sz="3200" dirty="0">
                    <a:solidFill>
                      <a:schemeClr val="tx1">
                        <a:alpha val="0"/>
                      </a:schemeClr>
                    </a:solidFill>
                  </a:rPr>
                  <a:t>a</a:t>
                </a:r>
                <a:endParaRPr lang="en-US" sz="3200" baseline="-25000" dirty="0">
                  <a:solidFill>
                    <a:schemeClr val="tx1">
                      <a:alpha val="0"/>
                    </a:schemeClr>
                  </a:solidFill>
                </a:endParaRPr>
              </a:p>
            </p:txBody>
          </p:sp>
        </p:grpSp>
      </p:grpSp>
      <p:grpSp>
        <p:nvGrpSpPr>
          <p:cNvPr id="13" name="Group 12"/>
          <p:cNvGrpSpPr/>
          <p:nvPr/>
        </p:nvGrpSpPr>
        <p:grpSpPr>
          <a:xfrm>
            <a:off x="3431421" y="3559856"/>
            <a:ext cx="3125927" cy="707344"/>
            <a:chOff x="1688365" y="5075195"/>
            <a:chExt cx="3125927" cy="707344"/>
          </a:xfrm>
        </p:grpSpPr>
        <p:grpSp>
          <p:nvGrpSpPr>
            <p:cNvPr id="44" name="Group 43"/>
            <p:cNvGrpSpPr/>
            <p:nvPr/>
          </p:nvGrpSpPr>
          <p:grpSpPr>
            <a:xfrm>
              <a:off x="1848274" y="5075195"/>
              <a:ext cx="2966018" cy="703947"/>
              <a:chOff x="2067330" y="3563253"/>
              <a:chExt cx="2966018" cy="703947"/>
            </a:xfrm>
          </p:grpSpPr>
          <p:cxnSp>
            <p:nvCxnSpPr>
              <p:cNvPr id="55" name="Straight Connector 54"/>
              <p:cNvCxnSpPr/>
              <p:nvPr/>
            </p:nvCxnSpPr>
            <p:spPr>
              <a:xfrm>
                <a:off x="2067330" y="4267200"/>
                <a:ext cx="2966018" cy="0"/>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253282" y="3563253"/>
                <a:ext cx="381836" cy="584775"/>
              </a:xfrm>
              <a:prstGeom prst="rect">
                <a:avLst/>
              </a:prstGeom>
              <a:noFill/>
            </p:spPr>
            <p:txBody>
              <a:bodyPr wrap="none" rtlCol="0">
                <a:spAutoFit/>
              </a:bodyPr>
              <a:lstStyle/>
              <a:p>
                <a:r>
                  <a:rPr lang="en-US" sz="3200" dirty="0"/>
                  <a:t>a</a:t>
                </a:r>
                <a:endParaRPr lang="en-US" sz="3200" baseline="-25000" dirty="0"/>
              </a:p>
            </p:txBody>
          </p:sp>
        </p:grpSp>
        <p:cxnSp>
          <p:nvCxnSpPr>
            <p:cNvPr id="57" name="Straight Connector 56"/>
            <p:cNvCxnSpPr/>
            <p:nvPr/>
          </p:nvCxnSpPr>
          <p:spPr>
            <a:xfrm flipH="1" flipV="1">
              <a:off x="1688365" y="5583103"/>
              <a:ext cx="190074" cy="199436"/>
            </a:xfrm>
            <a:prstGeom prst="line">
              <a:avLst/>
            </a:prstGeom>
            <a:ln w="63500" cmpd="sng">
              <a:solidFill>
                <a:srgbClr val="0070C0"/>
              </a:solidFill>
            </a:ln>
          </p:spPr>
          <p:style>
            <a:lnRef idx="1">
              <a:schemeClr val="accent1"/>
            </a:lnRef>
            <a:fillRef idx="0">
              <a:schemeClr val="accent1"/>
            </a:fillRef>
            <a:effectRef idx="0">
              <a:schemeClr val="accent1"/>
            </a:effectRef>
            <a:fontRef idx="minor">
              <a:schemeClr val="tx1"/>
            </a:fontRef>
          </p:style>
        </p:cxnSp>
      </p:grpSp>
      <p:sp>
        <p:nvSpPr>
          <p:cNvPr id="4" name="Slide Number Placeholder 3"/>
          <p:cNvSpPr>
            <a:spLocks noGrp="1"/>
          </p:cNvSpPr>
          <p:nvPr>
            <p:ph type="sldNum" sz="quarter" idx="12"/>
          </p:nvPr>
        </p:nvSpPr>
        <p:spPr/>
        <p:txBody>
          <a:bodyPr/>
          <a:lstStyle/>
          <a:p>
            <a:fld id="{1ACC379C-1C69-404F-8F7C-25EFE1E359DB}" type="slidenum">
              <a:rPr lang="en-US" smtClean="0"/>
              <a:t>5</a:t>
            </a:fld>
            <a:endParaRPr lang="en-US"/>
          </a:p>
        </p:txBody>
      </p:sp>
    </p:spTree>
    <p:extLst>
      <p:ext uri="{BB962C8B-B14F-4D97-AF65-F5344CB8AC3E}">
        <p14:creationId xmlns:p14="http://schemas.microsoft.com/office/powerpoint/2010/main" val="194202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 0.25 E" pathEditMode="relative" ptsTypes="">
                                      <p:cBhvr>
                                        <p:cTn id="6" dur="1000" fill="hold"/>
                                        <p:tgtEl>
                                          <p:spTgt spid="45"/>
                                        </p:tgtEl>
                                        <p:attrNameLst>
                                          <p:attrName>ppt_x</p:attrName>
                                          <p:attrName>ppt_y</p:attrName>
                                        </p:attrNameLst>
                                      </p:cBhvr>
                                    </p:animMotion>
                                  </p:childTnLst>
                                </p:cTn>
                              </p:par>
                              <p:par>
                                <p:cTn id="7" presetID="8" presetClass="emph" presetSubtype="0" fill="hold" nodeType="withEffect">
                                  <p:stCondLst>
                                    <p:cond delay="0"/>
                                  </p:stCondLst>
                                  <p:childTnLst>
                                    <p:animRot by="-1800000">
                                      <p:cBhvr>
                                        <p:cTn id="8" dur="1000" fill="hold"/>
                                        <p:tgtEl>
                                          <p:spTgt spid="65"/>
                                        </p:tgtEl>
                                        <p:attrNameLst>
                                          <p:attrName>r</p:attrName>
                                        </p:attrNameLst>
                                      </p:cBhvr>
                                    </p:animRot>
                                  </p:childTnLst>
                                </p:cTn>
                              </p:par>
                              <p:par>
                                <p:cTn id="9" presetID="42" presetClass="path" presetSubtype="0" accel="50000" decel="50000" fill="hold" nodeType="withEffect">
                                  <p:stCondLst>
                                    <p:cond delay="0"/>
                                  </p:stCondLst>
                                  <p:childTnLst>
                                    <p:animMotion origin="layout" path="M 0 0 L 0 0.25 E" pathEditMode="relative" ptsTypes="">
                                      <p:cBhvr>
                                        <p:cTn id="10" dur="1000" fill="hold"/>
                                        <p:tgtEl>
                                          <p:spTgt spid="65"/>
                                        </p:tgtEl>
                                        <p:attrNameLst>
                                          <p:attrName>ppt_x</p:attrName>
                                          <p:attrName>ppt_y</p:attrName>
                                        </p:attrNameLst>
                                      </p:cBhvr>
                                    </p:animMotion>
                                  </p:childTnLst>
                                </p:cTn>
                              </p:par>
                              <p:par>
                                <p:cTn id="11" presetID="10"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80"/>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13"/>
                                        </p:tgtEl>
                                        <p:attrNameLst>
                                          <p:attrName>style.visibility</p:attrName>
                                        </p:attrNameLst>
                                      </p:cBhvr>
                                      <p:to>
                                        <p:strVal val="hidden"/>
                                      </p:to>
                                    </p:set>
                                  </p:childTnLst>
                                </p:cTn>
                              </p:par>
                              <p:par>
                                <p:cTn id="24" presetID="1" presetClass="entr" presetSubtype="0" fill="hold" nodeType="withEffect">
                                  <p:stCondLst>
                                    <p:cond delay="0"/>
                                  </p:stCondLst>
                                  <p:childTnLst>
                                    <p:set>
                                      <p:cBhvr>
                                        <p:cTn id="25" dur="1" fill="hold">
                                          <p:stCondLst>
                                            <p:cond delay="0"/>
                                          </p:stCondLst>
                                        </p:cTn>
                                        <p:tgtEl>
                                          <p:spTgt spid="8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8" presetClass="emph" presetSubtype="0" fill="hold" nodeType="clickEffect">
                                  <p:stCondLst>
                                    <p:cond delay="0"/>
                                  </p:stCondLst>
                                  <p:childTnLst>
                                    <p:animRot by="1800000">
                                      <p:cBhvr>
                                        <p:cTn id="29" dur="1000" fill="hold"/>
                                        <p:tgtEl>
                                          <p:spTgt spid="65"/>
                                        </p:tgtEl>
                                        <p:attrNameLst>
                                          <p:attrName>r</p:attrName>
                                        </p:attrNameLst>
                                      </p:cBhvr>
                                    </p:animRot>
                                  </p:childTnLst>
                                </p:cTn>
                              </p:par>
                              <p:par>
                                <p:cTn id="30" presetID="8" presetClass="emph" presetSubtype="0" fill="hold" nodeType="withEffect">
                                  <p:stCondLst>
                                    <p:cond delay="0"/>
                                  </p:stCondLst>
                                  <p:childTnLst>
                                    <p:animRot by="1800000">
                                      <p:cBhvr>
                                        <p:cTn id="31" dur="1000" fill="hold"/>
                                        <p:tgtEl>
                                          <p:spTgt spid="80"/>
                                        </p:tgtEl>
                                        <p:attrNameLst>
                                          <p:attrName>r</p:attrName>
                                        </p:attrNameLst>
                                      </p:cBhvr>
                                    </p:animRot>
                                  </p:childTnLst>
                                </p:cTn>
                              </p:par>
                              <p:par>
                                <p:cTn id="32" presetID="3" presetClass="emph" presetSubtype="2" fill="hold" grpId="0" nodeType="withEffect">
                                  <p:stCondLst>
                                    <p:cond delay="0"/>
                                  </p:stCondLst>
                                  <p:childTnLst>
                                    <p:animClr clrSpc="rgb" dir="cw">
                                      <p:cBhvr override="childStyle">
                                        <p:cTn id="33" dur="500" fill="hold"/>
                                        <p:tgtEl>
                                          <p:spTgt spid="5"/>
                                        </p:tgtEl>
                                        <p:attrNameLst>
                                          <p:attrName>style.color</p:attrName>
                                        </p:attrNameLst>
                                      </p:cBhvr>
                                      <p:to>
                                        <a:srgbClr val="C0C0C0"/>
                                      </p:to>
                                    </p:animClr>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par>
                                <p:cTn id="42" presetID="3" presetClass="emph" presetSubtype="2" fill="hold" grpId="1" nodeType="withEffect">
                                  <p:stCondLst>
                                    <p:cond delay="0"/>
                                  </p:stCondLst>
                                  <p:childTnLst>
                                    <p:animClr clrSpc="rgb" dir="cw">
                                      <p:cBhvr override="childStyle">
                                        <p:cTn id="43" dur="500" fill="hold"/>
                                        <p:tgtEl>
                                          <p:spTgt spid="6"/>
                                        </p:tgtEl>
                                        <p:attrNameLst>
                                          <p:attrName>style.color</p:attrName>
                                        </p:attrNameLst>
                                      </p:cBhvr>
                                      <p:to>
                                        <a:srgbClr val="C0C0C0"/>
                                      </p:to>
                                    </p:animClr>
                                  </p:childTnLst>
                                </p:cTn>
                              </p:par>
                              <p:par>
                                <p:cTn id="44" presetID="42" presetClass="path" presetSubtype="0" accel="50000" decel="50000" fill="hold" nodeType="withEffect">
                                  <p:stCondLst>
                                    <p:cond delay="0"/>
                                  </p:stCondLst>
                                  <p:childTnLst>
                                    <p:animMotion origin="layout" path="M -6.25E-7 -1.11111E-6 L 0.00039 -0.22662 " pathEditMode="relative" rAng="0" ptsTypes="AA">
                                      <p:cBhvr>
                                        <p:cTn id="45" dur="1000" fill="hold"/>
                                        <p:tgtEl>
                                          <p:spTgt spid="80"/>
                                        </p:tgtEl>
                                        <p:attrNameLst>
                                          <p:attrName>ppt_x</p:attrName>
                                          <p:attrName>ppt_y</p:attrName>
                                        </p:attrNameLst>
                                      </p:cBhvr>
                                      <p:rCtr x="13" y="-11343"/>
                                    </p:animMotion>
                                  </p:childTnLst>
                                </p:cTn>
                              </p:par>
                              <p:par>
                                <p:cTn id="46" presetID="42" presetClass="path" presetSubtype="0" accel="50000" decel="50000" fill="hold" nodeType="withEffect">
                                  <p:stCondLst>
                                    <p:cond delay="0"/>
                                  </p:stCondLst>
                                  <p:childTnLst>
                                    <p:animMotion origin="layout" path="M -4.44444E-6 -3.7037E-7 L 0.00139 -0.22593 " pathEditMode="relative" rAng="0" ptsTypes="AA">
                                      <p:cBhvr>
                                        <p:cTn id="47" dur="1000" fill="hold"/>
                                        <p:tgtEl>
                                          <p:spTgt spid="48"/>
                                        </p:tgtEl>
                                        <p:attrNameLst>
                                          <p:attrName>ppt_x</p:attrName>
                                          <p:attrName>ppt_y</p:attrName>
                                        </p:attrNameLst>
                                      </p:cBhvr>
                                      <p:rCtr x="69" y="-11296"/>
                                    </p:animMotion>
                                  </p:childTnLst>
                                </p:cTn>
                              </p:par>
                              <p:par>
                                <p:cTn id="48" presetID="8" presetClass="emph" presetSubtype="0" fill="hold" nodeType="withEffect">
                                  <p:stCondLst>
                                    <p:cond delay="0"/>
                                  </p:stCondLst>
                                  <p:childTnLst>
                                    <p:animRot by="-1800000">
                                      <p:cBhvr>
                                        <p:cTn id="49" dur="1000" fill="hold"/>
                                        <p:tgtEl>
                                          <p:spTgt spid="8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20292-3D76-4FDF-BC90-B25EC936CA1D}"/>
              </a:ext>
            </a:extLst>
          </p:cNvPr>
          <p:cNvSpPr>
            <a:spLocks noGrp="1"/>
          </p:cNvSpPr>
          <p:nvPr>
            <p:ph type="title"/>
          </p:nvPr>
        </p:nvSpPr>
        <p:spPr/>
        <p:txBody>
          <a:bodyPr>
            <a:normAutofit/>
          </a:bodyPr>
          <a:lstStyle/>
          <a:p>
            <a:r>
              <a:rPr lang="en-US" sz="3600" dirty="0"/>
              <a:t>If all monomer types lie on one side of hyperplane </a:t>
            </a:r>
            <a:r>
              <a:rPr lang="en-US" sz="3600" b="1" dirty="0"/>
              <a:t>h</a:t>
            </a:r>
            <a:r>
              <a:rPr lang="en-US" sz="3600" dirty="0"/>
              <a:t>…</a:t>
            </a:r>
          </a:p>
        </p:txBody>
      </p:sp>
      <p:sp>
        <p:nvSpPr>
          <p:cNvPr id="3" name="Content Placeholder 2">
            <a:extLst>
              <a:ext uri="{FF2B5EF4-FFF2-40B4-BE49-F238E27FC236}">
                <a16:creationId xmlns:a16="http://schemas.microsoft.com/office/drawing/2014/main" id="{63CC8DE4-9B73-4923-BE83-39A145A0C69A}"/>
              </a:ext>
            </a:extLst>
          </p:cNvPr>
          <p:cNvSpPr>
            <a:spLocks noGrp="1"/>
          </p:cNvSpPr>
          <p:nvPr>
            <p:ph idx="1"/>
          </p:nvPr>
        </p:nvSpPr>
        <p:spPr>
          <a:xfrm>
            <a:off x="838200" y="1825624"/>
            <a:ext cx="10515600" cy="4030231"/>
          </a:xfrm>
        </p:spPr>
        <p:txBody>
          <a:bodyPr>
            <a:normAutofit/>
          </a:bodyPr>
          <a:lstStyle/>
          <a:p>
            <a:r>
              <a:rPr lang="en-US" sz="2400"/>
              <a:t>Consider “slack monomers” {d</a:t>
            </a:r>
            <a:r>
              <a:rPr lang="en-US" sz="2400" baseline="-25000"/>
              <a:t>1</a:t>
            </a:r>
            <a:r>
              <a:rPr lang="en-US" sz="2400"/>
              <a:t>*}, {d</a:t>
            </a:r>
            <a:r>
              <a:rPr lang="en-US" sz="2400" baseline="-25000"/>
              <a:t>2</a:t>
            </a:r>
            <a:r>
              <a:rPr lang="en-US" sz="2400"/>
              <a:t>*},…, adding just enough to bind to all the excess d</a:t>
            </a:r>
            <a:r>
              <a:rPr lang="en-US" sz="2400" baseline="-25000"/>
              <a:t>i</a:t>
            </a:r>
            <a:r>
              <a:rPr lang="en-US" sz="2400"/>
              <a:t> domains, so </a:t>
            </a:r>
            <a:r>
              <a:rPr lang="en-US" sz="2400" b="1"/>
              <a:t>saturated</a:t>
            </a:r>
            <a:r>
              <a:rPr lang="en-US" sz="2400"/>
              <a:t> (fully bound) == </a:t>
            </a:r>
            <a:r>
              <a:rPr lang="en-US" sz="2400" b="1"/>
              <a:t>all domains bound</a:t>
            </a:r>
            <a:endParaRPr lang="en-US" sz="2400" b="1" dirty="0"/>
          </a:p>
          <a:p>
            <a:r>
              <a:rPr lang="en-US" sz="2400"/>
              <a:t>If </a:t>
            </a:r>
            <a:r>
              <a:rPr lang="en-US" sz="2400" b="1"/>
              <a:t>c</a:t>
            </a:r>
            <a:r>
              <a:rPr lang="en-US" sz="2400"/>
              <a:t> is count of all monomers including slack monomers (</a:t>
            </a:r>
            <a:r>
              <a:rPr lang="en-US" sz="2400" b="1"/>
              <a:t>c</a:t>
            </a:r>
            <a:r>
              <a:rPr lang="en-US" sz="2400"/>
              <a:t>(i) = count of </a:t>
            </a:r>
            <a:r>
              <a:rPr lang="en-US" sz="2400" b="1"/>
              <a:t>m</a:t>
            </a:r>
            <a:r>
              <a:rPr lang="en-US" sz="2400" b="1" baseline="-25000"/>
              <a:t>i</a:t>
            </a:r>
            <a:r>
              <a:rPr lang="en-US" sz="2400"/>
              <a:t>), then </a:t>
            </a:r>
            <a:r>
              <a:rPr lang="en-US" sz="2400" b="1"/>
              <a:t>Ac</a:t>
            </a:r>
            <a:r>
              <a:rPr lang="en-US" sz="2400"/>
              <a:t> = </a:t>
            </a:r>
            <a:r>
              <a:rPr lang="en-US" sz="2400" b="1"/>
              <a:t>0</a:t>
            </a:r>
            <a:r>
              <a:rPr lang="en-US" sz="2400"/>
              <a:t>, where each column of </a:t>
            </a:r>
            <a:r>
              <a:rPr lang="en-US" sz="2400" b="1"/>
              <a:t>A</a:t>
            </a:r>
            <a:r>
              <a:rPr lang="en-US" sz="2400"/>
              <a:t> represents a monomer (counts of domains).</a:t>
            </a:r>
            <a:endParaRPr lang="en-US" sz="2400" dirty="0"/>
          </a:p>
          <a:p>
            <a:r>
              <a:rPr lang="en-US" sz="2400"/>
              <a:t>dot-product </a:t>
            </a:r>
            <a:r>
              <a:rPr lang="en-US" sz="2400" b="1"/>
              <a:t>h</a:t>
            </a:r>
            <a:r>
              <a:rPr lang="en-US" sz="2400"/>
              <a:t> on both sides: </a:t>
            </a:r>
            <a:r>
              <a:rPr lang="en-US" sz="2400" b="1"/>
              <a:t>h</a:t>
            </a:r>
            <a:r>
              <a:rPr lang="en-US" sz="2400"/>
              <a:t>∙</a:t>
            </a:r>
            <a:r>
              <a:rPr lang="en-US" sz="2400" b="1"/>
              <a:t>Ac</a:t>
            </a:r>
            <a:r>
              <a:rPr lang="en-US" sz="2400"/>
              <a:t> = </a:t>
            </a:r>
            <a:r>
              <a:rPr lang="en-US" sz="2400" b="1"/>
              <a:t>h</a:t>
            </a:r>
            <a:r>
              <a:rPr lang="en-US" sz="2400"/>
              <a:t>∙</a:t>
            </a:r>
            <a:r>
              <a:rPr lang="en-US" sz="2400" b="1"/>
              <a:t>0</a:t>
            </a:r>
            <a:r>
              <a:rPr lang="en-US" sz="2400"/>
              <a:t> = 0, distribute through: ∑</a:t>
            </a:r>
            <a:r>
              <a:rPr lang="en-US" sz="2400" baseline="-25000"/>
              <a:t>i</a:t>
            </a:r>
            <a:r>
              <a:rPr lang="en-US" sz="2400"/>
              <a:t>(</a:t>
            </a:r>
            <a:r>
              <a:rPr lang="en-US" sz="2400" b="1"/>
              <a:t>h</a:t>
            </a:r>
            <a:r>
              <a:rPr lang="en-US" sz="2400"/>
              <a:t>∙</a:t>
            </a:r>
            <a:r>
              <a:rPr lang="en-US" sz="2400" b="1"/>
              <a:t>m</a:t>
            </a:r>
            <a:r>
              <a:rPr lang="en-US" sz="2400" b="1" baseline="-25000"/>
              <a:t>i</a:t>
            </a:r>
            <a:r>
              <a:rPr lang="en-US" sz="2400"/>
              <a:t>)</a:t>
            </a:r>
            <a:r>
              <a:rPr lang="en-US" sz="2400" b="1"/>
              <a:t>c</a:t>
            </a:r>
            <a:r>
              <a:rPr lang="en-US" sz="2400"/>
              <a:t>(i) = 0</a:t>
            </a:r>
            <a:endParaRPr lang="en-US" sz="2400" dirty="0"/>
          </a:p>
          <a:p>
            <a:r>
              <a:rPr lang="en-US" sz="2400"/>
              <a:t>Let </a:t>
            </a:r>
            <a:r>
              <a:rPr lang="en-US" sz="2400" i="1"/>
              <a:t>S</a:t>
            </a:r>
            <a:r>
              <a:rPr lang="en-US" sz="2400"/>
              <a:t> be set of monomers with “small” counts, move them to one side: </a:t>
            </a:r>
            <a:endParaRPr lang="en-US" sz="2400" dirty="0"/>
          </a:p>
          <a:p>
            <a:pPr marL="457200" lvl="1" indent="0">
              <a:buNone/>
            </a:pPr>
            <a:r>
              <a:rPr lang="en-US" sz="2000"/>
              <a:t>	 </a:t>
            </a:r>
            <a:r>
              <a:rPr lang="en-US" sz="2800"/>
              <a:t>– ∑</a:t>
            </a:r>
            <a:r>
              <a:rPr lang="en-US" sz="2800" baseline="-25000">
                <a:solidFill>
                  <a:srgbClr val="FF0000"/>
                </a:solidFill>
              </a:rPr>
              <a:t>i∈S</a:t>
            </a:r>
            <a:r>
              <a:rPr lang="en-US" sz="2800"/>
              <a:t>(</a:t>
            </a:r>
            <a:r>
              <a:rPr lang="en-US" sz="2800" b="1"/>
              <a:t>h</a:t>
            </a:r>
            <a:r>
              <a:rPr lang="en-US" sz="2800"/>
              <a:t>∙</a:t>
            </a:r>
            <a:r>
              <a:rPr lang="en-US" sz="2800" b="1"/>
              <a:t>m</a:t>
            </a:r>
            <a:r>
              <a:rPr lang="en-US" sz="2800" b="1" baseline="-25000"/>
              <a:t>i</a:t>
            </a:r>
            <a:r>
              <a:rPr lang="en-US" sz="2800"/>
              <a:t>)</a:t>
            </a:r>
            <a:r>
              <a:rPr lang="en-US" sz="2800" b="1"/>
              <a:t>c</a:t>
            </a:r>
            <a:r>
              <a:rPr lang="en-US" sz="2800"/>
              <a:t>(i) = ∑</a:t>
            </a:r>
            <a:r>
              <a:rPr lang="en-US" sz="2800" baseline="-25000">
                <a:solidFill>
                  <a:srgbClr val="FF0000"/>
                </a:solidFill>
              </a:rPr>
              <a:t>i∉S</a:t>
            </a:r>
            <a:r>
              <a:rPr lang="en-US" sz="2800"/>
              <a:t>(</a:t>
            </a:r>
            <a:r>
              <a:rPr lang="en-US" sz="2800" b="1"/>
              <a:t>h</a:t>
            </a:r>
            <a:r>
              <a:rPr lang="en-US" sz="2800"/>
              <a:t>∙</a:t>
            </a:r>
            <a:r>
              <a:rPr lang="en-US" sz="2800" b="1"/>
              <a:t>m</a:t>
            </a:r>
            <a:r>
              <a:rPr lang="en-US" sz="2800" b="1" baseline="-25000"/>
              <a:t>i</a:t>
            </a:r>
            <a:r>
              <a:rPr lang="en-US" sz="2800"/>
              <a:t>)</a:t>
            </a:r>
            <a:r>
              <a:rPr lang="en-US" sz="2800" b="1"/>
              <a:t>c</a:t>
            </a:r>
            <a:r>
              <a:rPr lang="en-US" sz="2800"/>
              <a:t>(i)</a:t>
            </a:r>
            <a:endParaRPr lang="en-US" sz="2000" dirty="0"/>
          </a:p>
          <a:p>
            <a:r>
              <a:rPr lang="en-US" sz="2400"/>
              <a:t>Then </a:t>
            </a:r>
            <a:r>
              <a:rPr lang="en-US" sz="2800"/>
              <a:t>“small”</a:t>
            </a:r>
            <a:r>
              <a:rPr lang="en-US" sz="2800" baseline="-25000"/>
              <a:t>2</a:t>
            </a:r>
            <a:r>
              <a:rPr lang="en-US" sz="2800"/>
              <a:t> ≥ – ∑</a:t>
            </a:r>
            <a:r>
              <a:rPr lang="en-US" sz="2800" baseline="-25000">
                <a:solidFill>
                  <a:srgbClr val="FF0000"/>
                </a:solidFill>
              </a:rPr>
              <a:t>i∈S</a:t>
            </a:r>
            <a:r>
              <a:rPr lang="en-US" sz="2800"/>
              <a:t>(</a:t>
            </a:r>
            <a:r>
              <a:rPr lang="en-US" sz="2800" b="1"/>
              <a:t>h</a:t>
            </a:r>
            <a:r>
              <a:rPr lang="en-US" sz="2800"/>
              <a:t>∙</a:t>
            </a:r>
            <a:r>
              <a:rPr lang="en-US" sz="2800" b="1"/>
              <a:t>m</a:t>
            </a:r>
            <a:r>
              <a:rPr lang="en-US" sz="2800" b="1" baseline="-25000"/>
              <a:t>i</a:t>
            </a:r>
            <a:r>
              <a:rPr lang="en-US" sz="2800"/>
              <a:t>)</a:t>
            </a:r>
            <a:r>
              <a:rPr lang="en-US" sz="2800" b="1"/>
              <a:t>c</a:t>
            </a:r>
            <a:r>
              <a:rPr lang="en-US" sz="2800"/>
              <a:t>(i) = ∑</a:t>
            </a:r>
            <a:r>
              <a:rPr lang="en-US" sz="2800" baseline="-25000">
                <a:solidFill>
                  <a:srgbClr val="FF0000"/>
                </a:solidFill>
              </a:rPr>
              <a:t>i∉S</a:t>
            </a:r>
            <a:r>
              <a:rPr lang="en-US" sz="2800"/>
              <a:t>(</a:t>
            </a:r>
            <a:r>
              <a:rPr lang="en-US" sz="2800" b="1"/>
              <a:t>h</a:t>
            </a:r>
            <a:r>
              <a:rPr lang="en-US" sz="2800"/>
              <a:t>∙</a:t>
            </a:r>
            <a:r>
              <a:rPr lang="en-US" sz="2800" b="1"/>
              <a:t>m</a:t>
            </a:r>
            <a:r>
              <a:rPr lang="en-US" sz="2800" b="1" baseline="-25000"/>
              <a:t>i</a:t>
            </a:r>
            <a:r>
              <a:rPr lang="en-US" sz="2800"/>
              <a:t>)</a:t>
            </a:r>
            <a:r>
              <a:rPr lang="en-US" sz="2800" b="1"/>
              <a:t>c</a:t>
            </a:r>
            <a:r>
              <a:rPr lang="en-US" sz="2800"/>
              <a:t>(i) ≥ ∑</a:t>
            </a:r>
            <a:r>
              <a:rPr lang="en-US" sz="2800" baseline="-25000">
                <a:solidFill>
                  <a:srgbClr val="FF0000"/>
                </a:solidFill>
              </a:rPr>
              <a:t>i∉S</a:t>
            </a:r>
            <a:r>
              <a:rPr lang="en-US" sz="2800" b="1"/>
              <a:t>c</a:t>
            </a:r>
            <a:r>
              <a:rPr lang="en-US" sz="2800"/>
              <a:t>(i)</a:t>
            </a:r>
            <a:r>
              <a:rPr lang="en-US"/>
              <a:t> </a:t>
            </a:r>
            <a:endParaRPr lang="en-US" dirty="0"/>
          </a:p>
        </p:txBody>
      </p:sp>
      <p:sp>
        <p:nvSpPr>
          <p:cNvPr id="4" name="Slide Number Placeholder 3">
            <a:extLst>
              <a:ext uri="{FF2B5EF4-FFF2-40B4-BE49-F238E27FC236}">
                <a16:creationId xmlns:a16="http://schemas.microsoft.com/office/drawing/2014/main" id="{85126A63-241F-483B-98FA-9AAD90EC93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E9E8C63F-BF6B-4C5E-8FE0-00341F4D3D1E}"/>
              </a:ext>
            </a:extLst>
          </p:cNvPr>
          <p:cNvGrpSpPr/>
          <p:nvPr/>
        </p:nvGrpSpPr>
        <p:grpSpPr>
          <a:xfrm>
            <a:off x="702733" y="5149194"/>
            <a:ext cx="8034867" cy="1142584"/>
            <a:chOff x="702733" y="5149194"/>
            <a:chExt cx="8034867" cy="1142584"/>
          </a:xfrm>
        </p:grpSpPr>
        <p:sp>
          <p:nvSpPr>
            <p:cNvPr id="6" name="TextBox 5">
              <a:extLst>
                <a:ext uri="{FF2B5EF4-FFF2-40B4-BE49-F238E27FC236}">
                  <a16:creationId xmlns:a16="http://schemas.microsoft.com/office/drawing/2014/main" id="{D996AB32-F3F6-4F84-845B-75189EF076A4}"/>
                </a:ext>
              </a:extLst>
            </p:cNvPr>
            <p:cNvSpPr txBox="1"/>
            <p:nvPr/>
          </p:nvSpPr>
          <p:spPr>
            <a:xfrm>
              <a:off x="702733" y="5553114"/>
              <a:ext cx="4343400" cy="73866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c</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(count of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i’th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monomer) is small by definition, and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m</a:t>
              </a:r>
              <a:r>
                <a:rPr kumimoji="0" lang="en-US" sz="2400" b="1" i="0"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O(1)</a:t>
              </a:r>
            </a:p>
          </p:txBody>
        </p:sp>
        <p:sp>
          <p:nvSpPr>
            <p:cNvPr id="8" name="TextBox 7">
              <a:extLst>
                <a:ext uri="{FF2B5EF4-FFF2-40B4-BE49-F238E27FC236}">
                  <a16:creationId xmlns:a16="http://schemas.microsoft.com/office/drawing/2014/main" id="{20A2CBE4-23B9-46CF-BC16-E6DDAF5CDED3}"/>
                </a:ext>
              </a:extLst>
            </p:cNvPr>
            <p:cNvSpPr txBox="1"/>
            <p:nvPr/>
          </p:nvSpPr>
          <p:spPr>
            <a:xfrm>
              <a:off x="5190065" y="5553114"/>
              <a:ext cx="931335"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above</a:t>
              </a:r>
            </a:p>
          </p:txBody>
        </p:sp>
        <p:sp>
          <p:nvSpPr>
            <p:cNvPr id="10" name="TextBox 9">
              <a:extLst>
                <a:ext uri="{FF2B5EF4-FFF2-40B4-BE49-F238E27FC236}">
                  <a16:creationId xmlns:a16="http://schemas.microsoft.com/office/drawing/2014/main" id="{6B492227-F518-4A08-8DB7-FC66B60454F1}"/>
                </a:ext>
              </a:extLst>
            </p:cNvPr>
            <p:cNvSpPr txBox="1"/>
            <p:nvPr/>
          </p:nvSpPr>
          <p:spPr>
            <a:xfrm>
              <a:off x="6903718" y="5671189"/>
              <a:ext cx="1833882"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since </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h</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a:t>
              </a:r>
              <a:r>
                <a:rPr kumimoji="0" lang="en-US" sz="2400" b="1" i="0" u="none" strike="noStrike" kern="1200" cap="none" spc="0" normalizeH="0" baseline="0" noProof="0" dirty="0" err="1">
                  <a:ln>
                    <a:noFill/>
                  </a:ln>
                  <a:solidFill>
                    <a:prstClr val="black"/>
                  </a:solidFill>
                  <a:effectLst/>
                  <a:uLnTx/>
                  <a:uFillTx/>
                  <a:latin typeface="Calibri" panose="020F0502020204030204"/>
                  <a:ea typeface="+mn-ea"/>
                  <a:cs typeface="+mn-cs"/>
                </a:rPr>
                <a:t>m</a:t>
              </a:r>
              <a:r>
                <a:rPr kumimoji="0" lang="en-US" sz="2400" b="1" i="0" u="none" strike="noStrike" kern="1200" cap="none" spc="0" normalizeH="0" baseline="-25000" noProof="0" dirty="0" err="1">
                  <a:ln>
                    <a:noFill/>
                  </a:ln>
                  <a:solidFill>
                    <a:prstClr val="black"/>
                  </a:solidFill>
                  <a:effectLst/>
                  <a:uLnTx/>
                  <a:uFillTx/>
                  <a:latin typeface="Calibri" panose="020F0502020204030204"/>
                  <a:ea typeface="+mn-ea"/>
                  <a:cs typeface="+mn-cs"/>
                </a:rPr>
                <a:t>i</a:t>
              </a:r>
              <a:r>
                <a:rPr kumimoji="0" lang="en-US" sz="2400" b="1" i="0" u="none" strike="noStrike" kern="1200" cap="none" spc="0" normalizeH="0" baseline="-25000" noProof="0" dirty="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1</a:t>
              </a:r>
            </a:p>
          </p:txBody>
        </p:sp>
        <p:cxnSp>
          <p:nvCxnSpPr>
            <p:cNvPr id="12" name="Straight Arrow Connector 11">
              <a:extLst>
                <a:ext uri="{FF2B5EF4-FFF2-40B4-BE49-F238E27FC236}">
                  <a16:creationId xmlns:a16="http://schemas.microsoft.com/office/drawing/2014/main" id="{955D6C99-1E82-4AA7-B249-583E01C362DD}"/>
                </a:ext>
              </a:extLst>
            </p:cNvPr>
            <p:cNvCxnSpPr>
              <a:cxnSpLocks/>
              <a:stCxn id="6" idx="0"/>
            </p:cNvCxnSpPr>
            <p:nvPr/>
          </p:nvCxnSpPr>
          <p:spPr>
            <a:xfrm flipV="1">
              <a:off x="2874433" y="5156200"/>
              <a:ext cx="283634" cy="396914"/>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1E50AF48-508F-4AD1-A3B1-0BC97C0470AE}"/>
                </a:ext>
              </a:extLst>
            </p:cNvPr>
            <p:cNvCxnSpPr>
              <a:cxnSpLocks/>
              <a:stCxn id="8" idx="0"/>
            </p:cNvCxnSpPr>
            <p:nvPr/>
          </p:nvCxnSpPr>
          <p:spPr>
            <a:xfrm flipH="1" flipV="1">
              <a:off x="5565987" y="5149194"/>
              <a:ext cx="89746" cy="4039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7A74D4D-75AB-435F-9A17-617E30EE71F9}"/>
                </a:ext>
              </a:extLst>
            </p:cNvPr>
            <p:cNvCxnSpPr>
              <a:cxnSpLocks/>
              <a:stCxn id="10" idx="0"/>
            </p:cNvCxnSpPr>
            <p:nvPr/>
          </p:nvCxnSpPr>
          <p:spPr>
            <a:xfrm flipH="1" flipV="1">
              <a:off x="7725410" y="5156200"/>
              <a:ext cx="95249" cy="51498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2476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Applying thermodynamic model to tile assembly</a:t>
            </a:r>
          </a:p>
        </p:txBody>
      </p:sp>
      <p:sp>
        <p:nvSpPr>
          <p:cNvPr id="3" name="Content Placeholder 2"/>
          <p:cNvSpPr>
            <a:spLocks noGrp="1"/>
          </p:cNvSpPr>
          <p:nvPr>
            <p:ph idx="1"/>
          </p:nvPr>
        </p:nvSpPr>
        <p:spPr/>
        <p:txBody>
          <a:bodyPr/>
          <a:lstStyle/>
          <a:p>
            <a:r>
              <a:rPr lang="en-US" dirty="0"/>
              <a:t>Let’s incorporate the thermodynamic binding network model into the abstract tile assembly model.</a:t>
            </a:r>
          </a:p>
          <a:p>
            <a:r>
              <a:rPr lang="en-US" dirty="0"/>
              <a:t>How can we create a large assembly from a small number of tile types?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9819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69348"/>
          </a:xfrm>
        </p:spPr>
        <p:txBody>
          <a:bodyPr>
            <a:normAutofit/>
          </a:bodyPr>
          <a:lstStyle/>
          <a:p>
            <a:r>
              <a:rPr lang="en-US" sz="3600" dirty="0"/>
              <a:t>A thermodynamically </a:t>
            </a:r>
            <a:r>
              <a:rPr lang="en-US" sz="3600" dirty="0">
                <a:solidFill>
                  <a:srgbClr val="FF0000"/>
                </a:solidFill>
              </a:rPr>
              <a:t>unstable</a:t>
            </a:r>
            <a:r>
              <a:rPr lang="en-US" sz="3600" dirty="0"/>
              <a:t> tile assembly counter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1219401" y="3930850"/>
            <a:ext cx="10517851" cy="2425500"/>
          </a:xfrm>
          <a:prstGeom prst="rect">
            <a:avLst/>
          </a:prstGeom>
        </p:spPr>
      </p:pic>
      <p:pic>
        <p:nvPicPr>
          <p:cNvPr id="7" name="Picture 6"/>
          <p:cNvPicPr>
            <a:picLocks noChangeAspect="1"/>
          </p:cNvPicPr>
          <p:nvPr/>
        </p:nvPicPr>
        <p:blipFill>
          <a:blip r:embed="rId4"/>
          <a:stretch>
            <a:fillRect/>
          </a:stretch>
        </p:blipFill>
        <p:spPr>
          <a:xfrm>
            <a:off x="1232215" y="1195303"/>
            <a:ext cx="10495801" cy="2436500"/>
          </a:xfrm>
          <a:prstGeom prst="rect">
            <a:avLst/>
          </a:prstGeom>
        </p:spPr>
      </p:pic>
      <p:pic>
        <p:nvPicPr>
          <p:cNvPr id="8" name="Picture 7"/>
          <p:cNvPicPr>
            <a:picLocks noChangeAspect="1"/>
          </p:cNvPicPr>
          <p:nvPr/>
        </p:nvPicPr>
        <p:blipFill>
          <a:blip r:embed="rId5"/>
          <a:stretch>
            <a:fillRect/>
          </a:stretch>
        </p:blipFill>
        <p:spPr>
          <a:xfrm>
            <a:off x="245045" y="4339267"/>
            <a:ext cx="815850" cy="979000"/>
          </a:xfrm>
          <a:prstGeom prst="rect">
            <a:avLst/>
          </a:prstGeom>
        </p:spPr>
      </p:pic>
      <p:grpSp>
        <p:nvGrpSpPr>
          <p:cNvPr id="12" name="Group 11"/>
          <p:cNvGrpSpPr/>
          <p:nvPr/>
        </p:nvGrpSpPr>
        <p:grpSpPr>
          <a:xfrm>
            <a:off x="1176867" y="1114888"/>
            <a:ext cx="663787" cy="2597329"/>
            <a:chOff x="1168400" y="1114888"/>
            <a:chExt cx="663787" cy="2597329"/>
          </a:xfrm>
        </p:grpSpPr>
        <p:sp>
          <p:nvSpPr>
            <p:cNvPr id="3" name="Rectangle: Rounded Corners 2"/>
            <p:cNvSpPr/>
            <p:nvPr/>
          </p:nvSpPr>
          <p:spPr>
            <a:xfrm>
              <a:off x="1168400" y="1114888"/>
              <a:ext cx="663787" cy="2597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p:cNvSpPr txBox="1"/>
            <p:nvPr/>
          </p:nvSpPr>
          <p:spPr>
            <a:xfrm>
              <a:off x="1402503" y="1293494"/>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TextBox 8"/>
            <p:cNvSpPr txBox="1"/>
            <p:nvPr/>
          </p:nvSpPr>
          <p:spPr>
            <a:xfrm>
              <a:off x="1402503" y="191598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 name="TextBox 9"/>
            <p:cNvSpPr txBox="1"/>
            <p:nvPr/>
          </p:nvSpPr>
          <p:spPr>
            <a:xfrm>
              <a:off x="1417743" y="2538482"/>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1" name="TextBox 10"/>
            <p:cNvSpPr txBox="1"/>
            <p:nvPr/>
          </p:nvSpPr>
          <p:spPr>
            <a:xfrm>
              <a:off x="1417743" y="316487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25" name="Group 24"/>
          <p:cNvGrpSpPr/>
          <p:nvPr/>
        </p:nvGrpSpPr>
        <p:grpSpPr>
          <a:xfrm>
            <a:off x="1796312" y="1114887"/>
            <a:ext cx="663787" cy="2597329"/>
            <a:chOff x="1168400" y="1114888"/>
            <a:chExt cx="663787" cy="2597329"/>
          </a:xfrm>
        </p:grpSpPr>
        <p:sp>
          <p:nvSpPr>
            <p:cNvPr id="26" name="Rectangle: Rounded Corners 25"/>
            <p:cNvSpPr/>
            <p:nvPr/>
          </p:nvSpPr>
          <p:spPr>
            <a:xfrm>
              <a:off x="1168400" y="1114888"/>
              <a:ext cx="663787" cy="2597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p:cNvSpPr txBox="1"/>
            <p:nvPr/>
          </p:nvSpPr>
          <p:spPr>
            <a:xfrm>
              <a:off x="1402503" y="1293494"/>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8" name="TextBox 27"/>
            <p:cNvSpPr txBox="1"/>
            <p:nvPr/>
          </p:nvSpPr>
          <p:spPr>
            <a:xfrm>
              <a:off x="1402503" y="191598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9" name="TextBox 28"/>
            <p:cNvSpPr txBox="1"/>
            <p:nvPr/>
          </p:nvSpPr>
          <p:spPr>
            <a:xfrm>
              <a:off x="1417743" y="2538482"/>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0" name="TextBox 29"/>
            <p:cNvSpPr txBox="1"/>
            <p:nvPr/>
          </p:nvSpPr>
          <p:spPr>
            <a:xfrm>
              <a:off x="1417743" y="316487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31" name="Group 30"/>
          <p:cNvGrpSpPr/>
          <p:nvPr/>
        </p:nvGrpSpPr>
        <p:grpSpPr>
          <a:xfrm>
            <a:off x="2412165" y="1114887"/>
            <a:ext cx="663787" cy="2597329"/>
            <a:chOff x="1168400" y="1114888"/>
            <a:chExt cx="663787" cy="2597329"/>
          </a:xfrm>
        </p:grpSpPr>
        <p:sp>
          <p:nvSpPr>
            <p:cNvPr id="32" name="Rectangle: Rounded Corners 31"/>
            <p:cNvSpPr/>
            <p:nvPr/>
          </p:nvSpPr>
          <p:spPr>
            <a:xfrm>
              <a:off x="1168400" y="1114888"/>
              <a:ext cx="663787" cy="25973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2"/>
            <p:cNvSpPr txBox="1"/>
            <p:nvPr/>
          </p:nvSpPr>
          <p:spPr>
            <a:xfrm>
              <a:off x="1402503" y="1293494"/>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4" name="TextBox 33"/>
            <p:cNvSpPr txBox="1"/>
            <p:nvPr/>
          </p:nvSpPr>
          <p:spPr>
            <a:xfrm>
              <a:off x="1402503" y="191598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0</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5" name="TextBox 34"/>
            <p:cNvSpPr txBox="1"/>
            <p:nvPr/>
          </p:nvSpPr>
          <p:spPr>
            <a:xfrm>
              <a:off x="1417743" y="2538482"/>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6" name="TextBox 35"/>
            <p:cNvSpPr txBox="1"/>
            <p:nvPr/>
          </p:nvSpPr>
          <p:spPr>
            <a:xfrm>
              <a:off x="1417743" y="3164878"/>
              <a:ext cx="206587" cy="369332"/>
            </a:xfrm>
            <a:prstGeom prst="rect">
              <a:avLst/>
            </a:prstGeom>
            <a:solidFill>
              <a:schemeClr val="bg2"/>
            </a:solidFill>
          </p:spPr>
          <p:txBody>
            <a:bodyPr wrap="square" lIns="0" tIns="0" rIns="0" bIns="0"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1</a:t>
              </a:r>
              <a:endPar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5792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10" presetClass="exit" presetSubtype="0" fill="hold" nodeType="withEffect">
                                  <p:stCondLst>
                                    <p:cond delay="0"/>
                                  </p:stCondLst>
                                  <p:childTnLst>
                                    <p:animEffect transition="out" filter="fade">
                                      <p:cBhvr>
                                        <p:cTn id="14" dur="500"/>
                                        <p:tgtEl>
                                          <p:spTgt spid="12"/>
                                        </p:tgtEl>
                                      </p:cBhvr>
                                    </p:animEffect>
                                    <p:set>
                                      <p:cBhvr>
                                        <p:cTn id="15" dur="1" fill="hold">
                                          <p:stCondLst>
                                            <p:cond delay="499"/>
                                          </p:stCondLst>
                                        </p:cTn>
                                        <p:tgtEl>
                                          <p:spTgt spid="1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par>
                                <p:cTn id="21" presetID="10" presetClass="exit" presetSubtype="0" fill="hold" nodeType="withEffect">
                                  <p:stCondLst>
                                    <p:cond delay="0"/>
                                  </p:stCondLst>
                                  <p:childTnLst>
                                    <p:animEffect transition="out" filter="fade">
                                      <p:cBhvr>
                                        <p:cTn id="22" dur="500"/>
                                        <p:tgtEl>
                                          <p:spTgt spid="25"/>
                                        </p:tgtEl>
                                      </p:cBhvr>
                                    </p:animEffect>
                                    <p:set>
                                      <p:cBhvr>
                                        <p:cTn id="23" dur="1" fill="hold">
                                          <p:stCondLst>
                                            <p:cond delay="499"/>
                                          </p:stCondLst>
                                        </p:cTn>
                                        <p:tgtEl>
                                          <p:spTgt spid="2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par>
                                <p:cTn id="29" presetID="10" presetClass="entr" presetSubtype="0"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 thermodynamically </a:t>
            </a:r>
            <a:r>
              <a:rPr lang="en-US" sz="4000" dirty="0">
                <a:solidFill>
                  <a:srgbClr val="FF0000"/>
                </a:solidFill>
              </a:rPr>
              <a:t>stable</a:t>
            </a:r>
            <a:r>
              <a:rPr lang="en-US" sz="4000" dirty="0"/>
              <a:t> tile assembly counter</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835948" y="2589233"/>
            <a:ext cx="10517851" cy="2425500"/>
          </a:xfrm>
          <a:prstGeom prst="rect">
            <a:avLst/>
          </a:prstGeom>
        </p:spPr>
      </p:pic>
      <p:sp>
        <p:nvSpPr>
          <p:cNvPr id="6" name="TextBox 5"/>
          <p:cNvSpPr txBox="1"/>
          <p:nvPr/>
        </p:nvSpPr>
        <p:spPr>
          <a:xfrm>
            <a:off x="1136072" y="1573570"/>
            <a:ext cx="96058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Difference is that each row (corresponding to bits of the same significance) has glues labeled with the row number</a:t>
            </a:r>
          </a:p>
        </p:txBody>
      </p:sp>
    </p:spTree>
    <p:extLst>
      <p:ext uri="{BB962C8B-B14F-4D97-AF65-F5344CB8AC3E}">
        <p14:creationId xmlns:p14="http://schemas.microsoft.com/office/powerpoint/2010/main" val="34584776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lnSpcReduction="10000"/>
          </a:bodyPr>
          <a:lstStyle/>
          <a:p>
            <a:r>
              <a:rPr lang="en-US" dirty="0"/>
              <a:t>Strong bonds (surprisingly) aren’t sufficient to self-assemble large thermodynamically stable structures. </a:t>
            </a:r>
            <a:r>
              <a:rPr lang="en-US" i="1" dirty="0"/>
              <a:t>Geometry helps</a:t>
            </a:r>
            <a:r>
              <a:rPr lang="en-US" dirty="0"/>
              <a:t>!</a:t>
            </a:r>
          </a:p>
          <a:p>
            <a:r>
              <a:rPr lang="en-US" dirty="0"/>
              <a:t>Kinetically self-assembling a thermodynamically stable structure has very strong guarantees on errors:</a:t>
            </a:r>
          </a:p>
          <a:p>
            <a:pPr lvl="1"/>
            <a:r>
              <a:rPr lang="en-US" dirty="0"/>
              <a:t>target structure eventually results despite arbitrary kinetic errors.</a:t>
            </a:r>
          </a:p>
          <a:p>
            <a:pPr lvl="1"/>
            <a:r>
              <a:rPr lang="en-US" dirty="0"/>
              <a:t>If it’s the only stable structure, and free energy of other structures is much less, then it’s the only result you’ll see.</a:t>
            </a:r>
          </a:p>
          <a:p>
            <a:r>
              <a:rPr lang="en-US" dirty="0"/>
              <a:t>Bad news: </a:t>
            </a:r>
            <a:r>
              <a:rPr lang="en-US" b="1" dirty="0"/>
              <a:t>NP</a:t>
            </a:r>
            <a:r>
              <a:rPr lang="en-US" dirty="0"/>
              <a:t>-complete to tell if a given configuration is unstable… even </a:t>
            </a:r>
            <a:r>
              <a:rPr lang="en-US" b="1" dirty="0"/>
              <a:t>NP</a:t>
            </a:r>
            <a:r>
              <a:rPr lang="en-US" dirty="0"/>
              <a:t>-hard to approximate entropy of stable configuration:  </a:t>
            </a:r>
          </a:p>
          <a:p>
            <a:pPr marL="457200" lvl="1" indent="0">
              <a:buNone/>
            </a:pPr>
            <a:r>
              <a:rPr lang="en-US" sz="2000" dirty="0"/>
              <a:t>[</a:t>
            </a:r>
            <a:r>
              <a:rPr lang="en-US" sz="2000" dirty="0" err="1"/>
              <a:t>Breik</a:t>
            </a:r>
            <a:r>
              <a:rPr lang="en-US" sz="2000" dirty="0"/>
              <a:t>, </a:t>
            </a:r>
            <a:r>
              <a:rPr lang="en-US" sz="2000" dirty="0" err="1"/>
              <a:t>Thachuk</a:t>
            </a:r>
            <a:r>
              <a:rPr lang="en-US" sz="2000" dirty="0"/>
              <a:t>, </a:t>
            </a:r>
            <a:r>
              <a:rPr lang="en-US" sz="2000" dirty="0" err="1"/>
              <a:t>Heule</a:t>
            </a:r>
            <a:r>
              <a:rPr lang="en-US" sz="2000" dirty="0"/>
              <a:t>, </a:t>
            </a:r>
            <a:r>
              <a:rPr lang="en-US" sz="2000" dirty="0" err="1"/>
              <a:t>Soloveichik</a:t>
            </a:r>
            <a:r>
              <a:rPr lang="en-US" sz="2000" dirty="0"/>
              <a:t>, </a:t>
            </a:r>
            <a:r>
              <a:rPr lang="en-US" sz="2000" i="1" dirty="0"/>
              <a:t>Computing properties of stable configurations of thermodynamic binding networks</a:t>
            </a:r>
            <a:r>
              <a:rPr lang="en-US" sz="2000" dirty="0"/>
              <a:t>, </a:t>
            </a:r>
            <a:r>
              <a:rPr lang="en-US" sz="2000" u="sng" dirty="0"/>
              <a:t>Theoretical Computer Science</a:t>
            </a:r>
            <a:r>
              <a:rPr lang="en-US" sz="2000" dirty="0"/>
              <a:t> 2019]</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995154-0473-4D3E-9D27-8B1D4B6CEBB6}"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727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X</a:t>
            </a:r>
            <a:r>
              <a:rPr lang="en-US" dirty="0"/>
              <a:t> ⟶ </a:t>
            </a:r>
            <a:r>
              <a:rPr lang="en-US" dirty="0">
                <a:solidFill>
                  <a:srgbClr val="0070C0"/>
                </a:solidFill>
              </a:rPr>
              <a:t>Y</a:t>
            </a:r>
            <a:r>
              <a:rPr lang="en-US" dirty="0"/>
              <a:t> + </a:t>
            </a:r>
            <a:r>
              <a:rPr lang="en-US" dirty="0">
                <a:solidFill>
                  <a:schemeClr val="accent6">
                    <a:lumMod val="75000"/>
                  </a:schemeClr>
                </a:solidFill>
              </a:rPr>
              <a:t>Z</a:t>
            </a:r>
          </a:p>
        </p:txBody>
      </p:sp>
      <p:grpSp>
        <p:nvGrpSpPr>
          <p:cNvPr id="20" name="Group 19"/>
          <p:cNvGrpSpPr/>
          <p:nvPr/>
        </p:nvGrpSpPr>
        <p:grpSpPr>
          <a:xfrm>
            <a:off x="1828801" y="1494087"/>
            <a:ext cx="3124200" cy="659895"/>
            <a:chOff x="1066800" y="1559251"/>
            <a:chExt cx="5029200" cy="659895"/>
          </a:xfrm>
        </p:grpSpPr>
        <p:sp>
          <p:nvSpPr>
            <p:cNvPr id="5" name="Freeform 4"/>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2971806" y="1559251"/>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p>
          </p:txBody>
        </p:sp>
        <p:cxnSp>
          <p:nvCxnSpPr>
            <p:cNvPr id="12" name="Straight Connector 11"/>
            <p:cNvCxnSpPr/>
            <p:nvPr/>
          </p:nvCxnSpPr>
          <p:spPr>
            <a:xfrm>
              <a:off x="3584294"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5165" y="1602411"/>
              <a:ext cx="5114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4" name="Freeform 13"/>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434770" y="1564997"/>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6" name="Straight Connector 15"/>
            <p:cNvCxnSpPr/>
            <p:nvPr/>
          </p:nvCxnSpPr>
          <p:spPr>
            <a:xfrm>
              <a:off x="1066800"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87816" y="1564998"/>
              <a:ext cx="69517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34" name="Group 33"/>
          <p:cNvGrpSpPr/>
          <p:nvPr/>
        </p:nvGrpSpPr>
        <p:grpSpPr>
          <a:xfrm>
            <a:off x="3392700" y="2728835"/>
            <a:ext cx="4724399" cy="656471"/>
            <a:chOff x="1083341" y="2679797"/>
            <a:chExt cx="7509405" cy="656471"/>
          </a:xfrm>
        </p:grpSpPr>
        <p:sp>
          <p:nvSpPr>
            <p:cNvPr id="22" name="Freeform 21"/>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5495829" y="2679798"/>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24" name="Straight Connector 23"/>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1910" y="2717211"/>
              <a:ext cx="68081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6" name="Freeform 25"/>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7970324" y="2679797"/>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28" name="Straight Connector 27"/>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4562" y="2679798"/>
              <a:ext cx="68958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30" name="Freeform 29"/>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2996825" y="2682120"/>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32" name="Straight Connector 31"/>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04356" y="2682120"/>
              <a:ext cx="50500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0" name="Group 49"/>
          <p:cNvGrpSpPr/>
          <p:nvPr/>
        </p:nvGrpSpPr>
        <p:grpSpPr>
          <a:xfrm>
            <a:off x="2993373" y="3444011"/>
            <a:ext cx="2118526" cy="603199"/>
            <a:chOff x="1469373" y="3573449"/>
            <a:chExt cx="2118526" cy="603199"/>
          </a:xfrm>
        </p:grpSpPr>
        <p:sp>
          <p:nvSpPr>
            <p:cNvPr id="36" name="Freeform 35"/>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1488214" y="3714983"/>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8" name="Straight Connector 37"/>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2312" y="3704753"/>
              <a:ext cx="48603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40" name="Freeform 39"/>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3042557" y="3687285"/>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2" name="Group 61"/>
          <p:cNvGrpSpPr/>
          <p:nvPr/>
        </p:nvGrpSpPr>
        <p:grpSpPr>
          <a:xfrm>
            <a:off x="4571617" y="5315132"/>
            <a:ext cx="3700759" cy="603199"/>
            <a:chOff x="3022116" y="5105400"/>
            <a:chExt cx="3700759" cy="603199"/>
          </a:xfrm>
        </p:grpSpPr>
        <p:sp>
          <p:nvSpPr>
            <p:cNvPr id="52" name="Freeform 51"/>
            <p:cNvSpPr/>
            <p:nvPr/>
          </p:nvSpPr>
          <p:spPr>
            <a:xfrm>
              <a:off x="3022116" y="5105400"/>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3040957" y="5246934"/>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4" name="Straight Connector 53"/>
            <p:cNvCxnSpPr/>
            <p:nvPr/>
          </p:nvCxnSpPr>
          <p:spPr>
            <a:xfrm>
              <a:off x="3427032" y="5164844"/>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875055" y="5236704"/>
              <a:ext cx="58772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6" name="Freeform 55"/>
            <p:cNvSpPr/>
            <p:nvPr/>
          </p:nvSpPr>
          <p:spPr>
            <a:xfrm>
              <a:off x="4602308" y="5105400"/>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Box 56"/>
            <p:cNvSpPr txBox="1"/>
            <p:nvPr/>
          </p:nvSpPr>
          <p:spPr>
            <a:xfrm>
              <a:off x="4595300" y="5219236"/>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8" name="Straight Connector 57"/>
            <p:cNvCxnSpPr/>
            <p:nvPr/>
          </p:nvCxnSpPr>
          <p:spPr>
            <a:xfrm>
              <a:off x="5009265" y="5164844"/>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57288" y="5236704"/>
              <a:ext cx="58221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60" name="Freeform 59"/>
            <p:cNvSpPr/>
            <p:nvPr/>
          </p:nvSpPr>
          <p:spPr>
            <a:xfrm>
              <a:off x="6184541" y="5105400"/>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60"/>
            <p:cNvSpPr txBox="1"/>
            <p:nvPr/>
          </p:nvSpPr>
          <p:spPr>
            <a:xfrm>
              <a:off x="6177533" y="5219236"/>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3" name="Group 62"/>
          <p:cNvGrpSpPr/>
          <p:nvPr/>
        </p:nvGrpSpPr>
        <p:grpSpPr>
          <a:xfrm>
            <a:off x="6627625" y="4607903"/>
            <a:ext cx="3061863" cy="659895"/>
            <a:chOff x="1167147" y="1559251"/>
            <a:chExt cx="4928853" cy="659895"/>
          </a:xfrm>
        </p:grpSpPr>
        <p:sp>
          <p:nvSpPr>
            <p:cNvPr id="64" name="Freeform 63"/>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2971806" y="1559251"/>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6" name="Straight Connector 65"/>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355165" y="1602411"/>
              <a:ext cx="50628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8" name="Freeform 67"/>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5434770" y="1564997"/>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70" name="Straight Connector 69"/>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87816" y="1564998"/>
              <a:ext cx="68949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6" name="Group 95"/>
          <p:cNvGrpSpPr/>
          <p:nvPr/>
        </p:nvGrpSpPr>
        <p:grpSpPr>
          <a:xfrm>
            <a:off x="4982136" y="4147771"/>
            <a:ext cx="2695413" cy="1120026"/>
            <a:chOff x="3429754" y="3349869"/>
            <a:chExt cx="2695413" cy="1120026"/>
          </a:xfrm>
        </p:grpSpPr>
        <p:sp>
          <p:nvSpPr>
            <p:cNvPr id="73" name="Freeform 72"/>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p:cNvSpPr txBox="1"/>
            <p:nvPr/>
          </p:nvSpPr>
          <p:spPr>
            <a:xfrm>
              <a:off x="4613167" y="38100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1" name="Group 90"/>
            <p:cNvGrpSpPr/>
            <p:nvPr/>
          </p:nvGrpSpPr>
          <p:grpSpPr>
            <a:xfrm rot="18900000">
              <a:off x="4564865" y="3349869"/>
              <a:ext cx="1560302" cy="654149"/>
              <a:chOff x="4328830" y="5492146"/>
              <a:chExt cx="1560302" cy="654149"/>
            </a:xfrm>
          </p:grpSpPr>
          <p:cxnSp>
            <p:nvCxnSpPr>
              <p:cNvPr id="75" name="Straight Connector 7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7" name="Freeform 7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79" name="Straight Connector 78"/>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77658" y="38157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82" name="Group 81"/>
          <p:cNvGrpSpPr/>
          <p:nvPr/>
        </p:nvGrpSpPr>
        <p:grpSpPr>
          <a:xfrm>
            <a:off x="2836595" y="1745503"/>
            <a:ext cx="3124200" cy="659895"/>
            <a:chOff x="2764932" y="5486400"/>
            <a:chExt cx="3124200" cy="659895"/>
          </a:xfrm>
        </p:grpSpPr>
        <p:sp>
          <p:nvSpPr>
            <p:cNvPr id="83" name="Freeform 82"/>
            <p:cNvSpPr/>
            <p:nvPr/>
          </p:nvSpPr>
          <p:spPr>
            <a:xfrm>
              <a:off x="3929010"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83"/>
            <p:cNvSpPr txBox="1"/>
            <p:nvPr/>
          </p:nvSpPr>
          <p:spPr>
            <a:xfrm>
              <a:off x="3948345" y="54864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85" name="Straight Connector 8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807704"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87" name="Freeform 8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TextBox 8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89" name="Straight Connector 88"/>
            <p:cNvCxnSpPr/>
            <p:nvPr/>
          </p:nvCxnSpPr>
          <p:spPr>
            <a:xfrm>
              <a:off x="2764932"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212836" y="54921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12" name="Group 111"/>
          <p:cNvGrpSpPr/>
          <p:nvPr/>
        </p:nvGrpSpPr>
        <p:grpSpPr>
          <a:xfrm>
            <a:off x="1738010" y="927646"/>
            <a:ext cx="8091791" cy="4400004"/>
            <a:chOff x="214009" y="927646"/>
            <a:chExt cx="8091791" cy="4400004"/>
          </a:xfrm>
        </p:grpSpPr>
        <p:sp>
          <p:nvSpPr>
            <p:cNvPr id="19" name="Title 1"/>
            <p:cNvSpPr txBox="1">
              <a:spLocks/>
            </p:cNvSpPr>
            <p:nvPr/>
          </p:nvSpPr>
          <p:spPr>
            <a:xfrm>
              <a:off x="1645689" y="927646"/>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j-ea"/>
                  <a:cs typeface="+mj-cs"/>
                </a:rPr>
                <a:t>X</a:t>
              </a:r>
              <a:endPar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endParaRPr>
            </a:p>
          </p:txBody>
        </p:sp>
        <p:sp>
          <p:nvSpPr>
            <p:cNvPr id="98" name="Rectangle 97"/>
            <p:cNvSpPr/>
            <p:nvPr/>
          </p:nvSpPr>
          <p:spPr>
            <a:xfrm>
              <a:off x="214009" y="1494086"/>
              <a:ext cx="3311372" cy="756241"/>
            </a:xfrm>
            <a:prstGeom prst="rect">
              <a:avLst/>
            </a:prstGeom>
            <a:noFill/>
            <a:ln w="317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109" name="Group 108"/>
            <p:cNvGrpSpPr/>
            <p:nvPr/>
          </p:nvGrpSpPr>
          <p:grpSpPr>
            <a:xfrm>
              <a:off x="5038725" y="4019511"/>
              <a:ext cx="3267075" cy="1308139"/>
              <a:chOff x="5038725" y="4019511"/>
              <a:chExt cx="3267075" cy="1308139"/>
            </a:xfrm>
          </p:grpSpPr>
          <p:sp>
            <p:nvSpPr>
              <p:cNvPr id="101" name="Title 1"/>
              <p:cNvSpPr txBox="1">
                <a:spLocks/>
              </p:cNvSpPr>
              <p:nvPr/>
            </p:nvSpPr>
            <p:spPr>
              <a:xfrm>
                <a:off x="6444090" y="4019511"/>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rPr>
                  <a:t>Z</a:t>
                </a:r>
              </a:p>
            </p:txBody>
          </p:sp>
          <p:sp>
            <p:nvSpPr>
              <p:cNvPr id="108" name="Freeform 107"/>
              <p:cNvSpPr/>
              <p:nvPr/>
            </p:nvSpPr>
            <p:spPr>
              <a:xfrm>
                <a:off x="5038725" y="4575175"/>
                <a:ext cx="3267075" cy="752475"/>
              </a:xfrm>
              <a:custGeom>
                <a:avLst/>
                <a:gdLst>
                  <a:gd name="connsiteX0" fmla="*/ 676275 w 3267075"/>
                  <a:gd name="connsiteY0" fmla="*/ 9525 h 752475"/>
                  <a:gd name="connsiteX1" fmla="*/ 0 w 3267075"/>
                  <a:gd name="connsiteY1" fmla="*/ 676275 h 752475"/>
                  <a:gd name="connsiteX2" fmla="*/ 0 w 3267075"/>
                  <a:gd name="connsiteY2" fmla="*/ 752475 h 752475"/>
                  <a:gd name="connsiteX3" fmla="*/ 3267075 w 3267075"/>
                  <a:gd name="connsiteY3" fmla="*/ 752475 h 752475"/>
                  <a:gd name="connsiteX4" fmla="*/ 3267075 w 3267075"/>
                  <a:gd name="connsiteY4" fmla="*/ 0 h 752475"/>
                  <a:gd name="connsiteX5" fmla="*/ 676275 w 3267075"/>
                  <a:gd name="connsiteY5" fmla="*/ 9525 h 75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67075" h="752475">
                    <a:moveTo>
                      <a:pt x="676275" y="9525"/>
                    </a:moveTo>
                    <a:lnTo>
                      <a:pt x="0" y="676275"/>
                    </a:lnTo>
                    <a:lnTo>
                      <a:pt x="0" y="752475"/>
                    </a:lnTo>
                    <a:lnTo>
                      <a:pt x="3267075" y="752475"/>
                    </a:lnTo>
                    <a:lnTo>
                      <a:pt x="3267075" y="0"/>
                    </a:lnTo>
                    <a:lnTo>
                      <a:pt x="676275" y="9525"/>
                    </a:lnTo>
                    <a:close/>
                  </a:path>
                </a:pathLst>
              </a:custGeom>
              <a:noFill/>
              <a:ln w="3175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10" name="Title 1"/>
            <p:cNvSpPr txBox="1">
              <a:spLocks/>
            </p:cNvSpPr>
            <p:nvPr/>
          </p:nvSpPr>
          <p:spPr>
            <a:xfrm>
              <a:off x="4111276" y="3965575"/>
              <a:ext cx="457200" cy="6096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70C0"/>
                  </a:solidFill>
                  <a:effectLst/>
                  <a:uLnTx/>
                  <a:uFillTx/>
                  <a:latin typeface="Calibri"/>
                  <a:ea typeface="+mj-ea"/>
                  <a:cs typeface="+mj-cs"/>
                </a:rPr>
                <a:t>Y</a:t>
              </a:r>
            </a:p>
          </p:txBody>
        </p:sp>
        <p:sp>
          <p:nvSpPr>
            <p:cNvPr id="111" name="Freeform 110"/>
            <p:cNvSpPr/>
            <p:nvPr/>
          </p:nvSpPr>
          <p:spPr>
            <a:xfrm>
              <a:off x="3359150" y="3603625"/>
              <a:ext cx="2924175" cy="1724025"/>
            </a:xfrm>
            <a:custGeom>
              <a:avLst/>
              <a:gdLst>
                <a:gd name="connsiteX0" fmla="*/ 1676400 w 2924175"/>
                <a:gd name="connsiteY0" fmla="*/ 1724025 h 1724025"/>
                <a:gd name="connsiteX1" fmla="*/ 1676400 w 2924175"/>
                <a:gd name="connsiteY1" fmla="*/ 1647825 h 1724025"/>
                <a:gd name="connsiteX2" fmla="*/ 2924175 w 2924175"/>
                <a:gd name="connsiteY2" fmla="*/ 419100 h 1724025"/>
                <a:gd name="connsiteX3" fmla="*/ 2495550 w 2924175"/>
                <a:gd name="connsiteY3" fmla="*/ 0 h 1724025"/>
                <a:gd name="connsiteX4" fmla="*/ 1343025 w 2924175"/>
                <a:gd name="connsiteY4" fmla="*/ 1076325 h 1724025"/>
                <a:gd name="connsiteX5" fmla="*/ 0 w 2924175"/>
                <a:gd name="connsiteY5" fmla="*/ 1066800 h 1724025"/>
                <a:gd name="connsiteX6" fmla="*/ 0 w 2924175"/>
                <a:gd name="connsiteY6" fmla="*/ 1704975 h 1724025"/>
                <a:gd name="connsiteX7" fmla="*/ 1676400 w 2924175"/>
                <a:gd name="connsiteY7" fmla="*/ 1724025 h 1724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4175" h="1724025">
                  <a:moveTo>
                    <a:pt x="1676400" y="1724025"/>
                  </a:moveTo>
                  <a:lnTo>
                    <a:pt x="1676400" y="1647825"/>
                  </a:lnTo>
                  <a:lnTo>
                    <a:pt x="2924175" y="419100"/>
                  </a:lnTo>
                  <a:lnTo>
                    <a:pt x="2495550" y="0"/>
                  </a:lnTo>
                  <a:lnTo>
                    <a:pt x="1343025" y="1076325"/>
                  </a:lnTo>
                  <a:lnTo>
                    <a:pt x="0" y="1066800"/>
                  </a:lnTo>
                  <a:lnTo>
                    <a:pt x="0" y="1704975"/>
                  </a:lnTo>
                  <a:lnTo>
                    <a:pt x="1676400" y="1724025"/>
                  </a:lnTo>
                  <a:close/>
                </a:path>
              </a:pathLst>
            </a:custGeom>
            <a:noFill/>
            <a:ln w="31750">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698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12"/>
                                        </p:tgtEl>
                                      </p:cBhvr>
                                    </p:animEffect>
                                    <p:set>
                                      <p:cBhvr>
                                        <p:cTn id="12" dur="1" fill="hold">
                                          <p:stCondLst>
                                            <p:cond delay="499"/>
                                          </p:stCondLst>
                                        </p:cTn>
                                        <p:tgtEl>
                                          <p:spTgt spid="1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3.33333E-6 -2.22222E-6 L 3.33333E-6 0.17801 " pathEditMode="relative" rAng="0" ptsTypes="AA">
                                      <p:cBhvr>
                                        <p:cTn id="16" dur="1000" fill="hold"/>
                                        <p:tgtEl>
                                          <p:spTgt spid="20"/>
                                        </p:tgtEl>
                                        <p:attrNameLst>
                                          <p:attrName>ppt_x</p:attrName>
                                          <p:attrName>ppt_y</p:attrName>
                                        </p:attrNameLst>
                                      </p:cBhvr>
                                      <p:rCtr x="0" y="8889"/>
                                    </p:animMotion>
                                  </p:childTnLst>
                                </p:cTn>
                              </p:par>
                              <p:par>
                                <p:cTn id="17" presetID="42" presetClass="path" presetSubtype="0" accel="50000" decel="50000" fill="hold" nodeType="withEffect">
                                  <p:stCondLst>
                                    <p:cond delay="500"/>
                                  </p:stCondLst>
                                  <p:childTnLst>
                                    <p:animMotion origin="layout" path="M -3.61111E-6 -1.85185E-6 L -3.61111E-6 -0.17963 " pathEditMode="relative" rAng="0" ptsTypes="AA">
                                      <p:cBhvr>
                                        <p:cTn id="18" dur="1000" fill="hold"/>
                                        <p:tgtEl>
                                          <p:spTgt spid="34"/>
                                        </p:tgtEl>
                                        <p:attrNameLst>
                                          <p:attrName>ppt_x</p:attrName>
                                          <p:attrName>ppt_y</p:attrName>
                                        </p:attrNameLst>
                                      </p:cBhvr>
                                      <p:rCtr x="0" y="-8981"/>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2.77778E-7 -0.17962 L -2.77778E-7 0.275 " pathEditMode="relative" rAng="0" ptsTypes="AA">
                                      <p:cBhvr>
                                        <p:cTn id="22" dur="1000" fill="hold"/>
                                        <p:tgtEl>
                                          <p:spTgt spid="34"/>
                                        </p:tgtEl>
                                        <p:attrNameLst>
                                          <p:attrName>ppt_x</p:attrName>
                                          <p:attrName>ppt_y</p:attrName>
                                        </p:attrNameLst>
                                      </p:cBhvr>
                                      <p:rCtr x="0" y="22731"/>
                                    </p:animMotion>
                                  </p:childTnLst>
                                </p:cTn>
                              </p:par>
                              <p:par>
                                <p:cTn id="23" presetID="42" presetClass="path" presetSubtype="0" accel="50000" decel="50000" fill="hold" nodeType="withEffect">
                                  <p:stCondLst>
                                    <p:cond delay="500"/>
                                  </p:stCondLst>
                                  <p:childTnLst>
                                    <p:animMotion origin="layout" path="M -8.33333E-7 2.59259E-6 L -8.33333E-7 -0.41644 " pathEditMode="relative" rAng="0" ptsTypes="AA">
                                      <p:cBhvr>
                                        <p:cTn id="24" dur="1000" fill="hold"/>
                                        <p:tgtEl>
                                          <p:spTgt spid="63"/>
                                        </p:tgtEl>
                                        <p:attrNameLst>
                                          <p:attrName>ppt_x</p:attrName>
                                          <p:attrName>ppt_y</p:attrName>
                                        </p:attrNameLst>
                                      </p:cBhvr>
                                      <p:rCtr x="0" y="-20833"/>
                                    </p:animMotion>
                                  </p:childTnLst>
                                </p:cTn>
                              </p:par>
                              <p:par>
                                <p:cTn id="25" presetID="42" presetClass="path" presetSubtype="0" accel="50000" decel="50000" fill="hold" nodeType="withEffect">
                                  <p:stCondLst>
                                    <p:cond delay="500"/>
                                  </p:stCondLst>
                                  <p:childTnLst>
                                    <p:animMotion origin="layout" path="M 0.00026 -0.00139 L -0.17604 -0.41736 " pathEditMode="relative" rAng="0" ptsTypes="AA">
                                      <p:cBhvr>
                                        <p:cTn id="26" dur="1000" fill="hold"/>
                                        <p:tgtEl>
                                          <p:spTgt spid="96"/>
                                        </p:tgtEl>
                                        <p:attrNameLst>
                                          <p:attrName>ppt_x</p:attrName>
                                          <p:attrName>ppt_y</p:attrName>
                                        </p:attrNameLst>
                                      </p:cBhvr>
                                      <p:rCtr x="-8815" y="-20810"/>
                                    </p:animMotion>
                                  </p:childTnLst>
                                </p:cTn>
                              </p:par>
                              <p:par>
                                <p:cTn id="27" presetID="10" presetClass="exit" presetSubtype="0" fill="hold" nodeType="withEffect">
                                  <p:stCondLst>
                                    <p:cond delay="1500"/>
                                  </p:stCondLst>
                                  <p:childTnLst>
                                    <p:animEffect transition="out" filter="fade">
                                      <p:cBhvr>
                                        <p:cTn id="28" dur="500"/>
                                        <p:tgtEl>
                                          <p:spTgt spid="96"/>
                                        </p:tgtEl>
                                      </p:cBhvr>
                                    </p:animEffect>
                                    <p:set>
                                      <p:cBhvr>
                                        <p:cTn id="29" dur="1" fill="hold">
                                          <p:stCondLst>
                                            <p:cond delay="499"/>
                                          </p:stCondLst>
                                        </p:cTn>
                                        <p:tgtEl>
                                          <p:spTgt spid="96"/>
                                        </p:tgtEl>
                                        <p:attrNameLst>
                                          <p:attrName>style.visibility</p:attrName>
                                        </p:attrNameLst>
                                      </p:cBhvr>
                                      <p:to>
                                        <p:strVal val="hidden"/>
                                      </p:to>
                                    </p:set>
                                  </p:childTnLst>
                                </p:cTn>
                              </p:par>
                              <p:par>
                                <p:cTn id="30" presetID="10" presetClass="entr" presetSubtype="0" fill="hold" nodeType="withEffect">
                                  <p:stCondLst>
                                    <p:cond delay="150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Leak in strand displacement experiments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8709" y="1274785"/>
            <a:ext cx="2749820" cy="165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3991" y="3054486"/>
            <a:ext cx="4627832" cy="350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useBgFill="1">
        <p:nvSpPr>
          <p:cNvPr id="4" name="Rectangle 3"/>
          <p:cNvSpPr/>
          <p:nvPr/>
        </p:nvSpPr>
        <p:spPr>
          <a:xfrm>
            <a:off x="3634902" y="3054485"/>
            <a:ext cx="525294"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6946752" y="1409341"/>
            <a:ext cx="3264049" cy="1143000"/>
          </a:xfrm>
          <a:prstGeom prst="rect">
            <a:avLst/>
          </a:prstGeom>
        </p:spPr>
        <p:txBody>
          <a:bodyPr vert="horz" lIns="91440" tIns="45720" rIns="91440" bIns="45720" rtlCol="0" anchor="ctr">
            <a:normAutofit fontScale="3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Source:</a:t>
            </a:r>
          </a:p>
          <a:p>
            <a:r>
              <a:rPr lang="en-US" dirty="0"/>
              <a:t>Lulu Qian, Erik </a:t>
            </a:r>
            <a:r>
              <a:rPr lang="en-US" dirty="0" err="1"/>
              <a:t>Winfree</a:t>
            </a:r>
            <a:r>
              <a:rPr lang="en-US" dirty="0"/>
              <a:t>.</a:t>
            </a:r>
          </a:p>
          <a:p>
            <a:r>
              <a:rPr lang="en-US" dirty="0"/>
              <a:t>Scaling Up Digital Circuit Computation</a:t>
            </a:r>
          </a:p>
          <a:p>
            <a:r>
              <a:rPr lang="en-US" i="1" dirty="0"/>
              <a:t>Science</a:t>
            </a:r>
            <a:r>
              <a:rPr lang="en-US" dirty="0"/>
              <a:t> 332, 2011</a:t>
            </a:r>
          </a:p>
        </p:txBody>
      </p:sp>
      <p:sp>
        <p:nvSpPr>
          <p:cNvPr id="3" name="Slide Number Placeholder 2"/>
          <p:cNvSpPr>
            <a:spLocks noGrp="1"/>
          </p:cNvSpPr>
          <p:nvPr>
            <p:ph type="sldNum" sz="quarter" idx="12"/>
          </p:nvPr>
        </p:nvSpPr>
        <p:spPr/>
        <p:txBody>
          <a:bodyPr/>
          <a:lstStyle/>
          <a:p>
            <a:fld id="{1ACC379C-1C69-404F-8F7C-25EFE1E359DB}" type="slidenum">
              <a:rPr lang="en-US" smtClean="0"/>
              <a:t>7</a:t>
            </a:fld>
            <a:endParaRPr lang="en-US"/>
          </a:p>
        </p:txBody>
      </p:sp>
    </p:spTree>
    <p:extLst>
      <p:ext uri="{BB962C8B-B14F-4D97-AF65-F5344CB8AC3E}">
        <p14:creationId xmlns:p14="http://schemas.microsoft.com/office/powerpoint/2010/main" val="141572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8428" y="848526"/>
            <a:ext cx="2469216" cy="2084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Reducing Leak</a:t>
            </a:r>
          </a:p>
        </p:txBody>
      </p:sp>
      <p:sp useBgFill="1">
        <p:nvSpPr>
          <p:cNvPr id="4" name="Rectangle 3"/>
          <p:cNvSpPr/>
          <p:nvPr/>
        </p:nvSpPr>
        <p:spPr>
          <a:xfrm>
            <a:off x="3634902" y="3054485"/>
            <a:ext cx="525294"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7827524" y="1157108"/>
            <a:ext cx="3756681"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tx1">
                    <a:lumMod val="65000"/>
                    <a:lumOff val="35000"/>
                  </a:schemeClr>
                </a:solidFill>
                <a:latin typeface="+mn-lt"/>
              </a:rPr>
              <a:t>[Boya Wang, Chris </a:t>
            </a:r>
            <a:r>
              <a:rPr lang="en-US" sz="1400" dirty="0" err="1">
                <a:solidFill>
                  <a:schemeClr val="tx1">
                    <a:lumMod val="65000"/>
                    <a:lumOff val="35000"/>
                  </a:schemeClr>
                </a:solidFill>
                <a:latin typeface="+mn-lt"/>
              </a:rPr>
              <a:t>Thachuk</a:t>
            </a:r>
            <a:r>
              <a:rPr lang="en-US" sz="1400" dirty="0">
                <a:solidFill>
                  <a:schemeClr val="tx1">
                    <a:lumMod val="65000"/>
                    <a:lumOff val="35000"/>
                  </a:schemeClr>
                </a:solidFill>
                <a:latin typeface="+mn-lt"/>
              </a:rPr>
              <a:t>, Andrew Ellington, David </a:t>
            </a:r>
            <a:r>
              <a:rPr lang="en-US" sz="1400" dirty="0" err="1">
                <a:solidFill>
                  <a:schemeClr val="tx1">
                    <a:lumMod val="65000"/>
                    <a:lumOff val="35000"/>
                  </a:schemeClr>
                </a:solidFill>
                <a:latin typeface="+mn-lt"/>
              </a:rPr>
              <a:t>Soloveichik</a:t>
            </a:r>
            <a:r>
              <a:rPr lang="en-US" sz="1400" dirty="0">
                <a:solidFill>
                  <a:schemeClr val="tx1">
                    <a:lumMod val="65000"/>
                    <a:lumOff val="35000"/>
                  </a:schemeClr>
                </a:solidFill>
                <a:latin typeface="+mn-lt"/>
              </a:rPr>
              <a:t>. </a:t>
            </a:r>
            <a:r>
              <a:rPr lang="en-US" sz="1400" i="1" dirty="0">
                <a:solidFill>
                  <a:schemeClr val="tx1">
                    <a:lumMod val="65000"/>
                    <a:lumOff val="35000"/>
                  </a:schemeClr>
                </a:solidFill>
                <a:latin typeface="+mn-lt"/>
              </a:rPr>
              <a:t>The Design Space of Strand Displacement Cascades with Toehold-Size Clamps</a:t>
            </a:r>
          </a:p>
          <a:p>
            <a:pPr algn="l"/>
            <a:r>
              <a:rPr lang="en-US" sz="1400" u="sng" dirty="0">
                <a:solidFill>
                  <a:schemeClr val="tx1">
                    <a:lumMod val="65000"/>
                    <a:lumOff val="35000"/>
                  </a:schemeClr>
                </a:solidFill>
                <a:latin typeface="+mn-lt"/>
              </a:rPr>
              <a:t>DNA Computing Conference</a:t>
            </a:r>
            <a:r>
              <a:rPr lang="en-US" sz="1400" dirty="0">
                <a:solidFill>
                  <a:schemeClr val="tx1">
                    <a:lumMod val="65000"/>
                    <a:lumOff val="35000"/>
                  </a:schemeClr>
                </a:solidFill>
                <a:latin typeface="+mn-lt"/>
              </a:rPr>
              <a:t>, 2017]</a:t>
            </a:r>
          </a:p>
        </p:txBody>
      </p:sp>
      <p:grpSp>
        <p:nvGrpSpPr>
          <p:cNvPr id="3" name="Group 2"/>
          <p:cNvGrpSpPr/>
          <p:nvPr/>
        </p:nvGrpSpPr>
        <p:grpSpPr>
          <a:xfrm>
            <a:off x="1213105" y="1580597"/>
            <a:ext cx="5376574" cy="4698676"/>
            <a:chOff x="330740" y="2468969"/>
            <a:chExt cx="4360033" cy="3810304"/>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740" y="3287949"/>
              <a:ext cx="4360033" cy="2991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1"/>
            <p:cNvSpPr txBox="1">
              <a:spLocks/>
            </p:cNvSpPr>
            <p:nvPr/>
          </p:nvSpPr>
          <p:spPr>
            <a:xfrm>
              <a:off x="928990" y="2468969"/>
              <a:ext cx="1625489"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u="sng" dirty="0"/>
                <a:t>Intended:</a:t>
              </a:r>
            </a:p>
          </p:txBody>
        </p:sp>
      </p:grpSp>
      <p:sp>
        <p:nvSpPr>
          <p:cNvPr id="10" name="Title 1"/>
          <p:cNvSpPr txBox="1">
            <a:spLocks/>
          </p:cNvSpPr>
          <p:nvPr/>
        </p:nvSpPr>
        <p:spPr>
          <a:xfrm>
            <a:off x="7827524" y="3008768"/>
            <a:ext cx="1079770" cy="84046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u="sng" dirty="0"/>
              <a:t>Leak:</a:t>
            </a:r>
          </a:p>
        </p:txBody>
      </p:sp>
      <p:sp useBgFill="1">
        <p:nvSpPr>
          <p:cNvPr id="13" name="Rectangle 12"/>
          <p:cNvSpPr/>
          <p:nvPr/>
        </p:nvSpPr>
        <p:spPr>
          <a:xfrm>
            <a:off x="6271098" y="2643831"/>
            <a:ext cx="525294"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p:cNvSpPr/>
          <p:nvPr/>
        </p:nvSpPr>
        <p:spPr>
          <a:xfrm>
            <a:off x="6047359" y="3206885"/>
            <a:ext cx="486386" cy="4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fld id="{1ACC379C-1C69-404F-8F7C-25EFE1E359DB}" type="slidenum">
              <a:rPr lang="en-US" smtClean="0"/>
              <a:t>8</a:t>
            </a:fld>
            <a:endParaRPr lang="en-US"/>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42964" y="3686937"/>
            <a:ext cx="3044913" cy="24176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695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143000"/>
          </a:xfrm>
        </p:spPr>
        <p:txBody>
          <a:bodyPr/>
          <a:lstStyle/>
          <a:p>
            <a:r>
              <a:rPr lang="en-US" dirty="0"/>
              <a:t>Ø ⟶ </a:t>
            </a:r>
            <a:r>
              <a:rPr lang="en-US" dirty="0">
                <a:solidFill>
                  <a:srgbClr val="0070C0"/>
                </a:solidFill>
              </a:rPr>
              <a:t>Y</a:t>
            </a:r>
            <a:r>
              <a:rPr lang="en-US" dirty="0"/>
              <a:t> + </a:t>
            </a:r>
            <a:r>
              <a:rPr lang="en-US" dirty="0">
                <a:solidFill>
                  <a:schemeClr val="accent6">
                    <a:lumMod val="75000"/>
                  </a:schemeClr>
                </a:solidFill>
              </a:rPr>
              <a:t>Z</a:t>
            </a:r>
          </a:p>
        </p:txBody>
      </p:sp>
      <p:grpSp>
        <p:nvGrpSpPr>
          <p:cNvPr id="20" name="Group 19"/>
          <p:cNvGrpSpPr/>
          <p:nvPr/>
        </p:nvGrpSpPr>
        <p:grpSpPr>
          <a:xfrm>
            <a:off x="1828801" y="1494087"/>
            <a:ext cx="3124200" cy="659895"/>
            <a:chOff x="1066800" y="1559251"/>
            <a:chExt cx="5029200" cy="659895"/>
          </a:xfrm>
        </p:grpSpPr>
        <p:sp>
          <p:nvSpPr>
            <p:cNvPr id="5" name="Freeform 4"/>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2971806" y="1559251"/>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p>
          </p:txBody>
        </p:sp>
        <p:cxnSp>
          <p:nvCxnSpPr>
            <p:cNvPr id="12" name="Straight Connector 11"/>
            <p:cNvCxnSpPr/>
            <p:nvPr/>
          </p:nvCxnSpPr>
          <p:spPr>
            <a:xfrm>
              <a:off x="3584294"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55165" y="1602411"/>
              <a:ext cx="5114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4" name="Freeform 13"/>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TextBox 14"/>
            <p:cNvSpPr txBox="1"/>
            <p:nvPr/>
          </p:nvSpPr>
          <p:spPr>
            <a:xfrm>
              <a:off x="5434770" y="1564997"/>
              <a:ext cx="63014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16" name="Straight Connector 15"/>
            <p:cNvCxnSpPr/>
            <p:nvPr/>
          </p:nvCxnSpPr>
          <p:spPr>
            <a:xfrm>
              <a:off x="1066800" y="2161710"/>
              <a:ext cx="1873882" cy="0"/>
            </a:xfrm>
            <a:prstGeom prst="line">
              <a:avLst/>
            </a:prstGeom>
            <a:ln w="44450" cmpd="sng">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87816" y="1564998"/>
              <a:ext cx="69517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18" name="Group 17"/>
          <p:cNvGrpSpPr/>
          <p:nvPr/>
        </p:nvGrpSpPr>
        <p:grpSpPr>
          <a:xfrm>
            <a:off x="2993374" y="2728835"/>
            <a:ext cx="5123725" cy="1318375"/>
            <a:chOff x="1469373" y="2728834"/>
            <a:chExt cx="5123725" cy="1318375"/>
          </a:xfrm>
        </p:grpSpPr>
        <p:grpSp>
          <p:nvGrpSpPr>
            <p:cNvPr id="34" name="Group 33"/>
            <p:cNvGrpSpPr/>
            <p:nvPr/>
          </p:nvGrpSpPr>
          <p:grpSpPr>
            <a:xfrm>
              <a:off x="1868699" y="2728834"/>
              <a:ext cx="4724399" cy="656471"/>
              <a:chOff x="1083341" y="2679797"/>
              <a:chExt cx="7509405" cy="656471"/>
            </a:xfrm>
          </p:grpSpPr>
          <p:sp>
            <p:nvSpPr>
              <p:cNvPr id="22" name="Freeform 21"/>
              <p:cNvSpPr/>
              <p:nvPr/>
            </p:nvSpPr>
            <p:spPr>
              <a:xfrm>
                <a:off x="5437428"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p:cNvSpPr txBox="1"/>
              <p:nvPr/>
            </p:nvSpPr>
            <p:spPr>
              <a:xfrm>
                <a:off x="5495829" y="2679798"/>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24" name="Straight Connector 23"/>
              <p:cNvCxnSpPr/>
              <p:nvPr/>
            </p:nvCxnSpPr>
            <p:spPr>
              <a:xfrm>
                <a:off x="6081040"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1910" y="2717211"/>
                <a:ext cx="68081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26" name="Freeform 25"/>
              <p:cNvSpPr/>
              <p:nvPr/>
            </p:nvSpPr>
            <p:spPr>
              <a:xfrm>
                <a:off x="7949134" y="32170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TextBox 26"/>
              <p:cNvSpPr txBox="1"/>
              <p:nvPr/>
            </p:nvSpPr>
            <p:spPr>
              <a:xfrm>
                <a:off x="7970324" y="2679797"/>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28" name="Straight Connector 27"/>
              <p:cNvCxnSpPr/>
              <p:nvPr/>
            </p:nvCxnSpPr>
            <p:spPr>
              <a:xfrm>
                <a:off x="3563546" y="3276510"/>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284562" y="2679798"/>
                <a:ext cx="68958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30" name="Freeform 29"/>
              <p:cNvSpPr/>
              <p:nvPr/>
            </p:nvSpPr>
            <p:spPr>
              <a:xfrm>
                <a:off x="2957223" y="3219388"/>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1" name="TextBox 30"/>
              <p:cNvSpPr txBox="1"/>
              <p:nvPr/>
            </p:nvSpPr>
            <p:spPr>
              <a:xfrm>
                <a:off x="2996825" y="2682120"/>
                <a:ext cx="62221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p>
            </p:txBody>
          </p:sp>
          <p:cxnSp>
            <p:nvCxnSpPr>
              <p:cNvPr id="32" name="Straight Connector 31"/>
              <p:cNvCxnSpPr/>
              <p:nvPr/>
            </p:nvCxnSpPr>
            <p:spPr>
              <a:xfrm>
                <a:off x="1083341" y="3278832"/>
                <a:ext cx="1873882"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804356" y="2682120"/>
                <a:ext cx="50500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50" name="Group 49"/>
            <p:cNvGrpSpPr/>
            <p:nvPr/>
          </p:nvGrpSpPr>
          <p:grpSpPr>
            <a:xfrm>
              <a:off x="1469373" y="3444010"/>
              <a:ext cx="2118526" cy="603199"/>
              <a:chOff x="1469373" y="3573449"/>
              <a:chExt cx="2118526" cy="603199"/>
            </a:xfrm>
          </p:grpSpPr>
          <p:sp>
            <p:nvSpPr>
              <p:cNvPr id="36" name="Freeform 35"/>
              <p:cNvSpPr/>
              <p:nvPr/>
            </p:nvSpPr>
            <p:spPr>
              <a:xfrm>
                <a:off x="1469373"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7" name="TextBox 36"/>
              <p:cNvSpPr txBox="1"/>
              <p:nvPr/>
            </p:nvSpPr>
            <p:spPr>
              <a:xfrm>
                <a:off x="1488214" y="3714983"/>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1</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38" name="Straight Connector 37"/>
              <p:cNvCxnSpPr/>
              <p:nvPr/>
            </p:nvCxnSpPr>
            <p:spPr>
              <a:xfrm>
                <a:off x="1874289" y="3632893"/>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22312" y="3704753"/>
                <a:ext cx="48603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x*</a:t>
                </a:r>
              </a:p>
            </p:txBody>
          </p:sp>
          <p:sp>
            <p:nvSpPr>
              <p:cNvPr id="40" name="Freeform 39"/>
              <p:cNvSpPr/>
              <p:nvPr/>
            </p:nvSpPr>
            <p:spPr>
              <a:xfrm>
                <a:off x="3049565" y="3573449"/>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9" name="TextBox 48"/>
              <p:cNvSpPr txBox="1"/>
              <p:nvPr/>
            </p:nvSpPr>
            <p:spPr>
              <a:xfrm>
                <a:off x="3042557" y="3687285"/>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grpSp>
        <p:nvGrpSpPr>
          <p:cNvPr id="35" name="Group 34"/>
          <p:cNvGrpSpPr/>
          <p:nvPr/>
        </p:nvGrpSpPr>
        <p:grpSpPr>
          <a:xfrm>
            <a:off x="4571616" y="5315131"/>
            <a:ext cx="550932" cy="622434"/>
            <a:chOff x="3047616" y="5315131"/>
            <a:chExt cx="550932" cy="622434"/>
          </a:xfrm>
        </p:grpSpPr>
        <p:sp>
          <p:nvSpPr>
            <p:cNvPr id="52" name="Freeform 51"/>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Box 52"/>
            <p:cNvSpPr txBox="1"/>
            <p:nvPr/>
          </p:nvSpPr>
          <p:spPr>
            <a:xfrm>
              <a:off x="3053206" y="5475900"/>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21" name="Group 20"/>
          <p:cNvGrpSpPr/>
          <p:nvPr/>
        </p:nvGrpSpPr>
        <p:grpSpPr>
          <a:xfrm>
            <a:off x="4976533" y="5315132"/>
            <a:ext cx="3295843" cy="592969"/>
            <a:chOff x="3452532" y="5315131"/>
            <a:chExt cx="3295843" cy="592969"/>
          </a:xfrm>
        </p:grpSpPr>
        <p:cxnSp>
          <p:nvCxnSpPr>
            <p:cNvPr id="54" name="Straight Connector 53"/>
            <p:cNvCxnSpPr/>
            <p:nvPr/>
          </p:nvCxnSpPr>
          <p:spPr>
            <a:xfrm>
              <a:off x="3452532"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900555" y="5446435"/>
              <a:ext cx="587725"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6" name="Freeform 55"/>
            <p:cNvSpPr/>
            <p:nvPr/>
          </p:nvSpPr>
          <p:spPr>
            <a:xfrm>
              <a:off x="4627808"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7" name="TextBox 56"/>
            <p:cNvSpPr txBox="1"/>
            <p:nvPr/>
          </p:nvSpPr>
          <p:spPr>
            <a:xfrm>
              <a:off x="4620800"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cxnSp>
          <p:nvCxnSpPr>
            <p:cNvPr id="58" name="Straight Connector 57"/>
            <p:cNvCxnSpPr/>
            <p:nvPr/>
          </p:nvCxnSpPr>
          <p:spPr>
            <a:xfrm>
              <a:off x="5034765" y="5374575"/>
              <a:ext cx="1178917" cy="0"/>
            </a:xfrm>
            <a:prstGeom prst="line">
              <a:avLst/>
            </a:prstGeom>
            <a:ln w="44450" cmpd="sng">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482788" y="5446435"/>
              <a:ext cx="582211"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60" name="Freeform 59"/>
            <p:cNvSpPr/>
            <p:nvPr/>
          </p:nvSpPr>
          <p:spPr>
            <a:xfrm>
              <a:off x="6210041"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TextBox 60"/>
            <p:cNvSpPr txBox="1"/>
            <p:nvPr/>
          </p:nvSpPr>
          <p:spPr>
            <a:xfrm>
              <a:off x="6203033" y="5428967"/>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grpSp>
      <p:grpSp>
        <p:nvGrpSpPr>
          <p:cNvPr id="63" name="Group 62"/>
          <p:cNvGrpSpPr/>
          <p:nvPr/>
        </p:nvGrpSpPr>
        <p:grpSpPr>
          <a:xfrm>
            <a:off x="6627625" y="4607903"/>
            <a:ext cx="3061863" cy="659895"/>
            <a:chOff x="1167147" y="1559251"/>
            <a:chExt cx="4928853" cy="659895"/>
          </a:xfrm>
        </p:grpSpPr>
        <p:sp>
          <p:nvSpPr>
            <p:cNvPr id="64" name="Freeform 63"/>
            <p:cNvSpPr/>
            <p:nvPr/>
          </p:nvSpPr>
          <p:spPr>
            <a:xfrm>
              <a:off x="2940682"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5" name="TextBox 64"/>
            <p:cNvSpPr txBox="1"/>
            <p:nvPr/>
          </p:nvSpPr>
          <p:spPr>
            <a:xfrm>
              <a:off x="2971806" y="1559251"/>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5</a:t>
              </a:r>
            </a:p>
          </p:txBody>
        </p:sp>
        <p:cxnSp>
          <p:nvCxnSpPr>
            <p:cNvPr id="66" name="Straight Connector 65"/>
            <p:cNvCxnSpPr/>
            <p:nvPr/>
          </p:nvCxnSpPr>
          <p:spPr>
            <a:xfrm>
              <a:off x="3584294" y="2161710"/>
              <a:ext cx="1873882" cy="0"/>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4355165" y="1602411"/>
              <a:ext cx="50628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68" name="Freeform 67"/>
            <p:cNvSpPr/>
            <p:nvPr/>
          </p:nvSpPr>
          <p:spPr>
            <a:xfrm>
              <a:off x="5452388" y="2102266"/>
              <a:ext cx="643612"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accent6">
                  <a:lumMod val="7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9" name="TextBox 68"/>
            <p:cNvSpPr txBox="1"/>
            <p:nvPr/>
          </p:nvSpPr>
          <p:spPr>
            <a:xfrm>
              <a:off x="5434770" y="1564997"/>
              <a:ext cx="630146"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6</a:t>
              </a:r>
            </a:p>
          </p:txBody>
        </p:sp>
        <p:cxnSp>
          <p:nvCxnSpPr>
            <p:cNvPr id="70" name="Straight Connector 69"/>
            <p:cNvCxnSpPr/>
            <p:nvPr/>
          </p:nvCxnSpPr>
          <p:spPr>
            <a:xfrm flipV="1">
              <a:off x="1167147" y="2161711"/>
              <a:ext cx="1773534" cy="7694"/>
            </a:xfrm>
            <a:prstGeom prst="line">
              <a:avLst/>
            </a:prstGeom>
            <a:ln w="44450" cmpd="sng">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1787816" y="1564998"/>
              <a:ext cx="68949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z</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96" name="Group 95"/>
          <p:cNvGrpSpPr/>
          <p:nvPr/>
        </p:nvGrpSpPr>
        <p:grpSpPr>
          <a:xfrm>
            <a:off x="4982136" y="4147771"/>
            <a:ext cx="2695413" cy="1120026"/>
            <a:chOff x="3429754" y="3349869"/>
            <a:chExt cx="2695413" cy="1120026"/>
          </a:xfrm>
        </p:grpSpPr>
        <p:sp>
          <p:nvSpPr>
            <p:cNvPr id="73" name="Freeform 72"/>
            <p:cNvSpPr/>
            <p:nvPr/>
          </p:nvSpPr>
          <p:spPr>
            <a:xfrm>
              <a:off x="4593832" y="43530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4" name="TextBox 73"/>
            <p:cNvSpPr txBox="1"/>
            <p:nvPr/>
          </p:nvSpPr>
          <p:spPr>
            <a:xfrm>
              <a:off x="4613167" y="38100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1" name="Group 90"/>
            <p:cNvGrpSpPr/>
            <p:nvPr/>
          </p:nvGrpSpPr>
          <p:grpSpPr>
            <a:xfrm rot="18900000">
              <a:off x="4564865" y="3349869"/>
              <a:ext cx="1560302" cy="654149"/>
              <a:chOff x="4328830" y="5492146"/>
              <a:chExt cx="1560302" cy="654149"/>
            </a:xfrm>
          </p:grpSpPr>
          <p:cxnSp>
            <p:nvCxnSpPr>
              <p:cNvPr id="75" name="Straight Connector 7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77" name="Freeform 7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8" name="TextBox 7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79" name="Straight Connector 78"/>
            <p:cNvCxnSpPr/>
            <p:nvPr/>
          </p:nvCxnSpPr>
          <p:spPr>
            <a:xfrm>
              <a:off x="3429754" y="44124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0" name="TextBox 79"/>
            <p:cNvSpPr txBox="1"/>
            <p:nvPr/>
          </p:nvSpPr>
          <p:spPr>
            <a:xfrm>
              <a:off x="3877658" y="38157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grpSp>
        <p:nvGrpSpPr>
          <p:cNvPr id="82" name="Group 81"/>
          <p:cNvGrpSpPr/>
          <p:nvPr/>
        </p:nvGrpSpPr>
        <p:grpSpPr>
          <a:xfrm>
            <a:off x="3007790" y="2584211"/>
            <a:ext cx="3124200" cy="659895"/>
            <a:chOff x="2764932" y="5486400"/>
            <a:chExt cx="3124200" cy="659895"/>
          </a:xfrm>
        </p:grpSpPr>
        <p:sp>
          <p:nvSpPr>
            <p:cNvPr id="83" name="Freeform 82"/>
            <p:cNvSpPr/>
            <p:nvPr/>
          </p:nvSpPr>
          <p:spPr>
            <a:xfrm>
              <a:off x="3929010"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4" name="TextBox 83"/>
            <p:cNvSpPr txBox="1"/>
            <p:nvPr/>
          </p:nvSpPr>
          <p:spPr>
            <a:xfrm>
              <a:off x="3948345" y="5486400"/>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cxnSp>
          <p:nvCxnSpPr>
            <p:cNvPr id="85" name="Straight Connector 84"/>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4807704"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87" name="Freeform 86"/>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8" name="TextBox 87"/>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cxnSp>
          <p:nvCxnSpPr>
            <p:cNvPr id="89" name="Straight Connector 88"/>
            <p:cNvCxnSpPr/>
            <p:nvPr/>
          </p:nvCxnSpPr>
          <p:spPr>
            <a:xfrm>
              <a:off x="2764932"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3212836" y="5492147"/>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grpSp>
      <p:sp>
        <p:nvSpPr>
          <p:cNvPr id="81" name="Title 1"/>
          <p:cNvSpPr txBox="1">
            <a:spLocks/>
          </p:cNvSpPr>
          <p:nvPr/>
        </p:nvSpPr>
        <p:spPr>
          <a:xfrm>
            <a:off x="201719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libri"/>
                <a:ea typeface="+mj-ea"/>
                <a:cs typeface="+mj-cs"/>
              </a:rPr>
              <a:t>X</a:t>
            </a:r>
            <a:r>
              <a:rPr kumimoji="0" lang="en-US" sz="4400" b="0" i="0" u="none" strike="noStrike" kern="1200" cap="none" spc="0" normalizeH="0" baseline="0" noProof="0" dirty="0">
                <a:ln>
                  <a:noFill/>
                </a:ln>
                <a:solidFill>
                  <a:prstClr val="black"/>
                </a:solidFill>
                <a:effectLst/>
                <a:uLnTx/>
                <a:uFillTx/>
                <a:latin typeface="Calibri"/>
                <a:ea typeface="+mj-ea"/>
                <a:cs typeface="+mj-cs"/>
              </a:rPr>
              <a:t> ⟶ </a:t>
            </a:r>
            <a:r>
              <a:rPr kumimoji="0" lang="en-US" sz="4400" b="0" i="0" u="none" strike="noStrike" kern="1200" cap="none" spc="0" normalizeH="0" baseline="0" noProof="0" dirty="0">
                <a:ln>
                  <a:noFill/>
                </a:ln>
                <a:solidFill>
                  <a:srgbClr val="0070C0"/>
                </a:solidFill>
                <a:effectLst/>
                <a:uLnTx/>
                <a:uFillTx/>
                <a:latin typeface="Calibri"/>
                <a:ea typeface="+mj-ea"/>
                <a:cs typeface="+mj-cs"/>
              </a:rPr>
              <a:t>Y</a:t>
            </a:r>
            <a:r>
              <a:rPr kumimoji="0" lang="en-US" sz="4400" b="0" i="0" u="none" strike="noStrike" kern="1200" cap="none" spc="0" normalizeH="0" baseline="0" noProof="0" dirty="0">
                <a:ln>
                  <a:noFill/>
                </a:ln>
                <a:solidFill>
                  <a:prstClr val="black"/>
                </a:solidFill>
                <a:effectLst/>
                <a:uLnTx/>
                <a:uFillTx/>
                <a:latin typeface="Calibri"/>
                <a:ea typeface="+mj-ea"/>
                <a:cs typeface="+mj-cs"/>
              </a:rPr>
              <a:t> + </a:t>
            </a:r>
            <a:r>
              <a:rPr kumimoji="0" lang="en-US" sz="4400" b="0" i="0" u="none" strike="noStrike" kern="1200" cap="none" spc="0" normalizeH="0" baseline="0" noProof="0" dirty="0">
                <a:ln>
                  <a:noFill/>
                </a:ln>
                <a:solidFill>
                  <a:srgbClr val="F79646">
                    <a:lumMod val="75000"/>
                  </a:srgbClr>
                </a:solidFill>
                <a:effectLst/>
                <a:uLnTx/>
                <a:uFillTx/>
                <a:latin typeface="Calibri"/>
                <a:ea typeface="+mj-ea"/>
                <a:cs typeface="+mj-cs"/>
              </a:rPr>
              <a:t>Z</a:t>
            </a:r>
          </a:p>
        </p:txBody>
      </p:sp>
      <p:grpSp>
        <p:nvGrpSpPr>
          <p:cNvPr id="106" name="Group 105"/>
          <p:cNvGrpSpPr/>
          <p:nvPr/>
        </p:nvGrpSpPr>
        <p:grpSpPr>
          <a:xfrm rot="18900000">
            <a:off x="4782375" y="5351723"/>
            <a:ext cx="545342" cy="603200"/>
            <a:chOff x="3035198" y="5315131"/>
            <a:chExt cx="545342" cy="603200"/>
          </a:xfrm>
        </p:grpSpPr>
        <p:sp>
          <p:nvSpPr>
            <p:cNvPr id="113" name="TextBox 112"/>
            <p:cNvSpPr txBox="1"/>
            <p:nvPr/>
          </p:nvSpPr>
          <p:spPr>
            <a:xfrm>
              <a:off x="3035198" y="5456666"/>
              <a:ext cx="545342"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2</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p:txBody>
        </p:sp>
        <p:sp>
          <p:nvSpPr>
            <p:cNvPr id="107" name="Freeform 106"/>
            <p:cNvSpPr/>
            <p:nvPr/>
          </p:nvSpPr>
          <p:spPr>
            <a:xfrm>
              <a:off x="3047616" y="5315131"/>
              <a:ext cx="404916"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1" name="Group 10"/>
          <p:cNvGrpSpPr/>
          <p:nvPr/>
        </p:nvGrpSpPr>
        <p:grpSpPr>
          <a:xfrm>
            <a:off x="5026151" y="4147771"/>
            <a:ext cx="2654175" cy="1120026"/>
            <a:chOff x="358893" y="4539773"/>
            <a:chExt cx="2654175" cy="1120026"/>
          </a:xfrm>
        </p:grpSpPr>
        <p:sp>
          <p:nvSpPr>
            <p:cNvPr id="93" name="Freeform 92"/>
            <p:cNvSpPr/>
            <p:nvPr/>
          </p:nvSpPr>
          <p:spPr>
            <a:xfrm>
              <a:off x="1481733" y="5542919"/>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4" name="TextBox 93"/>
            <p:cNvSpPr txBox="1"/>
            <p:nvPr/>
          </p:nvSpPr>
          <p:spPr>
            <a:xfrm>
              <a:off x="1501068" y="4999904"/>
              <a:ext cx="391454"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3</a:t>
              </a:r>
            </a:p>
          </p:txBody>
        </p:sp>
        <p:grpSp>
          <p:nvGrpSpPr>
            <p:cNvPr id="95" name="Group 94"/>
            <p:cNvGrpSpPr/>
            <p:nvPr/>
          </p:nvGrpSpPr>
          <p:grpSpPr>
            <a:xfrm rot="18900000">
              <a:off x="1452766" y="4539773"/>
              <a:ext cx="1560302" cy="654149"/>
              <a:chOff x="4328830" y="5492146"/>
              <a:chExt cx="1560302" cy="654149"/>
            </a:xfrm>
          </p:grpSpPr>
          <p:cxnSp>
            <p:nvCxnSpPr>
              <p:cNvPr id="100" name="Straight Connector 99"/>
              <p:cNvCxnSpPr/>
              <p:nvPr/>
            </p:nvCxnSpPr>
            <p:spPr>
              <a:xfrm>
                <a:off x="4328830" y="6088859"/>
                <a:ext cx="1164078" cy="0"/>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4818925" y="5529560"/>
                <a:ext cx="324128"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sp>
            <p:nvSpPr>
              <p:cNvPr id="103" name="Freeform 102"/>
              <p:cNvSpPr/>
              <p:nvPr/>
            </p:nvSpPr>
            <p:spPr>
              <a:xfrm>
                <a:off x="5489312" y="6029415"/>
                <a:ext cx="399820" cy="116880"/>
              </a:xfrm>
              <a:custGeom>
                <a:avLst/>
                <a:gdLst>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758757 w 1721796"/>
                  <a:gd name="connsiteY4" fmla="*/ 671209 h 700392"/>
                  <a:gd name="connsiteX5" fmla="*/ 992221 w 1721796"/>
                  <a:gd name="connsiteY5" fmla="*/ 29183 h 700392"/>
                  <a:gd name="connsiteX6" fmla="*/ 1167319 w 1721796"/>
                  <a:gd name="connsiteY6" fmla="*/ 671209 h 700392"/>
                  <a:gd name="connsiteX7" fmla="*/ 1429966 w 1721796"/>
                  <a:gd name="connsiteY7" fmla="*/ 29183 h 700392"/>
                  <a:gd name="connsiteX8" fmla="*/ 1575881 w 1721796"/>
                  <a:gd name="connsiteY8" fmla="*/ 379379 h 700392"/>
                  <a:gd name="connsiteX9" fmla="*/ 1721796 w 1721796"/>
                  <a:gd name="connsiteY9" fmla="*/ 379379 h 700392"/>
                  <a:gd name="connsiteX0" fmla="*/ 0 w 1721796"/>
                  <a:gd name="connsiteY0" fmla="*/ 350196 h 700392"/>
                  <a:gd name="connsiteX1" fmla="*/ 87549 w 1721796"/>
                  <a:gd name="connsiteY1" fmla="*/ 350196 h 700392"/>
                  <a:gd name="connsiteX2" fmla="*/ 262647 w 1721796"/>
                  <a:gd name="connsiteY2" fmla="*/ 700392 h 700392"/>
                  <a:gd name="connsiteX3" fmla="*/ 525294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175098 w 1721796"/>
                  <a:gd name="connsiteY3" fmla="*/ 0 h 729575"/>
                  <a:gd name="connsiteX4" fmla="*/ 543128 w 1721796"/>
                  <a:gd name="connsiteY4" fmla="*/ 90792 h 729575"/>
                  <a:gd name="connsiteX5" fmla="*/ 758757 w 1721796"/>
                  <a:gd name="connsiteY5" fmla="*/ 700392 h 729575"/>
                  <a:gd name="connsiteX6" fmla="*/ 992221 w 1721796"/>
                  <a:gd name="connsiteY6" fmla="*/ 58366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92221 w 1721796"/>
                  <a:gd name="connsiteY6" fmla="*/ 29183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79379 h 729575"/>
                  <a:gd name="connsiteX1" fmla="*/ 87549 w 1721796"/>
                  <a:gd name="connsiteY1" fmla="*/ 379379 h 729575"/>
                  <a:gd name="connsiteX2" fmla="*/ 262647 w 1721796"/>
                  <a:gd name="connsiteY2" fmla="*/ 729575 h 729575"/>
                  <a:gd name="connsiteX3" fmla="*/ 350196 w 1721796"/>
                  <a:gd name="connsiteY3" fmla="*/ 29183 h 729575"/>
                  <a:gd name="connsiteX4" fmla="*/ 543128 w 1721796"/>
                  <a:gd name="connsiteY4" fmla="*/ 90792 h 729575"/>
                  <a:gd name="connsiteX5" fmla="*/ 758757 w 1721796"/>
                  <a:gd name="connsiteY5" fmla="*/ 700392 h 729575"/>
                  <a:gd name="connsiteX6" fmla="*/ 1138136 w 1721796"/>
                  <a:gd name="connsiteY6" fmla="*/ 0 h 729575"/>
                  <a:gd name="connsiteX7" fmla="*/ 1167319 w 1721796"/>
                  <a:gd name="connsiteY7" fmla="*/ 700392 h 729575"/>
                  <a:gd name="connsiteX8" fmla="*/ 1429966 w 1721796"/>
                  <a:gd name="connsiteY8" fmla="*/ 58366 h 729575"/>
                  <a:gd name="connsiteX9" fmla="*/ 1575881 w 1721796"/>
                  <a:gd name="connsiteY9" fmla="*/ 408562 h 729575"/>
                  <a:gd name="connsiteX10" fmla="*/ 1721796 w 1721796"/>
                  <a:gd name="connsiteY10" fmla="*/ 408562 h 729575"/>
                  <a:gd name="connsiteX0" fmla="*/ 0 w 1721796"/>
                  <a:gd name="connsiteY0" fmla="*/ 350196 h 700392"/>
                  <a:gd name="connsiteX1" fmla="*/ 87549 w 1721796"/>
                  <a:gd name="connsiteY1" fmla="*/ 350196 h 700392"/>
                  <a:gd name="connsiteX2" fmla="*/ 262647 w 1721796"/>
                  <a:gd name="connsiteY2" fmla="*/ 700392 h 700392"/>
                  <a:gd name="connsiteX3" fmla="*/ 350196 w 1721796"/>
                  <a:gd name="connsiteY3" fmla="*/ 0 h 700392"/>
                  <a:gd name="connsiteX4" fmla="*/ 543128 w 1721796"/>
                  <a:gd name="connsiteY4" fmla="*/ 61609 h 700392"/>
                  <a:gd name="connsiteX5" fmla="*/ 758757 w 1721796"/>
                  <a:gd name="connsiteY5" fmla="*/ 671209 h 700392"/>
                  <a:gd name="connsiteX6" fmla="*/ 963038 w 1721796"/>
                  <a:gd name="connsiteY6" fmla="*/ 58366 h 700392"/>
                  <a:gd name="connsiteX7" fmla="*/ 1167319 w 1721796"/>
                  <a:gd name="connsiteY7" fmla="*/ 671209 h 700392"/>
                  <a:gd name="connsiteX8" fmla="*/ 1429966 w 1721796"/>
                  <a:gd name="connsiteY8" fmla="*/ 29183 h 700392"/>
                  <a:gd name="connsiteX9" fmla="*/ 1575881 w 1721796"/>
                  <a:gd name="connsiteY9" fmla="*/ 379379 h 700392"/>
                  <a:gd name="connsiteX10" fmla="*/ 1721796 w 1721796"/>
                  <a:gd name="connsiteY10" fmla="*/ 379379 h 700392"/>
                  <a:gd name="connsiteX0" fmla="*/ 0 w 1721796"/>
                  <a:gd name="connsiteY0" fmla="*/ 321013 h 671209"/>
                  <a:gd name="connsiteX1" fmla="*/ 87549 w 1721796"/>
                  <a:gd name="connsiteY1" fmla="*/ 321013 h 671209"/>
                  <a:gd name="connsiteX2" fmla="*/ 262647 w 1721796"/>
                  <a:gd name="connsiteY2" fmla="*/ 671209 h 671209"/>
                  <a:gd name="connsiteX3" fmla="*/ 543128 w 1721796"/>
                  <a:gd name="connsiteY3" fmla="*/ 32426 h 671209"/>
                  <a:gd name="connsiteX4" fmla="*/ 758757 w 1721796"/>
                  <a:gd name="connsiteY4" fmla="*/ 642026 h 671209"/>
                  <a:gd name="connsiteX5" fmla="*/ 963038 w 1721796"/>
                  <a:gd name="connsiteY5" fmla="*/ 29183 h 671209"/>
                  <a:gd name="connsiteX6" fmla="*/ 1167319 w 1721796"/>
                  <a:gd name="connsiteY6" fmla="*/ 642026 h 671209"/>
                  <a:gd name="connsiteX7" fmla="*/ 1429966 w 1721796"/>
                  <a:gd name="connsiteY7" fmla="*/ 0 h 671209"/>
                  <a:gd name="connsiteX8" fmla="*/ 1575881 w 1721796"/>
                  <a:gd name="connsiteY8" fmla="*/ 350196 h 671209"/>
                  <a:gd name="connsiteX9" fmla="*/ 1721796 w 1721796"/>
                  <a:gd name="connsiteY9" fmla="*/ 350196 h 671209"/>
                  <a:gd name="connsiteX0" fmla="*/ 0 w 1721796"/>
                  <a:gd name="connsiteY0" fmla="*/ 291830 h 642026"/>
                  <a:gd name="connsiteX1" fmla="*/ 87549 w 1721796"/>
                  <a:gd name="connsiteY1" fmla="*/ 291830 h 642026"/>
                  <a:gd name="connsiteX2" fmla="*/ 262647 w 1721796"/>
                  <a:gd name="connsiteY2" fmla="*/ 642026 h 642026"/>
                  <a:gd name="connsiteX3" fmla="*/ 543128 w 1721796"/>
                  <a:gd name="connsiteY3" fmla="*/ 3243 h 642026"/>
                  <a:gd name="connsiteX4" fmla="*/ 758757 w 1721796"/>
                  <a:gd name="connsiteY4" fmla="*/ 612843 h 642026"/>
                  <a:gd name="connsiteX5" fmla="*/ 963038 w 1721796"/>
                  <a:gd name="connsiteY5" fmla="*/ 0 h 642026"/>
                  <a:gd name="connsiteX6" fmla="*/ 1167319 w 1721796"/>
                  <a:gd name="connsiteY6" fmla="*/ 612843 h 642026"/>
                  <a:gd name="connsiteX7" fmla="*/ 1444421 w 1721796"/>
                  <a:gd name="connsiteY7" fmla="*/ 9447 h 642026"/>
                  <a:gd name="connsiteX8" fmla="*/ 1575881 w 1721796"/>
                  <a:gd name="connsiteY8" fmla="*/ 321013 h 642026"/>
                  <a:gd name="connsiteX9" fmla="*/ 1721796 w 1721796"/>
                  <a:gd name="connsiteY9" fmla="*/ 321013 h 642026"/>
                  <a:gd name="connsiteX0" fmla="*/ 0 w 1721796"/>
                  <a:gd name="connsiteY0" fmla="*/ 300971 h 651167"/>
                  <a:gd name="connsiteX1" fmla="*/ 87549 w 1721796"/>
                  <a:gd name="connsiteY1" fmla="*/ 300971 h 651167"/>
                  <a:gd name="connsiteX2" fmla="*/ 262647 w 1721796"/>
                  <a:gd name="connsiteY2" fmla="*/ 651167 h 651167"/>
                  <a:gd name="connsiteX3" fmla="*/ 543128 w 1721796"/>
                  <a:gd name="connsiteY3" fmla="*/ 12384 h 651167"/>
                  <a:gd name="connsiteX4" fmla="*/ 758757 w 1721796"/>
                  <a:gd name="connsiteY4" fmla="*/ 621984 h 651167"/>
                  <a:gd name="connsiteX5" fmla="*/ 963038 w 1721796"/>
                  <a:gd name="connsiteY5" fmla="*/ 9141 h 651167"/>
                  <a:gd name="connsiteX6" fmla="*/ 1167319 w 1721796"/>
                  <a:gd name="connsiteY6" fmla="*/ 621984 h 651167"/>
                  <a:gd name="connsiteX7" fmla="*/ 1444421 w 1721796"/>
                  <a:gd name="connsiteY7" fmla="*/ 18588 h 651167"/>
                  <a:gd name="connsiteX8" fmla="*/ 1439917 w 1721796"/>
                  <a:gd name="connsiteY8" fmla="*/ 346 h 651167"/>
                  <a:gd name="connsiteX9" fmla="*/ 1575881 w 1721796"/>
                  <a:gd name="connsiteY9" fmla="*/ 330154 h 651167"/>
                  <a:gd name="connsiteX10" fmla="*/ 1721796 w 1721796"/>
                  <a:gd name="connsiteY10" fmla="*/ 330154 h 651167"/>
                  <a:gd name="connsiteX0" fmla="*/ 0 w 1721796"/>
                  <a:gd name="connsiteY0" fmla="*/ 301157 h 651353"/>
                  <a:gd name="connsiteX1" fmla="*/ 87549 w 1721796"/>
                  <a:gd name="connsiteY1" fmla="*/ 301157 h 651353"/>
                  <a:gd name="connsiteX2" fmla="*/ 262647 w 1721796"/>
                  <a:gd name="connsiteY2" fmla="*/ 651353 h 651353"/>
                  <a:gd name="connsiteX3" fmla="*/ 543128 w 1721796"/>
                  <a:gd name="connsiteY3" fmla="*/ 12570 h 651353"/>
                  <a:gd name="connsiteX4" fmla="*/ 758757 w 1721796"/>
                  <a:gd name="connsiteY4" fmla="*/ 622170 h 651353"/>
                  <a:gd name="connsiteX5" fmla="*/ 963038 w 1721796"/>
                  <a:gd name="connsiteY5" fmla="*/ 9327 h 651353"/>
                  <a:gd name="connsiteX6" fmla="*/ 1167319 w 1721796"/>
                  <a:gd name="connsiteY6" fmla="*/ 622170 h 651353"/>
                  <a:gd name="connsiteX7" fmla="*/ 1401055 w 1721796"/>
                  <a:gd name="connsiteY7" fmla="*/ 9116 h 651353"/>
                  <a:gd name="connsiteX8" fmla="*/ 1439917 w 1721796"/>
                  <a:gd name="connsiteY8" fmla="*/ 532 h 651353"/>
                  <a:gd name="connsiteX9" fmla="*/ 1575881 w 1721796"/>
                  <a:gd name="connsiteY9" fmla="*/ 330340 h 651353"/>
                  <a:gd name="connsiteX10" fmla="*/ 1721796 w 1721796"/>
                  <a:gd name="connsiteY10" fmla="*/ 330340 h 651353"/>
                  <a:gd name="connsiteX0" fmla="*/ 0 w 1721796"/>
                  <a:gd name="connsiteY0" fmla="*/ 297107 h 647303"/>
                  <a:gd name="connsiteX1" fmla="*/ 87549 w 1721796"/>
                  <a:gd name="connsiteY1" fmla="*/ 297107 h 647303"/>
                  <a:gd name="connsiteX2" fmla="*/ 262647 w 1721796"/>
                  <a:gd name="connsiteY2" fmla="*/ 647303 h 647303"/>
                  <a:gd name="connsiteX3" fmla="*/ 543128 w 1721796"/>
                  <a:gd name="connsiteY3" fmla="*/ 8520 h 647303"/>
                  <a:gd name="connsiteX4" fmla="*/ 758757 w 1721796"/>
                  <a:gd name="connsiteY4" fmla="*/ 618120 h 647303"/>
                  <a:gd name="connsiteX5" fmla="*/ 963038 w 1721796"/>
                  <a:gd name="connsiteY5" fmla="*/ 5277 h 647303"/>
                  <a:gd name="connsiteX6" fmla="*/ 1167319 w 1721796"/>
                  <a:gd name="connsiteY6" fmla="*/ 618120 h 647303"/>
                  <a:gd name="connsiteX7" fmla="*/ 1401055 w 1721796"/>
                  <a:gd name="connsiteY7" fmla="*/ 5066 h 647303"/>
                  <a:gd name="connsiteX8" fmla="*/ 1575881 w 1721796"/>
                  <a:gd name="connsiteY8" fmla="*/ 326290 h 647303"/>
                  <a:gd name="connsiteX9" fmla="*/ 1721796 w 1721796"/>
                  <a:gd name="connsiteY9" fmla="*/ 326290 h 647303"/>
                  <a:gd name="connsiteX0" fmla="*/ 0 w 1721796"/>
                  <a:gd name="connsiteY0" fmla="*/ 292041 h 642237"/>
                  <a:gd name="connsiteX1" fmla="*/ 87549 w 1721796"/>
                  <a:gd name="connsiteY1" fmla="*/ 292041 h 642237"/>
                  <a:gd name="connsiteX2" fmla="*/ 262647 w 1721796"/>
                  <a:gd name="connsiteY2" fmla="*/ 642237 h 642237"/>
                  <a:gd name="connsiteX3" fmla="*/ 543128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42237"/>
                  <a:gd name="connsiteX1" fmla="*/ 87549 w 1721796"/>
                  <a:gd name="connsiteY1" fmla="*/ 292041 h 642237"/>
                  <a:gd name="connsiteX2" fmla="*/ 262647 w 1721796"/>
                  <a:gd name="connsiteY2" fmla="*/ 642237 h 642237"/>
                  <a:gd name="connsiteX3" fmla="*/ 514217 w 1721796"/>
                  <a:gd name="connsiteY3" fmla="*/ 3454 h 642237"/>
                  <a:gd name="connsiteX4" fmla="*/ 758757 w 1721796"/>
                  <a:gd name="connsiteY4" fmla="*/ 613054 h 642237"/>
                  <a:gd name="connsiteX5" fmla="*/ 963038 w 1721796"/>
                  <a:gd name="connsiteY5" fmla="*/ 211 h 642237"/>
                  <a:gd name="connsiteX6" fmla="*/ 1167319 w 1721796"/>
                  <a:gd name="connsiteY6" fmla="*/ 613054 h 642237"/>
                  <a:gd name="connsiteX7" fmla="*/ 1401055 w 1721796"/>
                  <a:gd name="connsiteY7" fmla="*/ 0 h 642237"/>
                  <a:gd name="connsiteX8" fmla="*/ 1575881 w 1721796"/>
                  <a:gd name="connsiteY8" fmla="*/ 321224 h 642237"/>
                  <a:gd name="connsiteX9" fmla="*/ 1721796 w 1721796"/>
                  <a:gd name="connsiteY9" fmla="*/ 321224 h 642237"/>
                  <a:gd name="connsiteX0" fmla="*/ 0 w 1721796"/>
                  <a:gd name="connsiteY0" fmla="*/ 292041 h 613054"/>
                  <a:gd name="connsiteX1" fmla="*/ 87549 w 1721796"/>
                  <a:gd name="connsiteY1" fmla="*/ 292041 h 613054"/>
                  <a:gd name="connsiteX2" fmla="*/ 291558 w 1721796"/>
                  <a:gd name="connsiteY2" fmla="*/ 603606 h 613054"/>
                  <a:gd name="connsiteX3" fmla="*/ 514217 w 1721796"/>
                  <a:gd name="connsiteY3" fmla="*/ 3454 h 613054"/>
                  <a:gd name="connsiteX4" fmla="*/ 758757 w 1721796"/>
                  <a:gd name="connsiteY4" fmla="*/ 613054 h 613054"/>
                  <a:gd name="connsiteX5" fmla="*/ 963038 w 1721796"/>
                  <a:gd name="connsiteY5" fmla="*/ 211 h 613054"/>
                  <a:gd name="connsiteX6" fmla="*/ 1167319 w 1721796"/>
                  <a:gd name="connsiteY6" fmla="*/ 613054 h 613054"/>
                  <a:gd name="connsiteX7" fmla="*/ 1401055 w 1721796"/>
                  <a:gd name="connsiteY7" fmla="*/ 0 h 613054"/>
                  <a:gd name="connsiteX8" fmla="*/ 1575881 w 1721796"/>
                  <a:gd name="connsiteY8" fmla="*/ 321224 h 613054"/>
                  <a:gd name="connsiteX9" fmla="*/ 1721796 w 1721796"/>
                  <a:gd name="connsiteY9" fmla="*/ 321224 h 613054"/>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58757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 name="connsiteX0" fmla="*/ 0 w 1721796"/>
                  <a:gd name="connsiteY0" fmla="*/ 292041 h 622921"/>
                  <a:gd name="connsiteX1" fmla="*/ 87549 w 1721796"/>
                  <a:gd name="connsiteY1" fmla="*/ 292041 h 622921"/>
                  <a:gd name="connsiteX2" fmla="*/ 262647 w 1721796"/>
                  <a:gd name="connsiteY2" fmla="*/ 622921 h 622921"/>
                  <a:gd name="connsiteX3" fmla="*/ 514217 w 1721796"/>
                  <a:gd name="connsiteY3" fmla="*/ 3454 h 622921"/>
                  <a:gd name="connsiteX4" fmla="*/ 729846 w 1721796"/>
                  <a:gd name="connsiteY4" fmla="*/ 613054 h 622921"/>
                  <a:gd name="connsiteX5" fmla="*/ 963038 w 1721796"/>
                  <a:gd name="connsiteY5" fmla="*/ 211 h 622921"/>
                  <a:gd name="connsiteX6" fmla="*/ 1167319 w 1721796"/>
                  <a:gd name="connsiteY6" fmla="*/ 613054 h 622921"/>
                  <a:gd name="connsiteX7" fmla="*/ 1401055 w 1721796"/>
                  <a:gd name="connsiteY7" fmla="*/ 0 h 622921"/>
                  <a:gd name="connsiteX8" fmla="*/ 1575881 w 1721796"/>
                  <a:gd name="connsiteY8" fmla="*/ 321224 h 622921"/>
                  <a:gd name="connsiteX9" fmla="*/ 1721796 w 1721796"/>
                  <a:gd name="connsiteY9" fmla="*/ 321224 h 62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1796" h="622921">
                    <a:moveTo>
                      <a:pt x="0" y="292041"/>
                    </a:moveTo>
                    <a:lnTo>
                      <a:pt x="87549" y="292041"/>
                    </a:lnTo>
                    <a:lnTo>
                      <a:pt x="262647" y="622921"/>
                    </a:lnTo>
                    <a:lnTo>
                      <a:pt x="514217" y="3454"/>
                    </a:lnTo>
                    <a:lnTo>
                      <a:pt x="729846" y="613054"/>
                    </a:lnTo>
                    <a:lnTo>
                      <a:pt x="963038" y="211"/>
                    </a:lnTo>
                    <a:lnTo>
                      <a:pt x="1167319" y="613054"/>
                    </a:lnTo>
                    <a:lnTo>
                      <a:pt x="1401055" y="0"/>
                    </a:lnTo>
                    <a:lnTo>
                      <a:pt x="1575881" y="321224"/>
                    </a:lnTo>
                    <a:lnTo>
                      <a:pt x="1721796" y="321224"/>
                    </a:lnTo>
                  </a:path>
                </a:pathLst>
              </a:custGeom>
              <a:noFill/>
              <a:ln w="44450">
                <a:solidFill>
                  <a:srgbClr val="0070C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4" name="TextBox 103"/>
              <p:cNvSpPr txBox="1"/>
              <p:nvPr/>
            </p:nvSpPr>
            <p:spPr>
              <a:xfrm>
                <a:off x="5478368" y="5492146"/>
                <a:ext cx="394660"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t</a:t>
                </a:r>
                <a:r>
                  <a:rPr kumimoji="0" lang="en-US" sz="2400" b="0" i="0" u="none" strike="noStrike" kern="1200" cap="none" spc="0" normalizeH="0" baseline="-25000" noProof="0" dirty="0">
                    <a:ln>
                      <a:noFill/>
                    </a:ln>
                    <a:solidFill>
                      <a:prstClr val="black"/>
                    </a:solidFill>
                    <a:effectLst/>
                    <a:uLnTx/>
                    <a:uFillTx/>
                    <a:latin typeface="Calibri"/>
                    <a:ea typeface="+mn-ea"/>
                    <a:cs typeface="+mn-cs"/>
                  </a:rPr>
                  <a:t>4</a:t>
                </a:r>
              </a:p>
            </p:txBody>
          </p:sp>
        </p:grpSp>
        <p:cxnSp>
          <p:nvCxnSpPr>
            <p:cNvPr id="97" name="Straight Connector 96"/>
            <p:cNvCxnSpPr/>
            <p:nvPr/>
          </p:nvCxnSpPr>
          <p:spPr>
            <a:xfrm>
              <a:off x="603115" y="5601359"/>
              <a:ext cx="878618" cy="1004"/>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765559" y="5005651"/>
              <a:ext cx="433837" cy="461665"/>
            </a:xfrm>
            <a:prstGeom prst="rect">
              <a:avLst/>
            </a:prstGeom>
            <a:noFill/>
            <a:ln w="44450">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Calibri"/>
                  <a:ea typeface="+mn-ea"/>
                  <a:cs typeface="+mn-cs"/>
                </a:rPr>
                <a:t>h</a:t>
              </a:r>
              <a:r>
                <a:rPr kumimoji="0" lang="en-US" sz="2400" b="0" i="0" u="none" strike="noStrike" kern="1200" cap="none" spc="0" normalizeH="0" baseline="-25000" noProof="0" dirty="0" err="1">
                  <a:ln>
                    <a:noFill/>
                  </a:ln>
                  <a:solidFill>
                    <a:prstClr val="black"/>
                  </a:solidFill>
                  <a:effectLst/>
                  <a:uLnTx/>
                  <a:uFillTx/>
                  <a:latin typeface="Calibri"/>
                  <a:ea typeface="+mn-ea"/>
                  <a:cs typeface="+mn-cs"/>
                </a:rPr>
                <a:t>y</a:t>
              </a:r>
              <a:endParaRPr kumimoji="0" lang="en-US" sz="2400" b="0" i="0" u="none" strike="noStrike" kern="1200" cap="none" spc="0" normalizeH="0" baseline="-25000" noProof="0" dirty="0">
                <a:ln>
                  <a:noFill/>
                </a:ln>
                <a:solidFill>
                  <a:prstClr val="black"/>
                </a:solidFill>
                <a:effectLst/>
                <a:uLnTx/>
                <a:uFillTx/>
                <a:latin typeface="Calibri"/>
                <a:ea typeface="+mn-ea"/>
                <a:cs typeface="+mn-cs"/>
              </a:endParaRPr>
            </a:p>
          </p:txBody>
        </p:sp>
        <p:cxnSp>
          <p:nvCxnSpPr>
            <p:cNvPr id="105" name="Straight Connector 104"/>
            <p:cNvCxnSpPr/>
            <p:nvPr/>
          </p:nvCxnSpPr>
          <p:spPr>
            <a:xfrm>
              <a:off x="358893" y="5449963"/>
              <a:ext cx="244222" cy="159198"/>
            </a:xfrm>
            <a:prstGeom prst="line">
              <a:avLst/>
            </a:prstGeom>
            <a:ln w="44450" cmpd="sng">
              <a:solidFill>
                <a:srgbClr val="0070C0"/>
              </a:solidFill>
              <a:tailEnd type="none"/>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015201" y="373079"/>
            <a:ext cx="2791277"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What causes leak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“kinetically”?</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C379C-1C69-404F-8F7C-25EFE1E359DB}"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Multiplication Sign 7">
            <a:extLst>
              <a:ext uri="{FF2B5EF4-FFF2-40B4-BE49-F238E27FC236}">
                <a16:creationId xmlns:a16="http://schemas.microsoft.com/office/drawing/2014/main" id="{82E24BE4-4EF7-445D-8AC7-D2185C92B074}"/>
              </a:ext>
            </a:extLst>
          </p:cNvPr>
          <p:cNvSpPr/>
          <p:nvPr/>
        </p:nvSpPr>
        <p:spPr>
          <a:xfrm>
            <a:off x="2900853" y="1432920"/>
            <a:ext cx="1331020" cy="1331020"/>
          </a:xfrm>
          <a:prstGeom prst="mathMultiply">
            <a:avLst>
              <a:gd name="adj1" fmla="val 6616"/>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81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1"/>
                                        </p:tgtEl>
                                      </p:cBhvr>
                                    </p:animEffect>
                                    <p:set>
                                      <p:cBhvr>
                                        <p:cTn id="7" dur="1" fill="hold">
                                          <p:stCondLst>
                                            <p:cond delay="999"/>
                                          </p:stCondLst>
                                        </p:cTn>
                                        <p:tgtEl>
                                          <p:spTgt spid="81"/>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10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96"/>
                                        </p:tgtEl>
                                      </p:cBhvr>
                                    </p:animEffect>
                                    <p:set>
                                      <p:cBhvr>
                                        <p:cTn id="21" dur="1" fill="hold">
                                          <p:stCondLst>
                                            <p:cond delay="499"/>
                                          </p:stCondLst>
                                        </p:cTn>
                                        <p:tgtEl>
                                          <p:spTgt spid="96"/>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nodeType="clickEffect">
                                  <p:stCondLst>
                                    <p:cond delay="0"/>
                                  </p:stCondLst>
                                  <p:childTnLst>
                                    <p:animMotion origin="layout" path="M 1.38889E-6 -1.48148E-6 L 1.38889E-6 0.27546 " pathEditMode="relative" rAng="0" ptsTypes="AA">
                                      <p:cBhvr>
                                        <p:cTn id="28" dur="1000" fill="hold"/>
                                        <p:tgtEl>
                                          <p:spTgt spid="18"/>
                                        </p:tgtEl>
                                        <p:attrNameLst>
                                          <p:attrName>ppt_x</p:attrName>
                                          <p:attrName>ppt_y</p:attrName>
                                        </p:attrNameLst>
                                      </p:cBhvr>
                                      <p:rCtr x="0" y="13773"/>
                                    </p:animMotion>
                                  </p:childTnLst>
                                </p:cTn>
                              </p:par>
                              <p:par>
                                <p:cTn id="29" presetID="10" presetClass="exit" presetSubtype="0" fill="hold" nodeType="withEffect">
                                  <p:stCondLst>
                                    <p:cond delay="0"/>
                                  </p:stCondLst>
                                  <p:childTnLst>
                                    <p:animEffect transition="out" filter="fade">
                                      <p:cBhvr>
                                        <p:cTn id="30" dur="1000"/>
                                        <p:tgtEl>
                                          <p:spTgt spid="35"/>
                                        </p:tgtEl>
                                      </p:cBhvr>
                                    </p:animEffect>
                                    <p:set>
                                      <p:cBhvr>
                                        <p:cTn id="31" dur="1" fill="hold">
                                          <p:stCondLst>
                                            <p:cond delay="999"/>
                                          </p:stCondLst>
                                        </p:cTn>
                                        <p:tgtEl>
                                          <p:spTgt spid="35"/>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106"/>
                                        </p:tgtEl>
                                        <p:attrNameLst>
                                          <p:attrName>style.visibility</p:attrName>
                                        </p:attrNameLst>
                                      </p:cBhvr>
                                      <p:to>
                                        <p:strVal val="visible"/>
                                      </p:to>
                                    </p:set>
                                    <p:animEffect transition="in" filter="fade">
                                      <p:cBhvr>
                                        <p:cTn id="34" dur="1000"/>
                                        <p:tgtEl>
                                          <p:spTgt spid="106"/>
                                        </p:tgtEl>
                                      </p:cBhvr>
                                    </p:animEffect>
                                  </p:childTnLst>
                                </p:cTn>
                              </p:par>
                            </p:childTnLst>
                          </p:cTn>
                        </p:par>
                        <p:par>
                          <p:cTn id="35" fill="hold">
                            <p:stCondLst>
                              <p:cond delay="1000"/>
                            </p:stCondLst>
                            <p:childTnLst>
                              <p:par>
                                <p:cTn id="36" presetID="42" presetClass="path" presetSubtype="0" accel="50000" decel="50000" fill="hold" nodeType="afterEffect">
                                  <p:stCondLst>
                                    <p:cond delay="0"/>
                                  </p:stCondLst>
                                  <p:childTnLst>
                                    <p:animMotion origin="layout" path="M -3.75E-6 -0.00046 L -0.16198 -0.2949 " pathEditMode="relative" rAng="0" ptsTypes="AA">
                                      <p:cBhvr>
                                        <p:cTn id="37" dur="1000" fill="hold"/>
                                        <p:tgtEl>
                                          <p:spTgt spid="11"/>
                                        </p:tgtEl>
                                        <p:attrNameLst>
                                          <p:attrName>ppt_x</p:attrName>
                                          <p:attrName>ppt_y</p:attrName>
                                        </p:attrNameLst>
                                      </p:cBhvr>
                                      <p:rCtr x="-8099" y="-14722"/>
                                    </p:animMotion>
                                  </p:childTnLst>
                                </p:cTn>
                              </p:par>
                              <p:par>
                                <p:cTn id="38" presetID="42" presetClass="path" presetSubtype="0" accel="50000" decel="50000" fill="hold" nodeType="withEffect">
                                  <p:stCondLst>
                                    <p:cond delay="0"/>
                                  </p:stCondLst>
                                  <p:childTnLst>
                                    <p:animMotion origin="layout" path="M -8.33333E-7 2.59259E-6 L -8.33333E-7 -0.41806 " pathEditMode="relative" rAng="0" ptsTypes="AA">
                                      <p:cBhvr>
                                        <p:cTn id="39" dur="1000" fill="hold"/>
                                        <p:tgtEl>
                                          <p:spTgt spid="63"/>
                                        </p:tgtEl>
                                        <p:attrNameLst>
                                          <p:attrName>ppt_x</p:attrName>
                                          <p:attrName>ppt_y</p:attrName>
                                        </p:attrNameLst>
                                      </p:cBhvr>
                                      <p:rCtr x="0" y="-20903"/>
                                    </p:animMotion>
                                  </p:childTnLst>
                                </p:cTn>
                              </p:par>
                              <p:par>
                                <p:cTn id="40" presetID="10" presetClass="exit" presetSubtype="0" fill="hold" nodeType="withEffect">
                                  <p:stCondLst>
                                    <p:cond delay="100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ntr" presetSubtype="0" fill="hold" nodeType="withEffect">
                                  <p:stCondLst>
                                    <p:cond delay="100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1" grpId="0"/>
      <p:bldP spid="7" grpId="0"/>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6489</Words>
  <Application>Microsoft Office PowerPoint</Application>
  <PresentationFormat>Widescreen</PresentationFormat>
  <Paragraphs>1226</Paragraphs>
  <Slides>54</Slides>
  <Notes>28</Notes>
  <HiddenSlides>3</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54</vt:i4>
      </vt:variant>
    </vt:vector>
  </HeadingPairs>
  <TitlesOfParts>
    <vt:vector size="63" baseType="lpstr">
      <vt:lpstr>Arial</vt:lpstr>
      <vt:lpstr>Calibri</vt:lpstr>
      <vt:lpstr>Calibri Light</vt:lpstr>
      <vt:lpstr>Cambria Math</vt:lpstr>
      <vt:lpstr>Comic Sans MS</vt:lpstr>
      <vt:lpstr>Wingdings</vt:lpstr>
      <vt:lpstr>Office Theme</vt:lpstr>
      <vt:lpstr>1_Office Theme</vt:lpstr>
      <vt:lpstr>2_Office Theme</vt:lpstr>
      <vt:lpstr>Thermodynamic binding networks</vt:lpstr>
      <vt:lpstr>Representing Information with Molecules</vt:lpstr>
      <vt:lpstr>Chemical Identity Gate: Idealized vs. Actual Behavior</vt:lpstr>
      <vt:lpstr>Levels of Abstraction</vt:lpstr>
      <vt:lpstr>DNA strand displacement</vt:lpstr>
      <vt:lpstr>X ⟶ Y + Z</vt:lpstr>
      <vt:lpstr>Leak in strand displacement experiments</vt:lpstr>
      <vt:lpstr>Reducing Leak</vt:lpstr>
      <vt:lpstr>Ø ⟶ Y + Z</vt:lpstr>
      <vt:lpstr>more favorable</vt:lpstr>
      <vt:lpstr>Need a kinetic binding network model</vt:lpstr>
      <vt:lpstr>Levels of Abstraction</vt:lpstr>
      <vt:lpstr>Thermodynamic Binding Networks</vt:lpstr>
      <vt:lpstr>Energetic favorability: Bonds and complexes</vt:lpstr>
      <vt:lpstr>Tradeoff between #bonds and #complexes</vt:lpstr>
      <vt:lpstr>Thermodynamic Binding Networks</vt:lpstr>
      <vt:lpstr>Computing stability is NP-complete</vt:lpstr>
      <vt:lpstr>TODO</vt:lpstr>
      <vt:lpstr>Computing via Thermodynamic Equilibrium</vt:lpstr>
      <vt:lpstr>AND gate</vt:lpstr>
      <vt:lpstr>Issues with Boolean logic</vt:lpstr>
      <vt:lpstr>Composable AND gate with entropy gap 3</vt:lpstr>
      <vt:lpstr>Kinetic pathways and energy barriers</vt:lpstr>
      <vt:lpstr>Pathways</vt:lpstr>
      <vt:lpstr>X ⟶ Y + Z</vt:lpstr>
      <vt:lpstr>X ⟶ Y + Z</vt:lpstr>
      <vt:lpstr>Ø ⟶ Y + Z</vt:lpstr>
      <vt:lpstr>Kinetic Binding Networks</vt:lpstr>
      <vt:lpstr>Large Energy Barriers</vt:lpstr>
      <vt:lpstr>A Network with a Programmable Energy Barrier</vt:lpstr>
      <vt:lpstr>Catalysis</vt:lpstr>
      <vt:lpstr>Autocatalysis</vt:lpstr>
      <vt:lpstr>Multiple Stable Configurations</vt:lpstr>
      <vt:lpstr>Directed Catalysis</vt:lpstr>
      <vt:lpstr>Social Golfer Problem</vt:lpstr>
      <vt:lpstr>(Feasible?) DNA implementation</vt:lpstr>
      <vt:lpstr>Future directions</vt:lpstr>
      <vt:lpstr>Thermodynamic self-assembly</vt:lpstr>
      <vt:lpstr>A modest goal</vt:lpstr>
      <vt:lpstr>Difficulty of self-assembling large complexes</vt:lpstr>
      <vt:lpstr>An even more modest goal</vt:lpstr>
      <vt:lpstr>How large can we make S relative to D and M?</vt:lpstr>
      <vt:lpstr>Stable complexes have at most exponential size</vt:lpstr>
      <vt:lpstr>Easy proof if binding graph is acyclic (tree)</vt:lpstr>
      <vt:lpstr>Monomers as vectors</vt:lpstr>
      <vt:lpstr>Somewhat easy proof that unbounded size complexes cannot be assembled</vt:lpstr>
      <vt:lpstr>A digression into computational complexity</vt:lpstr>
      <vt:lpstr>Farkas’ Lemma</vt:lpstr>
      <vt:lpstr>How to prove exponential complex size bound for complexes with cycles in binding graph?</vt:lpstr>
      <vt:lpstr>If all monomer types lie on one side of hyperplane h…</vt:lpstr>
      <vt:lpstr>Applying thermodynamic model to tile assembly</vt:lpstr>
      <vt:lpstr>A thermodynamically unstable tile assembly counter</vt:lpstr>
      <vt:lpstr>A thermodynamically stable tile assembly counter</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Thermodynamic binding networks</dc:title>
  <dc:creator>David Doty</dc:creator>
  <cp:lastModifiedBy>David Samuel Doty</cp:lastModifiedBy>
  <cp:revision>149</cp:revision>
  <dcterms:created xsi:type="dcterms:W3CDTF">2021-02-22T01:22:17Z</dcterms:created>
  <dcterms:modified xsi:type="dcterms:W3CDTF">2023-11-06T23:52:18Z</dcterms:modified>
</cp:coreProperties>
</file>