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drawings/drawing6.xml" ContentType="application/vnd.openxmlformats-officedocument.drawingml.chartshapes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7.xml" ContentType="application/vnd.openxmlformats-officedocument.drawingml.chartshapes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8.xml" ContentType="application/vnd.openxmlformats-officedocument.drawingml.chartshapes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9.xml" ContentType="application/vnd.openxmlformats-officedocument.drawingml.chartshapes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0"/>
  </p:notesMasterIdLst>
  <p:sldIdLst>
    <p:sldId id="256" r:id="rId2"/>
    <p:sldId id="305" r:id="rId3"/>
    <p:sldId id="348" r:id="rId4"/>
    <p:sldId id="346" r:id="rId5"/>
    <p:sldId id="311" r:id="rId6"/>
    <p:sldId id="342" r:id="rId7"/>
    <p:sldId id="349" r:id="rId8"/>
    <p:sldId id="304" r:id="rId9"/>
    <p:sldId id="307" r:id="rId10"/>
    <p:sldId id="332" r:id="rId11"/>
    <p:sldId id="350" r:id="rId12"/>
    <p:sldId id="288" r:id="rId13"/>
    <p:sldId id="276" r:id="rId14"/>
    <p:sldId id="292" r:id="rId15"/>
    <p:sldId id="315" r:id="rId16"/>
    <p:sldId id="351" r:id="rId17"/>
    <p:sldId id="322" r:id="rId18"/>
    <p:sldId id="356" r:id="rId19"/>
    <p:sldId id="357" r:id="rId20"/>
    <p:sldId id="367" r:id="rId21"/>
    <p:sldId id="323" r:id="rId22"/>
    <p:sldId id="324" r:id="rId23"/>
    <p:sldId id="333" r:id="rId24"/>
    <p:sldId id="318" r:id="rId25"/>
    <p:sldId id="319" r:id="rId26"/>
    <p:sldId id="320" r:id="rId27"/>
    <p:sldId id="352" r:id="rId28"/>
    <p:sldId id="312" r:id="rId29"/>
    <p:sldId id="316" r:id="rId30"/>
    <p:sldId id="353" r:id="rId31"/>
    <p:sldId id="361" r:id="rId32"/>
    <p:sldId id="359" r:id="rId33"/>
    <p:sldId id="321" r:id="rId34"/>
    <p:sldId id="317" r:id="rId35"/>
    <p:sldId id="364" r:id="rId36"/>
    <p:sldId id="363" r:id="rId37"/>
    <p:sldId id="360" r:id="rId38"/>
    <p:sldId id="365" r:id="rId39"/>
    <p:sldId id="369" r:id="rId40"/>
    <p:sldId id="408" r:id="rId41"/>
    <p:sldId id="366" r:id="rId42"/>
    <p:sldId id="355" r:id="rId43"/>
    <p:sldId id="277" r:id="rId44"/>
    <p:sldId id="343" r:id="rId45"/>
    <p:sldId id="344" r:id="rId46"/>
    <p:sldId id="279" r:id="rId47"/>
    <p:sldId id="371" r:id="rId48"/>
    <p:sldId id="347" r:id="rId49"/>
    <p:sldId id="280" r:id="rId50"/>
    <p:sldId id="368" r:id="rId51"/>
    <p:sldId id="370" r:id="rId52"/>
    <p:sldId id="372" r:id="rId53"/>
    <p:sldId id="373" r:id="rId54"/>
    <p:sldId id="374" r:id="rId55"/>
    <p:sldId id="375" r:id="rId56"/>
    <p:sldId id="376" r:id="rId57"/>
    <p:sldId id="358" r:id="rId58"/>
    <p:sldId id="329" r:id="rId59"/>
    <p:sldId id="378" r:id="rId60"/>
    <p:sldId id="379" r:id="rId61"/>
    <p:sldId id="380" r:id="rId62"/>
    <p:sldId id="381" r:id="rId63"/>
    <p:sldId id="382" r:id="rId64"/>
    <p:sldId id="383" r:id="rId65"/>
    <p:sldId id="384" r:id="rId66"/>
    <p:sldId id="387" r:id="rId67"/>
    <p:sldId id="399" r:id="rId68"/>
    <p:sldId id="398" r:id="rId69"/>
    <p:sldId id="401" r:id="rId70"/>
    <p:sldId id="386" r:id="rId71"/>
    <p:sldId id="385" r:id="rId72"/>
    <p:sldId id="388" r:id="rId73"/>
    <p:sldId id="389" r:id="rId74"/>
    <p:sldId id="390" r:id="rId75"/>
    <p:sldId id="392" r:id="rId76"/>
    <p:sldId id="393" r:id="rId77"/>
    <p:sldId id="391" r:id="rId78"/>
    <p:sldId id="394" r:id="rId79"/>
    <p:sldId id="395" r:id="rId80"/>
    <p:sldId id="396" r:id="rId81"/>
    <p:sldId id="397" r:id="rId82"/>
    <p:sldId id="400" r:id="rId83"/>
    <p:sldId id="362" r:id="rId84"/>
    <p:sldId id="330" r:id="rId85"/>
    <p:sldId id="331" r:id="rId86"/>
    <p:sldId id="326" r:id="rId87"/>
    <p:sldId id="327" r:id="rId88"/>
    <p:sldId id="335" r:id="rId89"/>
    <p:sldId id="336" r:id="rId90"/>
    <p:sldId id="337" r:id="rId91"/>
    <p:sldId id="325" r:id="rId92"/>
    <p:sldId id="340" r:id="rId93"/>
    <p:sldId id="339" r:id="rId94"/>
    <p:sldId id="341" r:id="rId95"/>
    <p:sldId id="345" r:id="rId96"/>
    <p:sldId id="377" r:id="rId97"/>
    <p:sldId id="265" r:id="rId98"/>
    <p:sldId id="302" r:id="rId99"/>
    <p:sldId id="303" r:id="rId100"/>
    <p:sldId id="402" r:id="rId101"/>
    <p:sldId id="403" r:id="rId102"/>
    <p:sldId id="404" r:id="rId103"/>
    <p:sldId id="306" r:id="rId104"/>
    <p:sldId id="266" r:id="rId105"/>
    <p:sldId id="405" r:id="rId106"/>
    <p:sldId id="406" r:id="rId107"/>
    <p:sldId id="267" r:id="rId108"/>
    <p:sldId id="407" r:id="rId10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B5691B33-6712-484C-B2B5-B33ECA5858F6}">
          <p14:sldIdLst>
            <p14:sldId id="256"/>
            <p14:sldId id="305"/>
            <p14:sldId id="348"/>
            <p14:sldId id="346"/>
            <p14:sldId id="311"/>
            <p14:sldId id="342"/>
            <p14:sldId id="349"/>
            <p14:sldId id="304"/>
            <p14:sldId id="307"/>
            <p14:sldId id="332"/>
            <p14:sldId id="350"/>
            <p14:sldId id="288"/>
            <p14:sldId id="276"/>
            <p14:sldId id="292"/>
            <p14:sldId id="315"/>
          </p14:sldIdLst>
        </p14:section>
        <p14:section name="examples of stable CRN computation" id="{72BD8B26-82F8-44D0-AEB1-934E28F48C3F}">
          <p14:sldIdLst>
            <p14:sldId id="351"/>
            <p14:sldId id="322"/>
            <p14:sldId id="356"/>
            <p14:sldId id="357"/>
            <p14:sldId id="367"/>
            <p14:sldId id="323"/>
            <p14:sldId id="324"/>
            <p14:sldId id="333"/>
            <p14:sldId id="318"/>
            <p14:sldId id="319"/>
            <p14:sldId id="320"/>
          </p14:sldIdLst>
        </p14:section>
        <p14:section name="formal definition of CRN computation" id="{5910A05E-40B4-4B66-B1DB-BDFDFA5D7729}">
          <p14:sldIdLst>
            <p14:sldId id="352"/>
            <p14:sldId id="312"/>
            <p14:sldId id="316"/>
            <p14:sldId id="353"/>
            <p14:sldId id="361"/>
            <p14:sldId id="359"/>
            <p14:sldId id="321"/>
            <p14:sldId id="317"/>
          </p14:sldIdLst>
        </p14:section>
        <p14:section name="feedforward CRNs" id="{8695380F-8969-4BC3-A734-1B722A330387}">
          <p14:sldIdLst>
            <p14:sldId id="364"/>
            <p14:sldId id="363"/>
            <p14:sldId id="360"/>
            <p14:sldId id="365"/>
            <p14:sldId id="369"/>
            <p14:sldId id="408"/>
            <p14:sldId id="366"/>
          </p14:sldIdLst>
        </p14:section>
        <p14:section name="time complexity" id="{C0446CAF-68BA-45AF-A320-ED6C9AC7385E}">
          <p14:sldIdLst>
            <p14:sldId id="355"/>
            <p14:sldId id="277"/>
            <p14:sldId id="343"/>
            <p14:sldId id="344"/>
            <p14:sldId id="279"/>
            <p14:sldId id="371"/>
            <p14:sldId id="347"/>
            <p14:sldId id="280"/>
            <p14:sldId id="368"/>
            <p14:sldId id="370"/>
            <p14:sldId id="372"/>
          </p14:sldIdLst>
        </p14:section>
        <p14:section name="time complexity analysis of stably computing CRNs" id="{F9979431-7E6E-4226-A93E-6F3C9C6C60A3}">
          <p14:sldIdLst>
            <p14:sldId id="373"/>
            <p14:sldId id="374"/>
            <p14:sldId id="375"/>
            <p14:sldId id="376"/>
          </p14:sldIdLst>
        </p14:section>
        <p14:section name="possibilities of stable computation: positive results" id="{3CFCA409-30AA-4371-8817-5585A596A844}">
          <p14:sldIdLst>
            <p14:sldId id="358"/>
            <p14:sldId id="329"/>
            <p14:sldId id="378"/>
            <p14:sldId id="379"/>
            <p14:sldId id="380"/>
            <p14:sldId id="381"/>
            <p14:sldId id="382"/>
            <p14:sldId id="383"/>
            <p14:sldId id="384"/>
            <p14:sldId id="387"/>
            <p14:sldId id="399"/>
            <p14:sldId id="398"/>
            <p14:sldId id="401"/>
          </p14:sldIdLst>
        </p14:section>
        <p14:section name="limits of stable computation: negative results" id="{D4D7143E-BAF1-4044-9471-A50F4D628D18}">
          <p14:sldIdLst>
            <p14:sldId id="386"/>
            <p14:sldId id="385"/>
            <p14:sldId id="388"/>
            <p14:sldId id="389"/>
            <p14:sldId id="390"/>
            <p14:sldId id="392"/>
            <p14:sldId id="393"/>
            <p14:sldId id="391"/>
            <p14:sldId id="394"/>
            <p14:sldId id="395"/>
            <p14:sldId id="396"/>
            <p14:sldId id="397"/>
            <p14:sldId id="400"/>
          </p14:sldIdLst>
        </p14:section>
        <p14:section name="limits of efficient stable computation" id="{A2E9A58E-1755-4450-B784-689077AF6424}">
          <p14:sldIdLst>
            <p14:sldId id="362"/>
            <p14:sldId id="330"/>
            <p14:sldId id="331"/>
            <p14:sldId id="326"/>
            <p14:sldId id="327"/>
          </p14:sldIdLst>
        </p14:section>
        <p14:section name="other modeling choices" id="{C773E05E-9F98-4787-A777-6F776903D59F}">
          <p14:sldIdLst>
            <p14:sldId id="335"/>
            <p14:sldId id="336"/>
            <p14:sldId id="337"/>
            <p14:sldId id="325"/>
            <p14:sldId id="340"/>
            <p14:sldId id="339"/>
            <p14:sldId id="341"/>
            <p14:sldId id="345"/>
          </p14:sldIdLst>
        </p14:section>
        <p14:section name="computation with small chance of error" id="{F5B194F7-49D9-4987-A315-CDD3B085920D}">
          <p14:sldIdLst>
            <p14:sldId id="377"/>
            <p14:sldId id="265"/>
            <p14:sldId id="302"/>
            <p14:sldId id="303"/>
            <p14:sldId id="402"/>
            <p14:sldId id="403"/>
            <p14:sldId id="404"/>
            <p14:sldId id="306"/>
            <p14:sldId id="266"/>
            <p14:sldId id="405"/>
            <p14:sldId id="406"/>
            <p14:sldId id="267"/>
            <p14:sldId id="4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DEB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2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viewProps" Target="viewProp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9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chartUserShapes" Target="../drawings/drawing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Relationship Id="rId4" Type="http://schemas.openxmlformats.org/officeDocument/2006/relationships/chartUserShapes" Target="../drawings/drawing6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7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D6D-4B50-B011-80DF9742730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F45-4145-B9C0-8382913844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x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dPt>
            <c:idx val="0"/>
            <c:marker>
              <c:symbol val="circle"/>
              <c:size val="8"/>
              <c:spPr>
                <a:solidFill>
                  <a:srgbClr val="C00000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1-2378-4A6B-97D7-558E6FA75020}"/>
              </c:ext>
            </c:extLst>
          </c:dPt>
          <c:dPt>
            <c:idx val="2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2-2378-4A6B-97D7-558E6FA75020}"/>
              </c:ext>
            </c:extLst>
          </c:dPt>
          <c:dPt>
            <c:idx val="3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3-2378-4A6B-97D7-558E6FA75020}"/>
              </c:ext>
            </c:extLst>
          </c:dPt>
          <c:dPt>
            <c:idx val="4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4-2378-4A6B-97D7-558E6FA75020}"/>
              </c:ext>
            </c:extLst>
          </c:dPt>
          <c:dPt>
            <c:idx val="5"/>
            <c:marker>
              <c:symbol val="circle"/>
              <c:size val="8"/>
              <c:spPr>
                <a:solidFill>
                  <a:schemeClr val="accent6"/>
                </a:solidFill>
                <a:ln w="9525">
                  <a:noFill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05-2378-4A6B-97D7-558E6FA75020}"/>
              </c:ext>
            </c:extLst>
          </c:dPt>
          <c:xVal>
            <c:numRef>
              <c:f>Sheet1!$A$2:$A$7</c:f>
              <c:numCache>
                <c:formatCode>General</c:formatCode>
                <c:ptCount val="6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78-4A6B-97D7-558E6FA750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5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  <c:max val="5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Sheet1!$A$2:$A$12</c:f>
              <c:numCache>
                <c:formatCode>General</c:formatCode>
                <c:ptCount val="1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</c:numCache>
            </c:numRef>
          </c:xVal>
          <c:yVal>
            <c:numRef>
              <c:f>Sheet1!$B$2:$B$12</c:f>
              <c:numCache>
                <c:formatCode>General</c:formatCode>
                <c:ptCount val="11"/>
                <c:pt idx="0">
                  <c:v>1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1</c:v>
                </c:pt>
                <c:pt idx="5">
                  <c:v>4</c:v>
                </c:pt>
                <c:pt idx="6">
                  <c:v>1</c:v>
                </c:pt>
                <c:pt idx="7">
                  <c:v>6</c:v>
                </c:pt>
                <c:pt idx="8">
                  <c:v>1</c:v>
                </c:pt>
                <c:pt idx="9">
                  <c:v>8</c:v>
                </c:pt>
                <c:pt idx="1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218-44E1-9ACD-4EFECE84FE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  <c:max val="1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en-US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6"/>
            <c:spPr>
              <a:solidFill>
                <a:srgbClr val="C00000"/>
              </a:solidFill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2</c:v>
                </c:pt>
                <c:pt idx="4">
                  <c:v>2</c:v>
                </c:pt>
                <c:pt idx="5">
                  <c:v>3</c:v>
                </c:pt>
                <c:pt idx="6">
                  <c:v>3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BA5-4B9C-8255-5F378B43F0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05431672"/>
        <c:axId val="405429376"/>
      </c:scatterChart>
      <c:valAx>
        <c:axId val="40543167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29376"/>
        <c:crosses val="autoZero"/>
        <c:crossBetween val="midCat"/>
        <c:majorUnit val="1"/>
      </c:valAx>
      <c:valAx>
        <c:axId val="4054293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054316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4B60-45DE-9C6E-20E082032F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2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657-408C-974B-1DC6E440AA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2700">
                <a:solidFill>
                  <a:schemeClr val="tx1"/>
                </a:solidFill>
              </a:ln>
              <a:effectLst/>
            </c:spPr>
          </c:marker>
          <c:xVal>
            <c:numRef>
              <c:f>Sheet1!$A$2</c:f>
              <c:numCache>
                <c:formatCode>General</c:formatCode>
                <c:ptCount val="1"/>
                <c:pt idx="0">
                  <c:v>4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68C9-4084-BCA4-E832FA051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101600">
                <a:solidFill>
                  <a:schemeClr val="tx1"/>
                </a:solidFill>
              </a:ln>
              <a:effectLst/>
            </c:spPr>
          </c:marker>
          <c:xVal>
            <c:numRef>
              <c:f>Sheet1!$A$2:$A$29</c:f>
              <c:numCache>
                <c:formatCode>General</c:formatCode>
                <c:ptCount val="28"/>
                <c:pt idx="0">
                  <c:v>2</c:v>
                </c:pt>
                <c:pt idx="1">
                  <c:v>6</c:v>
                </c:pt>
                <c:pt idx="2">
                  <c:v>10</c:v>
                </c:pt>
                <c:pt idx="3">
                  <c:v>14</c:v>
                </c:pt>
                <c:pt idx="4">
                  <c:v>18</c:v>
                </c:pt>
                <c:pt idx="5">
                  <c:v>4</c:v>
                </c:pt>
                <c:pt idx="6">
                  <c:v>8</c:v>
                </c:pt>
                <c:pt idx="7">
                  <c:v>12</c:v>
                </c:pt>
                <c:pt idx="8">
                  <c:v>16</c:v>
                </c:pt>
                <c:pt idx="9">
                  <c:v>20</c:v>
                </c:pt>
                <c:pt idx="10">
                  <c:v>6</c:v>
                </c:pt>
                <c:pt idx="11">
                  <c:v>10</c:v>
                </c:pt>
                <c:pt idx="12">
                  <c:v>14</c:v>
                </c:pt>
                <c:pt idx="13">
                  <c:v>18</c:v>
                </c:pt>
                <c:pt idx="14">
                  <c:v>22</c:v>
                </c:pt>
                <c:pt idx="15">
                  <c:v>8</c:v>
                </c:pt>
                <c:pt idx="16">
                  <c:v>12</c:v>
                </c:pt>
                <c:pt idx="17">
                  <c:v>16</c:v>
                </c:pt>
                <c:pt idx="18">
                  <c:v>20</c:v>
                </c:pt>
                <c:pt idx="19">
                  <c:v>10</c:v>
                </c:pt>
                <c:pt idx="20">
                  <c:v>14</c:v>
                </c:pt>
                <c:pt idx="21">
                  <c:v>18</c:v>
                </c:pt>
                <c:pt idx="22">
                  <c:v>12</c:v>
                </c:pt>
                <c:pt idx="23">
                  <c:v>14</c:v>
                </c:pt>
                <c:pt idx="24">
                  <c:v>16</c:v>
                </c:pt>
                <c:pt idx="25">
                  <c:v>22</c:v>
                </c:pt>
                <c:pt idx="26">
                  <c:v>26</c:v>
                </c:pt>
                <c:pt idx="27">
                  <c:v>24</c:v>
                </c:pt>
              </c:numCache>
            </c:numRef>
          </c:xVal>
          <c:yVal>
            <c:numRef>
              <c:f>Sheet1!$B$2:$B$29</c:f>
              <c:numCache>
                <c:formatCode>General</c:formatCode>
                <c:ptCount val="28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3</c:v>
                </c:pt>
                <c:pt idx="6">
                  <c:v>4</c:v>
                </c:pt>
                <c:pt idx="7">
                  <c:v>5</c:v>
                </c:pt>
                <c:pt idx="8">
                  <c:v>6</c:v>
                </c:pt>
                <c:pt idx="9">
                  <c:v>7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7</c:v>
                </c:pt>
                <c:pt idx="16">
                  <c:v>8</c:v>
                </c:pt>
                <c:pt idx="17">
                  <c:v>9</c:v>
                </c:pt>
                <c:pt idx="18">
                  <c:v>10</c:v>
                </c:pt>
                <c:pt idx="19">
                  <c:v>9</c:v>
                </c:pt>
                <c:pt idx="20">
                  <c:v>10</c:v>
                </c:pt>
                <c:pt idx="21">
                  <c:v>11</c:v>
                </c:pt>
                <c:pt idx="22">
                  <c:v>11</c:v>
                </c:pt>
                <c:pt idx="23">
                  <c:v>13</c:v>
                </c:pt>
                <c:pt idx="24">
                  <c:v>12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CEB-438B-9EEC-E3EDE509B6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508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0</c:v>
                </c:pt>
                <c:pt idx="1">
                  <c:v>1</c:v>
                </c:pt>
                <c:pt idx="2">
                  <c:v>4</c:v>
                </c:pt>
                <c:pt idx="3">
                  <c:v>9</c:v>
                </c:pt>
                <c:pt idx="4">
                  <c:v>16</c:v>
                </c:pt>
                <c:pt idx="5">
                  <c:v>25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715D-40F3-AB64-E27DB7C7C6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4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a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16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 i="1" dirty="0"/>
                  <a:t>y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Sheet1!$A$2:$A$63</c:f>
              <c:numCache>
                <c:formatCode>General</c:formatCode>
                <c:ptCount val="62"/>
                <c:pt idx="0">
                  <c:v>8</c:v>
                </c:pt>
                <c:pt idx="1">
                  <c:v>2</c:v>
                </c:pt>
                <c:pt idx="2">
                  <c:v>9</c:v>
                </c:pt>
                <c:pt idx="3">
                  <c:v>3</c:v>
                </c:pt>
                <c:pt idx="4">
                  <c:v>7</c:v>
                </c:pt>
              </c:numCache>
            </c:numRef>
          </c:xVal>
          <c:yVal>
            <c:numRef>
              <c:f>Sheet1!$B$2:$B$63</c:f>
              <c:numCache>
                <c:formatCode>General</c:formatCode>
                <c:ptCount val="62"/>
                <c:pt idx="0">
                  <c:v>9</c:v>
                </c:pt>
                <c:pt idx="1">
                  <c:v>7</c:v>
                </c:pt>
                <c:pt idx="2">
                  <c:v>2</c:v>
                </c:pt>
                <c:pt idx="3">
                  <c:v>6</c:v>
                </c:pt>
                <c:pt idx="4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170-42A3-BB2C-1B679A366C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Sheet1!$A$2:$A$40</c:f>
              <c:numCache>
                <c:formatCode>General</c:formatCode>
                <c:ptCount val="39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4</c:v>
                </c:pt>
                <c:pt idx="5">
                  <c:v>4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5</c:v>
                </c:pt>
                <c:pt idx="10">
                  <c:v>5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6</c:v>
                </c:pt>
                <c:pt idx="16">
                  <c:v>6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7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8</c:v>
                </c:pt>
                <c:pt idx="28">
                  <c:v>8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9</c:v>
                </c:pt>
                <c:pt idx="34">
                  <c:v>9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</c:numCache>
            </c:numRef>
          </c:xVal>
          <c:yVal>
            <c:numRef>
              <c:f>Sheet1!$B$2:$B$40</c:f>
              <c:numCache>
                <c:formatCode>General</c:formatCode>
                <c:ptCount val="39"/>
                <c:pt idx="0">
                  <c:v>6</c:v>
                </c:pt>
                <c:pt idx="1">
                  <c:v>7</c:v>
                </c:pt>
                <c:pt idx="2">
                  <c:v>8</c:v>
                </c:pt>
                <c:pt idx="3">
                  <c:v>9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  <c:pt idx="7">
                  <c:v>8</c:v>
                </c:pt>
                <c:pt idx="8">
                  <c:v>9</c:v>
                </c:pt>
                <c:pt idx="9">
                  <c:v>4</c:v>
                </c:pt>
                <c:pt idx="10">
                  <c:v>5</c:v>
                </c:pt>
                <c:pt idx="11">
                  <c:v>6</c:v>
                </c:pt>
                <c:pt idx="12">
                  <c:v>7</c:v>
                </c:pt>
                <c:pt idx="13">
                  <c:v>8</c:v>
                </c:pt>
                <c:pt idx="14">
                  <c:v>9</c:v>
                </c:pt>
                <c:pt idx="15">
                  <c:v>4</c:v>
                </c:pt>
                <c:pt idx="16">
                  <c:v>5</c:v>
                </c:pt>
                <c:pt idx="17">
                  <c:v>6</c:v>
                </c:pt>
                <c:pt idx="18">
                  <c:v>7</c:v>
                </c:pt>
                <c:pt idx="19">
                  <c:v>8</c:v>
                </c:pt>
                <c:pt idx="20">
                  <c:v>9</c:v>
                </c:pt>
                <c:pt idx="21">
                  <c:v>4</c:v>
                </c:pt>
                <c:pt idx="22">
                  <c:v>5</c:v>
                </c:pt>
                <c:pt idx="23">
                  <c:v>6</c:v>
                </c:pt>
                <c:pt idx="24">
                  <c:v>7</c:v>
                </c:pt>
                <c:pt idx="25">
                  <c:v>8</c:v>
                </c:pt>
                <c:pt idx="26">
                  <c:v>9</c:v>
                </c:pt>
                <c:pt idx="27">
                  <c:v>4</c:v>
                </c:pt>
                <c:pt idx="28">
                  <c:v>5</c:v>
                </c:pt>
                <c:pt idx="29">
                  <c:v>6</c:v>
                </c:pt>
                <c:pt idx="30">
                  <c:v>7</c:v>
                </c:pt>
                <c:pt idx="31">
                  <c:v>8</c:v>
                </c:pt>
                <c:pt idx="32">
                  <c:v>9</c:v>
                </c:pt>
                <c:pt idx="33">
                  <c:v>4</c:v>
                </c:pt>
                <c:pt idx="34">
                  <c:v>5</c:v>
                </c:pt>
                <c:pt idx="35">
                  <c:v>6</c:v>
                </c:pt>
                <c:pt idx="36">
                  <c:v>7</c:v>
                </c:pt>
                <c:pt idx="37">
                  <c:v>8</c:v>
                </c:pt>
                <c:pt idx="38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1EB-4855-8DFF-7DFCB679FE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182139531054638"/>
          <c:y val="7.0080190405977474E-2"/>
          <c:w val="0.83576038541950737"/>
          <c:h val="0.8339145341443784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Y-Values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rgbClr val="0000FF"/>
              </a:solidFill>
              <a:ln w="101600">
                <a:solidFill>
                  <a:srgbClr val="0000FF"/>
                </a:solidFill>
              </a:ln>
              <a:effectLst/>
            </c:spPr>
          </c:marker>
          <c:xVal>
            <c:numRef>
              <c:f>Sheet1!$A$2:$A$64</c:f>
              <c:numCache>
                <c:formatCode>General</c:formatCode>
                <c:ptCount val="63"/>
                <c:pt idx="0">
                  <c:v>4</c:v>
                </c:pt>
                <c:pt idx="1">
                  <c:v>4</c:v>
                </c:pt>
                <c:pt idx="2">
                  <c:v>4</c:v>
                </c:pt>
                <c:pt idx="3">
                  <c:v>5</c:v>
                </c:pt>
                <c:pt idx="4">
                  <c:v>6</c:v>
                </c:pt>
                <c:pt idx="5">
                  <c:v>7</c:v>
                </c:pt>
                <c:pt idx="6">
                  <c:v>4</c:v>
                </c:pt>
                <c:pt idx="7">
                  <c:v>4</c:v>
                </c:pt>
                <c:pt idx="8">
                  <c:v>4</c:v>
                </c:pt>
                <c:pt idx="9">
                  <c:v>4</c:v>
                </c:pt>
                <c:pt idx="10">
                  <c:v>4</c:v>
                </c:pt>
                <c:pt idx="11">
                  <c:v>5</c:v>
                </c:pt>
                <c:pt idx="12">
                  <c:v>5</c:v>
                </c:pt>
                <c:pt idx="13">
                  <c:v>5</c:v>
                </c:pt>
                <c:pt idx="14">
                  <c:v>5</c:v>
                </c:pt>
                <c:pt idx="15">
                  <c:v>5</c:v>
                </c:pt>
                <c:pt idx="16">
                  <c:v>5</c:v>
                </c:pt>
                <c:pt idx="17">
                  <c:v>6</c:v>
                </c:pt>
                <c:pt idx="18">
                  <c:v>6</c:v>
                </c:pt>
                <c:pt idx="19">
                  <c:v>6</c:v>
                </c:pt>
                <c:pt idx="20">
                  <c:v>6</c:v>
                </c:pt>
                <c:pt idx="21">
                  <c:v>6</c:v>
                </c:pt>
                <c:pt idx="22">
                  <c:v>6</c:v>
                </c:pt>
                <c:pt idx="23">
                  <c:v>7</c:v>
                </c:pt>
                <c:pt idx="24">
                  <c:v>7</c:v>
                </c:pt>
                <c:pt idx="25">
                  <c:v>7</c:v>
                </c:pt>
                <c:pt idx="26">
                  <c:v>7</c:v>
                </c:pt>
                <c:pt idx="27">
                  <c:v>7</c:v>
                </c:pt>
                <c:pt idx="28">
                  <c:v>7</c:v>
                </c:pt>
                <c:pt idx="29">
                  <c:v>8</c:v>
                </c:pt>
                <c:pt idx="30">
                  <c:v>8</c:v>
                </c:pt>
                <c:pt idx="31">
                  <c:v>8</c:v>
                </c:pt>
                <c:pt idx="32">
                  <c:v>8</c:v>
                </c:pt>
                <c:pt idx="33">
                  <c:v>8</c:v>
                </c:pt>
                <c:pt idx="34">
                  <c:v>8</c:v>
                </c:pt>
                <c:pt idx="35">
                  <c:v>9</c:v>
                </c:pt>
                <c:pt idx="36">
                  <c:v>9</c:v>
                </c:pt>
                <c:pt idx="37">
                  <c:v>9</c:v>
                </c:pt>
                <c:pt idx="38">
                  <c:v>9</c:v>
                </c:pt>
                <c:pt idx="39">
                  <c:v>9</c:v>
                </c:pt>
                <c:pt idx="40">
                  <c:v>9</c:v>
                </c:pt>
                <c:pt idx="41">
                  <c:v>2</c:v>
                </c:pt>
                <c:pt idx="42">
                  <c:v>2</c:v>
                </c:pt>
                <c:pt idx="43">
                  <c:v>2</c:v>
                </c:pt>
                <c:pt idx="44">
                  <c:v>2</c:v>
                </c:pt>
                <c:pt idx="45">
                  <c:v>2</c:v>
                </c:pt>
                <c:pt idx="46">
                  <c:v>3</c:v>
                </c:pt>
                <c:pt idx="47">
                  <c:v>3</c:v>
                </c:pt>
                <c:pt idx="48">
                  <c:v>3</c:v>
                </c:pt>
                <c:pt idx="49">
                  <c:v>3</c:v>
                </c:pt>
                <c:pt idx="50">
                  <c:v>3</c:v>
                </c:pt>
                <c:pt idx="51">
                  <c:v>6</c:v>
                </c:pt>
                <c:pt idx="52">
                  <c:v>6</c:v>
                </c:pt>
                <c:pt idx="53">
                  <c:v>6</c:v>
                </c:pt>
                <c:pt idx="54">
                  <c:v>7</c:v>
                </c:pt>
                <c:pt idx="55">
                  <c:v>7</c:v>
                </c:pt>
                <c:pt idx="56">
                  <c:v>7</c:v>
                </c:pt>
                <c:pt idx="57">
                  <c:v>8</c:v>
                </c:pt>
                <c:pt idx="58">
                  <c:v>8</c:v>
                </c:pt>
                <c:pt idx="59">
                  <c:v>8</c:v>
                </c:pt>
                <c:pt idx="60">
                  <c:v>9</c:v>
                </c:pt>
                <c:pt idx="61">
                  <c:v>9</c:v>
                </c:pt>
                <c:pt idx="62">
                  <c:v>9</c:v>
                </c:pt>
              </c:numCache>
            </c:numRef>
          </c:xVal>
          <c:yVal>
            <c:numRef>
              <c:f>Sheet1!$B$2:$B$64</c:f>
              <c:numCache>
                <c:formatCode>General</c:formatCode>
                <c:ptCount val="63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  <c:pt idx="6">
                  <c:v>5</c:v>
                </c:pt>
                <c:pt idx="7">
                  <c:v>6</c:v>
                </c:pt>
                <c:pt idx="8">
                  <c:v>7</c:v>
                </c:pt>
                <c:pt idx="9">
                  <c:v>8</c:v>
                </c:pt>
                <c:pt idx="10">
                  <c:v>9</c:v>
                </c:pt>
                <c:pt idx="11">
                  <c:v>4</c:v>
                </c:pt>
                <c:pt idx="12">
                  <c:v>5</c:v>
                </c:pt>
                <c:pt idx="13">
                  <c:v>6</c:v>
                </c:pt>
                <c:pt idx="14">
                  <c:v>7</c:v>
                </c:pt>
                <c:pt idx="15">
                  <c:v>8</c:v>
                </c:pt>
                <c:pt idx="16">
                  <c:v>9</c:v>
                </c:pt>
                <c:pt idx="17">
                  <c:v>4</c:v>
                </c:pt>
                <c:pt idx="18">
                  <c:v>5</c:v>
                </c:pt>
                <c:pt idx="19">
                  <c:v>6</c:v>
                </c:pt>
                <c:pt idx="20">
                  <c:v>7</c:v>
                </c:pt>
                <c:pt idx="21">
                  <c:v>8</c:v>
                </c:pt>
                <c:pt idx="22">
                  <c:v>9</c:v>
                </c:pt>
                <c:pt idx="23">
                  <c:v>4</c:v>
                </c:pt>
                <c:pt idx="24">
                  <c:v>5</c:v>
                </c:pt>
                <c:pt idx="25">
                  <c:v>6</c:v>
                </c:pt>
                <c:pt idx="26">
                  <c:v>7</c:v>
                </c:pt>
                <c:pt idx="27">
                  <c:v>8</c:v>
                </c:pt>
                <c:pt idx="28">
                  <c:v>9</c:v>
                </c:pt>
                <c:pt idx="29">
                  <c:v>4</c:v>
                </c:pt>
                <c:pt idx="30">
                  <c:v>5</c:v>
                </c:pt>
                <c:pt idx="31">
                  <c:v>6</c:v>
                </c:pt>
                <c:pt idx="32">
                  <c:v>7</c:v>
                </c:pt>
                <c:pt idx="33">
                  <c:v>8</c:v>
                </c:pt>
                <c:pt idx="34">
                  <c:v>9</c:v>
                </c:pt>
                <c:pt idx="35">
                  <c:v>4</c:v>
                </c:pt>
                <c:pt idx="36">
                  <c:v>5</c:v>
                </c:pt>
                <c:pt idx="37">
                  <c:v>6</c:v>
                </c:pt>
                <c:pt idx="38">
                  <c:v>7</c:v>
                </c:pt>
                <c:pt idx="39">
                  <c:v>8</c:v>
                </c:pt>
                <c:pt idx="40">
                  <c:v>9</c:v>
                </c:pt>
                <c:pt idx="41">
                  <c:v>5</c:v>
                </c:pt>
                <c:pt idx="42">
                  <c:v>6</c:v>
                </c:pt>
                <c:pt idx="43">
                  <c:v>7</c:v>
                </c:pt>
                <c:pt idx="44">
                  <c:v>8</c:v>
                </c:pt>
                <c:pt idx="45">
                  <c:v>9</c:v>
                </c:pt>
                <c:pt idx="46">
                  <c:v>5</c:v>
                </c:pt>
                <c:pt idx="47">
                  <c:v>6</c:v>
                </c:pt>
                <c:pt idx="48">
                  <c:v>7</c:v>
                </c:pt>
                <c:pt idx="49">
                  <c:v>8</c:v>
                </c:pt>
                <c:pt idx="50">
                  <c:v>9</c:v>
                </c:pt>
                <c:pt idx="51">
                  <c:v>1</c:v>
                </c:pt>
                <c:pt idx="52">
                  <c:v>2</c:v>
                </c:pt>
                <c:pt idx="53">
                  <c:v>3</c:v>
                </c:pt>
                <c:pt idx="54">
                  <c:v>1</c:v>
                </c:pt>
                <c:pt idx="55">
                  <c:v>2</c:v>
                </c:pt>
                <c:pt idx="56">
                  <c:v>3</c:v>
                </c:pt>
                <c:pt idx="57">
                  <c:v>1</c:v>
                </c:pt>
                <c:pt idx="58">
                  <c:v>2</c:v>
                </c:pt>
                <c:pt idx="59">
                  <c:v>3</c:v>
                </c:pt>
                <c:pt idx="60">
                  <c:v>1</c:v>
                </c:pt>
                <c:pt idx="61">
                  <c:v>2</c:v>
                </c:pt>
                <c:pt idx="62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326-4772-AFBC-41249FA098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6867104"/>
        <c:axId val="466890400"/>
      </c:scatterChart>
      <c:valAx>
        <c:axId val="466867104"/>
        <c:scaling>
          <c:orientation val="minMax"/>
          <c:max val="9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90400"/>
        <c:crosses val="autoZero"/>
        <c:crossBetween val="midCat"/>
        <c:majorUnit val="1"/>
      </c:valAx>
      <c:valAx>
        <c:axId val="466890400"/>
        <c:scaling>
          <c:orientation val="minMax"/>
          <c:max val="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6686710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0.05654</cdr:x>
      <cdr:y>0.83581</cdr:y>
    </cdr:from>
    <cdr:to>
      <cdr:x>0.12241</cdr:x>
      <cdr:y>0.89578</cdr:y>
    </cdr:to>
    <cdr:cxnSp macro="">
      <cdr:nvCxnSpPr>
        <cdr:cNvPr id="2" name="Straight Arrow Connector 1">
          <a:extLst xmlns:a="http://schemas.openxmlformats.org/drawingml/2006/main">
            <a:ext uri="{FF2B5EF4-FFF2-40B4-BE49-F238E27FC236}">
              <a16:creationId xmlns:a16="http://schemas.microsoft.com/office/drawing/2014/main" id="{BD0F6C91-982F-4A33-9097-301108052AC0}"/>
            </a:ext>
          </a:extLst>
        </cdr:cNvPr>
        <cdr:cNvCxnSpPr/>
      </cdr:nvCxnSpPr>
      <cdr:spPr>
        <a:xfrm xmlns:a="http://schemas.openxmlformats.org/drawingml/2006/main" flipV="1">
          <a:off x="379518" y="2991671"/>
          <a:ext cx="442244" cy="214682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0.12064</cdr:x>
      <cdr:y>0.70807</cdr:y>
    </cdr:from>
    <cdr:to>
      <cdr:x>0.18804</cdr:x>
      <cdr:y>0.83913</cdr:y>
    </cdr:to>
    <cdr:cxnSp macro="">
      <cdr:nvCxnSpPr>
        <cdr:cNvPr id="4" name="Straight Arrow Connector 3">
          <a:extLst xmlns:a="http://schemas.openxmlformats.org/drawingml/2006/main">
            <a:ext uri="{FF2B5EF4-FFF2-40B4-BE49-F238E27FC236}">
              <a16:creationId xmlns:a16="http://schemas.microsoft.com/office/drawing/2014/main" id="{973D2023-CFB5-4471-99AB-AF8AC96AEC5D}"/>
            </a:ext>
          </a:extLst>
        </cdr:cNvPr>
        <cdr:cNvCxnSpPr/>
      </cdr:nvCxnSpPr>
      <cdr:spPr>
        <a:xfrm xmlns:a="http://schemas.openxmlformats.org/drawingml/2006/main" flipV="1">
          <a:off x="809855" y="2534471"/>
          <a:ext cx="452438" cy="46910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0.72587</cdr:x>
      <cdr:y>0.12788</cdr:y>
    </cdr:from>
    <cdr:to>
      <cdr:x>0.86549</cdr:x>
      <cdr:y>0.38583</cdr:y>
    </cdr:to>
    <cdr:sp macro="" textlink="">
      <cdr:nvSpPr>
        <cdr:cNvPr id="20" name="TextBox 17">
          <a:extLst xmlns:a="http://schemas.openxmlformats.org/drawingml/2006/main">
            <a:ext uri="{FF2B5EF4-FFF2-40B4-BE49-F238E27FC236}">
              <a16:creationId xmlns:a16="http://schemas.microsoft.com/office/drawing/2014/main" id="{3471F065-7596-4FED-86C6-02D37DDA3A37}"/>
            </a:ext>
          </a:extLst>
        </cdr:cNvPr>
        <cdr:cNvSpPr txBox="1"/>
      </cdr:nvSpPr>
      <cdr:spPr>
        <a:xfrm xmlns:a="http://schemas.openxmlformats.org/drawingml/2006/main" rot="8436297">
          <a:off x="4872744" y="457715"/>
          <a:ext cx="937260" cy="92333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6000" dirty="0"/>
            <a:t>…</a:t>
          </a:r>
          <a:endParaRPr lang="en-US" dirty="0"/>
        </a:p>
      </cdr:txBody>
    </cdr:sp>
  </cdr:relSizeAnchor>
  <cdr:relSizeAnchor xmlns:cdr="http://schemas.openxmlformats.org/drawingml/2006/chartDrawing">
    <cdr:from>
      <cdr:x>0.12141</cdr:x>
      <cdr:y>0.77753</cdr:y>
    </cdr:from>
    <cdr:to>
      <cdr:x>0.25266</cdr:x>
      <cdr:y>0.8394</cdr:y>
    </cdr:to>
    <cdr:cxnSp macro="">
      <cdr:nvCxnSpPr>
        <cdr:cNvPr id="17" name="Straight Arrow Connector 16">
          <a:extLst xmlns:a="http://schemas.openxmlformats.org/drawingml/2006/main">
            <a:ext uri="{FF2B5EF4-FFF2-40B4-BE49-F238E27FC236}">
              <a16:creationId xmlns:a16="http://schemas.microsoft.com/office/drawing/2014/main" id="{A709A4E8-A544-4E59-B7DA-5F19384689FA}"/>
            </a:ext>
          </a:extLst>
        </cdr:cNvPr>
        <cdr:cNvCxnSpPr/>
      </cdr:nvCxnSpPr>
      <cdr:spPr>
        <a:xfrm xmlns:a="http://schemas.openxmlformats.org/drawingml/2006/main" flipV="1">
          <a:off x="815049" y="2783078"/>
          <a:ext cx="881077" cy="2214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0.18519</cdr:x>
      <cdr:y>0.42279</cdr:y>
    </cdr:from>
    <cdr:to>
      <cdr:x>0.63517</cdr:x>
      <cdr:y>0.67157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7720" y="509891"/>
          <a:ext cx="747712" cy="30003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0.21148</cdr:x>
      <cdr:y>0.32383</cdr:y>
    </cdr:from>
    <cdr:to>
      <cdr:x>0.64971</cdr:x>
      <cdr:y>0.73141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303370" y="448403"/>
          <a:ext cx="628650" cy="564356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rgbClr val="C0000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0.14029</cdr:x>
      <cdr:y>0.42023</cdr:y>
    </cdr:from>
    <cdr:to>
      <cdr:x>0.7491</cdr:x>
      <cdr:y>0.68826</cdr:y>
    </cdr:to>
    <cdr:cxnSp macro="">
      <cdr:nvCxnSpPr>
        <cdr:cNvPr id="3" name="Straight Arrow Connector 2">
          <a:extLst xmlns:a="http://schemas.openxmlformats.org/drawingml/2006/main">
            <a:ext uri="{FF2B5EF4-FFF2-40B4-BE49-F238E27FC236}">
              <a16:creationId xmlns:a16="http://schemas.microsoft.com/office/drawing/2014/main" id="{B30D1AC4-8EE6-4046-B835-52443DFC79A9}"/>
            </a:ext>
          </a:extLst>
        </cdr:cNvPr>
        <cdr:cNvCxnSpPr/>
      </cdr:nvCxnSpPr>
      <cdr:spPr>
        <a:xfrm xmlns:a="http://schemas.openxmlformats.org/drawingml/2006/main" flipV="1">
          <a:off x="297179" y="478632"/>
          <a:ext cx="1289685" cy="305277"/>
        </a:xfrm>
        <a:prstGeom xmlns:a="http://schemas.openxmlformats.org/drawingml/2006/main" prst="straightConnector1">
          <a:avLst/>
        </a:prstGeom>
        <a:ln xmlns:a="http://schemas.openxmlformats.org/drawingml/2006/main" w="57150">
          <a:solidFill>
            <a:schemeClr val="accent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0.10188</cdr:x>
      <cdr:y>0.63842</cdr:y>
    </cdr:from>
    <cdr:to>
      <cdr:x>0.12541</cdr:x>
      <cdr:y>0.684</cdr:y>
    </cdr:to>
    <cdr:sp macro="" textlink="">
      <cdr:nvSpPr>
        <cdr:cNvPr id="12" name="Oval 11">
          <a:extLst xmlns:a="http://schemas.openxmlformats.org/drawingml/2006/main">
            <a:ext uri="{FF2B5EF4-FFF2-40B4-BE49-F238E27FC236}">
              <a16:creationId xmlns:a16="http://schemas.microsoft.com/office/drawing/2014/main" id="{C46CA00F-E11B-438C-A051-093D13946731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9184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0.26773</cdr:x>
      <cdr:y>0.64</cdr:y>
    </cdr:from>
    <cdr:to>
      <cdr:x>0.29126</cdr:x>
      <cdr:y>0.68558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9F8EA95D-BBEE-41CF-B3A2-40DC44DC3E6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080895" y="256794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0.43276</cdr:x>
      <cdr:y>0.63842</cdr:y>
    </cdr:from>
    <cdr:to>
      <cdr:x>0.45629</cdr:x>
      <cdr:y>0.684</cdr:y>
    </cdr:to>
    <cdr:sp macro="" textlink="">
      <cdr:nvSpPr>
        <cdr:cNvPr id="19" name="Oval 18">
          <a:extLst xmlns:a="http://schemas.openxmlformats.org/drawingml/2006/main">
            <a:ext uri="{FF2B5EF4-FFF2-40B4-BE49-F238E27FC236}">
              <a16:creationId xmlns:a16="http://schemas.microsoft.com/office/drawing/2014/main" id="{968ECC48-EA38-453A-8237-AF1507463EF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336359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0.59861</cdr:x>
      <cdr:y>0.64</cdr:y>
    </cdr:from>
    <cdr:to>
      <cdr:x>0.62214</cdr:x>
      <cdr:y>0.68558</cdr:y>
    </cdr:to>
    <cdr:sp macro="" textlink="">
      <cdr:nvSpPr>
        <cdr:cNvPr id="21" name="Oval 20">
          <a:extLst xmlns:a="http://schemas.openxmlformats.org/drawingml/2006/main">
            <a:ext uri="{FF2B5EF4-FFF2-40B4-BE49-F238E27FC236}">
              <a16:creationId xmlns:a16="http://schemas.microsoft.com/office/drawing/2014/main" id="{93B743A5-80B9-4686-B0F5-508AB6484017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4652645" y="256794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0.76201</cdr:x>
      <cdr:y>0.63684</cdr:y>
    </cdr:from>
    <cdr:to>
      <cdr:x>0.78554</cdr:x>
      <cdr:y>0.68242</cdr:y>
    </cdr:to>
    <cdr:sp macro="" textlink="">
      <cdr:nvSpPr>
        <cdr:cNvPr id="22" name="Oval 21">
          <a:extLst xmlns:a="http://schemas.openxmlformats.org/drawingml/2006/main">
            <a:ext uri="{FF2B5EF4-FFF2-40B4-BE49-F238E27FC236}">
              <a16:creationId xmlns:a16="http://schemas.microsoft.com/office/drawing/2014/main" id="{095B73CD-6969-4D46-A422-0B2EAC17721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5922645" y="255524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0.92786</cdr:x>
      <cdr:y>0.63842</cdr:y>
    </cdr:from>
    <cdr:to>
      <cdr:x>0.95139</cdr:x>
      <cdr:y>0.684</cdr:y>
    </cdr:to>
    <cdr:sp macro="" textlink="">
      <cdr:nvSpPr>
        <cdr:cNvPr id="23" name="Oval 22">
          <a:extLst xmlns:a="http://schemas.openxmlformats.org/drawingml/2006/main">
            <a:ext uri="{FF2B5EF4-FFF2-40B4-BE49-F238E27FC236}">
              <a16:creationId xmlns:a16="http://schemas.microsoft.com/office/drawing/2014/main" id="{930B6DB1-7075-40A8-82EA-18549561F528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7211695" y="2561590"/>
          <a:ext cx="182880" cy="182880"/>
        </a:xfrm>
        <a:prstGeom xmlns:a="http://schemas.openxmlformats.org/drawingml/2006/main" prst="ellipse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0.1743</cdr:x>
      <cdr:y>0.70949</cdr:y>
    </cdr:from>
    <cdr:to>
      <cdr:x>0.54392</cdr:x>
      <cdr:y>0.87171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534520" y="2019216"/>
          <a:ext cx="1133475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A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0.29666</cdr:x>
      <cdr:y>0.47607</cdr:y>
    </cdr:from>
    <cdr:to>
      <cdr:x>0.29666</cdr:x>
      <cdr:y>0.71123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909749" y="1354885"/>
          <a:ext cx="0" cy="66927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0.47663</cdr:x>
      <cdr:y>0.80267</cdr:y>
    </cdr:from>
    <cdr:to>
      <cdr:x>0.63316</cdr:x>
      <cdr:y>0.80267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461634" y="2284399"/>
          <a:ext cx="48000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0.39044</cdr:x>
      <cdr:y>0.55979</cdr:y>
    </cdr:from>
    <cdr:to>
      <cdr:x>0.4712</cdr:x>
      <cdr:y>0.72828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97315" y="1593153"/>
          <a:ext cx="247650" cy="479523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0.26721</cdr:x>
      <cdr:y>0.39914</cdr:y>
    </cdr:from>
    <cdr:to>
      <cdr:x>0.32599</cdr:x>
      <cdr:y>0.4634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819439" y="1135951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0.45461</cdr:x>
      <cdr:y>0.48978</cdr:y>
    </cdr:from>
    <cdr:to>
      <cdr:x>0.51339</cdr:x>
      <cdr:y>0.55404</cdr:y>
    </cdr:to>
    <cdr:sp macro="" textlink="">
      <cdr:nvSpPr>
        <cdr:cNvPr id="17" name="Oval 16">
          <a:extLst xmlns:a="http://schemas.openxmlformats.org/drawingml/2006/main">
            <a:ext uri="{FF2B5EF4-FFF2-40B4-BE49-F238E27FC236}">
              <a16:creationId xmlns:a16="http://schemas.microsoft.com/office/drawing/2014/main" id="{4E0BFE84-89D6-4575-86C1-FD88F4DF52D5}"/>
            </a:ext>
          </a:extLst>
        </cdr:cNvPr>
        <cdr:cNvSpPr/>
      </cdr:nvSpPr>
      <cdr:spPr>
        <a:xfrm xmlns:a="http://schemas.openxmlformats.org/drawingml/2006/main">
          <a:off x="1394114" y="1393919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0.63735</cdr:x>
      <cdr:y>0.77286</cdr:y>
    </cdr:from>
    <cdr:to>
      <cdr:x>0.69612</cdr:x>
      <cdr:y>0.83712</cdr:y>
    </cdr:to>
    <cdr:sp macro="" textlink="">
      <cdr:nvSpPr>
        <cdr:cNvPr id="18" name="Oval 17">
          <a:extLst xmlns:a="http://schemas.openxmlformats.org/drawingml/2006/main">
            <a:ext uri="{FF2B5EF4-FFF2-40B4-BE49-F238E27FC236}">
              <a16:creationId xmlns:a16="http://schemas.microsoft.com/office/drawing/2014/main" id="{6A0053CC-A0E4-4ADE-B09E-81F15B761E5A}"/>
            </a:ext>
          </a:extLst>
        </cdr:cNvPr>
        <cdr:cNvSpPr/>
      </cdr:nvSpPr>
      <cdr:spPr>
        <a:xfrm xmlns:a="http://schemas.openxmlformats.org/drawingml/2006/main">
          <a:off x="1954502" y="2199576"/>
          <a:ext cx="180232" cy="182880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0.415</cdr:x>
      <cdr:y>0.42265</cdr:y>
    </cdr:from>
    <cdr:to>
      <cdr:x>0.52967</cdr:x>
      <cdr:y>0.58949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1209835" y="1325446"/>
          <a:ext cx="334293" cy="523220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800" b="1" dirty="0"/>
            <a:t>c</a:t>
          </a:r>
          <a:endParaRPr lang="en-US" sz="2800" dirty="0"/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0.19108</cdr:x>
      <cdr:y>0.41113</cdr:y>
    </cdr:from>
    <cdr:to>
      <cdr:x>0.30575</cdr:x>
      <cdr:y>0.50927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557060" y="128931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0.38778</cdr:x>
      <cdr:y>0.51955</cdr:y>
    </cdr:from>
    <cdr:to>
      <cdr:x>0.50245</cdr:x>
      <cdr:y>0.6177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130482" y="1629340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0.56204</cdr:x>
      <cdr:y>0.78466</cdr:y>
    </cdr:from>
    <cdr:to>
      <cdr:x>0.67671</cdr:x>
      <cdr:y>0.8828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1638482" y="2460711"/>
          <a:ext cx="334293" cy="30777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0.0951</cdr:x>
      <cdr:y>0.76274</cdr:y>
    </cdr:from>
    <cdr:to>
      <cdr:x>0.46472</cdr:x>
      <cdr:y>0.88517</cdr:y>
    </cdr:to>
    <cdr:sp macro="" textlink="">
      <cdr:nvSpPr>
        <cdr:cNvPr id="9" name="TextBox 13">
          <a:extLst xmlns:a="http://schemas.openxmlformats.org/drawingml/2006/main">
            <a:ext uri="{FF2B5EF4-FFF2-40B4-BE49-F238E27FC236}">
              <a16:creationId xmlns:a16="http://schemas.microsoft.com/office/drawing/2014/main" id="{C81B4181-8B88-4EB7-9023-59D1AF4682BD}"/>
            </a:ext>
          </a:extLst>
        </cdr:cNvPr>
        <cdr:cNvSpPr txBox="1"/>
      </cdr:nvSpPr>
      <cdr:spPr>
        <a:xfrm xmlns:a="http://schemas.openxmlformats.org/drawingml/2006/main">
          <a:off x="333377" y="2876294"/>
          <a:ext cx="1295707" cy="46166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400" dirty="0"/>
            <a:t>min(</a:t>
          </a:r>
          <a:r>
            <a:rPr lang="en-US" sz="2400" i="1" dirty="0"/>
            <a:t>U</a:t>
          </a:r>
          <a:r>
            <a:rPr lang="en-US" sz="2400" dirty="0"/>
            <a:t>)</a:t>
          </a:r>
        </a:p>
      </cdr:txBody>
    </cdr:sp>
  </cdr:relSizeAnchor>
  <cdr:relSizeAnchor xmlns:cdr="http://schemas.openxmlformats.org/drawingml/2006/chartDrawing">
    <cdr:from>
      <cdr:x>0.21746</cdr:x>
      <cdr:y>0.49453</cdr:y>
    </cdr:from>
    <cdr:to>
      <cdr:x>0.21746</cdr:x>
      <cdr:y>0.77057</cdr:y>
    </cdr:to>
    <cdr:cxnSp macro="">
      <cdr:nvCxnSpPr>
        <cdr:cNvPr id="10" name="Straight Arrow Connector 9">
          <a:extLst xmlns:a="http://schemas.openxmlformats.org/drawingml/2006/main">
            <a:ext uri="{FF2B5EF4-FFF2-40B4-BE49-F238E27FC236}">
              <a16:creationId xmlns:a16="http://schemas.microsoft.com/office/drawing/2014/main" id="{ABB700EC-2EB6-481B-B450-461C3B8D84EB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762308" y="1864851"/>
          <a:ext cx="0" cy="104094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0.37958</cdr:x>
      <cdr:y>0.8295</cdr:y>
    </cdr:from>
    <cdr:to>
      <cdr:x>0.55706</cdr:x>
      <cdr:y>0.8295</cdr:y>
    </cdr:to>
    <cdr:cxnSp macro="">
      <cdr:nvCxnSpPr>
        <cdr:cNvPr id="11" name="Straight Arrow Connector 10">
          <a:extLst xmlns:a="http://schemas.openxmlformats.org/drawingml/2006/main">
            <a:ext uri="{FF2B5EF4-FFF2-40B4-BE49-F238E27FC236}">
              <a16:creationId xmlns:a16="http://schemas.microsoft.com/office/drawing/2014/main" id="{8A6AAB3F-62E8-4F45-98A2-5E60451973C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>
          <a:off x="1330633" y="3128040"/>
          <a:ext cx="622146" cy="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0.32524</cdr:x>
      <cdr:y>0.59628</cdr:y>
    </cdr:from>
    <cdr:to>
      <cdr:x>0.41853</cdr:x>
      <cdr:y>0.77183</cdr:y>
    </cdr:to>
    <cdr:cxnSp macro="">
      <cdr:nvCxnSpPr>
        <cdr:cNvPr id="13" name="Straight Arrow Connector 12">
          <a:extLst xmlns:a="http://schemas.openxmlformats.org/drawingml/2006/main">
            <a:ext uri="{FF2B5EF4-FFF2-40B4-BE49-F238E27FC236}">
              <a16:creationId xmlns:a16="http://schemas.microsoft.com/office/drawing/2014/main" id="{C054F031-433D-470D-87BD-3647E96B3818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1140133" y="2248567"/>
          <a:ext cx="327025" cy="661986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headEnd type="none" w="med" len="med"/>
          <a:tailEnd type="arrow" w="med" len="med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0.27265</cdr:x>
      <cdr:y>0.41657</cdr:y>
    </cdr:from>
    <cdr:to>
      <cdr:x>0.32615</cdr:x>
      <cdr:y>0.46629</cdr:y>
    </cdr:to>
    <cdr:sp macro="" textlink="">
      <cdr:nvSpPr>
        <cdr:cNvPr id="14" name="Oval 13">
          <a:extLst xmlns:a="http://schemas.openxmlformats.org/drawingml/2006/main">
            <a:ext uri="{FF2B5EF4-FFF2-40B4-BE49-F238E27FC236}">
              <a16:creationId xmlns:a16="http://schemas.microsoft.com/office/drawing/2014/main" id="{85651FD3-5221-4808-BD9C-DD25CA87CC01}"/>
            </a:ext>
          </a:extLst>
        </cdr:cNvPr>
        <cdr:cNvSpPr/>
      </cdr:nvSpPr>
      <cdr:spPr>
        <a:xfrm xmlns:a="http://schemas.openxmlformats.org/drawingml/2006/main">
          <a:off x="955780" y="1570861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0.45651</cdr:x>
      <cdr:y>0.50771</cdr:y>
    </cdr:from>
    <cdr:to>
      <cdr:x>0.51001</cdr:x>
      <cdr:y>0.55744</cdr:y>
    </cdr:to>
    <cdr:sp macro="" textlink="">
      <cdr:nvSpPr>
        <cdr:cNvPr id="15" name="Oval 14">
          <a:extLst xmlns:a="http://schemas.openxmlformats.org/drawingml/2006/main">
            <a:ext uri="{FF2B5EF4-FFF2-40B4-BE49-F238E27FC236}">
              <a16:creationId xmlns:a16="http://schemas.microsoft.com/office/drawing/2014/main" id="{5C8DDB24-7C15-43BA-BE4D-E9968F80EF2A}"/>
            </a:ext>
          </a:extLst>
        </cdr:cNvPr>
        <cdr:cNvSpPr/>
      </cdr:nvSpPr>
      <cdr:spPr>
        <a:xfrm xmlns:a="http://schemas.openxmlformats.org/drawingml/2006/main">
          <a:off x="1600305" y="191455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0.64218</cdr:x>
      <cdr:y>0.78892</cdr:y>
    </cdr:from>
    <cdr:to>
      <cdr:x>0.69568</cdr:x>
      <cdr:y>0.83865</cdr:y>
    </cdr:to>
    <cdr:sp macro="" textlink="">
      <cdr:nvSpPr>
        <cdr:cNvPr id="16" name="Oval 15">
          <a:extLst xmlns:a="http://schemas.openxmlformats.org/drawingml/2006/main">
            <a:ext uri="{FF2B5EF4-FFF2-40B4-BE49-F238E27FC236}">
              <a16:creationId xmlns:a16="http://schemas.microsoft.com/office/drawing/2014/main" id="{ACB1FA6C-6F2B-4679-B126-DA7DEC30BBF2}"/>
            </a:ext>
          </a:extLst>
        </cdr:cNvPr>
        <cdr:cNvSpPr/>
      </cdr:nvSpPr>
      <cdr:spPr>
        <a:xfrm xmlns:a="http://schemas.openxmlformats.org/drawingml/2006/main">
          <a:off x="2251180" y="2975004"/>
          <a:ext cx="187527" cy="187527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0.22798</cdr:x>
      <cdr:y>0.4387</cdr:y>
    </cdr:from>
    <cdr:to>
      <cdr:x>0.34265</cdr:x>
      <cdr:y>0.53684</cdr:y>
    </cdr:to>
    <cdr:sp macro="" textlink="">
      <cdr:nvSpPr>
        <cdr:cNvPr id="12" name="TextBox 10">
          <a:extLst xmlns:a="http://schemas.openxmlformats.org/drawingml/2006/main">
            <a:ext uri="{FF2B5EF4-FFF2-40B4-BE49-F238E27FC236}">
              <a16:creationId xmlns:a16="http://schemas.microsoft.com/office/drawing/2014/main" id="{6EAAB813-57D8-40AF-8DEA-4993D33B46EC}"/>
            </a:ext>
          </a:extLst>
        </cdr:cNvPr>
        <cdr:cNvSpPr txBox="1"/>
      </cdr:nvSpPr>
      <cdr:spPr>
        <a:xfrm xmlns:a="http://schemas.openxmlformats.org/drawingml/2006/main">
          <a:off x="799182" y="1654345"/>
          <a:ext cx="401977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1</a:t>
          </a:r>
        </a:p>
      </cdr:txBody>
    </cdr:sp>
  </cdr:relSizeAnchor>
  <cdr:relSizeAnchor xmlns:cdr="http://schemas.openxmlformats.org/drawingml/2006/chartDrawing">
    <cdr:from>
      <cdr:x>0.41236</cdr:x>
      <cdr:y>0.52939</cdr:y>
    </cdr:from>
    <cdr:to>
      <cdr:x>0.52703</cdr:x>
      <cdr:y>0.62754</cdr:y>
    </cdr:to>
    <cdr:sp macro="" textlink="">
      <cdr:nvSpPr>
        <cdr:cNvPr id="3" name="TextBox 10">
          <a:extLst xmlns:a="http://schemas.openxmlformats.org/drawingml/2006/main">
            <a:ext uri="{FF2B5EF4-FFF2-40B4-BE49-F238E27FC236}">
              <a16:creationId xmlns:a16="http://schemas.microsoft.com/office/drawing/2014/main" id="{5157D4A0-C538-4D91-A4F8-D320D3BC7F0B}"/>
            </a:ext>
          </a:extLst>
        </cdr:cNvPr>
        <cdr:cNvSpPr txBox="1"/>
      </cdr:nvSpPr>
      <cdr:spPr>
        <a:xfrm xmlns:a="http://schemas.openxmlformats.org/drawingml/2006/main">
          <a:off x="1445543" y="1996325"/>
          <a:ext cx="401976" cy="37012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2</a:t>
          </a:r>
        </a:p>
      </cdr:txBody>
    </cdr:sp>
  </cdr:relSizeAnchor>
  <cdr:relSizeAnchor xmlns:cdr="http://schemas.openxmlformats.org/drawingml/2006/chartDrawing">
    <cdr:from>
      <cdr:x>0.57413</cdr:x>
      <cdr:y>0.80062</cdr:y>
    </cdr:from>
    <cdr:to>
      <cdr:x>0.6888</cdr:x>
      <cdr:y>0.89876</cdr:y>
    </cdr:to>
    <cdr:sp macro="" textlink="">
      <cdr:nvSpPr>
        <cdr:cNvPr id="4" name="TextBox 10">
          <a:extLst xmlns:a="http://schemas.openxmlformats.org/drawingml/2006/main">
            <a:ext uri="{FF2B5EF4-FFF2-40B4-BE49-F238E27FC236}">
              <a16:creationId xmlns:a16="http://schemas.microsoft.com/office/drawing/2014/main" id="{637A8243-5C81-4199-80A8-A9CCDB6EBE9B}"/>
            </a:ext>
          </a:extLst>
        </cdr:cNvPr>
        <cdr:cNvSpPr txBox="1"/>
      </cdr:nvSpPr>
      <cdr:spPr>
        <a:xfrm xmlns:a="http://schemas.openxmlformats.org/drawingml/2006/main">
          <a:off x="2012609" y="3019130"/>
          <a:ext cx="401976" cy="37008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lIns="0" tIns="0" rIns="0" bIns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2000" b="1" dirty="0"/>
            <a:t>m</a:t>
          </a:r>
          <a:r>
            <a:rPr lang="en-US" sz="2000" baseline="-25000" dirty="0"/>
            <a:t>3</a:t>
          </a:r>
        </a:p>
      </cdr:txBody>
    </cdr:sp>
  </cdr:relSizeAnchor>
  <cdr:relSizeAnchor xmlns:cdr="http://schemas.openxmlformats.org/drawingml/2006/chartDrawing">
    <cdr:from>
      <cdr:x>0.20334</cdr:x>
      <cdr:y>0.18884</cdr:y>
    </cdr:from>
    <cdr:to>
      <cdr:x>0.20334</cdr:x>
      <cdr:y>0.32392</cdr:y>
    </cdr:to>
    <cdr:cxnSp macro="">
      <cdr:nvCxnSpPr>
        <cdr:cNvPr id="7" name="Straight Arrow Connector 6">
          <a:extLst xmlns:a="http://schemas.openxmlformats.org/drawingml/2006/main">
            <a:ext uri="{FF2B5EF4-FFF2-40B4-BE49-F238E27FC236}">
              <a16:creationId xmlns:a16="http://schemas.microsoft.com/office/drawing/2014/main" id="{533C29A4-19B8-4DA9-ACD1-F914AA748B40}"/>
            </a:ext>
          </a:extLst>
        </cdr:cNvPr>
        <cdr:cNvCxnSpPr>
          <a:stCxn xmlns:a="http://schemas.openxmlformats.org/drawingml/2006/main" id="11" idx="0"/>
          <a:endCxn xmlns:a="http://schemas.openxmlformats.org/drawingml/2006/main" id="13" idx="4"/>
        </cdr:cNvCxnSpPr>
      </cdr:nvCxnSpPr>
      <cdr:spPr>
        <a:xfrm xmlns:a="http://schemas.openxmlformats.org/drawingml/2006/main" flipV="1">
          <a:off x="712813" y="712101"/>
          <a:ext cx="0" cy="509400"/>
        </a:xfrm>
        <a:prstGeom xmlns:a="http://schemas.openxmlformats.org/drawingml/2006/main" prst="straightConnector1">
          <a:avLst/>
        </a:prstGeom>
        <a:ln xmlns:a="http://schemas.openxmlformats.org/drawingml/2006/main" w="38100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0.26948</cdr:x>
      <cdr:y>0.41591</cdr:y>
    </cdr:from>
    <cdr:to>
      <cdr:x>0.32687</cdr:x>
      <cdr:y>0.46926</cdr:y>
    </cdr:to>
    <cdr:sp macro="" textlink="">
      <cdr:nvSpPr>
        <cdr:cNvPr id="8" name="Oval 7">
          <a:extLst xmlns:a="http://schemas.openxmlformats.org/drawingml/2006/main">
            <a:ext uri="{FF2B5EF4-FFF2-40B4-BE49-F238E27FC236}">
              <a16:creationId xmlns:a16="http://schemas.microsoft.com/office/drawing/2014/main" id="{427AD72D-7B0F-42FF-B7C5-B75389F58ECF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944666" y="1568397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0.45405</cdr:x>
      <cdr:y>0.50541</cdr:y>
    </cdr:from>
    <cdr:to>
      <cdr:x>0.51144</cdr:x>
      <cdr:y>0.55875</cdr:y>
    </cdr:to>
    <cdr:sp macro="" textlink="">
      <cdr:nvSpPr>
        <cdr:cNvPr id="9" name="Oval 8">
          <a:extLst xmlns:a="http://schemas.openxmlformats.org/drawingml/2006/main">
            <a:ext uri="{FF2B5EF4-FFF2-40B4-BE49-F238E27FC236}">
              <a16:creationId xmlns:a16="http://schemas.microsoft.com/office/drawing/2014/main" id="{FC63D5D8-099D-44CE-B174-E0ECE43DCC54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1591690" y="1905883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0.64147</cdr:x>
      <cdr:y>0.78497</cdr:y>
    </cdr:from>
    <cdr:to>
      <cdr:x>0.69885</cdr:x>
      <cdr:y>0.83831</cdr:y>
    </cdr:to>
    <cdr:sp macro="" textlink="">
      <cdr:nvSpPr>
        <cdr:cNvPr id="10" name="Oval 9">
          <a:extLst xmlns:a="http://schemas.openxmlformats.org/drawingml/2006/main">
            <a:ext uri="{FF2B5EF4-FFF2-40B4-BE49-F238E27FC236}">
              <a16:creationId xmlns:a16="http://schemas.microsoft.com/office/drawing/2014/main" id="{4E5773D1-6E2A-4C06-B95F-F1AC2F89880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2248671" y="2960092"/>
          <a:ext cx="201168" cy="201168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2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en-US"/>
        </a:p>
      </cdr:txBody>
    </cdr:sp>
  </cdr:relSizeAnchor>
  <cdr:relSizeAnchor xmlns:cdr="http://schemas.openxmlformats.org/drawingml/2006/chartDrawing">
    <cdr:from>
      <cdr:x>0.17204</cdr:x>
      <cdr:y>0.32392</cdr:y>
    </cdr:from>
    <cdr:to>
      <cdr:x>0.23464</cdr:x>
      <cdr:y>0.38212</cdr:y>
    </cdr:to>
    <cdr:sp macro="" textlink="">
      <cdr:nvSpPr>
        <cdr:cNvPr id="11" name="Oval 10">
          <a:extLst xmlns:a="http://schemas.openxmlformats.org/drawingml/2006/main">
            <a:ext uri="{FF2B5EF4-FFF2-40B4-BE49-F238E27FC236}">
              <a16:creationId xmlns:a16="http://schemas.microsoft.com/office/drawing/2014/main" id="{B5E5F273-580E-4E46-86FE-0EAAFB3B2EBA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1221501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0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c</a:t>
          </a:r>
        </a:p>
      </cdr:txBody>
    </cdr:sp>
  </cdr:relSizeAnchor>
  <cdr:relSizeAnchor xmlns:cdr="http://schemas.openxmlformats.org/drawingml/2006/chartDrawing">
    <cdr:from>
      <cdr:x>0.17204</cdr:x>
      <cdr:y>0.13064</cdr:y>
    </cdr:from>
    <cdr:to>
      <cdr:x>0.23464</cdr:x>
      <cdr:y>0.18884</cdr:y>
    </cdr:to>
    <cdr:sp macro="" textlink="">
      <cdr:nvSpPr>
        <cdr:cNvPr id="13" name="Oval 12">
          <a:extLst xmlns:a="http://schemas.openxmlformats.org/drawingml/2006/main">
            <a:ext uri="{FF2B5EF4-FFF2-40B4-BE49-F238E27FC236}">
              <a16:creationId xmlns:a16="http://schemas.microsoft.com/office/drawing/2014/main" id="{7E6EFE17-B7DF-4A2F-8903-03407C615C92}"/>
            </a:ext>
          </a:extLst>
        </cdr:cNvPr>
        <cdr:cNvSpPr>
          <a:spLocks xmlns:a="http://schemas.openxmlformats.org/drawingml/2006/main" noChangeAspect="1"/>
        </cdr:cNvSpPr>
      </cdr:nvSpPr>
      <cdr:spPr>
        <a:xfrm xmlns:a="http://schemas.openxmlformats.org/drawingml/2006/main">
          <a:off x="603085" y="492645"/>
          <a:ext cx="219456" cy="219456"/>
        </a:xfrm>
        <a:prstGeom xmlns:a="http://schemas.openxmlformats.org/drawingml/2006/main" prst="ellipse">
          <a:avLst/>
        </a:prstGeom>
        <a:solidFill xmlns:a="http://schemas.openxmlformats.org/drawingml/2006/main">
          <a:schemeClr val="accent6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576" rIns="0" bIns="45720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2000" b="1" dirty="0">
              <a:solidFill>
                <a:schemeClr val="tx1"/>
              </a:solidFill>
            </a:rPr>
            <a:t>d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C0EB5B-B30E-4607-9F6C-24D8C218124E}" type="datetimeFigureOut">
              <a:rPr lang="en-US" smtClean="0"/>
              <a:t>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8E487-0D79-49F3-834D-44560FBABD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32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25474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>
            <a:noAutofit/>
          </a:bodyPr>
          <a:lstStyle/>
          <a:p>
            <a:pPr lvl="0"/>
            <a:fld id="{97ED13EA-DB7A-4F2B-B228-C6D9A60E034B}" type="slidenum">
              <a:t>91</a:t>
            </a:fld>
            <a:endParaRPr lang="x-none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>
              <a:latin typeface="Albany" pitchFamily="18"/>
            </a:endParaRPr>
          </a:p>
        </p:txBody>
      </p:sp>
    </p:spTree>
    <p:extLst>
      <p:ext uri="{BB962C8B-B14F-4D97-AF65-F5344CB8AC3E}">
        <p14:creationId xmlns:p14="http://schemas.microsoft.com/office/powerpoint/2010/main" val="2024630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5904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611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7557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357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FA04A89-D022-4EB3-B8AE-1E5A9902E76F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82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8" name="Shape 17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molecules actually do!</a:t>
            </a:r>
          </a:p>
          <a:p>
            <a:r>
              <a:rPr dirty="0"/>
              <a:t>Fundamental mathematical structure: it comes up over and over again in different contexts</a:t>
            </a:r>
            <a:r>
              <a:rPr lang="en-US" dirty="0"/>
              <a:t>:</a:t>
            </a:r>
            <a:r>
              <a:rPr lang="en-US" baseline="0" dirty="0"/>
              <a:t> </a:t>
            </a:r>
            <a:r>
              <a:rPr lang="en-US" sz="2000" b="0" i="0" u="none" strike="noStrike" kern="1200" baseline="0" dirty="0">
                <a:ln>
                  <a:noFill/>
                </a:ln>
                <a:latin typeface="Arial" pitchFamily="18"/>
                <a:cs typeface="Tahoma" pitchFamily="2"/>
              </a:rPr>
              <a:t>vector addition systems, Petri nets, commutative semigroups, bounded context-free languages, uniform recurrence equations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6235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1" name="Shape 23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[</a:t>
            </a:r>
            <a:r>
              <a:rPr dirty="0"/>
              <a:t>d stands for dimension</a:t>
            </a:r>
            <a:r>
              <a:rPr lang="en-US" dirty="0"/>
              <a:t>]</a:t>
            </a:r>
          </a:p>
          <a:p>
            <a:r>
              <a:rPr lang="en-US" dirty="0"/>
              <a:t>[Transition to next slide:]  Unless otherwise noted, we’ll say that the rate constants are 1. So</a:t>
            </a:r>
            <a:r>
              <a:rPr lang="en-US" baseline="0" dirty="0"/>
              <a:t> suppose we have this set of reactions... and we start in this state...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78492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Shape 420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21" name="Shape 42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  <a:p>
            <a: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0864995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-This is the appropriate notion of determinism</a:t>
            </a:r>
            <a:r>
              <a:rPr lang="en-US" baseline="0" dirty="0"/>
              <a:t> here</a:t>
            </a:r>
            <a:endParaRPr lang="en-US" dirty="0"/>
          </a:p>
          <a:p>
            <a:r>
              <a:rPr lang="en-US" dirty="0"/>
              <a:t>-Say “such that” when talk about there</a:t>
            </a:r>
            <a:r>
              <a:rPr lang="en-US" baseline="0" dirty="0"/>
              <a:t> not existing a path to o’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29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65786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2078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46" name="Shape 24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11396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2DAF345D-1496-4AED-A63D-AF3D2DDA3868}" type="slidenum">
              <a:rPr lang="uk-UA" smtClean="0"/>
              <a:t>46</a:t>
            </a:fld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576E649-9408-49AA-9780-D01B879CBF92}" type="slidenum">
              <a:rPr lang="uk-UA" smtClean="0"/>
              <a:t>46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21552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Shape 1257"/>
          <p:cNvSpPr>
            <a:spLocks noGrp="1" noRot="1" noChangeAspect="1"/>
          </p:cNvSpPr>
          <p:nvPr>
            <p:ph type="sldImg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58" name="Shape 125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b="1"/>
            </a:lvl1pPr>
          </a:lstStyle>
          <a:p>
            <a:r>
              <a:rPr lang="en-US" b="0" dirty="0"/>
              <a:t>-Suppose you want A to know there is a B, or in other words for Y to get produced if both A and B are present.</a:t>
            </a:r>
          </a:p>
          <a:p>
            <a:r>
              <a:rPr lang="en-US" b="0" dirty="0"/>
              <a:t>-B recruits X’s to become B,</a:t>
            </a:r>
            <a:r>
              <a:rPr lang="en-US" b="0" baseline="0" dirty="0"/>
              <a:t> which can in turn recruit other X’s...</a:t>
            </a:r>
          </a:p>
          <a:p>
            <a:endParaRPr lang="en-US" b="0" baseline="0" dirty="0"/>
          </a:p>
          <a:p>
            <a:r>
              <a:rPr lang="en-US" b="1" baseline="0" dirty="0"/>
              <a:t>-Exponential amplification!</a:t>
            </a:r>
          </a:p>
          <a:p>
            <a:endParaRPr lang="en-US" b="0" baseline="0" dirty="0"/>
          </a:p>
          <a:p>
            <a:r>
              <a:rPr lang="en-US" b="0" baseline="0" dirty="0"/>
              <a:t>-n is large (Avogadro scale)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103817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2BF68-020E-4F6E-8260-1181A5D86C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859E8EC-C061-4022-A79D-95644DF323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2292F-78F4-4E61-B221-907FFCA4F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95C9CF-013D-408F-A06B-BABF72E49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FAC46F-392D-49F4-A724-F7089AF19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2152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F16E9-9951-4C01-8ADE-DEE5F7C7C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E7A50-113B-4E5E-875A-29D4D244C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69E653-AC89-479C-8465-48B8274F0F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A80DEA-A8F4-46B3-BB34-96BF1FED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5102EB-0722-44F1-95F6-7C620DD10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3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0AA71-74A3-4649-9416-93EC27B4DD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530C229-5686-4403-91C1-591AF1BD0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251C6-54E4-42C3-9532-7CB55BB1A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2A873-5DA7-4FAD-83AF-A3EF96FA0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15D44F-309D-4C57-B27C-4D35D1EEB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316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1188723" y="1943105"/>
            <a:ext cx="9814560" cy="4023360"/>
          </a:xfrm>
          <a:prstGeom prst="rect">
            <a:avLst/>
          </a:prstGeom>
        </p:spPr>
        <p:txBody>
          <a:bodyPr/>
          <a:lstStyle>
            <a:lvl1pPr>
              <a:spcBef>
                <a:spcPts val="1620"/>
              </a:spcBef>
            </a:lvl1pPr>
            <a:lvl2pPr>
              <a:spcBef>
                <a:spcPts val="1620"/>
              </a:spcBef>
            </a:lvl2pPr>
            <a:lvl3pPr>
              <a:spcBef>
                <a:spcPts val="1620"/>
              </a:spcBef>
            </a:lvl3pPr>
            <a:lvl4pPr>
              <a:spcBef>
                <a:spcPts val="1620"/>
              </a:spcBef>
            </a:lvl4pPr>
            <a:lvl5pPr>
              <a:spcBef>
                <a:spcPts val="162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356041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10710443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112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en-US" sz="3992" b="0" strike="noStrike" spc="-1">
              <a:solidFill>
                <a:srgbClr val="280099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870803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6359040" y="1796220"/>
            <a:ext cx="5226561" cy="3977811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en-US" sz="2903" b="0" strike="noStrike" spc="-1">
              <a:solidFill>
                <a:srgbClr val="00008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00706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9D12BC-03AF-4E5C-8CEB-B51E9D9E9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F32B8B-5434-4F7B-8346-D14C76380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C7CD2-B66D-4DEA-8134-0D283ACEAC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00384D-DA97-45D8-8696-E6E48EC4E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D1E70-0C4D-4694-8866-0B2AAFDD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1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FE694-F7F0-4009-98BA-C0518FE73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219C6-F1BB-4D4B-8E27-87C47E922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BDAEAF-A16E-4E11-A9BB-02FC1368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8E8D9-AFB0-44BB-8CFF-BC2AF2F23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9B43E-68CD-46D3-9988-95DB0B3E2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30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70846-9E0A-41DF-9EB9-5CA942B6B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D7AF7-AC81-4887-9A17-2E62AB267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D2D2C3-5416-4E5E-8B80-79E20C0EF0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33472-F4AD-4511-9EB3-2BBC2C57A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7F734A-7608-42C3-86A5-9CB58735E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57F024-F682-4FD4-88B6-4721AFB36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795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B269C-6CA6-4EB0-9971-E11503118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B0D369-DE5E-4CD0-AD79-450622F367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231526-A0F8-48C5-8976-4C148D08DB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64962-0F91-4668-8797-502D5173D5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FAC1C62-246C-48EB-841D-6457EC9DDF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BC6AE7-F77C-4C47-B57F-3198E5A8E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A2EC010-21B9-45D2-9C42-17D98FCB81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21540-775E-4CB5-8160-D64E92C8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17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654E-EFFC-4BA9-AA2B-B6F43AFC5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264D78D-C437-4B0A-8B0D-9FCE8F01B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1C2DDD-BBDC-4BCD-9FAF-8E6ED2C27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1785E-722C-40F1-A8B0-E20AC3C86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0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93BF62-6B18-4798-8414-C4FCD6825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3E4E87-2AF3-48E4-BF0E-8D819D8E5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82CF01-A8DC-4E4D-ADF7-B3FE05050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49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15827-FB0C-4A01-96ED-4BB2A80A4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024FA-5E13-48C0-B98F-A80A076C27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F8CCF9-BD63-409E-BE9A-CC77D1742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F89250-66E4-4898-878E-1D496EF3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CF1447-FF2C-4E99-8986-921EF26ED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76FF2-DF72-4753-A381-6D1964A25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141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244B0-D3E0-448A-9949-2EB788E3EE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ED1618-EC34-4CC2-A1EA-D32213DC49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702EBB-A2BB-434F-858D-8C845C6179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1AE514-A6D2-4F5A-8DDB-F471AAB94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0D6070-FDFC-4CBF-8A64-5A22EDDC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5ED914-68B2-4447-B592-FCB223AD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201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968631-6AB3-4CB8-A9C3-1C34F8982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4077B9-3EF1-4A37-BC4E-9FB8C163B1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C1D5A-A301-4161-B401-4D3D8240F7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C3153-1FDE-4784-85F4-16CC179BD9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DE1A5D-C8EF-44B1-81E1-E34B265E6B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03265E-6694-44D3-924F-56D01E831E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440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5" Type="http://schemas.openxmlformats.org/officeDocument/2006/relationships/chart" Target="../charts/chart4.xml"/><Relationship Id="rId4" Type="http://schemas.openxmlformats.org/officeDocument/2006/relationships/chart" Target="../charts/char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5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D403F-8CCD-48C2-A047-CDC6E30D05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Computation </a:t>
            </a:r>
            <a:r>
              <a:rPr lang="en-US" dirty="0"/>
              <a:t>with chemistry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13B41D-4084-490F-92BB-69A57B58CC3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slides © 2021, David Doty</a:t>
            </a:r>
          </a:p>
          <a:p>
            <a:r>
              <a:rPr lang="en-US" dirty="0"/>
              <a:t>ECS 289A: Theory of Molecular Computation, UC Davis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1DECA0-5AD4-4DEE-A3DA-E41BA50CE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8283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implementations of synthetic chemical reaction networks with DNA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10</a:t>
            </a:fld>
            <a:endParaRPr lang="en-US"/>
          </a:p>
        </p:txBody>
      </p:sp>
      <p:sp>
        <p:nvSpPr>
          <p:cNvPr id="4" name="Rectangle: Rounded Corners 3"/>
          <p:cNvSpPr/>
          <p:nvPr/>
        </p:nvSpPr>
        <p:spPr>
          <a:xfrm>
            <a:off x="6112745" y="1690735"/>
            <a:ext cx="5730068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" name="Rectangle: Rounded Corners 4"/>
          <p:cNvSpPr/>
          <p:nvPr/>
        </p:nvSpPr>
        <p:spPr>
          <a:xfrm>
            <a:off x="319709" y="1690735"/>
            <a:ext cx="5585561" cy="4730744"/>
          </a:xfrm>
          <a:prstGeom prst="roundRect">
            <a:avLst>
              <a:gd name="adj" fmla="val 7649"/>
            </a:avLst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328" y="2266483"/>
            <a:ext cx="2120849" cy="17471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1310" y="5919929"/>
            <a:ext cx="4628493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Programmable chemical controllers made from DNA.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Chen,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Dalchau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Srinivas, Phillips,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Nanotechnology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2013.]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456872" y="5926838"/>
            <a:ext cx="3363532" cy="427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089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Enzyme-free nucleic acid dynamical systems. 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Srinivas, Parkin,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089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Science</a:t>
            </a:r>
            <a:r>
              <a:rPr lang="en-US" sz="1089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2017.]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616" y="2287243"/>
            <a:ext cx="5207984" cy="1486467"/>
          </a:xfrm>
          <a:prstGeom prst="rect">
            <a:avLst/>
          </a:prstGeom>
        </p:spPr>
      </p:pic>
      <p:sp>
        <p:nvSpPr>
          <p:cNvPr id="14" name="Rectangle: Rounded Corners 13"/>
          <p:cNvSpPr/>
          <p:nvPr/>
        </p:nvSpPr>
        <p:spPr>
          <a:xfrm>
            <a:off x="493328" y="1835998"/>
            <a:ext cx="2700341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33" dirty="0"/>
              <a:t>Analog majority computation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363615" y="1858077"/>
            <a:ext cx="1803022" cy="33180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33" dirty="0"/>
              <a:t>Chemical oscillator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812038" y="4198581"/>
            <a:ext cx="1833246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>
                    <a:lumMod val="75000"/>
                  </a:schemeClr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FFC0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6"/>
                </a:solidFill>
              </a:rPr>
              <a:t>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495607" y="4078125"/>
            <a:ext cx="1876695" cy="16376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chemeClr val="accent2"/>
                </a:solidFill>
              </a:rPr>
              <a:t>B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chemeClr val="accent2"/>
                </a:solidFill>
              </a:rPr>
              <a:t>B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lang="is-IS" sz="2903" i="1" dirty="0">
              <a:solidFill>
                <a:schemeClr val="accent1"/>
              </a:solidFill>
            </a:endParaRP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r>
              <a:rPr lang="is-IS" sz="2903" dirty="0"/>
              <a:t>+</a:t>
            </a:r>
            <a:r>
              <a:rPr lang="is-IS" sz="2903" i="1" dirty="0">
                <a:solidFill>
                  <a:srgbClr val="C00000"/>
                </a:solidFill>
              </a:rPr>
              <a:t>A</a:t>
            </a:r>
            <a:endParaRPr lang="is-IS" sz="2903" i="1" dirty="0">
              <a:solidFill>
                <a:schemeClr val="accent2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149041" y="1899206"/>
            <a:ext cx="2449375" cy="3941284"/>
            <a:chOff x="3471326" y="2093478"/>
            <a:chExt cx="2700054" cy="434465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00776" y="2093478"/>
              <a:ext cx="2370604" cy="1958867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0776" y="4114497"/>
              <a:ext cx="2370604" cy="1977182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4423213" y="6059341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16200000">
              <a:off x="2633351" y="3970431"/>
              <a:ext cx="2054738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relative amount (%)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8665299" y="3916941"/>
            <a:ext cx="2988309" cy="2349194"/>
            <a:chOff x="9552140" y="4317715"/>
            <a:chExt cx="3294144" cy="2589620"/>
          </a:xfrm>
        </p:grpSpPr>
        <p:sp>
          <p:nvSpPr>
            <p:cNvPr id="20" name="Rectangle 19"/>
            <p:cNvSpPr/>
            <p:nvPr/>
          </p:nvSpPr>
          <p:spPr>
            <a:xfrm rot="16200000">
              <a:off x="8705683" y="5164172"/>
              <a:ext cx="207170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conc. deriv. (</a:t>
              </a:r>
              <a:r>
                <a:rPr lang="en-US" sz="1633" dirty="0" err="1"/>
                <a:t>nM</a:t>
              </a:r>
              <a:r>
                <a:rPr lang="en-US" sz="1633" dirty="0"/>
                <a:t>/</a:t>
              </a:r>
              <a:r>
                <a:rPr lang="en-US" sz="1633" dirty="0" err="1"/>
                <a:t>hr</a:t>
              </a:r>
              <a:r>
                <a:rPr lang="en-US" sz="1633" dirty="0"/>
                <a:t>)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025829" y="4372268"/>
              <a:ext cx="2658062" cy="2056405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24692" y="5597090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</a:t>
              </a: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824692" y="4918145"/>
              <a:ext cx="28131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2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532361" y="6371537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15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1183980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30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1835599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45</a:t>
              </a: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12487218" y="6369438"/>
              <a:ext cx="359066" cy="28654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089" dirty="0"/>
                <a:t>60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10829781" y="6528548"/>
              <a:ext cx="136056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time (hours)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44733381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Alternative formalism of 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51021"/>
          </a:xfrm>
        </p:spPr>
        <p:txBody>
          <a:bodyPr>
            <a:normAutofit/>
          </a:bodyPr>
          <a:lstStyle/>
          <a:p>
            <a:r>
              <a:rPr lang="en-US" dirty="0"/>
              <a:t>I made up the “line number” definition to make this model more palatable to scientists who have programmed, but have not seen finite-state machines.</a:t>
            </a:r>
          </a:p>
          <a:p>
            <a:r>
              <a:rPr lang="en-US"/>
              <a:t>Equivalent to the following definition: a </a:t>
            </a:r>
            <a:r>
              <a:rPr lang="en-US" i="1" u="sng"/>
              <a:t>k</a:t>
            </a:r>
            <a:r>
              <a:rPr lang="en-US" u="sng"/>
              <a:t>-counter machine</a:t>
            </a:r>
            <a:r>
              <a:rPr lang="en-US"/>
              <a:t> is a triple</a:t>
            </a:r>
            <a:endParaRPr lang="en-US" dirty="0"/>
          </a:p>
          <a:p>
            <a:pPr lvl="1"/>
            <a:r>
              <a:rPr lang="en-US" i="1"/>
              <a:t>Q</a:t>
            </a:r>
            <a:r>
              <a:rPr lang="en-US"/>
              <a:t>: finite set of states, </a:t>
            </a:r>
            <a:endParaRPr lang="en-US" dirty="0"/>
          </a:p>
          <a:p>
            <a:pPr lvl="1"/>
            <a:r>
              <a:rPr lang="en-US" i="1"/>
              <a:t>q</a:t>
            </a:r>
            <a:r>
              <a:rPr lang="en-US" baseline="-25000"/>
              <a:t>0</a:t>
            </a:r>
            <a:r>
              <a:rPr lang="en-US"/>
              <a:t>: initial state, </a:t>
            </a:r>
            <a:endParaRPr lang="en-US" dirty="0"/>
          </a:p>
          <a:p>
            <a:pPr lvl="1"/>
            <a:r>
              <a:rPr lang="el-GR" i="1"/>
              <a:t>δ</a:t>
            </a:r>
            <a:r>
              <a:rPr lang="en-US"/>
              <a:t>: (</a:t>
            </a:r>
            <a:r>
              <a:rPr lang="en-US" i="1"/>
              <a:t>Q \ {q</a:t>
            </a:r>
            <a:r>
              <a:rPr lang="en-US" baseline="-25000"/>
              <a:t>A</a:t>
            </a:r>
            <a:r>
              <a:rPr lang="en-US" i="1"/>
              <a:t>,q</a:t>
            </a:r>
            <a:r>
              <a:rPr lang="en-US" baseline="-25000"/>
              <a:t>R</a:t>
            </a:r>
            <a:r>
              <a:rPr lang="en-US"/>
              <a:t>}) × {z,n}</a:t>
            </a:r>
            <a:r>
              <a:rPr lang="en-US" i="1" baseline="30000"/>
              <a:t>k</a:t>
            </a:r>
            <a:r>
              <a:rPr lang="en-US"/>
              <a:t> </a:t>
            </a:r>
            <a:r>
              <a:rPr lang="en-US">
                <a:sym typeface="Wingdings" panose="05000000000000000000" pitchFamily="2" charset="2"/>
              </a:rPr>
              <a:t> </a:t>
            </a:r>
            <a:r>
              <a:rPr lang="en-US" i="1">
                <a:sym typeface="Wingdings" panose="05000000000000000000" pitchFamily="2" charset="2"/>
              </a:rPr>
              <a:t>Q</a:t>
            </a:r>
            <a:r>
              <a:rPr lang="en-US">
                <a:sym typeface="Wingdings" panose="05000000000000000000" pitchFamily="2" charset="2"/>
              </a:rPr>
              <a:t> </a:t>
            </a:r>
            <a:r>
              <a:rPr lang="en-US"/>
              <a:t>×</a:t>
            </a:r>
            <a:r>
              <a:rPr lang="en-US">
                <a:sym typeface="Wingdings" panose="05000000000000000000" pitchFamily="2" charset="2"/>
              </a:rPr>
              <a:t> {+1,</a:t>
            </a:r>
            <a:r>
              <a:rPr lang="en-US"/>
              <a:t>–</a:t>
            </a:r>
            <a:r>
              <a:rPr lang="en-US">
                <a:sym typeface="Wingdings" panose="05000000000000000000" pitchFamily="2" charset="2"/>
              </a:rPr>
              <a:t>1,0}</a:t>
            </a:r>
            <a:r>
              <a:rPr lang="en-US" i="1" baseline="30000">
                <a:sym typeface="Wingdings" panose="05000000000000000000" pitchFamily="2" charset="2"/>
              </a:rPr>
              <a:t>k</a:t>
            </a:r>
            <a:endParaRPr lang="en-US" i="1" baseline="30000" dirty="0">
              <a:sym typeface="Wingdings" panose="05000000000000000000" pitchFamily="2" charset="2"/>
            </a:endParaRPr>
          </a:p>
          <a:p>
            <a:r>
              <a:rPr lang="el-GR" i="1"/>
              <a:t>δ</a:t>
            </a:r>
            <a:r>
              <a:rPr lang="en-US"/>
              <a:t>(</a:t>
            </a:r>
            <a:r>
              <a:rPr lang="en-US" i="1"/>
              <a:t>q</a:t>
            </a:r>
            <a:r>
              <a:rPr lang="en-US"/>
              <a:t>, </a:t>
            </a:r>
            <a:r>
              <a:rPr lang="en-US">
                <a:solidFill>
                  <a:srgbClr val="0070C0"/>
                </a:solidFill>
              </a:rPr>
              <a:t>z</a:t>
            </a:r>
            <a:r>
              <a:rPr lang="en-US"/>
              <a:t>, </a:t>
            </a:r>
            <a:r>
              <a:rPr lang="en-US">
                <a:solidFill>
                  <a:srgbClr val="7030A0"/>
                </a:solidFill>
              </a:rPr>
              <a:t>n</a:t>
            </a:r>
            <a:r>
              <a:rPr lang="en-US"/>
              <a:t>, </a:t>
            </a:r>
            <a:r>
              <a:rPr lang="en-US">
                <a:solidFill>
                  <a:srgbClr val="0070C0"/>
                </a:solidFill>
              </a:rPr>
              <a:t>z</a:t>
            </a:r>
            <a:r>
              <a:rPr lang="en-US"/>
              <a:t>) = (</a:t>
            </a:r>
            <a:r>
              <a:rPr lang="en-US" i="1"/>
              <a:t>r</a:t>
            </a:r>
            <a:r>
              <a:rPr lang="en-US"/>
              <a:t>, </a:t>
            </a:r>
            <a:r>
              <a:rPr lang="en-US">
                <a:solidFill>
                  <a:srgbClr val="C00000"/>
                </a:solidFill>
              </a:rPr>
              <a:t>1</a:t>
            </a:r>
            <a:r>
              <a:rPr lang="en-US"/>
              <a:t>,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–1</a:t>
            </a:r>
            <a:r>
              <a:rPr lang="en-US"/>
              <a:t>, 0) means:</a:t>
            </a:r>
            <a:endParaRPr lang="en-US" dirty="0"/>
          </a:p>
          <a:p>
            <a:pPr lvl="1"/>
            <a:r>
              <a:rPr lang="en-US"/>
              <a:t>if the 3-counter machine is in state </a:t>
            </a:r>
            <a:r>
              <a:rPr lang="en-US" i="1"/>
              <a:t>q</a:t>
            </a:r>
            <a:r>
              <a:rPr lang="en-US"/>
              <a:t>, </a:t>
            </a:r>
            <a:r>
              <a:rPr lang="en-US">
                <a:solidFill>
                  <a:srgbClr val="0070C0"/>
                </a:solidFill>
              </a:rPr>
              <a:t>counters 1 and 3 are =0</a:t>
            </a:r>
            <a:r>
              <a:rPr lang="en-US"/>
              <a:t>, </a:t>
            </a:r>
            <a:r>
              <a:rPr lang="en-US">
                <a:solidFill>
                  <a:srgbClr val="7030A0"/>
                </a:solidFill>
              </a:rPr>
              <a:t>counter 2 is &gt;0</a:t>
            </a:r>
            <a:r>
              <a:rPr lang="en-US"/>
              <a:t>, </a:t>
            </a:r>
            <a:endParaRPr lang="en-US" dirty="0"/>
          </a:p>
          <a:p>
            <a:pPr lvl="1"/>
            <a:r>
              <a:rPr lang="en-US"/>
              <a:t>then go to state </a:t>
            </a:r>
            <a:r>
              <a:rPr lang="en-US" i="1"/>
              <a:t>r</a:t>
            </a:r>
            <a:r>
              <a:rPr lang="en-US"/>
              <a:t>, </a:t>
            </a:r>
            <a:r>
              <a:rPr lang="en-US">
                <a:solidFill>
                  <a:srgbClr val="C00000"/>
                </a:solidFill>
              </a:rPr>
              <a:t>increment counter 1</a:t>
            </a:r>
            <a:r>
              <a:rPr lang="en-US"/>
              <a:t>, and </a:t>
            </a:r>
            <a:r>
              <a:rPr lang="en-US">
                <a:solidFill>
                  <a:schemeClr val="accent6">
                    <a:lumMod val="75000"/>
                  </a:schemeClr>
                </a:solidFill>
              </a:rPr>
              <a:t>decrement counter 2</a:t>
            </a:r>
            <a:r>
              <a:rPr lang="en-US"/>
              <a:t>.</a:t>
            </a:r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768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3-counter machines are Turing universal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101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077428" y="2942005"/>
          <a:ext cx="3448692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1405582883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13174798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132599923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_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sp>
        <p:nvSpPr>
          <p:cNvPr id="6" name="Arrow: Down 19"/>
          <p:cNvSpPr/>
          <p:nvPr/>
        </p:nvSpPr>
        <p:spPr>
          <a:xfrm>
            <a:off x="2587018" y="2660652"/>
            <a:ext cx="147638" cy="281353"/>
          </a:xfrm>
          <a:prstGeom prst="downArrow">
            <a:avLst>
              <a:gd name="adj1" fmla="val 38710"/>
              <a:gd name="adj2" fmla="val 6833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78013" y="2942005"/>
            <a:ext cx="313690" cy="31369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0" tIns="0" rIns="0" bIns="45720" rtlCol="0" anchor="ctr"/>
          <a:lstStyle/>
          <a:p>
            <a:pPr algn="ctr"/>
            <a:r>
              <a:rPr lang="en-US" i="1" dirty="0"/>
              <a:t>q</a:t>
            </a:r>
            <a:r>
              <a:rPr lang="en-US" baseline="-25000" dirty="0"/>
              <a:t>6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090154" y="3611607"/>
          <a:ext cx="1711620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5270">
                  <a:extLst>
                    <a:ext uri="{9D8B030D-6E8A-4147-A177-3AD203B41FA5}">
                      <a16:colId xmlns:a16="http://schemas.microsoft.com/office/drawing/2014/main" val="1405582883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02572662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732651305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566287630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161841621"/>
                    </a:ext>
                  </a:extLst>
                </a:gridCol>
                <a:gridCol w="285270">
                  <a:extLst>
                    <a:ext uri="{9D8B030D-6E8A-4147-A177-3AD203B41FA5}">
                      <a16:colId xmlns:a16="http://schemas.microsoft.com/office/drawing/2014/main" val="9923275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783865" y="4287933"/>
          <a:ext cx="1436955" cy="370840"/>
        </p:xfrm>
        <a:graphic>
          <a:graphicData uri="http://schemas.openxmlformats.org/drawingml/2006/table">
            <a:tbl>
              <a:tblPr bandRow="1">
                <a:tableStyleId>{073A0DAA-6AF3-43AB-8588-CEC1D06C72B9}</a:tableStyleId>
              </a:tblPr>
              <a:tblGrid>
                <a:gridCol w="287391">
                  <a:extLst>
                    <a:ext uri="{9D8B030D-6E8A-4147-A177-3AD203B41FA5}">
                      <a16:colId xmlns:a16="http://schemas.microsoft.com/office/drawing/2014/main" val="3507910251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4068761154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3942994462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1132599923"/>
                    </a:ext>
                  </a:extLst>
                </a:gridCol>
                <a:gridCol w="287391">
                  <a:extLst>
                    <a:ext uri="{9D8B030D-6E8A-4147-A177-3AD203B41FA5}">
                      <a16:colId xmlns:a16="http://schemas.microsoft.com/office/drawing/2014/main" val="278168414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046006"/>
                  </a:ext>
                </a:extLst>
              </a:tr>
            </a:tbl>
          </a:graphicData>
        </a:graphic>
      </p:graphicFrame>
      <p:cxnSp>
        <p:nvCxnSpPr>
          <p:cNvPr id="15" name="Straight Connector 14"/>
          <p:cNvCxnSpPr/>
          <p:nvPr/>
        </p:nvCxnSpPr>
        <p:spPr>
          <a:xfrm flipH="1">
            <a:off x="1088565" y="3312845"/>
            <a:ext cx="3613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798150" y="3312845"/>
            <a:ext cx="0" cy="303632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  <a:stCxn id="5" idx="2"/>
          </p:cNvCxnSpPr>
          <p:nvPr/>
        </p:nvCxnSpPr>
        <p:spPr>
          <a:xfrm>
            <a:off x="2801774" y="3312845"/>
            <a:ext cx="1419353" cy="975088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2801773" y="3312845"/>
            <a:ext cx="1437263" cy="975088"/>
          </a:xfrm>
          <a:prstGeom prst="line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555287" y="3594198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a</a:t>
            </a:r>
            <a:r>
              <a:rPr lang="en-US" dirty="0"/>
              <a:t> =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270441" y="4288687"/>
            <a:ext cx="4716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b</a:t>
            </a:r>
            <a:r>
              <a:rPr lang="en-US" dirty="0"/>
              <a:t> =</a:t>
            </a:r>
          </a:p>
        </p:txBody>
      </p:sp>
      <p:graphicFrame>
        <p:nvGraphicFramePr>
          <p:cNvPr id="34" name="Table 33"/>
          <p:cNvGraphicFramePr>
            <a:graphicFrameLocks noGrp="1"/>
          </p:cNvGraphicFramePr>
          <p:nvPr/>
        </p:nvGraphicFramePr>
        <p:xfrm>
          <a:off x="5120741" y="2549887"/>
          <a:ext cx="6256506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8988">
                  <a:extLst>
                    <a:ext uri="{9D8B030D-6E8A-4147-A177-3AD203B41FA5}">
                      <a16:colId xmlns:a16="http://schemas.microsoft.com/office/drawing/2014/main" val="3249959833"/>
                    </a:ext>
                  </a:extLst>
                </a:gridCol>
                <a:gridCol w="3497518">
                  <a:extLst>
                    <a:ext uri="{9D8B030D-6E8A-4147-A177-3AD203B41FA5}">
                      <a16:colId xmlns:a16="http://schemas.microsoft.com/office/drawing/2014/main" val="42931237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Turing machine 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Counter machine implementation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67551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read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4464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change bit under tape 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aseline="-25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37767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right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255927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left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26899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move tape head onto blank and change it to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72795169"/>
                  </a:ext>
                </a:extLst>
              </a:tr>
            </a:tbl>
          </a:graphicData>
        </a:graphic>
      </p:graphicFrame>
      <p:sp>
        <p:nvSpPr>
          <p:cNvPr id="35" name="Rectangle 34"/>
          <p:cNvSpPr/>
          <p:nvPr/>
        </p:nvSpPr>
        <p:spPr>
          <a:xfrm>
            <a:off x="4970684" y="2052761"/>
            <a:ext cx="67553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Need third counter </a:t>
            </a:r>
            <a:r>
              <a:rPr lang="en-US" sz="2000" i="1" dirty="0"/>
              <a:t>c</a:t>
            </a:r>
            <a:r>
              <a:rPr lang="en-US" sz="2000" dirty="0"/>
              <a:t> to do the following operations on </a:t>
            </a:r>
            <a:r>
              <a:rPr lang="en-US" sz="2000" i="1" dirty="0"/>
              <a:t>a</a:t>
            </a:r>
            <a:r>
              <a:rPr lang="en-US" sz="2000" dirty="0"/>
              <a:t> and </a:t>
            </a:r>
            <a:r>
              <a:rPr lang="en-US" sz="2000" i="1" dirty="0"/>
              <a:t>b</a:t>
            </a:r>
            <a:r>
              <a:rPr lang="en-US" sz="2000" dirty="0"/>
              <a:t>:</a:t>
            </a:r>
          </a:p>
        </p:txBody>
      </p:sp>
      <p:sp>
        <p:nvSpPr>
          <p:cNvPr id="3" name="Rectangle 2"/>
          <p:cNvSpPr/>
          <p:nvPr/>
        </p:nvSpPr>
        <p:spPr>
          <a:xfrm>
            <a:off x="2742045" y="379702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27983" y="4454347"/>
            <a:ext cx="3016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91703" y="1735595"/>
            <a:ext cx="35344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(Assume Turing machine maintains a 1 at each end of the tape)</a:t>
            </a:r>
          </a:p>
        </p:txBody>
      </p:sp>
      <p:sp>
        <p:nvSpPr>
          <p:cNvPr id="8" name="Rectangle 7"/>
          <p:cNvSpPr/>
          <p:nvPr/>
        </p:nvSpPr>
        <p:spPr>
          <a:xfrm>
            <a:off x="7914434" y="3305400"/>
            <a:ext cx="10534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</a:rPr>
              <a:t>inc</a:t>
            </a:r>
            <a:r>
              <a:rPr lang="en-US" dirty="0">
                <a:solidFill>
                  <a:srgbClr val="C00000"/>
                </a:solidFill>
              </a:rPr>
              <a:t>/</a:t>
            </a:r>
            <a:r>
              <a:rPr lang="en-US" dirty="0" err="1">
                <a:solidFill>
                  <a:srgbClr val="C00000"/>
                </a:solidFill>
              </a:rPr>
              <a:t>dec</a:t>
            </a:r>
            <a:r>
              <a:rPr lang="en-US" dirty="0">
                <a:solidFill>
                  <a:srgbClr val="C00000"/>
                </a:solidFill>
              </a:rPr>
              <a:t> 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14434" y="3665289"/>
            <a:ext cx="298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[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/2]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914434" y="4018047"/>
            <a:ext cx="29874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set 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  (+ 1) ; set 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[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/2]</a:t>
            </a:r>
          </a:p>
        </p:txBody>
      </p:sp>
      <p:sp>
        <p:nvSpPr>
          <p:cNvPr id="13" name="Rectangle 12"/>
          <p:cNvSpPr/>
          <p:nvPr/>
        </p:nvSpPr>
        <p:spPr>
          <a:xfrm>
            <a:off x="7914434" y="4394510"/>
            <a:ext cx="19047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if </a:t>
            </a:r>
            <a:r>
              <a:rPr lang="en-US" i="1" dirty="0">
                <a:solidFill>
                  <a:srgbClr val="C00000"/>
                </a:solidFill>
              </a:rPr>
              <a:t>b</a:t>
            </a:r>
            <a:r>
              <a:rPr lang="en-US" dirty="0">
                <a:solidFill>
                  <a:srgbClr val="C00000"/>
                </a:solidFill>
              </a:rPr>
              <a:t>=0 then </a:t>
            </a:r>
          </a:p>
          <a:p>
            <a:r>
              <a:rPr lang="en-US" dirty="0">
                <a:solidFill>
                  <a:srgbClr val="C00000"/>
                </a:solidFill>
              </a:rPr>
              <a:t>    set 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= 2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+ 1</a:t>
            </a:r>
          </a:p>
        </p:txBody>
      </p:sp>
      <p:sp>
        <p:nvSpPr>
          <p:cNvPr id="26" name="Rectangle 25"/>
          <p:cNvSpPr/>
          <p:nvPr/>
        </p:nvSpPr>
        <p:spPr>
          <a:xfrm>
            <a:off x="7914434" y="2912347"/>
            <a:ext cx="10150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is </a:t>
            </a:r>
            <a:r>
              <a:rPr lang="en-US" i="1" dirty="0">
                <a:solidFill>
                  <a:srgbClr val="C00000"/>
                </a:solidFill>
              </a:rPr>
              <a:t>a</a:t>
            </a:r>
            <a:r>
              <a:rPr lang="en-US" dirty="0">
                <a:solidFill>
                  <a:srgbClr val="C00000"/>
                </a:solidFill>
              </a:rPr>
              <a:t> odd?</a:t>
            </a:r>
            <a:endParaRPr lang="en-US" baseline="-25000" dirty="0">
              <a:solidFill>
                <a:srgbClr val="C00000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EEA6CD5-A43C-4A08-8751-02F8569B1109}"/>
              </a:ext>
            </a:extLst>
          </p:cNvPr>
          <p:cNvSpPr/>
          <p:nvPr/>
        </p:nvSpPr>
        <p:spPr>
          <a:xfrm>
            <a:off x="728201" y="4018047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39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51C3DC9-6296-4108-9A0F-B6B4995FCA3B}"/>
              </a:ext>
            </a:extLst>
          </p:cNvPr>
          <p:cNvSpPr/>
          <p:nvPr/>
        </p:nvSpPr>
        <p:spPr>
          <a:xfrm>
            <a:off x="2441146" y="4717675"/>
            <a:ext cx="6928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=   24</a:t>
            </a:r>
          </a:p>
        </p:txBody>
      </p:sp>
    </p:spTree>
    <p:extLst>
      <p:ext uri="{BB962C8B-B14F-4D97-AF65-F5344CB8AC3E}">
        <p14:creationId xmlns:p14="http://schemas.microsoft.com/office/powerpoint/2010/main" val="1461005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4" grpId="0"/>
      <p:bldP spid="25" grpId="0"/>
      <p:bldP spid="35" grpId="0"/>
      <p:bldP spid="3" grpId="0"/>
      <p:bldP spid="19" grpId="0"/>
      <p:bldP spid="21" grpId="0"/>
      <p:bldP spid="8" grpId="0"/>
      <p:bldP spid="11" grpId="0"/>
      <p:bldP spid="12" grpId="0"/>
      <p:bldP spid="13" grpId="0"/>
      <p:bldP spid="26" grpId="0"/>
      <p:bldP spid="27" grpId="0"/>
      <p:bldP spid="28" grpId="0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46223"/>
          </a:xfrm>
        </p:spPr>
        <p:txBody>
          <a:bodyPr>
            <a:normAutofit/>
          </a:bodyPr>
          <a:lstStyle/>
          <a:p>
            <a:r>
              <a:rPr lang="en-US" sz="4000" dirty="0"/>
              <a:t>2-counter machines are (sort of) Turing universal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78633"/>
            <a:ext cx="10683240" cy="5342841"/>
          </a:xfrm>
        </p:spPr>
        <p:txBody>
          <a:bodyPr>
            <a:normAutofit/>
          </a:bodyPr>
          <a:lstStyle/>
          <a:p>
            <a:r>
              <a:rPr lang="en-US" sz="2400" dirty="0"/>
              <a:t>To represent counter values (</a:t>
            </a:r>
            <a:r>
              <a:rPr lang="en-US" sz="2400" i="1" dirty="0" err="1"/>
              <a:t>a</a:t>
            </a:r>
            <a:r>
              <a:rPr lang="en-US" sz="2400" dirty="0" err="1"/>
              <a:t>,</a:t>
            </a:r>
            <a:r>
              <a:rPr lang="en-US" sz="2400" i="1" dirty="0" err="1"/>
              <a:t>b</a:t>
            </a:r>
            <a:r>
              <a:rPr lang="en-US" sz="2400" dirty="0" err="1"/>
              <a:t>,</a:t>
            </a:r>
            <a:r>
              <a:rPr lang="en-US" sz="2400" i="1" dirty="0" err="1"/>
              <a:t>c</a:t>
            </a:r>
            <a:r>
              <a:rPr lang="en-US" sz="2400" dirty="0"/>
              <a:t>) in a single counter </a:t>
            </a:r>
            <a:r>
              <a:rPr lang="en-US" sz="2400" i="1" dirty="0"/>
              <a:t>x</a:t>
            </a:r>
            <a:r>
              <a:rPr lang="en-US" sz="2400" dirty="0"/>
              <a:t>, let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a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i="1" baseline="30000" dirty="0"/>
              <a:t>b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i="1" baseline="30000" dirty="0"/>
              <a:t>c</a:t>
            </a:r>
            <a:r>
              <a:rPr lang="en-US" sz="2400" dirty="0"/>
              <a:t> and </a:t>
            </a:r>
            <a:r>
              <a:rPr lang="en-US" sz="2400" i="1" dirty="0"/>
              <a:t>y</a:t>
            </a:r>
            <a:r>
              <a:rPr lang="en-US" sz="2400" dirty="0"/>
              <a:t> = 0.</a:t>
            </a:r>
          </a:p>
          <a:p>
            <a:pPr lvl="1"/>
            <a:r>
              <a:rPr lang="en-US" sz="2000" dirty="0"/>
              <a:t>To increment </a:t>
            </a:r>
            <a:r>
              <a:rPr lang="en-US" sz="2000" i="1" dirty="0"/>
              <a:t>b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3</a:t>
            </a:r>
            <a:r>
              <a:rPr lang="en-US" sz="2000" i="1" dirty="0"/>
              <a:t>x</a:t>
            </a:r>
            <a:r>
              <a:rPr lang="en-US" sz="2000" dirty="0"/>
              <a:t>.              (using </a:t>
            </a:r>
            <a:r>
              <a:rPr lang="en-US" sz="2000" i="1" dirty="0"/>
              <a:t>y</a:t>
            </a:r>
            <a:r>
              <a:rPr lang="en-US" sz="2000" dirty="0"/>
              <a:t> as a work counter)</a:t>
            </a:r>
          </a:p>
          <a:p>
            <a:pPr lvl="1"/>
            <a:r>
              <a:rPr lang="en-US" sz="2000" dirty="0"/>
              <a:t>To decrement </a:t>
            </a:r>
            <a:r>
              <a:rPr lang="en-US" sz="2000" i="1" dirty="0"/>
              <a:t>a</a:t>
            </a:r>
            <a:r>
              <a:rPr lang="en-US" sz="2000" dirty="0"/>
              <a:t>, set </a:t>
            </a:r>
            <a:r>
              <a:rPr lang="en-US" sz="2000" i="1" dirty="0"/>
              <a:t>x</a:t>
            </a:r>
            <a:r>
              <a:rPr lang="en-US" sz="2000" dirty="0"/>
              <a:t> = ⌊</a:t>
            </a:r>
            <a:r>
              <a:rPr lang="en-US" sz="2000" i="1" dirty="0"/>
              <a:t>x</a:t>
            </a:r>
            <a:r>
              <a:rPr lang="en-US" sz="2000" dirty="0"/>
              <a:t>/2⌋.</a:t>
            </a:r>
          </a:p>
          <a:p>
            <a:pPr lvl="1"/>
            <a:r>
              <a:rPr lang="en-US" sz="2000" dirty="0"/>
              <a:t>To test if </a:t>
            </a:r>
            <a:r>
              <a:rPr lang="en-US" sz="2000" i="1" dirty="0"/>
              <a:t>c </a:t>
            </a:r>
            <a:r>
              <a:rPr lang="en-US" sz="2000" dirty="0"/>
              <a:t>&gt; 0, test if </a:t>
            </a:r>
            <a:r>
              <a:rPr lang="en-US" sz="2000" i="1" dirty="0"/>
              <a:t>x</a:t>
            </a:r>
            <a:r>
              <a:rPr lang="en-US" sz="2000" dirty="0"/>
              <a:t> ≡ 0 mod 5.</a:t>
            </a:r>
          </a:p>
          <a:p>
            <a:r>
              <a:rPr lang="en-US" sz="2400" dirty="0"/>
              <a:t>To start with </a:t>
            </a:r>
            <a:r>
              <a:rPr lang="en-US" sz="2400" i="1" dirty="0"/>
              <a:t>a </a:t>
            </a:r>
            <a:r>
              <a:rPr lang="en-US" sz="2400" dirty="0"/>
              <a:t>= </a:t>
            </a:r>
            <a:r>
              <a:rPr lang="en-US" sz="2400" i="1" dirty="0"/>
              <a:t>n</a:t>
            </a:r>
            <a:r>
              <a:rPr lang="en-US" sz="2400" dirty="0"/>
              <a:t> and </a:t>
            </a:r>
            <a:r>
              <a:rPr lang="en-US" sz="2400" i="1" dirty="0"/>
              <a:t>b </a:t>
            </a:r>
            <a:r>
              <a:rPr lang="en-US" sz="2400" dirty="0"/>
              <a:t>= </a:t>
            </a:r>
            <a:r>
              <a:rPr lang="en-US" sz="2400" i="1" dirty="0"/>
              <a:t>c </a:t>
            </a:r>
            <a:r>
              <a:rPr lang="en-US" sz="2400" dirty="0"/>
              <a:t>= 0, start with </a:t>
            </a:r>
            <a:r>
              <a:rPr lang="en-US" sz="2400" i="1" dirty="0"/>
              <a:t>x</a:t>
            </a:r>
            <a:r>
              <a:rPr lang="en-US" sz="2400" dirty="0"/>
              <a:t> = 2</a:t>
            </a:r>
            <a:r>
              <a:rPr lang="en-US" sz="2400" i="1" baseline="30000" dirty="0"/>
              <a:t>n</a:t>
            </a:r>
            <a:r>
              <a:rPr lang="en-US" sz="2400" i="1" dirty="0"/>
              <a:t>∙</a:t>
            </a:r>
            <a:r>
              <a:rPr lang="en-US" sz="2400" dirty="0"/>
              <a:t>3</a:t>
            </a:r>
            <a:r>
              <a:rPr lang="en-US" sz="2400" baseline="30000" dirty="0"/>
              <a:t>0</a:t>
            </a:r>
            <a:r>
              <a:rPr lang="en-US" sz="2400" i="1" dirty="0"/>
              <a:t>∙</a:t>
            </a:r>
            <a:r>
              <a:rPr lang="en-US" sz="2400" dirty="0"/>
              <a:t>5</a:t>
            </a:r>
            <a:r>
              <a:rPr lang="en-US" sz="2400" baseline="30000" dirty="0"/>
              <a:t>0</a:t>
            </a:r>
            <a:r>
              <a:rPr lang="en-US" sz="2400" dirty="0"/>
              <a:t> 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r>
              <a:rPr lang="en-US" sz="2400" dirty="0"/>
              <a:t>If </a:t>
            </a:r>
            <a:r>
              <a:rPr lang="en-US" sz="2400" i="1" dirty="0"/>
              <a:t>f</a:t>
            </a:r>
            <a:r>
              <a:rPr lang="en-US" sz="2400" dirty="0"/>
              <a:t>:ℕ → ℕ is any computable function, this machine can start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 and halt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f</a:t>
            </a:r>
            <a:r>
              <a:rPr lang="en-US" sz="2400" baseline="30000" dirty="0"/>
              <a:t>(</a:t>
            </a:r>
            <a:r>
              <a:rPr lang="en-US" sz="2400" i="1" baseline="30000" dirty="0"/>
              <a:t>n</a:t>
            </a:r>
            <a:r>
              <a:rPr lang="en-US" sz="2400" baseline="30000" dirty="0"/>
              <a:t>)</a:t>
            </a:r>
            <a:r>
              <a:rPr lang="en-US" sz="2400" dirty="0"/>
              <a:t>.</a:t>
            </a:r>
            <a:endParaRPr lang="en-US" sz="2400" u="sng" dirty="0"/>
          </a:p>
          <a:p>
            <a:r>
              <a:rPr lang="en-US" sz="2400" u="sng" dirty="0"/>
              <a:t>Caveat about encoding</a:t>
            </a:r>
            <a:r>
              <a:rPr lang="en-US" sz="2400" dirty="0"/>
              <a:t>: there is no 2-counter machine that starts with </a:t>
            </a:r>
            <a:r>
              <a:rPr lang="en-US" sz="2400" i="1" dirty="0"/>
              <a:t>x</a:t>
            </a:r>
            <a:r>
              <a:rPr lang="en-US" sz="2400" dirty="0"/>
              <a:t>=</a:t>
            </a:r>
            <a:r>
              <a:rPr lang="en-US" sz="2400" i="1" dirty="0"/>
              <a:t>n</a:t>
            </a:r>
            <a:r>
              <a:rPr lang="en-US" sz="2400" dirty="0"/>
              <a:t> and halts with </a:t>
            </a:r>
            <a:r>
              <a:rPr lang="en-US" sz="2400" i="1" dirty="0"/>
              <a:t>x</a:t>
            </a:r>
            <a:r>
              <a:rPr lang="en-US" sz="2400" dirty="0"/>
              <a:t>=2</a:t>
            </a:r>
            <a:r>
              <a:rPr lang="en-US" sz="2400" i="1" baseline="30000" dirty="0"/>
              <a:t>n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pPr lvl="1"/>
            <a:r>
              <a:rPr lang="en-US" sz="2000" dirty="0"/>
              <a:t>2-counter machines can do universal computation on </a:t>
            </a:r>
            <a:r>
              <a:rPr lang="en-US" sz="2000" i="1" dirty="0"/>
              <a:t>encoded</a:t>
            </a:r>
            <a:r>
              <a:rPr lang="en-US" sz="2000" dirty="0"/>
              <a:t> inputs, but they </a:t>
            </a:r>
            <a:r>
              <a:rPr lang="en-US" sz="2000" i="1" dirty="0"/>
              <a:t>cannot compute the encoding</a:t>
            </a:r>
            <a:r>
              <a:rPr lang="en-US" sz="2000" dirty="0"/>
              <a:t> themselves.</a:t>
            </a:r>
          </a:p>
          <a:p>
            <a:pPr lvl="1"/>
            <a:r>
              <a:rPr lang="en-US" sz="2000" dirty="0"/>
              <a:t>However, the fact that 2-counter machines can simulate arbitrary 3-counter machines implies that the Halting Problem for 2-counter machines is undecidable.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176418" y="4471542"/>
            <a:ext cx="6466963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just" fontAlgn="base"/>
            <a:r>
              <a:rPr lang="en-US" sz="1600" dirty="0">
                <a:solidFill>
                  <a:srgbClr val="000000"/>
                </a:solidFill>
              </a:rPr>
              <a:t>[</a:t>
            </a:r>
            <a:r>
              <a:rPr lang="en-US" sz="1600" dirty="0" err="1"/>
              <a:t>Schroeppel</a:t>
            </a:r>
            <a:r>
              <a:rPr lang="en-US" sz="1600" dirty="0"/>
              <a:t> 1972, </a:t>
            </a:r>
            <a:r>
              <a:rPr lang="en-US" sz="1600" i="1" dirty="0">
                <a:solidFill>
                  <a:srgbClr val="000000"/>
                </a:solidFill>
              </a:rPr>
              <a:t>A Two Counter Machine Cannot Calculate 2</a:t>
            </a:r>
            <a:r>
              <a:rPr lang="en-US" sz="1600" i="1" baseline="30000" dirty="0">
                <a:solidFill>
                  <a:srgbClr val="000000"/>
                </a:solidFill>
              </a:rPr>
              <a:t>N</a:t>
            </a:r>
            <a:r>
              <a:rPr lang="en-US" sz="1600" dirty="0"/>
              <a:t>]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“</a:t>
            </a:r>
            <a:r>
              <a:rPr lang="en-US" sz="1600" b="0" i="0" u="sng" dirty="0">
                <a:solidFill>
                  <a:srgbClr val="000000"/>
                </a:solidFill>
                <a:effectLst/>
              </a:rPr>
              <a:t>Theorem</a:t>
            </a:r>
            <a:r>
              <a:rPr lang="en-US" sz="1600" b="0" i="0" dirty="0">
                <a:solidFill>
                  <a:srgbClr val="000000"/>
                </a:solidFill>
                <a:effectLst/>
              </a:rPr>
              <a:t>: Any counter machine can be simulated by a 2-counter machine, </a:t>
            </a:r>
          </a:p>
          <a:p>
            <a:pPr algn="just" fontAlgn="base"/>
            <a:r>
              <a:rPr lang="en-US" sz="1600" b="0" i="0" dirty="0">
                <a:solidFill>
                  <a:srgbClr val="000000"/>
                </a:solidFill>
                <a:effectLst/>
              </a:rPr>
              <a:t>provided an obscure coding is accepted for the input and output.”</a:t>
            </a:r>
          </a:p>
        </p:txBody>
      </p:sp>
      <p:sp>
        <p:nvSpPr>
          <p:cNvPr id="7" name="Rectangle 6"/>
          <p:cNvSpPr/>
          <p:nvPr/>
        </p:nvSpPr>
        <p:spPr>
          <a:xfrm>
            <a:off x="5484921" y="971767"/>
            <a:ext cx="5549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[</a:t>
            </a:r>
            <a:r>
              <a:rPr lang="en-US" dirty="0"/>
              <a:t>Minsky 1967, </a:t>
            </a:r>
            <a:r>
              <a:rPr lang="en-US" i="1" dirty="0">
                <a:solidFill>
                  <a:srgbClr val="000000"/>
                </a:solidFill>
              </a:rPr>
              <a:t>Computation: Finite and Infinite Machines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686544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2-counter machines: finite automata on the plane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103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869129" y="1690688"/>
            <a:ext cx="5936343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/>
              <a:t>Finite automaton occupying a point (</a:t>
            </a:r>
            <a:r>
              <a:rPr lang="en-US" sz="2400" i="1" dirty="0" err="1"/>
              <a:t>x</a:t>
            </a:r>
            <a:r>
              <a:rPr lang="en-US" sz="2400" dirty="0" err="1"/>
              <a:t>,</a:t>
            </a:r>
            <a:r>
              <a:rPr lang="en-US" sz="2400" i="1" dirty="0" err="1"/>
              <a:t>y</a:t>
            </a:r>
            <a:r>
              <a:rPr lang="en-US" sz="2400" dirty="0"/>
              <a:t>) ∈ ℕ</a:t>
            </a:r>
            <a:r>
              <a:rPr lang="en-US" sz="2400" baseline="30000" dirty="0"/>
              <a:t>2</a:t>
            </a:r>
            <a:r>
              <a:rPr lang="en-US" sz="2400" dirty="0"/>
              <a:t>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It cannot write anything, or see anything.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It can sense if it is touching the southern wall, or western wall (or both).</a:t>
            </a:r>
          </a:p>
          <a:p>
            <a:pPr>
              <a:spcBef>
                <a:spcPts val="1200"/>
              </a:spcBef>
            </a:pPr>
            <a:r>
              <a:rPr lang="en-US" sz="2400" dirty="0"/>
              <a:t>It can move north, south, east, or west based on its current state and 2 “wall bits”:</a:t>
            </a:r>
          </a:p>
          <a:p>
            <a:pPr>
              <a:spcBef>
                <a:spcPts val="1200"/>
              </a:spcBef>
            </a:pPr>
            <a:r>
              <a:rPr lang="el-GR" sz="2400" i="1" dirty="0"/>
              <a:t>δ</a:t>
            </a:r>
            <a:r>
              <a:rPr lang="en-US" sz="2400" dirty="0"/>
              <a:t>: </a:t>
            </a:r>
            <a:r>
              <a:rPr lang="en-US" sz="2400" i="1" dirty="0"/>
              <a:t>S</a:t>
            </a:r>
            <a:r>
              <a:rPr lang="en-US" sz="2400" dirty="0"/>
              <a:t> </a:t>
            </a:r>
            <a:r>
              <a:rPr lang="en-US" dirty="0"/>
              <a:t>×</a:t>
            </a:r>
            <a:r>
              <a:rPr lang="en-US" sz="2400" dirty="0"/>
              <a:t> {wall, no wall}</a:t>
            </a:r>
            <a:r>
              <a:rPr lang="en-US" sz="2400" baseline="30000" dirty="0"/>
              <a:t>2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/>
              <a:t>S </a:t>
            </a:r>
            <a:r>
              <a:rPr lang="en-US" dirty="0"/>
              <a:t>×</a:t>
            </a:r>
            <a:r>
              <a:rPr lang="en-US" b="1" dirty="0"/>
              <a:t> </a:t>
            </a:r>
            <a:r>
              <a:rPr lang="en-US" sz="2400" dirty="0">
                <a:sym typeface="Wingdings" panose="05000000000000000000" pitchFamily="2" charset="2"/>
              </a:rPr>
              <a:t>{,,,}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74454" y="1681449"/>
          <a:ext cx="5424380" cy="4613112"/>
        </p:xfrm>
        <a:graphic>
          <a:graphicData uri="http://schemas.openxmlformats.org/drawingml/2006/table">
            <a:tbl>
              <a:tblPr firstCol="1" lastRow="1">
                <a:tableStyleId>{5C22544A-7EE6-4342-B048-85BDC9FD1C3A}</a:tableStyleId>
              </a:tblPr>
              <a:tblGrid>
                <a:gridCol w="542438">
                  <a:extLst>
                    <a:ext uri="{9D8B030D-6E8A-4147-A177-3AD203B41FA5}">
                      <a16:colId xmlns:a16="http://schemas.microsoft.com/office/drawing/2014/main" val="3833697580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651006073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5677986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74091737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846617799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59313052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2833759952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380755905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3900343301"/>
                    </a:ext>
                  </a:extLst>
                </a:gridCol>
                <a:gridCol w="542438">
                  <a:extLst>
                    <a:ext uri="{9D8B030D-6E8A-4147-A177-3AD203B41FA5}">
                      <a16:colId xmlns:a16="http://schemas.microsoft.com/office/drawing/2014/main" val="1085915826"/>
                    </a:ext>
                  </a:extLst>
                </a:gridCol>
              </a:tblGrid>
              <a:tr h="57663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013099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5117283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05523003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37375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7780470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8627562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04167256"/>
                  </a:ext>
                </a:extLst>
              </a:tr>
              <a:tr h="57663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7253164"/>
                  </a:ext>
                </a:extLst>
              </a:tr>
            </a:tbl>
          </a:graphicData>
        </a:graphic>
      </p:graphicFrame>
      <p:sp>
        <p:nvSpPr>
          <p:cNvPr id="11" name="Up Arrow 10"/>
          <p:cNvSpPr/>
          <p:nvPr/>
        </p:nvSpPr>
        <p:spPr>
          <a:xfrm>
            <a:off x="3204225" y="375243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Up Arrow 13"/>
          <p:cNvSpPr/>
          <p:nvPr/>
        </p:nvSpPr>
        <p:spPr>
          <a:xfrm rot="5400000">
            <a:off x="3587693" y="4172573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Up Arrow 14"/>
          <p:cNvSpPr/>
          <p:nvPr/>
        </p:nvSpPr>
        <p:spPr>
          <a:xfrm rot="10800000">
            <a:off x="3196175" y="4576498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Up Arrow 15"/>
          <p:cNvSpPr/>
          <p:nvPr/>
        </p:nvSpPr>
        <p:spPr>
          <a:xfrm rot="16200000">
            <a:off x="2791958" y="4172574"/>
            <a:ext cx="127000" cy="20955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http://gb.images.s3.amazonaws.com/wp-content/uploads/2012/01/WALL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752" y="4000426"/>
            <a:ext cx="553847" cy="553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D264CB5-6CD8-4453-A9C1-EA014C8C2DB4}"/>
              </a:ext>
            </a:extLst>
          </p:cNvPr>
          <p:cNvSpPr txBox="1"/>
          <p:nvPr/>
        </p:nvSpPr>
        <p:spPr>
          <a:xfrm>
            <a:off x="5869128" y="5069512"/>
            <a:ext cx="585348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400" dirty="0">
                <a:sym typeface="Wingdings" panose="05000000000000000000" pitchFamily="2" charset="2"/>
              </a:rPr>
              <a:t>There is an automaton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so that this problem is undecidable: given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</a:t>
            </a:r>
            <a:r>
              <a:rPr lang="en-US" sz="2400" dirty="0"/>
              <a:t> ∈ ℕ</a:t>
            </a:r>
            <a:r>
              <a:rPr lang="en-US" sz="2400" baseline="30000" dirty="0"/>
              <a:t>2</a:t>
            </a:r>
            <a:r>
              <a:rPr lang="en-US" sz="2400" dirty="0">
                <a:sym typeface="Wingdings" panose="05000000000000000000" pitchFamily="2" charset="2"/>
              </a:rPr>
              <a:t>, if started at (</a:t>
            </a:r>
            <a:r>
              <a:rPr lang="en-US" sz="2400" i="1" dirty="0" err="1">
                <a:sym typeface="Wingdings" panose="05000000000000000000" pitchFamily="2" charset="2"/>
              </a:rPr>
              <a:t>x</a:t>
            </a:r>
            <a:r>
              <a:rPr lang="en-US" sz="2400" dirty="0" err="1">
                <a:sym typeface="Wingdings" panose="05000000000000000000" pitchFamily="2" charset="2"/>
              </a:rPr>
              <a:t>,</a:t>
            </a:r>
            <a:r>
              <a:rPr lang="en-US" sz="2400" i="1" dirty="0" err="1">
                <a:sym typeface="Wingdings" panose="05000000000000000000" pitchFamily="2" charset="2"/>
              </a:rPr>
              <a:t>y</a:t>
            </a:r>
            <a:r>
              <a:rPr lang="en-US" sz="2400" dirty="0">
                <a:sym typeface="Wingdings" panose="05000000000000000000" pitchFamily="2" charset="2"/>
              </a:rPr>
              <a:t>), will </a:t>
            </a:r>
            <a:r>
              <a:rPr lang="en-US" sz="2400" i="1" dirty="0">
                <a:sym typeface="Wingdings" panose="05000000000000000000" pitchFamily="2" charset="2"/>
              </a:rPr>
              <a:t>A</a:t>
            </a:r>
            <a:r>
              <a:rPr lang="en-US" sz="2400" dirty="0">
                <a:sym typeface="Wingdings" panose="05000000000000000000" pitchFamily="2" charset="2"/>
              </a:rPr>
              <a:t> ever visit the lower-left corner?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7450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3"/>
          <p:cNvSpPr/>
          <p:nvPr/>
        </p:nvSpPr>
        <p:spPr>
          <a:xfrm>
            <a:off x="3552275" y="3318002"/>
            <a:ext cx="1990865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6F36D67-7216-4220-B817-91A97E4263B9}"/>
              </a:ext>
            </a:extLst>
          </p:cNvPr>
          <p:cNvSpPr txBox="1"/>
          <p:nvPr/>
        </p:nvSpPr>
        <p:spPr>
          <a:xfrm>
            <a:off x="2246820" y="2783666"/>
            <a:ext cx="3535375" cy="20697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r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1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40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40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s  if zero </a:t>
            </a:r>
            <a:r>
              <a:rPr lang="en-US" sz="2400" spc="-1" dirty="0" err="1">
                <a:solidFill>
                  <a:srgbClr val="000080"/>
                </a:solidFill>
                <a:latin typeface="Arial"/>
              </a:rPr>
              <a:t>goto</a:t>
            </a:r>
            <a:r>
              <a:rPr lang="en-US" sz="2400" spc="-1" dirty="0">
                <a:solidFill>
                  <a:srgbClr val="000080"/>
                </a:solidFill>
                <a:latin typeface="Arial"/>
              </a:rPr>
              <a:t> 2</a:t>
            </a:r>
          </a:p>
        </p:txBody>
      </p:sp>
      <p:sp>
        <p:nvSpPr>
          <p:cNvPr id="293" name="CustomShape 1"/>
          <p:cNvSpPr/>
          <p:nvPr/>
        </p:nvSpPr>
        <p:spPr>
          <a:xfrm>
            <a:off x="8474892" y="3152530"/>
            <a:ext cx="1541810" cy="1710981"/>
          </a:xfrm>
          <a:custGeom>
            <a:avLst/>
            <a:gdLst/>
            <a:ahLst/>
            <a:cxnLst/>
            <a:rect l="0" t="0" r="r" b="b"/>
            <a:pathLst>
              <a:path w="4723" h="5241">
                <a:moveTo>
                  <a:pt x="787" y="0"/>
                </a:moveTo>
                <a:lnTo>
                  <a:pt x="787" y="0"/>
                </a:lnTo>
                <a:cubicBezTo>
                  <a:pt x="649" y="0"/>
                  <a:pt x="513" y="36"/>
                  <a:pt x="394" y="105"/>
                </a:cubicBezTo>
                <a:cubicBezTo>
                  <a:pt x="274" y="175"/>
                  <a:pt x="175" y="274"/>
                  <a:pt x="105" y="394"/>
                </a:cubicBezTo>
                <a:cubicBezTo>
                  <a:pt x="36" y="513"/>
                  <a:pt x="0" y="649"/>
                  <a:pt x="0" y="787"/>
                </a:cubicBezTo>
                <a:lnTo>
                  <a:pt x="0" y="4453"/>
                </a:lnTo>
                <a:lnTo>
                  <a:pt x="0" y="4453"/>
                </a:lnTo>
                <a:cubicBezTo>
                  <a:pt x="0" y="4591"/>
                  <a:pt x="36" y="4727"/>
                  <a:pt x="105" y="4847"/>
                </a:cubicBezTo>
                <a:cubicBezTo>
                  <a:pt x="175" y="4966"/>
                  <a:pt x="274" y="5065"/>
                  <a:pt x="394" y="5135"/>
                </a:cubicBezTo>
                <a:cubicBezTo>
                  <a:pt x="513" y="5204"/>
                  <a:pt x="649" y="5240"/>
                  <a:pt x="787" y="5240"/>
                </a:cubicBezTo>
                <a:lnTo>
                  <a:pt x="3935" y="5240"/>
                </a:lnTo>
                <a:lnTo>
                  <a:pt x="3935" y="5240"/>
                </a:lnTo>
                <a:cubicBezTo>
                  <a:pt x="4073" y="5240"/>
                  <a:pt x="4209" y="5204"/>
                  <a:pt x="4329" y="5135"/>
                </a:cubicBezTo>
                <a:cubicBezTo>
                  <a:pt x="4448" y="5065"/>
                  <a:pt x="4547" y="4966"/>
                  <a:pt x="4617" y="4847"/>
                </a:cubicBezTo>
                <a:cubicBezTo>
                  <a:pt x="4686" y="4727"/>
                  <a:pt x="4722" y="4591"/>
                  <a:pt x="4722" y="4453"/>
                </a:cubicBezTo>
                <a:lnTo>
                  <a:pt x="4722" y="786"/>
                </a:lnTo>
                <a:lnTo>
                  <a:pt x="4722" y="787"/>
                </a:lnTo>
                <a:lnTo>
                  <a:pt x="4722" y="787"/>
                </a:lnTo>
                <a:cubicBezTo>
                  <a:pt x="4722" y="649"/>
                  <a:pt x="4686" y="513"/>
                  <a:pt x="4617" y="394"/>
                </a:cubicBezTo>
                <a:cubicBezTo>
                  <a:pt x="4547" y="274"/>
                  <a:pt x="4448" y="175"/>
                  <a:pt x="4329" y="105"/>
                </a:cubicBezTo>
                <a:cubicBezTo>
                  <a:pt x="4209" y="36"/>
                  <a:pt x="4073" y="0"/>
                  <a:pt x="3935" y="0"/>
                </a:cubicBezTo>
                <a:lnTo>
                  <a:pt x="787" y="0"/>
                </a:lnTo>
              </a:path>
            </a:pathLst>
          </a:cu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TextShape 2"/>
          <p:cNvSpPr txBox="1"/>
          <p:nvPr/>
        </p:nvSpPr>
        <p:spPr>
          <a:xfrm>
            <a:off x="566928" y="469304"/>
            <a:ext cx="11000232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3600" spc="-1" dirty="0">
                <a:latin typeface="+mj-lt"/>
              </a:rPr>
              <a:t>CRNs can simulate counter machines with probability &lt; 1</a:t>
            </a:r>
          </a:p>
        </p:txBody>
      </p:sp>
      <p:sp>
        <p:nvSpPr>
          <p:cNvPr id="295" name="TextShape 3"/>
          <p:cNvSpPr txBox="1"/>
          <p:nvPr/>
        </p:nvSpPr>
        <p:spPr>
          <a:xfrm>
            <a:off x="6226678" y="1763562"/>
            <a:ext cx="3526143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CRN: </a:t>
            </a:r>
            <a:endParaRPr lang="en-US" sz="2400" spc="-1" dirty="0"/>
          </a:p>
          <a:p>
            <a:r>
              <a:rPr lang="en-US" sz="2400" spc="-1" dirty="0"/>
              <a:t>initial state {</a:t>
            </a:r>
            <a:r>
              <a:rPr lang="en-US" sz="2400" i="1" spc="-1" dirty="0"/>
              <a:t>n</a:t>
            </a:r>
            <a:r>
              <a:rPr lang="en-US" sz="2400" spc="-1" dirty="0"/>
              <a:t> </a:t>
            </a:r>
            <a:r>
              <a:rPr lang="en-US" sz="2400" i="1" spc="-1" dirty="0"/>
              <a:t>R</a:t>
            </a:r>
            <a:r>
              <a:rPr lang="en-US" sz="2400" spc="-1" dirty="0"/>
              <a:t>, 1 </a:t>
            </a:r>
            <a:r>
              <a:rPr lang="en-US" sz="2400" i="1" spc="-1" dirty="0"/>
              <a:t>L</a:t>
            </a:r>
            <a:r>
              <a:rPr lang="en-US" sz="2400" spc="-1" baseline="-33000" dirty="0"/>
              <a:t>1</a:t>
            </a:r>
            <a:r>
              <a:rPr lang="en-US" sz="2400" spc="-1" dirty="0"/>
              <a:t>}</a:t>
            </a:r>
          </a:p>
        </p:txBody>
      </p:sp>
      <p:sp>
        <p:nvSpPr>
          <p:cNvPr id="296" name="TextShape 4"/>
          <p:cNvSpPr txBox="1"/>
          <p:nvPr/>
        </p:nvSpPr>
        <p:spPr>
          <a:xfrm>
            <a:off x="8572868" y="3770757"/>
            <a:ext cx="1372312" cy="62279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177" spc="-1">
                <a:solidFill>
                  <a:srgbClr val="FF6633"/>
                </a:solidFill>
                <a:latin typeface="Arial"/>
              </a:rPr>
              <a:t>Need to be </a:t>
            </a:r>
            <a:r>
              <a:rPr lang="en-US" sz="2177" b="1" spc="-1">
                <a:solidFill>
                  <a:srgbClr val="FF6633"/>
                </a:solidFill>
                <a:latin typeface="Arial"/>
              </a:rPr>
              <a:t>very</a:t>
            </a:r>
            <a:r>
              <a:rPr lang="en-US" sz="2177" spc="-1">
                <a:solidFill>
                  <a:srgbClr val="FF6633"/>
                </a:solidFill>
                <a:latin typeface="Arial"/>
              </a:rPr>
              <a:t> slow!</a:t>
            </a:r>
            <a:endParaRPr lang="en-US" sz="2177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7" name="TextShape 5"/>
          <p:cNvSpPr txBox="1"/>
          <p:nvPr/>
        </p:nvSpPr>
        <p:spPr>
          <a:xfrm>
            <a:off x="6226678" y="332202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2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8" name="TextShape 6"/>
          <p:cNvSpPr txBox="1"/>
          <p:nvPr/>
        </p:nvSpPr>
        <p:spPr>
          <a:xfrm>
            <a:off x="6226678" y="3813539"/>
            <a:ext cx="2549979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3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299" name="TextShape 7"/>
          <p:cNvSpPr txBox="1"/>
          <p:nvPr/>
        </p:nvSpPr>
        <p:spPr>
          <a:xfrm>
            <a:off x="6226678" y="4328238"/>
            <a:ext cx="2248214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 startAt="4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5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0" name="TextShape 8"/>
          <p:cNvSpPr txBox="1"/>
          <p:nvPr/>
        </p:nvSpPr>
        <p:spPr>
          <a:xfrm>
            <a:off x="6227004" y="2791000"/>
            <a:ext cx="2639790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R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1" name="TextShape 9"/>
          <p:cNvSpPr txBox="1"/>
          <p:nvPr/>
        </p:nvSpPr>
        <p:spPr>
          <a:xfrm>
            <a:off x="113885" y="6452348"/>
            <a:ext cx="10858509" cy="27469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Cook, Winfree, Bruck,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Natural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spc="-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Eisenstat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DISC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2006, </a:t>
            </a:r>
            <a:r>
              <a:rPr lang="en-US" sz="1600" u="sng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Distributed Computing</a:t>
            </a:r>
            <a:r>
              <a:rPr lang="en-US" sz="1600" spc="-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2008]</a:t>
            </a:r>
          </a:p>
        </p:txBody>
      </p:sp>
      <p:sp>
        <p:nvSpPr>
          <p:cNvPr id="302" name="TextShape 10"/>
          <p:cNvSpPr txBox="1"/>
          <p:nvPr/>
        </p:nvSpPr>
        <p:spPr>
          <a:xfrm>
            <a:off x="8474892" y="4328238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4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>
                <a:solidFill>
                  <a:srgbClr val="000080"/>
                </a:solidFill>
                <a:latin typeface="Arial"/>
              </a:rPr>
              <a:t>2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3" name="CustomShape 11"/>
          <p:cNvSpPr/>
          <p:nvPr/>
        </p:nvSpPr>
        <p:spPr>
          <a:xfrm>
            <a:off x="8657453" y="3321701"/>
            <a:ext cx="1244291" cy="435992"/>
          </a:xfrm>
          <a:prstGeom prst="rect">
            <a:avLst/>
          </a:prstGeom>
          <a:solidFill>
            <a:srgbClr val="F8C9AC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4" name="TextShape 12"/>
          <p:cNvSpPr txBox="1"/>
          <p:nvPr/>
        </p:nvSpPr>
        <p:spPr>
          <a:xfrm>
            <a:off x="8491548" y="3321701"/>
            <a:ext cx="1410196" cy="43827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 dirty="0">
                <a:solidFill>
                  <a:srgbClr val="000080"/>
                </a:solidFill>
                <a:latin typeface="Arial"/>
              </a:rPr>
              <a:t>; 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L</a:t>
            </a:r>
            <a:r>
              <a:rPr lang="en-US" sz="2540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540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06" name="TextShape 14"/>
          <p:cNvSpPr txBox="1"/>
          <p:nvPr/>
        </p:nvSpPr>
        <p:spPr>
          <a:xfrm>
            <a:off x="2339984" y="1763562"/>
            <a:ext cx="3442211" cy="96244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400" b="1" spc="-1" dirty="0"/>
              <a:t>Counter machine:</a:t>
            </a:r>
            <a:endParaRPr lang="en-US" sz="2400" spc="-1" dirty="0"/>
          </a:p>
          <a:p>
            <a:r>
              <a:rPr lang="en-US" sz="2400" spc="-1" dirty="0"/>
              <a:t>r = input </a:t>
            </a:r>
            <a:r>
              <a:rPr lang="en-US" sz="2400" i="1" spc="-1" dirty="0"/>
              <a:t>n</a:t>
            </a:r>
            <a:r>
              <a:rPr lang="en-US" sz="2400" spc="-1" dirty="0"/>
              <a:t>, start line 1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E9F91B5-AEFD-4250-BB51-54837123F770}"/>
              </a:ext>
            </a:extLst>
          </p:cNvPr>
          <p:cNvSpPr/>
          <p:nvPr/>
        </p:nvSpPr>
        <p:spPr>
          <a:xfrm>
            <a:off x="813916" y="5104493"/>
            <a:ext cx="10681397" cy="97489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Error occurs when </a:t>
            </a:r>
            <a:r>
              <a:rPr lang="en-US" sz="2000" i="1" dirty="0"/>
              <a:t>R</a:t>
            </a:r>
            <a:r>
              <a:rPr lang="en-US" sz="2000" dirty="0"/>
              <a:t> is present, but reaction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1</a:t>
            </a:r>
            <a:r>
              <a:rPr lang="en-US" sz="2000" dirty="0"/>
              <a:t> occurs inste</a:t>
            </a:r>
            <a:r>
              <a:rPr lang="en-US" sz="2000" dirty="0">
                <a:solidFill>
                  <a:schemeClr val="tx1"/>
                </a:solidFill>
              </a:rPr>
              <a:t>ad of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</a:t>
            </a:r>
            <a:r>
              <a:rPr lang="en-US" sz="2000" spc="-1" dirty="0">
                <a:solidFill>
                  <a:schemeClr val="tx1"/>
                </a:solidFill>
              </a:rPr>
              <a:t>+ </a:t>
            </a:r>
            <a:r>
              <a:rPr lang="en-US" sz="2000" i="1" spc="-1" dirty="0">
                <a:solidFill>
                  <a:schemeClr val="tx1"/>
                </a:solidFill>
              </a:rPr>
              <a:t>R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3</a:t>
            </a:r>
            <a:r>
              <a:rPr lang="en-US" sz="2000" dirty="0">
                <a:solidFill>
                  <a:schemeClr val="tx1"/>
                </a:solidFill>
              </a:rPr>
              <a:t>.</a:t>
            </a:r>
          </a:p>
          <a:p>
            <a:r>
              <a:rPr lang="en-US" sz="2000" dirty="0">
                <a:solidFill>
                  <a:schemeClr val="tx1"/>
                </a:solidFill>
              </a:rPr>
              <a:t>Semantic effect on register machine: when </a:t>
            </a:r>
            <a:r>
              <a:rPr lang="en-US" sz="2000" i="1" dirty="0">
                <a:solidFill>
                  <a:schemeClr val="tx1"/>
                </a:solidFill>
              </a:rPr>
              <a:t>r</a:t>
            </a:r>
            <a:r>
              <a:rPr lang="en-US" sz="2000" dirty="0">
                <a:solidFill>
                  <a:schemeClr val="tx1"/>
                </a:solidFill>
              </a:rPr>
              <a:t> &gt; 0, it may jump from line 2 to 1 without decrementing.</a:t>
            </a:r>
          </a:p>
          <a:p>
            <a:r>
              <a:rPr lang="en-US" sz="2000" dirty="0"/>
              <a:t>There’s a positive probability of error; how to reduce it? Need to </a:t>
            </a:r>
            <a:r>
              <a:rPr lang="en-US" sz="2000" u="sng" dirty="0"/>
              <a:t>slow down</a:t>
            </a:r>
            <a:r>
              <a:rPr lang="en-US" sz="2000" dirty="0"/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</a:rPr>
              <a:t>2</a:t>
            </a:r>
            <a:r>
              <a:rPr lang="en-US" sz="2000" spc="-1" dirty="0">
                <a:solidFill>
                  <a:schemeClr val="tx1"/>
                </a:solidFill>
                <a:latin typeface="Arial"/>
              </a:rPr>
              <a:t> →</a:t>
            </a:r>
            <a:r>
              <a:rPr lang="en-US" sz="2000" spc="-1" dirty="0">
                <a:solidFill>
                  <a:schemeClr val="tx1"/>
                </a:solidFill>
              </a:rPr>
              <a:t> </a:t>
            </a:r>
            <a:r>
              <a:rPr lang="en-US" sz="2000" i="1" spc="-1" dirty="0">
                <a:solidFill>
                  <a:schemeClr val="tx1"/>
                </a:solidFill>
              </a:rPr>
              <a:t>L</a:t>
            </a:r>
            <a:r>
              <a:rPr lang="en-US" sz="2000" spc="-1" baseline="-33000" dirty="0">
                <a:solidFill>
                  <a:schemeClr val="tx1"/>
                </a:solidFill>
                <a:latin typeface="Arial"/>
              </a:rPr>
              <a:t>1</a:t>
            </a:r>
            <a:r>
              <a:rPr lang="en-US" sz="20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 animBg="1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75F0F8-1F2D-4F99-AAE8-A622D7423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Problem with adjusting rate constant to slow down reactions for achieving Turing-universal computation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E142538-F1F2-414D-B017-CA1A6F30F3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10253592" cy="823912"/>
          </a:xfrm>
        </p:spPr>
        <p:txBody>
          <a:bodyPr>
            <a:normAutofit/>
          </a:bodyPr>
          <a:lstStyle/>
          <a:p>
            <a:r>
              <a:rPr lang="en-US" sz="2800" dirty="0"/>
              <a:t>Could make rate constant </a:t>
            </a:r>
            <a:r>
              <a:rPr lang="en-US" sz="2800" i="1" dirty="0"/>
              <a:t>k</a:t>
            </a:r>
            <a:r>
              <a:rPr lang="en-US" sz="2800" dirty="0"/>
              <a:t> very small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F60CE9-8599-4D0E-9CED-9FA02A7BF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4386" y="2505075"/>
            <a:ext cx="10304091" cy="3684588"/>
          </a:xfrm>
        </p:spPr>
        <p:txBody>
          <a:bodyPr>
            <a:normAutofit/>
          </a:bodyPr>
          <a:lstStyle/>
          <a:p>
            <a:r>
              <a:rPr lang="en-US" sz="2400" dirty="0"/>
              <a:t>If correct reaction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: 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+</a:t>
            </a:r>
            <a:r>
              <a:rPr lang="en-US" sz="2400" i="1" dirty="0"/>
              <a:t>R </a:t>
            </a:r>
            <a:r>
              <a:rPr lang="en-US" sz="2400" spc="-1" dirty="0">
                <a:latin typeface="Arial"/>
              </a:rPr>
              <a:t>→</a:t>
            </a:r>
            <a:r>
              <a:rPr lang="en-US" sz="2400" dirty="0"/>
              <a:t> </a:t>
            </a:r>
            <a:r>
              <a:rPr lang="en-US" sz="2400" i="1" dirty="0"/>
              <a:t>L</a:t>
            </a:r>
            <a:r>
              <a:rPr lang="en-US" sz="2400" baseline="-25000" dirty="0"/>
              <a:t>3</a:t>
            </a:r>
            <a:r>
              <a:rPr lang="en-US" sz="2400" dirty="0"/>
              <a:t> has rate constant 1, how small should </a:t>
            </a:r>
            <a:r>
              <a:rPr lang="en-US" sz="2400" i="1" dirty="0"/>
              <a:t>k</a:t>
            </a:r>
            <a:r>
              <a:rPr lang="en-US" sz="2400" dirty="0"/>
              <a:t> be to achieve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i="1" dirty="0" err="1"/>
              <a:t>r</a:t>
            </a:r>
            <a:r>
              <a:rPr lang="en-US" sz="2400" i="1" baseline="-25000" dirty="0" err="1"/>
              <a:t>i</a:t>
            </a:r>
            <a:r>
              <a:rPr lang="en-US" sz="2400" dirty="0"/>
              <a:t> occurs instead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dirty="0"/>
              <a:t>] =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? 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i="1" baseline="-25000" dirty="0"/>
              <a:t> </a:t>
            </a:r>
            <a:r>
              <a:rPr lang="en-US" sz="2400" dirty="0"/>
              <a:t>= 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∙#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  <a:r>
              <a:rPr lang="en-US" sz="2400" dirty="0"/>
              <a:t> = #</a:t>
            </a:r>
            <a:r>
              <a:rPr lang="en-US" sz="2400" i="1" dirty="0"/>
              <a:t>R</a:t>
            </a:r>
            <a:r>
              <a:rPr lang="en-US" sz="2400" dirty="0"/>
              <a:t>/</a:t>
            </a:r>
            <a:r>
              <a:rPr lang="en-US" sz="2400" i="1" dirty="0"/>
              <a:t>v </a:t>
            </a:r>
            <a:r>
              <a:rPr lang="en-US" sz="2400" dirty="0"/>
              <a:t>≥ 1/</a:t>
            </a:r>
            <a:r>
              <a:rPr lang="en-US" sz="2400" i="1" dirty="0"/>
              <a:t>v</a:t>
            </a:r>
          </a:p>
          <a:p>
            <a:r>
              <a:rPr lang="en-US" sz="2400" dirty="0"/>
              <a:t>rate of </a:t>
            </a:r>
            <a:r>
              <a:rPr lang="en-US" sz="2400" i="1" dirty="0" err="1"/>
              <a:t>r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i="1" baseline="-25000" dirty="0"/>
              <a:t> </a:t>
            </a:r>
            <a:r>
              <a:rPr lang="en-US" sz="2400" dirty="0"/>
              <a:t>= </a:t>
            </a:r>
            <a:r>
              <a:rPr lang="en-US" sz="2400" i="1" dirty="0"/>
              <a:t>k</a:t>
            </a:r>
            <a:r>
              <a:rPr lang="en-US" sz="2400" dirty="0"/>
              <a:t>∙#</a:t>
            </a:r>
            <a:r>
              <a:rPr lang="en-US" sz="2400" i="1" dirty="0"/>
              <a:t>L</a:t>
            </a:r>
            <a:r>
              <a:rPr lang="en-US" sz="2400" baseline="-25000" dirty="0"/>
              <a:t>2</a:t>
            </a:r>
            <a:r>
              <a:rPr lang="en-US" sz="2400" dirty="0"/>
              <a:t> = </a:t>
            </a:r>
            <a:r>
              <a:rPr lang="en-US" sz="2400" i="1" dirty="0"/>
              <a:t>k</a:t>
            </a:r>
            <a:endParaRPr lang="en-US" sz="2400" dirty="0"/>
          </a:p>
          <a:p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baseline="-25000" dirty="0"/>
              <a:t> </a:t>
            </a:r>
            <a:r>
              <a:rPr lang="en-US" sz="2400" dirty="0"/>
              <a:t> / (</a:t>
            </a:r>
            <a:r>
              <a:rPr lang="el-GR" sz="2400" dirty="0"/>
              <a:t>λ</a:t>
            </a:r>
            <a:r>
              <a:rPr lang="en-US" sz="2400" baseline="-25000" dirty="0" err="1"/>
              <a:t>i</a:t>
            </a:r>
            <a:r>
              <a:rPr lang="en-US" sz="2400" dirty="0"/>
              <a:t> + </a:t>
            </a:r>
            <a:r>
              <a:rPr lang="el-GR" sz="2400" dirty="0"/>
              <a:t>λ</a:t>
            </a:r>
            <a:r>
              <a:rPr lang="en-US" sz="2400" baseline="-25000" dirty="0"/>
              <a:t>c</a:t>
            </a:r>
            <a:r>
              <a:rPr lang="en-US" sz="2400" dirty="0"/>
              <a:t>)  ≤  </a:t>
            </a:r>
            <a:r>
              <a:rPr lang="en-US" sz="2400" i="1" dirty="0"/>
              <a:t>k</a:t>
            </a:r>
            <a:r>
              <a:rPr lang="en-US" sz="2400" dirty="0"/>
              <a:t> / (</a:t>
            </a:r>
            <a:r>
              <a:rPr lang="en-US" sz="2400" i="1" dirty="0"/>
              <a:t>k</a:t>
            </a:r>
            <a:r>
              <a:rPr lang="en-US" sz="2400" dirty="0"/>
              <a:t> + 1/</a:t>
            </a:r>
            <a:r>
              <a:rPr lang="en-US" sz="2400" i="1" dirty="0"/>
              <a:t>v</a:t>
            </a:r>
            <a:r>
              <a:rPr lang="en-US" sz="2400" dirty="0"/>
              <a:t>)</a:t>
            </a:r>
          </a:p>
          <a:p>
            <a:r>
              <a:rPr lang="en-US" sz="2400" dirty="0"/>
              <a:t>For </a:t>
            </a:r>
            <a:r>
              <a:rPr lang="en-US" sz="2400" dirty="0" err="1"/>
              <a:t>Pr</a:t>
            </a:r>
            <a:r>
              <a:rPr lang="en-US" sz="2400" dirty="0"/>
              <a:t>[error] = </a:t>
            </a:r>
            <a:r>
              <a:rPr lang="el-GR" sz="2400" dirty="0"/>
              <a:t>ε</a:t>
            </a:r>
            <a:r>
              <a:rPr lang="en-US" sz="2400" dirty="0"/>
              <a:t>, set </a:t>
            </a:r>
            <a:r>
              <a:rPr lang="en-US" sz="2400" i="1" dirty="0"/>
              <a:t>k</a:t>
            </a:r>
            <a:r>
              <a:rPr lang="en-US" sz="2400" dirty="0"/>
              <a:t> = </a:t>
            </a:r>
            <a:r>
              <a:rPr lang="el-GR" sz="2400" dirty="0"/>
              <a:t>ε</a:t>
            </a:r>
            <a:r>
              <a:rPr lang="en-US" sz="2400" dirty="0"/>
              <a:t> / (</a:t>
            </a:r>
            <a:r>
              <a:rPr lang="en-US" sz="2400" i="1" dirty="0"/>
              <a:t>v</a:t>
            </a:r>
            <a:r>
              <a:rPr lang="en-US" sz="2400" dirty="0"/>
              <a:t>–</a:t>
            </a:r>
            <a:r>
              <a:rPr lang="en-US" sz="2400" i="1" dirty="0"/>
              <a:t>v</a:t>
            </a:r>
            <a:r>
              <a:rPr lang="el-GR" sz="2400" dirty="0"/>
              <a:t>ε</a:t>
            </a:r>
            <a:r>
              <a:rPr lang="en-US" sz="2400" dirty="0"/>
              <a:t>) ≈ </a:t>
            </a:r>
            <a:r>
              <a:rPr lang="el-GR" sz="2400" dirty="0"/>
              <a:t>ε</a:t>
            </a:r>
            <a:r>
              <a:rPr lang="en-US" sz="2400" dirty="0"/>
              <a:t>/</a:t>
            </a:r>
            <a:r>
              <a:rPr lang="en-US" sz="2400" i="1" dirty="0"/>
              <a:t>v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41A495-4F37-432C-B2D5-770B73D83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337692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5BDA29-7737-448F-8904-6F533CA22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1257"/>
          </a:xfrm>
        </p:spPr>
        <p:txBody>
          <a:bodyPr>
            <a:noAutofit/>
          </a:bodyPr>
          <a:lstStyle/>
          <a:p>
            <a:r>
              <a:rPr lang="en-US" dirty="0"/>
              <a:t>Problems with simulation scheme so far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F32403-10C3-469D-A311-6F7F86309C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1422"/>
            <a:ext cx="10737501" cy="3922032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000" dirty="0"/>
              <a:t>Adjusting rate constants means designing new chemicals.</a:t>
            </a:r>
          </a:p>
          <a:p>
            <a:pPr lvl="1"/>
            <a:r>
              <a:rPr lang="en-US" sz="1800" dirty="0"/>
              <a:t>Easier to adjust counts of existing molecules than to design new ones.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 err="1"/>
              <a:t>Pr</a:t>
            </a:r>
            <a:r>
              <a:rPr lang="en-US" sz="2000" dirty="0"/>
              <a:t>[error in </a:t>
            </a:r>
            <a:r>
              <a:rPr lang="en-US" sz="2000" u="sng" dirty="0"/>
              <a:t>any</a:t>
            </a:r>
            <a:r>
              <a:rPr lang="en-US" sz="2000" dirty="0"/>
              <a:t> time step] increases for longer computations. </a:t>
            </a:r>
          </a:p>
          <a:p>
            <a:pPr lvl="1"/>
            <a:r>
              <a:rPr lang="en-US" sz="1800" dirty="0"/>
              <a:t>By union bound we can only say </a:t>
            </a:r>
            <a:r>
              <a:rPr lang="en-US" sz="1800" dirty="0" err="1"/>
              <a:t>Pr</a:t>
            </a:r>
            <a:r>
              <a:rPr lang="en-US" sz="1800" dirty="0"/>
              <a:t>[error in any time step] ≤ </a:t>
            </a:r>
            <a:r>
              <a:rPr lang="el-GR" sz="1800" dirty="0"/>
              <a:t>ε</a:t>
            </a:r>
            <a:r>
              <a:rPr lang="en-US" sz="1800" dirty="0"/>
              <a:t>∙</a:t>
            </a:r>
            <a:r>
              <a:rPr lang="en-US" sz="1800" i="1" dirty="0"/>
              <a:t>t</a:t>
            </a:r>
            <a:r>
              <a:rPr lang="en-US" sz="1800" dirty="0"/>
              <a:t> (</a:t>
            </a:r>
            <a:r>
              <a:rPr lang="en-US" sz="1800" i="1" dirty="0"/>
              <a:t>t</a:t>
            </a:r>
            <a:r>
              <a:rPr lang="en-US" sz="1800" dirty="0"/>
              <a:t> = running time), so to achieve total error probability ≤ </a:t>
            </a:r>
            <a:r>
              <a:rPr lang="el-GR" sz="1800" dirty="0"/>
              <a:t>δ</a:t>
            </a:r>
            <a:r>
              <a:rPr lang="en-US" sz="1800" dirty="0"/>
              <a:t> over all the computation requires setting </a:t>
            </a:r>
            <a:r>
              <a:rPr lang="el-GR" sz="1800" dirty="0"/>
              <a:t>ε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/t, i.e., </a:t>
            </a:r>
            <a:r>
              <a:rPr lang="en-US" sz="1800" i="1" dirty="0"/>
              <a:t>k</a:t>
            </a:r>
            <a:r>
              <a:rPr lang="en-US" sz="1800" dirty="0"/>
              <a:t> ≤ </a:t>
            </a:r>
            <a:r>
              <a:rPr lang="el-GR" sz="1800" dirty="0"/>
              <a:t>δ</a:t>
            </a:r>
            <a:r>
              <a:rPr lang="en-US" sz="1800" dirty="0"/>
              <a:t>/(</a:t>
            </a:r>
            <a:r>
              <a:rPr lang="en-US" sz="1800" i="1" dirty="0" err="1"/>
              <a:t>t</a:t>
            </a:r>
            <a:r>
              <a:rPr lang="en-US" sz="1800" dirty="0" err="1"/>
              <a:t>∙</a:t>
            </a:r>
            <a:r>
              <a:rPr lang="en-US" sz="1800" i="1" dirty="0" err="1"/>
              <a:t>v</a:t>
            </a:r>
            <a:r>
              <a:rPr lang="en-US" sz="1800" dirty="0"/>
              <a:t>).</a:t>
            </a:r>
          </a:p>
          <a:p>
            <a:pPr lvl="1"/>
            <a:r>
              <a:rPr lang="en-US" sz="1800" u="sng" dirty="0"/>
              <a:t>Universal</a:t>
            </a:r>
            <a:r>
              <a:rPr lang="en-US" sz="1800" dirty="0"/>
              <a:t> computation requires that we can simulate a program without knowing in advance how many steps long it will take.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Reducing error slows down the computation “significantly”.</a:t>
            </a:r>
          </a:p>
          <a:p>
            <a:pPr lvl="1"/>
            <a:r>
              <a:rPr lang="en-US" sz="1800" dirty="0"/>
              <a:t>halving rate constant k decreases </a:t>
            </a:r>
            <a:r>
              <a:rPr lang="en-US" sz="1800" dirty="0" err="1"/>
              <a:t>Pr</a:t>
            </a:r>
            <a:r>
              <a:rPr lang="en-US" sz="1800" dirty="0"/>
              <a:t>[error] by half, but doubles expected running time of all jump steps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Register machines are exponentially slower than Turing machines.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To store </a:t>
            </a:r>
            <a:r>
              <a:rPr lang="en-US" sz="2000" i="1" dirty="0"/>
              <a:t>b</a:t>
            </a:r>
            <a:r>
              <a:rPr lang="en-US" sz="2000" dirty="0"/>
              <a:t> bits, we need </a:t>
            </a:r>
            <a:r>
              <a:rPr lang="el-GR" sz="2000" dirty="0"/>
              <a:t>Ω</a:t>
            </a:r>
            <a:r>
              <a:rPr lang="en-US" sz="2000" dirty="0"/>
              <a:t>(2</a:t>
            </a:r>
            <a:r>
              <a:rPr lang="en-US" sz="2000" i="1" baseline="30000" dirty="0"/>
              <a:t>b</a:t>
            </a:r>
            <a:r>
              <a:rPr lang="en-US" sz="2000" dirty="0"/>
              <a:t>) molecules.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CD517F-4404-48A3-BE21-31CCAC48B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106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F87C465-FEC0-474B-B806-DE4D8B3469A1}"/>
              </a:ext>
            </a:extLst>
          </p:cNvPr>
          <p:cNvSpPr/>
          <p:nvPr/>
        </p:nvSpPr>
        <p:spPr>
          <a:xfrm>
            <a:off x="1141995" y="5229763"/>
            <a:ext cx="9385161" cy="1323869"/>
          </a:xfrm>
          <a:prstGeom prst="roundRect">
            <a:avLst>
              <a:gd name="adj" fmla="val 837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Problem 5 is fundamental in CRNs: they necessarily store a “unary” encoding of any integer.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Theorem(</a:t>
            </a:r>
            <a:r>
              <a:rPr lang="en-US" b="1" dirty="0" err="1"/>
              <a:t>ish</a:t>
            </a:r>
            <a:r>
              <a:rPr lang="en-US" b="1" dirty="0"/>
              <a:t>)</a:t>
            </a:r>
            <a:r>
              <a:rPr lang="en-US" dirty="0"/>
              <a:t>: There is a CRN solving problems 1–4.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We’ll see how to solve problems 1–3 by simulating a register machine more efficiently.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handle Problem 4, see [</a:t>
            </a:r>
            <a:r>
              <a:rPr lang="en-US" dirty="0" err="1"/>
              <a:t>Soloveichik</a:t>
            </a:r>
            <a:r>
              <a:rPr lang="en-US" dirty="0"/>
              <a:t>, Cook, Winfree, Bruck, </a:t>
            </a:r>
            <a:r>
              <a:rPr lang="en-US" i="1" dirty="0"/>
              <a:t>Computation with Finite Stochastic Chemical Reaction Networks</a:t>
            </a:r>
            <a:r>
              <a:rPr lang="en-US" dirty="0"/>
              <a:t>, </a:t>
            </a:r>
            <a:r>
              <a:rPr lang="en-US" u="sng" dirty="0" err="1"/>
              <a:t>NaCo</a:t>
            </a:r>
            <a:r>
              <a:rPr lang="en-US" dirty="0"/>
              <a:t> 2008]</a:t>
            </a:r>
          </a:p>
        </p:txBody>
      </p:sp>
    </p:spTree>
    <p:extLst>
      <p:ext uri="{BB962C8B-B14F-4D97-AF65-F5344CB8AC3E}">
        <p14:creationId xmlns:p14="http://schemas.microsoft.com/office/powerpoint/2010/main" val="92239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CustomShape 1"/>
          <p:cNvSpPr/>
          <p:nvPr/>
        </p:nvSpPr>
        <p:spPr>
          <a:xfrm>
            <a:off x="2293619" y="510804"/>
            <a:ext cx="6239415" cy="663622"/>
          </a:xfrm>
          <a:prstGeom prst="rect">
            <a:avLst/>
          </a:prstGeom>
          <a:solidFill>
            <a:srgbClr val="E6E6FF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TextShape 3"/>
          <p:cNvSpPr txBox="1"/>
          <p:nvPr/>
        </p:nvSpPr>
        <p:spPr>
          <a:xfrm>
            <a:off x="2176691" y="1374164"/>
            <a:ext cx="2333127" cy="1078385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Use a </a:t>
            </a:r>
            <a:r>
              <a:rPr lang="en-US" sz="2903" spc="-1">
                <a:solidFill>
                  <a:srgbClr val="FF0000"/>
                </a:solidFill>
                <a:latin typeface="Arial"/>
              </a:rPr>
              <a:t>clock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:</a:t>
            </a:r>
          </a:p>
          <a:p>
            <a:r>
              <a:rPr lang="en-US" sz="2903" spc="-1">
                <a:solidFill>
                  <a:srgbClr val="000080"/>
                </a:solidFill>
                <a:latin typeface="Arial"/>
              </a:rPr>
              <a:t>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1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,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903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903" i="1" spc="-1">
                <a:solidFill>
                  <a:srgbClr val="000080"/>
                </a:solidFill>
                <a:latin typeface="Arial"/>
              </a:rPr>
              <a:t>B</a:t>
            </a:r>
            <a:endParaRPr lang="en-US" sz="2903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1" name="TextShape 4"/>
          <p:cNvSpPr txBox="1"/>
          <p:nvPr/>
        </p:nvSpPr>
        <p:spPr>
          <a:xfrm>
            <a:off x="1759372" y="2763448"/>
            <a:ext cx="8591636" cy="1166237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1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F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				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3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B </a:t>
            </a:r>
            <a:r>
              <a:rPr lang="en-US" sz="2903" spc="-1" dirty="0">
                <a:solidFill>
                  <a:srgbClr val="000080"/>
                </a:solidFill>
                <a:latin typeface="Arial"/>
              </a:rPr>
              <a:t>+ </a:t>
            </a:r>
            <a:r>
              <a:rPr lang="en-US" sz="2903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903" spc="-1" baseline="-33000" dirty="0">
                <a:solidFill>
                  <a:srgbClr val="000080"/>
                </a:solidFill>
                <a:latin typeface="Arial"/>
              </a:rPr>
              <a:t>2</a:t>
            </a:r>
            <a:endParaRPr lang="en-US" sz="2903" spc="-1" dirty="0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2" name="TextShape 5"/>
          <p:cNvSpPr txBox="1"/>
          <p:nvPr/>
        </p:nvSpPr>
        <p:spPr>
          <a:xfrm>
            <a:off x="6085919" y="1547907"/>
            <a:ext cx="3929389" cy="626391"/>
          </a:xfrm>
          <a:prstGeom prst="rect">
            <a:avLst/>
          </a:prstGeom>
          <a:solidFill>
            <a:srgbClr val="E6E6FF"/>
          </a:solidFill>
          <a:ln w="0">
            <a:solidFill>
              <a:srgbClr val="3465A4"/>
            </a:solidFill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i="1" spc="-1" baseline="-33000">
                <a:solidFill>
                  <a:srgbClr val="000080"/>
                </a:solidFill>
                <a:latin typeface="Arial"/>
              </a:rPr>
              <a:t>k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C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r>
              <a:rPr lang="en-US" sz="3629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3629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3629" spc="-1" baseline="-33000">
                <a:solidFill>
                  <a:srgbClr val="000080"/>
                </a:solidFill>
                <a:latin typeface="Arial"/>
              </a:rPr>
              <a:t>1</a:t>
            </a:r>
            <a:endParaRPr lang="en-US" sz="3629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13" name="TextShape 6"/>
          <p:cNvSpPr txBox="1"/>
          <p:nvPr/>
        </p:nvSpPr>
        <p:spPr>
          <a:xfrm rot="16200000">
            <a:off x="5692711" y="3740269"/>
            <a:ext cx="532987" cy="41411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pPr algn="ctr">
              <a:spcAft>
                <a:spcPts val="1286"/>
              </a:spcAft>
            </a:pPr>
            <a:r>
              <a:rPr lang="en-US" sz="2903" spc="-1">
                <a:solidFill>
                  <a:srgbClr val="000080"/>
                </a:solidFill>
                <a:latin typeface="Arial"/>
              </a:rPr>
              <a:t>…</a:t>
            </a:r>
          </a:p>
        </p:txBody>
      </p:sp>
      <p:grpSp>
        <p:nvGrpSpPr>
          <p:cNvPr id="314" name="Group 7"/>
          <p:cNvGrpSpPr/>
          <p:nvPr/>
        </p:nvGrpSpPr>
        <p:grpSpPr>
          <a:xfrm>
            <a:off x="1200497" y="4663126"/>
            <a:ext cx="4854693" cy="1641419"/>
            <a:chOff x="617760" y="4366440"/>
            <a:chExt cx="5351400" cy="1809360"/>
          </a:xfrm>
        </p:grpSpPr>
        <p:sp>
          <p:nvSpPr>
            <p:cNvPr id="315" name="CustomShape 8"/>
            <p:cNvSpPr/>
            <p:nvPr/>
          </p:nvSpPr>
          <p:spPr>
            <a:xfrm>
              <a:off x="64404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1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6" name="CustomShape 9"/>
            <p:cNvSpPr/>
            <p:nvPr/>
          </p:nvSpPr>
          <p:spPr>
            <a:xfrm>
              <a:off x="182340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2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7" name="CustomShape 10"/>
            <p:cNvSpPr/>
            <p:nvPr/>
          </p:nvSpPr>
          <p:spPr>
            <a:xfrm>
              <a:off x="296532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spc="-1" baseline="-33000">
                  <a:latin typeface="Arial"/>
                </a:rPr>
                <a:t>3</a:t>
              </a:r>
              <a:endParaRPr lang="en-US" sz="2540" spc="-1">
                <a:latin typeface="Arial"/>
              </a:endParaRPr>
            </a:p>
          </p:txBody>
        </p:sp>
        <p:sp>
          <p:nvSpPr>
            <p:cNvPr id="318" name="CustomShape 11"/>
            <p:cNvSpPr/>
            <p:nvPr/>
          </p:nvSpPr>
          <p:spPr>
            <a:xfrm>
              <a:off x="5278680" y="4642920"/>
              <a:ext cx="690480" cy="749520"/>
            </a:xfrm>
            <a:prstGeom prst="ellipse">
              <a:avLst/>
            </a:prstGeom>
            <a:solidFill>
              <a:srgbClr val="C0C0C0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81646" tIns="40823" rIns="81646" bIns="40823" anchor="ctr">
              <a:noAutofit/>
            </a:bodyPr>
            <a:lstStyle/>
            <a:p>
              <a:pPr algn="ctr"/>
              <a:r>
                <a:rPr lang="en-US" sz="2540" i="1" spc="-1">
                  <a:latin typeface="Arial"/>
                </a:rPr>
                <a:t>C</a:t>
              </a:r>
              <a:r>
                <a:rPr lang="en-US" sz="2540" i="1" spc="-1" baseline="-33000">
                  <a:latin typeface="Arial"/>
                </a:rPr>
                <a:t>k</a:t>
              </a:r>
              <a:endParaRPr lang="en-US" sz="2540" spc="-1">
                <a:latin typeface="Arial"/>
              </a:endParaRPr>
            </a:p>
          </p:txBody>
        </p:sp>
        <p:cxnSp>
          <p:nvCxnSpPr>
            <p:cNvPr id="319" name="Line 12"/>
            <p:cNvCxnSpPr>
              <a:stCxn id="315" idx="7"/>
              <a:endCxn id="316" idx="1"/>
            </p:cNvCxnSpPr>
            <p:nvPr/>
          </p:nvCxnSpPr>
          <p:spPr>
            <a:xfrm>
              <a:off x="1233360" y="475272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0" name="Line 13"/>
            <p:cNvCxnSpPr>
              <a:stCxn id="316" idx="7"/>
              <a:endCxn id="317" idx="1"/>
            </p:cNvCxnSpPr>
            <p:nvPr/>
          </p:nvCxnSpPr>
          <p:spPr>
            <a:xfrm>
              <a:off x="2412720" y="475272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1" name="Line 14"/>
            <p:cNvCxnSpPr>
              <a:stCxn id="316" idx="3"/>
              <a:endCxn id="315" idx="5"/>
            </p:cNvCxnSpPr>
            <p:nvPr/>
          </p:nvCxnSpPr>
          <p:spPr>
            <a:xfrm flipH="1">
              <a:off x="1233360" y="5282640"/>
              <a:ext cx="69156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2" name="Line 15"/>
            <p:cNvCxnSpPr>
              <a:stCxn id="317" idx="3"/>
              <a:endCxn id="316" idx="5"/>
            </p:cNvCxnSpPr>
            <p:nvPr/>
          </p:nvCxnSpPr>
          <p:spPr>
            <a:xfrm flipH="1">
              <a:off x="2412720" y="5282640"/>
              <a:ext cx="65412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4" name="Line 17"/>
            <p:cNvCxnSpPr>
              <a:endCxn id="317" idx="5"/>
            </p:cNvCxnSpPr>
            <p:nvPr/>
          </p:nvCxnSpPr>
          <p:spPr>
            <a:xfrm flipH="1">
              <a:off x="3554640" y="5280120"/>
              <a:ext cx="479880" cy="288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5" name="Line 18"/>
            <p:cNvCxnSpPr>
              <a:endCxn id="318" idx="1"/>
            </p:cNvCxnSpPr>
            <p:nvPr/>
          </p:nvCxnSpPr>
          <p:spPr>
            <a:xfrm>
              <a:off x="4669200" y="475272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cxnSp>
          <p:nvCxnSpPr>
            <p:cNvPr id="326" name="Line 19"/>
            <p:cNvCxnSpPr>
              <a:stCxn id="318" idx="3"/>
            </p:cNvCxnSpPr>
            <p:nvPr/>
          </p:nvCxnSpPr>
          <p:spPr>
            <a:xfrm flipH="1">
              <a:off x="4669200" y="5282640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  <p:sp>
          <p:nvSpPr>
            <p:cNvPr id="327" name="TextShape 20"/>
            <p:cNvSpPr txBox="1"/>
            <p:nvPr/>
          </p:nvSpPr>
          <p:spPr>
            <a:xfrm>
              <a:off x="4081680" y="4680720"/>
              <a:ext cx="5875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903" spc="-1">
                  <a:solidFill>
                    <a:srgbClr val="000000"/>
                  </a:solidFill>
                  <a:latin typeface="Arial"/>
                </a:rPr>
                <a:t>…</a:t>
              </a:r>
              <a:endParaRPr lang="en-US" sz="2903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28" name="TextShape 21"/>
            <p:cNvSpPr txBox="1"/>
            <p:nvPr/>
          </p:nvSpPr>
          <p:spPr>
            <a:xfrm>
              <a:off x="1334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29" name="TextShape 22"/>
            <p:cNvSpPr txBox="1"/>
            <p:nvPr/>
          </p:nvSpPr>
          <p:spPr>
            <a:xfrm>
              <a:off x="2522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 dirty="0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0" name="TextShape 23"/>
            <p:cNvSpPr txBox="1"/>
            <p:nvPr/>
          </p:nvSpPr>
          <p:spPr>
            <a:xfrm>
              <a:off x="3638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1" name="TextShape 24"/>
            <p:cNvSpPr txBox="1"/>
            <p:nvPr/>
          </p:nvSpPr>
          <p:spPr>
            <a:xfrm>
              <a:off x="4790520" y="43664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1</a:t>
              </a:r>
            </a:p>
          </p:txBody>
        </p:sp>
        <p:sp>
          <p:nvSpPr>
            <p:cNvPr id="332" name="TextShape 25"/>
            <p:cNvSpPr txBox="1"/>
            <p:nvPr/>
          </p:nvSpPr>
          <p:spPr>
            <a:xfrm>
              <a:off x="4849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3" name="TextShape 26"/>
            <p:cNvSpPr txBox="1"/>
            <p:nvPr/>
          </p:nvSpPr>
          <p:spPr>
            <a:xfrm>
              <a:off x="3661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4" name="TextShape 27"/>
            <p:cNvSpPr txBox="1"/>
            <p:nvPr/>
          </p:nvSpPr>
          <p:spPr>
            <a:xfrm>
              <a:off x="2545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5" name="TextShape 28"/>
            <p:cNvSpPr txBox="1"/>
            <p:nvPr/>
          </p:nvSpPr>
          <p:spPr>
            <a:xfrm>
              <a:off x="1357560" y="5282640"/>
              <a:ext cx="42912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i="1" spc="-1">
                  <a:solidFill>
                    <a:srgbClr val="000080"/>
                  </a:solidFill>
                  <a:latin typeface="Arial"/>
                </a:rPr>
                <a:t>n</a:t>
              </a:r>
              <a:endParaRPr lang="en-US" sz="2540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336" name="TextShape 29"/>
            <p:cNvSpPr txBox="1"/>
            <p:nvPr/>
          </p:nvSpPr>
          <p:spPr>
            <a:xfrm>
              <a:off x="617760" y="5719320"/>
              <a:ext cx="5187240" cy="4564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pPr algn="ctr">
                <a:spcAft>
                  <a:spcPts val="1286"/>
                </a:spcAft>
              </a:pPr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reverse-biased random walk</a:t>
              </a:r>
            </a:p>
          </p:txBody>
        </p:sp>
        <p:cxnSp>
          <p:nvCxnSpPr>
            <p:cNvPr id="34" name="Line 18">
              <a:extLst>
                <a:ext uri="{FF2B5EF4-FFF2-40B4-BE49-F238E27FC236}">
                  <a16:creationId xmlns:a16="http://schemas.microsoft.com/office/drawing/2014/main" id="{3DCBFF14-DAC8-473C-855A-16C13CC4CD82}"/>
                </a:ext>
              </a:extLst>
            </p:cNvPr>
            <p:cNvCxnSpPr/>
            <p:nvPr/>
          </p:nvCxnSpPr>
          <p:spPr>
            <a:xfrm>
              <a:off x="3554640" y="4752359"/>
              <a:ext cx="711000" cy="360"/>
            </a:xfrm>
            <a:prstGeom prst="curvedConnector3">
              <a:avLst/>
            </a:prstGeom>
            <a:ln w="18360">
              <a:solidFill>
                <a:srgbClr val="000000"/>
              </a:solidFill>
              <a:round/>
              <a:tailEnd type="triangle" w="med" len="med"/>
            </a:ln>
          </p:spPr>
        </p:cxnSp>
      </p:grpSp>
      <p:sp>
        <p:nvSpPr>
          <p:cNvPr id="337" name="TextShape 30"/>
          <p:cNvSpPr txBox="1"/>
          <p:nvPr/>
        </p:nvSpPr>
        <p:spPr>
          <a:xfrm>
            <a:off x="7268159" y="4825924"/>
            <a:ext cx="3078721" cy="812218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C</a:t>
            </a:r>
            <a:r>
              <a:rPr lang="en-US" sz="2540" i="1" spc="-1" baseline="-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appears after expected time </a:t>
            </a:r>
            <a:r>
              <a:rPr lang="en-US" sz="2540" spc="-1" dirty="0">
                <a:solidFill>
                  <a:srgbClr val="000080"/>
                </a:solidFill>
                <a:latin typeface="Ubuntu"/>
                <a:ea typeface="Ubuntu"/>
              </a:rPr>
              <a:t>≈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 dirty="0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i="1" spc="-1" baseline="33000" dirty="0">
                <a:solidFill>
                  <a:srgbClr val="000080"/>
                </a:solidFill>
                <a:latin typeface="Arial"/>
              </a:rPr>
              <a:t>k</a:t>
            </a:r>
            <a:r>
              <a:rPr lang="en-US" sz="2540" spc="-1" baseline="33000" dirty="0">
                <a:solidFill>
                  <a:srgbClr val="000080"/>
                </a:solidFill>
                <a:latin typeface="Arial"/>
              </a:rPr>
              <a:t>-1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338" name="TextShape 31"/>
          <p:cNvSpPr txBox="1"/>
          <p:nvPr/>
        </p:nvSpPr>
        <p:spPr>
          <a:xfrm>
            <a:off x="6938634" y="5889939"/>
            <a:ext cx="3571539" cy="41737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177" spc="-1">
                <a:solidFill>
                  <a:srgbClr val="000080"/>
                </a:solidFill>
                <a:latin typeface="Arial"/>
              </a:rPr>
              <a:t> E[time for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2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+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R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 → </a:t>
            </a:r>
            <a:r>
              <a:rPr lang="en-US" sz="2177" i="1" spc="-1">
                <a:solidFill>
                  <a:srgbClr val="000080"/>
                </a:solidFill>
                <a:latin typeface="Arial"/>
              </a:rPr>
              <a:t>L</a:t>
            </a:r>
            <a:r>
              <a:rPr lang="en-US" sz="2177" spc="-1" baseline="-33000">
                <a:solidFill>
                  <a:srgbClr val="000080"/>
                </a:solidFill>
                <a:latin typeface="Arial"/>
              </a:rPr>
              <a:t>3</a:t>
            </a:r>
            <a:r>
              <a:rPr lang="en-US" sz="2177" spc="-1">
                <a:solidFill>
                  <a:srgbClr val="000080"/>
                </a:solidFill>
                <a:latin typeface="Arial"/>
              </a:rPr>
              <a:t>] </a:t>
            </a:r>
            <a:r>
              <a:rPr lang="en-US" sz="2177" spc="-1">
                <a:solidFill>
                  <a:srgbClr val="000080"/>
                </a:solidFill>
                <a:latin typeface="Ubuntu"/>
                <a:ea typeface="Ubuntu"/>
              </a:rPr>
              <a:t>≤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endParaRPr lang="en-US" sz="2540" spc="-1">
              <a:solidFill>
                <a:srgbClr val="000080"/>
              </a:solidFill>
              <a:latin typeface="Arial"/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B4F6A82E-9D0D-40BA-A6C6-A0C033FE6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2"/>
            <a:ext cx="10971684" cy="1145009"/>
          </a:xfrm>
        </p:spPr>
        <p:txBody>
          <a:bodyPr/>
          <a:lstStyle/>
          <a:p>
            <a:r>
              <a:rPr lang="en-US" dirty="0"/>
              <a:t>How to slow down reaction </a:t>
            </a:r>
            <a:r>
              <a:rPr lang="en-US" i="1" dirty="0"/>
              <a:t>L</a:t>
            </a:r>
            <a:r>
              <a:rPr lang="en-US" baseline="-25000" dirty="0"/>
              <a:t>2</a:t>
            </a:r>
            <a:r>
              <a:rPr lang="en-US" dirty="0"/>
              <a:t> </a:t>
            </a:r>
            <a:r>
              <a:rPr lang="en-US" sz="4400" spc="-1" dirty="0">
                <a:latin typeface="Arial"/>
              </a:rPr>
              <a:t>→</a:t>
            </a:r>
            <a:r>
              <a:rPr lang="en-US" dirty="0"/>
              <a:t> </a:t>
            </a:r>
            <a:r>
              <a:rPr lang="en-US" i="1" dirty="0"/>
              <a:t>L</a:t>
            </a:r>
            <a:r>
              <a:rPr lang="en-US" baseline="-25000" dirty="0"/>
              <a:t>1</a:t>
            </a:r>
            <a:r>
              <a:rPr lang="en-US" dirty="0"/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75C78-EAEC-48B4-8782-E5FDC8B98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62" y="273353"/>
            <a:ext cx="10971684" cy="1390688"/>
          </a:xfrm>
        </p:spPr>
        <p:txBody>
          <a:bodyPr/>
          <a:lstStyle/>
          <a:p>
            <a:r>
              <a:rPr lang="en-US" dirty="0"/>
              <a:t>How to handle the three problems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BFA60B1-4F26-4621-A7EF-D0A8E97A3F17}"/>
              </a:ext>
            </a:extLst>
          </p:cNvPr>
          <p:cNvSpPr txBox="1"/>
          <p:nvPr/>
        </p:nvSpPr>
        <p:spPr>
          <a:xfrm>
            <a:off x="609562" y="1664041"/>
            <a:ext cx="6480810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Recall three problems we claimed we would solve: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Adjusting rate constants means designing new chemicals.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 err="1"/>
              <a:t>Pr</a:t>
            </a:r>
            <a:r>
              <a:rPr lang="en-US" dirty="0"/>
              <a:t>[error in </a:t>
            </a:r>
            <a:r>
              <a:rPr lang="en-US" u="sng" dirty="0"/>
              <a:t>any</a:t>
            </a:r>
            <a:r>
              <a:rPr lang="en-US" dirty="0"/>
              <a:t> time step] increases for longer computations.</a:t>
            </a:r>
            <a:endParaRPr lang="en-US" sz="16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Reducing error slows down the computation “significantly”.</a:t>
            </a:r>
            <a:endParaRPr lang="en-US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ECBC33-62F0-4E42-ABC5-2D8ABB1DC5FE}"/>
              </a:ext>
            </a:extLst>
          </p:cNvPr>
          <p:cNvSpPr txBox="1"/>
          <p:nvPr/>
        </p:nvSpPr>
        <p:spPr>
          <a:xfrm>
            <a:off x="633643" y="3053269"/>
            <a:ext cx="531910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2</a:t>
            </a:r>
            <a:r>
              <a:rPr lang="en-US" dirty="0"/>
              <a:t>: How to make </a:t>
            </a:r>
            <a:r>
              <a:rPr lang="en-US" dirty="0" err="1"/>
              <a:t>Pr</a:t>
            </a:r>
            <a:r>
              <a:rPr lang="en-US" dirty="0"/>
              <a:t>[error in any time step] &lt; </a:t>
            </a:r>
            <a:r>
              <a:rPr lang="el-GR" dirty="0"/>
              <a:t>ε</a:t>
            </a:r>
            <a:r>
              <a:rPr lang="en-US" dirty="0"/>
              <a:t>, no matter how long the computation goes?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129A89-8512-486D-A737-AAC64973455E}"/>
              </a:ext>
            </a:extLst>
          </p:cNvPr>
          <p:cNvSpPr txBox="1"/>
          <p:nvPr/>
        </p:nvSpPr>
        <p:spPr>
          <a:xfrm>
            <a:off x="633643" y="4891876"/>
            <a:ext cx="5098498" cy="169277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Two competing reactions,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 incorrect, and </a:t>
            </a:r>
            <a:r>
              <a:rPr lang="en-US" sz="1600" i="1" dirty="0" err="1"/>
              <a:t>r</a:t>
            </a:r>
            <a:r>
              <a:rPr lang="en-US" sz="1600" baseline="-25000" dirty="0" err="1"/>
              <a:t>c</a:t>
            </a:r>
            <a:r>
              <a:rPr lang="en-US" sz="1600" dirty="0"/>
              <a:t> correct:</a:t>
            </a:r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i</a:t>
            </a:r>
            <a:r>
              <a:rPr lang="en-US" sz="2000" dirty="0"/>
              <a:t>: </a:t>
            </a:r>
            <a:r>
              <a:rPr lang="en-US" sz="2000" i="1" dirty="0"/>
              <a:t>C</a:t>
            </a:r>
            <a:r>
              <a:rPr lang="en-US" sz="2000" i="1" baseline="-25000" dirty="0"/>
              <a:t>k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 + </a:t>
            </a:r>
            <a:r>
              <a:rPr lang="en-US" sz="2000" i="1" dirty="0"/>
              <a:t>L</a:t>
            </a:r>
            <a:r>
              <a:rPr lang="en-US" sz="2000" baseline="-25000" dirty="0"/>
              <a:t>1</a:t>
            </a:r>
            <a:endParaRPr lang="en-US" sz="1100" dirty="0"/>
          </a:p>
          <a:p>
            <a:r>
              <a:rPr lang="en-US" sz="2000" i="1" dirty="0" err="1"/>
              <a:t>r</a:t>
            </a:r>
            <a:r>
              <a:rPr lang="en-US" sz="2000" baseline="-25000" dirty="0" err="1"/>
              <a:t>c</a:t>
            </a:r>
            <a:r>
              <a:rPr lang="en-US" sz="2000" dirty="0"/>
              <a:t>: </a:t>
            </a:r>
            <a:r>
              <a:rPr lang="en-US" sz="2000" i="1" dirty="0"/>
              <a:t>L</a:t>
            </a:r>
            <a:r>
              <a:rPr lang="en-US" sz="2000" baseline="-25000" dirty="0"/>
              <a:t>2</a:t>
            </a:r>
            <a:r>
              <a:rPr lang="en-US" sz="2000" dirty="0"/>
              <a:t> + </a:t>
            </a:r>
            <a:r>
              <a:rPr lang="en-US" sz="2000" i="1" dirty="0"/>
              <a:t>R</a:t>
            </a:r>
            <a:r>
              <a:rPr lang="en-US" sz="2000" dirty="0"/>
              <a:t> </a:t>
            </a:r>
            <a:r>
              <a:rPr lang="en-US" sz="1600" spc="-1" dirty="0">
                <a:latin typeface="Arial"/>
              </a:rPr>
              <a:t>→</a:t>
            </a:r>
            <a:r>
              <a:rPr lang="en-US" sz="2000" dirty="0"/>
              <a:t> </a:t>
            </a:r>
            <a:r>
              <a:rPr lang="en-US" sz="2000" i="1" dirty="0"/>
              <a:t>L</a:t>
            </a:r>
            <a:r>
              <a:rPr lang="en-US" sz="2000" baseline="-25000" dirty="0"/>
              <a:t>3</a:t>
            </a:r>
            <a:endParaRPr lang="en-US" sz="2000" dirty="0"/>
          </a:p>
          <a:p>
            <a:r>
              <a:rPr lang="en-US" sz="1600" dirty="0"/>
              <a:t>If both possible, worst case is #</a:t>
            </a:r>
            <a:r>
              <a:rPr lang="en-US" sz="1600" i="1" dirty="0"/>
              <a:t>R</a:t>
            </a:r>
            <a:r>
              <a:rPr lang="en-US" sz="1600" dirty="0"/>
              <a:t>=1, whereas 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0 or 1.</a:t>
            </a:r>
          </a:p>
          <a:p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= </a:t>
            </a:r>
            <a:r>
              <a:rPr lang="en-US" sz="1600" dirty="0" err="1"/>
              <a:t>Pr</a:t>
            </a:r>
            <a:r>
              <a:rPr lang="en-US" sz="1600" dirty="0"/>
              <a:t>[#</a:t>
            </a:r>
            <a:r>
              <a:rPr lang="en-US" sz="1600" i="1" dirty="0"/>
              <a:t>C</a:t>
            </a:r>
            <a:r>
              <a:rPr lang="en-US" sz="1600" i="1" baseline="-25000" dirty="0"/>
              <a:t>k</a:t>
            </a:r>
            <a:r>
              <a:rPr lang="en-US" sz="1600" dirty="0"/>
              <a:t> = 1] ≤ 1/</a:t>
            </a:r>
            <a:r>
              <a:rPr lang="en-US" sz="1600" i="1" dirty="0" err="1"/>
              <a:t>n</a:t>
            </a:r>
            <a:r>
              <a:rPr lang="en-US" sz="1600" i="1" baseline="30000" dirty="0" err="1"/>
              <a:t>k</a:t>
            </a:r>
            <a:r>
              <a:rPr lang="en-US" sz="1600" dirty="0"/>
              <a:t>, where n = #</a:t>
            </a:r>
            <a:r>
              <a:rPr lang="en-US" sz="1600" i="1" dirty="0"/>
              <a:t>B</a:t>
            </a:r>
            <a:r>
              <a:rPr lang="en-US" sz="1600" dirty="0"/>
              <a:t>.</a:t>
            </a:r>
          </a:p>
          <a:p>
            <a:r>
              <a:rPr lang="en-US" sz="1600" dirty="0"/>
              <a:t>Setting </a:t>
            </a:r>
            <a:r>
              <a:rPr lang="en-US" sz="1600" i="1" dirty="0"/>
              <a:t>k</a:t>
            </a:r>
            <a:r>
              <a:rPr lang="en-US" sz="1600" dirty="0"/>
              <a:t> = 2, </a:t>
            </a:r>
            <a:r>
              <a:rPr lang="en-US" sz="1600" dirty="0" err="1"/>
              <a:t>Pr</a:t>
            </a:r>
            <a:r>
              <a:rPr lang="en-US" sz="1600" dirty="0"/>
              <a:t>[</a:t>
            </a:r>
            <a:r>
              <a:rPr lang="en-US" sz="1600" i="1" dirty="0" err="1"/>
              <a:t>r</a:t>
            </a:r>
            <a:r>
              <a:rPr lang="en-US" sz="1600" baseline="-25000" dirty="0" err="1"/>
              <a:t>i</a:t>
            </a:r>
            <a:r>
              <a:rPr lang="en-US" sz="1600" dirty="0"/>
              <a:t>] ≤ 1/</a:t>
            </a:r>
            <a:r>
              <a:rPr lang="en-US" sz="1600" i="1" dirty="0"/>
              <a:t>n</a:t>
            </a:r>
            <a:r>
              <a:rPr lang="en-US" sz="1600" baseline="30000" dirty="0"/>
              <a:t>2</a:t>
            </a:r>
            <a:r>
              <a:rPr lang="en-US" sz="1600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/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r>
                  <a:rPr lang="en-US" sz="1600" u="sng" dirty="0"/>
                  <a:t>Solution</a:t>
                </a:r>
                <a:r>
                  <a:rPr lang="en-US" sz="1600" dirty="0"/>
                  <a:t>: increase </a:t>
                </a:r>
                <a:r>
                  <a:rPr lang="en-US" sz="1600" i="1" dirty="0"/>
                  <a:t>B</a:t>
                </a:r>
                <a:r>
                  <a:rPr lang="en-US" sz="1600" dirty="0"/>
                  <a:t> after every decrement and jump:</a:t>
                </a: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i</a:t>
                </a:r>
                <a:r>
                  <a:rPr lang="en-US" dirty="0"/>
                  <a:t>: </a:t>
                </a:r>
                <a:r>
                  <a:rPr lang="en-US" i="1" dirty="0"/>
                  <a:t>C</a:t>
                </a:r>
                <a:r>
                  <a:rPr lang="en-US" i="1" baseline="-25000" dirty="0"/>
                  <a:t>k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C</a:t>
                </a:r>
                <a:r>
                  <a:rPr lang="en-US" baseline="-25000" dirty="0"/>
                  <a:t>1</a:t>
                </a:r>
                <a:r>
                  <a:rPr lang="en-US" dirty="0"/>
                  <a:t> + </a:t>
                </a:r>
                <a:r>
                  <a:rPr lang="en-US" i="1" dirty="0"/>
                  <a:t>L</a:t>
                </a:r>
                <a:r>
                  <a:rPr lang="en-US" baseline="-25000" dirty="0"/>
                  <a:t>1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  <a:endParaRPr lang="en-US" sz="1100" i="1" dirty="0">
                  <a:solidFill>
                    <a:srgbClr val="C00000"/>
                  </a:solidFill>
                </a:endParaRPr>
              </a:p>
              <a:p>
                <a:r>
                  <a:rPr lang="en-US" i="1" dirty="0" err="1"/>
                  <a:t>r</a:t>
                </a:r>
                <a:r>
                  <a:rPr lang="en-US" baseline="-25000" dirty="0" err="1"/>
                  <a:t>c</a:t>
                </a:r>
                <a:r>
                  <a:rPr lang="en-US" dirty="0"/>
                  <a:t>: </a:t>
                </a:r>
                <a:r>
                  <a:rPr lang="en-US" i="1" dirty="0"/>
                  <a:t>L</a:t>
                </a:r>
                <a:r>
                  <a:rPr lang="en-US" baseline="-25000" dirty="0"/>
                  <a:t>2</a:t>
                </a:r>
                <a:r>
                  <a:rPr lang="en-US" dirty="0"/>
                  <a:t> + </a:t>
                </a:r>
                <a:r>
                  <a:rPr lang="en-US" i="1" dirty="0"/>
                  <a:t>R</a:t>
                </a:r>
                <a:r>
                  <a:rPr lang="en-US" dirty="0"/>
                  <a:t> </a:t>
                </a:r>
                <a:r>
                  <a:rPr lang="en-US" sz="1600" spc="-1" dirty="0">
                    <a:latin typeface="Arial"/>
                  </a:rPr>
                  <a:t>→</a:t>
                </a:r>
                <a:r>
                  <a:rPr lang="en-US" dirty="0"/>
                  <a:t> </a:t>
                </a:r>
                <a:r>
                  <a:rPr lang="en-US" i="1" dirty="0"/>
                  <a:t>L</a:t>
                </a:r>
                <a:r>
                  <a:rPr lang="en-US" baseline="-25000" dirty="0"/>
                  <a:t>3</a:t>
                </a:r>
                <a:r>
                  <a:rPr lang="en-US" dirty="0"/>
                  <a:t> </a:t>
                </a:r>
                <a:r>
                  <a:rPr lang="en-US" dirty="0">
                    <a:solidFill>
                      <a:srgbClr val="C00000"/>
                    </a:solidFill>
                  </a:rPr>
                  <a:t>+ </a:t>
                </a:r>
                <a:r>
                  <a:rPr lang="en-US" i="1" dirty="0">
                    <a:solidFill>
                      <a:srgbClr val="C00000"/>
                    </a:solidFill>
                  </a:rPr>
                  <a:t>B</a:t>
                </a:r>
              </a:p>
              <a:p>
                <a:r>
                  <a:rPr lang="en-US" sz="1600" dirty="0"/>
                  <a:t>So </a:t>
                </a:r>
                <a:r>
                  <a:rPr lang="en-US" sz="1600" dirty="0" err="1"/>
                  <a:t>Pr</a:t>
                </a:r>
                <a:r>
                  <a:rPr lang="en-US" sz="1600" dirty="0"/>
                  <a:t>[</a:t>
                </a:r>
                <a:r>
                  <a:rPr lang="en-US" sz="1600" i="1" dirty="0" err="1"/>
                  <a:t>r</a:t>
                </a:r>
                <a:r>
                  <a:rPr lang="en-US" sz="1600" baseline="-25000" dirty="0" err="1"/>
                  <a:t>i</a:t>
                </a:r>
                <a:r>
                  <a:rPr lang="en-US" sz="1600" dirty="0"/>
                  <a:t> ever occurs when it shouldn’t] ≤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= </a:t>
                </a:r>
                <a:r>
                  <a:rPr lang="el-GR" sz="1600" dirty="0"/>
                  <a:t>π</a:t>
                </a:r>
                <a:r>
                  <a:rPr lang="en-US" sz="1600" baseline="30000" dirty="0"/>
                  <a:t>2</a:t>
                </a:r>
                <a:r>
                  <a:rPr lang="en-US" sz="1600" dirty="0"/>
                  <a:t>/6.</a:t>
                </a:r>
              </a:p>
              <a:p>
                <a:r>
                  <a:rPr lang="en-US" sz="1600" dirty="0"/>
                  <a:t>Still not a great probability bound, but we can scale that to any constant error probability </a:t>
                </a:r>
                <a:r>
                  <a:rPr lang="el-GR" sz="1600" dirty="0"/>
                  <a:t>ε </a:t>
                </a:r>
                <a:r>
                  <a:rPr lang="en-US" sz="1600" dirty="0"/>
                  <a:t>by setting starting value of </a:t>
                </a:r>
                <a:r>
                  <a:rPr lang="en-US" sz="1600" i="1" dirty="0"/>
                  <a:t>B</a:t>
                </a:r>
                <a:r>
                  <a:rPr lang="en-US" sz="1600" dirty="0"/>
                  <a:t>: </a:t>
                </a:r>
              </a:p>
              <a:p>
                <a:r>
                  <a:rPr lang="en-US" sz="1600" dirty="0"/>
                  <a:t>For </a:t>
                </a:r>
                <a:r>
                  <a:rPr lang="el-GR" sz="1600" dirty="0"/>
                  <a:t>ε </a:t>
                </a:r>
                <a:r>
                  <a:rPr lang="en-US" sz="1600" dirty="0"/>
                  <a:t>= 1/100, set initial #B = 102, since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16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02</m:t>
                        </m:r>
                      </m:sub>
                      <m:sup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1/</m:t>
                        </m:r>
                        <m:sSup>
                          <m:sSup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p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e>
                    </m:nary>
                  </m:oMath>
                </a14:m>
                <a:r>
                  <a:rPr lang="en-US" sz="1600" dirty="0"/>
                  <a:t> &lt; 0.01.</a:t>
                </a: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561D99B-1556-46ED-AE11-BB70ADD107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4549" y="3203330"/>
                <a:ext cx="5237803" cy="1878976"/>
              </a:xfrm>
              <a:prstGeom prst="rect">
                <a:avLst/>
              </a:prstGeom>
              <a:blipFill>
                <a:blip r:embed="rId2"/>
                <a:stretch>
                  <a:fillRect l="-930" t="-968" r="-930" b="-293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Shape 4">
            <a:extLst>
              <a:ext uri="{FF2B5EF4-FFF2-40B4-BE49-F238E27FC236}">
                <a16:creationId xmlns:a16="http://schemas.microsoft.com/office/drawing/2014/main" id="{F6B34759-F39B-4565-BC06-0F26F84B8F32}"/>
              </a:ext>
            </a:extLst>
          </p:cNvPr>
          <p:cNvSpPr txBox="1"/>
          <p:nvPr/>
        </p:nvSpPr>
        <p:spPr>
          <a:xfrm>
            <a:off x="759648" y="4026568"/>
            <a:ext cx="4846488" cy="800906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1</a:t>
            </a:r>
            <a:endParaRPr lang="en-US" sz="2200" spc="-1" dirty="0"/>
          </a:p>
          <a:p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F</a:t>
            </a:r>
            <a:r>
              <a:rPr lang="en-US" sz="2200" spc="-1" dirty="0"/>
              <a:t> 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>
                <a:latin typeface="Arial"/>
              </a:rPr>
              <a:t>		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3</a:t>
            </a:r>
            <a:r>
              <a:rPr lang="en-US" sz="2200" spc="-1" dirty="0"/>
              <a:t> </a:t>
            </a:r>
            <a:r>
              <a:rPr lang="en-US" sz="2200" spc="-1" dirty="0">
                <a:latin typeface="Arial"/>
              </a:rPr>
              <a:t>→ </a:t>
            </a:r>
            <a:r>
              <a:rPr lang="en-US" sz="2200" i="1" spc="-1" dirty="0"/>
              <a:t>B </a:t>
            </a:r>
            <a:r>
              <a:rPr lang="en-US" sz="2200" spc="-1" dirty="0"/>
              <a:t>+ </a:t>
            </a:r>
            <a:r>
              <a:rPr lang="en-US" sz="2200" i="1" spc="-1" dirty="0"/>
              <a:t>C</a:t>
            </a:r>
            <a:r>
              <a:rPr lang="en-US" sz="2200" spc="-1" baseline="-33000" dirty="0"/>
              <a:t>2</a:t>
            </a:r>
            <a:endParaRPr lang="en-US" sz="2200" spc="-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29F756-94C1-4914-811D-9F89CEAD5BBB}"/>
              </a:ext>
            </a:extLst>
          </p:cNvPr>
          <p:cNvSpPr txBox="1"/>
          <p:nvPr/>
        </p:nvSpPr>
        <p:spPr>
          <a:xfrm>
            <a:off x="6132893" y="5490260"/>
            <a:ext cx="5512620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3</a:t>
            </a:r>
            <a:r>
              <a:rPr lang="en-US" dirty="0"/>
              <a:t>: Also solved! i.e., halving error probability no longer doubles computation time (</a:t>
            </a:r>
            <a:r>
              <a:rPr lang="en-US" i="1" dirty="0"/>
              <a:t>derivation not shown</a:t>
            </a:r>
            <a:r>
              <a:rPr lang="en-US" dirty="0"/>
              <a:t>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5BB702B-C97E-406B-8A7A-9FFED1F9E62D}"/>
              </a:ext>
            </a:extLst>
          </p:cNvPr>
          <p:cNvSpPr txBox="1"/>
          <p:nvPr/>
        </p:nvSpPr>
        <p:spPr>
          <a:xfrm>
            <a:off x="7485156" y="1976962"/>
            <a:ext cx="3848049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u="sng" dirty="0"/>
              <a:t>Problem 1</a:t>
            </a:r>
            <a:r>
              <a:rPr lang="en-US" dirty="0"/>
              <a:t>: Now all rate constants = 1.</a:t>
            </a:r>
          </a:p>
        </p:txBody>
      </p:sp>
    </p:spTree>
    <p:extLst>
      <p:ext uri="{BB962C8B-B14F-4D97-AF65-F5344CB8AC3E}">
        <p14:creationId xmlns:p14="http://schemas.microsoft.com/office/powerpoint/2010/main" val="2093148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2676526" y="3314700"/>
            <a:ext cx="5876924" cy="31781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4295775" y="4857749"/>
            <a:ext cx="4257675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3062287" y="3679358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89B574-43C3-4583-8A98-F90DCAAFA61E}"/>
              </a:ext>
            </a:extLst>
          </p:cNvPr>
          <p:cNvSpPr txBox="1"/>
          <p:nvPr/>
        </p:nvSpPr>
        <p:spPr>
          <a:xfrm>
            <a:off x="4414838" y="2737812"/>
            <a:ext cx="1200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≈</a:t>
            </a:r>
            <a:endParaRPr lang="en-US" sz="4800" dirty="0"/>
          </a:p>
        </p:txBody>
      </p:sp>
      <p:sp>
        <p:nvSpPr>
          <p:cNvPr id="7" name="Arrow: Up 6">
            <a:extLst>
              <a:ext uri="{FF2B5EF4-FFF2-40B4-BE49-F238E27FC236}">
                <a16:creationId xmlns:a16="http://schemas.microsoft.com/office/drawing/2014/main" id="{E72C6A4A-EF3F-4938-A51B-049CBF7F6D88}"/>
              </a:ext>
            </a:extLst>
          </p:cNvPr>
          <p:cNvSpPr/>
          <p:nvPr/>
        </p:nvSpPr>
        <p:spPr>
          <a:xfrm>
            <a:off x="6096000" y="1819275"/>
            <a:ext cx="628650" cy="149542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Up 16">
            <a:extLst>
              <a:ext uri="{FF2B5EF4-FFF2-40B4-BE49-F238E27FC236}">
                <a16:creationId xmlns:a16="http://schemas.microsoft.com/office/drawing/2014/main" id="{3899A904-CC0C-44BA-B618-E557D93AA14D}"/>
              </a:ext>
            </a:extLst>
          </p:cNvPr>
          <p:cNvSpPr/>
          <p:nvPr/>
        </p:nvSpPr>
        <p:spPr>
          <a:xfrm rot="16200000">
            <a:off x="1524002" y="3859679"/>
            <a:ext cx="628650" cy="1676400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Up 17">
            <a:extLst>
              <a:ext uri="{FF2B5EF4-FFF2-40B4-BE49-F238E27FC236}">
                <a16:creationId xmlns:a16="http://schemas.microsoft.com/office/drawing/2014/main" id="{BEA064AB-992C-4A32-B8A8-053955FDD717}"/>
              </a:ext>
            </a:extLst>
          </p:cNvPr>
          <p:cNvSpPr/>
          <p:nvPr/>
        </p:nvSpPr>
        <p:spPr>
          <a:xfrm rot="18670818">
            <a:off x="1625731" y="1572831"/>
            <a:ext cx="628650" cy="2211496"/>
          </a:xfrm>
          <a:prstGeom prst="up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651C47-6955-4EAB-99D7-2945AD10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3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7" grpId="1" animBg="1"/>
      <p:bldP spid="17" grpId="0" animBg="1"/>
      <p:bldP spid="17" grpId="1" animBg="1"/>
      <p:bldP spid="18" grpId="0" animBg="1"/>
      <p:bldP spid="1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506" y="50240"/>
            <a:ext cx="8828639" cy="1271753"/>
          </a:xfrm>
        </p:spPr>
        <p:txBody>
          <a:bodyPr>
            <a:noAutofit/>
          </a:bodyPr>
          <a:lstStyle/>
          <a:p>
            <a:r>
              <a:rPr lang="en-US" sz="3629" dirty="0"/>
              <a:t>Theoretical Computer Science Approach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12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6626494" y="5267386"/>
            <a:ext cx="4849603" cy="10974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What computations necessarily take a long time and what can be done quickly?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Computational complexity theory</a:t>
            </a:r>
            <a:r>
              <a:rPr lang="en-US" sz="2177" dirty="0"/>
              <a:t>)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6014" y="5634862"/>
            <a:ext cx="543626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What computation is possible and what is not?</a:t>
            </a:r>
          </a:p>
          <a:p>
            <a:r>
              <a:rPr lang="en-US" sz="2177" dirty="0"/>
              <a:t>(</a:t>
            </a:r>
            <a:r>
              <a:rPr lang="en-US" sz="2177" i="1" dirty="0"/>
              <a:t>Computability theory</a:t>
            </a:r>
            <a:r>
              <a:rPr lang="en-US" sz="2177" dirty="0"/>
              <a:t>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24" y="4325744"/>
            <a:ext cx="1065471" cy="1183438"/>
          </a:xfrm>
          <a:prstGeom prst="rect">
            <a:avLst/>
          </a:prstGeom>
        </p:spPr>
      </p:pic>
      <p:pic>
        <p:nvPicPr>
          <p:cNvPr id="1032" name="Picture 8" descr="https://image.spreadshirtmedia.com/image-server/v1/designs/12930893,width=178,height=178,version=1428437053/Limited-Edition-Est.1936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1" t="4603" r="10077" b="20460"/>
          <a:stretch/>
        </p:blipFill>
        <p:spPr bwMode="auto">
          <a:xfrm>
            <a:off x="8444447" y="169417"/>
            <a:ext cx="1213698" cy="1152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995277" y="1017103"/>
            <a:ext cx="5268763" cy="3244297"/>
          </a:xfrm>
          <a:prstGeom prst="cloudCallout">
            <a:avLst>
              <a:gd name="adj1" fmla="val -34242"/>
              <a:gd name="adj2" fmla="val 6874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872" y="1509857"/>
            <a:ext cx="3584310" cy="2118002"/>
          </a:xfrm>
          <a:prstGeom prst="rect">
            <a:avLst/>
          </a:prstGeom>
        </p:spPr>
      </p:pic>
      <p:pic>
        <p:nvPicPr>
          <p:cNvPr id="1026" name="Picture 2" descr="http://www.kings.cam.ac.uk/files/news/turing-plaque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" t="7000" r="3412" b="8292"/>
          <a:stretch/>
        </p:blipFill>
        <p:spPr bwMode="auto">
          <a:xfrm>
            <a:off x="2662595" y="4324951"/>
            <a:ext cx="1239171" cy="1184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6662240" y="1374610"/>
            <a:ext cx="4849603" cy="3786847"/>
            <a:chOff x="7344078" y="1515193"/>
            <a:chExt cx="5345930" cy="4174407"/>
          </a:xfrm>
        </p:grpSpPr>
        <p:sp>
          <p:nvSpPr>
            <p:cNvPr id="7" name="Rectangle: Rounded Corners 6"/>
            <p:cNvSpPr/>
            <p:nvPr/>
          </p:nvSpPr>
          <p:spPr>
            <a:xfrm>
              <a:off x="7344078" y="1515193"/>
              <a:ext cx="5345930" cy="4174407"/>
            </a:xfrm>
            <a:prstGeom prst="roundRect">
              <a:avLst>
                <a:gd name="adj" fmla="val 7236"/>
              </a:avLst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7504989" y="2136130"/>
              <a:ext cx="631194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endParaRPr lang="en-US" sz="1633" b="1" dirty="0"/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8278568" y="1737640"/>
              <a:ext cx="4237222" cy="175486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8316001" y="1783050"/>
              <a:ext cx="210852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NP</a:t>
              </a:r>
              <a:r>
                <a:rPr lang="en-US" sz="2540" dirty="0"/>
                <a:t>-complete</a:t>
              </a:r>
              <a:endParaRPr lang="en-US" sz="1633" dirty="0"/>
            </a:p>
          </p:txBody>
        </p:sp>
        <p:sp>
          <p:nvSpPr>
            <p:cNvPr id="16" name="Rectangle: Rounded Corners 15"/>
            <p:cNvSpPr/>
            <p:nvPr/>
          </p:nvSpPr>
          <p:spPr>
            <a:xfrm>
              <a:off x="8278568" y="4084293"/>
              <a:ext cx="4237222" cy="136638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633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18358" y="4132551"/>
              <a:ext cx="394408" cy="532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540" b="1" dirty="0"/>
                <a:t>P</a:t>
              </a:r>
              <a:endParaRPr lang="en-US" sz="1633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32608" y="2600686"/>
              <a:ext cx="214733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Boolean satisfiability</a:t>
              </a:r>
              <a:endParaRPr lang="en-US" sz="1089" i="1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525691" y="3006472"/>
              <a:ext cx="184057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Hamiltonian path</a:t>
              </a:r>
              <a:endParaRPr lang="en-US" sz="1089" i="1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90490" y="2221642"/>
              <a:ext cx="157657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protein folding</a:t>
              </a:r>
              <a:endParaRPr lang="en-US" sz="1089" i="1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915705" y="4151689"/>
              <a:ext cx="2548242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DNA sequence alignment</a:t>
              </a:r>
              <a:endParaRPr lang="en-US" sz="1089" i="1" dirty="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761339" y="5079542"/>
              <a:ext cx="1446020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shortest path</a:t>
              </a:r>
              <a:endParaRPr lang="en-US" sz="1089" i="1" dirty="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553552" y="4887542"/>
              <a:ext cx="2206493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multiplication</a:t>
              </a:r>
              <a:endParaRPr lang="en-US" sz="1089" i="1" dirty="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9649320" y="3609032"/>
              <a:ext cx="1762325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integer factoring</a:t>
              </a:r>
              <a:endParaRPr lang="en-US" sz="1089" i="1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9977639" y="4521021"/>
              <a:ext cx="213637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i="1" dirty="0"/>
                <a:t>polynomial factoring</a:t>
              </a:r>
              <a:endParaRPr lang="en-US" sz="1089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524388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hape 217"/>
          <p:cNvSpPr/>
          <p:nvPr/>
        </p:nvSpPr>
        <p:spPr>
          <a:xfrm>
            <a:off x="1129742" y="506068"/>
            <a:ext cx="9932525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992" dirty="0">
                <a:solidFill>
                  <a:schemeClr val="tx1"/>
                </a:solidFill>
              </a:rPr>
              <a:t>Chemical Reaction Networks (</a:t>
            </a:r>
            <a:r>
              <a:rPr lang="en-US" sz="3992" dirty="0">
                <a:solidFill>
                  <a:schemeClr val="tx1"/>
                </a:solidFill>
              </a:rPr>
              <a:t>formal definition</a:t>
            </a:r>
            <a:r>
              <a:rPr sz="3992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219" name="Shape 219"/>
          <p:cNvSpPr/>
          <p:nvPr/>
        </p:nvSpPr>
        <p:spPr>
          <a:xfrm>
            <a:off x="1952023" y="2765396"/>
            <a:ext cx="4223469" cy="4832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u="sng" dirty="0"/>
              <a:t>reactions</a:t>
            </a:r>
            <a:r>
              <a:rPr lang="en-US" sz="2540" dirty="0"/>
              <a:t>:   </a:t>
            </a:r>
            <a:r>
              <a:rPr lang="en-US" sz="2540" i="1" dirty="0"/>
              <a:t>e.g.</a:t>
            </a:r>
            <a:r>
              <a:rPr lang="en-US" sz="2540" dirty="0"/>
              <a:t> </a:t>
            </a:r>
            <a:endParaRPr sz="2540" baseline="31999" dirty="0"/>
          </a:p>
        </p:txBody>
      </p:sp>
      <p:sp>
        <p:nvSpPr>
          <p:cNvPr id="220" name="Shape 220"/>
          <p:cNvSpPr/>
          <p:nvPr/>
        </p:nvSpPr>
        <p:spPr>
          <a:xfrm>
            <a:off x="1969881" y="1896295"/>
            <a:ext cx="5886931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finite set of </a:t>
            </a:r>
            <a:r>
              <a:rPr lang="en-US" sz="2540" i="1" dirty="0"/>
              <a:t>d</a:t>
            </a:r>
            <a:r>
              <a:rPr lang="en-US" sz="2540" dirty="0"/>
              <a:t> </a:t>
            </a:r>
            <a:r>
              <a:rPr lang="en-US" sz="2540" u="sng" dirty="0"/>
              <a:t>species</a:t>
            </a:r>
            <a:r>
              <a:rPr lang="en-US" sz="2540" dirty="0"/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2540" dirty="0"/>
              <a:t>{ </a:t>
            </a:r>
            <a:r>
              <a:rPr lang="is-IS" sz="2540" i="1" dirty="0">
                <a:solidFill>
                  <a:srgbClr val="FF2600"/>
                </a:solidFill>
              </a:rPr>
              <a:t>A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A700"/>
                </a:solidFill>
              </a:rPr>
              <a:t>B</a:t>
            </a:r>
            <a:r>
              <a:rPr lang="en-US" sz="2540" dirty="0"/>
              <a:t>, </a:t>
            </a:r>
            <a:r>
              <a:rPr lang="is-IS" sz="2540" i="1" dirty="0">
                <a:solidFill>
                  <a:srgbClr val="0000FF"/>
                </a:solidFill>
              </a:rPr>
              <a:t>C</a:t>
            </a:r>
            <a:r>
              <a:rPr lang="en-US" sz="2540" dirty="0"/>
              <a:t>, </a:t>
            </a:r>
            <a:r>
              <a:rPr lang="en-US" sz="2540" i="1" dirty="0"/>
              <a:t>D, </a:t>
            </a:r>
            <a:r>
              <a:rPr lang="en-US" sz="2540" dirty="0"/>
              <a:t>... }</a:t>
            </a:r>
          </a:p>
        </p:txBody>
      </p:sp>
      <p:sp>
        <p:nvSpPr>
          <p:cNvPr id="222" name="Shape 222"/>
          <p:cNvSpPr/>
          <p:nvPr/>
        </p:nvSpPr>
        <p:spPr>
          <a:xfrm>
            <a:off x="1965027" y="4837763"/>
            <a:ext cx="8102033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u="sng" dirty="0"/>
              <a:t>configuration</a:t>
            </a:r>
            <a:r>
              <a:rPr lang="en-US" sz="2540" dirty="0"/>
              <a:t> </a:t>
            </a:r>
            <a:r>
              <a:rPr sz="2540" b="1" dirty="0" err="1"/>
              <a:t>x</a:t>
            </a:r>
            <a:r>
              <a:rPr sz="2540" dirty="0" err="1"/>
              <a:t>∈ℕ</a:t>
            </a:r>
            <a:r>
              <a:rPr sz="2540" i="1" baseline="31999" dirty="0" err="1"/>
              <a:t>d</a:t>
            </a:r>
            <a:r>
              <a:rPr lang="en-US" sz="2540" dirty="0"/>
              <a:t>:</a:t>
            </a:r>
            <a:r>
              <a:rPr sz="2540" dirty="0"/>
              <a:t> molecular counts of</a:t>
            </a:r>
            <a:r>
              <a:rPr lang="en-US" sz="2540" dirty="0"/>
              <a:t> </a:t>
            </a:r>
            <a:r>
              <a:rPr sz="2540" dirty="0"/>
              <a:t>each species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13</a:t>
            </a:fld>
            <a:endParaRPr lang="uk-UA" dirty="0"/>
          </a:p>
        </p:txBody>
      </p:sp>
      <p:grpSp>
        <p:nvGrpSpPr>
          <p:cNvPr id="7" name="Group 6"/>
          <p:cNvGrpSpPr/>
          <p:nvPr/>
        </p:nvGrpSpPr>
        <p:grpSpPr>
          <a:xfrm>
            <a:off x="6520223" y="2655262"/>
            <a:ext cx="2207685" cy="650819"/>
            <a:chOff x="7537400" y="4526338"/>
            <a:chExt cx="2433628" cy="717426"/>
          </a:xfrm>
        </p:grpSpPr>
        <p:sp>
          <p:nvSpPr>
            <p:cNvPr id="2" name="Rectangle 1"/>
            <p:cNvSpPr/>
            <p:nvPr/>
          </p:nvSpPr>
          <p:spPr>
            <a:xfrm>
              <a:off x="7537400" y="4526338"/>
              <a:ext cx="2433628" cy="7174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515151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8492737" y="457767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1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301080" y="3907589"/>
            <a:ext cx="1858201" cy="650819"/>
            <a:chOff x="7436517" y="6090301"/>
            <a:chExt cx="2048376" cy="717426"/>
          </a:xfrm>
        </p:grpSpPr>
        <p:sp>
          <p:nvSpPr>
            <p:cNvPr id="18" name="TextBox 17"/>
            <p:cNvSpPr txBox="1"/>
            <p:nvPr/>
          </p:nvSpPr>
          <p:spPr>
            <a:xfrm>
              <a:off x="8619186" y="6128090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3</a:t>
              </a:r>
            </a:p>
          </p:txBody>
        </p:sp>
        <p:sp>
          <p:nvSpPr>
            <p:cNvPr id="6" name="Rectangle 5"/>
            <p:cNvSpPr/>
            <p:nvPr/>
          </p:nvSpPr>
          <p:spPr>
            <a:xfrm>
              <a:off x="7436517" y="6090301"/>
              <a:ext cx="2048376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816"/>
                </a:spcBef>
                <a:defRPr sz="32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is-IS" sz="3629" dirty="0"/>
                <a:t>+2</a:t>
              </a:r>
              <a:r>
                <a:rPr lang="is-IS" sz="3629" i="1" dirty="0">
                  <a:solidFill>
                    <a:srgbClr val="00A700"/>
                  </a:solidFill>
                </a:rPr>
                <a:t>B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endParaRPr lang="is-IS" sz="3629" i="1" dirty="0">
                <a:solidFill>
                  <a:srgbClr val="FF2600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022923" y="3297426"/>
            <a:ext cx="1664238" cy="650819"/>
            <a:chOff x="8134788" y="5122793"/>
            <a:chExt cx="1834562" cy="717426"/>
          </a:xfrm>
        </p:grpSpPr>
        <p:sp>
          <p:nvSpPr>
            <p:cNvPr id="5" name="Rectangle 4"/>
            <p:cNvSpPr/>
            <p:nvPr/>
          </p:nvSpPr>
          <p:spPr>
            <a:xfrm>
              <a:off x="8134788" y="5122793"/>
              <a:ext cx="1834562" cy="71742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rgbClr val="0000FF"/>
                  </a:solidFill>
                </a:rPr>
                <a:t>C</a:t>
              </a:r>
              <a:r>
                <a:rPr lang="en-US" sz="3629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r>
                <a:rPr lang="is-IS" sz="3629" dirty="0"/>
                <a:t>+</a:t>
              </a:r>
              <a:r>
                <a:rPr lang="is-IS" sz="3629" i="1" dirty="0">
                  <a:solidFill>
                    <a:srgbClr val="FF2600"/>
                  </a:solidFill>
                </a:rPr>
                <a:t>A</a:t>
              </a:r>
              <a:endParaRPr lang="en-US" sz="3629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40361" y="5166773"/>
              <a:ext cx="385573" cy="3787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33" i="1" dirty="0"/>
                <a:t>k</a:t>
              </a:r>
              <a:r>
                <a:rPr lang="en-US" sz="1633" i="1" baseline="-25000" dirty="0"/>
                <a:t>2</a:t>
              </a:r>
            </a:p>
          </p:txBody>
        </p:sp>
      </p:grpSp>
      <p:sp>
        <p:nvSpPr>
          <p:cNvPr id="16" name="Shape 222">
            <a:extLst>
              <a:ext uri="{FF2B5EF4-FFF2-40B4-BE49-F238E27FC236}">
                <a16:creationId xmlns:a16="http://schemas.microsoft.com/office/drawing/2014/main" id="{4A979945-2C49-457B-8588-8F2970FF5C9D}"/>
              </a:ext>
            </a:extLst>
          </p:cNvPr>
          <p:cNvSpPr/>
          <p:nvPr/>
        </p:nvSpPr>
        <p:spPr>
          <a:xfrm>
            <a:off x="1952023" y="5702163"/>
            <a:ext cx="8472137" cy="460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>
            <a:spAutoFit/>
          </a:bodyPr>
          <a:lstStyle/>
          <a:p>
            <a:pPr marL="457232" indent="-320063" defTabSz="422940">
              <a:spcBef>
                <a:spcPts val="1980"/>
              </a:spcBef>
              <a:buSzPct val="151000"/>
              <a:buChar char="•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40" dirty="0"/>
              <a:t>reaction is </a:t>
            </a:r>
            <a:r>
              <a:rPr lang="en-US" sz="2540" u="sng" dirty="0"/>
              <a:t>applicable</a:t>
            </a:r>
            <a:r>
              <a:rPr lang="en-US" sz="2540" dirty="0"/>
              <a:t> to </a:t>
            </a:r>
            <a:r>
              <a:rPr sz="2540" b="1" dirty="0"/>
              <a:t>x</a:t>
            </a:r>
            <a:r>
              <a:rPr sz="2540" dirty="0"/>
              <a:t> </a:t>
            </a:r>
            <a:r>
              <a:rPr lang="en-US" sz="2540" dirty="0"/>
              <a:t>if </a:t>
            </a:r>
            <a:r>
              <a:rPr lang="en-US" sz="2540" b="1" dirty="0"/>
              <a:t>x</a:t>
            </a:r>
            <a:r>
              <a:rPr lang="en-US" sz="2540" dirty="0"/>
              <a:t> has enough of each reactant.</a:t>
            </a:r>
            <a:endParaRPr sz="254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110CD4-7DAE-4135-9CBE-1746D6A624A8}"/>
              </a:ext>
            </a:extLst>
          </p:cNvPr>
          <p:cNvSpPr/>
          <p:nvPr/>
        </p:nvSpPr>
        <p:spPr>
          <a:xfrm>
            <a:off x="2527916" y="3591535"/>
            <a:ext cx="3488127" cy="65082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i="1" dirty="0"/>
              <a:t>k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2</a:t>
            </a:r>
            <a:r>
              <a:rPr lang="en-US" dirty="0"/>
              <a:t>, </a:t>
            </a:r>
            <a:r>
              <a:rPr lang="en-US" i="1" dirty="0"/>
              <a:t>k</a:t>
            </a:r>
            <a:r>
              <a:rPr lang="en-US" baseline="-25000" dirty="0"/>
              <a:t>3</a:t>
            </a:r>
            <a:r>
              <a:rPr lang="en-US" dirty="0"/>
              <a:t> are called </a:t>
            </a:r>
            <a:r>
              <a:rPr lang="en-US" u="sng" dirty="0"/>
              <a:t>rate constants</a:t>
            </a:r>
            <a:r>
              <a:rPr lang="en-US" dirty="0"/>
              <a:t>; if not specified, assume = 1.</a:t>
            </a:r>
          </a:p>
        </p:txBody>
      </p:sp>
    </p:spTree>
    <p:extLst>
      <p:ext uri="{BB962C8B-B14F-4D97-AF65-F5344CB8AC3E}">
        <p14:creationId xmlns:p14="http://schemas.microsoft.com/office/powerpoint/2010/main" val="4293006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16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/>
        </p:nvSpPr>
        <p:spPr>
          <a:xfrm>
            <a:off x="3427120" y="1678832"/>
            <a:ext cx="1638588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00A700"/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lang="is-IS" sz="2903" i="1" dirty="0">
                <a:solidFill>
                  <a:srgbClr val="0000FF"/>
                </a:solidFill>
              </a:rPr>
              <a:t>C</a:t>
            </a:r>
            <a:endParaRPr sz="2903" i="1" dirty="0">
              <a:solidFill>
                <a:srgbClr val="515151"/>
              </a:solidFill>
            </a:endParaRPr>
          </a:p>
        </p:txBody>
      </p:sp>
      <p:sp>
        <p:nvSpPr>
          <p:cNvPr id="46" name="Shape 374"/>
          <p:cNvSpPr/>
          <p:nvPr/>
        </p:nvSpPr>
        <p:spPr>
          <a:xfrm>
            <a:off x="3790969" y="2189632"/>
            <a:ext cx="1250661" cy="5159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spcBef>
                <a:spcPts val="810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2903" i="1" dirty="0">
                <a:solidFill>
                  <a:srgbClr val="0000FF"/>
                </a:solidFill>
              </a:rPr>
              <a:t>C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sz="2903" i="1" dirty="0">
                <a:solidFill>
                  <a:srgbClr val="FF2600"/>
                </a:solidFill>
              </a:rPr>
              <a:t>A</a:t>
            </a:r>
            <a:r>
              <a:rPr lang="en-US" sz="2903" dirty="0"/>
              <a:t>+</a:t>
            </a:r>
            <a:r>
              <a:rPr sz="2903" i="1" dirty="0">
                <a:solidFill>
                  <a:srgbClr val="FF2600"/>
                </a:solidFill>
              </a:rPr>
              <a:t>A</a:t>
            </a:r>
          </a:p>
        </p:txBody>
      </p:sp>
      <p:sp>
        <p:nvSpPr>
          <p:cNvPr id="64" name="Oval 63"/>
          <p:cNvSpPr/>
          <p:nvPr/>
        </p:nvSpPr>
        <p:spPr>
          <a:xfrm>
            <a:off x="5338654" y="4169495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373" name="Shape 373"/>
          <p:cNvSpPr/>
          <p:nvPr/>
        </p:nvSpPr>
        <p:spPr>
          <a:xfrm>
            <a:off x="1434086" y="233776"/>
            <a:ext cx="9318318" cy="12979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45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possible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E</a:t>
            </a:r>
            <a:r>
              <a:rPr sz="3992" dirty="0">
                <a:solidFill>
                  <a:schemeClr val="tx1"/>
                </a:solidFill>
                <a:latin typeface="+mj-lt"/>
              </a:rPr>
              <a:t>xample 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reaction sequence (a.k.a. </a:t>
            </a:r>
            <a:r>
              <a:rPr lang="en-US" sz="3992" i="1" dirty="0">
                <a:solidFill>
                  <a:schemeClr val="tx1"/>
                </a:solidFill>
                <a:latin typeface="+mj-lt"/>
              </a:rPr>
              <a:t>execution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)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75" name="Shape 375"/>
          <p:cNvSpPr/>
          <p:nvPr/>
        </p:nvSpPr>
        <p:spPr>
          <a:xfrm>
            <a:off x="2109259" y="1666612"/>
            <a:ext cx="37862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α:</a:t>
            </a:r>
          </a:p>
        </p:txBody>
      </p:sp>
      <p:sp>
        <p:nvSpPr>
          <p:cNvPr id="376" name="Shape 376"/>
          <p:cNvSpPr/>
          <p:nvPr/>
        </p:nvSpPr>
        <p:spPr>
          <a:xfrm>
            <a:off x="2116473" y="2249526"/>
            <a:ext cx="364200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2880" dirty="0"/>
              <a:t>β:</a:t>
            </a:r>
          </a:p>
        </p:txBody>
      </p:sp>
      <p:grpSp>
        <p:nvGrpSpPr>
          <p:cNvPr id="379" name="Group 379"/>
          <p:cNvGrpSpPr/>
          <p:nvPr/>
        </p:nvGrpSpPr>
        <p:grpSpPr>
          <a:xfrm>
            <a:off x="6814776" y="1527653"/>
            <a:ext cx="2171644" cy="1230171"/>
            <a:chOff x="0" y="142799"/>
            <a:chExt cx="2413000" cy="615066"/>
          </a:xfrm>
        </p:grpSpPr>
        <p:sp>
          <p:nvSpPr>
            <p:cNvPr id="377" name="Shape 377"/>
            <p:cNvSpPr/>
            <p:nvPr/>
          </p:nvSpPr>
          <p:spPr>
            <a:xfrm>
              <a:off x="0" y="501650"/>
              <a:ext cx="2413000" cy="25621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80"/>
                <a:t>(2, 2, 0)</a:t>
              </a:r>
            </a:p>
          </p:txBody>
        </p:sp>
        <p:sp>
          <p:nvSpPr>
            <p:cNvPr id="378" name="Shape 378"/>
            <p:cNvSpPr/>
            <p:nvPr/>
          </p:nvSpPr>
          <p:spPr>
            <a:xfrm>
              <a:off x="241440" y="142799"/>
              <a:ext cx="1790421" cy="285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/>
            <a:p>
              <a:pPr algn="ctr">
                <a:spcBef>
                  <a:spcPts val="810"/>
                </a:spcBef>
                <a:defRPr sz="3400">
                  <a:latin typeface="+mn-lt"/>
                  <a:ea typeface="+mn-ea"/>
                  <a:cs typeface="+mn-cs"/>
                  <a:sym typeface="Gill Sans"/>
                </a:defRPr>
              </a:pPr>
              <a:r>
                <a:rPr sz="3060" i="1" dirty="0">
                  <a:solidFill>
                    <a:srgbClr val="FF2600"/>
                  </a:solidFill>
                </a:rPr>
                <a:t>A</a:t>
              </a:r>
              <a:r>
                <a:rPr sz="3060" i="1" dirty="0"/>
                <a:t>    </a:t>
              </a:r>
              <a:r>
                <a:rPr lang="en-US" sz="3060" i="1" dirty="0"/>
                <a:t> </a:t>
              </a:r>
              <a:r>
                <a:rPr sz="3060" i="1" dirty="0">
                  <a:solidFill>
                    <a:srgbClr val="00A700"/>
                  </a:solidFill>
                </a:rPr>
                <a:t>B</a:t>
              </a:r>
              <a:r>
                <a:rPr sz="3060" i="1" dirty="0"/>
                <a:t> </a:t>
              </a:r>
              <a:r>
                <a:rPr lang="en-US" sz="3060" i="1" dirty="0"/>
                <a:t>    </a:t>
              </a:r>
              <a:r>
                <a:rPr lang="is-IS" sz="3266" i="1" dirty="0">
                  <a:solidFill>
                    <a:srgbClr val="0000FF"/>
                  </a:solidFill>
                </a:rPr>
                <a:t>C</a:t>
              </a:r>
              <a:endParaRPr sz="3060" i="1" dirty="0">
                <a:solidFill>
                  <a:srgbClr val="515151"/>
                </a:solidFill>
              </a:endParaRPr>
            </a:p>
          </p:txBody>
        </p:sp>
      </p:grpSp>
      <p:grpSp>
        <p:nvGrpSpPr>
          <p:cNvPr id="383" name="Group 383"/>
          <p:cNvGrpSpPr/>
          <p:nvPr/>
        </p:nvGrpSpPr>
        <p:grpSpPr>
          <a:xfrm>
            <a:off x="6814776" y="2681348"/>
            <a:ext cx="2171644" cy="1135365"/>
            <a:chOff x="0" y="0"/>
            <a:chExt cx="2413000" cy="1261549"/>
          </a:xfrm>
        </p:grpSpPr>
        <p:sp>
          <p:nvSpPr>
            <p:cNvPr id="380" name="Shape 380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1" name="Shape 381"/>
            <p:cNvSpPr/>
            <p:nvPr/>
          </p:nvSpPr>
          <p:spPr>
            <a:xfrm>
              <a:off x="587811" y="10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α</a:t>
              </a:r>
            </a:p>
          </p:txBody>
        </p:sp>
        <p:sp>
          <p:nvSpPr>
            <p:cNvPr id="382" name="Shape 382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(2, 1, 1)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6814780" y="3781176"/>
            <a:ext cx="2171644" cy="1123937"/>
            <a:chOff x="0" y="0"/>
            <a:chExt cx="2413000" cy="1248850"/>
          </a:xfrm>
        </p:grpSpPr>
        <p:sp>
          <p:nvSpPr>
            <p:cNvPr id="384" name="Shape 384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⟹</a:t>
              </a:r>
            </a:p>
          </p:txBody>
        </p:sp>
        <p:sp>
          <p:nvSpPr>
            <p:cNvPr id="385" name="Shape 385"/>
            <p:cNvSpPr/>
            <p:nvPr/>
          </p:nvSpPr>
          <p:spPr>
            <a:xfrm>
              <a:off x="595826" y="39150"/>
              <a:ext cx="294246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β</a:t>
              </a: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79451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 dirty="0"/>
                <a:t>(4, 1, 0)</a:t>
              </a:r>
            </a:p>
          </p:txBody>
        </p:sp>
      </p:grpSp>
      <p:grpSp>
        <p:nvGrpSpPr>
          <p:cNvPr id="392" name="Group 392"/>
          <p:cNvGrpSpPr/>
          <p:nvPr/>
        </p:nvGrpSpPr>
        <p:grpSpPr>
          <a:xfrm>
            <a:off x="6814776" y="4945157"/>
            <a:ext cx="2171644" cy="1387323"/>
            <a:chOff x="0" y="0"/>
            <a:chExt cx="2413000" cy="1541510"/>
          </a:xfrm>
        </p:grpSpPr>
        <p:sp>
          <p:nvSpPr>
            <p:cNvPr id="388" name="Shape 388"/>
            <p:cNvSpPr/>
            <p:nvPr/>
          </p:nvSpPr>
          <p:spPr>
            <a:xfrm rot="5400000">
              <a:off x="710742" y="178851"/>
              <a:ext cx="927101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 dirty="0"/>
                <a:t>⟹</a:t>
              </a:r>
            </a:p>
          </p:txBody>
        </p:sp>
        <p:sp>
          <p:nvSpPr>
            <p:cNvPr id="389" name="Shape 389"/>
            <p:cNvSpPr/>
            <p:nvPr/>
          </p:nvSpPr>
          <p:spPr>
            <a:xfrm>
              <a:off x="587811" y="26450"/>
              <a:ext cx="310277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32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α</a:t>
              </a:r>
            </a:p>
          </p:txBody>
        </p:sp>
        <p:sp>
          <p:nvSpPr>
            <p:cNvPr id="390" name="Shape 390"/>
            <p:cNvSpPr/>
            <p:nvPr/>
          </p:nvSpPr>
          <p:spPr>
            <a:xfrm>
              <a:off x="0" y="692150"/>
              <a:ext cx="2413000" cy="56939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4289" tIns="34289" rIns="34289" bIns="34289" numCol="1" anchor="t">
              <a:spAutoFit/>
            </a:bodyPr>
            <a:lstStyle>
              <a:lvl1pPr>
                <a:defRPr sz="3200" b="1">
                  <a:latin typeface="Courier New"/>
                  <a:ea typeface="Courier New"/>
                  <a:cs typeface="Courier New"/>
                  <a:sym typeface="Courier New"/>
                </a:defRPr>
              </a:lvl1pPr>
            </a:lstStyle>
            <a:p>
              <a:r>
                <a:rPr sz="2800"/>
                <a:t>(4, 0, 1)</a:t>
              </a:r>
            </a:p>
          </p:txBody>
        </p:sp>
        <p:sp>
          <p:nvSpPr>
            <p:cNvPr id="391" name="Shape 391"/>
            <p:cNvSpPr/>
            <p:nvPr/>
          </p:nvSpPr>
          <p:spPr>
            <a:xfrm>
              <a:off x="945890" y="985790"/>
              <a:ext cx="381523" cy="55572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34289" tIns="34289" rIns="34289" bIns="34289" numCol="1" anchor="ctr">
              <a:spAutoFit/>
            </a:bodyPr>
            <a:lstStyle>
              <a:lvl1pPr algn="ctr">
                <a:defRPr sz="4800">
                  <a:latin typeface="+mn-lt"/>
                  <a:ea typeface="+mn-ea"/>
                  <a:cs typeface="+mn-cs"/>
                  <a:sym typeface="Gill Sans"/>
                </a:defRPr>
              </a:lvl1pPr>
            </a:lstStyle>
            <a:p>
              <a:r>
                <a:rPr sz="2800"/>
                <a:t>...</a:t>
              </a:r>
            </a:p>
          </p:txBody>
        </p:sp>
      </p:grpSp>
      <p:sp>
        <p:nvSpPr>
          <p:cNvPr id="393" name="Shape 393"/>
          <p:cNvSpPr/>
          <p:nvPr/>
        </p:nvSpPr>
        <p:spPr>
          <a:xfrm>
            <a:off x="6354391" y="2224817"/>
            <a:ext cx="506868" cy="5124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anchor="ctr">
            <a:spAutoFit/>
          </a:bodyPr>
          <a:lstStyle/>
          <a:p>
            <a:pPr algn="ctr"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800" b="1" dirty="0">
                <a:latin typeface="Gill Sans SemiBold"/>
                <a:ea typeface="Gill Sans SemiBold"/>
                <a:cs typeface="Gill Sans SemiBold"/>
                <a:sym typeface="Gill Sans SemiBold"/>
              </a:rPr>
              <a:t>x</a:t>
            </a:r>
            <a:r>
              <a:rPr sz="2800" dirty="0">
                <a:latin typeface="Gill Sans SemiBold"/>
                <a:ea typeface="Gill Sans SemiBold"/>
                <a:cs typeface="Gill Sans SemiBold"/>
                <a:sym typeface="Gill Sans SemiBold"/>
              </a:rPr>
              <a:t> </a:t>
            </a:r>
            <a:r>
              <a:rPr sz="2800" dirty="0"/>
              <a:t>=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86CB4B4D-7CA3-9044-876B-883B54F8677D}" type="slidenum">
              <a:rPr lang="uk-UA" smtClean="0"/>
              <a:t>14</a:t>
            </a:fld>
            <a:endParaRPr lang="uk-UA"/>
          </a:p>
        </p:txBody>
      </p:sp>
      <p:sp>
        <p:nvSpPr>
          <p:cNvPr id="4" name="Rectangle 3"/>
          <p:cNvSpPr/>
          <p:nvPr/>
        </p:nvSpPr>
        <p:spPr>
          <a:xfrm rot="2887529">
            <a:off x="8717931" y="3747077"/>
            <a:ext cx="62388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⟹</a:t>
            </a:r>
          </a:p>
        </p:txBody>
      </p:sp>
      <p:sp>
        <p:nvSpPr>
          <p:cNvPr id="54" name="Shape 388"/>
          <p:cNvSpPr/>
          <p:nvPr/>
        </p:nvSpPr>
        <p:spPr>
          <a:xfrm rot="5400000">
            <a:off x="3465480" y="5277963"/>
            <a:ext cx="834369" cy="51244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t">
            <a:spAutoFit/>
          </a:bodyPr>
          <a:lstStyle>
            <a:lvl1pPr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endParaRPr sz="2880" dirty="0"/>
          </a:p>
        </p:txBody>
      </p:sp>
      <p:sp>
        <p:nvSpPr>
          <p:cNvPr id="58" name="Shape 391"/>
          <p:cNvSpPr/>
          <p:nvPr/>
        </p:nvSpPr>
        <p:spPr>
          <a:xfrm>
            <a:off x="9113980" y="4386087"/>
            <a:ext cx="200246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 numCol="1" anchor="ctr">
            <a:spAutoFit/>
          </a:bodyPr>
          <a:lstStyle>
            <a:lvl1pPr algn="ctr">
              <a:defRPr sz="4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2800" b="1" dirty="0">
                <a:latin typeface="Courier New" panose="02070309020205020404" pitchFamily="49" charset="0"/>
                <a:cs typeface="Courier New" panose="02070309020205020404" pitchFamily="49" charset="0"/>
              </a:rPr>
              <a:t>(2, 0, 2)</a:t>
            </a:r>
            <a:endParaRPr sz="2800" b="1" dirty="0">
              <a:latin typeface="Courier New" panose="02070309020205020404" pitchFamily="49" charset="0"/>
              <a:cs typeface="Courier New" panose="02070309020205020404" pitchFamily="49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3425808" y="1742396"/>
            <a:ext cx="702661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Oval 6"/>
          <p:cNvSpPr/>
          <p:nvPr/>
        </p:nvSpPr>
        <p:spPr>
          <a:xfrm>
            <a:off x="4065274" y="4954821"/>
            <a:ext cx="892967" cy="879479"/>
          </a:xfrm>
          <a:prstGeom prst="ellipse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59" name="Rounded Rectangle 58"/>
          <p:cNvSpPr/>
          <p:nvPr/>
        </p:nvSpPr>
        <p:spPr>
          <a:xfrm>
            <a:off x="3786470" y="2267169"/>
            <a:ext cx="331484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0" name="Rounded Rectangle 59"/>
          <p:cNvSpPr/>
          <p:nvPr/>
        </p:nvSpPr>
        <p:spPr>
          <a:xfrm>
            <a:off x="4331862" y="2267600"/>
            <a:ext cx="703596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1" name="Oval 60"/>
          <p:cNvSpPr/>
          <p:nvPr/>
        </p:nvSpPr>
        <p:spPr>
          <a:xfrm rot="2016236">
            <a:off x="3769744" y="4749545"/>
            <a:ext cx="2623463" cy="1142771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3" name="Oval 2"/>
          <p:cNvSpPr/>
          <p:nvPr/>
        </p:nvSpPr>
        <p:spPr>
          <a:xfrm>
            <a:off x="3875735" y="3137215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2" name="Oval 61"/>
          <p:cNvSpPr/>
          <p:nvPr/>
        </p:nvSpPr>
        <p:spPr>
          <a:xfrm>
            <a:off x="4149635" y="4760720"/>
            <a:ext cx="614560" cy="626179"/>
          </a:xfrm>
          <a:prstGeom prst="ellipse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B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3" name="Oval 62"/>
          <p:cNvSpPr/>
          <p:nvPr/>
        </p:nvSpPr>
        <p:spPr>
          <a:xfrm>
            <a:off x="4688211" y="3283026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5" name="Oval 64"/>
          <p:cNvSpPr/>
          <p:nvPr/>
        </p:nvSpPr>
        <p:spPr>
          <a:xfrm>
            <a:off x="4213928" y="5079140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4136953" y="4571949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>
                <a:solidFill>
                  <a:schemeClr val="tx1"/>
                </a:solidFill>
              </a:rPr>
              <a:t>A</a:t>
            </a:r>
            <a:endParaRPr lang="en-US" sz="3266" i="1" dirty="0">
              <a:solidFill>
                <a:schemeClr val="tx1"/>
              </a:solidFill>
            </a:endParaRPr>
          </a:p>
        </p:txBody>
      </p:sp>
      <p:sp>
        <p:nvSpPr>
          <p:cNvPr id="67" name="Oval 66"/>
          <p:cNvSpPr/>
          <p:nvPr/>
        </p:nvSpPr>
        <p:spPr>
          <a:xfrm>
            <a:off x="5329578" y="5440280"/>
            <a:ext cx="614560" cy="62617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9" name="Oval 68"/>
          <p:cNvSpPr/>
          <p:nvPr/>
        </p:nvSpPr>
        <p:spPr>
          <a:xfrm>
            <a:off x="5501826" y="4153756"/>
            <a:ext cx="614560" cy="626179"/>
          </a:xfrm>
          <a:prstGeom prst="ellipse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66" i="1" dirty="0">
                <a:solidFill>
                  <a:schemeClr val="tx1"/>
                </a:solidFill>
              </a:rPr>
              <a:t>C</a:t>
            </a:r>
            <a:endParaRPr lang="en-US" sz="1633" i="1" dirty="0">
              <a:solidFill>
                <a:schemeClr val="tx1"/>
              </a:solidFill>
            </a:endParaRPr>
          </a:p>
        </p:txBody>
      </p:sp>
      <p:sp>
        <p:nvSpPr>
          <p:cNvPr id="44" name="Oval 43"/>
          <p:cNvSpPr/>
          <p:nvPr/>
        </p:nvSpPr>
        <p:spPr>
          <a:xfrm rot="5820292">
            <a:off x="4465145" y="4542141"/>
            <a:ext cx="2543914" cy="1142305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 dirty="0"/>
          </a:p>
        </p:txBody>
      </p:sp>
      <p:sp>
        <p:nvSpPr>
          <p:cNvPr id="45" name="Rounded Rectangle 5"/>
          <p:cNvSpPr/>
          <p:nvPr/>
        </p:nvSpPr>
        <p:spPr>
          <a:xfrm>
            <a:off x="4364359" y="1749930"/>
            <a:ext cx="728305" cy="410948"/>
          </a:xfrm>
          <a:prstGeom prst="roundRect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9" name="Straight Connector 8"/>
          <p:cNvCxnSpPr>
            <a:cxnSpLocks/>
            <a:stCxn id="3" idx="4"/>
            <a:endCxn id="62" idx="0"/>
          </p:cNvCxnSpPr>
          <p:nvPr/>
        </p:nvCxnSpPr>
        <p:spPr>
          <a:xfrm>
            <a:off x="4183015" y="3763394"/>
            <a:ext cx="273900" cy="99732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 rot="4892101">
            <a:off x="2758474" y="3845324"/>
            <a:ext cx="3178501" cy="1085893"/>
          </a:xfrm>
          <a:prstGeom prst="ellipse">
            <a:avLst/>
          </a:prstGeom>
          <a:noFill/>
          <a:ln w="1905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cxnSp>
        <p:nvCxnSpPr>
          <p:cNvPr id="51" name="Straight Connector 50"/>
          <p:cNvCxnSpPr>
            <a:cxnSpLocks/>
            <a:stCxn id="64" idx="4"/>
            <a:endCxn id="67" idx="0"/>
          </p:cNvCxnSpPr>
          <p:nvPr/>
        </p:nvCxnSpPr>
        <p:spPr>
          <a:xfrm flipH="1">
            <a:off x="5636859" y="4795674"/>
            <a:ext cx="9076" cy="64460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Shape 385">
            <a:extLst>
              <a:ext uri="{FF2B5EF4-FFF2-40B4-BE49-F238E27FC236}">
                <a16:creationId xmlns:a16="http://schemas.microsoft.com/office/drawing/2014/main" id="{CDB296E9-3E48-4C4E-82A4-69D1CAA936C7}"/>
              </a:ext>
            </a:extLst>
          </p:cNvPr>
          <p:cNvSpPr/>
          <p:nvPr/>
        </p:nvSpPr>
        <p:spPr>
          <a:xfrm>
            <a:off x="9070397" y="3735876"/>
            <a:ext cx="2660149" cy="50013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numCol="1" anchor="ctr">
            <a:spAutoFit/>
          </a:bodyPr>
          <a:lstStyle>
            <a:lvl1pPr algn="ctr">
              <a:defRPr sz="32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l-GR" sz="2800" dirty="0"/>
              <a:t>α</a:t>
            </a:r>
            <a:r>
              <a:rPr lang="en-US" sz="2800" dirty="0"/>
              <a:t> </a:t>
            </a:r>
            <a:r>
              <a:rPr lang="en-US" sz="2000" dirty="0"/>
              <a:t>(another possibility)</a:t>
            </a:r>
            <a:endParaRPr sz="200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1B0D379-C516-476D-A0DA-2F840E9CE3D7}"/>
              </a:ext>
            </a:extLst>
          </p:cNvPr>
          <p:cNvSpPr txBox="1"/>
          <p:nvPr/>
        </p:nvSpPr>
        <p:spPr>
          <a:xfrm>
            <a:off x="9031839" y="2245437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 applicable but not</a:t>
            </a:r>
            <a:r>
              <a:rPr lang="el-GR" sz="2400" dirty="0"/>
              <a:t> β</a:t>
            </a:r>
            <a:r>
              <a:rPr lang="en-US" sz="2400" dirty="0"/>
              <a:t> 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0C92139-949E-4439-ACA6-CC95B7D13C36}"/>
              </a:ext>
            </a:extLst>
          </p:cNvPr>
          <p:cNvSpPr txBox="1"/>
          <p:nvPr/>
        </p:nvSpPr>
        <p:spPr>
          <a:xfrm>
            <a:off x="9031839" y="3275392"/>
            <a:ext cx="29728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l-GR" sz="2400" dirty="0"/>
              <a:t>α</a:t>
            </a:r>
            <a:r>
              <a:rPr lang="en-US" sz="2400" dirty="0"/>
              <a:t>,</a:t>
            </a:r>
            <a:r>
              <a:rPr lang="el-GR" sz="2400" dirty="0"/>
              <a:t>β</a:t>
            </a:r>
            <a:r>
              <a:rPr lang="en-US" sz="2400" dirty="0"/>
              <a:t> both applicable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1CDC1319-A743-41A9-8935-5947513A1A2C}"/>
              </a:ext>
            </a:extLst>
          </p:cNvPr>
          <p:cNvSpPr/>
          <p:nvPr/>
        </p:nvSpPr>
        <p:spPr>
          <a:xfrm>
            <a:off x="475162" y="3874150"/>
            <a:ext cx="3370160" cy="2375833"/>
          </a:xfrm>
          <a:prstGeom prst="roundRect">
            <a:avLst>
              <a:gd name="adj" fmla="val 90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Formally, an </a:t>
            </a:r>
            <a:r>
              <a:rPr lang="en-US" dirty="0">
                <a:solidFill>
                  <a:srgbClr val="C00000"/>
                </a:solidFill>
              </a:rPr>
              <a:t>execution</a:t>
            </a:r>
            <a:r>
              <a:rPr lang="en-US" dirty="0"/>
              <a:t> is a sequence of </a:t>
            </a:r>
            <a:r>
              <a:rPr lang="en-US" i="1" dirty="0"/>
              <a:t>configuration</a:t>
            </a:r>
            <a:r>
              <a:rPr lang="en-US" dirty="0"/>
              <a:t>s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2</a:t>
            </a:r>
            <a:r>
              <a:rPr lang="en-US" dirty="0"/>
              <a:t>, … such that each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by a single reaction. </a:t>
            </a:r>
          </a:p>
          <a:p>
            <a:r>
              <a:rPr lang="en-US" dirty="0"/>
              <a:t>If initial configuration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 is understood, the sequence of </a:t>
            </a:r>
            <a:r>
              <a:rPr lang="en-US" i="1" dirty="0"/>
              <a:t>reactions</a:t>
            </a:r>
            <a:r>
              <a:rPr lang="en-US" dirty="0"/>
              <a:t> is sometimes called the execution.</a:t>
            </a:r>
          </a:p>
        </p:txBody>
      </p:sp>
    </p:spTree>
    <p:extLst>
      <p:ext uri="{BB962C8B-B14F-4D97-AF65-F5344CB8AC3E}">
        <p14:creationId xmlns:p14="http://schemas.microsoft.com/office/powerpoint/2010/main" val="1613967540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83" grpId="0" animBg="1" advAuto="0"/>
      <p:bldP spid="387" grpId="0" animBg="1" advAuto="0"/>
      <p:bldP spid="392" grpId="0" animBg="1" advAuto="0"/>
      <p:bldP spid="4" grpId="0"/>
      <p:bldP spid="58" grpId="0"/>
      <p:bldP spid="6" grpId="0" animBg="1"/>
      <p:bldP spid="6" grpId="1" animBg="1"/>
      <p:bldP spid="6" grpId="2" animBg="1"/>
      <p:bldP spid="6" grpId="3" animBg="1"/>
      <p:bldP spid="7" grpId="0" animBg="1"/>
      <p:bldP spid="7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5" grpId="0" animBg="1"/>
      <p:bldP spid="65" grpId="1" animBg="1"/>
      <p:bldP spid="66" grpId="0" animBg="1"/>
      <p:bldP spid="67" grpId="0" animBg="1"/>
      <p:bldP spid="69" grpId="0" animBg="1"/>
      <p:bldP spid="44" grpId="0" animBg="1"/>
      <p:bldP spid="45" grpId="0" animBg="1"/>
      <p:bldP spid="45" grpId="1" animBg="1"/>
      <p:bldP spid="45" grpId="2" animBg="1"/>
      <p:bldP spid="50" grpId="0" animBg="1"/>
      <p:bldP spid="50" grpId="1" animBg="1"/>
      <p:bldP spid="47" grpId="0"/>
      <p:bldP spid="49" grpId="0" animBg="1"/>
      <p:bldP spid="5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hart, line chart&#10;&#10;Description automatically generated">
            <a:extLst>
              <a:ext uri="{FF2B5EF4-FFF2-40B4-BE49-F238E27FC236}">
                <a16:creationId xmlns:a16="http://schemas.microsoft.com/office/drawing/2014/main" id="{CED050BA-895D-46C5-8F1C-7C30C613FC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097" y="3201918"/>
            <a:ext cx="4389120" cy="3291840"/>
          </a:xfrm>
          <a:prstGeom prst="rect">
            <a:avLst/>
          </a:prstGeom>
        </p:spPr>
      </p:pic>
      <p:pic>
        <p:nvPicPr>
          <p:cNvPr id="17" name="Picture 16" descr="Chart, line chart&#10;&#10;Description automatically generated">
            <a:extLst>
              <a:ext uri="{FF2B5EF4-FFF2-40B4-BE49-F238E27FC236}">
                <a16:creationId xmlns:a16="http://schemas.microsoft.com/office/drawing/2014/main" id="{CF9295A4-B8ED-4795-94C0-B5A3FBBD49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836" y="3201918"/>
            <a:ext cx="4389120" cy="32918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9457" y="3236498"/>
            <a:ext cx="4383646" cy="320554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363" y="3237076"/>
            <a:ext cx="4384500" cy="3206165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5398971" cy="1062714"/>
          </a:xfrm>
        </p:spPr>
        <p:txBody>
          <a:bodyPr/>
          <a:lstStyle/>
          <a:p>
            <a:r>
              <a:rPr lang="en-US" dirty="0"/>
              <a:t>Some simple reactions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15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1693358" y="1485231"/>
            <a:ext cx="1472312" cy="744632"/>
            <a:chOff x="2132330" y="2071435"/>
            <a:chExt cx="1622994" cy="820840"/>
          </a:xfrm>
        </p:grpSpPr>
        <p:sp>
          <p:nvSpPr>
            <p:cNvPr id="5" name="TextBox 4"/>
            <p:cNvSpPr txBox="1"/>
            <p:nvPr/>
          </p:nvSpPr>
          <p:spPr>
            <a:xfrm>
              <a:off x="2132330" y="2160270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686050" y="24176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 flipH="1">
              <a:off x="2617470" y="2552700"/>
              <a:ext cx="49403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2733886" y="20714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33886" y="2513488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1498367" y="3097406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= </a:t>
            </a:r>
            <a:r>
              <a:rPr lang="en-US" sz="2177" i="1" dirty="0"/>
              <a:t>n</a:t>
            </a:r>
            <a:r>
              <a:rPr lang="en-US" sz="2177" dirty="0"/>
              <a:t>/2 expected at equilibrium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98367" y="2426288"/>
            <a:ext cx="3998579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/>
              <a:t>start with </a:t>
            </a:r>
            <a:r>
              <a:rPr lang="en-US" sz="2177" i="1" dirty="0"/>
              <a:t>n</a:t>
            </a:r>
            <a:r>
              <a:rPr lang="en-US" sz="2177" dirty="0"/>
              <a:t> copies of molecule </a:t>
            </a:r>
            <a:r>
              <a:rPr lang="en-US" sz="2177" i="1" dirty="0">
                <a:solidFill>
                  <a:schemeClr val="accent1"/>
                </a:solidFill>
              </a:rPr>
              <a:t>X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7127621" y="1420841"/>
            <a:ext cx="1488802" cy="1150509"/>
            <a:chOff x="9013730" y="1669859"/>
            <a:chExt cx="1641172" cy="1268256"/>
          </a:xfrm>
        </p:grpSpPr>
        <p:sp>
          <p:nvSpPr>
            <p:cNvPr id="23" name="TextBox 22"/>
            <p:cNvSpPr txBox="1"/>
            <p:nvPr/>
          </p:nvSpPr>
          <p:spPr>
            <a:xfrm>
              <a:off x="9031908" y="166985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r>
                <a:rPr lang="en-US" sz="3629" i="1" dirty="0">
                  <a:solidFill>
                    <a:schemeClr val="accent2"/>
                  </a:solidFill>
                </a:rPr>
                <a:t>Y</a:t>
              </a:r>
              <a:endParaRPr lang="en-US" sz="3266" i="1" dirty="0">
                <a:solidFill>
                  <a:schemeClr val="accent2"/>
                </a:solidFill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9585628" y="202522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9633465" y="167900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013730" y="2220689"/>
              <a:ext cx="1622994" cy="7174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29" i="1" dirty="0">
                  <a:solidFill>
                    <a:schemeClr val="accent1"/>
                  </a:solidFill>
                </a:rPr>
                <a:t>X</a:t>
              </a:r>
              <a:r>
                <a:rPr lang="en-US" sz="3629" i="1" dirty="0"/>
                <a:t>       </a:t>
              </a:r>
              <a:endParaRPr lang="en-US" sz="3266" i="1" dirty="0"/>
            </a:p>
          </p:txBody>
        </p:sp>
        <p:cxnSp>
          <p:nvCxnSpPr>
            <p:cNvPr id="29" name="Straight Arrow Connector 28"/>
            <p:cNvCxnSpPr/>
            <p:nvPr/>
          </p:nvCxnSpPr>
          <p:spPr>
            <a:xfrm>
              <a:off x="9567450" y="2576057"/>
              <a:ext cx="491490" cy="0"/>
            </a:xfrm>
            <a:prstGeom prst="straightConnector1">
              <a:avLst/>
            </a:prstGeom>
            <a:ln w="22225">
              <a:solidFill>
                <a:schemeClr val="tx1"/>
              </a:solidFill>
              <a:headEnd w="lg" len="med"/>
              <a:tailEnd type="stealth" w="lg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9627985" y="2229835"/>
              <a:ext cx="327237" cy="3787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33" dirty="0"/>
                <a:t>1</a:t>
              </a:r>
              <a:endParaRPr lang="en-US" sz="2903" dirty="0"/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6774702" y="3097046"/>
            <a:ext cx="4423566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dirty="0">
                <a:solidFill>
                  <a:schemeClr val="accent2"/>
                </a:solidFill>
              </a:rPr>
              <a:t>#</a:t>
            </a:r>
            <a:r>
              <a:rPr lang="en-US" sz="2177" i="1" dirty="0">
                <a:solidFill>
                  <a:schemeClr val="accent2"/>
                </a:solidFill>
              </a:rPr>
              <a:t>Y</a:t>
            </a:r>
            <a:r>
              <a:rPr lang="en-US" sz="2177" dirty="0"/>
              <a:t> </a:t>
            </a:r>
            <a:r>
              <a:rPr lang="en-US" sz="2177" u="sng" dirty="0"/>
              <a:t>stabilizes</a:t>
            </a:r>
            <a:r>
              <a:rPr lang="en-US" sz="2177" dirty="0"/>
              <a:t>, with expected value </a:t>
            </a:r>
            <a:r>
              <a:rPr lang="en-US" sz="2177" i="1" dirty="0"/>
              <a:t>n</a:t>
            </a:r>
            <a:r>
              <a:rPr lang="en-US" sz="2177" dirty="0"/>
              <a:t>/2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301836" y="2061344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411996" y="1890766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7754190" y="2102789"/>
            <a:ext cx="148428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864351" y="1932212"/>
            <a:ext cx="296856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rgbClr val="FF0000"/>
                </a:solidFill>
              </a:rPr>
              <a:t>2</a:t>
            </a:r>
            <a:endParaRPr lang="en-US" sz="2903" dirty="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2093023" y="332834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043523" y="2823384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>
            <a:off x="10615879" y="3328461"/>
            <a:ext cx="432936" cy="0"/>
          </a:xfrm>
          <a:prstGeom prst="straightConnector1">
            <a:avLst/>
          </a:prstGeom>
          <a:ln w="38100">
            <a:solidFill>
              <a:srgbClr val="FF0000"/>
            </a:solidFill>
            <a:headEnd w="lg" len="med"/>
            <a:tailEnd type="non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0566379" y="2823505"/>
            <a:ext cx="576044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i="1" dirty="0">
                <a:solidFill>
                  <a:srgbClr val="FF0000"/>
                </a:solidFill>
              </a:rPr>
              <a:t>n</a:t>
            </a:r>
            <a:r>
              <a:rPr lang="en-US" sz="2177" dirty="0">
                <a:solidFill>
                  <a:srgbClr val="FF0000"/>
                </a:solidFill>
              </a:rPr>
              <a:t>/3</a:t>
            </a:r>
            <a:endParaRPr lang="en-US" sz="3629" dirty="0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EAAF5CA-F5EE-4EE2-AD83-3742F5EC7CFF}"/>
              </a:ext>
            </a:extLst>
          </p:cNvPr>
          <p:cNvSpPr/>
          <p:nvPr/>
        </p:nvSpPr>
        <p:spPr>
          <a:xfrm>
            <a:off x="3566567" y="1459950"/>
            <a:ext cx="1844236" cy="81376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never stabilizes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8C00387-13DE-43FE-BD1E-AC387AF9C818}"/>
              </a:ext>
            </a:extLst>
          </p:cNvPr>
          <p:cNvSpPr/>
          <p:nvPr/>
        </p:nvSpPr>
        <p:spPr>
          <a:xfrm>
            <a:off x="8761550" y="1435954"/>
            <a:ext cx="3125650" cy="1023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Count of </a:t>
            </a:r>
            <a:r>
              <a:rPr lang="en-US" sz="2000" i="1" dirty="0"/>
              <a:t>Y</a:t>
            </a:r>
            <a:r>
              <a:rPr lang="en-US" sz="2000" dirty="0"/>
              <a:t> stabilizes, but </a:t>
            </a:r>
            <a:r>
              <a:rPr lang="en-US" sz="2000" u="sng" dirty="0"/>
              <a:t>not</a:t>
            </a:r>
            <a:r>
              <a:rPr lang="en-US" sz="2000" dirty="0"/>
              <a:t> to a deterministic value based on initial count of </a:t>
            </a:r>
            <a:r>
              <a:rPr lang="en-US" sz="2000" i="1" dirty="0"/>
              <a:t>X</a:t>
            </a: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93B3459A-837F-4919-8BD2-9A79913DC282}"/>
              </a:ext>
            </a:extLst>
          </p:cNvPr>
          <p:cNvSpPr/>
          <p:nvPr/>
        </p:nvSpPr>
        <p:spPr>
          <a:xfrm>
            <a:off x="6714309" y="344871"/>
            <a:ext cx="3027384" cy="77082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Worse yet, both depend crucially on rate constants.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361960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4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2" grpId="0"/>
      <p:bldP spid="40" grpId="0"/>
      <p:bldP spid="42" grpId="0"/>
      <p:bldP spid="44" grpId="0"/>
      <p:bldP spid="47" grpId="0"/>
      <p:bldP spid="4" grpId="0" animBg="1"/>
      <p:bldP spid="33" grpId="0" animBg="1"/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A58B70C-FCC3-4791-B79A-75C75C43A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b="1" dirty="0"/>
              <a:t>stable</a:t>
            </a:r>
            <a:r>
              <a:rPr lang="en-US" dirty="0"/>
              <a:t> (</a:t>
            </a:r>
            <a:r>
              <a:rPr lang="en-US" i="1" dirty="0"/>
              <a:t>rate-independent</a:t>
            </a:r>
            <a:r>
              <a:rPr lang="en-US" dirty="0"/>
              <a:t>) CRN computation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449D10-54EA-425D-95C2-287FB94860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EB4E1-6E66-4BE3-8CD9-3A8B63422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462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674653" y="1690735"/>
            <a:ext cx="419186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multiplication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2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56208" y="2086223"/>
            <a:ext cx="4476357" cy="82389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division by 2: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</a:t>
            </a:r>
          </a:p>
          <a:p>
            <a:r>
              <a:rPr lang="en-US" dirty="0"/>
              <a:t>goal</a:t>
            </a:r>
            <a:r>
              <a:rPr lang="en-US" b="0" dirty="0"/>
              <a:t>: end up with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/2 copies of </a:t>
            </a:r>
            <a:r>
              <a:rPr lang="en-US" sz="2400" b="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17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493953" y="2722027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752728" y="3154005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7871675" y="483324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9209725" y="545048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10173492" y="478006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7860217" y="51134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7870820" y="4483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9490143" y="544713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8847288" y="54538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10240803" y="511169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10152693" y="444241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1399140" y="46440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1399140" y="524644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2768551" y="443666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2779653" y="535724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3930586" y="449399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3515834" y="529016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>
            <a:off x="1606517" y="5058791"/>
            <a:ext cx="0" cy="18765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1400278" y="4644273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55" idx="3"/>
            <a:endCxn id="43" idx="7"/>
          </p:cNvCxnSpPr>
          <p:nvPr/>
        </p:nvCxnSpPr>
        <p:spPr>
          <a:xfrm flipH="1">
            <a:off x="3133667" y="4847422"/>
            <a:ext cx="858213" cy="57056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3931141" y="449340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56" name="Oval 55"/>
          <p:cNvSpPr/>
          <p:nvPr/>
        </p:nvSpPr>
        <p:spPr>
          <a:xfrm>
            <a:off x="2768764" y="44366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2" idx="5"/>
            <a:endCxn id="45" idx="1"/>
          </p:cNvCxnSpPr>
          <p:nvPr/>
        </p:nvCxnSpPr>
        <p:spPr>
          <a:xfrm>
            <a:off x="3122565" y="4790675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B48134C2-D779-458D-8CD2-B00D9B0210A5}"/>
              </a:ext>
            </a:extLst>
          </p:cNvPr>
          <p:cNvSpPr txBox="1"/>
          <p:nvPr/>
        </p:nvSpPr>
        <p:spPr>
          <a:xfrm>
            <a:off x="3065488" y="2008133"/>
            <a:ext cx="2735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⌊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3C23EF-AE8E-47E6-8B05-1B4C28B6F016}"/>
              </a:ext>
            </a:extLst>
          </p:cNvPr>
          <p:cNvSpPr txBox="1"/>
          <p:nvPr/>
        </p:nvSpPr>
        <p:spPr>
          <a:xfrm>
            <a:off x="3608216" y="2008133"/>
            <a:ext cx="2362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dirty="0">
                <a:solidFill>
                  <a:srgbClr val="C00000"/>
                </a:solidFill>
              </a:rPr>
              <a:t>⌋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D7581880-83FF-483D-9DC8-3B55141C46AD}"/>
              </a:ext>
            </a:extLst>
          </p:cNvPr>
          <p:cNvSpPr/>
          <p:nvPr/>
        </p:nvSpPr>
        <p:spPr>
          <a:xfrm>
            <a:off x="2217790" y="392302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2348C60-903F-411C-BD4C-C62CC104854D}"/>
              </a:ext>
            </a:extLst>
          </p:cNvPr>
          <p:cNvSpPr txBox="1"/>
          <p:nvPr/>
        </p:nvSpPr>
        <p:spPr>
          <a:xfrm>
            <a:off x="3250878" y="1671764"/>
            <a:ext cx="71467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487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9" grpId="0"/>
      <p:bldP spid="12" grpId="0"/>
      <p:bldP spid="11" grpId="0" animBg="1"/>
      <p:bldP spid="11" grpId="1" animBg="1"/>
      <p:bldP spid="22" grpId="0" animBg="1"/>
      <p:bldP spid="22" grpId="1" animBg="1"/>
      <p:bldP spid="23" grpId="0" animBg="1"/>
      <p:bldP spid="23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3" grpId="0" animBg="1"/>
      <p:bldP spid="45" grpId="0" animBg="1"/>
      <p:bldP spid="50" grpId="0" animBg="1"/>
      <p:bldP spid="55" grpId="0" animBg="1"/>
      <p:bldP spid="56" grpId="0" animBg="1"/>
      <p:bldP spid="32" grpId="0"/>
      <p:bldP spid="39" grpId="0"/>
      <p:bldP spid="47" grpId="0" animBg="1"/>
      <p:bldP spid="48" grpId="0"/>
      <p:bldP spid="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647472" y="1625179"/>
            <a:ext cx="4191867" cy="823890"/>
          </a:xfrm>
        </p:spPr>
        <p:txBody>
          <a:bodyPr/>
          <a:lstStyle/>
          <a:p>
            <a:r>
              <a:rPr lang="en-US" dirty="0"/>
              <a:t>multiplication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867697" y="1623689"/>
            <a:ext cx="4476357" cy="823890"/>
          </a:xfrm>
        </p:spPr>
        <p:txBody>
          <a:bodyPr/>
          <a:lstStyle/>
          <a:p>
            <a:r>
              <a:rPr lang="en-US" dirty="0"/>
              <a:t>division by 3: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⌊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/3⌋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18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651556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>
                <a:ea typeface="Andale Sans UI" pitchFamily="2"/>
              </a:rPr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54667" y="2678552"/>
            <a:ext cx="1141659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3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1" name="Oval 10"/>
          <p:cNvSpPr/>
          <p:nvPr/>
        </p:nvSpPr>
        <p:spPr>
          <a:xfrm>
            <a:off x="1306079" y="40795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2" name="Oval 21"/>
          <p:cNvSpPr/>
          <p:nvPr/>
        </p:nvSpPr>
        <p:spPr>
          <a:xfrm>
            <a:off x="2568170" y="555261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3999932" y="411745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3597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85167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5" name="Oval 34"/>
          <p:cNvSpPr/>
          <p:nvPr/>
        </p:nvSpPr>
        <p:spPr>
          <a:xfrm>
            <a:off x="2808613" y="53672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6" name="Oval 35"/>
          <p:cNvSpPr/>
          <p:nvPr/>
        </p:nvSpPr>
        <p:spPr>
          <a:xfrm>
            <a:off x="2264375" y="53501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7" name="Oval 36"/>
          <p:cNvSpPr/>
          <p:nvPr/>
        </p:nvSpPr>
        <p:spPr>
          <a:xfrm>
            <a:off x="3996489" y="442839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8" name="Oval 37"/>
          <p:cNvSpPr/>
          <p:nvPr/>
        </p:nvSpPr>
        <p:spPr>
          <a:xfrm>
            <a:off x="3740728" y="390356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48916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49757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980039" y="43696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22311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282013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727322" y="522311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stCxn id="40" idx="4"/>
            <a:endCxn id="41" idx="0"/>
          </p:cNvCxnSpPr>
          <p:nvPr/>
        </p:nvCxnSpPr>
        <p:spPr>
          <a:xfrm flipH="1">
            <a:off x="7577094" y="4903918"/>
            <a:ext cx="306929" cy="59365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Oval 49"/>
          <p:cNvSpPr/>
          <p:nvPr/>
        </p:nvSpPr>
        <p:spPr>
          <a:xfrm>
            <a:off x="7947291" y="509705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1" name="Straight Connector 50"/>
          <p:cNvCxnSpPr>
            <a:cxnSpLocks/>
            <a:stCxn id="43" idx="2"/>
            <a:endCxn id="41" idx="6"/>
          </p:cNvCxnSpPr>
          <p:nvPr/>
        </p:nvCxnSpPr>
        <p:spPr>
          <a:xfrm flipH="1">
            <a:off x="7784470" y="5430493"/>
            <a:ext cx="950525" cy="27445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728082" y="46357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40" idx="5"/>
            <a:endCxn id="43" idx="1"/>
          </p:cNvCxnSpPr>
          <p:nvPr/>
        </p:nvCxnSpPr>
        <p:spPr>
          <a:xfrm>
            <a:off x="8030660" y="4843179"/>
            <a:ext cx="765074" cy="44067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86726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9FDCE74F-D29A-410E-A484-FD9B3EAE0604}"/>
              </a:ext>
            </a:extLst>
          </p:cNvPr>
          <p:cNvSpPr/>
          <p:nvPr/>
        </p:nvSpPr>
        <p:spPr>
          <a:xfrm>
            <a:off x="2582761" y="590139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634FE0E-E196-4E87-9451-16DECC63A2FE}"/>
              </a:ext>
            </a:extLst>
          </p:cNvPr>
          <p:cNvSpPr/>
          <p:nvPr/>
        </p:nvSpPr>
        <p:spPr>
          <a:xfrm>
            <a:off x="4259136" y="390356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42" idx="6"/>
            <a:endCxn id="44" idx="2"/>
          </p:cNvCxnSpPr>
          <p:nvPr/>
        </p:nvCxnSpPr>
        <p:spPr>
          <a:xfrm flipV="1">
            <a:off x="9394792" y="4489390"/>
            <a:ext cx="1087834" cy="87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45" idx="7"/>
            <a:endCxn id="44" idx="3"/>
          </p:cNvCxnSpPr>
          <p:nvPr/>
        </p:nvCxnSpPr>
        <p:spPr>
          <a:xfrm flipV="1">
            <a:off x="10081336" y="4636027"/>
            <a:ext cx="462029" cy="64782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5" idx="1"/>
            <a:endCxn id="42" idx="5"/>
          </p:cNvCxnSpPr>
          <p:nvPr/>
        </p:nvCxnSpPr>
        <p:spPr>
          <a:xfrm flipH="1" flipV="1">
            <a:off x="9334053" y="4723629"/>
            <a:ext cx="454008" cy="5602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8320242" y="380090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03666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11" grpId="0" animBg="1"/>
      <p:bldP spid="22" grpId="0" animBg="1"/>
      <p:bldP spid="23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0" grpId="0" animBg="1"/>
      <p:bldP spid="55" grpId="0" animBg="1"/>
      <p:bldP spid="29" grpId="0" animBg="1"/>
      <p:bldP spid="30" grpId="0" animBg="1"/>
      <p:bldP spid="31" grpId="0" animBg="1"/>
      <p:bldP spid="5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val 49"/>
          <p:cNvSpPr/>
          <p:nvPr/>
        </p:nvSpPr>
        <p:spPr>
          <a:xfrm>
            <a:off x="8897816" y="481053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590321" y="1387417"/>
            <a:ext cx="5057239" cy="447667"/>
          </a:xfrm>
        </p:spPr>
        <p:txBody>
          <a:bodyPr>
            <a:normAutofit/>
          </a:bodyPr>
          <a:lstStyle/>
          <a:p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) = 3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/>
              <a:t> using (≤ 2)-product reactions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19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2010234" y="2372422"/>
            <a:ext cx="1417504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endParaRPr lang="en-US" sz="2903" baseline="-25000" dirty="0">
              <a:solidFill>
                <a:schemeClr val="accent1"/>
              </a:solidFill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/>
                </a:solidFill>
                <a:ea typeface="Andale Sans UI" pitchFamily="2"/>
              </a:rPr>
              <a:t>Y’</a:t>
            </a:r>
            <a:r>
              <a:rPr lang="en-US" sz="2903" dirty="0">
                <a:latin typeface="Liberation Sans" pitchFamily="34"/>
                <a:ea typeface="Andale Sans UI" pitchFamily="2"/>
              </a:rPr>
              <a:t>→2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825913" y="2669835"/>
            <a:ext cx="1938351" cy="14325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1</a:t>
            </a:r>
          </a:p>
          <a:p>
            <a:r>
              <a:rPr lang="en-US" sz="2903" i="1" dirty="0"/>
              <a:t>L</a:t>
            </a:r>
            <a:r>
              <a:rPr lang="en-US" sz="2903" baseline="-25000" dirty="0"/>
              <a:t>1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>
                <a:latin typeface="Liberation Sans" pitchFamily="34"/>
                <a:ea typeface="Andale Sans UI" pitchFamily="2"/>
              </a:rPr>
              <a:t>2</a:t>
            </a:r>
            <a:endParaRPr lang="en-US" sz="2903" baseline="-25000" dirty="0"/>
          </a:p>
          <a:p>
            <a:r>
              <a:rPr lang="en-US" sz="2903" i="1" dirty="0"/>
              <a:t>L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→L</a:t>
            </a:r>
            <a:r>
              <a:rPr lang="en-US" sz="2903" baseline="-25000" dirty="0"/>
              <a:t>0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/>
          </a:p>
        </p:txBody>
      </p:sp>
      <p:sp>
        <p:nvSpPr>
          <p:cNvPr id="11" name="Oval 10"/>
          <p:cNvSpPr/>
          <p:nvPr/>
        </p:nvSpPr>
        <p:spPr>
          <a:xfrm>
            <a:off x="1306079" y="417578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3" name="Oval 32"/>
          <p:cNvSpPr/>
          <p:nvPr/>
        </p:nvSpPr>
        <p:spPr>
          <a:xfrm>
            <a:off x="1294621" y="445597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4" name="Oval 33"/>
          <p:cNvSpPr/>
          <p:nvPr/>
        </p:nvSpPr>
        <p:spPr>
          <a:xfrm>
            <a:off x="1565283" y="3947927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40" name="Oval 39"/>
          <p:cNvSpPr/>
          <p:nvPr/>
        </p:nvSpPr>
        <p:spPr>
          <a:xfrm>
            <a:off x="7676646" y="4766291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1" name="Oval 40"/>
          <p:cNvSpPr/>
          <p:nvPr/>
        </p:nvSpPr>
        <p:spPr>
          <a:xfrm>
            <a:off x="7369717" y="57747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2" name="Oval 41"/>
          <p:cNvSpPr/>
          <p:nvPr/>
        </p:nvSpPr>
        <p:spPr>
          <a:xfrm>
            <a:off x="8815610" y="4885437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3" name="Oval 42"/>
          <p:cNvSpPr/>
          <p:nvPr/>
        </p:nvSpPr>
        <p:spPr>
          <a:xfrm>
            <a:off x="8734995" y="550024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4" name="Oval 43"/>
          <p:cNvSpPr/>
          <p:nvPr/>
        </p:nvSpPr>
        <p:spPr>
          <a:xfrm>
            <a:off x="10482626" y="455913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45" name="Oval 44"/>
          <p:cNvSpPr/>
          <p:nvPr/>
        </p:nvSpPr>
        <p:spPr>
          <a:xfrm>
            <a:off x="9990674" y="515761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cxnSp>
        <p:nvCxnSpPr>
          <p:cNvPr id="46" name="Straight Connector 45"/>
          <p:cNvCxnSpPr>
            <a:cxnSpLocks/>
            <a:stCxn id="63" idx="3"/>
            <a:endCxn id="40" idx="7"/>
          </p:cNvCxnSpPr>
          <p:nvPr/>
        </p:nvCxnSpPr>
        <p:spPr>
          <a:xfrm flipH="1">
            <a:off x="8030660" y="4673258"/>
            <a:ext cx="366690" cy="15377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cxnSpLocks/>
            <a:stCxn id="65" idx="3"/>
            <a:endCxn id="42" idx="7"/>
          </p:cNvCxnSpPr>
          <p:nvPr/>
        </p:nvCxnSpPr>
        <p:spPr>
          <a:xfrm flipH="1">
            <a:off x="9169624" y="4678060"/>
            <a:ext cx="203684" cy="26811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/>
          <p:nvPr/>
        </p:nvSpPr>
        <p:spPr>
          <a:xfrm>
            <a:off x="9873006" y="45112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58" name="Straight Connector 57"/>
          <p:cNvCxnSpPr>
            <a:cxnSpLocks/>
            <a:stCxn id="64" idx="3"/>
            <a:endCxn id="41" idx="7"/>
          </p:cNvCxnSpPr>
          <p:nvPr/>
        </p:nvCxnSpPr>
        <p:spPr>
          <a:xfrm flipH="1">
            <a:off x="7723731" y="4678061"/>
            <a:ext cx="1143667" cy="115737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B99479F3-FC7A-46BC-BE72-887C95460442}"/>
              </a:ext>
            </a:extLst>
          </p:cNvPr>
          <p:cNvSpPr/>
          <p:nvPr/>
        </p:nvSpPr>
        <p:spPr>
          <a:xfrm>
            <a:off x="1057809" y="396351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4B45F8DE-4DA8-4992-9E27-A8728B831356}"/>
              </a:ext>
            </a:extLst>
          </p:cNvPr>
          <p:cNvCxnSpPr>
            <a:cxnSpLocks/>
            <a:stCxn id="64" idx="5"/>
            <a:endCxn id="45" idx="1"/>
          </p:cNvCxnSpPr>
          <p:nvPr/>
        </p:nvCxnSpPr>
        <p:spPr>
          <a:xfrm>
            <a:off x="9160673" y="4678061"/>
            <a:ext cx="890740" cy="54028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23FDEA0-D801-40E8-B3E7-EE4E7E2657D0}"/>
              </a:ext>
            </a:extLst>
          </p:cNvPr>
          <p:cNvCxnSpPr>
            <a:cxnSpLocks/>
            <a:stCxn id="65" idx="6"/>
            <a:endCxn id="44" idx="2"/>
          </p:cNvCxnSpPr>
          <p:nvPr/>
        </p:nvCxnSpPr>
        <p:spPr>
          <a:xfrm>
            <a:off x="9727322" y="4531423"/>
            <a:ext cx="755304" cy="2350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75F8E6A9-C531-4EB7-AA29-C6976F56BAD6}"/>
              </a:ext>
            </a:extLst>
          </p:cNvPr>
          <p:cNvCxnSpPr>
            <a:cxnSpLocks/>
            <a:stCxn id="43" idx="0"/>
            <a:endCxn id="63" idx="5"/>
          </p:cNvCxnSpPr>
          <p:nvPr/>
        </p:nvCxnSpPr>
        <p:spPr>
          <a:xfrm flipH="1" flipV="1">
            <a:off x="8690625" y="4673258"/>
            <a:ext cx="251747" cy="82698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74C697D-CF71-41D4-829D-626BDD683ACB}"/>
              </a:ext>
            </a:extLst>
          </p:cNvPr>
          <p:cNvSpPr/>
          <p:nvPr/>
        </p:nvSpPr>
        <p:spPr>
          <a:xfrm>
            <a:off x="9245135" y="6100400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7D501BF-C121-47F5-81F4-BCED2007F853}"/>
              </a:ext>
            </a:extLst>
          </p:cNvPr>
          <p:cNvSpPr txBox="1"/>
          <p:nvPr/>
        </p:nvSpPr>
        <p:spPr>
          <a:xfrm>
            <a:off x="6228100" y="1387418"/>
            <a:ext cx="5763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((≤ 2)-reactant) reactions, starting in config { 1 </a:t>
            </a:r>
            <a:r>
              <a:rPr lang="en-US" sz="2400" b="0" i="1" dirty="0"/>
              <a:t>L</a:t>
            </a:r>
            <a:r>
              <a:rPr lang="en-US" sz="2400" b="0" baseline="-25000" dirty="0"/>
              <a:t>0</a:t>
            </a:r>
            <a:r>
              <a:rPr lang="en-US" sz="2400" b="0" dirty="0"/>
              <a:t>, 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 } (a.k.a., </a:t>
            </a:r>
            <a:r>
              <a:rPr lang="en-US" sz="2400" b="0" i="1" dirty="0"/>
              <a:t>leader-driven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9DA789F-7B71-4DF4-81E0-4086BA2F3EBD}"/>
              </a:ext>
            </a:extLst>
          </p:cNvPr>
          <p:cNvSpPr/>
          <p:nvPr/>
        </p:nvSpPr>
        <p:spPr>
          <a:xfrm>
            <a:off x="1317013" y="3963511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605DB8F-EC6C-43A8-91A1-633F74F72161}"/>
              </a:ext>
            </a:extLst>
          </p:cNvPr>
          <p:cNvSpPr/>
          <p:nvPr/>
        </p:nvSpPr>
        <p:spPr>
          <a:xfrm>
            <a:off x="1987374" y="2430154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F7577996-4436-4031-B7CF-3B1D3FF77899}"/>
              </a:ext>
            </a:extLst>
          </p:cNvPr>
          <p:cNvSpPr/>
          <p:nvPr/>
        </p:nvSpPr>
        <p:spPr>
          <a:xfrm>
            <a:off x="1994994" y="2866477"/>
            <a:ext cx="1417504" cy="432157"/>
          </a:xfrm>
          <a:prstGeom prst="round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80738A0-B0A2-4EDB-8342-F08BF578D851}"/>
              </a:ext>
            </a:extLst>
          </p:cNvPr>
          <p:cNvSpPr/>
          <p:nvPr/>
        </p:nvSpPr>
        <p:spPr>
          <a:xfrm>
            <a:off x="3709816" y="417535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9F9E7651-55D2-45A2-876B-D94C374C6FC7}"/>
              </a:ext>
            </a:extLst>
          </p:cNvPr>
          <p:cNvSpPr/>
          <p:nvPr/>
        </p:nvSpPr>
        <p:spPr>
          <a:xfrm>
            <a:off x="3698358" y="445555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C53E6241-AAF5-4D73-A06A-AA465727B709}"/>
              </a:ext>
            </a:extLst>
          </p:cNvPr>
          <p:cNvSpPr/>
          <p:nvPr/>
        </p:nvSpPr>
        <p:spPr>
          <a:xfrm>
            <a:off x="3969020" y="3947500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061A2D3E-3131-4B84-B252-7B7F6B3D7097}"/>
              </a:ext>
            </a:extLst>
          </p:cNvPr>
          <p:cNvSpPr/>
          <p:nvPr/>
        </p:nvSpPr>
        <p:spPr>
          <a:xfrm>
            <a:off x="3461546" y="396308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1847B77E-DB6E-4CB5-B799-E797C948807A}"/>
              </a:ext>
            </a:extLst>
          </p:cNvPr>
          <p:cNvSpPr/>
          <p:nvPr/>
        </p:nvSpPr>
        <p:spPr>
          <a:xfrm>
            <a:off x="3720750" y="3963084"/>
            <a:ext cx="414753" cy="414753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2400" i="1" dirty="0"/>
              <a:t>Y’</a:t>
            </a:r>
            <a:endParaRPr lang="en-US" sz="2400" dirty="0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031A5F30-BE9A-4798-81ED-6758D89EC8AA}"/>
              </a:ext>
            </a:extLst>
          </p:cNvPr>
          <p:cNvSpPr/>
          <p:nvPr/>
        </p:nvSpPr>
        <p:spPr>
          <a:xfrm>
            <a:off x="8336611" y="4319244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0</a:t>
            </a:r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9D6384E2-1216-4E66-AE27-A23EF41F76E4}"/>
              </a:ext>
            </a:extLst>
          </p:cNvPr>
          <p:cNvSpPr/>
          <p:nvPr/>
        </p:nvSpPr>
        <p:spPr>
          <a:xfrm>
            <a:off x="8806659" y="4324047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3C9BFE65-56AC-4571-A0AE-A243DF577CE4}"/>
              </a:ext>
            </a:extLst>
          </p:cNvPr>
          <p:cNvSpPr/>
          <p:nvPr/>
        </p:nvSpPr>
        <p:spPr>
          <a:xfrm>
            <a:off x="9312569" y="4324046"/>
            <a:ext cx="414753" cy="414753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540" i="1" dirty="0"/>
              <a:t>L</a:t>
            </a:r>
            <a:r>
              <a:rPr lang="en-US" sz="2540" baseline="-25000" dirty="0"/>
              <a:t>2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C6EB0E2-0665-4C7A-BB26-78CC5BA1823E}"/>
              </a:ext>
            </a:extLst>
          </p:cNvPr>
          <p:cNvCxnSpPr>
            <a:cxnSpLocks/>
            <a:stCxn id="63" idx="4"/>
            <a:endCxn id="52" idx="1"/>
          </p:cNvCxnSpPr>
          <p:nvPr/>
        </p:nvCxnSpPr>
        <p:spPr>
          <a:xfrm>
            <a:off x="8543988" y="4733997"/>
            <a:ext cx="761886" cy="142714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>
            <a:extLst>
              <a:ext uri="{FF2B5EF4-FFF2-40B4-BE49-F238E27FC236}">
                <a16:creationId xmlns:a16="http://schemas.microsoft.com/office/drawing/2014/main" id="{28606C28-0A26-4F7F-95FE-8D48D1564396}"/>
              </a:ext>
            </a:extLst>
          </p:cNvPr>
          <p:cNvSpPr txBox="1"/>
          <p:nvPr/>
        </p:nvSpPr>
        <p:spPr>
          <a:xfrm>
            <a:off x="9245135" y="2924732"/>
            <a:ext cx="1938351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ends with 1 copy of </a:t>
            </a:r>
            <a:r>
              <a:rPr lang="en-US" sz="2000" i="1" dirty="0"/>
              <a:t>L</a:t>
            </a:r>
            <a:r>
              <a:rPr lang="en-US" sz="2000" i="1" baseline="-25000" dirty="0"/>
              <a:t>i</a:t>
            </a:r>
            <a:r>
              <a:rPr lang="en-US" sz="2000" dirty="0"/>
              <a:t> for </a:t>
            </a:r>
            <a:r>
              <a:rPr lang="en-US" sz="2000" i="1" dirty="0" err="1"/>
              <a:t>i</a:t>
            </a:r>
            <a:r>
              <a:rPr lang="en-US" sz="2000" dirty="0"/>
              <a:t> = ???</a:t>
            </a:r>
          </a:p>
        </p:txBody>
      </p:sp>
    </p:spTree>
    <p:extLst>
      <p:ext uri="{BB962C8B-B14F-4D97-AF65-F5344CB8AC3E}">
        <p14:creationId xmlns:p14="http://schemas.microsoft.com/office/powerpoint/2010/main" val="4251727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9" grpId="0"/>
      <p:bldP spid="12" grpId="0"/>
      <p:bldP spid="11" grpId="0" animBg="1"/>
      <p:bldP spid="33" grpId="0" animBg="1"/>
      <p:bldP spid="34" grpId="0" animBg="1"/>
      <p:bldP spid="40" grpId="0" animBg="1"/>
      <p:bldP spid="40" grpId="1" animBg="1"/>
      <p:bldP spid="41" grpId="1" animBg="1"/>
      <p:bldP spid="41" grpId="2" animBg="1"/>
      <p:bldP spid="42" grpId="0" animBg="1"/>
      <p:bldP spid="42" grpId="1" animBg="1"/>
      <p:bldP spid="43" grpId="1" animBg="1"/>
      <p:bldP spid="43" grpId="2" animBg="1"/>
      <p:bldP spid="44" grpId="0" animBg="1"/>
      <p:bldP spid="44" grpId="1" animBg="1"/>
      <p:bldP spid="45" grpId="1" animBg="1"/>
      <p:bldP spid="45" grpId="2" animBg="1"/>
      <p:bldP spid="55" grpId="0" animBg="1"/>
      <p:bldP spid="29" grpId="0" animBg="1"/>
      <p:bldP spid="52" grpId="0" animBg="1"/>
      <p:bldP spid="52" grpId="1" animBg="1"/>
      <p:bldP spid="39" grpId="0"/>
      <p:bldP spid="54" grpId="0" animBg="1"/>
      <p:bldP spid="54" grpId="1" animBg="1"/>
      <p:bldP spid="10" grpId="0" animBg="1"/>
      <p:bldP spid="10" grpId="1" animBg="1"/>
      <p:bldP spid="56" grpId="0" animBg="1"/>
      <p:bldP spid="56" grpId="1" animBg="1"/>
      <p:bldP spid="57" grpId="0" animBg="1"/>
      <p:bldP spid="59" grpId="0" animBg="1"/>
      <p:bldP spid="60" grpId="0" animBg="1"/>
      <p:bldP spid="61" grpId="0" animBg="1"/>
      <p:bldP spid="62" grpId="0" animBg="1"/>
      <p:bldP spid="62" grpId="1" animBg="1"/>
      <p:bldP spid="63" grpId="0" animBg="1"/>
      <p:bldP spid="63" grpId="1" animBg="1"/>
      <p:bldP spid="63" grpId="2" animBg="1"/>
      <p:bldP spid="63" grpId="3" animBg="1"/>
      <p:bldP spid="63" grpId="4" animBg="1"/>
      <p:bldP spid="63" grpId="5" animBg="1"/>
      <p:bldP spid="64" grpId="0" animBg="1"/>
      <p:bldP spid="64" grpId="1" animBg="1"/>
      <p:bldP spid="64" grpId="2" animBg="1"/>
      <p:bldP spid="64" grpId="3" animBg="1"/>
      <p:bldP spid="64" grpId="4" animBg="1"/>
      <p:bldP spid="65" grpId="0" animBg="1"/>
      <p:bldP spid="65" grpId="1" animBg="1"/>
      <p:bldP spid="65" grpId="2" animBg="1"/>
      <p:bldP spid="65" grpId="3" animBg="1"/>
      <p:bldP spid="7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Chemical reaction networks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2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4351158" y="3054423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R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1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P</a:t>
            </a:r>
            <a:r>
              <a:rPr lang="en-US" sz="3629" baseline="-25000" dirty="0">
                <a:sym typeface="Wingdings" panose="05000000000000000000" pitchFamily="2" charset="2"/>
              </a:rPr>
              <a:t>2</a:t>
            </a:r>
            <a:endParaRPr lang="en-US" sz="3629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3453625" y="3893036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M</a:t>
            </a:r>
            <a:r>
              <a:rPr lang="en-US" sz="3629" baseline="-25000" dirty="0"/>
              <a:t>1</a:t>
            </a:r>
            <a:r>
              <a:rPr lang="en-US" sz="3629" dirty="0"/>
              <a:t>+</a:t>
            </a:r>
            <a:r>
              <a:rPr lang="en-US" sz="3629" i="1" dirty="0"/>
              <a:t>M</a:t>
            </a:r>
            <a:r>
              <a:rPr lang="en-US" sz="3629" baseline="-25000" dirty="0"/>
              <a:t>2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D</a:t>
            </a:r>
            <a:endParaRPr lang="en-US" sz="3629" i="1" baseline="-25000" dirty="0"/>
          </a:p>
        </p:txBody>
      </p:sp>
      <p:sp>
        <p:nvSpPr>
          <p:cNvPr id="15" name="TextBox 14"/>
          <p:cNvSpPr txBox="1"/>
          <p:nvPr/>
        </p:nvSpPr>
        <p:spPr>
          <a:xfrm>
            <a:off x="3992256" y="4741982"/>
            <a:ext cx="3282344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29" i="1" dirty="0"/>
              <a:t>C</a:t>
            </a:r>
            <a:r>
              <a:rPr lang="en-US" sz="3629" dirty="0"/>
              <a:t>+</a:t>
            </a:r>
            <a:r>
              <a:rPr lang="en-US" sz="3629" i="1" dirty="0"/>
              <a:t>X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629" i="1" dirty="0">
                <a:sym typeface="Wingdings" panose="05000000000000000000" pitchFamily="2" charset="2"/>
              </a:rPr>
              <a:t>C</a:t>
            </a:r>
            <a:r>
              <a:rPr lang="en-US" sz="3629" dirty="0">
                <a:sym typeface="Wingdings" panose="05000000000000000000" pitchFamily="2" charset="2"/>
              </a:rPr>
              <a:t>+</a:t>
            </a:r>
            <a:r>
              <a:rPr lang="en-US" sz="3629" i="1" dirty="0">
                <a:sym typeface="Wingdings" panose="05000000000000000000" pitchFamily="2" charset="2"/>
              </a:rPr>
              <a:t>Y</a:t>
            </a:r>
            <a:endParaRPr lang="en-US" sz="3629" i="1" baseline="-25000" dirty="0"/>
          </a:p>
        </p:txBody>
      </p:sp>
      <p:sp>
        <p:nvSpPr>
          <p:cNvPr id="7" name="TextBox 6"/>
          <p:cNvSpPr txBox="1"/>
          <p:nvPr/>
        </p:nvSpPr>
        <p:spPr>
          <a:xfrm>
            <a:off x="2005289" y="5695923"/>
            <a:ext cx="8204971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Traditionally a descriptive </a:t>
            </a:r>
            <a:r>
              <a:rPr lang="en-US" sz="2540" dirty="0">
                <a:solidFill>
                  <a:srgbClr val="C00000"/>
                </a:solidFill>
              </a:rPr>
              <a:t>modeling</a:t>
            </a:r>
            <a:r>
              <a:rPr lang="en-US" sz="2540" dirty="0"/>
              <a:t> language… </a:t>
            </a:r>
          </a:p>
          <a:p>
            <a:r>
              <a:rPr lang="en-US" sz="2540" dirty="0"/>
              <a:t>Let’s instead use it as a prescriptive </a:t>
            </a:r>
            <a:r>
              <a:rPr lang="en-US" sz="2540" dirty="0">
                <a:solidFill>
                  <a:srgbClr val="C00000"/>
                </a:solidFill>
              </a:rPr>
              <a:t>programming</a:t>
            </a:r>
            <a:r>
              <a:rPr lang="en-US" sz="2540" dirty="0"/>
              <a:t> language</a:t>
            </a:r>
            <a:endParaRPr lang="en-US" sz="2540" baseline="-25000" dirty="0"/>
          </a:p>
        </p:txBody>
      </p:sp>
      <p:sp>
        <p:nvSpPr>
          <p:cNvPr id="8" name="TextBox 7"/>
          <p:cNvSpPr txBox="1"/>
          <p:nvPr/>
        </p:nvSpPr>
        <p:spPr>
          <a:xfrm>
            <a:off x="2143029" y="3138183"/>
            <a:ext cx="173055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reactant(s)</a:t>
            </a:r>
            <a:endParaRPr lang="en-US" sz="3629" baseline="-25000" dirty="0"/>
          </a:p>
        </p:txBody>
      </p:sp>
      <p:sp>
        <p:nvSpPr>
          <p:cNvPr id="9" name="TextBox 8"/>
          <p:cNvSpPr txBox="1"/>
          <p:nvPr/>
        </p:nvSpPr>
        <p:spPr>
          <a:xfrm>
            <a:off x="7496366" y="311172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product(s)</a:t>
            </a:r>
            <a:endParaRPr lang="en-US" sz="3629" baseline="-25000" dirty="0"/>
          </a:p>
        </p:txBody>
      </p:sp>
      <p:sp>
        <p:nvSpPr>
          <p:cNvPr id="10" name="TextBox 9"/>
          <p:cNvSpPr txBox="1"/>
          <p:nvPr/>
        </p:nvSpPr>
        <p:spPr>
          <a:xfrm>
            <a:off x="7496366" y="3974826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dimer</a:t>
            </a:r>
            <a:endParaRPr lang="en-US" sz="3629" baseline="-25000" dirty="0"/>
          </a:p>
        </p:txBody>
      </p:sp>
      <p:sp>
        <p:nvSpPr>
          <p:cNvPr id="11" name="TextBox 10"/>
          <p:cNvSpPr txBox="1"/>
          <p:nvPr/>
        </p:nvSpPr>
        <p:spPr>
          <a:xfrm>
            <a:off x="2143029" y="3989317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monomers</a:t>
            </a:r>
            <a:endParaRPr lang="en-US" sz="3629" baseline="-25000" dirty="0"/>
          </a:p>
        </p:txBody>
      </p:sp>
      <p:sp>
        <p:nvSpPr>
          <p:cNvPr id="13" name="TextBox 12"/>
          <p:cNvSpPr txBox="1"/>
          <p:nvPr/>
        </p:nvSpPr>
        <p:spPr>
          <a:xfrm>
            <a:off x="2143029" y="4814882"/>
            <a:ext cx="1711143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catalyst</a:t>
            </a:r>
            <a:endParaRPr lang="en-US" sz="3629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BF69F8-9DAE-4A5A-A48E-508F65FA4DAC}"/>
              </a:ext>
            </a:extLst>
          </p:cNvPr>
          <p:cNvSpPr txBox="1"/>
          <p:nvPr/>
        </p:nvSpPr>
        <p:spPr>
          <a:xfrm>
            <a:off x="310415" y="1449807"/>
            <a:ext cx="903812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 err="1"/>
              <a:t>aTAM</a:t>
            </a:r>
            <a:r>
              <a:rPr lang="en-US" sz="2000" dirty="0"/>
              <a:t> self-assembly describes </a:t>
            </a:r>
            <a:r>
              <a:rPr lang="en-US" sz="2000" dirty="0">
                <a:solidFill>
                  <a:srgbClr val="C00000"/>
                </a:solidFill>
              </a:rPr>
              <a:t>stateless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stick together</a:t>
            </a:r>
            <a:r>
              <a:rPr lang="en-US" sz="2000" dirty="0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Chemical reaction network model describes </a:t>
            </a:r>
            <a:r>
              <a:rPr lang="en-US" sz="2000" dirty="0">
                <a:solidFill>
                  <a:srgbClr val="C00000"/>
                </a:solidFill>
              </a:rPr>
              <a:t>stateful</a:t>
            </a:r>
            <a:r>
              <a:rPr lang="en-US" sz="2000" dirty="0"/>
              <a:t> molecules that collide and </a:t>
            </a:r>
            <a:r>
              <a:rPr lang="en-US" sz="2000" dirty="0">
                <a:solidFill>
                  <a:schemeClr val="accent1"/>
                </a:solidFill>
              </a:rPr>
              <a:t>bounce apart</a:t>
            </a:r>
            <a:r>
              <a:rPr lang="en-US" sz="2000" dirty="0"/>
              <a:t>, but that might </a:t>
            </a:r>
            <a:r>
              <a:rPr lang="en-US" sz="2000" dirty="0">
                <a:solidFill>
                  <a:schemeClr val="accent1"/>
                </a:solidFill>
              </a:rPr>
              <a:t>change state</a:t>
            </a:r>
            <a:r>
              <a:rPr lang="en-US" sz="2000" dirty="0"/>
              <a:t> as a result of the collision.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000" dirty="0"/>
              <a:t>They allow more general reactions that produce/consume molecules.</a:t>
            </a:r>
          </a:p>
        </p:txBody>
      </p:sp>
      <p:grpSp>
        <p:nvGrpSpPr>
          <p:cNvPr id="17" name="Group 7">
            <a:extLst>
              <a:ext uri="{FF2B5EF4-FFF2-40B4-BE49-F238E27FC236}">
                <a16:creationId xmlns:a16="http://schemas.microsoft.com/office/drawing/2014/main" id="{045B6A2D-4EC6-4E58-8525-CD6E1BC862C3}"/>
              </a:ext>
            </a:extLst>
          </p:cNvPr>
          <p:cNvGrpSpPr/>
          <p:nvPr/>
        </p:nvGrpSpPr>
        <p:grpSpPr>
          <a:xfrm>
            <a:off x="8051703" y="665495"/>
            <a:ext cx="462772" cy="414764"/>
            <a:chOff x="7462080" y="1365840"/>
            <a:chExt cx="510120" cy="457200"/>
          </a:xfrm>
        </p:grpSpPr>
        <p:sp>
          <p:nvSpPr>
            <p:cNvPr id="18" name="Rectangle 8">
              <a:extLst>
                <a:ext uri="{FF2B5EF4-FFF2-40B4-BE49-F238E27FC236}">
                  <a16:creationId xmlns:a16="http://schemas.microsoft.com/office/drawing/2014/main" id="{33B6E3AB-8EA7-478B-895B-AA267B89947C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19" name="TextShape 9">
              <a:extLst>
                <a:ext uri="{FF2B5EF4-FFF2-40B4-BE49-F238E27FC236}">
                  <a16:creationId xmlns:a16="http://schemas.microsoft.com/office/drawing/2014/main" id="{CA62B7F4-1ECF-4EE9-B1EB-1837ABA78D35}"/>
                </a:ext>
              </a:extLst>
            </p:cNvPr>
            <p:cNvSpPr txBox="1"/>
            <p:nvPr/>
          </p:nvSpPr>
          <p:spPr>
            <a:xfrm>
              <a:off x="7840440" y="1541520"/>
              <a:ext cx="78840" cy="13284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  <p:sp>
          <p:nvSpPr>
            <p:cNvPr id="23" name="Rectangle 13">
              <a:extLst>
                <a:ext uri="{FF2B5EF4-FFF2-40B4-BE49-F238E27FC236}">
                  <a16:creationId xmlns:a16="http://schemas.microsoft.com/office/drawing/2014/main" id="{716D15FF-A974-4068-8543-7EA975F98BE7}"/>
                </a:ext>
              </a:extLst>
            </p:cNvPr>
            <p:cNvSpPr/>
            <p:nvPr/>
          </p:nvSpPr>
          <p:spPr>
            <a:xfrm>
              <a:off x="791928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  <p:sp>
          <p:nvSpPr>
            <p:cNvPr id="24" name="Rectangle 14">
              <a:extLst>
                <a:ext uri="{FF2B5EF4-FFF2-40B4-BE49-F238E27FC236}">
                  <a16:creationId xmlns:a16="http://schemas.microsoft.com/office/drawing/2014/main" id="{52C82AE8-FA36-43B6-89D5-6F18255DD747}"/>
                </a:ext>
              </a:extLst>
            </p:cNvPr>
            <p:cNvSpPr/>
            <p:nvPr/>
          </p:nvSpPr>
          <p:spPr>
            <a:xfrm>
              <a:off x="791928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25" name="Group 7">
            <a:extLst>
              <a:ext uri="{FF2B5EF4-FFF2-40B4-BE49-F238E27FC236}">
                <a16:creationId xmlns:a16="http://schemas.microsoft.com/office/drawing/2014/main" id="{FFF87DC8-7815-463E-86B6-4B77F81CD743}"/>
              </a:ext>
            </a:extLst>
          </p:cNvPr>
          <p:cNvGrpSpPr/>
          <p:nvPr/>
        </p:nvGrpSpPr>
        <p:grpSpPr>
          <a:xfrm>
            <a:off x="9218986" y="324555"/>
            <a:ext cx="462772" cy="414764"/>
            <a:chOff x="7409160" y="1365840"/>
            <a:chExt cx="510120" cy="457200"/>
          </a:xfrm>
        </p:grpSpPr>
        <p:sp>
          <p:nvSpPr>
            <p:cNvPr id="26" name="Rectangle 8">
              <a:extLst>
                <a:ext uri="{FF2B5EF4-FFF2-40B4-BE49-F238E27FC236}">
                  <a16:creationId xmlns:a16="http://schemas.microsoft.com/office/drawing/2014/main" id="{03D0454B-3374-4CC6-BC04-763F48B0E953}"/>
                </a:ext>
              </a:extLst>
            </p:cNvPr>
            <p:cNvSpPr/>
            <p:nvPr/>
          </p:nvSpPr>
          <p:spPr>
            <a:xfrm>
              <a:off x="7462080" y="1365840"/>
              <a:ext cx="457200" cy="457200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28" name="TextShape 10">
              <a:extLst>
                <a:ext uri="{FF2B5EF4-FFF2-40B4-BE49-F238E27FC236}">
                  <a16:creationId xmlns:a16="http://schemas.microsoft.com/office/drawing/2014/main" id="{5029EE43-214F-41B2-B615-277709646952}"/>
                </a:ext>
              </a:extLst>
            </p:cNvPr>
            <p:cNvSpPr txBox="1"/>
            <p:nvPr/>
          </p:nvSpPr>
          <p:spPr>
            <a:xfrm>
              <a:off x="7472880" y="1541520"/>
              <a:ext cx="78840" cy="13284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  <p:sp>
          <p:nvSpPr>
            <p:cNvPr id="29" name="Rectangle 11">
              <a:extLst>
                <a:ext uri="{FF2B5EF4-FFF2-40B4-BE49-F238E27FC236}">
                  <a16:creationId xmlns:a16="http://schemas.microsoft.com/office/drawing/2014/main" id="{06B714E0-AC53-42C8-8DE0-3629B7DAE501}"/>
                </a:ext>
              </a:extLst>
            </p:cNvPr>
            <p:cNvSpPr/>
            <p:nvPr/>
          </p:nvSpPr>
          <p:spPr>
            <a:xfrm>
              <a:off x="7409160" y="14526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  <p:sp>
          <p:nvSpPr>
            <p:cNvPr id="30" name="Rectangle 12">
              <a:extLst>
                <a:ext uri="{FF2B5EF4-FFF2-40B4-BE49-F238E27FC236}">
                  <a16:creationId xmlns:a16="http://schemas.microsoft.com/office/drawing/2014/main" id="{43917717-74AE-49F4-9D86-82F73ECF0FF4}"/>
                </a:ext>
              </a:extLst>
            </p:cNvPr>
            <p:cNvSpPr/>
            <p:nvPr/>
          </p:nvSpPr>
          <p:spPr>
            <a:xfrm>
              <a:off x="7409160" y="1681200"/>
              <a:ext cx="52920" cy="52920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087A1A9C-6948-4F8F-A746-BCAFDAAE1A36}"/>
              </a:ext>
            </a:extLst>
          </p:cNvPr>
          <p:cNvGrpSpPr/>
          <p:nvPr/>
        </p:nvGrpSpPr>
        <p:grpSpPr>
          <a:xfrm>
            <a:off x="10912651" y="575975"/>
            <a:ext cx="882298" cy="414764"/>
            <a:chOff x="10292068" y="575975"/>
            <a:chExt cx="882298" cy="414764"/>
          </a:xfrm>
        </p:grpSpPr>
        <p:sp>
          <p:nvSpPr>
            <p:cNvPr id="34" name="Rectangle 8">
              <a:extLst>
                <a:ext uri="{FF2B5EF4-FFF2-40B4-BE49-F238E27FC236}">
                  <a16:creationId xmlns:a16="http://schemas.microsoft.com/office/drawing/2014/main" id="{CD458B28-B60C-4B4C-B2BB-481056CAD5EC}"/>
                </a:ext>
              </a:extLst>
            </p:cNvPr>
            <p:cNvSpPr/>
            <p:nvPr/>
          </p:nvSpPr>
          <p:spPr>
            <a:xfrm>
              <a:off x="10292068" y="575975"/>
              <a:ext cx="414764" cy="414764"/>
            </a:xfrm>
            <a:prstGeom prst="rect">
              <a:avLst/>
            </a:prstGeom>
            <a:solidFill>
              <a:srgbClr val="3DEB3D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35" name="TextShape 9">
              <a:extLst>
                <a:ext uri="{FF2B5EF4-FFF2-40B4-BE49-F238E27FC236}">
                  <a16:creationId xmlns:a16="http://schemas.microsoft.com/office/drawing/2014/main" id="{BC4AFAB0-3CDB-49FC-B2BB-08DEB219C64E}"/>
                </a:ext>
              </a:extLst>
            </p:cNvPr>
            <p:cNvSpPr txBox="1"/>
            <p:nvPr/>
          </p:nvSpPr>
          <p:spPr>
            <a:xfrm>
              <a:off x="10635310" y="735349"/>
              <a:ext cx="71522" cy="12051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  <p:sp>
          <p:nvSpPr>
            <p:cNvPr id="36" name="Rectangle 13">
              <a:extLst>
                <a:ext uri="{FF2B5EF4-FFF2-40B4-BE49-F238E27FC236}">
                  <a16:creationId xmlns:a16="http://schemas.microsoft.com/office/drawing/2014/main" id="{06C5716F-093A-4A76-B7A7-8BF83DDFFA68}"/>
                </a:ext>
              </a:extLst>
            </p:cNvPr>
            <p:cNvSpPr/>
            <p:nvPr/>
          </p:nvSpPr>
          <p:spPr>
            <a:xfrm>
              <a:off x="10706832" y="654682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  <p:sp>
          <p:nvSpPr>
            <p:cNvPr id="37" name="Rectangle 14">
              <a:extLst>
                <a:ext uri="{FF2B5EF4-FFF2-40B4-BE49-F238E27FC236}">
                  <a16:creationId xmlns:a16="http://schemas.microsoft.com/office/drawing/2014/main" id="{014EC945-EBAD-4DF4-A6B6-871AA11D6EA5}"/>
                </a:ext>
              </a:extLst>
            </p:cNvPr>
            <p:cNvSpPr/>
            <p:nvPr/>
          </p:nvSpPr>
          <p:spPr>
            <a:xfrm>
              <a:off x="10706832" y="862064"/>
              <a:ext cx="48008" cy="48008"/>
            </a:xfrm>
            <a:prstGeom prst="rect">
              <a:avLst/>
            </a:prstGeom>
            <a:solidFill>
              <a:srgbClr val="000000"/>
            </a:solidFill>
            <a:ln>
              <a:solidFill>
                <a:srgbClr val="000000"/>
              </a:solidFill>
            </a:ln>
          </p:spPr>
        </p:sp>
        <p:sp>
          <p:nvSpPr>
            <p:cNvPr id="39" name="Rectangle 8">
              <a:extLst>
                <a:ext uri="{FF2B5EF4-FFF2-40B4-BE49-F238E27FC236}">
                  <a16:creationId xmlns:a16="http://schemas.microsoft.com/office/drawing/2014/main" id="{EBAFD4FE-48FB-45CA-B8D5-781FC7A5BC7C}"/>
                </a:ext>
              </a:extLst>
            </p:cNvPr>
            <p:cNvSpPr/>
            <p:nvPr/>
          </p:nvSpPr>
          <p:spPr>
            <a:xfrm>
              <a:off x="10759602" y="575975"/>
              <a:ext cx="414764" cy="414764"/>
            </a:xfrm>
            <a:prstGeom prst="rect">
              <a:avLst/>
            </a:prstGeom>
            <a:solidFill>
              <a:schemeClr val="accent5"/>
            </a:solidFill>
            <a:ln>
              <a:solidFill>
                <a:srgbClr val="000000"/>
              </a:solidFill>
            </a:ln>
          </p:spPr>
          <p:txBody>
            <a:bodyPr lIns="81646" tIns="40823" rIns="81646" bIns="40823" anchor="ctr" anchorCtr="1">
              <a:noAutofit/>
            </a:bodyPr>
            <a:lstStyle/>
            <a:p>
              <a:pPr algn="ctr"/>
              <a:endParaRPr lang="en-US" sz="1452" spc="-1" dirty="0">
                <a:latin typeface="Arial"/>
              </a:endParaRPr>
            </a:p>
          </p:txBody>
        </p:sp>
        <p:sp>
          <p:nvSpPr>
            <p:cNvPr id="40" name="TextShape 10">
              <a:extLst>
                <a:ext uri="{FF2B5EF4-FFF2-40B4-BE49-F238E27FC236}">
                  <a16:creationId xmlns:a16="http://schemas.microsoft.com/office/drawing/2014/main" id="{A9ED4535-A802-4B6D-BA75-5CB32494AA97}"/>
                </a:ext>
              </a:extLst>
            </p:cNvPr>
            <p:cNvSpPr txBox="1"/>
            <p:nvPr/>
          </p:nvSpPr>
          <p:spPr>
            <a:xfrm>
              <a:off x="10769400" y="735349"/>
              <a:ext cx="71522" cy="120510"/>
            </a:xfrm>
            <a:prstGeom prst="rect">
              <a:avLst/>
            </a:prstGeom>
            <a:noFill/>
            <a:ln>
              <a:noFill/>
            </a:ln>
          </p:spPr>
          <p:txBody>
            <a:bodyPr lIns="8165" tIns="8165" rIns="8165" bIns="8165">
              <a:noAutofit/>
            </a:bodyPr>
            <a:lstStyle/>
            <a:p>
              <a:pPr algn="ctr"/>
              <a:r>
                <a:rPr lang="en-US" sz="726" spc="-1">
                  <a:latin typeface="Arial"/>
                </a:rPr>
                <a:t>1</a:t>
              </a:r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13F5CADC-BD42-4E32-B888-50BFB4AC488A}"/>
              </a:ext>
            </a:extLst>
          </p:cNvPr>
          <p:cNvSpPr/>
          <p:nvPr/>
        </p:nvSpPr>
        <p:spPr>
          <a:xfrm>
            <a:off x="10010775" y="654682"/>
            <a:ext cx="557213" cy="29781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48B3C53D-EA98-4E0E-93C4-33AB8EE83E77}"/>
              </a:ext>
            </a:extLst>
          </p:cNvPr>
          <p:cNvCxnSpPr>
            <a:cxnSpLocks/>
          </p:cNvCxnSpPr>
          <p:nvPr/>
        </p:nvCxnSpPr>
        <p:spPr>
          <a:xfrm flipV="1">
            <a:off x="8538769" y="729794"/>
            <a:ext cx="268381" cy="131148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0C0E84AE-85A6-4CBE-8AC5-89B9CE9A1509}"/>
              </a:ext>
            </a:extLst>
          </p:cNvPr>
          <p:cNvCxnSpPr>
            <a:cxnSpLocks/>
          </p:cNvCxnSpPr>
          <p:nvPr/>
        </p:nvCxnSpPr>
        <p:spPr>
          <a:xfrm flipH="1">
            <a:off x="8906260" y="551964"/>
            <a:ext cx="285218" cy="135704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D2489D8-7DA9-433E-843E-4F44252DB5C6}"/>
              </a:ext>
            </a:extLst>
          </p:cNvPr>
          <p:cNvGrpSpPr/>
          <p:nvPr/>
        </p:nvGrpSpPr>
        <p:grpSpPr>
          <a:xfrm>
            <a:off x="8098726" y="1690689"/>
            <a:ext cx="3814473" cy="1471676"/>
            <a:chOff x="8098726" y="1690689"/>
            <a:chExt cx="3814473" cy="14716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62B7E7A-38BF-49E2-9A9E-8FFC04030609}"/>
                </a:ext>
              </a:extLst>
            </p:cNvPr>
            <p:cNvSpPr/>
            <p:nvPr/>
          </p:nvSpPr>
          <p:spPr>
            <a:xfrm>
              <a:off x="8098726" y="2566559"/>
              <a:ext cx="436141" cy="444387"/>
            </a:xfrm>
            <a:prstGeom prst="ellipse">
              <a:avLst/>
            </a:prstGeom>
            <a:solidFill>
              <a:srgbClr val="3DEB3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5D792318-46AC-41EC-8FB1-800A73BB491C}"/>
                </a:ext>
              </a:extLst>
            </p:cNvPr>
            <p:cNvSpPr/>
            <p:nvPr/>
          </p:nvSpPr>
          <p:spPr>
            <a:xfrm>
              <a:off x="9241799" y="2017166"/>
              <a:ext cx="436141" cy="444387"/>
            </a:xfrm>
            <a:prstGeom prst="ellipse">
              <a:avLst/>
            </a:prstGeom>
            <a:solidFill>
              <a:schemeClr val="accent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B</a:t>
              </a:r>
            </a:p>
          </p:txBody>
        </p:sp>
        <p:sp>
          <p:nvSpPr>
            <p:cNvPr id="55" name="Arrow: Right 54">
              <a:extLst>
                <a:ext uri="{FF2B5EF4-FFF2-40B4-BE49-F238E27FC236}">
                  <a16:creationId xmlns:a16="http://schemas.microsoft.com/office/drawing/2014/main" id="{E76A5B23-E80B-48D6-9F25-8324CF869806}"/>
                </a:ext>
              </a:extLst>
            </p:cNvPr>
            <p:cNvSpPr/>
            <p:nvPr/>
          </p:nvSpPr>
          <p:spPr>
            <a:xfrm>
              <a:off x="9925101" y="2443610"/>
              <a:ext cx="557213" cy="297818"/>
            </a:xfrm>
            <a:prstGeom prst="rightArrow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3EC7A669-E900-4479-B8CC-E0293AC00B43}"/>
                </a:ext>
              </a:extLst>
            </p:cNvPr>
            <p:cNvSpPr/>
            <p:nvPr/>
          </p:nvSpPr>
          <p:spPr>
            <a:xfrm>
              <a:off x="10694580" y="1927863"/>
              <a:ext cx="436141" cy="444387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C</a:t>
              </a: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4BBAD881-B08F-4055-B38D-FBF2DF5E1263}"/>
                </a:ext>
              </a:extLst>
            </p:cNvPr>
            <p:cNvSpPr/>
            <p:nvPr/>
          </p:nvSpPr>
          <p:spPr>
            <a:xfrm>
              <a:off x="11255893" y="2461553"/>
              <a:ext cx="436141" cy="444387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66" i="1" dirty="0">
                  <a:solidFill>
                    <a:schemeClr val="tx1"/>
                  </a:solidFill>
                </a:rPr>
                <a:t>D</a:t>
              </a:r>
            </a:p>
          </p:txBody>
        </p: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83D4EE08-31C2-4530-8EEC-B2123148F6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8789" y="2539402"/>
              <a:ext cx="268381" cy="13114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>
              <a:extLst>
                <a:ext uri="{FF2B5EF4-FFF2-40B4-BE49-F238E27FC236}">
                  <a16:creationId xmlns:a16="http://schemas.microsoft.com/office/drawing/2014/main" id="{04C22109-E4D5-444C-A079-79DE633E4A0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928229" y="2348293"/>
              <a:ext cx="285218" cy="135704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Arrow Connector 72">
              <a:extLst>
                <a:ext uri="{FF2B5EF4-FFF2-40B4-BE49-F238E27FC236}">
                  <a16:creationId xmlns:a16="http://schemas.microsoft.com/office/drawing/2014/main" id="{060FEEA8-78DE-40B3-93E7-6FEE7C9FD4A5}"/>
                </a:ext>
              </a:extLst>
            </p:cNvPr>
            <p:cNvCxnSpPr>
              <a:cxnSpLocks/>
            </p:cNvCxnSpPr>
            <p:nvPr/>
          </p:nvCxnSpPr>
          <p:spPr>
            <a:xfrm>
              <a:off x="11661896" y="2905940"/>
              <a:ext cx="251303" cy="256425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3CB7A1E3-14FB-460B-B833-6F9D6E323B1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0406115" y="1690689"/>
              <a:ext cx="288465" cy="275122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70468821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7" grpId="0"/>
      <p:bldP spid="8" grpId="0"/>
      <p:bldP spid="9" grpId="0"/>
      <p:bldP spid="10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6A40C-4DB9-43C4-8D5C-0E5E023D9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08A052-88C5-4C65-B2BA-B6E07A707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20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47AEE9-9B6B-4BB5-A84D-EBFAB030F682}"/>
              </a:ext>
            </a:extLst>
          </p:cNvPr>
          <p:cNvSpPr txBox="1"/>
          <p:nvPr/>
        </p:nvSpPr>
        <p:spPr>
          <a:xfrm>
            <a:off x="839788" y="1759367"/>
            <a:ext cx="68278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⌊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/3⌋ using bimolecular (≤ 2-reactant) reactions, starting in config {</a:t>
            </a:r>
            <a:r>
              <a:rPr lang="en-US" sz="2400" b="0" i="1" dirty="0"/>
              <a:t>a</a:t>
            </a:r>
            <a:r>
              <a:rPr lang="en-US" sz="2400" b="0" dirty="0"/>
              <a:t> 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} (a.k.a., </a:t>
            </a:r>
            <a:r>
              <a:rPr lang="en-US" sz="2400" b="0" i="1" dirty="0"/>
              <a:t>leaderless</a:t>
            </a:r>
            <a:r>
              <a:rPr lang="en-US" sz="2400" b="0" dirty="0"/>
              <a:t>)</a:t>
            </a:r>
            <a:endParaRPr lang="en-US" sz="24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DD0835-3D54-49E3-8A24-B7513800818A}"/>
              </a:ext>
            </a:extLst>
          </p:cNvPr>
          <p:cNvSpPr/>
          <p:nvPr/>
        </p:nvSpPr>
        <p:spPr>
          <a:xfrm>
            <a:off x="1420005" y="3362325"/>
            <a:ext cx="1596912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endParaRPr lang="en-US" sz="2903" baseline="-25000" dirty="0">
              <a:latin typeface="Liberation Sans" pitchFamily="34"/>
              <a:ea typeface="Andale Sans UI" pitchFamily="2"/>
            </a:endParaRPr>
          </a:p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DCE619-4430-4DE2-AA26-CA15E3B658F4}"/>
              </a:ext>
            </a:extLst>
          </p:cNvPr>
          <p:cNvSpPr/>
          <p:nvPr/>
        </p:nvSpPr>
        <p:spPr>
          <a:xfrm>
            <a:off x="1420005" y="4290958"/>
            <a:ext cx="200407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dirty="0"/>
              <a:t>+</a:t>
            </a:r>
            <a:r>
              <a:rPr lang="en-US" sz="2903" i="1" dirty="0"/>
              <a:t>A</a:t>
            </a:r>
            <a:r>
              <a:rPr lang="en-US" sz="2903" baseline="-25000" dirty="0"/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A20C185-10AF-4D93-AAEF-8B76FF5BB62C}"/>
              </a:ext>
            </a:extLst>
          </p:cNvPr>
          <p:cNvSpPr txBox="1"/>
          <p:nvPr/>
        </p:nvSpPr>
        <p:spPr>
          <a:xfrm>
            <a:off x="4857750" y="3552559"/>
            <a:ext cx="7087521" cy="267765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0" dirty="0"/>
              <a:t>Calling </a:t>
            </a:r>
            <a:r>
              <a:rPr lang="en-US" sz="2400" b="0" i="1" dirty="0"/>
              <a:t>A</a:t>
            </a:r>
            <a:r>
              <a:rPr lang="en-US" sz="2400" b="0" dirty="0"/>
              <a:t> = </a:t>
            </a:r>
            <a:r>
              <a:rPr lang="en-US" sz="2400" b="0" i="1" dirty="0"/>
              <a:t>A</a:t>
            </a:r>
            <a:r>
              <a:rPr lang="en-US" sz="2400" b="0" baseline="-25000" dirty="0"/>
              <a:t>1</a:t>
            </a:r>
            <a:r>
              <a:rPr lang="en-US" sz="2400" b="0" dirty="0"/>
              <a:t>, in general to divide by constant </a:t>
            </a:r>
            <a:r>
              <a:rPr lang="en-US" sz="2400" b="0" i="1" dirty="0"/>
              <a:t>c</a:t>
            </a:r>
            <a:r>
              <a:rPr lang="en-US" sz="2400" b="0" dirty="0"/>
              <a:t>: 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    </a:t>
            </a:r>
            <a:r>
              <a:rPr lang="en-US" sz="2400" baseline="-25000" dirty="0">
                <a:ea typeface="Andale Sans UI" pitchFamily="2"/>
              </a:rPr>
              <a:t>  </a:t>
            </a:r>
            <a:r>
              <a:rPr lang="en-US" sz="2400" dirty="0">
                <a:ea typeface="Andale Sans UI" pitchFamily="2"/>
              </a:rPr>
              <a:t> 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&lt;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</a:t>
            </a:r>
          </a:p>
          <a:p>
            <a:r>
              <a:rPr lang="en-US" sz="2400" b="0" i="1" dirty="0"/>
              <a:t>    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i</a:t>
            </a:r>
            <a:r>
              <a:rPr lang="en-US" sz="2400" b="0" dirty="0" err="1"/>
              <a:t>+</a:t>
            </a:r>
            <a:r>
              <a:rPr lang="en-US" sz="2400" b="0" i="1" dirty="0" err="1"/>
              <a:t>A</a:t>
            </a:r>
            <a:r>
              <a:rPr lang="en-US" sz="2400" b="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ea typeface="Andale Sans UI" pitchFamily="2"/>
              </a:rPr>
              <a:t>A</a:t>
            </a:r>
            <a:r>
              <a:rPr lang="en-US" sz="2400" i="1" baseline="-25000" dirty="0" err="1">
                <a:ea typeface="Andale Sans UI" pitchFamily="2"/>
              </a:rPr>
              <a:t>k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&gt;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, where </a:t>
            </a:r>
            <a:r>
              <a:rPr lang="en-US" sz="2400" i="1" dirty="0">
                <a:ea typeface="Andale Sans UI" pitchFamily="2"/>
              </a:rPr>
              <a:t>k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i="1" dirty="0">
                <a:ea typeface="Andale Sans UI" pitchFamily="2"/>
              </a:rPr>
              <a:t> </a:t>
            </a:r>
            <a:r>
              <a:rPr lang="en-US" sz="2400" dirty="0">
                <a:ea typeface="Andale Sans UI" pitchFamily="2"/>
              </a:rPr>
              <a:t>+ </a:t>
            </a:r>
            <a:r>
              <a:rPr lang="en-US" sz="2400" i="1" dirty="0">
                <a:ea typeface="Andale Sans UI" pitchFamily="2"/>
              </a:rPr>
              <a:t>j </a:t>
            </a:r>
            <a:r>
              <a:rPr lang="en-US" sz="2400" dirty="0">
                <a:ea typeface="Andale Sans UI" pitchFamily="2"/>
              </a:rPr>
              <a:t>–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i="1" dirty="0"/>
              <a:t>    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i</a:t>
            </a:r>
            <a:r>
              <a:rPr lang="en-US" sz="2400" dirty="0" err="1"/>
              <a:t>+</a:t>
            </a:r>
            <a:r>
              <a:rPr lang="en-US" sz="2400" i="1" dirty="0" err="1"/>
              <a:t>A</a:t>
            </a:r>
            <a:r>
              <a:rPr lang="en-US" sz="2400" i="1" baseline="-25000" dirty="0" err="1"/>
              <a:t>j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         </a:t>
            </a:r>
            <a:r>
              <a:rPr lang="en-US" sz="2400" dirty="0">
                <a:ea typeface="Andale Sans UI" pitchFamily="2"/>
              </a:rPr>
              <a:t>if </a:t>
            </a:r>
            <a:r>
              <a:rPr lang="en-US" sz="2400" i="1" dirty="0" err="1">
                <a:ea typeface="Andale Sans UI" pitchFamily="2"/>
              </a:rPr>
              <a:t>i</a:t>
            </a:r>
            <a:r>
              <a:rPr lang="en-US" sz="2400" dirty="0" err="1">
                <a:ea typeface="Andale Sans UI" pitchFamily="2"/>
              </a:rPr>
              <a:t>+</a:t>
            </a:r>
            <a:r>
              <a:rPr lang="en-US" sz="2400" i="1" dirty="0" err="1">
                <a:ea typeface="Andale Sans UI" pitchFamily="2"/>
              </a:rPr>
              <a:t>j</a:t>
            </a:r>
            <a:r>
              <a:rPr lang="en-US" sz="2400" dirty="0">
                <a:ea typeface="Andale Sans UI" pitchFamily="2"/>
              </a:rPr>
              <a:t> = </a:t>
            </a:r>
            <a:r>
              <a:rPr lang="en-US" sz="2400" i="1" dirty="0">
                <a:ea typeface="Andale Sans UI" pitchFamily="2"/>
              </a:rPr>
              <a:t>c</a:t>
            </a:r>
          </a:p>
          <a:p>
            <a:r>
              <a:rPr lang="en-US" sz="2400" dirty="0">
                <a:ea typeface="Andale Sans UI" pitchFamily="2"/>
              </a:rPr>
              <a:t>i.e., </a:t>
            </a:r>
            <a:r>
              <a:rPr lang="en-US" sz="2400" i="1" dirty="0">
                <a:ea typeface="Andale Sans UI" pitchFamily="2"/>
              </a:rPr>
              <a:t>A</a:t>
            </a:r>
            <a:r>
              <a:rPr lang="en-US" sz="2400" dirty="0">
                <a:ea typeface="Andale Sans UI" pitchFamily="2"/>
              </a:rPr>
              <a:t>’s start with 1 “ball” and pass balls to each other;</a:t>
            </a:r>
          </a:p>
          <a:p>
            <a:r>
              <a:rPr lang="en-US" sz="2400" dirty="0">
                <a:ea typeface="Andale Sans UI" pitchFamily="2"/>
              </a:rPr>
              <a:t>whenever someone gets ≥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balls, </a:t>
            </a:r>
          </a:p>
          <a:p>
            <a:r>
              <a:rPr lang="en-US" sz="2400" dirty="0">
                <a:ea typeface="Andale Sans UI" pitchFamily="2"/>
              </a:rPr>
              <a:t>throw away </a:t>
            </a:r>
            <a:r>
              <a:rPr lang="en-US" sz="2400" i="1" dirty="0">
                <a:ea typeface="Andale Sans UI" pitchFamily="2"/>
              </a:rPr>
              <a:t>c</a:t>
            </a:r>
            <a:r>
              <a:rPr lang="en-US" sz="2400" dirty="0">
                <a:ea typeface="Andale Sans UI" pitchFamily="2"/>
              </a:rPr>
              <a:t> balls and produce a </a:t>
            </a:r>
            <a:r>
              <a:rPr lang="en-US" sz="24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400" i="1" dirty="0">
              <a:ea typeface="Andale Sans U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20105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789" y="2050361"/>
            <a:ext cx="2855912" cy="454713"/>
          </a:xfrm>
        </p:spPr>
        <p:txBody>
          <a:bodyPr/>
          <a:lstStyle/>
          <a:p>
            <a:r>
              <a:rPr lang="en-US" dirty="0"/>
              <a:t>addition: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+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6172201" y="2050387"/>
            <a:ext cx="3257550" cy="454712"/>
          </a:xfrm>
        </p:spPr>
        <p:txBody>
          <a:bodyPr/>
          <a:lstStyle/>
          <a:p>
            <a:r>
              <a:rPr lang="en-US" dirty="0"/>
              <a:t>subtraction: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</a:t>
            </a:r>
            <a:r>
              <a:rPr lang="en-US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i="1" dirty="0"/>
              <a:t>–</a:t>
            </a:r>
            <a:r>
              <a:rPr lang="en-US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21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659089" y="2712503"/>
            <a:ext cx="952505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69716" y="2741496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515231" y="3194761"/>
            <a:ext cx="141256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BD86E65-58B9-4B91-8076-4D162A340842}"/>
              </a:ext>
            </a:extLst>
          </p:cNvPr>
          <p:cNvSpPr/>
          <p:nvPr/>
        </p:nvSpPr>
        <p:spPr>
          <a:xfrm>
            <a:off x="1116914" y="463659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1C99BE6-F3D4-46FE-BAC8-8CA5ABDA73B4}"/>
              </a:ext>
            </a:extLst>
          </p:cNvPr>
          <p:cNvSpPr/>
          <p:nvPr/>
        </p:nvSpPr>
        <p:spPr>
          <a:xfrm>
            <a:off x="2454964" y="525383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2254B06-D875-480B-8F01-1142F7F4849E}"/>
              </a:ext>
            </a:extLst>
          </p:cNvPr>
          <p:cNvSpPr/>
          <p:nvPr/>
        </p:nvSpPr>
        <p:spPr>
          <a:xfrm>
            <a:off x="3418731" y="4583421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6464C9A-7BF5-4C0F-AEE8-8B387B851EDD}"/>
              </a:ext>
            </a:extLst>
          </p:cNvPr>
          <p:cNvSpPr/>
          <p:nvPr/>
        </p:nvSpPr>
        <p:spPr>
          <a:xfrm>
            <a:off x="1116059" y="4286604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51C2A68-9130-4CCC-B14C-5C613A56340F}"/>
              </a:ext>
            </a:extLst>
          </p:cNvPr>
          <p:cNvSpPr/>
          <p:nvPr/>
        </p:nvSpPr>
        <p:spPr>
          <a:xfrm>
            <a:off x="2470927" y="4969638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1A94FE2-2E99-4B84-9CF4-5B2F8AF9F40C}"/>
              </a:ext>
            </a:extLst>
          </p:cNvPr>
          <p:cNvSpPr/>
          <p:nvPr/>
        </p:nvSpPr>
        <p:spPr>
          <a:xfrm>
            <a:off x="3397932" y="4245771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9B7FE0D-5A42-4A55-A31D-7EDE774B2522}"/>
              </a:ext>
            </a:extLst>
          </p:cNvPr>
          <p:cNvSpPr/>
          <p:nvPr/>
        </p:nvSpPr>
        <p:spPr>
          <a:xfrm>
            <a:off x="666233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80F4913-DBFB-4DCA-A4E8-389FBC94E424}"/>
              </a:ext>
            </a:extLst>
          </p:cNvPr>
          <p:cNvSpPr/>
          <p:nvPr/>
        </p:nvSpPr>
        <p:spPr>
          <a:xfrm>
            <a:off x="6685996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792CC64-6146-4528-882D-40488449CCBC}"/>
              </a:ext>
            </a:extLst>
          </p:cNvPr>
          <p:cNvSpPr/>
          <p:nvPr/>
        </p:nvSpPr>
        <p:spPr>
          <a:xfrm>
            <a:off x="7404134" y="525048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F5284D4-A6F3-4819-B0AA-2D787F8C5E45}"/>
              </a:ext>
            </a:extLst>
          </p:cNvPr>
          <p:cNvSpPr/>
          <p:nvPr/>
        </p:nvSpPr>
        <p:spPr>
          <a:xfrm>
            <a:off x="7384325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63DB4105-0135-46D2-8A55-B9D7D967F03C}"/>
              </a:ext>
            </a:extLst>
          </p:cNvPr>
          <p:cNvSpPr/>
          <p:nvPr/>
        </p:nvSpPr>
        <p:spPr>
          <a:xfrm>
            <a:off x="8106311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982222EE-1823-4033-B5B7-8D781C8FAF6C}"/>
              </a:ext>
            </a:extLst>
          </p:cNvPr>
          <p:cNvSpPr/>
          <p:nvPr/>
        </p:nvSpPr>
        <p:spPr>
          <a:xfrm>
            <a:off x="8828297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FD99351-4057-44F9-98EC-09E56ABCF554}"/>
              </a:ext>
            </a:extLst>
          </p:cNvPr>
          <p:cNvSpPr/>
          <p:nvPr/>
        </p:nvSpPr>
        <p:spPr>
          <a:xfrm>
            <a:off x="9550283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5D31AD3-360F-4923-A3F9-E0D5FAD4E33C}"/>
              </a:ext>
            </a:extLst>
          </p:cNvPr>
          <p:cNvSpPr/>
          <p:nvPr/>
        </p:nvSpPr>
        <p:spPr>
          <a:xfrm>
            <a:off x="10272269" y="4216104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2B14356B-B5C6-4B1A-AED5-FDDAFB8B7DD0}"/>
              </a:ext>
            </a:extLst>
          </p:cNvPr>
          <p:cNvSpPr/>
          <p:nvPr/>
        </p:nvSpPr>
        <p:spPr>
          <a:xfrm>
            <a:off x="7404135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A211E42-4DB1-4A4C-B849-B00D6BDD0A35}"/>
              </a:ext>
            </a:extLst>
          </p:cNvPr>
          <p:cNvSpPr/>
          <p:nvPr/>
        </p:nvSpPr>
        <p:spPr>
          <a:xfrm>
            <a:off x="8122274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6FE42F3B-BC24-4FB3-B9C8-E183ACC662A8}"/>
              </a:ext>
            </a:extLst>
          </p:cNvPr>
          <p:cNvSpPr/>
          <p:nvPr/>
        </p:nvSpPr>
        <p:spPr>
          <a:xfrm>
            <a:off x="8840413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88449716-AB9D-482F-B3C6-4257FE85444D}"/>
              </a:ext>
            </a:extLst>
          </p:cNvPr>
          <p:cNvSpPr/>
          <p:nvPr/>
        </p:nvSpPr>
        <p:spPr>
          <a:xfrm>
            <a:off x="9558552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D4AF11D6-7992-4688-B113-9D90E6B0AB89}"/>
              </a:ext>
            </a:extLst>
          </p:cNvPr>
          <p:cNvSpPr/>
          <p:nvPr/>
        </p:nvSpPr>
        <p:spPr>
          <a:xfrm>
            <a:off x="10276691" y="461112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Y</a:t>
            </a:r>
            <a:endParaRPr lang="en-US" sz="2540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06F851DA-9361-4221-BA00-35A07A75E334}"/>
              </a:ext>
            </a:extLst>
          </p:cNvPr>
          <p:cNvSpPr/>
          <p:nvPr/>
        </p:nvSpPr>
        <p:spPr>
          <a:xfrm>
            <a:off x="8840413" y="5250488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D6B350-50DA-4A9B-842F-E644F093FF2B}"/>
              </a:ext>
            </a:extLst>
          </p:cNvPr>
          <p:cNvCxnSpPr>
            <a:cxnSpLocks/>
            <a:stCxn id="28" idx="4"/>
            <a:endCxn id="22" idx="0"/>
          </p:cNvCxnSpPr>
          <p:nvPr/>
        </p:nvCxnSpPr>
        <p:spPr>
          <a:xfrm flipH="1">
            <a:off x="7611511" y="5025879"/>
            <a:ext cx="1" cy="22461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646CE508-6673-40FC-B375-77143C15893F}"/>
              </a:ext>
            </a:extLst>
          </p:cNvPr>
          <p:cNvCxnSpPr>
            <a:cxnSpLocks/>
            <a:stCxn id="30" idx="4"/>
            <a:endCxn id="33" idx="0"/>
          </p:cNvCxnSpPr>
          <p:nvPr/>
        </p:nvCxnSpPr>
        <p:spPr>
          <a:xfrm>
            <a:off x="9047790" y="5025879"/>
            <a:ext cx="0" cy="22460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95B8F0D1-6459-4F2B-835C-3D637895575D}"/>
              </a:ext>
            </a:extLst>
          </p:cNvPr>
          <p:cNvSpPr/>
          <p:nvPr/>
        </p:nvSpPr>
        <p:spPr>
          <a:xfrm>
            <a:off x="6685996" y="5250487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198411B-3A99-4A59-99C4-3F466F29D7D2}"/>
              </a:ext>
            </a:extLst>
          </p:cNvPr>
          <p:cNvSpPr/>
          <p:nvPr/>
        </p:nvSpPr>
        <p:spPr>
          <a:xfrm>
            <a:off x="8122271" y="5249525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C8AEE1-925B-4AB2-B314-1AF6C6BC3A1B}"/>
              </a:ext>
            </a:extLst>
          </p:cNvPr>
          <p:cNvSpPr/>
          <p:nvPr/>
        </p:nvSpPr>
        <p:spPr>
          <a:xfrm>
            <a:off x="9558547" y="5248350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FE92ECB1-6A2F-46A8-85A1-8F9DB24675A3}"/>
              </a:ext>
            </a:extLst>
          </p:cNvPr>
          <p:cNvSpPr/>
          <p:nvPr/>
        </p:nvSpPr>
        <p:spPr>
          <a:xfrm>
            <a:off x="10276691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F52EFA3-67DD-41D6-88D9-94BDC2F732F2}"/>
              </a:ext>
            </a:extLst>
          </p:cNvPr>
          <p:cNvSpPr/>
          <p:nvPr/>
        </p:nvSpPr>
        <p:spPr>
          <a:xfrm>
            <a:off x="10939047" y="5248349"/>
            <a:ext cx="414753" cy="41475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296046B-33DF-4FDE-92FD-8BE6FF51ED2C}"/>
              </a:ext>
            </a:extLst>
          </p:cNvPr>
          <p:cNvCxnSpPr>
            <a:cxnSpLocks/>
            <a:stCxn id="21" idx="4"/>
            <a:endCxn id="40" idx="0"/>
          </p:cNvCxnSpPr>
          <p:nvPr/>
        </p:nvCxnSpPr>
        <p:spPr>
          <a:xfrm>
            <a:off x="6893373" y="5025879"/>
            <a:ext cx="0" cy="224608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3124612-9950-4CCE-8E17-7CAA795CD9AC}"/>
              </a:ext>
            </a:extLst>
          </p:cNvPr>
          <p:cNvCxnSpPr>
            <a:cxnSpLocks/>
            <a:stCxn id="29" idx="4"/>
            <a:endCxn id="41" idx="0"/>
          </p:cNvCxnSpPr>
          <p:nvPr/>
        </p:nvCxnSpPr>
        <p:spPr>
          <a:xfrm flipH="1">
            <a:off x="8329648" y="5025879"/>
            <a:ext cx="3" cy="22364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D04EF63F-9ADB-4974-A1C3-5B509D19CAEF}"/>
              </a:ext>
            </a:extLst>
          </p:cNvPr>
          <p:cNvCxnSpPr>
            <a:cxnSpLocks/>
            <a:stCxn id="31" idx="4"/>
            <a:endCxn id="42" idx="0"/>
          </p:cNvCxnSpPr>
          <p:nvPr/>
        </p:nvCxnSpPr>
        <p:spPr>
          <a:xfrm flipH="1">
            <a:off x="9765924" y="5025879"/>
            <a:ext cx="5" cy="2224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5C1ABBA0-DDC1-40AC-B69A-60332824BA17}"/>
              </a:ext>
            </a:extLst>
          </p:cNvPr>
          <p:cNvCxnSpPr>
            <a:cxnSpLocks/>
            <a:stCxn id="32" idx="4"/>
            <a:endCxn id="43" idx="0"/>
          </p:cNvCxnSpPr>
          <p:nvPr/>
        </p:nvCxnSpPr>
        <p:spPr>
          <a:xfrm>
            <a:off x="10484068" y="5025879"/>
            <a:ext cx="0" cy="22247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588BEB4-3854-4B27-AC01-9DDE35014B95}"/>
              </a:ext>
            </a:extLst>
          </p:cNvPr>
          <p:cNvGrpSpPr/>
          <p:nvPr/>
        </p:nvGrpSpPr>
        <p:grpSpPr>
          <a:xfrm>
            <a:off x="8815597" y="2152650"/>
            <a:ext cx="480803" cy="288925"/>
            <a:chOff x="8815597" y="2152650"/>
            <a:chExt cx="480803" cy="288925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3D693861-9247-4094-A3EB-A35260182936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B2D3252F-0B40-4457-90E9-A2647E46F72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2512FED5-77F9-44CE-8803-BFA20F732417}"/>
              </a:ext>
            </a:extLst>
          </p:cNvPr>
          <p:cNvSpPr txBox="1"/>
          <p:nvPr/>
        </p:nvSpPr>
        <p:spPr>
          <a:xfrm>
            <a:off x="8754685" y="1624045"/>
            <a:ext cx="6750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???</a:t>
            </a:r>
            <a:endParaRPr lang="en-US" sz="2400" dirty="0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30DED29B-2B08-41C4-ABB0-0F3C9BA90298}"/>
              </a:ext>
            </a:extLst>
          </p:cNvPr>
          <p:cNvSpPr txBox="1"/>
          <p:nvPr/>
        </p:nvSpPr>
        <p:spPr>
          <a:xfrm>
            <a:off x="9429751" y="2019067"/>
            <a:ext cx="18002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max(0,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</a:rPr>
              <a:t> a</a:t>
            </a:r>
            <a:r>
              <a:rPr lang="en-US" sz="2400" i="1" dirty="0"/>
              <a:t>–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17293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  <p:bldP spid="12" grpId="0"/>
      <p:bldP spid="3" grpId="0"/>
      <p:bldP spid="10" grpId="0" animBg="1"/>
      <p:bldP spid="11" grpId="0" animBg="1"/>
      <p:bldP spid="13" grpId="0" animBg="1"/>
      <p:bldP spid="15" grpId="0" animBg="1"/>
      <p:bldP spid="16" grpId="0" animBg="1"/>
      <p:bldP spid="19" grpId="0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70" grpId="0"/>
      <p:bldP spid="70" grpId="1"/>
      <p:bldP spid="7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98485150-EEEE-4222-AC1E-6A9111876E2D}"/>
              </a:ext>
            </a:extLst>
          </p:cNvPr>
          <p:cNvSpPr txBox="1"/>
          <p:nvPr/>
        </p:nvSpPr>
        <p:spPr>
          <a:xfrm>
            <a:off x="9226726" y="1899737"/>
            <a:ext cx="231498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= 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+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–min(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951765" y="5068415"/>
            <a:ext cx="3665536" cy="545034"/>
          </a:xfrm>
        </p:spPr>
        <p:txBody>
          <a:bodyPr>
            <a:normAutofit/>
          </a:bodyPr>
          <a:lstStyle/>
          <a:p>
            <a:r>
              <a:rPr lang="en-US" dirty="0"/>
              <a:t>minimum: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min(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5688311" y="1820150"/>
            <a:ext cx="5770264" cy="534980"/>
          </a:xfrm>
        </p:spPr>
        <p:txBody>
          <a:bodyPr>
            <a:normAutofit/>
          </a:bodyPr>
          <a:lstStyle/>
          <a:p>
            <a:r>
              <a:rPr lang="en-US" dirty="0"/>
              <a:t>maximum:</a:t>
            </a:r>
            <a:r>
              <a:rPr lang="en-US" b="0" dirty="0"/>
              <a:t> </a:t>
            </a:r>
            <a:r>
              <a:rPr lang="en-US" b="0" i="1" dirty="0"/>
              <a:t>f</a:t>
            </a:r>
            <a:r>
              <a:rPr lang="en-US" b="0" dirty="0"/>
              <a:t>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 = max(</a:t>
            </a:r>
            <a:r>
              <a:rPr lang="en-US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="0" dirty="0" err="1"/>
              <a:t>,</a:t>
            </a:r>
            <a:r>
              <a:rPr lang="en-US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="0" dirty="0"/>
              <a:t>)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22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771063" y="5613449"/>
            <a:ext cx="134043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  <p:sp>
        <p:nvSpPr>
          <p:cNvPr id="12" name="Rectangle 11"/>
          <p:cNvSpPr/>
          <p:nvPr/>
        </p:nvSpPr>
        <p:spPr>
          <a:xfrm>
            <a:off x="6886229" y="2501874"/>
            <a:ext cx="1478290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dirty="0">
                <a:ea typeface="Andale Sans UI" pitchFamily="2"/>
              </a:rPr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88700" y="3711295"/>
            <a:ext cx="1603324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903" baseline="-25000" dirty="0">
              <a:ea typeface="Andale Sans UI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888700" y="4479131"/>
            <a:ext cx="1351652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  <a:endParaRPr lang="en-US" sz="2900" i="1" dirty="0">
              <a:ea typeface="Andale Sans UI" pitchFamily="2"/>
            </a:endParaRPr>
          </a:p>
        </p:txBody>
      </p:sp>
      <p:sp>
        <p:nvSpPr>
          <p:cNvPr id="14" name="Rectangle: Rounded Corners 13"/>
          <p:cNvSpPr/>
          <p:nvPr/>
        </p:nvSpPr>
        <p:spPr>
          <a:xfrm>
            <a:off x="6829774" y="2479528"/>
            <a:ext cx="3775660" cy="101572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 7"/>
          <p:cNvSpPr/>
          <p:nvPr/>
        </p:nvSpPr>
        <p:spPr>
          <a:xfrm>
            <a:off x="8778366" y="2770105"/>
            <a:ext cx="128592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addition</a:t>
            </a:r>
          </a:p>
        </p:txBody>
      </p:sp>
      <p:sp>
        <p:nvSpPr>
          <p:cNvPr id="15" name="Rectangle: Rounded Corners 14"/>
          <p:cNvSpPr/>
          <p:nvPr/>
        </p:nvSpPr>
        <p:spPr>
          <a:xfrm>
            <a:off x="6829774" y="3750551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 15"/>
          <p:cNvSpPr/>
          <p:nvPr/>
        </p:nvSpPr>
        <p:spPr>
          <a:xfrm>
            <a:off x="8778366" y="3732573"/>
            <a:ext cx="1457450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minimum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6829774" y="4523889"/>
            <a:ext cx="3775660" cy="491403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 17"/>
          <p:cNvSpPr/>
          <p:nvPr/>
        </p:nvSpPr>
        <p:spPr>
          <a:xfrm>
            <a:off x="8778365" y="4505911"/>
            <a:ext cx="1689822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subtraction</a:t>
            </a:r>
          </a:p>
        </p:txBody>
      </p:sp>
      <p:sp>
        <p:nvSpPr>
          <p:cNvPr id="22" name="Rectangle: Rounded Corners 21"/>
          <p:cNvSpPr/>
          <p:nvPr/>
        </p:nvSpPr>
        <p:spPr>
          <a:xfrm>
            <a:off x="9479305" y="1935709"/>
            <a:ext cx="597990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0109621" y="1935617"/>
            <a:ext cx="1130614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9965960" y="1932644"/>
            <a:ext cx="222033" cy="41435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FA0AAC9A-82A7-429A-8539-16E4B18D6173}"/>
              </a:ext>
            </a:extLst>
          </p:cNvPr>
          <p:cNvSpPr txBox="1">
            <a:spLocks/>
          </p:cNvSpPr>
          <p:nvPr/>
        </p:nvSpPr>
        <p:spPr>
          <a:xfrm>
            <a:off x="951765" y="1839200"/>
            <a:ext cx="4026842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composition: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 err="1"/>
              <a:t>,</a:t>
            </a:r>
            <a:r>
              <a:rPr lang="en-US" sz="2400" b="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) = 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2DDEE9B-63C5-447D-8B19-5DBD6B146027}"/>
              </a:ext>
            </a:extLst>
          </p:cNvPr>
          <p:cNvSpPr/>
          <p:nvPr/>
        </p:nvSpPr>
        <p:spPr>
          <a:xfrm>
            <a:off x="1771064" y="2378258"/>
            <a:ext cx="1359668" cy="98578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dirty="0"/>
              <a:t>3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0" dirty="0"/>
              <a:t>∅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9C8597-33EA-489C-B857-E456F329ADB6}"/>
              </a:ext>
            </a:extLst>
          </p:cNvPr>
          <p:cNvSpPr txBox="1"/>
          <p:nvPr/>
        </p:nvSpPr>
        <p:spPr>
          <a:xfrm>
            <a:off x="3616795" y="2272809"/>
            <a:ext cx="134276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dirty="0"/>
              <a:t>3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–(</a:t>
            </a:r>
            <a:r>
              <a:rPr lang="en-US" sz="2400" b="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400" b="0" dirty="0"/>
              <a:t>/2)</a:t>
            </a:r>
            <a:endParaRPr lang="en-US" sz="2400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0A28C5D-04A8-45E6-B2E9-4501DA5EB996}"/>
              </a:ext>
            </a:extLst>
          </p:cNvPr>
          <p:cNvGrpSpPr/>
          <p:nvPr/>
        </p:nvGrpSpPr>
        <p:grpSpPr>
          <a:xfrm>
            <a:off x="3740829" y="2023696"/>
            <a:ext cx="631508" cy="288925"/>
            <a:chOff x="8815597" y="2152650"/>
            <a:chExt cx="480803" cy="288925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ABC66EE-1173-4C2B-BC2F-FBCCCA81C88D}"/>
                </a:ext>
              </a:extLst>
            </p:cNvPr>
            <p:cNvCxnSpPr/>
            <p:nvPr/>
          </p:nvCxnSpPr>
          <p:spPr>
            <a:xfrm>
              <a:off x="8815597" y="2152650"/>
              <a:ext cx="480803" cy="288925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5E9798E-3645-4CC2-A688-5131F202FB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15597" y="2152651"/>
              <a:ext cx="480803" cy="288924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7C132ED-8696-48C4-A655-55CE8BDF6C91}"/>
              </a:ext>
            </a:extLst>
          </p:cNvPr>
          <p:cNvSpPr txBox="1"/>
          <p:nvPr/>
        </p:nvSpPr>
        <p:spPr>
          <a:xfrm>
            <a:off x="1588012" y="2825432"/>
            <a:ext cx="480401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900" dirty="0"/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E826759-0A74-430C-8152-4F4AF62F2325}"/>
              </a:ext>
            </a:extLst>
          </p:cNvPr>
          <p:cNvSpPr txBox="1"/>
          <p:nvPr/>
        </p:nvSpPr>
        <p:spPr>
          <a:xfrm>
            <a:off x="4331074" y="1937599"/>
            <a:ext cx="609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???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15293D39-8664-406D-9ADF-7AD815CC9E3F}"/>
              </a:ext>
            </a:extLst>
          </p:cNvPr>
          <p:cNvSpPr/>
          <p:nvPr/>
        </p:nvSpPr>
        <p:spPr>
          <a:xfrm>
            <a:off x="703966" y="3980824"/>
            <a:ext cx="4522439" cy="49140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only linear functions computable?</a:t>
            </a:r>
          </a:p>
        </p:txBody>
      </p:sp>
    </p:spTree>
    <p:extLst>
      <p:ext uri="{BB962C8B-B14F-4D97-AF65-F5344CB8AC3E}">
        <p14:creationId xmlns:p14="http://schemas.microsoft.com/office/powerpoint/2010/main" val="173783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" grpId="0" build="p"/>
      <p:bldP spid="7" grpId="0" build="p"/>
      <p:bldP spid="9" grpId="0"/>
      <p:bldP spid="12" grpId="0"/>
      <p:bldP spid="3" grpId="0"/>
      <p:bldP spid="6" grpId="0"/>
      <p:bldP spid="14" grpId="0" animBg="1"/>
      <p:bldP spid="8" grpId="0"/>
      <p:bldP spid="15" grpId="0" animBg="1"/>
      <p:bldP spid="16" grpId="0"/>
      <p:bldP spid="17" grpId="0" animBg="1"/>
      <p:bldP spid="18" grpId="0"/>
      <p:bldP spid="22" grpId="0" animBg="1"/>
      <p:bldP spid="22" grpId="1" animBg="1"/>
      <p:bldP spid="23" grpId="0" animBg="1"/>
      <p:bldP spid="23" grpId="1" animBg="1"/>
      <p:bldP spid="24" grpId="0" animBg="1"/>
      <p:bldP spid="25" grpId="0"/>
      <p:bldP spid="27" grpId="0"/>
      <p:bldP spid="31" grpId="0"/>
      <p:bldP spid="33" grpId="0"/>
      <p:bldP spid="1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function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23</a:t>
            </a:fld>
            <a:endParaRPr lang="en-US"/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1845607" y="1787392"/>
            <a:ext cx="2447126" cy="597147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40" dirty="0"/>
              <a:t>constant:</a:t>
            </a:r>
            <a:r>
              <a:rPr lang="en-US" sz="2540" b="0" dirty="0"/>
              <a:t> </a:t>
            </a:r>
            <a:r>
              <a:rPr lang="en-US" sz="2540" b="0" i="1" dirty="0"/>
              <a:t>f</a:t>
            </a:r>
            <a:r>
              <a:rPr lang="en-US" sz="2540" b="0" dirty="0"/>
              <a:t>(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="0" dirty="0"/>
              <a:t>) = 1</a:t>
            </a:r>
            <a:r>
              <a:rPr lang="en-US" sz="2540" b="0" i="1" dirty="0"/>
              <a:t> </a:t>
            </a:r>
            <a:endParaRPr lang="en-US" sz="254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493171" y="2513107"/>
            <a:ext cx="952505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i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861753" y="2627544"/>
            <a:ext cx="3235181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 dirty="0"/>
              <a:t>a.k.a.</a:t>
            </a:r>
            <a:r>
              <a:rPr lang="en-US" sz="2540" dirty="0"/>
              <a:t> “leader election”</a:t>
            </a:r>
          </a:p>
        </p:txBody>
      </p:sp>
      <p:sp>
        <p:nvSpPr>
          <p:cNvPr id="3" name="Rectangle 2"/>
          <p:cNvSpPr/>
          <p:nvPr/>
        </p:nvSpPr>
        <p:spPr>
          <a:xfrm>
            <a:off x="2335976" y="2929357"/>
            <a:ext cx="1107996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rgbClr val="C00000"/>
                </a:solidFill>
              </a:rPr>
              <a:t>Y</a:t>
            </a:r>
            <a:endParaRPr lang="en-US" sz="2903" dirty="0">
              <a:solidFill>
                <a:srgbClr val="C00000"/>
              </a:solidFill>
            </a:endParaRP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4A2E239F-24AA-4F20-AA5E-A1252E53737A}"/>
              </a:ext>
            </a:extLst>
          </p:cNvPr>
          <p:cNvSpPr txBox="1">
            <a:spLocks/>
          </p:cNvSpPr>
          <p:nvPr/>
        </p:nvSpPr>
        <p:spPr>
          <a:xfrm>
            <a:off x="1853468" y="4311514"/>
            <a:ext cx="3794690" cy="545034"/>
          </a:xfrm>
          <a:prstGeom prst="rect">
            <a:avLst/>
          </a:prstGeom>
        </p:spPr>
        <p:txBody>
          <a:bodyPr vert="horz" lIns="82951" tIns="41475" rIns="82951" bIns="41475" rtlCol="0" anchor="b">
            <a:norm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None/>
              <a:defRPr sz="2646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2205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98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5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9858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023829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52780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031772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None/>
              <a:defRPr sz="1764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subtract constant:</a:t>
            </a:r>
            <a:r>
              <a:rPr lang="en-US" sz="2400" b="0" dirty="0"/>
              <a:t> </a:t>
            </a:r>
            <a:r>
              <a:rPr lang="en-US" sz="2400" b="0" i="1" dirty="0"/>
              <a:t>f</a:t>
            </a:r>
            <a:r>
              <a:rPr lang="en-US" sz="2400" b="0" dirty="0"/>
              <a:t>(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) = </a:t>
            </a:r>
            <a:r>
              <a:rPr lang="en-US" sz="2400" b="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400" b="0" dirty="0"/>
              <a:t>–1</a:t>
            </a:r>
            <a:r>
              <a:rPr lang="en-US" sz="2400" b="0" i="1" dirty="0"/>
              <a:t> </a:t>
            </a:r>
            <a:endParaRPr lang="en-US" sz="2400" b="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A457E5-9077-4C1E-8960-2235EB7C6840}"/>
              </a:ext>
            </a:extLst>
          </p:cNvPr>
          <p:cNvSpPr/>
          <p:nvPr/>
        </p:nvSpPr>
        <p:spPr>
          <a:xfrm>
            <a:off x="2672767" y="4850572"/>
            <a:ext cx="1542410" cy="5390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903" dirty="0"/>
              <a:t>2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/>
              <a:t>+</a:t>
            </a:r>
            <a:r>
              <a:rPr lang="en-US" sz="2903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2351797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6" grpId="0"/>
      <p:bldP spid="3" grpId="0"/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540" dirty="0"/>
              <a:t>Detection: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is-IS" sz="2540" b="0" i="1" dirty="0">
                <a:solidFill>
                  <a:srgbClr val="C00000"/>
                </a:solidFill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,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0</a:t>
            </a:r>
            <a:endParaRPr lang="en-US" sz="2540" b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15165" y="2761092"/>
            <a:ext cx="2344750" cy="501638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dirty="0"/>
              <a:t>+</a:t>
            </a:r>
            <a:r>
              <a:rPr lang="is-IS" sz="3266" i="1" dirty="0">
                <a:solidFill>
                  <a:srgbClr val="C00000"/>
                </a:solidFill>
              </a:rPr>
              <a:t>A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ea typeface="Andale Sans UI" pitchFamily="2"/>
              </a:rPr>
              <a:t> </a:t>
            </a:r>
            <a:r>
              <a:rPr lang="en-US" sz="3266" dirty="0">
                <a:ea typeface="Andale Sans UI" pitchFamily="2"/>
              </a:rPr>
              <a:t>2</a:t>
            </a:r>
            <a:r>
              <a:rPr lang="en-US" sz="3266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8938" y="1681209"/>
            <a:ext cx="5183188" cy="823890"/>
          </a:xfrm>
        </p:spPr>
        <p:txBody>
          <a:bodyPr>
            <a:normAutofit/>
          </a:bodyPr>
          <a:lstStyle/>
          <a:p>
            <a:r>
              <a:rPr lang="en-US" sz="2540" dirty="0"/>
              <a:t>Counting:</a:t>
            </a:r>
            <a:r>
              <a:rPr lang="en-US" sz="2540" b="0" dirty="0"/>
              <a:t>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 err="1">
                <a:solidFill>
                  <a:srgbClr val="C00000"/>
                </a:solidFill>
              </a:rPr>
              <a:t>a</a:t>
            </a:r>
            <a:r>
              <a:rPr lang="en-US" sz="2540" b="0" dirty="0" err="1">
                <a:sym typeface="Wingdings" panose="05000000000000000000" pitchFamily="2" charset="2"/>
              </a:rPr>
              <a:t>,</a:t>
            </a:r>
            <a:r>
              <a:rPr lang="en-US" sz="2540" b="0" i="1" dirty="0" err="1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) = yes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olidFill>
                  <a:srgbClr val="C00000"/>
                </a:solidFill>
              </a:rPr>
              <a:t>b</a:t>
            </a:r>
            <a:r>
              <a:rPr lang="en-US" sz="2540" b="0" dirty="0">
                <a:sym typeface="Wingdings" panose="05000000000000000000" pitchFamily="2" charset="2"/>
              </a:rPr>
              <a:t> &gt; 1</a:t>
            </a:r>
            <a:endParaRPr lang="en-US" sz="2540" b="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333216" y="2627154"/>
            <a:ext cx="4574739" cy="1786203"/>
          </a:xfrm>
        </p:spPr>
        <p:txBody>
          <a:bodyPr>
            <a:no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dirty="0"/>
              <a:t>2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B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3200" dirty="0"/>
              <a:t>+</a:t>
            </a:r>
            <a:r>
              <a:rPr lang="en-US" sz="3200" i="1" dirty="0">
                <a:solidFill>
                  <a:srgbClr val="C00000"/>
                </a:solidFill>
              </a:rPr>
              <a:t>A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00" dirty="0">
                <a:latin typeface="Liberation Sans" pitchFamily="34"/>
                <a:ea typeface="Andale Sans UI" pitchFamily="2"/>
              </a:rPr>
              <a:t>2</a:t>
            </a:r>
            <a:r>
              <a:rPr lang="en-US" sz="32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24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3520256"/>
            <a:ext cx="3412618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en-US" sz="2540" dirty="0"/>
              <a:t> votes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 votes yes</a:t>
            </a:r>
          </a:p>
        </p:txBody>
      </p:sp>
      <p:sp>
        <p:nvSpPr>
          <p:cNvPr id="9" name="Rectangle 8"/>
          <p:cNvSpPr/>
          <p:nvPr/>
        </p:nvSpPr>
        <p:spPr>
          <a:xfrm>
            <a:off x="7016683" y="4587925"/>
            <a:ext cx="3949635" cy="48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is-IS" sz="2540" i="1" dirty="0">
                <a:solidFill>
                  <a:srgbClr val="C00000"/>
                </a:solidFill>
              </a:rPr>
              <a:t>A</a:t>
            </a:r>
            <a:r>
              <a:rPr lang="is-IS" sz="2540" dirty="0"/>
              <a:t>,</a:t>
            </a:r>
            <a:r>
              <a:rPr lang="is-I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vote no; 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en-US" sz="2540" dirty="0"/>
              <a:t> votes yes</a:t>
            </a:r>
          </a:p>
        </p:txBody>
      </p:sp>
      <p:sp>
        <p:nvSpPr>
          <p:cNvPr id="16" name="Oval 15"/>
          <p:cNvSpPr/>
          <p:nvPr/>
        </p:nvSpPr>
        <p:spPr>
          <a:xfrm>
            <a:off x="3106538" y="478408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7" name="Oval 16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8" name="Oval 17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19" name="Oval 18"/>
          <p:cNvSpPr/>
          <p:nvPr/>
        </p:nvSpPr>
        <p:spPr>
          <a:xfrm>
            <a:off x="3823424" y="462816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20" name="Oval 19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1" name="Oval 20"/>
          <p:cNvSpPr/>
          <p:nvPr/>
        </p:nvSpPr>
        <p:spPr>
          <a:xfrm>
            <a:off x="1123685" y="469700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22" name="Oval 21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  <a:endParaRPr lang="en-US" sz="2540" dirty="0"/>
          </a:p>
        </p:txBody>
      </p:sp>
      <p:sp>
        <p:nvSpPr>
          <p:cNvPr id="15" name="Oval 14"/>
          <p:cNvSpPr/>
          <p:nvPr/>
        </p:nvSpPr>
        <p:spPr>
          <a:xfrm>
            <a:off x="1892099" y="4683299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3" name="Oval 22"/>
          <p:cNvSpPr/>
          <p:nvPr/>
        </p:nvSpPr>
        <p:spPr>
          <a:xfrm>
            <a:off x="2546098" y="550456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4" name="Oval 23"/>
          <p:cNvSpPr/>
          <p:nvPr/>
        </p:nvSpPr>
        <p:spPr>
          <a:xfrm>
            <a:off x="3107098" y="478408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5" name="Oval 24"/>
          <p:cNvSpPr/>
          <p:nvPr/>
        </p:nvSpPr>
        <p:spPr>
          <a:xfrm>
            <a:off x="1595401" y="540247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6" name="Oval 25"/>
          <p:cNvSpPr/>
          <p:nvPr/>
        </p:nvSpPr>
        <p:spPr>
          <a:xfrm>
            <a:off x="1123685" y="4697058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7" name="Oval 26"/>
          <p:cNvSpPr/>
          <p:nvPr/>
        </p:nvSpPr>
        <p:spPr>
          <a:xfrm>
            <a:off x="3823424" y="462821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28" name="Oval 27"/>
          <p:cNvSpPr/>
          <p:nvPr/>
        </p:nvSpPr>
        <p:spPr>
          <a:xfrm>
            <a:off x="3732774" y="5598556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cxnSp>
        <p:nvCxnSpPr>
          <p:cNvPr id="11" name="Straight Connector 10"/>
          <p:cNvCxnSpPr>
            <a:cxnSpLocks/>
            <a:stCxn id="15" idx="5"/>
            <a:endCxn id="23" idx="1"/>
          </p:cNvCxnSpPr>
          <p:nvPr/>
        </p:nvCxnSpPr>
        <p:spPr>
          <a:xfrm>
            <a:off x="2246113" y="5037313"/>
            <a:ext cx="360724" cy="527992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24" idx="3"/>
            <a:endCxn id="23" idx="7"/>
          </p:cNvCxnSpPr>
          <p:nvPr/>
        </p:nvCxnSpPr>
        <p:spPr>
          <a:xfrm flipH="1">
            <a:off x="2900112" y="5138096"/>
            <a:ext cx="267725" cy="42720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cxnSpLocks/>
            <a:stCxn id="15" idx="3"/>
            <a:endCxn id="25" idx="0"/>
          </p:cNvCxnSpPr>
          <p:nvPr/>
        </p:nvCxnSpPr>
        <p:spPr>
          <a:xfrm flipH="1">
            <a:off x="1802778" y="5037313"/>
            <a:ext cx="150060" cy="365159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>
            <a:extLst>
              <a:ext uri="{FF2B5EF4-FFF2-40B4-BE49-F238E27FC236}">
                <a16:creationId xmlns:a16="http://schemas.microsoft.com/office/drawing/2014/main" id="{353A8086-2131-48EB-9DCE-DDD34A57FB72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9FE68D06-8262-4378-9368-DEAD41702269}"/>
              </a:ext>
            </a:extLst>
          </p:cNvPr>
          <p:cNvSpPr/>
          <p:nvPr/>
        </p:nvSpPr>
        <p:spPr>
          <a:xfrm>
            <a:off x="2995328" y="5979452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08AA115A-9B95-4C7A-90F5-91A3D841A4F6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A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EC34DC05-FA09-4734-A891-3C4E73A4F162}"/>
              </a:ext>
            </a:extLst>
          </p:cNvPr>
          <p:cNvSpPr/>
          <p:nvPr/>
        </p:nvSpPr>
        <p:spPr>
          <a:xfrm>
            <a:off x="852080" y="5817225"/>
            <a:ext cx="414753" cy="414753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40" i="1" dirty="0"/>
              <a:t>B</a:t>
            </a:r>
            <a:endParaRPr lang="en-US" sz="2540" dirty="0"/>
          </a:p>
        </p:txBody>
      </p:sp>
    </p:spTree>
    <p:extLst>
      <p:ext uri="{BB962C8B-B14F-4D97-AF65-F5344CB8AC3E}">
        <p14:creationId xmlns:p14="http://schemas.microsoft.com/office/powerpoint/2010/main" val="21304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5" grpId="0" build="p"/>
      <p:bldP spid="6" grpId="0" uiExpand="1" build="p"/>
      <p:bldP spid="8" grpId="0"/>
      <p:bldP spid="9" grpId="0"/>
      <p:bldP spid="15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37" grpId="0" animBg="1"/>
      <p:bldP spid="3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839789" y="1471450"/>
            <a:ext cx="5157787" cy="823890"/>
          </a:xfrm>
        </p:spPr>
        <p:txBody>
          <a:bodyPr>
            <a:normAutofit/>
          </a:bodyPr>
          <a:lstStyle/>
          <a:p>
            <a:r>
              <a:rPr lang="en-US" sz="2600" dirty="0"/>
              <a:t>Majority:</a:t>
            </a:r>
            <a:r>
              <a:rPr lang="en-US" sz="2600" b="0" dirty="0"/>
              <a:t> </a:t>
            </a:r>
            <a:r>
              <a:rPr lang="el-GR" sz="2600" b="0" i="1" dirty="0"/>
              <a:t>φ</a:t>
            </a:r>
            <a:r>
              <a:rPr lang="en-US" sz="2600" b="0" dirty="0">
                <a:sym typeface="Wingdings" panose="05000000000000000000" pitchFamily="2" charset="2"/>
              </a:rPr>
              <a:t>(</a:t>
            </a:r>
            <a:r>
              <a:rPr lang="en-US" sz="2600" b="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600" b="0" dirty="0" err="1">
                <a:sym typeface="Wingdings" panose="05000000000000000000" pitchFamily="2" charset="2"/>
              </a:rPr>
              <a:t>,</a:t>
            </a:r>
            <a:r>
              <a:rPr lang="en-US" sz="2600" b="0" i="1" dirty="0" err="1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600" b="0" dirty="0">
                <a:sym typeface="Wingdings" panose="05000000000000000000" pitchFamily="2" charset="2"/>
              </a:rPr>
              <a:t>) = yes </a:t>
            </a:r>
            <a:r>
              <a:rPr lang="en-US" sz="2600" dirty="0"/>
              <a:t>⇔</a:t>
            </a:r>
            <a:r>
              <a:rPr lang="en-US" sz="2600" b="0" dirty="0">
                <a:sym typeface="Wingdings" panose="05000000000000000000" pitchFamily="2" charset="2"/>
              </a:rPr>
              <a:t> </a:t>
            </a:r>
            <a:r>
              <a:rPr lang="en-US" sz="2600" b="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a</a:t>
            </a:r>
            <a:r>
              <a:rPr lang="en-US" sz="2600" b="0" dirty="0">
                <a:sym typeface="Wingdings" panose="05000000000000000000" pitchFamily="2" charset="2"/>
              </a:rPr>
              <a:t> ≥ </a:t>
            </a:r>
            <a:r>
              <a:rPr lang="en-US" sz="2600" b="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endParaRPr lang="en-US" sz="2600" b="0" i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789" y="2295342"/>
            <a:ext cx="10935373" cy="2729454"/>
          </a:xfrm>
        </p:spPr>
        <p:txBody>
          <a:bodyPr>
            <a:normAutofit/>
          </a:bodyPr>
          <a:lstStyle/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177" dirty="0"/>
              <a:t> 		(both become “followers” but </a:t>
            </a:r>
            <a:r>
              <a:rPr lang="en-US" sz="2177" u="sng" dirty="0"/>
              <a:t>preserve difference</a:t>
            </a:r>
            <a:r>
              <a:rPr lang="en-US" sz="2177" dirty="0"/>
              <a:t> between </a:t>
            </a:r>
            <a:r>
              <a:rPr lang="en-US" sz="2177" i="1" dirty="0"/>
              <a:t>A</a:t>
            </a:r>
            <a:r>
              <a:rPr lang="en-US" sz="2177" dirty="0"/>
              <a:t>’s and </a:t>
            </a:r>
            <a:r>
              <a:rPr lang="en-US" sz="2177" i="1" dirty="0"/>
              <a:t>B</a:t>
            </a:r>
            <a:r>
              <a:rPr lang="en-US" sz="2177" dirty="0"/>
              <a:t>’s)</a:t>
            </a:r>
            <a:endParaRPr lang="en-US" sz="3266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>
                <a:solidFill>
                  <a:schemeClr val="accent6">
                    <a:lumMod val="75000"/>
                  </a:schemeClr>
                </a:solidFill>
              </a:rPr>
              <a:t> 		</a:t>
            </a:r>
            <a:r>
              <a:rPr lang="en-US" sz="2177" dirty="0"/>
              <a:t>(leader changes vote of follower)</a:t>
            </a:r>
            <a:endParaRPr lang="en-US" sz="2903" dirty="0"/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B</a:t>
            </a:r>
            <a:r>
              <a:rPr lang="en-US" sz="2903" baseline="-25000" dirty="0" err="1">
                <a:solidFill>
                  <a:srgbClr val="C00000"/>
                </a:solidFill>
              </a:rPr>
              <a:t>f</a:t>
            </a:r>
            <a:r>
              <a:rPr lang="en-US" sz="2903" baseline="-25000" dirty="0">
                <a:solidFill>
                  <a:srgbClr val="C00000"/>
                </a:solidFill>
              </a:rPr>
              <a:t>		</a:t>
            </a:r>
            <a:r>
              <a:rPr lang="en-US" sz="2177" dirty="0"/>
              <a:t>(leader changes vote of follower)</a:t>
            </a:r>
          </a:p>
          <a:p>
            <a:pPr marL="0" indent="0" defTabSz="45720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rgbClr val="C00000"/>
                </a:solidFill>
              </a:rPr>
              <a:t>B</a:t>
            </a:r>
            <a:r>
              <a:rPr lang="en-US" sz="2900" baseline="-25000" dirty="0" err="1">
                <a:solidFill>
                  <a:srgbClr val="C00000"/>
                </a:solidFill>
              </a:rPr>
              <a:t>f</a:t>
            </a:r>
            <a:r>
              <a:rPr lang="en-US" sz="29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dirty="0" err="1"/>
              <a:t>+</a:t>
            </a:r>
            <a:r>
              <a:rPr lang="en-US" sz="29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0" baseline="-25000" dirty="0" err="1">
                <a:solidFill>
                  <a:schemeClr val="accent6">
                    <a:lumMod val="75000"/>
                  </a:schemeClr>
                </a:solidFill>
              </a:rPr>
              <a:t>f</a:t>
            </a:r>
            <a:r>
              <a:rPr lang="en-US" sz="2900" baseline="-25000" dirty="0">
                <a:solidFill>
                  <a:schemeClr val="accent6">
                    <a:lumMod val="75000"/>
                  </a:schemeClr>
                </a:solidFill>
              </a:rPr>
              <a:t>	</a:t>
            </a:r>
            <a:r>
              <a:rPr lang="en-US" sz="2200" dirty="0"/>
              <a:t>(tiebreaker if no leaders left when</a:t>
            </a:r>
            <a:r>
              <a:rPr lang="en-US" sz="2400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 a</a:t>
            </a:r>
            <a:r>
              <a:rPr lang="en-US" sz="2400" dirty="0">
                <a:sym typeface="Wingdings" panose="05000000000000000000" pitchFamily="2" charset="2"/>
              </a:rPr>
              <a:t>=</a:t>
            </a:r>
            <a:r>
              <a:rPr lang="en-US" sz="2400" i="1" dirty="0">
                <a:solidFill>
                  <a:srgbClr val="C00000"/>
                </a:solidFill>
                <a:sym typeface="Wingdings" panose="05000000000000000000" pitchFamily="2" charset="2"/>
              </a:rPr>
              <a:t>b</a:t>
            </a:r>
            <a:r>
              <a:rPr lang="en-US" sz="2200" dirty="0"/>
              <a:t>)</a:t>
            </a:r>
            <a:endParaRPr lang="en-US" sz="220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25</a:t>
            </a:fld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39788" y="5198661"/>
            <a:ext cx="9533396" cy="1097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Draief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Vojnovic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Convergence speed of binary interval consensus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SIAM Journal on Control and Optimization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50(3):1087–1109, 2012]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Mertzios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Nikoletseas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Raptopoulos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Spirakis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Determining Majority in Networks with Local Interactions and very Small Local Memory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Distributed Computing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</p:spTree>
    <p:extLst>
      <p:ext uri="{BB962C8B-B14F-4D97-AF65-F5344CB8AC3E}">
        <p14:creationId xmlns:p14="http://schemas.microsoft.com/office/powerpoint/2010/main" val="4275405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predicate computation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934386" y="1471450"/>
            <a:ext cx="10421003" cy="823890"/>
          </a:xfrm>
        </p:spPr>
        <p:txBody>
          <a:bodyPr>
            <a:normAutofit/>
          </a:bodyPr>
          <a:lstStyle/>
          <a:p>
            <a:r>
              <a:rPr lang="en-US" sz="2540" dirty="0"/>
              <a:t>Parity: </a:t>
            </a:r>
            <a:r>
              <a:rPr lang="el-GR" sz="2540" b="0" i="1" dirty="0"/>
              <a:t>φ</a:t>
            </a:r>
            <a:r>
              <a:rPr lang="en-US" sz="2540" b="0" dirty="0">
                <a:sym typeface="Wingdings" panose="05000000000000000000" pitchFamily="2" charset="2"/>
              </a:rPr>
              <a:t>(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)=Y </a:t>
            </a:r>
            <a:r>
              <a:rPr lang="en-US" sz="2540" dirty="0"/>
              <a:t>⇔</a:t>
            </a:r>
            <a:r>
              <a:rPr lang="en-US" sz="2540" b="0" dirty="0">
                <a:sym typeface="Wingdings" panose="05000000000000000000" pitchFamily="2" charset="2"/>
              </a:rPr>
              <a:t> </a:t>
            </a:r>
            <a:r>
              <a:rPr lang="en-US" sz="2540" b="0" i="1" dirty="0">
                <a:sym typeface="Wingdings" panose="05000000000000000000" pitchFamily="2" charset="2"/>
              </a:rPr>
              <a:t>a</a:t>
            </a:r>
            <a:r>
              <a:rPr lang="en-US" sz="2540" b="0" dirty="0">
                <a:sym typeface="Wingdings" panose="05000000000000000000" pitchFamily="2" charset="2"/>
              </a:rPr>
              <a:t> is odd</a:t>
            </a:r>
            <a:endParaRPr lang="en-US" sz="2540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4"/>
          </p:nvPr>
        </p:nvSpPr>
        <p:spPr>
          <a:xfrm>
            <a:off x="934386" y="2295342"/>
            <a:ext cx="10421003" cy="442621"/>
          </a:xfrm>
        </p:spPr>
        <p:txBody>
          <a:bodyPr>
            <a:normAutofit/>
          </a:bodyPr>
          <a:lstStyle/>
          <a:p>
            <a:pPr marL="0" indent="0">
              <a:buNone/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540" i="1"/>
              <a:t>a = </a:t>
            </a:r>
            <a:r>
              <a:rPr lang="en-US" sz="2540" i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540" baseline="-2500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540"/>
              <a:t>		</a:t>
            </a:r>
            <a:r>
              <a:rPr lang="en-US" sz="1814"/>
              <a:t>(subscript o/e </a:t>
            </a:r>
            <a:r>
              <a:rPr lang="en-US" sz="1814">
                <a:sym typeface="Wingdings" panose="05000000000000000000" pitchFamily="2" charset="2"/>
              </a:rPr>
              <a:t>means </a:t>
            </a:r>
            <a:r>
              <a:rPr lang="en-US" sz="1814"/>
              <a:t>ODD/EVEN, and capital </a:t>
            </a:r>
            <a:r>
              <a:rPr lang="en-US" sz="1814" i="1"/>
              <a:t>A</a:t>
            </a:r>
            <a:r>
              <a:rPr lang="en-US" sz="1814"/>
              <a:t> means it is </a:t>
            </a:r>
            <a:r>
              <a:rPr lang="en-US" sz="1814" u="sng"/>
              <a:t>leader</a:t>
            </a:r>
            <a:r>
              <a:rPr lang="en-US" sz="1814"/>
              <a:t>)</a:t>
            </a:r>
            <a:endParaRPr lang="en-US" sz="2540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26</a:t>
            </a:fld>
            <a:endParaRPr lang="en-US"/>
          </a:p>
        </p:txBody>
      </p:sp>
      <p:sp>
        <p:nvSpPr>
          <p:cNvPr id="10" name="Rectangle: Rounded Corners 9"/>
          <p:cNvSpPr/>
          <p:nvPr/>
        </p:nvSpPr>
        <p:spPr>
          <a:xfrm>
            <a:off x="839790" y="2918973"/>
            <a:ext cx="5988393" cy="14587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838200" y="4685528"/>
            <a:ext cx="5989984" cy="1079127"/>
          </a:xfrm>
          <a:prstGeom prst="roundRect">
            <a:avLst>
              <a:gd name="adj" fmla="val 9488"/>
            </a:avLst>
          </a:prstGeom>
          <a:noFill/>
          <a:ln w="381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2" name="Rectangle 11"/>
          <p:cNvSpPr/>
          <p:nvPr/>
        </p:nvSpPr>
        <p:spPr>
          <a:xfrm>
            <a:off x="3360945" y="3361595"/>
            <a:ext cx="3467238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two leaders XOR their parity, and one becomes follower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60945" y="4848167"/>
            <a:ext cx="2239011" cy="76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dirty="0"/>
              <a:t>leader overwrites </a:t>
            </a:r>
          </a:p>
          <a:p>
            <a:r>
              <a:rPr lang="en-US" sz="2177" dirty="0"/>
              <a:t>bit of follower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29982" y="2907555"/>
            <a:ext cx="3873358" cy="14325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dirty="0"/>
              <a:t>	</a:t>
            </a: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</p:txBody>
      </p:sp>
      <p:sp>
        <p:nvSpPr>
          <p:cNvPr id="15" name="Rectangle 14"/>
          <p:cNvSpPr/>
          <p:nvPr/>
        </p:nvSpPr>
        <p:spPr>
          <a:xfrm>
            <a:off x="934386" y="4685528"/>
            <a:ext cx="2591012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</p:spTree>
    <p:extLst>
      <p:ext uri="{BB962C8B-B14F-4D97-AF65-F5344CB8AC3E}">
        <p14:creationId xmlns:p14="http://schemas.microsoft.com/office/powerpoint/2010/main" val="336034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0" grpId="0" animBg="1"/>
      <p:bldP spid="11" grpId="0" animBg="1"/>
      <p:bldP spid="12" grpId="0"/>
      <p:bldP spid="13" grpId="0"/>
      <p:bldP spid="1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3E7DB-9540-4104-924B-CE3ADD5DF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Formal definition of CRN computation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DD0F8-8FA5-4E20-9032-7603799022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03486-5138-4F7A-B14F-4240199D3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9375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07602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</a:t>
            </a:r>
            <a:r>
              <a:rPr lang="en-US" sz="3266" i="1" dirty="0"/>
              <a:t>“Computing with chemistry”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10781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(“stochastic”)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(“mass-action”)?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 </a:t>
            </a:r>
            <a:r>
              <a:rPr lang="en-US" sz="1778" i="1" dirty="0"/>
              <a:t>“#A’s &gt; #B’s?”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 </a:t>
            </a:r>
            <a:r>
              <a:rPr lang="en-US" sz="1778" i="1" dirty="0"/>
              <a:t>“set #Y = #X/2”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input </a:t>
            </a:r>
            <a:r>
              <a:rPr lang="en-US" sz="2177" i="1" dirty="0"/>
              <a:t>n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n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</a:t>
            </a:r>
            <a:r>
              <a:rPr lang="en-US" sz="2177" dirty="0">
                <a:solidFill>
                  <a:srgbClr val="C00000"/>
                </a:solidFill>
              </a:rPr>
              <a:t>exact</a:t>
            </a:r>
            <a:r>
              <a:rPr lang="en-US" sz="2177" dirty="0"/>
              <a:t> numerical answer? or allow an </a:t>
            </a:r>
            <a:r>
              <a:rPr lang="en-US" sz="2177" dirty="0">
                <a:solidFill>
                  <a:srgbClr val="C00000"/>
                </a:solidFill>
              </a:rPr>
              <a:t>approximation</a:t>
            </a:r>
            <a:r>
              <a:rPr lang="en-US" sz="2177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28</a:t>
            </a:fld>
            <a:endParaRPr lang="en-US"/>
          </a:p>
        </p:txBody>
      </p:sp>
      <p:sp>
        <p:nvSpPr>
          <p:cNvPr id="5" name="Rectangle: Rounded Corners 4"/>
          <p:cNvSpPr/>
          <p:nvPr/>
        </p:nvSpPr>
        <p:spPr>
          <a:xfrm>
            <a:off x="1493110" y="2121090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6" name="Rectangle: Rounded Corners 5"/>
          <p:cNvSpPr/>
          <p:nvPr/>
        </p:nvSpPr>
        <p:spPr>
          <a:xfrm>
            <a:off x="1067412" y="1337279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: Rounded Corners 6"/>
          <p:cNvSpPr/>
          <p:nvPr/>
        </p:nvSpPr>
        <p:spPr>
          <a:xfrm>
            <a:off x="1067413" y="2836209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8" name="Rectangle: Rounded Corners 7"/>
          <p:cNvSpPr/>
          <p:nvPr/>
        </p:nvSpPr>
        <p:spPr>
          <a:xfrm>
            <a:off x="1572141" y="3926689"/>
            <a:ext cx="248659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9" name="Rectangle: Rounded Corners 8"/>
          <p:cNvSpPr/>
          <p:nvPr/>
        </p:nvSpPr>
        <p:spPr>
          <a:xfrm>
            <a:off x="1546876" y="5279092"/>
            <a:ext cx="5012361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: Rounded Corners 10"/>
          <p:cNvSpPr/>
          <p:nvPr/>
        </p:nvSpPr>
        <p:spPr>
          <a:xfrm>
            <a:off x="6900447" y="4375747"/>
            <a:ext cx="4615277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we’ll start with these choices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1978251" y="5996653"/>
            <a:ext cx="2770586" cy="325714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147192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6718896" y="1110784"/>
            <a:ext cx="3230577" cy="2527807"/>
          </a:xfrm>
          <a:prstGeom prst="roundRect">
            <a:avLst/>
          </a:prstGeom>
          <a:noFill/>
          <a:ln w="476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807" y="443615"/>
            <a:ext cx="7819154" cy="837349"/>
          </a:xfrm>
        </p:spPr>
        <p:txBody>
          <a:bodyPr>
            <a:normAutofit/>
          </a:bodyPr>
          <a:lstStyle/>
          <a:p>
            <a:r>
              <a:rPr lang="en-US" sz="4355" dirty="0"/>
              <a:t>Defining </a:t>
            </a:r>
            <a:r>
              <a:rPr lang="en-US" sz="4355" b="1" dirty="0"/>
              <a:t>stable </a:t>
            </a:r>
            <a:r>
              <a:rPr lang="en-US" sz="4355" dirty="0"/>
              <a:t>computation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29</a:t>
            </a:fld>
            <a:endParaRPr lang="uk-UA"/>
          </a:p>
        </p:txBody>
      </p:sp>
      <p:sp>
        <p:nvSpPr>
          <p:cNvPr id="4" name="TextBox 3"/>
          <p:cNvSpPr txBox="1"/>
          <p:nvPr/>
        </p:nvSpPr>
        <p:spPr>
          <a:xfrm>
            <a:off x="2677390" y="2214905"/>
            <a:ext cx="298480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 err="1"/>
              <a:t>i</a:t>
            </a:r>
            <a:endParaRPr lang="en-US" sz="3629" b="1" dirty="0"/>
          </a:p>
        </p:txBody>
      </p:sp>
      <p:sp>
        <p:nvSpPr>
          <p:cNvPr id="5" name="TextBox 4"/>
          <p:cNvSpPr txBox="1"/>
          <p:nvPr/>
        </p:nvSpPr>
        <p:spPr>
          <a:xfrm>
            <a:off x="4774664" y="2214905"/>
            <a:ext cx="397866" cy="6508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29" b="1" dirty="0"/>
              <a:t>x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70821" y="2214905"/>
            <a:ext cx="381286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166978" y="2214905"/>
            <a:ext cx="666059" cy="650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29" b="1" dirty="0"/>
              <a:t>o’</a:t>
            </a:r>
          </a:p>
        </p:txBody>
      </p:sp>
      <p:sp>
        <p:nvSpPr>
          <p:cNvPr id="8" name="Right Arrow 7"/>
          <p:cNvSpPr/>
          <p:nvPr/>
        </p:nvSpPr>
        <p:spPr>
          <a:xfrm>
            <a:off x="3279732" y="2356009"/>
            <a:ext cx="1195050" cy="455689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523844" y="2329162"/>
            <a:ext cx="1195050" cy="486656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0" name="Right Arrow 9"/>
          <p:cNvSpPr/>
          <p:nvPr/>
        </p:nvSpPr>
        <p:spPr>
          <a:xfrm>
            <a:off x="7688986" y="2323344"/>
            <a:ext cx="1195050" cy="485648"/>
          </a:xfrm>
          <a:prstGeom prst="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52" dirty="0"/>
              <a:t>reactions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54433" y="1514184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5441" y="1514184"/>
            <a:ext cx="546945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∃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094630" y="2857072"/>
            <a:ext cx="176599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any reachable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61656" y="2857072"/>
            <a:ext cx="1696876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initial</a:t>
            </a:r>
          </a:p>
          <a:p>
            <a:pPr algn="ctr"/>
            <a:r>
              <a:rPr lang="en-US" sz="2177" dirty="0"/>
              <a:t>configuration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790635" y="2764975"/>
            <a:ext cx="991425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6" name="TextBox 15"/>
          <p:cNvSpPr txBox="1"/>
          <p:nvPr/>
        </p:nvSpPr>
        <p:spPr>
          <a:xfrm>
            <a:off x="8827515" y="2778598"/>
            <a:ext cx="1053943" cy="76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177" dirty="0"/>
              <a:t>correct </a:t>
            </a:r>
          </a:p>
          <a:p>
            <a:pPr algn="ctr"/>
            <a:r>
              <a:rPr lang="en-US" sz="2177" dirty="0"/>
              <a:t>output</a:t>
            </a:r>
            <a:endParaRPr lang="en-US" sz="2177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7938622" y="1509460"/>
            <a:ext cx="572593" cy="8462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99" b="1" dirty="0"/>
              <a:t>∀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452391" y="1135519"/>
            <a:ext cx="1719854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b="1" dirty="0"/>
              <a:t>o</a:t>
            </a:r>
            <a:r>
              <a:rPr lang="en-US" sz="2540" dirty="0"/>
              <a:t> is </a:t>
            </a:r>
            <a:r>
              <a:rPr lang="en-US" sz="2540" b="1" dirty="0">
                <a:solidFill>
                  <a:srgbClr val="C00000"/>
                </a:solidFill>
              </a:rPr>
              <a:t>stable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187270" y="5356561"/>
            <a:ext cx="8181547" cy="799233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(assuming finite set of reachable configurations) equivalent to:</a:t>
            </a:r>
          </a:p>
          <a:p>
            <a:r>
              <a:rPr lang="en-US" sz="2177" dirty="0"/>
              <a:t>The system </a:t>
            </a:r>
            <a:r>
              <a:rPr lang="en-US" sz="2177" u="sng" dirty="0"/>
              <a:t>will</a:t>
            </a:r>
            <a:r>
              <a:rPr lang="en-US" sz="2177" dirty="0"/>
              <a:t> reach a correct stable configuration with probability 1.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1883203" y="3689457"/>
            <a:ext cx="1684157" cy="1406041"/>
            <a:chOff x="1246320" y="3404880"/>
            <a:chExt cx="3060720" cy="2813040"/>
          </a:xfrm>
        </p:grpSpPr>
        <p:sp>
          <p:nvSpPr>
            <p:cNvPr id="23" name="Freeform 22"/>
            <p:cNvSpPr/>
            <p:nvPr/>
          </p:nvSpPr>
          <p:spPr>
            <a:xfrm>
              <a:off x="1513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1865880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2113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1341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2322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2789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3036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1865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2856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1837439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Freeform 32"/>
            <p:cNvSpPr/>
            <p:nvPr/>
          </p:nvSpPr>
          <p:spPr>
            <a:xfrm>
              <a:off x="2084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360880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294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1560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2760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1837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237024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1370159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1798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1551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2522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579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solidFill>
                  <a:srgbClr val="FF0000"/>
                </a:solidFill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254160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246320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7" name="Freeform 46"/>
            <p:cNvSpPr/>
            <p:nvPr/>
          </p:nvSpPr>
          <p:spPr>
            <a:xfrm>
              <a:off x="1255680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1465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9" name="Freeform 48"/>
            <p:cNvSpPr/>
            <p:nvPr/>
          </p:nvSpPr>
          <p:spPr>
            <a:xfrm>
              <a:off x="1931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0" name="Freeform 49"/>
            <p:cNvSpPr/>
            <p:nvPr/>
          </p:nvSpPr>
          <p:spPr>
            <a:xfrm>
              <a:off x="1788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>
              <a:off x="2798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2" name="Freeform 51"/>
            <p:cNvSpPr/>
            <p:nvPr/>
          </p:nvSpPr>
          <p:spPr>
            <a:xfrm>
              <a:off x="2788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074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102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Freeform 54"/>
            <p:cNvSpPr/>
            <p:nvPr/>
          </p:nvSpPr>
          <p:spPr>
            <a:xfrm>
              <a:off x="3083760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6" name="Freeform 55"/>
            <p:cNvSpPr/>
            <p:nvPr/>
          </p:nvSpPr>
          <p:spPr>
            <a:xfrm>
              <a:off x="2807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7" name="Freeform 56"/>
            <p:cNvSpPr/>
            <p:nvPr/>
          </p:nvSpPr>
          <p:spPr>
            <a:xfrm>
              <a:off x="2169360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1312200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Freeform 58"/>
            <p:cNvSpPr/>
            <p:nvPr/>
          </p:nvSpPr>
          <p:spPr>
            <a:xfrm>
              <a:off x="3694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0" name="Freeform 59"/>
            <p:cNvSpPr/>
            <p:nvPr/>
          </p:nvSpPr>
          <p:spPr>
            <a:xfrm>
              <a:off x="4161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3741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4169880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3923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3647159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3341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4017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4065839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3570479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3999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3504239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3856679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3075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3407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tx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3332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3503879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76" name="Group 75"/>
          <p:cNvGrpSpPr/>
          <p:nvPr/>
        </p:nvGrpSpPr>
        <p:grpSpPr>
          <a:xfrm>
            <a:off x="4150912" y="3695289"/>
            <a:ext cx="1594209" cy="1411301"/>
            <a:chOff x="5890319" y="3404880"/>
            <a:chExt cx="3060720" cy="2813040"/>
          </a:xfrm>
        </p:grpSpPr>
        <p:sp>
          <p:nvSpPr>
            <p:cNvPr id="77" name="Freeform 76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Freeform 78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0" name="Freeform 79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2" name="Freeform 81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3" name="Freeform 82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4" name="Freeform 83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5" name="Freeform 84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6" name="Freeform 85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7" name="Freeform 86"/>
            <p:cNvSpPr/>
            <p:nvPr/>
          </p:nvSpPr>
          <p:spPr>
            <a:xfrm>
              <a:off x="6728760" y="49096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8" name="Freeform 87"/>
            <p:cNvSpPr/>
            <p:nvPr/>
          </p:nvSpPr>
          <p:spPr>
            <a:xfrm>
              <a:off x="7004879" y="5243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9" name="Freeform 88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Freeform 89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1" name="Freeform 90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2" name="Freeform 91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3" name="Freeform 92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4" name="Freeform 93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5" name="Freeform 94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6" name="Freeform 95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7" name="Freeform 96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8" name="Freeform 97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9" name="Freeform 98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0" name="Freeform 99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1" name="Freeform 100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2" name="Freeform 101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3" name="Freeform 102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4" name="Freeform 103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5" name="Freeform 104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3333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6" name="Freeform 105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7" name="Freeform 106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8" name="Freeform 107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09" name="Freeform 108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0" name="Freeform 109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1" name="Freeform 110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2" name="Freeform 111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3" name="Freeform 112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4" name="Freeform 113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5" name="Freeform 114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6" name="Freeform 115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7" name="Freeform 116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8" name="Freeform 117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9" name="Freeform 118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0" name="Freeform 119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1" name="Freeform 120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2" name="Freeform 121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3" name="Freeform 122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4" name="Freeform 123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5" name="Freeform 124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6" name="Freeform 125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50E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8" name="Freeform 127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9" name="Freeform 128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CC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185" name="Group 184"/>
          <p:cNvGrpSpPr/>
          <p:nvPr/>
        </p:nvGrpSpPr>
        <p:grpSpPr>
          <a:xfrm>
            <a:off x="8554961" y="3711942"/>
            <a:ext cx="1594209" cy="1411301"/>
            <a:chOff x="5890319" y="3404880"/>
            <a:chExt cx="3060720" cy="2813040"/>
          </a:xfrm>
        </p:grpSpPr>
        <p:sp>
          <p:nvSpPr>
            <p:cNvPr id="186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7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8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9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0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2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3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4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5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7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8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9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0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1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2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3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4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5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6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7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2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3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4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5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6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7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8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19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0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4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5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6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7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8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29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0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1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2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3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4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5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6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7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8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239" name="Group 238"/>
          <p:cNvGrpSpPr/>
          <p:nvPr/>
        </p:nvGrpSpPr>
        <p:grpSpPr>
          <a:xfrm>
            <a:off x="6326581" y="3742917"/>
            <a:ext cx="1594209" cy="1411301"/>
            <a:chOff x="5890319" y="3404880"/>
            <a:chExt cx="3060720" cy="2813040"/>
          </a:xfrm>
        </p:grpSpPr>
        <p:sp>
          <p:nvSpPr>
            <p:cNvPr id="240" name="Freeform 185"/>
            <p:cNvSpPr/>
            <p:nvPr/>
          </p:nvSpPr>
          <p:spPr>
            <a:xfrm>
              <a:off x="6157440" y="3452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1" name="Freeform 186"/>
            <p:cNvSpPr/>
            <p:nvPr/>
          </p:nvSpPr>
          <p:spPr>
            <a:xfrm>
              <a:off x="6509879" y="3823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2" name="Freeform 187"/>
            <p:cNvSpPr/>
            <p:nvPr/>
          </p:nvSpPr>
          <p:spPr>
            <a:xfrm>
              <a:off x="6757200" y="3404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3" name="Freeform 188"/>
            <p:cNvSpPr/>
            <p:nvPr/>
          </p:nvSpPr>
          <p:spPr>
            <a:xfrm>
              <a:off x="5985720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4" name="Freeform 189"/>
            <p:cNvSpPr/>
            <p:nvPr/>
          </p:nvSpPr>
          <p:spPr>
            <a:xfrm>
              <a:off x="6966720" y="400463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5" name="Freeform 190"/>
            <p:cNvSpPr/>
            <p:nvPr/>
          </p:nvSpPr>
          <p:spPr>
            <a:xfrm>
              <a:off x="7433640" y="41763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6" name="Freeform 191"/>
            <p:cNvSpPr/>
            <p:nvPr/>
          </p:nvSpPr>
          <p:spPr>
            <a:xfrm>
              <a:off x="7680960" y="37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7" name="Freeform 192"/>
            <p:cNvSpPr/>
            <p:nvPr/>
          </p:nvSpPr>
          <p:spPr>
            <a:xfrm>
              <a:off x="6509519" y="4414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8" name="Freeform 193"/>
            <p:cNvSpPr/>
            <p:nvPr/>
          </p:nvSpPr>
          <p:spPr>
            <a:xfrm>
              <a:off x="7500600" y="486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9" name="Freeform 194"/>
            <p:cNvSpPr/>
            <p:nvPr/>
          </p:nvSpPr>
          <p:spPr>
            <a:xfrm>
              <a:off x="6481440" y="532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0" name="Freeform 195"/>
            <p:cNvSpPr/>
            <p:nvPr/>
          </p:nvSpPr>
          <p:spPr>
            <a:xfrm>
              <a:off x="6728761" y="4909679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1" name="Freeform 196"/>
            <p:cNvSpPr/>
            <p:nvPr/>
          </p:nvSpPr>
          <p:spPr>
            <a:xfrm>
              <a:off x="7004879" y="5243040"/>
              <a:ext cx="137160" cy="13716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2" name="Freeform 197"/>
            <p:cNvSpPr/>
            <p:nvPr/>
          </p:nvSpPr>
          <p:spPr>
            <a:xfrm>
              <a:off x="6938280" y="5509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3" name="Freeform 198"/>
            <p:cNvSpPr/>
            <p:nvPr/>
          </p:nvSpPr>
          <p:spPr>
            <a:xfrm>
              <a:off x="6204960" y="54334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4" name="Freeform 199"/>
            <p:cNvSpPr/>
            <p:nvPr/>
          </p:nvSpPr>
          <p:spPr>
            <a:xfrm>
              <a:off x="7404840" y="5500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5" name="Freeform 200"/>
            <p:cNvSpPr/>
            <p:nvPr/>
          </p:nvSpPr>
          <p:spPr>
            <a:xfrm>
              <a:off x="6481080" y="59191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6" name="Freeform 201"/>
            <p:cNvSpPr/>
            <p:nvPr/>
          </p:nvSpPr>
          <p:spPr>
            <a:xfrm>
              <a:off x="7014239" y="4481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7" name="Freeform 202"/>
            <p:cNvSpPr/>
            <p:nvPr/>
          </p:nvSpPr>
          <p:spPr>
            <a:xfrm>
              <a:off x="6014160" y="4128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8" name="Freeform 203"/>
            <p:cNvSpPr/>
            <p:nvPr/>
          </p:nvSpPr>
          <p:spPr>
            <a:xfrm>
              <a:off x="6442920" y="416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9" name="Freeform 204"/>
            <p:cNvSpPr/>
            <p:nvPr/>
          </p:nvSpPr>
          <p:spPr>
            <a:xfrm>
              <a:off x="6195240" y="4928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0" name="Freeform 205"/>
            <p:cNvSpPr/>
            <p:nvPr/>
          </p:nvSpPr>
          <p:spPr>
            <a:xfrm>
              <a:off x="7166520" y="5719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1" name="Freeform 206"/>
            <p:cNvSpPr/>
            <p:nvPr/>
          </p:nvSpPr>
          <p:spPr>
            <a:xfrm>
              <a:off x="7223399" y="3718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2" name="Freeform 207"/>
            <p:cNvSpPr/>
            <p:nvPr/>
          </p:nvSpPr>
          <p:spPr>
            <a:xfrm>
              <a:off x="718559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3" name="Freeform 208"/>
            <p:cNvSpPr/>
            <p:nvPr/>
          </p:nvSpPr>
          <p:spPr>
            <a:xfrm>
              <a:off x="5890319" y="49284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4" name="Freeform 209"/>
            <p:cNvSpPr/>
            <p:nvPr/>
          </p:nvSpPr>
          <p:spPr>
            <a:xfrm>
              <a:off x="5899679" y="5556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5" name="Freeform 210"/>
            <p:cNvSpPr/>
            <p:nvPr/>
          </p:nvSpPr>
          <p:spPr>
            <a:xfrm>
              <a:off x="6109200" y="5852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6" name="Freeform 211"/>
            <p:cNvSpPr/>
            <p:nvPr/>
          </p:nvSpPr>
          <p:spPr>
            <a:xfrm>
              <a:off x="6575759" y="554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7" name="Freeform 212"/>
            <p:cNvSpPr/>
            <p:nvPr/>
          </p:nvSpPr>
          <p:spPr>
            <a:xfrm>
              <a:off x="6432840" y="473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8" name="Freeform 213"/>
            <p:cNvSpPr/>
            <p:nvPr/>
          </p:nvSpPr>
          <p:spPr>
            <a:xfrm>
              <a:off x="7442280" y="4557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9" name="Freeform 214"/>
            <p:cNvSpPr/>
            <p:nvPr/>
          </p:nvSpPr>
          <p:spPr>
            <a:xfrm>
              <a:off x="7432920" y="5176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0" name="Freeform 215"/>
            <p:cNvSpPr/>
            <p:nvPr/>
          </p:nvSpPr>
          <p:spPr>
            <a:xfrm>
              <a:off x="7718399" y="5557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1" name="Freeform 216"/>
            <p:cNvSpPr/>
            <p:nvPr/>
          </p:nvSpPr>
          <p:spPr>
            <a:xfrm>
              <a:off x="77468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2" name="Freeform 217"/>
            <p:cNvSpPr/>
            <p:nvPr/>
          </p:nvSpPr>
          <p:spPr>
            <a:xfrm>
              <a:off x="7727759" y="4442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3" name="Freeform 218"/>
            <p:cNvSpPr/>
            <p:nvPr/>
          </p:nvSpPr>
          <p:spPr>
            <a:xfrm>
              <a:off x="7451280" y="5833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4" name="Freeform 219"/>
            <p:cNvSpPr/>
            <p:nvPr/>
          </p:nvSpPr>
          <p:spPr>
            <a:xfrm>
              <a:off x="6813359" y="59572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5" name="Freeform 220"/>
            <p:cNvSpPr/>
            <p:nvPr/>
          </p:nvSpPr>
          <p:spPr>
            <a:xfrm>
              <a:off x="5956199" y="604295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9900"/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6" name="Freeform 221"/>
            <p:cNvSpPr/>
            <p:nvPr/>
          </p:nvSpPr>
          <p:spPr>
            <a:xfrm>
              <a:off x="8338320" y="37000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7" name="Freeform 222"/>
            <p:cNvSpPr/>
            <p:nvPr/>
          </p:nvSpPr>
          <p:spPr>
            <a:xfrm>
              <a:off x="8805240" y="3871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8" name="Freeform 223"/>
            <p:cNvSpPr/>
            <p:nvPr/>
          </p:nvSpPr>
          <p:spPr>
            <a:xfrm>
              <a:off x="8385840" y="4176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9" name="Freeform 224"/>
            <p:cNvSpPr/>
            <p:nvPr/>
          </p:nvSpPr>
          <p:spPr>
            <a:xfrm>
              <a:off x="8813879" y="42526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0" name="Freeform 225"/>
            <p:cNvSpPr/>
            <p:nvPr/>
          </p:nvSpPr>
          <p:spPr>
            <a:xfrm>
              <a:off x="8567640" y="4576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1" name="Freeform 226"/>
            <p:cNvSpPr/>
            <p:nvPr/>
          </p:nvSpPr>
          <p:spPr>
            <a:xfrm>
              <a:off x="8291160" y="4681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2" name="Freeform 227"/>
            <p:cNvSpPr/>
            <p:nvPr/>
          </p:nvSpPr>
          <p:spPr>
            <a:xfrm>
              <a:off x="7985880" y="48045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3" name="Freeform 228"/>
            <p:cNvSpPr/>
            <p:nvPr/>
          </p:nvSpPr>
          <p:spPr>
            <a:xfrm>
              <a:off x="8661960" y="4795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4" name="Freeform 229"/>
            <p:cNvSpPr/>
            <p:nvPr/>
          </p:nvSpPr>
          <p:spPr>
            <a:xfrm>
              <a:off x="8709840" y="53478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5" name="Freeform 230"/>
            <p:cNvSpPr/>
            <p:nvPr/>
          </p:nvSpPr>
          <p:spPr>
            <a:xfrm>
              <a:off x="8214480" y="50623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6" name="Freeform 231"/>
            <p:cNvSpPr/>
            <p:nvPr/>
          </p:nvSpPr>
          <p:spPr>
            <a:xfrm>
              <a:off x="8643240" y="5100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7" name="Freeform 232"/>
            <p:cNvSpPr/>
            <p:nvPr/>
          </p:nvSpPr>
          <p:spPr>
            <a:xfrm>
              <a:off x="8148240" y="5433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8" name="Freeform 233"/>
            <p:cNvSpPr/>
            <p:nvPr/>
          </p:nvSpPr>
          <p:spPr>
            <a:xfrm>
              <a:off x="8500680" y="5805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9" name="Freeform 234"/>
            <p:cNvSpPr/>
            <p:nvPr/>
          </p:nvSpPr>
          <p:spPr>
            <a:xfrm>
              <a:off x="7719479" y="4080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0" name="Freeform 235"/>
            <p:cNvSpPr/>
            <p:nvPr/>
          </p:nvSpPr>
          <p:spPr>
            <a:xfrm>
              <a:off x="8051760" y="4119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1" name="Freeform 236"/>
            <p:cNvSpPr/>
            <p:nvPr/>
          </p:nvSpPr>
          <p:spPr>
            <a:xfrm>
              <a:off x="7976520" y="5633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2" name="Freeform 237"/>
            <p:cNvSpPr/>
            <p:nvPr/>
          </p:nvSpPr>
          <p:spPr>
            <a:xfrm>
              <a:off x="8147880" y="608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4" grpId="0"/>
      <p:bldP spid="5" grpId="0"/>
      <p:bldP spid="6" grpId="0"/>
      <p:bldP spid="7" grpId="0"/>
      <p:bldP spid="8" grpId="0" animBg="1"/>
      <p:bldP spid="9" grpId="0" animBg="1"/>
      <p:bldP spid="10" grpId="0" animBg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9" grpId="0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B06F8-54E8-4FD0-8506-143AA99E6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934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What behavior is possible for chemistry in principle?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D45042-73F4-48B4-A5DD-3A0F80CA3DBA}"/>
              </a:ext>
            </a:extLst>
          </p:cNvPr>
          <p:cNvSpPr/>
          <p:nvPr/>
        </p:nvSpPr>
        <p:spPr>
          <a:xfrm>
            <a:off x="1000125" y="1819275"/>
            <a:ext cx="7553325" cy="4673600"/>
          </a:xfrm>
          <a:prstGeom prst="roundRect">
            <a:avLst>
              <a:gd name="adj" fmla="val 790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CB90AE8-E48F-4825-9A7E-579BCCFB9A9D}"/>
              </a:ext>
            </a:extLst>
          </p:cNvPr>
          <p:cNvSpPr/>
          <p:nvPr/>
        </p:nvSpPr>
        <p:spPr>
          <a:xfrm>
            <a:off x="3762374" y="3429000"/>
            <a:ext cx="4791075" cy="3063875"/>
          </a:xfrm>
          <a:prstGeom prst="roundRect">
            <a:avLst>
              <a:gd name="adj" fmla="val 11090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5D2C9FE-3098-42CD-A639-1EE8F18F7EB6}"/>
              </a:ext>
            </a:extLst>
          </p:cNvPr>
          <p:cNvSpPr/>
          <p:nvPr/>
        </p:nvSpPr>
        <p:spPr>
          <a:xfrm>
            <a:off x="5372100" y="4857749"/>
            <a:ext cx="3181350" cy="163512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found in biology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96A2FA-19D5-405D-B32A-45E856C3FD40}"/>
              </a:ext>
            </a:extLst>
          </p:cNvPr>
          <p:cNvSpPr txBox="1"/>
          <p:nvPr/>
        </p:nvSpPr>
        <p:spPr>
          <a:xfrm>
            <a:off x="4224337" y="3894465"/>
            <a:ext cx="34575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actual chemicals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F8B787-9AAF-4978-8223-D6DAE591B2BC}"/>
              </a:ext>
            </a:extLst>
          </p:cNvPr>
          <p:cNvSpPr txBox="1"/>
          <p:nvPr/>
        </p:nvSpPr>
        <p:spPr>
          <a:xfrm>
            <a:off x="1276349" y="2250609"/>
            <a:ext cx="700087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formally definable chemical reaction network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4BF039-2FE7-4FEE-A570-1651A059A3CE}"/>
              </a:ext>
            </a:extLst>
          </p:cNvPr>
          <p:cNvSpPr txBox="1"/>
          <p:nvPr/>
        </p:nvSpPr>
        <p:spPr>
          <a:xfrm>
            <a:off x="9401174" y="2137052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what we’ll study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C02744-65B9-4E52-8C54-CBC2B2565784}"/>
              </a:ext>
            </a:extLst>
          </p:cNvPr>
          <p:cNvSpPr txBox="1"/>
          <p:nvPr/>
        </p:nvSpPr>
        <p:spPr>
          <a:xfrm>
            <a:off x="9401174" y="5169663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inspiration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376E32D-3BC0-4BA7-8BAA-9C2D4DAA7D31}"/>
              </a:ext>
            </a:extLst>
          </p:cNvPr>
          <p:cNvSpPr txBox="1"/>
          <p:nvPr/>
        </p:nvSpPr>
        <p:spPr>
          <a:xfrm>
            <a:off x="9401174" y="3694410"/>
            <a:ext cx="2162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ultimate interest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D5B1FA3-9F55-4563-B45B-E77997AC92EF}"/>
              </a:ext>
            </a:extLst>
          </p:cNvPr>
          <p:cNvCxnSpPr>
            <a:stCxn id="11" idx="1"/>
          </p:cNvCxnSpPr>
          <p:nvPr/>
        </p:nvCxnSpPr>
        <p:spPr>
          <a:xfrm flipH="1">
            <a:off x="8343900" y="2337107"/>
            <a:ext cx="1057274" cy="17511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CB9B6A9E-F067-472F-B5A6-62FF24644568}"/>
              </a:ext>
            </a:extLst>
          </p:cNvPr>
          <p:cNvCxnSpPr>
            <a:cxnSpLocks/>
            <a:stCxn id="13" idx="1"/>
          </p:cNvCxnSpPr>
          <p:nvPr/>
        </p:nvCxnSpPr>
        <p:spPr>
          <a:xfrm flipH="1">
            <a:off x="8343900" y="3894465"/>
            <a:ext cx="1057274" cy="223486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98F26DE-153B-499B-BD8C-3BC080FA967D}"/>
              </a:ext>
            </a:extLst>
          </p:cNvPr>
          <p:cNvCxnSpPr>
            <a:cxnSpLocks/>
            <a:stCxn id="12" idx="1"/>
          </p:cNvCxnSpPr>
          <p:nvPr/>
        </p:nvCxnSpPr>
        <p:spPr>
          <a:xfrm flipH="1">
            <a:off x="8343900" y="5369718"/>
            <a:ext cx="1057274" cy="25403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702CC-C596-4841-BBE1-2F6982E3A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481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8" grpId="0"/>
      <p:bldP spid="9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D1402-7E40-46CD-9100-4D5C9579E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Probability-1 correctness can be characterized with only reachability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273C3A1-6743-4378-B772-E2A65EB5BB21}"/>
              </a:ext>
            </a:extLst>
          </p:cNvPr>
          <p:cNvSpPr/>
          <p:nvPr/>
        </p:nvSpPr>
        <p:spPr>
          <a:xfrm>
            <a:off x="574365" y="4315545"/>
            <a:ext cx="5131491" cy="9609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where Reach(</a:t>
            </a:r>
            <a:r>
              <a:rPr lang="en-US" b="1" dirty="0" err="1"/>
              <a:t>i</a:t>
            </a:r>
            <a:r>
              <a:rPr lang="en-US" dirty="0"/>
              <a:t>) is finite, and let </a:t>
            </a:r>
            <a:r>
              <a:rPr lang="en-US" i="1" dirty="0"/>
              <a:t>Y</a:t>
            </a:r>
            <a:r>
              <a:rPr lang="en-US" dirty="0"/>
              <a:t> be a set of configurations. Then </a:t>
            </a:r>
          </a:p>
          <a:p>
            <a:r>
              <a:rPr lang="en-US" dirty="0"/>
              <a:t>(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= 1) 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Y.</a:t>
            </a: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DD452EAF-845C-4A90-80A2-76F8357DAD72}"/>
              </a:ext>
            </a:extLst>
          </p:cNvPr>
          <p:cNvSpPr/>
          <p:nvPr/>
        </p:nvSpPr>
        <p:spPr>
          <a:xfrm>
            <a:off x="574369" y="1831365"/>
            <a:ext cx="4920760" cy="1448165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 and </a:t>
            </a:r>
            <a:r>
              <a:rPr lang="en-US" i="1" dirty="0"/>
              <a:t>Y</a:t>
            </a:r>
            <a:r>
              <a:rPr lang="en-US" dirty="0"/>
              <a:t> be a set of configurations. Write </a:t>
            </a:r>
            <a:r>
              <a:rPr lang="en-US" dirty="0" err="1"/>
              <a:t>Pr</a:t>
            </a:r>
            <a:r>
              <a:rPr lang="en-US" dirty="0"/>
              <a:t>[</a:t>
            </a:r>
            <a:r>
              <a:rPr lang="en-US" b="1" dirty="0" err="1"/>
              <a:t>i</a:t>
            </a:r>
            <a:r>
              <a:rPr lang="en-US" dirty="0"/>
              <a:t> ⟹ </a:t>
            </a:r>
            <a:r>
              <a:rPr lang="en-US" i="1" dirty="0"/>
              <a:t>Y</a:t>
            </a:r>
            <a:r>
              <a:rPr lang="en-US" dirty="0"/>
              <a:t>] to denote the probability of the random event that, starting in configuration </a:t>
            </a:r>
            <a:r>
              <a:rPr lang="en-US" b="1" dirty="0" err="1"/>
              <a:t>i</a:t>
            </a:r>
            <a:r>
              <a:rPr lang="en-US" dirty="0"/>
              <a:t>, the CRN reaches to some configuration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75B0322-733C-40A9-AF73-AAC5251E4B47}"/>
              </a:ext>
            </a:extLst>
          </p:cNvPr>
          <p:cNvSpPr/>
          <p:nvPr/>
        </p:nvSpPr>
        <p:spPr>
          <a:xfrm>
            <a:off x="574366" y="3455303"/>
            <a:ext cx="4920761" cy="706498"/>
          </a:xfrm>
          <a:prstGeom prst="roundRect">
            <a:avLst>
              <a:gd name="adj" fmla="val 1139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For any configuration </a:t>
            </a:r>
            <a:r>
              <a:rPr lang="en-US" b="1" dirty="0" err="1"/>
              <a:t>i</a:t>
            </a:r>
            <a:r>
              <a:rPr lang="en-US" dirty="0"/>
              <a:t>, let Reach(</a:t>
            </a:r>
            <a:r>
              <a:rPr lang="en-US" b="1" dirty="0" err="1"/>
              <a:t>i</a:t>
            </a:r>
            <a:r>
              <a:rPr lang="en-US" dirty="0"/>
              <a:t>) denote the set of configurations reachable from </a:t>
            </a:r>
            <a:r>
              <a:rPr lang="en-US" b="1" dirty="0" err="1"/>
              <a:t>i</a:t>
            </a:r>
            <a:r>
              <a:rPr lang="en-US" dirty="0"/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/>
              <p:nvPr/>
            </p:nvSpPr>
            <p:spPr>
              <a:xfrm>
                <a:off x="5859477" y="1831365"/>
                <a:ext cx="5853987" cy="3753765"/>
              </a:xfrm>
              <a:prstGeom prst="roundRect">
                <a:avLst>
                  <a:gd name="adj" fmla="val 3131"/>
                </a:avLst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(⟹): Assume (∃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(∀</a:t>
                </a:r>
                <a:r>
                  <a:rPr lang="en-US" b="1" dirty="0" err="1"/>
                  <a:t>c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c</a:t>
                </a:r>
                <a:r>
                  <a:rPr lang="en-US" dirty="0"/>
                  <a:t> ∉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Since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b="1" dirty="0"/>
                  <a:t>x</a:t>
                </a:r>
                <a:r>
                  <a:rPr lang="en-US" dirty="0"/>
                  <a:t>] &gt; 0, which prevents ever reaching </a:t>
                </a:r>
                <a:r>
                  <a:rPr lang="en-US" i="1" dirty="0"/>
                  <a:t>Y</a:t>
                </a:r>
                <a:r>
                  <a:rPr lang="en-US" dirty="0"/>
                  <a:t>,           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b="1" dirty="0" err="1"/>
                  <a:t>i</a:t>
                </a:r>
                <a:r>
                  <a:rPr lang="en-US" dirty="0"/>
                  <a:t> ⟹ </a:t>
                </a:r>
                <a:r>
                  <a:rPr lang="en-US" i="1" dirty="0"/>
                  <a:t>Y</a:t>
                </a:r>
                <a:r>
                  <a:rPr lang="en-US" dirty="0"/>
                  <a:t>] &lt; 1. (</a:t>
                </a:r>
                <a:r>
                  <a:rPr lang="en-US" i="1" dirty="0"/>
                  <a:t>Note this didn’t assume Reach(</a:t>
                </a:r>
                <a:r>
                  <a:rPr lang="en-US" b="1" i="1" dirty="0" err="1"/>
                  <a:t>i</a:t>
                </a:r>
                <a:r>
                  <a:rPr lang="en-US" i="1" dirty="0"/>
                  <a:t>) is finite.</a:t>
                </a:r>
                <a:r>
                  <a:rPr lang="en-US" dirty="0"/>
                  <a:t>)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(⟸): Assume (∀</a:t>
                </a:r>
                <a:r>
                  <a:rPr lang="en-US" b="1" dirty="0" err="1"/>
                  <a:t>x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 err="1"/>
                  <a:t>i</a:t>
                </a:r>
                <a:r>
                  <a:rPr lang="en-US" dirty="0"/>
                  <a:t>)) (∃</a:t>
                </a:r>
                <a:r>
                  <a:rPr lang="en-US" b="1" dirty="0" err="1"/>
                  <a:t>c</a:t>
                </a:r>
                <a:r>
                  <a:rPr lang="en-US" dirty="0" err="1"/>
                  <a:t>∈Reach</a:t>
                </a:r>
                <a:r>
                  <a:rPr lang="en-US" dirty="0"/>
                  <a:t>(</a:t>
                </a:r>
                <a:r>
                  <a:rPr lang="en-US" b="1" dirty="0"/>
                  <a:t>x</a:t>
                </a:r>
                <a:r>
                  <a:rPr lang="en-US" dirty="0"/>
                  <a:t>)) </a:t>
                </a:r>
                <a:r>
                  <a:rPr lang="en-US" b="1" dirty="0"/>
                  <a:t>c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For each </a:t>
                </a:r>
                <a:r>
                  <a:rPr lang="en-US" b="1" dirty="0"/>
                  <a:t>x </a:t>
                </a:r>
                <a:r>
                  <a:rPr lang="en-US" dirty="0"/>
                  <a:t>∈ Reach(</a:t>
                </a:r>
                <a:r>
                  <a:rPr lang="en-US" b="1" dirty="0" err="1"/>
                  <a:t>i</a:t>
                </a:r>
                <a:r>
                  <a:rPr lang="en-US" dirty="0"/>
                  <a:t>), let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= (</a:t>
                </a:r>
                <a:r>
                  <a:rPr lang="en-US" b="1" dirty="0"/>
                  <a:t>x</a:t>
                </a:r>
                <a:r>
                  <a:rPr lang="en-US" dirty="0"/>
                  <a:t>,…,</a:t>
                </a:r>
                <a:r>
                  <a:rPr lang="en-US" b="1" dirty="0"/>
                  <a:t>c</a:t>
                </a:r>
                <a:r>
                  <a:rPr lang="en-US" dirty="0"/>
                  <a:t>) be any execution leading from </a:t>
                </a:r>
                <a:r>
                  <a:rPr lang="en-US" b="1" dirty="0"/>
                  <a:t>x</a:t>
                </a:r>
                <a:r>
                  <a:rPr lang="en-US" dirty="0"/>
                  <a:t> to some </a:t>
                </a:r>
                <a:r>
                  <a:rPr lang="en-US" b="1" dirty="0"/>
                  <a:t>c</a:t>
                </a:r>
                <a:r>
                  <a:rPr lang="en-US" dirty="0"/>
                  <a:t> ∈ </a:t>
                </a:r>
                <a:r>
                  <a:rPr lang="en-US" i="1" dirty="0"/>
                  <a:t>Y</a:t>
                </a:r>
                <a:r>
                  <a:rPr lang="en-US" dirty="0"/>
                  <a:t>.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p</a:t>
                </a:r>
                <a:r>
                  <a:rPr lang="en-US" b="1" baseline="-25000" dirty="0"/>
                  <a:t>x</a:t>
                </a:r>
                <a:r>
                  <a:rPr lang="en-US" dirty="0"/>
                  <a:t> = </a:t>
                </a: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occurs from </a:t>
                </a:r>
                <a:r>
                  <a:rPr lang="en-US" b="1" dirty="0"/>
                  <a:t>x</a:t>
                </a:r>
                <a:r>
                  <a:rPr lang="en-US" dirty="0"/>
                  <a:t>] &gt; 0.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 err="1"/>
                  <a:t>Pr</a:t>
                </a:r>
                <a:r>
                  <a:rPr lang="en-US" dirty="0"/>
                  <a:t>[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does not occur from </a:t>
                </a:r>
                <a:r>
                  <a:rPr lang="en-US" b="1" dirty="0"/>
                  <a:t>x</a:t>
                </a:r>
                <a:r>
                  <a:rPr lang="en-US" dirty="0"/>
                  <a:t>] = 1–</a:t>
                </a:r>
                <a:r>
                  <a:rPr lang="en-US" i="1" dirty="0"/>
                  <a:t>p</a:t>
                </a:r>
                <a:r>
                  <a:rPr lang="en-US" b="1" baseline="-25000" dirty="0"/>
                  <a:t>x</a:t>
                </a:r>
                <a:r>
                  <a:rPr lang="en-US" dirty="0"/>
                  <a:t> &lt; 1.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Since Reach(</a:t>
                </a:r>
                <a:r>
                  <a:rPr lang="en-US" b="1" dirty="0" err="1"/>
                  <a:t>i</a:t>
                </a:r>
                <a:r>
                  <a:rPr lang="en-US" dirty="0"/>
                  <a:t>) is finite, in any infinite execution, by pigeonhole, some </a:t>
                </a:r>
                <a:r>
                  <a:rPr lang="en-US" b="1" dirty="0"/>
                  <a:t>x</a:t>
                </a:r>
                <a:r>
                  <a:rPr lang="en-US" dirty="0"/>
                  <a:t> ∈ Reach(</a:t>
                </a:r>
                <a:r>
                  <a:rPr lang="en-US" b="1" dirty="0" err="1"/>
                  <a:t>i</a:t>
                </a:r>
                <a:r>
                  <a:rPr lang="en-US" dirty="0"/>
                  <a:t>) is visited infinitely often.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dirty="0"/>
                  <a:t>So the probability </a:t>
                </a:r>
                <a:r>
                  <a:rPr lang="en-US" i="1" dirty="0"/>
                  <a:t>E</a:t>
                </a:r>
                <a:r>
                  <a:rPr lang="en-US" b="1" baseline="-25000" dirty="0"/>
                  <a:t>x</a:t>
                </a:r>
                <a:r>
                  <a:rPr lang="en-US" dirty="0"/>
                  <a:t> is </a:t>
                </a:r>
                <a:r>
                  <a:rPr lang="en-US" u="sng" dirty="0"/>
                  <a:t>never</a:t>
                </a:r>
                <a:r>
                  <a:rPr lang="en-US" dirty="0"/>
                  <a:t> followed after any of these visits to </a:t>
                </a:r>
                <a:r>
                  <a:rPr lang="en-US" b="1" dirty="0"/>
                  <a:t>x</a:t>
                </a:r>
                <a:r>
                  <a:rPr lang="en-US" dirty="0"/>
                  <a:t> is at most </a:t>
                </a:r>
                <a14:m>
                  <m:oMath xmlns:m="http://schemas.openxmlformats.org/officeDocument/2006/math">
                    <m:nary>
                      <m:naryPr>
                        <m:chr m:val="∏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(1−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m:rPr>
                                <m:nor/>
                              </m:rPr>
                              <a:rPr lang="en-US" b="1" i="0" smtClean="0"/>
                              <m:t>x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dirty="0"/>
                  <a:t> = 0.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3B0D1A5D-79EF-47E1-B57B-A3D75A645BB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9477" y="1831365"/>
                <a:ext cx="5853987" cy="3753765"/>
              </a:xfrm>
              <a:prstGeom prst="roundRect">
                <a:avLst>
                  <a:gd name="adj" fmla="val 3131"/>
                </a:avLst>
              </a:prstGeom>
              <a:blipFill>
                <a:blip r:embed="rId2"/>
                <a:stretch>
                  <a:fillRect l="-312" r="-3015" b="-168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3A848B-6BDD-4472-BD06-09BA3AC9DBFD}"/>
              </a:ext>
            </a:extLst>
          </p:cNvPr>
          <p:cNvSpPr/>
          <p:nvPr/>
        </p:nvSpPr>
        <p:spPr>
          <a:xfrm>
            <a:off x="574365" y="5457095"/>
            <a:ext cx="4920761" cy="103578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This theorem lets us use (often simpler) reachability arguments and avoid probability, while still ensuring probability-1 correctness.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0BF7CC2-C34A-450D-A32B-C1EB8FA44B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30</a:t>
            </a:fld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2A15586-A911-487E-A9FF-6906AC21B5C9}"/>
              </a:ext>
            </a:extLst>
          </p:cNvPr>
          <p:cNvSpPr/>
          <p:nvPr/>
        </p:nvSpPr>
        <p:spPr>
          <a:xfrm>
            <a:off x="5790799" y="1065902"/>
            <a:ext cx="5736255" cy="619125"/>
          </a:xfrm>
          <a:prstGeom prst="roundRect">
            <a:avLst>
              <a:gd name="adj" fmla="val 2449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To understand this slide, only need the following fact: if a reaction is applicable, then there is a positive probability it occurs.</a:t>
            </a:r>
          </a:p>
        </p:txBody>
      </p:sp>
    </p:spTree>
    <p:extLst>
      <p:ext uri="{BB962C8B-B14F-4D97-AF65-F5344CB8AC3E}">
        <p14:creationId xmlns:p14="http://schemas.microsoft.com/office/powerpoint/2010/main" val="25363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0789B-3BF6-4902-8CBC-35F4ED16FA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Deterministic computation ≠ all executions correct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CA556-28F9-4CC9-A123-5541B3970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274" y="2873376"/>
            <a:ext cx="11058526" cy="3733799"/>
          </a:xfrm>
        </p:spPr>
        <p:txBody>
          <a:bodyPr/>
          <a:lstStyle/>
          <a:p>
            <a:r>
              <a:rPr lang="en-US" dirty="0"/>
              <a:t>Counterexample??</a:t>
            </a:r>
          </a:p>
          <a:p>
            <a:r>
              <a:rPr lang="en-US" dirty="0"/>
              <a:t>Suppose </a:t>
            </a:r>
            <a:r>
              <a:rPr lang="en-US" b="1" dirty="0" err="1"/>
              <a:t>i</a:t>
            </a:r>
            <a:r>
              <a:rPr lang="en-US" dirty="0"/>
              <a:t> = {</a:t>
            </a:r>
            <a:r>
              <a:rPr lang="en-US" i="1" dirty="0"/>
              <a:t>A</a:t>
            </a:r>
            <a:r>
              <a:rPr lang="en-US" dirty="0"/>
              <a:t>}, with reactions</a:t>
            </a:r>
          </a:p>
          <a:p>
            <a:pPr lvl="1"/>
            <a:r>
              <a:rPr lang="en-US" dirty="0"/>
              <a:t>A</a:t>
            </a:r>
            <a:r>
              <a:rPr lang="en-US" dirty="0"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</a:rPr>
              <a:t> </a:t>
            </a:r>
            <a:r>
              <a:rPr lang="en-US" dirty="0"/>
              <a:t>⇌ </a:t>
            </a:r>
            <a:r>
              <a:rPr lang="en-US" dirty="0">
                <a:sym typeface="Wingdings" panose="05000000000000000000" pitchFamily="2" charset="2"/>
              </a:rPr>
              <a:t>B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sym typeface="Wingdings" panose="05000000000000000000" pitchFamily="2" charset="2"/>
              </a:rPr>
              <a:t>C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Then </a:t>
            </a:r>
            <a:r>
              <a:rPr lang="en-US" dirty="0" err="1">
                <a:sym typeface="Wingdings" panose="05000000000000000000" pitchFamily="2" charset="2"/>
              </a:rPr>
              <a:t>Pr</a:t>
            </a:r>
            <a:r>
              <a:rPr lang="en-US" dirty="0">
                <a:sym typeface="Wingdings" panose="05000000000000000000" pitchFamily="2" charset="2"/>
              </a:rPr>
              <a:t>[</a:t>
            </a:r>
            <a:r>
              <a:rPr lang="en-US" dirty="0"/>
              <a:t>{</a:t>
            </a:r>
            <a:r>
              <a:rPr lang="en-US" i="1" dirty="0"/>
              <a:t>A</a:t>
            </a:r>
            <a:r>
              <a:rPr lang="en-US" dirty="0"/>
              <a:t>} ⟹ {</a:t>
            </a:r>
            <a:r>
              <a:rPr lang="en-US" i="1" dirty="0"/>
              <a:t>C</a:t>
            </a:r>
            <a:r>
              <a:rPr lang="en-US" dirty="0"/>
              <a:t>}</a:t>
            </a:r>
            <a:r>
              <a:rPr lang="en-US" dirty="0">
                <a:sym typeface="Wingdings" panose="05000000000000000000" pitchFamily="2" charset="2"/>
              </a:rPr>
              <a:t>] = 1, but the execution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{B}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{A} </a:t>
            </a:r>
            <a:r>
              <a:rPr lang="en-US" dirty="0"/>
              <a:t>⟹</a:t>
            </a:r>
            <a:r>
              <a:rPr lang="en-US" dirty="0">
                <a:sym typeface="Wingdings" panose="05000000000000000000" pitchFamily="2" charset="2"/>
              </a:rPr>
              <a:t> … avoids it forever.</a:t>
            </a:r>
            <a:endParaRPr lang="en-US" dirty="0"/>
          </a:p>
          <a:p>
            <a:r>
              <a:rPr lang="en-US" b="1" dirty="0"/>
              <a:t>Lesson</a:t>
            </a:r>
            <a:r>
              <a:rPr lang="en-US" dirty="0"/>
              <a:t>: it is too strict to require </a:t>
            </a:r>
            <a:r>
              <a:rPr lang="en-US" u="sng" dirty="0"/>
              <a:t>all</a:t>
            </a:r>
            <a:r>
              <a:rPr lang="en-US" dirty="0"/>
              <a:t> sufficiently long executions to reach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E5D612-7F40-411D-A5BB-CB9576A2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A09F97-C830-4DE1-9FE6-EA56BF5EF557}"/>
              </a:ext>
            </a:extLst>
          </p:cNvPr>
          <p:cNvSpPr txBox="1"/>
          <p:nvPr/>
        </p:nvSpPr>
        <p:spPr>
          <a:xfrm>
            <a:off x="2333626" y="1547813"/>
            <a:ext cx="7181850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/>
              <a:t>False statement</a:t>
            </a:r>
            <a:r>
              <a:rPr lang="en-US" sz="2400" dirty="0"/>
              <a:t>: If </a:t>
            </a:r>
            <a:r>
              <a:rPr lang="en-US" sz="2400" dirty="0" err="1"/>
              <a:t>Pr</a:t>
            </a:r>
            <a:r>
              <a:rPr lang="en-US" sz="2400" dirty="0"/>
              <a:t>[</a:t>
            </a:r>
            <a:r>
              <a:rPr lang="en-US" sz="2400" b="1" dirty="0" err="1"/>
              <a:t>i</a:t>
            </a:r>
            <a:r>
              <a:rPr lang="en-US" sz="2400" dirty="0"/>
              <a:t> ⟹ </a:t>
            </a:r>
            <a:r>
              <a:rPr lang="en-US" sz="2400" i="1" dirty="0"/>
              <a:t>Y</a:t>
            </a:r>
            <a:r>
              <a:rPr lang="en-US" sz="2400" dirty="0"/>
              <a:t>] = 1, then every sufficiently long execution starting at </a:t>
            </a:r>
            <a:r>
              <a:rPr lang="en-US" sz="2400" b="1" dirty="0" err="1"/>
              <a:t>i</a:t>
            </a:r>
            <a:r>
              <a:rPr lang="en-US" sz="2400" dirty="0"/>
              <a:t> reaches to some </a:t>
            </a:r>
            <a:r>
              <a:rPr lang="en-US" sz="2400" b="1" dirty="0"/>
              <a:t>c</a:t>
            </a:r>
            <a:r>
              <a:rPr lang="en-US" sz="2400" dirty="0"/>
              <a:t> ∈ </a:t>
            </a:r>
            <a:r>
              <a:rPr lang="en-US" sz="2400" i="1" dirty="0"/>
              <a:t>Y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38083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89FF-B53A-4A6C-A9B9-0B4C28FBD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2251"/>
            <a:ext cx="10515600" cy="751498"/>
          </a:xfrm>
        </p:spPr>
        <p:txBody>
          <a:bodyPr/>
          <a:lstStyle/>
          <a:p>
            <a:r>
              <a:rPr lang="en-US" dirty="0"/>
              <a:t>Fair executions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6F70C-E1FA-4C16-82CD-C05FD875F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32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8E7E921-F551-43B0-97E7-23CD3CACFFD5}"/>
              </a:ext>
            </a:extLst>
          </p:cNvPr>
          <p:cNvSpPr/>
          <p:nvPr/>
        </p:nvSpPr>
        <p:spPr>
          <a:xfrm>
            <a:off x="838201" y="1348874"/>
            <a:ext cx="5181598" cy="132556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Let </a:t>
            </a:r>
            <a:r>
              <a:rPr lang="en-US" b="1" dirty="0" err="1"/>
              <a:t>i</a:t>
            </a:r>
            <a:r>
              <a:rPr lang="en-US" dirty="0"/>
              <a:t> be a configuration, and let </a:t>
            </a:r>
            <a:r>
              <a:rPr lang="en-US" i="1" dirty="0"/>
              <a:t>Y</a:t>
            </a:r>
            <a:r>
              <a:rPr lang="en-US" dirty="0"/>
              <a:t> be a finite set of configurations</a:t>
            </a:r>
            <a:r>
              <a:rPr lang="en-US" i="1" dirty="0"/>
              <a:t>.</a:t>
            </a:r>
            <a:r>
              <a:rPr lang="en-US" dirty="0"/>
              <a:t> Then</a:t>
            </a:r>
          </a:p>
          <a:p>
            <a:r>
              <a:rPr lang="en-US" dirty="0"/>
              <a:t>(every </a:t>
            </a:r>
            <a:r>
              <a:rPr lang="en-US" dirty="0">
                <a:solidFill>
                  <a:srgbClr val="C00000"/>
                </a:solidFill>
              </a:rPr>
              <a:t>fair</a:t>
            </a:r>
            <a:r>
              <a:rPr lang="en-US" dirty="0"/>
              <a:t> execution starting at </a:t>
            </a:r>
            <a:r>
              <a:rPr lang="en-US" b="1" dirty="0" err="1"/>
              <a:t>i</a:t>
            </a:r>
            <a:r>
              <a:rPr lang="en-US" dirty="0"/>
              <a:t> reaches some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)</a:t>
            </a:r>
          </a:p>
          <a:p>
            <a:r>
              <a:rPr lang="en-US" dirty="0"/>
              <a:t>⇔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C9FAC2-43DB-4AE2-AF48-4780D471A98C}"/>
              </a:ext>
            </a:extLst>
          </p:cNvPr>
          <p:cNvSpPr/>
          <p:nvPr/>
        </p:nvSpPr>
        <p:spPr>
          <a:xfrm>
            <a:off x="6433041" y="1348874"/>
            <a:ext cx="4920761" cy="132556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An infinite execution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</a:t>
            </a:r>
            <a:r>
              <a:rPr lang="en-US" u="sng" dirty="0"/>
              <a:t>fair</a:t>
            </a:r>
            <a:r>
              <a:rPr lang="en-US" dirty="0"/>
              <a:t> if</a:t>
            </a:r>
          </a:p>
          <a:p>
            <a:r>
              <a:rPr lang="en-US" dirty="0"/>
              <a:t>(∀</a:t>
            </a:r>
            <a:r>
              <a:rPr lang="en-US" b="1" dirty="0" err="1"/>
              <a:t>c</a:t>
            </a:r>
            <a:r>
              <a:rPr lang="en-US" dirty="0" err="1"/>
              <a:t>∈ℕ</a:t>
            </a:r>
            <a:r>
              <a:rPr lang="el-GR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dirty="0"/>
              <a:t>) [(∃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i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⟹</a:t>
            </a:r>
            <a:r>
              <a:rPr lang="en-US" b="1" dirty="0"/>
              <a:t> c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implies (∃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i="1" dirty="0" err="1"/>
              <a:t>k</a:t>
            </a:r>
            <a:r>
              <a:rPr lang="en-US" dirty="0" err="1"/>
              <a:t>∈ℕ</a:t>
            </a:r>
            <a:r>
              <a:rPr lang="en-US" dirty="0"/>
              <a:t>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</a:t>
            </a:r>
            <a:r>
              <a:rPr lang="en-US" b="1" dirty="0"/>
              <a:t> c</a:t>
            </a:r>
            <a:r>
              <a:rPr lang="en-US" dirty="0"/>
              <a:t>)]</a:t>
            </a:r>
          </a:p>
          <a:p>
            <a:r>
              <a:rPr lang="en-US" dirty="0"/>
              <a:t>(</a:t>
            </a:r>
            <a:r>
              <a:rPr lang="en-US" i="1" dirty="0"/>
              <a:t>every configuration infinitely often reachable is infinitely often reached</a:t>
            </a:r>
            <a:r>
              <a:rPr lang="en-US" dirty="0"/>
              <a:t>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836E871-811D-4580-A3BB-A7D1DC8BA040}"/>
              </a:ext>
            </a:extLst>
          </p:cNvPr>
          <p:cNvGrpSpPr/>
          <p:nvPr/>
        </p:nvGrpSpPr>
        <p:grpSpPr>
          <a:xfrm>
            <a:off x="7287630" y="954700"/>
            <a:ext cx="2945423" cy="869472"/>
            <a:chOff x="1807553" y="1116624"/>
            <a:chExt cx="2945423" cy="86947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8C6EE8C-B128-400B-BFB0-D4508391FA0D}"/>
                </a:ext>
              </a:extLst>
            </p:cNvPr>
            <p:cNvSpPr txBox="1"/>
            <p:nvPr/>
          </p:nvSpPr>
          <p:spPr>
            <a:xfrm>
              <a:off x="1807553" y="1116624"/>
              <a:ext cx="29454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“</a:t>
              </a:r>
              <a:r>
                <a:rPr lang="en-US" i="1" dirty="0"/>
                <a:t>there exist infinitely many</a:t>
              </a:r>
              <a:r>
                <a:rPr lang="en-US" dirty="0"/>
                <a:t>”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4E1EECA-BA47-47AF-8AD9-6B9F1A21070F}"/>
                </a:ext>
              </a:extLst>
            </p:cNvPr>
            <p:cNvCxnSpPr>
              <a:cxnSpLocks/>
            </p:cNvCxnSpPr>
            <p:nvPr/>
          </p:nvCxnSpPr>
          <p:spPr>
            <a:xfrm>
              <a:off x="2047054" y="1426368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D0DC7AE-3413-47EC-B764-FDD681F6D414}"/>
                </a:ext>
              </a:extLst>
            </p:cNvPr>
            <p:cNvCxnSpPr>
              <a:cxnSpLocks/>
            </p:cNvCxnSpPr>
            <p:nvPr/>
          </p:nvCxnSpPr>
          <p:spPr>
            <a:xfrm>
              <a:off x="4285429" y="1450315"/>
              <a:ext cx="80963" cy="535781"/>
            </a:xfrm>
            <a:prstGeom prst="straightConnector1">
              <a:avLst/>
            </a:prstGeom>
            <a:ln w="381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EDFF083B-84FD-401F-848D-E9E37AF03CBB}"/>
              </a:ext>
            </a:extLst>
          </p:cNvPr>
          <p:cNvSpPr/>
          <p:nvPr/>
        </p:nvSpPr>
        <p:spPr>
          <a:xfrm>
            <a:off x="2805112" y="2934258"/>
            <a:ext cx="6823520" cy="358618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(⟹): Suppose every fair execution from </a:t>
            </a:r>
            <a:r>
              <a:rPr lang="en-US" b="1" dirty="0" err="1"/>
              <a:t>i</a:t>
            </a:r>
            <a:r>
              <a:rPr lang="en-US" dirty="0"/>
              <a:t> reaches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finite execution can be extended to be fair. (why??)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Thus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)), i.e., for all </a:t>
            </a:r>
            <a:r>
              <a:rPr lang="en-US" b="1" dirty="0"/>
              <a:t>x</a:t>
            </a:r>
            <a:r>
              <a:rPr lang="en-US" dirty="0"/>
              <a:t> reachable via some finite execution starting at </a:t>
            </a:r>
            <a:r>
              <a:rPr lang="en-US" b="1" dirty="0" err="1"/>
              <a:t>i</a:t>
            </a:r>
            <a:r>
              <a:rPr lang="en-US" dirty="0"/>
              <a:t>,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Y, Y</a:t>
            </a:r>
            <a:r>
              <a:rPr lang="en-US" dirty="0"/>
              <a:t> is reachable from </a:t>
            </a:r>
            <a:r>
              <a:rPr lang="en-US" b="1" dirty="0"/>
              <a:t>x</a:t>
            </a:r>
            <a:r>
              <a:rPr lang="en-US" dirty="0"/>
              <a:t> by extending with a fair execution.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(⟸): Suppose (∀</a:t>
            </a:r>
            <a:r>
              <a:rPr lang="en-US" b="1" dirty="0" err="1"/>
              <a:t>x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)) (∃</a:t>
            </a:r>
            <a:r>
              <a:rPr lang="en-US" b="1" dirty="0" err="1"/>
              <a:t>c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/>
              <a:t>x</a:t>
            </a:r>
            <a:r>
              <a:rPr lang="en-US" dirty="0"/>
              <a:t>))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 fair execution with </a:t>
            </a:r>
            <a:r>
              <a:rPr lang="en-US" b="1" dirty="0" err="1"/>
              <a:t>i</a:t>
            </a:r>
            <a:r>
              <a:rPr lang="en-US" dirty="0"/>
              <a:t>=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all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), for each </a:t>
            </a:r>
            <a:r>
              <a:rPr lang="en-US" i="1" dirty="0"/>
              <a:t>j</a:t>
            </a:r>
            <a:r>
              <a:rPr lang="en-US" dirty="0"/>
              <a:t>, by hypothesis ∃</a:t>
            </a:r>
            <a:r>
              <a:rPr lang="en-US" b="1" dirty="0" err="1"/>
              <a:t>c</a:t>
            </a:r>
            <a:r>
              <a:rPr lang="en-US" i="1" baseline="-25000" dirty="0" err="1"/>
              <a:t>j</a:t>
            </a:r>
            <a:r>
              <a:rPr lang="en-US" dirty="0" err="1"/>
              <a:t>∈Reach</a:t>
            </a:r>
            <a:r>
              <a:rPr lang="en-US" dirty="0"/>
              <a:t>(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) </a:t>
            </a:r>
            <a:r>
              <a:rPr lang="en-US" b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i="1" dirty="0"/>
              <a:t>Y</a:t>
            </a:r>
            <a:r>
              <a:rPr lang="en-US" dirty="0"/>
              <a:t> is finite, some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 </a:t>
            </a:r>
            <a:r>
              <a:rPr lang="en-US" dirty="0"/>
              <a:t>is reachable from infinitely many </a:t>
            </a:r>
            <a:r>
              <a:rPr lang="en-US" b="1" dirty="0" err="1"/>
              <a:t>x</a:t>
            </a:r>
            <a:r>
              <a:rPr lang="en-US" i="1" baseline="-25000" dirty="0" err="1"/>
              <a:t>j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Since </a:t>
            </a:r>
            <a:r>
              <a:rPr lang="en-US" b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is fair and </a:t>
            </a:r>
            <a:r>
              <a:rPr lang="en-US" b="1" dirty="0"/>
              <a:t>c</a:t>
            </a:r>
            <a:r>
              <a:rPr lang="en-US" dirty="0"/>
              <a:t> is infinitely often reachable, there is </a:t>
            </a:r>
            <a:r>
              <a:rPr lang="en-US" i="1" dirty="0"/>
              <a:t>k</a:t>
            </a:r>
            <a:r>
              <a:rPr lang="en-US" dirty="0"/>
              <a:t> such that </a:t>
            </a:r>
            <a:r>
              <a:rPr lang="en-US" b="1" dirty="0" err="1"/>
              <a:t>x</a:t>
            </a:r>
            <a:r>
              <a:rPr lang="en-US" i="1" baseline="-25000" dirty="0" err="1"/>
              <a:t>k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dirty="0"/>
              <a:t> ∈ </a:t>
            </a:r>
            <a:r>
              <a:rPr lang="en-US" i="1" dirty="0"/>
              <a:t>Y</a:t>
            </a:r>
            <a:r>
              <a:rPr lang="en-US" dirty="0"/>
              <a:t>, i.e., the fair execution reaches </a:t>
            </a:r>
            <a:r>
              <a:rPr lang="en-US" i="1" dirty="0"/>
              <a:t>Y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1853026-CC0F-4055-811F-189CB4E28301}"/>
              </a:ext>
            </a:extLst>
          </p:cNvPr>
          <p:cNvSpPr txBox="1"/>
          <p:nvPr/>
        </p:nvSpPr>
        <p:spPr>
          <a:xfrm>
            <a:off x="838200" y="907131"/>
            <a:ext cx="50863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Goal of definition is to make this theorem true:</a:t>
            </a:r>
          </a:p>
        </p:txBody>
      </p:sp>
    </p:spTree>
    <p:extLst>
      <p:ext uri="{BB962C8B-B14F-4D97-AF65-F5344CB8AC3E}">
        <p14:creationId xmlns:p14="http://schemas.microsoft.com/office/powerpoint/2010/main" val="3513597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2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Definition of function computation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838201" y="1825668"/>
            <a:ext cx="10515600" cy="4629308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function </a:t>
            </a:r>
            <a:r>
              <a:rPr lang="en-US" sz="2540" i="1" dirty="0"/>
              <a:t>f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 err="1"/>
              <a:t>ℕ</a:t>
            </a:r>
            <a:r>
              <a:rPr lang="en-US" sz="2540" dirty="0">
                <a:sym typeface="Wingdings" panose="05000000000000000000" pitchFamily="2" charset="2"/>
              </a:rPr>
              <a:t>, e.g., </a:t>
            </a:r>
            <a:r>
              <a:rPr lang="en-US" sz="2540" i="1" dirty="0"/>
              <a:t>f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 = 2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+ 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/2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valid initial configuration </a:t>
            </a:r>
            <a:r>
              <a:rPr lang="en-US" sz="2141" b="1" dirty="0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: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100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  <a:endParaRPr lang="en-US" sz="2141" i="1" dirty="0">
              <a:sym typeface="Wingdings" panose="05000000000000000000" pitchFamily="2" charset="2"/>
            </a:endParaRP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designate one species 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/>
              <a:t>∈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dirty="0">
                <a:sym typeface="Wingdings" panose="05000000000000000000" pitchFamily="2" charset="2"/>
              </a:rPr>
              <a:t> whose count is the </a:t>
            </a:r>
            <a:r>
              <a:rPr lang="en-US" sz="2540" i="1" dirty="0">
                <a:sym typeface="Wingdings" panose="05000000000000000000" pitchFamily="2" charset="2"/>
              </a:rPr>
              <a:t>output</a:t>
            </a:r>
            <a:endParaRPr lang="en-US" sz="2177" dirty="0">
              <a:sym typeface="Wingdings" panose="05000000000000000000" pitchFamily="2" charset="2"/>
            </a:endParaRPr>
          </a:p>
          <a:p>
            <a:r>
              <a:rPr lang="en-US" sz="2540" dirty="0">
                <a:sym typeface="Wingdings" panose="05000000000000000000" pitchFamily="2" charset="2"/>
              </a:rPr>
              <a:t>recall: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u="sng" dirty="0"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n-US" sz="2540" i="1" dirty="0"/>
              <a:t>f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).</a:t>
            </a:r>
          </a:p>
          <a:p>
            <a:pPr lvl="1"/>
            <a:r>
              <a:rPr lang="en-US" sz="2000" b="1" dirty="0"/>
              <a:t>Recall</a:t>
            </a:r>
            <a:r>
              <a:rPr lang="en-US" sz="2000" dirty="0"/>
              <a:t>: this is equivalent to saying that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 with probability 1, </a:t>
            </a:r>
            <a:r>
              <a:rPr lang="en-US" sz="2000" u="sng" dirty="0"/>
              <a:t>and</a:t>
            </a:r>
            <a:r>
              <a:rPr lang="en-US" sz="2000" dirty="0"/>
              <a:t> equivalent to saying that every fair execution from </a:t>
            </a:r>
            <a:r>
              <a:rPr lang="en-US" sz="2000" b="1" dirty="0" err="1"/>
              <a:t>i</a:t>
            </a:r>
            <a:r>
              <a:rPr lang="en-US" sz="2000" dirty="0"/>
              <a:t> reaches to a correct, stable </a:t>
            </a:r>
            <a:r>
              <a:rPr lang="en-US" sz="2000" b="1" dirty="0"/>
              <a:t>o</a:t>
            </a:r>
            <a:r>
              <a:rPr lang="en-US" sz="2000" dirty="0"/>
              <a:t>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61337"/>
          </a:xfrm>
        </p:spPr>
        <p:txBody>
          <a:bodyPr>
            <a:normAutofit/>
          </a:bodyPr>
          <a:lstStyle/>
          <a:p>
            <a:r>
              <a:rPr lang="en-US" sz="3629" dirty="0"/>
              <a:t>Definition of </a:t>
            </a:r>
            <a:r>
              <a:rPr lang="en-US" sz="3629" i="1" dirty="0"/>
              <a:t>predicate</a:t>
            </a:r>
            <a:r>
              <a:rPr lang="en-US" sz="3629" dirty="0"/>
              <a:t> (decision problem) computation</a:t>
            </a:r>
            <a:endParaRPr lang="en-US" sz="3992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84154" y="1426464"/>
            <a:ext cx="11158464" cy="4929885"/>
          </a:xfrm>
        </p:spPr>
        <p:txBody>
          <a:bodyPr>
            <a:normAutofit/>
          </a:bodyPr>
          <a:lstStyle/>
          <a:p>
            <a:r>
              <a:rPr lang="en-US" sz="2540" dirty="0">
                <a:solidFill>
                  <a:srgbClr val="C00000"/>
                </a:solidFill>
              </a:rPr>
              <a:t>goal</a:t>
            </a:r>
            <a:r>
              <a:rPr lang="en-US" sz="2540" dirty="0"/>
              <a:t>: compute predicate </a:t>
            </a:r>
            <a:r>
              <a:rPr lang="el-GR" sz="2540" i="1" dirty="0"/>
              <a:t>φ</a:t>
            </a:r>
            <a:r>
              <a:rPr lang="en-US" sz="2540" dirty="0"/>
              <a:t>: </a:t>
            </a:r>
            <a:r>
              <a:rPr lang="en-US" sz="2540" dirty="0" err="1"/>
              <a:t>ℕ</a:t>
            </a:r>
            <a:r>
              <a:rPr lang="en-US" sz="2540" i="1" baseline="31999" dirty="0" err="1"/>
              <a:t>k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{Y,N},     e.g.,   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dirty="0">
                <a:sym typeface="Wingdings" panose="05000000000000000000" pitchFamily="2" charset="2"/>
              </a:rPr>
              <a:t>)=Y   </a:t>
            </a:r>
            <a:r>
              <a:rPr lang="en-US" sz="2540" dirty="0"/>
              <a:t>⇔   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&gt;</a:t>
            </a:r>
            <a:r>
              <a:rPr lang="en-US" sz="2540" i="1" dirty="0">
                <a:sym typeface="Wingdings" panose="05000000000000000000" pitchFamily="2" charset="2"/>
              </a:rPr>
              <a:t>b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input specification</a:t>
            </a:r>
            <a:r>
              <a:rPr lang="en-US" sz="2540" dirty="0">
                <a:sym typeface="Wingdings" panose="05000000000000000000" pitchFamily="2" charset="2"/>
              </a:rPr>
              <a:t>: designate subset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n-US" sz="2540" dirty="0"/>
              <a:t>⊆</a:t>
            </a:r>
            <a:r>
              <a:rPr lang="en-US" sz="2540" dirty="0">
                <a:sym typeface="Wingdings" panose="05000000000000000000" pitchFamily="2" charset="2"/>
              </a:rPr>
              <a:t>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l-GR" sz="2540" dirty="0">
                <a:cs typeface="Times New Roman" panose="02020603050405020304" pitchFamily="18" charset="0"/>
              </a:rPr>
              <a:t> </a:t>
            </a:r>
            <a:r>
              <a:rPr lang="en-US" sz="2540" dirty="0">
                <a:cs typeface="Times New Roman" panose="02020603050405020304" pitchFamily="18" charset="0"/>
              </a:rPr>
              <a:t>as “input” species</a:t>
            </a:r>
          </a:p>
          <a:p>
            <a:pPr lvl="1"/>
            <a:r>
              <a:rPr lang="en-US" sz="2141" dirty="0">
                <a:sym typeface="Wingdings" panose="05000000000000000000" pitchFamily="2" charset="2"/>
              </a:rPr>
              <a:t>in valid initial configurations </a:t>
            </a:r>
            <a:r>
              <a:rPr lang="en-US" sz="2141" b="1" dirty="0" err="1">
                <a:sym typeface="Wingdings" panose="05000000000000000000" pitchFamily="2" charset="2"/>
              </a:rPr>
              <a:t>i</a:t>
            </a:r>
            <a:r>
              <a:rPr lang="en-US" sz="2141" dirty="0">
                <a:sym typeface="Wingdings" panose="05000000000000000000" pitchFamily="2" charset="2"/>
              </a:rPr>
              <a:t> all molecules are from </a:t>
            </a:r>
            <a:r>
              <a:rPr lang="el-GR" sz="2177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Σ</a:t>
            </a:r>
            <a:r>
              <a:rPr lang="en-US" sz="2141" dirty="0">
                <a:sym typeface="Wingdings" panose="05000000000000000000" pitchFamily="2" charset="2"/>
              </a:rPr>
              <a:t>, e.g., {100 </a:t>
            </a:r>
            <a:r>
              <a:rPr lang="en-US" sz="2141" i="1" dirty="0">
                <a:sym typeface="Wingdings" panose="05000000000000000000" pitchFamily="2" charset="2"/>
              </a:rPr>
              <a:t>A</a:t>
            </a:r>
            <a:r>
              <a:rPr lang="en-US" sz="2141" dirty="0">
                <a:sym typeface="Wingdings" panose="05000000000000000000" pitchFamily="2" charset="2"/>
              </a:rPr>
              <a:t>, 55 </a:t>
            </a:r>
            <a:r>
              <a:rPr lang="en-US" sz="2141" i="1" dirty="0">
                <a:sym typeface="Wingdings" panose="05000000000000000000" pitchFamily="2" charset="2"/>
              </a:rPr>
              <a:t>B</a:t>
            </a:r>
            <a:r>
              <a:rPr lang="en-US" sz="2141" dirty="0">
                <a:sym typeface="Wingdings" panose="05000000000000000000" pitchFamily="2" charset="2"/>
              </a:rPr>
              <a:t>}</a:t>
            </a:r>
          </a:p>
          <a:p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output specification</a:t>
            </a:r>
            <a:r>
              <a:rPr lang="en-US" sz="2540" dirty="0">
                <a:sym typeface="Wingdings" panose="05000000000000000000" pitchFamily="2" charset="2"/>
              </a:rPr>
              <a:t>: partition species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 </a:t>
            </a:r>
            <a:r>
              <a:rPr lang="en-US" sz="2540" dirty="0">
                <a:sym typeface="Wingdings" panose="05000000000000000000" pitchFamily="2" charset="2"/>
              </a:rPr>
              <a:t>into “yes”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Y</a:t>
            </a:r>
            <a:r>
              <a:rPr lang="en-US" sz="2540" dirty="0">
                <a:sym typeface="Wingdings" panose="05000000000000000000" pitchFamily="2" charset="2"/>
              </a:rPr>
              <a:t> and “no” voters </a:t>
            </a:r>
            <a:r>
              <a:rPr lang="el-GR" sz="254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540" baseline="-25000" dirty="0">
                <a:cs typeface="Times New Roman" panose="02020603050405020304" pitchFamily="18" charset="0"/>
              </a:rPr>
              <a:t>N</a:t>
            </a:r>
            <a:endParaRPr lang="en-US" sz="2540" dirty="0"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Y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“yes”) if vote is unanimously yes: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= N (configuration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 outputs “no”) if vote is unanimously no:	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</a:t>
            </a:r>
            <a:r>
              <a:rPr lang="en-US" sz="2000" dirty="0"/>
              <a:t>⟹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endParaRPr lang="en-US" sz="2000" baseline="-25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l-GR" sz="2000" dirty="0">
                <a:sym typeface="Wingdings" panose="05000000000000000000" pitchFamily="2" charset="2"/>
              </a:rPr>
              <a:t>ψ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i="1" dirty="0">
                <a:sym typeface="Wingdings" panose="05000000000000000000" pitchFamily="2" charset="2"/>
              </a:rPr>
              <a:t>undefined</a:t>
            </a:r>
            <a:r>
              <a:rPr lang="en-US" sz="2000" dirty="0">
                <a:sym typeface="Wingdings" panose="05000000000000000000" pitchFamily="2" charset="2"/>
              </a:rPr>
              <a:t> otherwise:    (</a:t>
            </a:r>
            <a:r>
              <a:rPr lang="en-US" sz="2000" dirty="0"/>
              <a:t>∃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N</a:t>
            </a:r>
            <a:r>
              <a:rPr lang="en-US" sz="2000" dirty="0">
                <a:sym typeface="Wingdings" panose="05000000000000000000" pitchFamily="2" charset="2"/>
              </a:rPr>
              <a:t>, 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</a:t>
            </a:r>
            <a:r>
              <a:rPr lang="en-US" sz="2000" dirty="0"/>
              <a:t>∈</a:t>
            </a:r>
            <a:r>
              <a:rPr lang="el-GR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US" sz="2000" baseline="-25000" dirty="0">
                <a:cs typeface="Times New Roman" panose="02020603050405020304" pitchFamily="18" charset="0"/>
              </a:rPr>
              <a:t>Y</a:t>
            </a:r>
            <a:r>
              <a:rPr lang="en-US" sz="2000" dirty="0">
                <a:sym typeface="Wingdings" panose="05000000000000000000" pitchFamily="2" charset="2"/>
              </a:rPr>
              <a:t>)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)&gt;0 and </a:t>
            </a:r>
            <a:r>
              <a:rPr lang="en-US" sz="2000" b="1" dirty="0">
                <a:sym typeface="Wingdings" panose="05000000000000000000" pitchFamily="2" charset="2"/>
              </a:rPr>
              <a:t>o</a:t>
            </a:r>
            <a:r>
              <a:rPr lang="en-US" sz="2000" dirty="0">
                <a:sym typeface="Wingdings" panose="05000000000000000000" pitchFamily="2" charset="2"/>
              </a:rPr>
              <a:t>(</a:t>
            </a:r>
            <a:r>
              <a:rPr lang="en-US" sz="2000" i="1" dirty="0">
                <a:sym typeface="Wingdings" panose="05000000000000000000" pitchFamily="2" charset="2"/>
              </a:rPr>
              <a:t>S</a:t>
            </a:r>
            <a:r>
              <a:rPr lang="en-US" sz="2000" dirty="0">
                <a:sym typeface="Wingdings" panose="05000000000000000000" pitchFamily="2" charset="2"/>
              </a:rPr>
              <a:t>’)&gt;0 </a:t>
            </a:r>
          </a:p>
          <a:p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is </a:t>
            </a:r>
            <a:r>
              <a:rPr lang="en-US" sz="2540" dirty="0">
                <a:solidFill>
                  <a:srgbClr val="C00000"/>
                </a:solidFill>
                <a:sym typeface="Wingdings" panose="05000000000000000000" pitchFamily="2" charset="2"/>
              </a:rPr>
              <a:t>stable</a:t>
            </a:r>
            <a:r>
              <a:rPr lang="en-US" sz="2540" dirty="0">
                <a:sym typeface="Wingdings" panose="05000000000000000000" pitchFamily="2" charset="2"/>
              </a:rPr>
              <a:t> if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) for all </a:t>
            </a:r>
            <a:r>
              <a:rPr lang="en-US" sz="2540" b="1" dirty="0">
                <a:sym typeface="Wingdings" panose="05000000000000000000" pitchFamily="2" charset="2"/>
              </a:rPr>
              <a:t>o’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</a:p>
          <a:p>
            <a:r>
              <a:rPr lang="en-US" sz="2540" dirty="0"/>
              <a:t>CRN </a:t>
            </a:r>
            <a:r>
              <a:rPr lang="en-US" sz="2540" dirty="0">
                <a:solidFill>
                  <a:srgbClr val="C00000"/>
                </a:solidFill>
              </a:rPr>
              <a:t>stably computes</a:t>
            </a:r>
            <a:r>
              <a:rPr lang="en-US" sz="2540" dirty="0"/>
              <a:t> </a:t>
            </a:r>
            <a:r>
              <a:rPr lang="el-GR" sz="2540" i="1" dirty="0"/>
              <a:t>φ</a:t>
            </a:r>
            <a:r>
              <a:rPr lang="en-US" sz="2540" dirty="0"/>
              <a:t> if, for all valid initial configurations </a:t>
            </a:r>
            <a:r>
              <a:rPr lang="en-US" sz="2540" b="1" dirty="0" err="1"/>
              <a:t>i</a:t>
            </a:r>
            <a:r>
              <a:rPr lang="en-US" sz="2540" dirty="0"/>
              <a:t>, and all </a:t>
            </a:r>
            <a:r>
              <a:rPr lang="en-US" sz="2540" b="1" dirty="0"/>
              <a:t>x</a:t>
            </a:r>
            <a:r>
              <a:rPr lang="en-US" sz="2540" dirty="0"/>
              <a:t> reachable from </a:t>
            </a:r>
            <a:r>
              <a:rPr lang="en-US" sz="2540" b="1" dirty="0" err="1"/>
              <a:t>i</a:t>
            </a:r>
            <a:r>
              <a:rPr lang="en-US" sz="2540" dirty="0"/>
              <a:t>, there is a stable 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 reachable from </a:t>
            </a:r>
            <a:r>
              <a:rPr lang="en-US" sz="2540" b="1" dirty="0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such that </a:t>
            </a:r>
            <a:r>
              <a:rPr lang="el-GR" sz="2540" dirty="0">
                <a:sym typeface="Wingdings" panose="05000000000000000000" pitchFamily="2" charset="2"/>
              </a:rPr>
              <a:t>ψ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b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) = </a:t>
            </a:r>
            <a:r>
              <a:rPr lang="el-GR" sz="2540" i="1" dirty="0"/>
              <a:t>φ</a:t>
            </a:r>
            <a:r>
              <a:rPr lang="en-US" sz="2540" dirty="0"/>
              <a:t>(</a:t>
            </a:r>
            <a:r>
              <a:rPr lang="en-US" sz="2540" b="1" dirty="0" err="1"/>
              <a:t>i</a:t>
            </a:r>
            <a:r>
              <a:rPr lang="en-US" sz="2540" dirty="0"/>
              <a:t>) (</a:t>
            </a:r>
            <a:r>
              <a:rPr lang="en-US" sz="2540" b="1" i="1" dirty="0"/>
              <a:t>o</a:t>
            </a:r>
            <a:r>
              <a:rPr lang="en-US" sz="2540" i="1" dirty="0"/>
              <a:t> is correct</a:t>
            </a:r>
            <a:r>
              <a:rPr lang="en-US" sz="2540" dirty="0"/>
              <a:t>).</a:t>
            </a:r>
          </a:p>
          <a:p>
            <a:pPr lvl="1"/>
            <a:r>
              <a:rPr lang="en-US" sz="2140" dirty="0"/>
              <a:t>We say the CRN </a:t>
            </a:r>
            <a:r>
              <a:rPr lang="en-US" sz="2140" dirty="0">
                <a:solidFill>
                  <a:srgbClr val="C00000"/>
                </a:solidFill>
              </a:rPr>
              <a:t>stably decides</a:t>
            </a:r>
            <a:r>
              <a:rPr lang="en-US" sz="2140" dirty="0"/>
              <a:t> the </a:t>
            </a:r>
            <a:r>
              <a:rPr lang="en-US" sz="2140" u="sng" dirty="0"/>
              <a:t>set</a:t>
            </a:r>
            <a:r>
              <a:rPr lang="en-US" sz="2140" dirty="0"/>
              <a:t> </a:t>
            </a:r>
            <a:r>
              <a:rPr lang="el-GR" sz="2140" i="1" dirty="0"/>
              <a:t>φ</a:t>
            </a:r>
            <a:r>
              <a:rPr lang="en-US" sz="2140" baseline="30000" dirty="0"/>
              <a:t>–1</a:t>
            </a:r>
            <a:r>
              <a:rPr lang="en-US" sz="2140" dirty="0"/>
              <a:t>(Y) = set of inputs mapping to output 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34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238267"/>
            <a:ext cx="1041405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Computation in networks of passively mobile finite-state sensors,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3024646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F006C8-6536-4F9A-900E-87D3A84E4A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Feedforward CRNs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EBF526A-8935-4A85-96F3-A08C79B4211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class of CRNs with a simpler definition of function computation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A4F854-E738-4AE2-984E-504887619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707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2DC083-E55B-45D9-A5CE-C30952428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versus terminal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3B134A-0A0D-47DE-8D22-E1680A40D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36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A3D26A6-EEAD-40B9-9DC5-178ED1918F42}"/>
              </a:ext>
            </a:extLst>
          </p:cNvPr>
          <p:cNvSpPr/>
          <p:nvPr/>
        </p:nvSpPr>
        <p:spPr>
          <a:xfrm>
            <a:off x="4006491" y="5008210"/>
            <a:ext cx="470309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Note</a:t>
            </a:r>
            <a:r>
              <a:rPr lang="en-US" sz="2400" dirty="0"/>
              <a:t>: A configuration can be </a:t>
            </a:r>
            <a:r>
              <a:rPr lang="en-US" sz="2400" i="1" dirty="0"/>
              <a:t>stable without being terminal</a:t>
            </a:r>
            <a:r>
              <a:rPr lang="en-US" sz="2400" dirty="0"/>
              <a:t>. Example?</a:t>
            </a:r>
            <a:endParaRPr lang="en-US" sz="2400" i="1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B4AFD16-406B-43EB-A751-271CF0EF84E1}"/>
              </a:ext>
            </a:extLst>
          </p:cNvPr>
          <p:cNvSpPr/>
          <p:nvPr/>
        </p:nvSpPr>
        <p:spPr>
          <a:xfrm>
            <a:off x="1186289" y="3660070"/>
            <a:ext cx="5088402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Definition</a:t>
            </a:r>
            <a:r>
              <a:rPr lang="en-US" sz="2400" dirty="0"/>
              <a:t>: A configuration is </a:t>
            </a:r>
            <a:r>
              <a:rPr lang="en-US" sz="2400" u="sng" dirty="0"/>
              <a:t>terminal</a:t>
            </a:r>
            <a:r>
              <a:rPr lang="en-US" sz="2400" dirty="0"/>
              <a:t> if no reaction is applicable to it.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78DEDCC-46FC-4E39-8FC1-03CE6F7B6925}"/>
              </a:ext>
            </a:extLst>
          </p:cNvPr>
          <p:cNvSpPr/>
          <p:nvPr/>
        </p:nvSpPr>
        <p:spPr>
          <a:xfrm>
            <a:off x="6711391" y="3660070"/>
            <a:ext cx="3798417" cy="8273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/>
              <a:t>Observation</a:t>
            </a:r>
            <a:r>
              <a:rPr lang="en-US" sz="2400" dirty="0"/>
              <a:t>: Every terminal configuration is stable.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745560A-B890-4EA6-AA4D-885995309BC1}"/>
              </a:ext>
            </a:extLst>
          </p:cNvPr>
          <p:cNvSpPr/>
          <p:nvPr/>
        </p:nvSpPr>
        <p:spPr>
          <a:xfrm>
            <a:off x="1405364" y="1592934"/>
            <a:ext cx="8834012" cy="154638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/>
              <a:t>All CRNs we’ve seen so far obey a stronger condition than stabilizing: they reach a configuration where </a:t>
            </a:r>
            <a:r>
              <a:rPr lang="en-US" sz="2400" i="1" dirty="0"/>
              <a:t>no reactions can happen at all</a:t>
            </a:r>
            <a:r>
              <a:rPr lang="en-US" sz="2400" dirty="0"/>
              <a:t>. They all have the property that </a:t>
            </a:r>
            <a:r>
              <a:rPr lang="en-US" sz="2400" u="sng" dirty="0"/>
              <a:t>every</a:t>
            </a:r>
            <a:r>
              <a:rPr lang="en-US" sz="2400" dirty="0"/>
              <a:t> sufficiently long execution reaches this configuration.</a:t>
            </a:r>
          </a:p>
        </p:txBody>
      </p:sp>
    </p:spTree>
    <p:extLst>
      <p:ext uri="{BB962C8B-B14F-4D97-AF65-F5344CB8AC3E}">
        <p14:creationId xmlns:p14="http://schemas.microsoft.com/office/powerpoint/2010/main" val="829885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7540"/>
            <a:ext cx="4810125" cy="988156"/>
          </a:xfrm>
        </p:spPr>
        <p:txBody>
          <a:bodyPr>
            <a:normAutofit/>
          </a:bodyPr>
          <a:lstStyle/>
          <a:p>
            <a:r>
              <a:rPr lang="en-US" dirty="0"/>
              <a:t>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37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552450" y="1095696"/>
            <a:ext cx="525780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feed-forward</a:t>
            </a:r>
            <a:r>
              <a:rPr lang="en-US" dirty="0"/>
              <a:t> if reactions can be ordered </a:t>
            </a:r>
            <a:r>
              <a:rPr lang="en-US" i="1" dirty="0"/>
              <a:t>r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US" i="1" dirty="0"/>
              <a:t>r</a:t>
            </a:r>
            <a:r>
              <a:rPr lang="en-US" baseline="-25000" dirty="0"/>
              <a:t>2</a:t>
            </a:r>
            <a:r>
              <a:rPr lang="en-US" dirty="0"/>
              <a:t>, …, </a:t>
            </a:r>
            <a:r>
              <a:rPr lang="en-US" i="1" dirty="0" err="1"/>
              <a:t>r</a:t>
            </a:r>
            <a:r>
              <a:rPr lang="en-US" i="1" baseline="-25000" dirty="0" err="1"/>
              <a:t>n</a:t>
            </a:r>
            <a:r>
              <a:rPr lang="en-US" dirty="0"/>
              <a:t> such that, for all </a:t>
            </a:r>
            <a:r>
              <a:rPr lang="en-US" i="1" dirty="0"/>
              <a:t>k</a:t>
            </a:r>
            <a:r>
              <a:rPr lang="en-US" dirty="0"/>
              <a:t> &lt; </a:t>
            </a:r>
            <a:r>
              <a:rPr lang="en-US" i="1" dirty="0"/>
              <a:t>ℓ</a:t>
            </a:r>
            <a:r>
              <a:rPr lang="en-US" dirty="0"/>
              <a:t>, no reactant of </a:t>
            </a:r>
            <a:r>
              <a:rPr lang="en-US" i="1" dirty="0" err="1"/>
              <a:t>r</a:t>
            </a:r>
            <a:r>
              <a:rPr lang="en-US" i="1" baseline="-25000" dirty="0" err="1"/>
              <a:t>k</a:t>
            </a:r>
            <a:r>
              <a:rPr lang="en-US" dirty="0"/>
              <a:t> appears in </a:t>
            </a:r>
            <a:r>
              <a:rPr lang="en-US" i="1" dirty="0"/>
              <a:t>r</a:t>
            </a:r>
            <a:r>
              <a:rPr lang="en-US" i="1" baseline="-25000" dirty="0"/>
              <a:t>ℓ</a:t>
            </a:r>
            <a:r>
              <a:rPr lang="en-US" i="1" dirty="0"/>
              <a:t> </a:t>
            </a:r>
            <a:r>
              <a:rPr lang="en-US" dirty="0"/>
              <a:t>(</a:t>
            </a:r>
            <a:r>
              <a:rPr lang="en-US" i="1" dirty="0"/>
              <a:t>as either reactant or product</a:t>
            </a:r>
            <a:r>
              <a:rPr lang="en-US" dirty="0"/>
              <a:t>).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555504" y="2262091"/>
            <a:ext cx="3584417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doesn’t appear below)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don’t appear below)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16968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feed-forward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618694" y="2401100"/>
            <a:ext cx="6866773" cy="3500212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be </a:t>
            </a:r>
            <a:r>
              <a:rPr lang="en-US" sz="1600" u="sng" dirty="0"/>
              <a:t>first</a:t>
            </a:r>
            <a:r>
              <a:rPr lang="en-US" sz="1600" dirty="0"/>
              <a:t> reaction in feed-forward order such that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&lt;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For ease of exposition, assume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has only one reactant 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baseline="-25000" dirty="0"/>
              <a:t>+1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n</a:t>
            </a:r>
            <a:r>
              <a:rPr lang="en-US" sz="1600" dirty="0"/>
              <a:t> do not change #</a:t>
            </a:r>
            <a:r>
              <a:rPr lang="en-US" sz="1600" i="1" dirty="0"/>
              <a:t>A</a:t>
            </a:r>
            <a:r>
              <a:rPr lang="en-US" sz="1600" dirty="0"/>
              <a:t>, by the definition of feed-forward.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can produce but not consume </a:t>
            </a:r>
            <a:r>
              <a:rPr lang="en-US" sz="1600" i="1" dirty="0"/>
              <a:t>A</a:t>
            </a:r>
            <a:r>
              <a:rPr lang="en-US" sz="1600" dirty="0"/>
              <a:t>. (</a:t>
            </a:r>
            <a:r>
              <a:rPr lang="en-US" sz="1600" i="1" dirty="0"/>
              <a:t>why??</a:t>
            </a:r>
            <a:r>
              <a:rPr lang="en-US" sz="1600" dirty="0"/>
              <a:t>)</a:t>
            </a:r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So only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can increase #</a:t>
            </a:r>
            <a:r>
              <a:rPr lang="en-US" sz="1600" i="1" dirty="0"/>
              <a:t>A</a:t>
            </a:r>
            <a:r>
              <a:rPr lang="en-US" sz="1600" dirty="0"/>
              <a:t>, and only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</a:t>
            </a:r>
            <a:r>
              <a:rPr lang="en-US" sz="1600" dirty="0"/>
              <a:t>can decrease #</a:t>
            </a:r>
            <a:r>
              <a:rPr lang="en-US" sz="1600" i="1" dirty="0"/>
              <a:t>A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m</a:t>
            </a:r>
            <a:r>
              <a:rPr lang="en-US" sz="1600" dirty="0"/>
              <a:t>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); Let </a:t>
            </a:r>
            <a:r>
              <a:rPr lang="en-US" sz="1600" i="1" dirty="0"/>
              <a:t>Q’</a:t>
            </a:r>
            <a:r>
              <a:rPr lang="en-US" sz="1600" dirty="0"/>
              <a:t> be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i="1" baseline="-25000" dirty="0"/>
              <a:t> </a:t>
            </a:r>
            <a:r>
              <a:rPr lang="en-US" sz="1600" dirty="0"/>
              <a:t>by the (</a:t>
            </a:r>
            <a:r>
              <a:rPr lang="en-US" sz="1600" i="1" dirty="0"/>
              <a:t>m</a:t>
            </a:r>
            <a:r>
              <a:rPr lang="en-US" sz="1600" dirty="0"/>
              <a:t>+1)’</a:t>
            </a:r>
            <a:r>
              <a:rPr lang="en-US" sz="1600" dirty="0" err="1"/>
              <a:t>st</a:t>
            </a:r>
            <a:r>
              <a:rPr lang="en-US" sz="1600" dirty="0"/>
              <a:t>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.</a:t>
            </a:r>
          </a:p>
          <a:p>
            <a:pPr marL="685800" lvl="1" indent="-342900">
              <a:buFont typeface="Arial" panose="020B0604020202020204" pitchFamily="34" charset="0"/>
              <a:buChar char="•"/>
            </a:pPr>
            <a:r>
              <a:rPr lang="en-US" sz="1400" dirty="0"/>
              <a:t>i.e., </a:t>
            </a:r>
            <a:r>
              <a:rPr lang="en-US" sz="1400" b="1" dirty="0" err="1"/>
              <a:t>x</a:t>
            </a:r>
            <a:r>
              <a:rPr lang="en-US" sz="1400" i="1" baseline="-25000" dirty="0" err="1"/>
              <a:t>p</a:t>
            </a:r>
            <a:r>
              <a:rPr lang="en-US" sz="1400" dirty="0"/>
              <a:t> is the config </a:t>
            </a:r>
            <a:r>
              <a:rPr lang="en-US" sz="1400" u="sng" dirty="0"/>
              <a:t>just before</a:t>
            </a:r>
            <a:r>
              <a:rPr lang="en-US" sz="1400" dirty="0"/>
              <a:t> the first time that </a:t>
            </a:r>
            <a:r>
              <a:rPr lang="en-US" sz="1400" i="1" dirty="0" err="1"/>
              <a:t>r</a:t>
            </a:r>
            <a:r>
              <a:rPr lang="en-US" sz="1400" i="1" baseline="-25000" dirty="0" err="1"/>
              <a:t>k</a:t>
            </a:r>
            <a:r>
              <a:rPr lang="en-US" sz="1400" dirty="0"/>
              <a:t> happens more in </a:t>
            </a:r>
            <a:r>
              <a:rPr lang="en-US" sz="1400" i="1" dirty="0"/>
              <a:t>Q</a:t>
            </a:r>
            <a:r>
              <a:rPr lang="en-US" sz="1400" dirty="0"/>
              <a:t> than </a:t>
            </a:r>
            <a:r>
              <a:rPr lang="en-US" sz="1400" i="1" dirty="0"/>
              <a:t>P</a:t>
            </a:r>
            <a:r>
              <a:rPr lang="en-US" sz="1400" dirty="0"/>
              <a:t>.</a:t>
            </a:r>
            <a:endParaRPr lang="en-US" sz="1600" dirty="0"/>
          </a:p>
          <a:p>
            <a:pPr marL="228600" indent="-342900">
              <a:buFont typeface="+mj-lt"/>
              <a:buAutoNum type="arabicPeriod"/>
            </a:pPr>
            <a:r>
              <a:rPr lang="en-US" sz="1600" dirty="0"/>
              <a:t>Note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</a:t>
            </a:r>
            <a:r>
              <a:rPr lang="en-US" sz="1600" dirty="0"/>
              <a:t>. (#(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i="1" baseline="-25000" dirty="0"/>
              <a:t>i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</a:t>
            </a:r>
            <a:r>
              <a:rPr lang="en-US" sz="1600" i="1" dirty="0" err="1"/>
              <a:t>i</a:t>
            </a:r>
            <a:r>
              <a:rPr lang="en-US" sz="1600" dirty="0"/>
              <a:t>=1 to </a:t>
            </a:r>
            <a:r>
              <a:rPr lang="en-US" sz="1600" i="1" dirty="0"/>
              <a:t>k</a:t>
            </a:r>
            <a:r>
              <a:rPr lang="en-US" sz="1600" dirty="0"/>
              <a:t>–1)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/>
              <a:t>r</a:t>
            </a:r>
            <a:r>
              <a:rPr lang="en-US" sz="1600" baseline="-25000" dirty="0"/>
              <a:t>1</a:t>
            </a:r>
            <a:r>
              <a:rPr lang="en-US" sz="1600" dirty="0"/>
              <a:t> …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 occur least as much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 (since </a:t>
            </a:r>
            <a:r>
              <a:rPr lang="en-US" sz="1600" i="1" dirty="0"/>
              <a:t>Q’</a:t>
            </a:r>
            <a:r>
              <a:rPr lang="en-US" sz="1600" dirty="0"/>
              <a:t> is prefix of </a:t>
            </a:r>
            <a:r>
              <a:rPr lang="en-US" sz="1600" i="1" dirty="0"/>
              <a:t>Q</a:t>
            </a:r>
            <a:r>
              <a:rPr lang="en-US" sz="1600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Also,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i="1" dirty="0"/>
              <a:t>A</a:t>
            </a:r>
            <a:r>
              <a:rPr lang="en-US" sz="1600" dirty="0"/>
              <a:t> is present in </a:t>
            </a:r>
            <a:r>
              <a:rPr lang="en-US" sz="1600" b="1" dirty="0"/>
              <a:t>c</a:t>
            </a:r>
            <a:r>
              <a:rPr lang="en-US" sz="1600" dirty="0"/>
              <a:t>, i.e.,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&gt; 0.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dirty="0"/>
              <a:t> is applicable at </a:t>
            </a:r>
            <a:r>
              <a:rPr lang="en-US" sz="1600" b="1" dirty="0"/>
              <a:t>c</a:t>
            </a:r>
            <a:r>
              <a:rPr lang="en-US" sz="1600" dirty="0"/>
              <a:t>, 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552450" y="4033140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feed-forward CRNs.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FC279-22A0-4CF3-B15F-C976E7411F3B}"/>
              </a:ext>
            </a:extLst>
          </p:cNvPr>
          <p:cNvSpPr txBox="1"/>
          <p:nvPr/>
        </p:nvSpPr>
        <p:spPr>
          <a:xfrm>
            <a:off x="552450" y="6063962"/>
            <a:ext cx="33226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[Chalk,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others? work in progress]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643647" y="2308006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i="1" baseline="-25000" dirty="0"/>
              <a:t>k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</a:t>
            </a:r>
            <a:r>
              <a:rPr lang="en-US" sz="1600" i="1" dirty="0" err="1"/>
              <a:t>r</a:t>
            </a:r>
            <a:r>
              <a:rPr lang="en-US" sz="1600" i="1" baseline="-25000" dirty="0" err="1"/>
              <a:t>k</a:t>
            </a:r>
            <a:r>
              <a:rPr lang="en-US" sz="1600" i="1" dirty="0"/>
              <a:t> occurs in 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04729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809" y="365125"/>
            <a:ext cx="10840008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Stable function computation by feed-forward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38</a:t>
            </a:fld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9262BF6-306F-4F60-9D7D-76EF3BE7B13D}"/>
              </a:ext>
            </a:extLst>
          </p:cNvPr>
          <p:cNvSpPr/>
          <p:nvPr/>
        </p:nvSpPr>
        <p:spPr>
          <a:xfrm>
            <a:off x="662457" y="3697546"/>
            <a:ext cx="4920761" cy="1175820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If a feed-forward CRN has </a:t>
            </a:r>
            <a:r>
              <a:rPr lang="en-US" u="sng" dirty="0"/>
              <a:t>at least one</a:t>
            </a:r>
            <a:r>
              <a:rPr lang="en-US" dirty="0"/>
              <a:t> terminal configuration reachable from every initial configuration (i.e., exactly one), then the CRN stably computes a function.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678F14-1103-4890-BAC2-9AFAE6AF8B00}"/>
              </a:ext>
            </a:extLst>
          </p:cNvPr>
          <p:cNvSpPr/>
          <p:nvPr/>
        </p:nvSpPr>
        <p:spPr>
          <a:xfrm>
            <a:off x="662457" y="5086949"/>
            <a:ext cx="3222383" cy="40217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Question</a:t>
            </a:r>
            <a:r>
              <a:rPr lang="en-US" dirty="0"/>
              <a:t>: What’s the function?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0BA5E32-BAA5-4553-AA90-56499DCE6798}"/>
              </a:ext>
            </a:extLst>
          </p:cNvPr>
          <p:cNvSpPr/>
          <p:nvPr/>
        </p:nvSpPr>
        <p:spPr>
          <a:xfrm>
            <a:off x="6283568" y="1453615"/>
            <a:ext cx="5305249" cy="1746785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The CRN: </a:t>
            </a:r>
          </a:p>
          <a:p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  <a:p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1800" baseline="-25000" dirty="0">
              <a:ea typeface="Andale Sans UI" pitchFamily="2"/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</a:p>
          <a:p>
            <a:r>
              <a:rPr lang="en-US" dirty="0"/>
              <a:t>stably computes the function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049FC51-5AFC-4E46-A3F2-027331E4F80D}"/>
              </a:ext>
            </a:extLst>
          </p:cNvPr>
          <p:cNvSpPr/>
          <p:nvPr/>
        </p:nvSpPr>
        <p:spPr>
          <a:xfrm>
            <a:off x="6283568" y="3341428"/>
            <a:ext cx="5305249" cy="3063875"/>
          </a:xfrm>
          <a:prstGeom prst="roundRect">
            <a:avLst>
              <a:gd name="adj" fmla="val 512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Do the following reactions: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1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times </a:t>
            </a:r>
            <a:r>
              <a:rPr lang="en-US" dirty="0" err="1"/>
              <a:t>rxn</a:t>
            </a:r>
            <a:r>
              <a:rPr lang="en-US" dirty="0"/>
              <a:t> 2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3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dirty="0"/>
              <a:t>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times </a:t>
            </a:r>
            <a:r>
              <a:rPr lang="en-US" dirty="0" err="1"/>
              <a:t>rxn</a:t>
            </a:r>
            <a:r>
              <a:rPr lang="en-US" dirty="0"/>
              <a:t> 4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This removes all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, (at least one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dirty="0"/>
              <a:t>or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/>
              <a:t>), and </a:t>
            </a:r>
            <a:r>
              <a:rPr lang="en-US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/>
              <a:t>, so this is terminal.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It produces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 count of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Y </a:t>
            </a:r>
            <a:r>
              <a:rPr lang="en-US" dirty="0"/>
              <a:t>by </a:t>
            </a:r>
            <a:r>
              <a:rPr lang="en-US" dirty="0" err="1"/>
              <a:t>rxns</a:t>
            </a:r>
            <a:r>
              <a:rPr lang="en-US" dirty="0"/>
              <a:t> 1 and 2, and consumes 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dirty="0"/>
              <a:t>’s</a:t>
            </a:r>
            <a:r>
              <a:rPr lang="en-US" i="1" dirty="0">
                <a:solidFill>
                  <a:srgbClr val="C00000"/>
                </a:solidFill>
                <a:ea typeface="Andale Sans UI" pitchFamily="2"/>
              </a:rPr>
              <a:t> </a:t>
            </a:r>
            <a:r>
              <a:rPr lang="en-US" dirty="0"/>
              <a:t>by </a:t>
            </a:r>
            <a:r>
              <a:rPr lang="en-US" dirty="0" err="1"/>
              <a:t>rxn</a:t>
            </a:r>
            <a:r>
              <a:rPr lang="en-US" dirty="0"/>
              <a:t> 4, so computes 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+#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–min(#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= max(#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). </a:t>
            </a:r>
            <a:r>
              <a:rPr lang="en-US" b="1" dirty="0"/>
              <a:t>QED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CB205A8-2C4F-4192-8782-80900D3EB2CF}"/>
              </a:ext>
            </a:extLst>
          </p:cNvPr>
          <p:cNvSpPr/>
          <p:nvPr/>
        </p:nvSpPr>
        <p:spPr>
          <a:xfrm>
            <a:off x="662457" y="5662077"/>
            <a:ext cx="4361719" cy="83079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Answer</a:t>
            </a:r>
            <a:r>
              <a:rPr lang="en-US" dirty="0"/>
              <a:t>: Letting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 = the unique terminal configuration reachable from </a:t>
            </a:r>
            <a:r>
              <a:rPr lang="en-US" b="1" dirty="0" err="1"/>
              <a:t>i</a:t>
            </a:r>
            <a:r>
              <a:rPr lang="en-US" dirty="0"/>
              <a:t>, it computes </a:t>
            </a:r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b="1" dirty="0" err="1"/>
              <a:t>i</a:t>
            </a:r>
            <a:r>
              <a:rPr lang="en-US" dirty="0"/>
              <a:t>) = </a:t>
            </a:r>
            <a:r>
              <a:rPr lang="en-US" b="1" dirty="0"/>
              <a:t>o</a:t>
            </a:r>
            <a:r>
              <a:rPr lang="en-US" b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Y</a:t>
            </a:r>
            <a:r>
              <a:rPr lang="en-US" dirty="0"/>
              <a:t>).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0F95746-80A4-4E40-9550-6E3DC6E31749}"/>
              </a:ext>
            </a:extLst>
          </p:cNvPr>
          <p:cNvSpPr/>
          <p:nvPr/>
        </p:nvSpPr>
        <p:spPr>
          <a:xfrm>
            <a:off x="662457" y="2568509"/>
            <a:ext cx="4920761" cy="91545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A feed-forward CRN has </a:t>
            </a:r>
            <a:r>
              <a:rPr lang="en-US" u="sng" dirty="0"/>
              <a:t>at most one</a:t>
            </a:r>
            <a:r>
              <a:rPr lang="en-US" dirty="0"/>
              <a:t> terminal configuration reachable from any initial configuration.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92F7700-635C-418E-983F-0B9BDB0F47DA}"/>
              </a:ext>
            </a:extLst>
          </p:cNvPr>
          <p:cNvSpPr/>
          <p:nvPr/>
        </p:nvSpPr>
        <p:spPr>
          <a:xfrm>
            <a:off x="662458" y="1412987"/>
            <a:ext cx="5433542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</p:spTree>
    <p:extLst>
      <p:ext uri="{BB962C8B-B14F-4D97-AF65-F5344CB8AC3E}">
        <p14:creationId xmlns:p14="http://schemas.microsoft.com/office/powerpoint/2010/main" val="2690595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40728-B362-4897-8583-8C1C76BD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10725150" cy="1463674"/>
          </a:xfrm>
        </p:spPr>
        <p:txBody>
          <a:bodyPr>
            <a:normAutofit/>
          </a:bodyPr>
          <a:lstStyle/>
          <a:p>
            <a:r>
              <a:rPr lang="en-US" sz="4000" dirty="0"/>
              <a:t>In feed-forward CRNs, if there is a terminal configuration, any long enough execution reaches 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71C11-2FB3-4AFF-8FAE-4687AA603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39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BF76748-C601-4940-A15A-7EAAA75EB358}"/>
              </a:ext>
            </a:extLst>
          </p:cNvPr>
          <p:cNvSpPr/>
          <p:nvPr/>
        </p:nvSpPr>
        <p:spPr>
          <a:xfrm>
            <a:off x="292609" y="2011400"/>
            <a:ext cx="4624753" cy="122929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 (</a:t>
            </a:r>
            <a:r>
              <a:rPr lang="en-US" i="1" dirty="0"/>
              <a:t>restated</a:t>
            </a:r>
            <a:r>
              <a:rPr lang="en-US" dirty="0"/>
              <a:t>): Suppose that in a feed-forward CRN,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81CEE83-D5E0-47B6-8C77-86A2B3D0C9D4}"/>
              </a:ext>
            </a:extLst>
          </p:cNvPr>
          <p:cNvSpPr/>
          <p:nvPr/>
        </p:nvSpPr>
        <p:spPr>
          <a:xfrm>
            <a:off x="292609" y="3472180"/>
            <a:ext cx="4624753" cy="2197100"/>
          </a:xfrm>
          <a:prstGeom prst="roundRect">
            <a:avLst>
              <a:gd name="adj" fmla="val 6502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Corollary</a:t>
            </a:r>
            <a:r>
              <a:rPr lang="en-US" dirty="0"/>
              <a:t>: In a feed-forward CRN, if there is a terminal configuration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reachable from initial configuration </a:t>
            </a:r>
            <a:r>
              <a:rPr lang="en-US" b="1" dirty="0" err="1"/>
              <a:t>i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 is reached by </a:t>
            </a:r>
            <a:r>
              <a:rPr lang="en-US" u="sng" dirty="0"/>
              <a:t>every</a:t>
            </a:r>
            <a:r>
              <a:rPr lang="en-US" dirty="0"/>
              <a:t> sufficiently long execution from </a:t>
            </a:r>
            <a:r>
              <a:rPr lang="en-US" b="1" dirty="0" err="1"/>
              <a:t>i</a:t>
            </a:r>
            <a:r>
              <a:rPr lang="en-US" dirty="0"/>
              <a:t>. Furthermore, all of these executions are permutations of the same number of each reaction type.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3C50185-20A3-4620-9F5F-7FE4703F8B3D}"/>
              </a:ext>
            </a:extLst>
          </p:cNvPr>
          <p:cNvSpPr/>
          <p:nvPr/>
        </p:nvSpPr>
        <p:spPr>
          <a:xfrm>
            <a:off x="5125031" y="2011400"/>
            <a:ext cx="6801792" cy="3657880"/>
          </a:xfrm>
          <a:prstGeom prst="roundRect">
            <a:avLst>
              <a:gd name="adj" fmla="val 430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i="1" dirty="0"/>
              <a:t>P</a:t>
            </a:r>
            <a:r>
              <a:rPr lang="en-US" dirty="0"/>
              <a:t> be the execution leading from </a:t>
            </a:r>
            <a:r>
              <a:rPr lang="en-US" b="1" dirty="0" err="1"/>
              <a:t>i</a:t>
            </a:r>
            <a:r>
              <a:rPr lang="en-US" dirty="0"/>
              <a:t> to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</a:t>
            </a:r>
            <a:r>
              <a:rPr lang="en-US" dirty="0" err="1"/>
              <a:t>with</a:t>
            </a:r>
            <a:r>
              <a:rPr lang="en-US" dirty="0"/>
              <a:t> |</a:t>
            </a:r>
            <a:r>
              <a:rPr lang="en-US" i="1" dirty="0"/>
              <a:t>Q</a:t>
            </a:r>
            <a:r>
              <a:rPr lang="en-US" dirty="0"/>
              <a:t>| &gt; |</a:t>
            </a:r>
            <a:r>
              <a:rPr lang="en-US" i="1" dirty="0"/>
              <a:t>P</a:t>
            </a:r>
            <a:r>
              <a:rPr lang="en-US" dirty="0"/>
              <a:t>| must have more of some reaction </a:t>
            </a:r>
            <a:r>
              <a:rPr lang="en-US" i="1" dirty="0"/>
              <a:t>r</a:t>
            </a:r>
            <a:r>
              <a:rPr lang="en-US" dirty="0"/>
              <a:t> by the pigeonhole principle.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By the Lemma, </a:t>
            </a:r>
            <a:r>
              <a:rPr lang="en-US" sz="1600" i="1" dirty="0"/>
              <a:t>r</a:t>
            </a:r>
            <a:r>
              <a:rPr lang="en-US" sz="1600" dirty="0"/>
              <a:t> is applicable to </a:t>
            </a:r>
            <a:r>
              <a:rPr lang="en-US" sz="1600" b="1" dirty="0"/>
              <a:t>c</a:t>
            </a:r>
            <a:r>
              <a:rPr lang="en-US" sz="1600" b="1" baseline="-25000" dirty="0"/>
              <a:t>i</a:t>
            </a:r>
            <a:r>
              <a:rPr lang="en-US" sz="1600" dirty="0"/>
              <a:t>, contradicting its terminality.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 no execution </a:t>
            </a:r>
            <a:r>
              <a:rPr lang="en-US" sz="1600" i="1" dirty="0"/>
              <a:t>Q</a:t>
            </a:r>
            <a:r>
              <a:rPr lang="en-US" sz="1600" dirty="0"/>
              <a:t> is longer than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= |</a:t>
            </a:r>
            <a:r>
              <a:rPr lang="en-US" i="1" dirty="0"/>
              <a:t>P</a:t>
            </a:r>
            <a:r>
              <a:rPr lang="en-US" dirty="0"/>
              <a:t>| must be a permutation of </a:t>
            </a:r>
            <a:r>
              <a:rPr lang="en-US" i="1" dirty="0"/>
              <a:t>P</a:t>
            </a:r>
            <a:r>
              <a:rPr lang="en-US" dirty="0"/>
              <a:t>, or else by pigeonhole </a:t>
            </a:r>
            <a:r>
              <a:rPr lang="en-US" i="1" dirty="0"/>
              <a:t>Q</a:t>
            </a:r>
            <a:r>
              <a:rPr lang="en-US" dirty="0"/>
              <a:t> would have more of some reaction, and this would again contradict the terminality of </a:t>
            </a:r>
            <a:r>
              <a:rPr lang="en-US" b="1" dirty="0"/>
              <a:t>c</a:t>
            </a:r>
            <a:r>
              <a:rPr lang="en-US" b="1" baseline="-25000" dirty="0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Finally, to rule out that we might have some </a:t>
            </a:r>
            <a:r>
              <a:rPr lang="en-US" u="sng" dirty="0"/>
              <a:t>shorter</a:t>
            </a:r>
            <a:r>
              <a:rPr lang="en-US" dirty="0"/>
              <a:t> terminal execution, any execution </a:t>
            </a:r>
            <a:r>
              <a:rPr lang="en-US" i="1" dirty="0"/>
              <a:t>Q</a:t>
            </a:r>
            <a:r>
              <a:rPr lang="en-US" dirty="0"/>
              <a:t> with |</a:t>
            </a:r>
            <a:r>
              <a:rPr lang="en-US" i="1" dirty="0"/>
              <a:t>Q</a:t>
            </a:r>
            <a:r>
              <a:rPr lang="en-US" dirty="0"/>
              <a:t>| &lt; |</a:t>
            </a:r>
            <a:r>
              <a:rPr lang="en-US" i="1" dirty="0"/>
              <a:t>P</a:t>
            </a:r>
            <a:r>
              <a:rPr lang="en-US" dirty="0"/>
              <a:t>| must have some reaction </a:t>
            </a:r>
            <a:r>
              <a:rPr lang="en-US" i="1" dirty="0"/>
              <a:t>r</a:t>
            </a:r>
            <a:r>
              <a:rPr lang="en-US" dirty="0"/>
              <a:t> occurring more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so by the Lemma, </a:t>
            </a:r>
            <a:r>
              <a:rPr lang="en-US" i="1" dirty="0"/>
              <a:t>Q</a:t>
            </a:r>
            <a:r>
              <a:rPr lang="en-US" dirty="0"/>
              <a:t> cannot be terminal.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244329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590A84-FAE0-4A53-B19C-74FCEE41F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Computation with chemical reaction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15EDFA-0CEA-4054-B596-87D8145EE3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2322"/>
            <a:ext cx="10515600" cy="2538666"/>
          </a:xfrm>
        </p:spPr>
        <p:txBody>
          <a:bodyPr/>
          <a:lstStyle/>
          <a:p>
            <a:r>
              <a:rPr lang="en-US" dirty="0"/>
              <a:t>Key ideas setting chemical computation apart from others:</a:t>
            </a:r>
          </a:p>
          <a:p>
            <a:pPr lvl="1"/>
            <a:r>
              <a:rPr lang="en-US" u="sng" dirty="0"/>
              <a:t>cannot</a:t>
            </a:r>
            <a:r>
              <a:rPr lang="en-US" dirty="0"/>
              <a:t> control order in which molecules collide</a:t>
            </a:r>
          </a:p>
          <a:p>
            <a:pPr lvl="1"/>
            <a:r>
              <a:rPr lang="en-US" u="sng" dirty="0"/>
              <a:t>can</a:t>
            </a:r>
            <a:r>
              <a:rPr lang="en-US" dirty="0"/>
              <a:t> control how they react when they collide</a:t>
            </a:r>
          </a:p>
          <a:p>
            <a:r>
              <a:rPr lang="en-US" dirty="0"/>
              <a:t>Related model of distributed computing called </a:t>
            </a:r>
            <a:r>
              <a:rPr lang="en-US" i="1" dirty="0"/>
              <a:t>population protocols</a:t>
            </a:r>
          </a:p>
          <a:p>
            <a:pPr lvl="1"/>
            <a:r>
              <a:rPr lang="en-US" dirty="0"/>
              <a:t>originally motivated by mobile wireless sensor networks, e.g., attached to a birds in a flock</a:t>
            </a:r>
          </a:p>
        </p:txBody>
      </p:sp>
      <p:pic>
        <p:nvPicPr>
          <p:cNvPr id="1026" name="Picture 2" descr="Binning and filtering applied to a scene containing a flock of birds |  Download Scientific Diagram">
            <a:extLst>
              <a:ext uri="{FF2B5EF4-FFF2-40B4-BE49-F238E27FC236}">
                <a16:creationId xmlns:a16="http://schemas.microsoft.com/office/drawing/2014/main" id="{6BE3AB4F-4B8A-4DFF-ABD7-62A0C3859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025" y="3707842"/>
            <a:ext cx="4474408" cy="29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34BA23-2F7E-4DD8-B6C3-19D4FEC13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A464D42-D51B-4576-8B95-1A35DFC0AB9A}"/>
              </a:ext>
            </a:extLst>
          </p:cNvPr>
          <p:cNvSpPr txBox="1"/>
          <p:nvPr/>
        </p:nvSpPr>
        <p:spPr>
          <a:xfrm>
            <a:off x="404446" y="5771575"/>
            <a:ext cx="550398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20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528EE7-42F9-4D9F-81AD-BF90B3F29C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07540"/>
            <a:ext cx="11109199" cy="988156"/>
          </a:xfrm>
        </p:spPr>
        <p:txBody>
          <a:bodyPr>
            <a:noAutofit/>
          </a:bodyPr>
          <a:lstStyle/>
          <a:p>
            <a:r>
              <a:rPr lang="en-US" sz="3600" dirty="0"/>
              <a:t>Noncompetitive CRNs: Generalization of feed-forward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BCB5B-BCD9-4C39-AF5E-5E3ABA120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40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C3969F1-45E0-4102-9D0A-64CDECF6EBD7}"/>
              </a:ext>
            </a:extLst>
          </p:cNvPr>
          <p:cNvSpPr/>
          <p:nvPr/>
        </p:nvSpPr>
        <p:spPr>
          <a:xfrm>
            <a:off x="461009" y="1095696"/>
            <a:ext cx="5469863" cy="138232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Definition</a:t>
            </a:r>
            <a:r>
              <a:rPr lang="en-US" dirty="0"/>
              <a:t>: A CRN is </a:t>
            </a:r>
            <a:r>
              <a:rPr lang="en-US" u="sng" dirty="0"/>
              <a:t>non-competitive</a:t>
            </a:r>
            <a:r>
              <a:rPr lang="en-US" dirty="0"/>
              <a:t> if, for every species </a:t>
            </a:r>
            <a:r>
              <a:rPr lang="en-US" i="1" dirty="0"/>
              <a:t>R</a:t>
            </a:r>
            <a:r>
              <a:rPr lang="en-US" dirty="0"/>
              <a:t>, if </a:t>
            </a:r>
            <a:r>
              <a:rPr lang="en-US" i="1" dirty="0"/>
              <a:t>R</a:t>
            </a:r>
            <a:r>
              <a:rPr lang="en-US" dirty="0"/>
              <a:t> is net consumed in some reaction (e.g., 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dirty="0"/>
              <a:t> or 2</a:t>
            </a:r>
            <a:r>
              <a:rPr lang="en-US" i="1" dirty="0"/>
              <a:t>R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R</a:t>
            </a:r>
            <a:r>
              <a:rPr lang="en-US" dirty="0"/>
              <a:t>), then </a:t>
            </a:r>
            <a:r>
              <a:rPr lang="en-US" i="1" dirty="0"/>
              <a:t>R</a:t>
            </a:r>
            <a:r>
              <a:rPr lang="en-US" dirty="0"/>
              <a:t> is not a reactant in any other reaction. </a:t>
            </a:r>
            <a:r>
              <a:rPr lang="en-US" sz="1600" dirty="0"/>
              <a:t>(</a:t>
            </a:r>
            <a:r>
              <a:rPr lang="en-US" sz="1600" i="1" dirty="0"/>
              <a:t>R can be a </a:t>
            </a:r>
            <a:r>
              <a:rPr lang="en-US" sz="1600" i="1" u="sng" dirty="0"/>
              <a:t>non-consumed catalyst</a:t>
            </a:r>
            <a:r>
              <a:rPr lang="en-US" sz="1600" i="1" dirty="0"/>
              <a:t> in any number of reactions, e.g., R</a:t>
            </a:r>
            <a:r>
              <a:rPr lang="en-US" sz="16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600" i="1" dirty="0"/>
              <a:t>2R, but then </a:t>
            </a:r>
            <a:r>
              <a:rPr lang="en-US" sz="1600" i="1" u="sng" dirty="0"/>
              <a:t>no</a:t>
            </a:r>
            <a:r>
              <a:rPr lang="en-US" sz="1600" i="1" dirty="0"/>
              <a:t> reaction can net consume it</a:t>
            </a:r>
            <a:r>
              <a:rPr lang="en-US" sz="1600" dirty="0"/>
              <a:t>)</a:t>
            </a:r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4F28CF-69CC-4639-B2F1-D7E387A5310E}"/>
              </a:ext>
            </a:extLst>
          </p:cNvPr>
          <p:cNvSpPr/>
          <p:nvPr/>
        </p:nvSpPr>
        <p:spPr>
          <a:xfrm>
            <a:off x="461009" y="2706773"/>
            <a:ext cx="4137076" cy="1546593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Example</a:t>
            </a:r>
            <a:r>
              <a:rPr lang="en-US" dirty="0"/>
              <a:t>: The max(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,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) CRN: </a:t>
            </a:r>
          </a:p>
          <a:p>
            <a:pPr defTabSz="457200"/>
            <a:r>
              <a:rPr lang="en-US" sz="1800" dirty="0">
                <a:solidFill>
                  <a:schemeClr val="tx1"/>
                </a:solidFill>
              </a:rPr>
              <a:t>1.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dirty="0">
              <a:solidFill>
                <a:schemeClr val="tx1"/>
              </a:solidFill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2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dirty="0">
                <a:ea typeface="Andale Sans UI" pitchFamily="2"/>
              </a:rPr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dirty="0">
                <a:solidFill>
                  <a:schemeClr val="tx1"/>
                </a:solidFill>
              </a:rPr>
              <a:t> isn’t a reactant elsewhere)</a:t>
            </a:r>
            <a:endParaRPr lang="en-US" sz="1800" baseline="-25000" dirty="0">
              <a:solidFill>
                <a:schemeClr val="accent1">
                  <a:lumMod val="75000"/>
                </a:schemeClr>
              </a:solidFill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3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8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800" dirty="0"/>
              <a:t>+</a:t>
            </a:r>
            <a:r>
              <a:rPr lang="en-US" sz="1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8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	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1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1400" dirty="0"/>
              <a:t>,</a:t>
            </a:r>
            <a:r>
              <a:rPr lang="en-US" sz="14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14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1400" dirty="0">
                <a:solidFill>
                  <a:schemeClr val="tx1"/>
                </a:solidFill>
              </a:rPr>
              <a:t> aren’t reactants elsewhere)</a:t>
            </a:r>
            <a:endParaRPr lang="en-US" sz="1800" baseline="-25000" dirty="0">
              <a:ea typeface="Andale Sans UI" pitchFamily="2"/>
            </a:endParaRPr>
          </a:p>
          <a:p>
            <a:pPr defTabSz="457200"/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sz="1800" dirty="0">
                <a:solidFill>
                  <a:schemeClr val="tx1"/>
                </a:solidFill>
              </a:rPr>
              <a:t>. </a:t>
            </a:r>
            <a:r>
              <a:rPr lang="en-US" sz="18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800" dirty="0"/>
              <a:t>+</a:t>
            </a:r>
            <a:r>
              <a:rPr lang="en-US" sz="18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	</a:t>
            </a:r>
            <a:r>
              <a:rPr lang="en-US" sz="1400" dirty="0"/>
              <a:t>(</a:t>
            </a:r>
            <a:r>
              <a:rPr lang="en-US" sz="14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1400" dirty="0"/>
              <a:t>,</a:t>
            </a:r>
            <a:r>
              <a:rPr lang="en-US" sz="1400" i="1" dirty="0">
                <a:solidFill>
                  <a:srgbClr val="C00000"/>
                </a:solidFill>
                <a:ea typeface="Andale Sans UI" pitchFamily="2"/>
              </a:rPr>
              <a:t> Y</a:t>
            </a:r>
            <a:r>
              <a:rPr lang="en-US" sz="1400" dirty="0"/>
              <a:t> aren’t reactants elsewhere)</a:t>
            </a:r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B75B673-5108-474A-A58A-F59C072162A8}"/>
              </a:ext>
            </a:extLst>
          </p:cNvPr>
          <p:cNvSpPr/>
          <p:nvPr/>
        </p:nvSpPr>
        <p:spPr>
          <a:xfrm>
            <a:off x="6078248" y="1095695"/>
            <a:ext cx="5324320" cy="941939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Suppose in a non-competitive CRN that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c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P</a:t>
            </a:r>
            <a:r>
              <a:rPr lang="en-US" dirty="0">
                <a:sym typeface="Wingdings" panose="05000000000000000000" pitchFamily="2" charset="2"/>
              </a:rPr>
              <a:t>, and </a:t>
            </a:r>
            <a:r>
              <a:rPr lang="en-US" b="1" dirty="0" err="1"/>
              <a:t>i</a:t>
            </a:r>
            <a:r>
              <a:rPr lang="en-US" dirty="0"/>
              <a:t> ⟹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b="1" dirty="0">
                <a:sym typeface="Wingdings" panose="05000000000000000000" pitchFamily="2" charset="2"/>
              </a:rPr>
              <a:t>d</a:t>
            </a:r>
            <a:r>
              <a:rPr lang="en-US" dirty="0">
                <a:sym typeface="Wingdings" panose="05000000000000000000" pitchFamily="2" charset="2"/>
              </a:rPr>
              <a:t> by execution </a:t>
            </a:r>
            <a:r>
              <a:rPr lang="en-US" i="1" dirty="0">
                <a:sym typeface="Wingdings" panose="05000000000000000000" pitchFamily="2" charset="2"/>
              </a:rPr>
              <a:t>Q</a:t>
            </a:r>
            <a:r>
              <a:rPr lang="en-US" dirty="0"/>
              <a:t>. If any reaction occurs less in </a:t>
            </a:r>
            <a:r>
              <a:rPr lang="en-US" i="1" dirty="0"/>
              <a:t>P</a:t>
            </a:r>
            <a:r>
              <a:rPr lang="en-US" dirty="0"/>
              <a:t> than </a:t>
            </a:r>
            <a:r>
              <a:rPr lang="en-US" i="1" dirty="0"/>
              <a:t>Q</a:t>
            </a:r>
            <a:r>
              <a:rPr lang="en-US" dirty="0"/>
              <a:t>, then </a:t>
            </a:r>
            <a:r>
              <a:rPr lang="en-US" b="1" dirty="0"/>
              <a:t>c</a:t>
            </a:r>
            <a:r>
              <a:rPr lang="en-US" dirty="0"/>
              <a:t> is not terminal.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9637C70-33AB-411E-8C25-543B6F1F4E56}"/>
              </a:ext>
            </a:extLst>
          </p:cNvPr>
          <p:cNvSpPr/>
          <p:nvPr/>
        </p:nvSpPr>
        <p:spPr>
          <a:xfrm>
            <a:off x="4718304" y="2722697"/>
            <a:ext cx="7132320" cy="3039607"/>
          </a:xfrm>
          <a:prstGeom prst="roundRect">
            <a:avLst>
              <a:gd name="adj" fmla="val 3461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b="1" dirty="0"/>
              <a:t>Proof</a:t>
            </a:r>
            <a:r>
              <a:rPr lang="en-US" sz="1600" dirty="0"/>
              <a:t>: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i="1" dirty="0"/>
              <a:t>Q’</a:t>
            </a:r>
            <a:r>
              <a:rPr lang="en-US" sz="1600" dirty="0"/>
              <a:t> = longest prefix (</a:t>
            </a:r>
            <a:r>
              <a:rPr lang="en-US" sz="1600" b="1" dirty="0" err="1"/>
              <a:t>i</a:t>
            </a:r>
            <a:r>
              <a:rPr lang="en-US" sz="1600" dirty="0"/>
              <a:t>, </a:t>
            </a:r>
            <a:r>
              <a:rPr lang="en-US" sz="1600" b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) of </a:t>
            </a:r>
            <a:r>
              <a:rPr lang="en-US" sz="1600" i="1" dirty="0"/>
              <a:t>Q</a:t>
            </a:r>
            <a:r>
              <a:rPr lang="en-US" sz="1600" dirty="0"/>
              <a:t> such that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</a:t>
            </a:r>
            <a:r>
              <a:rPr lang="en-US" sz="1600" dirty="0"/>
              <a:t>) for all reactions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1600" dirty="0"/>
              <a:t>i.e.,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is the </a:t>
            </a:r>
            <a:r>
              <a:rPr lang="en-US" sz="1600" u="sng" dirty="0"/>
              <a:t>first</a:t>
            </a:r>
            <a:r>
              <a:rPr lang="en-US" sz="1600" dirty="0"/>
              <a:t> time in </a:t>
            </a:r>
            <a:r>
              <a:rPr lang="en-US" sz="1600" i="1" dirty="0"/>
              <a:t>Q</a:t>
            </a:r>
            <a:r>
              <a:rPr lang="en-US" sz="1600" dirty="0"/>
              <a:t> that some reaction </a:t>
            </a:r>
            <a:r>
              <a:rPr lang="en-US" sz="1600" u="sng" dirty="0"/>
              <a:t>exceeds</a:t>
            </a:r>
            <a:r>
              <a:rPr lang="en-US" sz="1600" dirty="0"/>
              <a:t> its count in </a:t>
            </a:r>
            <a:r>
              <a:rPr lang="en-US" sz="1600" i="1" dirty="0"/>
              <a:t>P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Let </a:t>
            </a:r>
            <a:r>
              <a:rPr lang="en-US" sz="1600" i="1" dirty="0"/>
              <a:t>r</a:t>
            </a:r>
            <a:r>
              <a:rPr lang="en-US" sz="1600" dirty="0"/>
              <a:t> be the reaction such that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 ⟹ </a:t>
            </a:r>
            <a:r>
              <a:rPr lang="en-US" sz="1600" b="1" dirty="0"/>
              <a:t>x</a:t>
            </a:r>
            <a:r>
              <a:rPr lang="en-US" sz="1600" i="1" baseline="-25000" dirty="0"/>
              <a:t>p</a:t>
            </a:r>
            <a:r>
              <a:rPr lang="en-US" sz="1600" baseline="-25000" dirty="0"/>
              <a:t>+1</a:t>
            </a:r>
            <a:r>
              <a:rPr lang="en-US" sz="1600" dirty="0"/>
              <a:t> via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  <a:endParaRPr lang="en-US" sz="1600" i="1" dirty="0"/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Note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and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 for all other reactions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CRN is non-competitive, no reactant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 can be consumed in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Some other reactions </a:t>
            </a:r>
            <a:r>
              <a:rPr lang="en-US" sz="1600" i="1" dirty="0"/>
              <a:t>t</a:t>
            </a:r>
            <a:r>
              <a:rPr lang="en-US" sz="1600" dirty="0"/>
              <a:t> might </a:t>
            </a:r>
            <a:r>
              <a:rPr lang="en-US" sz="1600" u="sng" dirty="0"/>
              <a:t>produce</a:t>
            </a:r>
            <a:r>
              <a:rPr lang="en-US" sz="1600" dirty="0"/>
              <a:t> </a:t>
            </a:r>
            <a:r>
              <a:rPr lang="en-US" sz="1600" i="1" dirty="0"/>
              <a:t>A</a:t>
            </a:r>
            <a:r>
              <a:rPr lang="en-US" sz="1600" dirty="0"/>
              <a:t>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Since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≥ #(</a:t>
            </a:r>
            <a:r>
              <a:rPr lang="en-US" sz="1600" i="1" dirty="0"/>
              <a:t>t</a:t>
            </a:r>
            <a:r>
              <a:rPr lang="en-US" sz="1600" dirty="0"/>
              <a:t>,</a:t>
            </a:r>
            <a:r>
              <a:rPr lang="en-US" sz="1600" i="1" dirty="0"/>
              <a:t>Q’</a:t>
            </a:r>
            <a:r>
              <a:rPr lang="en-US" sz="1600" dirty="0"/>
              <a:t>), each </a:t>
            </a:r>
            <a:r>
              <a:rPr lang="en-US" sz="1600" i="1" dirty="0"/>
              <a:t>t</a:t>
            </a:r>
            <a:r>
              <a:rPr lang="en-US" sz="1600" dirty="0"/>
              <a:t> ≠ </a:t>
            </a:r>
            <a:r>
              <a:rPr lang="en-US" sz="1600" i="1" dirty="0"/>
              <a:t>r </a:t>
            </a:r>
            <a:r>
              <a:rPr lang="en-US" sz="1600" dirty="0"/>
              <a:t>produces at least as much </a:t>
            </a:r>
            <a:r>
              <a:rPr lang="en-US" sz="1600" i="1" dirty="0"/>
              <a:t>A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has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Exactly as much </a:t>
            </a:r>
            <a:r>
              <a:rPr lang="en-US" sz="1600" i="1" dirty="0"/>
              <a:t>A</a:t>
            </a:r>
            <a:r>
              <a:rPr lang="en-US" sz="1600" dirty="0"/>
              <a:t> is consumed by </a:t>
            </a:r>
            <a:r>
              <a:rPr lang="en-US" sz="1600" i="1" dirty="0"/>
              <a:t>r</a:t>
            </a:r>
            <a:r>
              <a:rPr lang="en-US" sz="1600" dirty="0"/>
              <a:t> in </a:t>
            </a:r>
            <a:r>
              <a:rPr lang="en-US" sz="1600" i="1" dirty="0"/>
              <a:t>P</a:t>
            </a:r>
            <a:r>
              <a:rPr lang="en-US" sz="1600" dirty="0"/>
              <a:t> as in </a:t>
            </a:r>
            <a:r>
              <a:rPr lang="en-US" sz="1600" i="1" dirty="0"/>
              <a:t>Q’</a:t>
            </a:r>
            <a:r>
              <a:rPr lang="en-US" sz="1600" dirty="0"/>
              <a:t>.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sz="1600" dirty="0"/>
              <a:t>Thus </a:t>
            </a:r>
            <a:r>
              <a:rPr lang="en-US" sz="1600" b="1" dirty="0"/>
              <a:t>c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≥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(</a:t>
            </a:r>
            <a:r>
              <a:rPr lang="en-US" sz="1600" i="1" dirty="0"/>
              <a:t>A</a:t>
            </a:r>
            <a:r>
              <a:rPr lang="en-US" sz="1600" dirty="0"/>
              <a:t>) for all reactants </a:t>
            </a:r>
            <a:r>
              <a:rPr lang="en-US" sz="1600" i="1" dirty="0"/>
              <a:t>A</a:t>
            </a:r>
            <a:r>
              <a:rPr lang="en-US" sz="1600" dirty="0"/>
              <a:t> of </a:t>
            </a:r>
            <a:r>
              <a:rPr lang="en-US" sz="1600" i="1" dirty="0"/>
              <a:t>r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Since </a:t>
            </a:r>
            <a:r>
              <a:rPr lang="en-US" sz="1600" i="1" dirty="0"/>
              <a:t>r</a:t>
            </a:r>
            <a:r>
              <a:rPr lang="en-US" sz="1600" dirty="0"/>
              <a:t> is applicable to </a:t>
            </a:r>
            <a:r>
              <a:rPr lang="en-US" sz="1600" b="1" dirty="0" err="1"/>
              <a:t>x</a:t>
            </a:r>
            <a:r>
              <a:rPr lang="en-US" sz="1600" i="1" baseline="-25000" dirty="0" err="1"/>
              <a:t>p</a:t>
            </a:r>
            <a:r>
              <a:rPr lang="en-US" sz="1600" dirty="0"/>
              <a:t>, it is applicable to </a:t>
            </a:r>
            <a:r>
              <a:rPr lang="en-US" sz="1600" b="1" dirty="0"/>
              <a:t>c</a:t>
            </a:r>
            <a:r>
              <a:rPr lang="en-US" sz="1600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So </a:t>
            </a:r>
            <a:r>
              <a:rPr lang="en-US" sz="1600" b="1" dirty="0"/>
              <a:t>c</a:t>
            </a:r>
            <a:r>
              <a:rPr lang="en-US" sz="1600" dirty="0"/>
              <a:t> is not terminal. </a:t>
            </a:r>
            <a:r>
              <a:rPr lang="en-US" sz="1600" b="1" dirty="0"/>
              <a:t>QED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578B236-9071-43ED-BE2A-67EC5AB3E4D7}"/>
              </a:ext>
            </a:extLst>
          </p:cNvPr>
          <p:cNvSpPr/>
          <p:nvPr/>
        </p:nvSpPr>
        <p:spPr>
          <a:xfrm>
            <a:off x="461009" y="4385536"/>
            <a:ext cx="3584417" cy="1868172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We often convince ourselves a CRN works by examining just one execution that stabilizes to the correct output, and thinking, “</a:t>
            </a:r>
            <a:r>
              <a:rPr lang="en-US" sz="1600" i="1" dirty="0"/>
              <a:t>The other executions probably/hopefully end up with the same output</a:t>
            </a:r>
            <a:r>
              <a:rPr lang="en-US" sz="1600" dirty="0"/>
              <a:t>.” This reasoning becomes sound with non-competitive CRNs.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6FC279-22A0-4CF3-B15F-C976E7411F3B}"/>
              </a:ext>
            </a:extLst>
          </p:cNvPr>
          <p:cNvSpPr txBox="1"/>
          <p:nvPr/>
        </p:nvSpPr>
        <p:spPr>
          <a:xfrm>
            <a:off x="461009" y="6369635"/>
            <a:ext cx="49888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[Chalk,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Vasic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others? work in progress]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B2B8B5C-5B42-4CD6-851F-FFDFD815E42F}"/>
              </a:ext>
            </a:extLst>
          </p:cNvPr>
          <p:cNvSpPr txBox="1"/>
          <p:nvPr/>
        </p:nvSpPr>
        <p:spPr>
          <a:xfrm>
            <a:off x="7725943" y="2631680"/>
            <a:ext cx="3379395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600" dirty="0"/>
              <a:t>#(</a:t>
            </a:r>
            <a:r>
              <a:rPr lang="en-US" sz="1600" i="1" dirty="0"/>
              <a:t>r</a:t>
            </a:r>
            <a:r>
              <a:rPr lang="en-US" sz="1600" dirty="0"/>
              <a:t>,</a:t>
            </a:r>
            <a:r>
              <a:rPr lang="en-US" sz="1600" i="1" dirty="0"/>
              <a:t>P</a:t>
            </a:r>
            <a:r>
              <a:rPr lang="en-US" sz="1600" dirty="0"/>
              <a:t>) = </a:t>
            </a:r>
            <a:r>
              <a:rPr lang="en-US" sz="1600" i="1" dirty="0"/>
              <a:t>number of times r occurs in P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5455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2" grpId="0" animBg="1"/>
      <p:bldP spid="9" grpId="0" animBg="1"/>
      <p:bldP spid="1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9A750-FBED-4940-A37E-C988742EB0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Non-feedforward </a:t>
            </a:r>
            <a:r>
              <a:rPr lang="en-US" dirty="0"/>
              <a:t>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0A8E-074D-4D79-940E-A9550C482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41</a:t>
            </a:fld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8E5842E-3612-41F6-9AB0-221D98A0126F}"/>
              </a:ext>
            </a:extLst>
          </p:cNvPr>
          <p:cNvSpPr/>
          <p:nvPr/>
        </p:nvSpPr>
        <p:spPr>
          <a:xfrm>
            <a:off x="963481" y="1788695"/>
            <a:ext cx="4351469" cy="686468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Example of a non-feedforward CRN that stably computes a function?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878E02-777D-4C56-AB74-C02DA3231C55}"/>
              </a:ext>
            </a:extLst>
          </p:cNvPr>
          <p:cNvSpPr/>
          <p:nvPr/>
        </p:nvSpPr>
        <p:spPr>
          <a:xfrm>
            <a:off x="2323031" y="3306015"/>
            <a:ext cx="1820122" cy="1482424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>
                <a:solidFill>
                  <a:schemeClr val="tx1"/>
                </a:solidFill>
              </a:rPr>
              <a:t>f</a:t>
            </a:r>
            <a:r>
              <a:rPr lang="en-US" sz="2400" dirty="0">
                <a:solidFill>
                  <a:schemeClr val="tx1"/>
                </a:solidFill>
              </a:rPr>
              <a:t>(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) =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/2</a:t>
            </a:r>
          </a:p>
          <a:p>
            <a:r>
              <a:rPr lang="en-US" sz="2400" dirty="0">
                <a:solidFill>
                  <a:schemeClr val="tx1"/>
                </a:solidFill>
              </a:rPr>
              <a:t>1.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3200" b="1" dirty="0">
                <a:solidFill>
                  <a:srgbClr val="0000FF"/>
                </a:solidFill>
              </a:rPr>
              <a:t>⇌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i="1" dirty="0">
                <a:solidFill>
                  <a:schemeClr val="tx1"/>
                </a:solidFill>
                <a:ea typeface="Andale Sans UI" pitchFamily="2"/>
              </a:rPr>
              <a:t>Y</a:t>
            </a:r>
            <a:r>
              <a:rPr lang="en-US" sz="2400" dirty="0">
                <a:solidFill>
                  <a:schemeClr val="tx1"/>
                </a:solidFill>
                <a:ea typeface="Andale Sans UI" pitchFamily="2"/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endParaRPr lang="en-US" sz="2400" dirty="0">
              <a:solidFill>
                <a:schemeClr val="tx1"/>
              </a:solidFill>
              <a:ea typeface="Andale Sans UI" pitchFamily="2"/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2. </a:t>
            </a:r>
            <a:r>
              <a:rPr lang="en-US" sz="2400" i="1" dirty="0">
                <a:solidFill>
                  <a:schemeClr val="tx1"/>
                </a:solidFill>
              </a:rPr>
              <a:t>X</a:t>
            </a:r>
            <a:r>
              <a:rPr lang="en-US" sz="2400" dirty="0">
                <a:solidFill>
                  <a:schemeClr val="tx1"/>
                </a:solidFill>
              </a:rPr>
              <a:t>+</a:t>
            </a:r>
            <a:r>
              <a:rPr lang="en-US" sz="2400" i="1" dirty="0">
                <a:solidFill>
                  <a:schemeClr val="tx1"/>
                </a:solidFill>
              </a:rPr>
              <a:t>A</a:t>
            </a:r>
            <a:r>
              <a:rPr lang="en-US" sz="3200" b="1" dirty="0">
                <a:solidFill>
                  <a:schemeClr val="tx1"/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olidFill>
                  <a:schemeClr val="tx1"/>
                </a:solidFill>
              </a:rPr>
              <a:t>∅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31E4FF0-7A14-4BFE-9B04-5B05DE6DBBAE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4984110" y="2752009"/>
            <a:ext cx="4760963" cy="2730255"/>
          </a:xfrm>
          <a:prstGeom prst="rect">
            <a:avLst/>
          </a:prstGeom>
          <a:ln w="0">
            <a:noFill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0F3DBDC-5777-4703-ADB9-CAAFCDF8F1A4}"/>
              </a:ext>
            </a:extLst>
          </p:cNvPr>
          <p:cNvGrpSpPr/>
          <p:nvPr/>
        </p:nvGrpSpPr>
        <p:grpSpPr>
          <a:xfrm>
            <a:off x="8454407" y="5090361"/>
            <a:ext cx="2236453" cy="669827"/>
            <a:chOff x="8454407" y="5090361"/>
            <a:chExt cx="2236453" cy="669827"/>
          </a:xfrm>
        </p:grpSpPr>
        <p:sp>
          <p:nvSpPr>
            <p:cNvPr id="8" name="CustomShape 3">
              <a:extLst>
                <a:ext uri="{FF2B5EF4-FFF2-40B4-BE49-F238E27FC236}">
                  <a16:creationId xmlns:a16="http://schemas.microsoft.com/office/drawing/2014/main" id="{04477926-3EB1-4CFE-B9BA-A34F4D859A53}"/>
                </a:ext>
              </a:extLst>
            </p:cNvPr>
            <p:cNvSpPr/>
            <p:nvPr/>
          </p:nvSpPr>
          <p:spPr>
            <a:xfrm>
              <a:off x="8454407" y="5090361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Freeform 4">
              <a:extLst>
                <a:ext uri="{FF2B5EF4-FFF2-40B4-BE49-F238E27FC236}">
                  <a16:creationId xmlns:a16="http://schemas.microsoft.com/office/drawing/2014/main" id="{11C85CD3-EFFA-4FAD-98B8-370FF0F4D88A}"/>
                </a:ext>
              </a:extLst>
            </p:cNvPr>
            <p:cNvSpPr/>
            <p:nvPr/>
          </p:nvSpPr>
          <p:spPr>
            <a:xfrm>
              <a:off x="8846309" y="5363060"/>
              <a:ext cx="461139" cy="253757"/>
            </a:xfrm>
            <a:custGeom>
              <a:avLst/>
              <a:gdLst/>
              <a:ahLst/>
              <a:cxnLst/>
              <a:rect l="0" t="0" r="r" b="b"/>
              <a:pathLst>
                <a:path w="1412" h="777">
                  <a:moveTo>
                    <a:pt x="1411" y="776"/>
                  </a:moveTo>
                  <a:lnTo>
                    <a:pt x="0" y="0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</p:sp>
        <p:sp>
          <p:nvSpPr>
            <p:cNvPr id="10" name="TextShape 5">
              <a:extLst>
                <a:ext uri="{FF2B5EF4-FFF2-40B4-BE49-F238E27FC236}">
                  <a16:creationId xmlns:a16="http://schemas.microsoft.com/office/drawing/2014/main" id="{BDCFC09E-6CAF-489F-BFC7-97EB66B84496}"/>
                </a:ext>
              </a:extLst>
            </p:cNvPr>
            <p:cNvSpPr txBox="1"/>
            <p:nvPr/>
          </p:nvSpPr>
          <p:spPr>
            <a:xfrm>
              <a:off x="9307121" y="5445686"/>
              <a:ext cx="1383739" cy="314502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initial config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DCE6360-13E8-42C9-A12C-39A2C07787FD}"/>
              </a:ext>
            </a:extLst>
          </p:cNvPr>
          <p:cNvGrpSpPr/>
          <p:nvPr/>
        </p:nvGrpSpPr>
        <p:grpSpPr>
          <a:xfrm>
            <a:off x="4341176" y="3773711"/>
            <a:ext cx="1697152" cy="647477"/>
            <a:chOff x="4341176" y="3773711"/>
            <a:chExt cx="1697152" cy="647477"/>
          </a:xfrm>
        </p:grpSpPr>
        <p:sp>
          <p:nvSpPr>
            <p:cNvPr id="11" name="CustomShape 6">
              <a:extLst>
                <a:ext uri="{FF2B5EF4-FFF2-40B4-BE49-F238E27FC236}">
                  <a16:creationId xmlns:a16="http://schemas.microsoft.com/office/drawing/2014/main" id="{2C037A99-BC6D-49F7-A329-08052294A5D9}"/>
                </a:ext>
              </a:extLst>
            </p:cNvPr>
            <p:cNvSpPr/>
            <p:nvPr/>
          </p:nvSpPr>
          <p:spPr>
            <a:xfrm>
              <a:off x="5646425" y="4029285"/>
              <a:ext cx="391903" cy="391903"/>
            </a:xfrm>
            <a:prstGeom prst="ellipse">
              <a:avLst/>
            </a:prstGeom>
            <a:solidFill>
              <a:srgbClr val="C0C0C0">
                <a:alpha val="50000"/>
              </a:srgbClr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67C0CADE-EC4B-42E4-BECB-3ABE6DB1EAB0}"/>
                </a:ext>
              </a:extLst>
            </p:cNvPr>
            <p:cNvSpPr/>
            <p:nvPr/>
          </p:nvSpPr>
          <p:spPr>
            <a:xfrm>
              <a:off x="4984110" y="4004791"/>
              <a:ext cx="662315" cy="138473"/>
            </a:xfrm>
            <a:custGeom>
              <a:avLst/>
              <a:gdLst/>
              <a:ahLst/>
              <a:cxnLst/>
              <a:rect l="0" t="0" r="r" b="b"/>
              <a:pathLst>
                <a:path w="950" h="1239">
                  <a:moveTo>
                    <a:pt x="0" y="0"/>
                  </a:moveTo>
                  <a:lnTo>
                    <a:pt x="949" y="1238"/>
                  </a:lnTo>
                </a:path>
              </a:pathLst>
            </a:custGeom>
            <a:ln w="18360">
              <a:solidFill>
                <a:srgbClr val="000080"/>
              </a:solidFill>
              <a:round/>
              <a:tailEnd type="triangle" w="med" len="med"/>
            </a:ln>
          </p:spPr>
        </p:sp>
        <p:sp>
          <p:nvSpPr>
            <p:cNvPr id="13" name="TextShape 8">
              <a:extLst>
                <a:ext uri="{FF2B5EF4-FFF2-40B4-BE49-F238E27FC236}">
                  <a16:creationId xmlns:a16="http://schemas.microsoft.com/office/drawing/2014/main" id="{6B7FF236-4A3B-49DB-8A8E-9D2A30908876}"/>
                </a:ext>
              </a:extLst>
            </p:cNvPr>
            <p:cNvSpPr txBox="1"/>
            <p:nvPr/>
          </p:nvSpPr>
          <p:spPr>
            <a:xfrm>
              <a:off x="4341176" y="3773711"/>
              <a:ext cx="809989" cy="547031"/>
            </a:xfrm>
            <a:prstGeom prst="rect">
              <a:avLst/>
            </a:prstGeom>
            <a:noFill/>
            <a:ln w="0">
              <a:noFill/>
            </a:ln>
          </p:spPr>
          <p:txBody>
            <a:bodyPr lIns="81646" tIns="40823" rIns="81646" bIns="40823">
              <a:noAutofit/>
            </a:bodyPr>
            <a:lstStyle/>
            <a:p>
              <a:r>
                <a:rPr lang="en-US" spc="-1" dirty="0"/>
                <a:t>final</a:t>
              </a:r>
            </a:p>
            <a:p>
              <a:r>
                <a:rPr lang="en-US" spc="-1" dirty="0"/>
                <a:t>config</a:t>
              </a:r>
            </a:p>
          </p:txBody>
        </p:sp>
      </p:grpSp>
      <p:sp>
        <p:nvSpPr>
          <p:cNvPr id="14" name="TextShape 9">
            <a:extLst>
              <a:ext uri="{FF2B5EF4-FFF2-40B4-BE49-F238E27FC236}">
                <a16:creationId xmlns:a16="http://schemas.microsoft.com/office/drawing/2014/main" id="{CA194808-0A3A-43EC-B160-0162FE489D17}"/>
              </a:ext>
            </a:extLst>
          </p:cNvPr>
          <p:cNvSpPr txBox="1"/>
          <p:nvPr/>
        </p:nvSpPr>
        <p:spPr>
          <a:xfrm>
            <a:off x="9374071" y="3631178"/>
            <a:ext cx="1798754" cy="933381"/>
          </a:xfrm>
          <a:prstGeom prst="rect">
            <a:avLst/>
          </a:prstGeom>
          <a:noFill/>
          <a:ln w="0">
            <a:noFill/>
          </a:ln>
        </p:spPr>
        <p:txBody>
          <a:bodyPr lIns="81646" tIns="40823" rIns="81646" bIns="40823">
            <a:noAutofit/>
          </a:bodyPr>
          <a:lstStyle/>
          <a:p>
            <a:r>
              <a:rPr lang="en-US" spc="-1" dirty="0"/>
              <a:t>Not a plot of </a:t>
            </a:r>
            <a:r>
              <a:rPr lang="en-US" i="1" spc="-1" dirty="0"/>
              <a:t>f</a:t>
            </a:r>
            <a:r>
              <a:rPr lang="en-US" spc="-1" dirty="0"/>
              <a:t>!    It's the space of </a:t>
            </a:r>
            <a:r>
              <a:rPr lang="en-US" spc="-1" dirty="0">
                <a:solidFill>
                  <a:srgbClr val="FF0000"/>
                </a:solidFill>
              </a:rPr>
              <a:t>reachable</a:t>
            </a:r>
            <a:r>
              <a:rPr lang="en-US" spc="-1" dirty="0">
                <a:solidFill>
                  <a:srgbClr val="000080"/>
                </a:solidFill>
              </a:rPr>
              <a:t> </a:t>
            </a:r>
            <a:r>
              <a:rPr lang="en-US" spc="-1" dirty="0">
                <a:solidFill>
                  <a:srgbClr val="FF0000"/>
                </a:solidFill>
              </a:rPr>
              <a:t>states</a:t>
            </a:r>
            <a:r>
              <a:rPr lang="en-US" spc="-1" dirty="0">
                <a:solidFill>
                  <a:srgbClr val="000080"/>
                </a:solidFill>
              </a:rPr>
              <a:t>.</a:t>
            </a:r>
            <a:endParaRPr lang="en-US" spc="-1" dirty="0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9735425-A6BB-4440-B517-D4AC807F7C6E}"/>
              </a:ext>
            </a:extLst>
          </p:cNvPr>
          <p:cNvSpPr/>
          <p:nvPr/>
        </p:nvSpPr>
        <p:spPr>
          <a:xfrm>
            <a:off x="5739502" y="4004791"/>
            <a:ext cx="3343909" cy="1290992"/>
          </a:xfrm>
          <a:custGeom>
            <a:avLst/>
            <a:gdLst/>
            <a:ahLst/>
            <a:cxnLst/>
            <a:rect l="0" t="0" r="r" b="b"/>
            <a:pathLst>
              <a:path w="10239" h="3953">
                <a:moveTo>
                  <a:pt x="10238" y="0"/>
                </a:moveTo>
                <a:lnTo>
                  <a:pt x="3413" y="360"/>
                </a:lnTo>
                <a:cubicBezTo>
                  <a:pt x="904" y="724"/>
                  <a:pt x="7442" y="1037"/>
                  <a:pt x="5287" y="1396"/>
                </a:cubicBezTo>
                <a:lnTo>
                  <a:pt x="1617" y="1796"/>
                </a:lnTo>
                <a:cubicBezTo>
                  <a:pt x="0" y="1976"/>
                  <a:pt x="4779" y="2158"/>
                  <a:pt x="3509" y="2666"/>
                </a:cubicBezTo>
                <a:cubicBezTo>
                  <a:pt x="1477" y="2920"/>
                  <a:pt x="2694" y="3233"/>
                  <a:pt x="1976" y="3952"/>
                </a:cubicBezTo>
              </a:path>
            </a:pathLst>
          </a:custGeom>
          <a:ln w="54720">
            <a:solidFill>
              <a:srgbClr val="00AE00"/>
            </a:solidFill>
            <a:round/>
            <a:tailEnd type="triangle" w="med" len="med"/>
          </a:ln>
        </p:spPr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52D67E68-8F2D-4294-ADB3-FCD1AA8DEFFC}"/>
              </a:ext>
            </a:extLst>
          </p:cNvPr>
          <p:cNvSpPr/>
          <p:nvPr/>
        </p:nvSpPr>
        <p:spPr>
          <a:xfrm>
            <a:off x="1151896" y="5519771"/>
            <a:ext cx="3465311" cy="432711"/>
          </a:xfrm>
          <a:prstGeom prst="roundRect">
            <a:avLst>
              <a:gd name="adj" fmla="val 6989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dirty="0"/>
              <a:t>It’s even non-non-competitive!</a:t>
            </a:r>
          </a:p>
        </p:txBody>
      </p:sp>
    </p:spTree>
    <p:extLst>
      <p:ext uri="{BB962C8B-B14F-4D97-AF65-F5344CB8AC3E}">
        <p14:creationId xmlns:p14="http://schemas.microsoft.com/office/powerpoint/2010/main" val="33217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8" presetClass="emph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700000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0.04193 0.15139 " pathEditMode="relative" rAng="0" ptsTypes="AA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6" y="756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04231 -0.1775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9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 additive="repl">
                                        <p:cTn id="38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E06D1334-02F1-40AB-9723-F604B4454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of CRNs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95500C6-7D1B-4A5E-8094-0F38596142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AB0511-4FD7-4034-ADB6-5B3064D19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977892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143" b="28520"/>
          <a:stretch/>
        </p:blipFill>
        <p:spPr>
          <a:xfrm>
            <a:off x="1496140" y="4676652"/>
            <a:ext cx="414850" cy="38124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233" name="Shape 233"/>
          <p:cNvSpPr/>
          <p:nvPr/>
        </p:nvSpPr>
        <p:spPr>
          <a:xfrm>
            <a:off x="1" y="301300"/>
            <a:ext cx="12192000" cy="132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What is </a:t>
            </a:r>
            <a:r>
              <a:rPr lang="en-US" sz="3992" b="1" dirty="0">
                <a:solidFill>
                  <a:srgbClr val="C00000"/>
                </a:solidFill>
                <a:latin typeface="+mj-lt"/>
              </a:rPr>
              <a:t>probable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n-US" sz="3992" dirty="0">
                <a:solidFill>
                  <a:schemeClr val="tx1"/>
                </a:solidFill>
                <a:latin typeface="+mj-lt"/>
              </a:rPr>
              <a:t>Stochastic kinetic model of chemical reaction networks</a:t>
            </a:r>
          </a:p>
        </p:txBody>
      </p:sp>
      <p:sp>
        <p:nvSpPr>
          <p:cNvPr id="235" name="Shape 235"/>
          <p:cNvSpPr/>
          <p:nvPr/>
        </p:nvSpPr>
        <p:spPr>
          <a:xfrm>
            <a:off x="2047540" y="5162913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expected </a:t>
            </a:r>
            <a:r>
              <a:rPr sz="1890" dirty="0"/>
              <a:t>time until next reaction is </a:t>
            </a:r>
            <a:r>
              <a:rPr lang="en-US" sz="1890" dirty="0"/>
              <a:t>1 / (</a:t>
            </a:r>
            <a:r>
              <a:rPr lang="en-US" sz="1890" i="1" dirty="0"/>
              <a:t>sum of all reaction rates</a:t>
            </a:r>
            <a:r>
              <a:rPr lang="en-US" sz="1890" dirty="0"/>
              <a:t>) </a:t>
            </a:r>
            <a:endParaRPr sz="1890" dirty="0"/>
          </a:p>
        </p:txBody>
      </p:sp>
      <p:sp>
        <p:nvSpPr>
          <p:cNvPr id="236" name="Shape 236"/>
          <p:cNvSpPr/>
          <p:nvPr/>
        </p:nvSpPr>
        <p:spPr>
          <a:xfrm>
            <a:off x="2047540" y="4679967"/>
            <a:ext cx="877095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 err="1"/>
              <a:t>Pr</a:t>
            </a:r>
            <a:r>
              <a:rPr lang="en-US" sz="1890" dirty="0"/>
              <a:t>[</a:t>
            </a:r>
            <a:r>
              <a:rPr sz="1890" dirty="0"/>
              <a:t>next reaction is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dirty="0"/>
              <a:t> one] =</a:t>
            </a:r>
            <a:r>
              <a:rPr sz="1890" dirty="0"/>
              <a:t> </a:t>
            </a:r>
            <a:r>
              <a:rPr lang="en-US" sz="1890" i="1" dirty="0"/>
              <a:t>rate of </a:t>
            </a:r>
            <a:r>
              <a:rPr lang="en-US" sz="1890" i="1" dirty="0" err="1"/>
              <a:t>j</a:t>
            </a:r>
            <a:r>
              <a:rPr lang="en-US" sz="1890" i="1" baseline="30000" dirty="0" err="1"/>
              <a:t>th</a:t>
            </a:r>
            <a:r>
              <a:rPr lang="en-US" sz="1890" i="1" dirty="0"/>
              <a:t> reaction </a:t>
            </a:r>
            <a:r>
              <a:rPr sz="1890" dirty="0"/>
              <a:t>/</a:t>
            </a:r>
            <a:r>
              <a:rPr lang="en-US" sz="1890" dirty="0"/>
              <a:t> (</a:t>
            </a:r>
            <a:r>
              <a:rPr lang="en-US" sz="1890" i="1" dirty="0"/>
              <a:t>sum of all reaction rates</a:t>
            </a:r>
            <a:r>
              <a:rPr lang="en-US" sz="1890" dirty="0"/>
              <a:t>)</a:t>
            </a:r>
            <a:endParaRPr sz="1890" dirty="0"/>
          </a:p>
        </p:txBody>
      </p:sp>
      <p:sp>
        <p:nvSpPr>
          <p:cNvPr id="237" name="Shape 237"/>
          <p:cNvSpPr/>
          <p:nvPr/>
        </p:nvSpPr>
        <p:spPr>
          <a:xfrm>
            <a:off x="1698276" y="6151465"/>
            <a:ext cx="3869779" cy="22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ctr"/>
          <a:lstStyle>
            <a:lvl1pPr algn="ctr">
              <a:defRPr sz="16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algn="l"/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McQuarrie 1967, van Kampen, Gillespie 1977</a:t>
            </a:r>
            <a:r>
              <a:rPr lang="en-US" sz="144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  <a:endParaRPr sz="144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38" name="Shape 238"/>
          <p:cNvSpPr/>
          <p:nvPr/>
        </p:nvSpPr>
        <p:spPr>
          <a:xfrm>
            <a:off x="1878921" y="4125213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 anchor="ctr">
            <a:spAutoFit/>
          </a:bodyPr>
          <a:lstStyle>
            <a:lvl1pPr marL="508000" indent="-355600" defTabSz="469900">
              <a:spcBef>
                <a:spcPts val="3000"/>
              </a:spcBef>
              <a:buSzPct val="151000"/>
              <a:buChar char="•"/>
              <a:tabLst>
                <a:tab pos="12700" algn="l"/>
                <a:tab pos="139700" algn="l"/>
                <a:tab pos="355600" algn="l"/>
                <a:tab pos="711200" algn="l"/>
                <a:tab pos="1066800" algn="l"/>
                <a:tab pos="1422400" algn="l"/>
                <a:tab pos="1778000" algn="l"/>
                <a:tab pos="2133600" algn="l"/>
                <a:tab pos="2489200" algn="l"/>
                <a:tab pos="2844800" algn="l"/>
                <a:tab pos="3200400" algn="l"/>
                <a:tab pos="3556000" algn="l"/>
                <a:tab pos="3911600" algn="l"/>
                <a:tab pos="4267200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pPr marL="138262" indent="0">
              <a:buNone/>
            </a:pPr>
            <a:r>
              <a:rPr lang="en-US" sz="2520" dirty="0"/>
              <a:t>S</a:t>
            </a:r>
            <a:r>
              <a:rPr sz="2520" dirty="0"/>
              <a:t>ystem evolves via a continuous time </a:t>
            </a:r>
            <a:r>
              <a:rPr lang="en-US" sz="2520" dirty="0"/>
              <a:t>Markov </a:t>
            </a:r>
            <a:r>
              <a:rPr sz="2520" dirty="0"/>
              <a:t>process:</a:t>
            </a:r>
          </a:p>
        </p:txBody>
      </p:sp>
      <p:sp>
        <p:nvSpPr>
          <p:cNvPr id="239" name="Shape 239"/>
          <p:cNvSpPr/>
          <p:nvPr/>
        </p:nvSpPr>
        <p:spPr>
          <a:xfrm>
            <a:off x="1878921" y="1871742"/>
            <a:ext cx="8789440" cy="480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tIns="45719" rIns="45719" bIns="45719" anchor="ctr">
            <a:spAutoFit/>
          </a:bodyPr>
          <a:lstStyle/>
          <a:p>
            <a:pPr marL="137170" defTabSz="422940">
              <a:spcBef>
                <a:spcPts val="2700"/>
              </a:spcBef>
              <a:buSzPct val="151000"/>
              <a:tabLst>
                <a:tab pos="11431" algn="l"/>
                <a:tab pos="125738" algn="l"/>
                <a:tab pos="320063" algn="l"/>
                <a:tab pos="640126" algn="l"/>
                <a:tab pos="960188" algn="l"/>
                <a:tab pos="1280250" algn="l"/>
                <a:tab pos="1600312" algn="l"/>
                <a:tab pos="1920375" algn="l"/>
                <a:tab pos="2240437" algn="l"/>
                <a:tab pos="2560499" algn="l"/>
                <a:tab pos="2880562" algn="l"/>
                <a:tab pos="3200625" algn="l"/>
                <a:tab pos="3520687" algn="l"/>
                <a:tab pos="3840749" algn="l"/>
              </a:tabLst>
              <a:defRPr sz="2800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2520" dirty="0"/>
              <a:t>Solution </a:t>
            </a:r>
            <a:r>
              <a:rPr sz="2520" dirty="0"/>
              <a:t>volume </a:t>
            </a:r>
            <a:r>
              <a:rPr sz="2520" i="1" dirty="0"/>
              <a:t>v</a:t>
            </a:r>
          </a:p>
        </p:txBody>
      </p:sp>
      <p:sp>
        <p:nvSpPr>
          <p:cNvPr id="242" name="Shape 242"/>
          <p:cNvSpPr/>
          <p:nvPr/>
        </p:nvSpPr>
        <p:spPr>
          <a:xfrm>
            <a:off x="3974438" y="2436660"/>
            <a:ext cx="1737316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34289" tIns="34289" rIns="34289" bIns="34289" anchor="ctr">
            <a:spAutoFit/>
          </a:bodyPr>
          <a:lstStyle>
            <a:lvl1pPr algn="ctr">
              <a:defRPr sz="2100"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890" dirty="0"/>
              <a:t>reaction type</a:t>
            </a:r>
          </a:p>
        </p:txBody>
      </p:sp>
      <p:sp>
        <p:nvSpPr>
          <p:cNvPr id="243" name="Shape 243"/>
          <p:cNvSpPr/>
          <p:nvPr/>
        </p:nvSpPr>
        <p:spPr>
          <a:xfrm>
            <a:off x="6067855" y="2419198"/>
            <a:ext cx="2141648" cy="3600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4289" tIns="34289" rIns="34289" bIns="34289" anchor="ctr">
            <a:spAutoFit/>
          </a:bodyPr>
          <a:lstStyle/>
          <a:p>
            <a:pPr>
              <a:defRPr sz="2100" i="1"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1890" dirty="0"/>
              <a:t>rate / propensity</a:t>
            </a:r>
            <a:endParaRPr sz="1890" baseline="-25000" dirty="0"/>
          </a:p>
        </p:txBody>
      </p:sp>
      <p:sp>
        <p:nvSpPr>
          <p:cNvPr id="244" name="Shape 244"/>
          <p:cNvSpPr/>
          <p:nvPr/>
        </p:nvSpPr>
        <p:spPr>
          <a:xfrm>
            <a:off x="6146440" y="2924990"/>
            <a:ext cx="1585688" cy="9343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4289" tIns="34289" rIns="34289" bIns="34289">
            <a:spAutoFit/>
          </a:bodyPr>
          <a:lstStyle/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endParaRPr sz="2430" dirty="0"/>
          </a:p>
          <a:p>
            <a:pPr>
              <a:lnSpc>
                <a:spcPct val="120000"/>
              </a:lnSpc>
              <a:defRPr sz="2700" i="1">
                <a:latin typeface="+mn-lt"/>
                <a:ea typeface="+mn-ea"/>
                <a:cs typeface="+mn-cs"/>
                <a:sym typeface="Gill Sans"/>
              </a:defRPr>
            </a:pPr>
            <a:r>
              <a:rPr sz="2430" dirty="0">
                <a:latin typeface="Times New Roman"/>
                <a:ea typeface="Times New Roman"/>
                <a:cs typeface="Times New Roman"/>
                <a:sym typeface="Times New Roman"/>
              </a:rPr>
              <a:t>k</a:t>
            </a:r>
            <a:r>
              <a:rPr sz="2430" dirty="0"/>
              <a:t>⋅</a:t>
            </a:r>
            <a:r>
              <a:rPr lang="en-US" sz="2430" dirty="0"/>
              <a:t> #A</a:t>
            </a:r>
            <a:r>
              <a:rPr sz="2430" dirty="0"/>
              <a:t>⋅</a:t>
            </a:r>
            <a:r>
              <a:rPr lang="en-US" sz="2430" dirty="0"/>
              <a:t> #B</a:t>
            </a:r>
            <a:r>
              <a:rPr sz="2430" dirty="0"/>
              <a:t> / v</a:t>
            </a:r>
          </a:p>
        </p:txBody>
      </p:sp>
      <p:pic>
        <p:nvPicPr>
          <p:cNvPr id="15" name="pasted-imag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562" t="22431" r="-419" b="1108"/>
          <a:stretch/>
        </p:blipFill>
        <p:spPr>
          <a:xfrm>
            <a:off x="1496139" y="5139056"/>
            <a:ext cx="414850" cy="40781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>
                <a:solidFill>
                  <a:schemeClr val="tx1"/>
                </a:solidFill>
              </a:rPr>
              <a:t>43</a:t>
            </a:fld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73974" y="2942452"/>
            <a:ext cx="1231226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 </a:t>
            </a:r>
            <a:r>
              <a:rPr lang="en-US" sz="2540" dirty="0">
                <a:sym typeface="Wingdings" panose="05000000000000000000" pitchFamily="2" charset="2"/>
              </a:rPr>
              <a:t>…</a:t>
            </a:r>
            <a:endParaRPr lang="en-US" sz="1633" dirty="0"/>
          </a:p>
        </p:txBody>
      </p:sp>
      <p:sp>
        <p:nvSpPr>
          <p:cNvPr id="5" name="Rectangle 4"/>
          <p:cNvSpPr/>
          <p:nvPr/>
        </p:nvSpPr>
        <p:spPr>
          <a:xfrm>
            <a:off x="4832616" y="2924497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21761" y="3377718"/>
            <a:ext cx="1538145" cy="48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A</a:t>
            </a:r>
            <a:r>
              <a:rPr lang="en-US" sz="2540" dirty="0"/>
              <a:t>+</a:t>
            </a:r>
            <a:r>
              <a:rPr lang="en-US" sz="2540" i="1" dirty="0"/>
              <a:t>B</a:t>
            </a:r>
            <a:r>
              <a:rPr lang="en-US" sz="2540" dirty="0"/>
              <a:t> </a:t>
            </a:r>
            <a:r>
              <a:rPr lang="en-US" sz="254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540" dirty="0">
                <a:sym typeface="Wingdings" panose="05000000000000000000" pitchFamily="2" charset="2"/>
              </a:rPr>
              <a:t> …</a:t>
            </a:r>
            <a:endParaRPr lang="en-US" sz="1633" dirty="0"/>
          </a:p>
        </p:txBody>
      </p:sp>
      <p:sp>
        <p:nvSpPr>
          <p:cNvPr id="21" name="Rectangle 20"/>
          <p:cNvSpPr/>
          <p:nvPr/>
        </p:nvSpPr>
        <p:spPr>
          <a:xfrm>
            <a:off x="4812383" y="3342730"/>
            <a:ext cx="277640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>
                <a:latin typeface="Times New Roman" panose="02020603050405020304" pitchFamily="18" charset="0"/>
                <a:ea typeface="Liberation Serif" panose="02020603050405020304" pitchFamily="18" charset="0"/>
                <a:cs typeface="Times New Roman" panose="02020603050405020304" pitchFamily="18" charset="0"/>
              </a:rPr>
              <a:t>k</a:t>
            </a:r>
            <a:endParaRPr lang="en-US" sz="1633" dirty="0">
              <a:latin typeface="Times New Roman" panose="02020603050405020304" pitchFamily="18" charset="0"/>
              <a:ea typeface="Liberation Serif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69719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" grpId="0" animBg="1"/>
      <p:bldP spid="236" grpId="0" animBg="1"/>
      <p:bldP spid="23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3470" y="365207"/>
            <a:ext cx="11041002" cy="892240"/>
          </a:xfrm>
        </p:spPr>
        <p:txBody>
          <a:bodyPr>
            <a:normAutofit/>
          </a:bodyPr>
          <a:lstStyle/>
          <a:p>
            <a:r>
              <a:rPr lang="en-US" dirty="0"/>
              <a:t>Relationship to distributed computing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1" y="1519395"/>
            <a:ext cx="10515600" cy="470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903" dirty="0">
                <a:solidFill>
                  <a:srgbClr val="C00000"/>
                </a:solidFill>
              </a:rPr>
              <a:t>population protocol</a:t>
            </a:r>
            <a:r>
              <a:rPr lang="en-US" sz="2903" dirty="0"/>
              <a:t> = list of </a:t>
            </a:r>
            <a:r>
              <a:rPr lang="en-US" sz="2903" i="1" dirty="0"/>
              <a:t>transitions</a:t>
            </a:r>
            <a:r>
              <a:rPr lang="en-US" sz="2903" dirty="0"/>
              <a:t> such as </a:t>
            </a:r>
          </a:p>
          <a:p>
            <a:pPr marL="0" indent="0">
              <a:buNone/>
            </a:pPr>
            <a:r>
              <a:rPr lang="en-US" sz="2540" dirty="0"/>
              <a:t>    </a:t>
            </a:r>
            <a:r>
              <a:rPr lang="en-US" sz="2540" i="1" dirty="0" err="1"/>
              <a:t>x</a:t>
            </a:r>
            <a:r>
              <a:rPr lang="en-US" sz="2540" dirty="0" err="1"/>
              <a:t>,</a:t>
            </a:r>
            <a:r>
              <a:rPr lang="en-US" sz="2540" i="1" dirty="0" err="1"/>
              <a:t>y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x</a:t>
            </a:r>
            <a:r>
              <a:rPr lang="en-US" sz="2540" dirty="0">
                <a:sym typeface="Wingdings" panose="05000000000000000000" pitchFamily="2" charset="2"/>
              </a:rPr>
              <a:t> 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c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d</a:t>
            </a:r>
            <a:r>
              <a:rPr lang="en-US" sz="2540" dirty="0">
                <a:sym typeface="Wingdings" panose="05000000000000000000" pitchFamily="2" charset="2"/>
              </a:rPr>
              <a:t>                     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 err="1">
                <a:sym typeface="Wingdings" panose="05000000000000000000" pitchFamily="2" charset="2"/>
              </a:rPr>
              <a:t>,</a:t>
            </a:r>
            <a:r>
              <a:rPr lang="en-US" sz="2540" i="1" dirty="0" err="1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   (</a:t>
            </a:r>
            <a:r>
              <a:rPr lang="en-US" sz="2540" i="1" dirty="0">
                <a:sym typeface="Wingdings" panose="05000000000000000000" pitchFamily="2" charset="2"/>
              </a:rPr>
              <a:t>null</a:t>
            </a:r>
            <a:r>
              <a:rPr lang="en-US" sz="2540" dirty="0">
                <a:sym typeface="Wingdings" panose="05000000000000000000" pitchFamily="2" charset="2"/>
              </a:rPr>
              <a:t> transition)</a:t>
            </a:r>
            <a:endParaRPr lang="en-US" sz="2903" dirty="0">
              <a:sym typeface="Wingdings" panose="05000000000000000000" pitchFamily="2" charset="2"/>
            </a:endParaRP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Repeatedly, two </a:t>
            </a:r>
            <a:r>
              <a:rPr lang="en-US" sz="2540" i="1" dirty="0">
                <a:sym typeface="Wingdings" panose="05000000000000000000" pitchFamily="2" charset="2"/>
              </a:rPr>
              <a:t>agents</a:t>
            </a:r>
            <a:r>
              <a:rPr lang="en-US" sz="2540" dirty="0">
                <a:sym typeface="Wingdings" panose="05000000000000000000" pitchFamily="2" charset="2"/>
              </a:rPr>
              <a:t> (molecules) are picked at random to </a:t>
            </a:r>
            <a:r>
              <a:rPr lang="en-US" sz="2540" i="1" dirty="0">
                <a:sym typeface="Wingdings" panose="05000000000000000000" pitchFamily="2" charset="2"/>
              </a:rPr>
              <a:t>interact</a:t>
            </a:r>
            <a:r>
              <a:rPr lang="en-US" sz="2540" dirty="0">
                <a:sym typeface="Wingdings" panose="05000000000000000000" pitchFamily="2" charset="2"/>
              </a:rPr>
              <a:t> (react) and change </a:t>
            </a:r>
            <a:r>
              <a:rPr lang="en-US" sz="2540" i="1" dirty="0">
                <a:sym typeface="Wingdings" panose="05000000000000000000" pitchFamily="2" charset="2"/>
              </a:rPr>
              <a:t>state</a:t>
            </a:r>
            <a:r>
              <a:rPr lang="en-US" sz="2540" dirty="0">
                <a:sym typeface="Wingdings" panose="05000000000000000000" pitchFamily="2" charset="2"/>
              </a:rPr>
              <a:t> (species).</a:t>
            </a:r>
          </a:p>
          <a:p>
            <a:pPr marL="0" indent="0">
              <a:buNone/>
            </a:pPr>
            <a:r>
              <a:rPr lang="en-US" sz="2903" dirty="0">
                <a:sym typeface="Wingdings" panose="05000000000000000000" pitchFamily="2" charset="2"/>
              </a:rPr>
              <a:t>A population protocol </a:t>
            </a:r>
            <a:r>
              <a:rPr lang="en-US" sz="2903" i="1" dirty="0">
                <a:sym typeface="Wingdings" panose="05000000000000000000" pitchFamily="2" charset="2"/>
              </a:rPr>
              <a:t>is</a:t>
            </a:r>
            <a:r>
              <a:rPr lang="en-US" sz="2903" dirty="0">
                <a:sym typeface="Wingdings" panose="05000000000000000000" pitchFamily="2" charset="2"/>
              </a:rPr>
              <a:t> a chemical reaction network with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two reactants, two products per reaction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unit rate constants</a:t>
            </a:r>
          </a:p>
          <a:p>
            <a:pPr lvl="1"/>
            <a:r>
              <a:rPr lang="en-US" sz="2540" dirty="0">
                <a:sym typeface="Wingdings" panose="05000000000000000000" pitchFamily="2" charset="2"/>
              </a:rPr>
              <a:t>volume = </a:t>
            </a:r>
            <a:r>
              <a:rPr lang="en-US" sz="2540" i="1" dirty="0">
                <a:sym typeface="Wingdings" panose="05000000000000000000" pitchFamily="2" charset="2"/>
              </a:rPr>
              <a:t>n</a:t>
            </a:r>
            <a:r>
              <a:rPr lang="en-US" sz="2540" dirty="0">
                <a:sym typeface="Wingdings" panose="05000000000000000000" pitchFamily="2" charset="2"/>
              </a:rPr>
              <a:t> = number of agents (never changes)</a:t>
            </a:r>
          </a:p>
          <a:p>
            <a:pPr marL="0" indent="0">
              <a:buNone/>
            </a:pPr>
            <a:r>
              <a:rPr lang="en-US" sz="2939" dirty="0"/>
              <a:t>population protocols ⊊ chemical reactions, but “most” ideas that apply to one model also apply to the other</a:t>
            </a:r>
            <a:endParaRPr lang="en-US" sz="2939" dirty="0">
              <a:sym typeface="Wingdings" panose="05000000000000000000" pitchFamily="2" charset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44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84154" y="6182822"/>
            <a:ext cx="10414056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41444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/>
        </p:nvSpPr>
        <p:spPr>
          <a:xfrm>
            <a:off x="368671" y="496852"/>
            <a:ext cx="11509386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dirty="0">
                <a:solidFill>
                  <a:schemeClr val="tx1"/>
                </a:solidFill>
              </a:rPr>
              <a:t>Time complexity in population protocols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45</a:t>
            </a:fld>
            <a:endParaRPr lang="uk-UA" dirty="0"/>
          </a:p>
        </p:txBody>
      </p:sp>
      <p:sp>
        <p:nvSpPr>
          <p:cNvPr id="23" name="Content Placeholder 2"/>
          <p:cNvSpPr txBox="1">
            <a:spLocks/>
          </p:cNvSpPr>
          <p:nvPr/>
        </p:nvSpPr>
        <p:spPr>
          <a:xfrm>
            <a:off x="838201" y="1676419"/>
            <a:ext cx="10698597" cy="4821096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66" dirty="0">
                <a:sym typeface="Wingdings" panose="05000000000000000000" pitchFamily="2" charset="2"/>
              </a:rPr>
              <a:t>pair of agents picked uniformly at random to interact (possibly null interaction)</a:t>
            </a:r>
          </a:p>
          <a:p>
            <a:r>
              <a:rPr lang="en-US" sz="3266" i="1" dirty="0">
                <a:sym typeface="Wingdings" panose="05000000000000000000" pitchFamily="2" charset="2"/>
              </a:rPr>
              <a:t>parallel time</a:t>
            </a:r>
            <a:r>
              <a:rPr lang="en-US" sz="3266" dirty="0">
                <a:sym typeface="Wingdings" panose="05000000000000000000" pitchFamily="2" charset="2"/>
              </a:rPr>
              <a:t> = number of interactions / </a:t>
            </a:r>
            <a:r>
              <a:rPr lang="en-US" sz="3266" i="1" dirty="0">
                <a:sym typeface="Wingdings" panose="05000000000000000000" pitchFamily="2" charset="2"/>
              </a:rPr>
              <a:t>n</a:t>
            </a:r>
            <a:r>
              <a:rPr lang="en-US" sz="3266" dirty="0">
                <a:sym typeface="Wingdings" panose="05000000000000000000" pitchFamily="2" charset="2"/>
              </a:rPr>
              <a:t> </a:t>
            </a:r>
          </a:p>
          <a:p>
            <a:pPr marL="457202" lvl="1" indent="0">
              <a:buNone/>
            </a:pPr>
            <a:r>
              <a:rPr lang="en-US" sz="2540" dirty="0">
                <a:sym typeface="Wingdings" panose="05000000000000000000" pitchFamily="2" charset="2"/>
              </a:rPr>
              <a:t>i.e., each agent has </a:t>
            </a:r>
            <a:r>
              <a:rPr lang="en-US" sz="2540" i="1" dirty="0">
                <a:sym typeface="Wingdings" panose="05000000000000000000" pitchFamily="2" charset="2"/>
              </a:rPr>
              <a:t>O</a:t>
            </a:r>
            <a:r>
              <a:rPr lang="en-US" sz="2540" dirty="0">
                <a:sym typeface="Wingdings" panose="05000000000000000000" pitchFamily="2" charset="2"/>
              </a:rPr>
              <a:t>(1) interactions per “unit time”</a:t>
            </a:r>
          </a:p>
        </p:txBody>
      </p:sp>
    </p:spTree>
    <p:extLst>
      <p:ext uri="{BB962C8B-B14F-4D97-AF65-F5344CB8AC3E}">
        <p14:creationId xmlns:p14="http://schemas.microsoft.com/office/powerpoint/2010/main" val="3943547715"/>
      </p:ext>
    </p:extLst>
  </p:cSld>
  <p:clrMapOvr>
    <a:masterClrMapping/>
  </p:clrMapOvr>
  <p:transition spd="slow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4A113C2-1118-4121-A75E-62E9A41F269B}" type="slidenum">
              <a:rPr lang="uk-UA" smtClean="0"/>
              <a:t>46</a:t>
            </a:fld>
            <a:endParaRPr lang="uk-UA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83709" y="444751"/>
            <a:ext cx="8229411" cy="8030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992" dirty="0">
                <a:latin typeface="+mj-lt"/>
              </a:rPr>
              <a:t>Speed of computation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87242" y="4026386"/>
            <a:ext cx="8433493" cy="12649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total molecular count</a:t>
            </a:r>
          </a:p>
          <a:p>
            <a:r>
              <a:rPr lang="en-US" sz="2540" dirty="0"/>
              <a:t>reasonable requirement on volume: </a:t>
            </a:r>
            <a:r>
              <a:rPr lang="en-US" sz="2540" i="1" dirty="0"/>
              <a:t>v</a:t>
            </a:r>
            <a:r>
              <a:rPr lang="en-US" sz="2540" dirty="0"/>
              <a:t> = </a:t>
            </a:r>
            <a:r>
              <a:rPr lang="en-US" sz="2540" i="1" dirty="0"/>
              <a:t>O</a:t>
            </a:r>
            <a:r>
              <a:rPr lang="en-US" sz="2540" dirty="0"/>
              <a:t>(</a:t>
            </a:r>
            <a:r>
              <a:rPr lang="en-US" sz="2540" i="1" dirty="0"/>
              <a:t>n</a:t>
            </a:r>
            <a:r>
              <a:rPr lang="en-US" sz="2540" dirty="0"/>
              <a:t>)</a:t>
            </a:r>
          </a:p>
          <a:p>
            <a:r>
              <a:rPr lang="en-US" sz="2540" i="1" dirty="0"/>
              <a:t>i.e.</a:t>
            </a:r>
            <a:r>
              <a:rPr lang="en-US" sz="2540" dirty="0"/>
              <a:t>, </a:t>
            </a:r>
            <a:r>
              <a:rPr lang="en-US" sz="2540" u="sng" dirty="0"/>
              <a:t>require bounded concentration</a:t>
            </a:r>
            <a:r>
              <a:rPr lang="en-US" sz="2540" dirty="0"/>
              <a:t> (finite density constraint)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7245" y="1610313"/>
            <a:ext cx="4316053" cy="5390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903" dirty="0"/>
              <a:t>How to fairly assess speed?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87242" y="2378834"/>
            <a:ext cx="7647529" cy="115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Like any respectable computer scientist… </a:t>
            </a:r>
          </a:p>
          <a:p>
            <a:r>
              <a:rPr lang="en-US" sz="2177" dirty="0"/>
              <a:t>1) as a function of input size </a:t>
            </a:r>
            <a:r>
              <a:rPr lang="en-US" sz="2177" i="1" dirty="0"/>
              <a:t>n</a:t>
            </a:r>
            <a:r>
              <a:rPr lang="en-US" sz="2177" dirty="0"/>
              <a:t> (how required time grows with 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</a:p>
          <a:p>
            <a:r>
              <a:rPr lang="en-US" sz="2177" dirty="0"/>
              <a:t>2) ignoring constant factors</a:t>
            </a:r>
          </a:p>
        </p:txBody>
      </p:sp>
      <p:pic>
        <p:nvPicPr>
          <p:cNvPr id="1028" name="Picture 4" descr="Justice, Statue, Lady Justice, Greek Mytholog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3" t="9555" r="12669"/>
          <a:stretch/>
        </p:blipFill>
        <p:spPr bwMode="auto">
          <a:xfrm>
            <a:off x="7917167" y="444751"/>
            <a:ext cx="3152121" cy="2276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3336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2DA5E-FE4F-4D06-99BC-F05FA9C4BF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91"/>
            <a:ext cx="10515600" cy="1204019"/>
          </a:xfrm>
        </p:spPr>
        <p:txBody>
          <a:bodyPr>
            <a:normAutofit/>
          </a:bodyPr>
          <a:lstStyle/>
          <a:p>
            <a:r>
              <a:rPr lang="en-US" dirty="0"/>
              <a:t>Full CRN time model (</a:t>
            </a:r>
            <a:r>
              <a:rPr lang="en-US" i="1" dirty="0"/>
              <a:t>Gillespie kinetics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C868EC-A0E1-44B4-8367-09C8FBB9E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47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5AA6DF-8E93-4023-A674-810AAA3B04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6624"/>
            <a:ext cx="10515600" cy="5096684"/>
          </a:xfrm>
        </p:spPr>
        <p:txBody>
          <a:bodyPr>
            <a:normAutofit/>
          </a:bodyPr>
          <a:lstStyle/>
          <a:p>
            <a:r>
              <a:rPr lang="en-US" sz="2000" dirty="0"/>
              <a:t>What </a:t>
            </a:r>
            <a:r>
              <a:rPr lang="en-US" sz="2000" i="1" dirty="0"/>
              <a:t>should</a:t>
            </a:r>
            <a:r>
              <a:rPr lang="en-US" sz="2000" dirty="0"/>
              <a:t> influence total rate </a:t>
            </a:r>
            <a:r>
              <a:rPr lang="el-GR" sz="2000" i="1" dirty="0"/>
              <a:t>λ</a:t>
            </a:r>
            <a:r>
              <a:rPr lang="en-US" sz="2000" dirty="0"/>
              <a:t> (a.k.a., propensity) of bimolecular reaction </a:t>
            </a:r>
            <a:r>
              <a:rPr lang="en-US" sz="2000" i="1" dirty="0"/>
              <a:t>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?</a:t>
            </a:r>
          </a:p>
          <a:p>
            <a:pPr lvl="1"/>
            <a:r>
              <a:rPr lang="en-US" sz="1800" dirty="0"/>
              <a:t>molecular counts of reactants: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 </a:t>
            </a:r>
            <a:r>
              <a:rPr lang="en-US" sz="1800" dirty="0"/>
              <a:t>(</a:t>
            </a:r>
            <a:r>
              <a:rPr lang="en-US" sz="1800" i="1" dirty="0"/>
              <a:t>the more there are, the faster collisions happen</a:t>
            </a:r>
            <a:r>
              <a:rPr lang="en-US" sz="1800" dirty="0"/>
              <a:t>)</a:t>
            </a:r>
            <a:endParaRPr lang="en-US" sz="1800" i="1" dirty="0"/>
          </a:p>
          <a:p>
            <a:pPr lvl="1"/>
            <a:r>
              <a:rPr lang="en-US" sz="1800" dirty="0"/>
              <a:t>volume </a:t>
            </a:r>
            <a:r>
              <a:rPr lang="en-US" sz="1800" i="1" dirty="0"/>
              <a:t>v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1/</a:t>
            </a:r>
            <a:r>
              <a:rPr lang="en-US" sz="1800" i="1" dirty="0"/>
              <a:t>v</a:t>
            </a:r>
            <a:r>
              <a:rPr lang="en-US" sz="1800" dirty="0"/>
              <a:t> (</a:t>
            </a:r>
            <a:r>
              <a:rPr lang="en-US" sz="1800" i="1" dirty="0"/>
              <a:t>the bigger the volume, the slower collisions happen</a:t>
            </a:r>
            <a:r>
              <a:rPr lang="en-US" sz="1800" dirty="0"/>
              <a:t>)</a:t>
            </a:r>
          </a:p>
          <a:p>
            <a:pPr lvl="1"/>
            <a:r>
              <a:rPr lang="en-US" sz="1800" dirty="0"/>
              <a:t>rate constant </a:t>
            </a:r>
            <a:r>
              <a:rPr lang="en-US" sz="1800" i="1" dirty="0"/>
              <a:t>k</a:t>
            </a:r>
            <a:r>
              <a:rPr lang="en-US" sz="1800" dirty="0"/>
              <a:t>: </a:t>
            </a:r>
            <a:r>
              <a:rPr lang="el-GR" sz="1800" i="1" dirty="0"/>
              <a:t>λ</a:t>
            </a:r>
            <a:r>
              <a:rPr lang="en-US" sz="1800" dirty="0"/>
              <a:t> </a:t>
            </a:r>
            <a:r>
              <a:rPr lang="en-US" sz="1400" b="0" i="0" dirty="0">
                <a:solidFill>
                  <a:srgbClr val="202124"/>
                </a:solidFill>
                <a:effectLst/>
                <a:latin typeface="+mj-lt"/>
              </a:rPr>
              <a:t>∝</a:t>
            </a:r>
            <a:r>
              <a:rPr lang="en-US" sz="1800" dirty="0"/>
              <a:t> </a:t>
            </a:r>
            <a:r>
              <a:rPr lang="en-US" sz="1800" i="1" dirty="0"/>
              <a:t>k</a:t>
            </a:r>
            <a:r>
              <a:rPr lang="en-US" sz="1800" dirty="0"/>
              <a:t> (</a:t>
            </a:r>
            <a:r>
              <a:rPr lang="en-US" sz="1800" i="1" dirty="0"/>
              <a:t>captures things not directly modeled, e.g., diffusion rates, probability that a collision results in a reaction</a:t>
            </a:r>
            <a:r>
              <a:rPr lang="en-US" sz="1800" dirty="0"/>
              <a:t>)</a:t>
            </a:r>
          </a:p>
          <a:p>
            <a:r>
              <a:rPr lang="en-US" sz="2000" dirty="0"/>
              <a:t>For this example reaction</a:t>
            </a:r>
            <a:r>
              <a:rPr lang="en-US" sz="2000" i="1" dirty="0"/>
              <a:t> A</a:t>
            </a:r>
            <a:r>
              <a:rPr lang="en-US" sz="2000" dirty="0"/>
              <a:t>+</a:t>
            </a:r>
            <a:r>
              <a:rPr lang="en-US" sz="2000" i="1" dirty="0"/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/>
              <a:t>C</a:t>
            </a:r>
            <a:r>
              <a:rPr lang="en-US" sz="2000" dirty="0"/>
              <a:t>, combining these we get </a:t>
            </a:r>
            <a:r>
              <a:rPr lang="el-GR" sz="2000" i="1" dirty="0"/>
              <a:t>λ </a:t>
            </a:r>
            <a:r>
              <a:rPr lang="en-US" sz="2000" dirty="0"/>
              <a:t>= </a:t>
            </a:r>
            <a:r>
              <a:rPr lang="en-US" sz="2000" i="1" dirty="0"/>
              <a:t>k</a:t>
            </a:r>
            <a:r>
              <a:rPr lang="en-US" sz="2000" dirty="0"/>
              <a:t>∙#</a:t>
            </a:r>
            <a:r>
              <a:rPr lang="en-US" sz="2000" i="1" dirty="0"/>
              <a:t>A</a:t>
            </a:r>
            <a:r>
              <a:rPr lang="en-US" sz="2000" dirty="0"/>
              <a:t>∙#</a:t>
            </a:r>
            <a:r>
              <a:rPr lang="en-US" sz="2000" i="1" dirty="0"/>
              <a:t>B</a:t>
            </a:r>
            <a:r>
              <a:rPr lang="en-US" sz="2000" dirty="0"/>
              <a:t> / </a:t>
            </a:r>
            <a:r>
              <a:rPr lang="en-US" sz="2000" i="1" dirty="0"/>
              <a:t>v</a:t>
            </a:r>
            <a:endParaRPr lang="en-US" sz="2000" dirty="0"/>
          </a:p>
          <a:p>
            <a:r>
              <a:rPr lang="en-US" sz="2000" dirty="0"/>
              <a:t>Other reaction types:</a:t>
            </a:r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∙(#</a:t>
            </a:r>
            <a:r>
              <a:rPr lang="en-US" sz="1800" i="1" dirty="0"/>
              <a:t>A</a:t>
            </a:r>
            <a:r>
              <a:rPr lang="en-US" sz="1800" dirty="0"/>
              <a:t>–1) / </a:t>
            </a:r>
            <a:r>
              <a:rPr lang="en-US" sz="1800" i="1" dirty="0"/>
              <a:t>v		</a:t>
            </a:r>
            <a:r>
              <a:rPr lang="en-US" sz="1800" dirty="0"/>
              <a:t>(</a:t>
            </a:r>
            <a:r>
              <a:rPr lang="en-US" sz="1800" i="1" dirty="0"/>
              <a:t>symmetric bimolecular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#</a:t>
            </a:r>
            <a:r>
              <a:rPr lang="en-US" sz="1600" i="1" dirty="0"/>
              <a:t>A</a:t>
            </a:r>
            <a:r>
              <a:rPr lang="en-US" sz="1600" dirty="0"/>
              <a:t>∙(#</a:t>
            </a:r>
            <a:r>
              <a:rPr lang="en-US" sz="1600" i="1" dirty="0"/>
              <a:t>A</a:t>
            </a:r>
            <a:r>
              <a:rPr lang="en-US" sz="1600" dirty="0"/>
              <a:t>–1)/2 = # ways to pick two A’s to react; factor ½ by convention is put into rate constant </a:t>
            </a:r>
            <a:r>
              <a:rPr lang="en-US" sz="1600" i="1" dirty="0"/>
              <a:t>k</a:t>
            </a:r>
            <a:endParaRPr lang="en-US" sz="1400" i="1" dirty="0"/>
          </a:p>
          <a:p>
            <a:pPr lvl="1"/>
            <a:r>
              <a:rPr lang="en-US" sz="1800" i="1" dirty="0"/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			</a:t>
            </a:r>
            <a:r>
              <a:rPr lang="en-US" sz="1800" dirty="0"/>
              <a:t>(</a:t>
            </a:r>
            <a:r>
              <a:rPr lang="en-US" sz="1800" i="1" dirty="0"/>
              <a:t>unimolecular reaction</a:t>
            </a:r>
            <a:r>
              <a:rPr lang="en-US" sz="1800" dirty="0"/>
              <a:t>)</a:t>
            </a:r>
            <a:endParaRPr lang="en-US" sz="1800" i="1" dirty="0"/>
          </a:p>
          <a:p>
            <a:pPr lvl="2"/>
            <a:r>
              <a:rPr lang="en-US" sz="1600" dirty="0"/>
              <a:t>no volume term since no collision required</a:t>
            </a:r>
            <a:endParaRPr lang="en-US" sz="1400" dirty="0"/>
          </a:p>
          <a:p>
            <a:pPr lvl="1"/>
            <a:r>
              <a:rPr lang="en-US" sz="1800" i="1" dirty="0"/>
              <a:t>A</a:t>
            </a:r>
            <a:r>
              <a:rPr lang="en-US" sz="1800" dirty="0"/>
              <a:t>+</a:t>
            </a:r>
            <a:r>
              <a:rPr lang="en-US" sz="1800" i="1" dirty="0"/>
              <a:t>B</a:t>
            </a:r>
            <a:r>
              <a:rPr lang="en-US" sz="1800" dirty="0"/>
              <a:t>+</a:t>
            </a:r>
            <a:r>
              <a:rPr lang="en-US" sz="1800" i="1" dirty="0"/>
              <a:t>C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	</a:t>
            </a:r>
            <a:r>
              <a:rPr lang="el-GR" sz="1800" i="1" dirty="0"/>
              <a:t>λ </a:t>
            </a:r>
            <a:r>
              <a:rPr lang="en-US" sz="1800" dirty="0"/>
              <a:t>= </a:t>
            </a:r>
            <a:r>
              <a:rPr lang="en-US" sz="1800" i="1" dirty="0"/>
              <a:t>k</a:t>
            </a:r>
            <a:r>
              <a:rPr lang="en-US" sz="1800" dirty="0"/>
              <a:t>∙#</a:t>
            </a:r>
            <a:r>
              <a:rPr lang="en-US" sz="1800" i="1" dirty="0"/>
              <a:t>A</a:t>
            </a:r>
            <a:r>
              <a:rPr lang="en-US" sz="1800" dirty="0"/>
              <a:t>∙#</a:t>
            </a:r>
            <a:r>
              <a:rPr lang="en-US" sz="1800" i="1" dirty="0"/>
              <a:t>B</a:t>
            </a:r>
            <a:r>
              <a:rPr lang="en-US" sz="1800" dirty="0"/>
              <a:t>∙#</a:t>
            </a:r>
            <a:r>
              <a:rPr lang="en-US" sz="1800" i="1" dirty="0"/>
              <a:t>C</a:t>
            </a:r>
            <a:r>
              <a:rPr lang="en-US" sz="1800" dirty="0"/>
              <a:t> / </a:t>
            </a:r>
            <a:r>
              <a:rPr lang="en-US" sz="1800" i="1" dirty="0"/>
              <a:t>v</a:t>
            </a:r>
            <a:r>
              <a:rPr lang="en-US" sz="1800" baseline="30000" dirty="0"/>
              <a:t>2</a:t>
            </a:r>
            <a:r>
              <a:rPr lang="en-US" sz="1800" i="1" dirty="0"/>
              <a:t>		</a:t>
            </a:r>
            <a:r>
              <a:rPr lang="en-US" sz="1800" dirty="0"/>
              <a:t>(</a:t>
            </a:r>
            <a:r>
              <a:rPr lang="en-US" sz="1800" i="1" dirty="0"/>
              <a:t>trimolecular reaction</a:t>
            </a:r>
            <a:r>
              <a:rPr lang="en-US" sz="1800" dirty="0"/>
              <a:t>)</a:t>
            </a:r>
          </a:p>
          <a:p>
            <a:pPr lvl="2"/>
            <a:r>
              <a:rPr lang="en-US" sz="1600" dirty="0"/>
              <a:t>The volume term is squared because (roughly) if we define coordinate system so position of </a:t>
            </a:r>
            <a:r>
              <a:rPr lang="en-US" sz="1600" i="1" dirty="0"/>
              <a:t>A</a:t>
            </a:r>
            <a:r>
              <a:rPr lang="en-US" sz="1600" dirty="0"/>
              <a:t> is always at the origin, then </a:t>
            </a:r>
            <a:r>
              <a:rPr lang="en-US" sz="1600" i="1" dirty="0"/>
              <a:t>B</a:t>
            </a:r>
            <a:r>
              <a:rPr lang="en-US" sz="1600" dirty="0"/>
              <a:t> and </a:t>
            </a:r>
            <a:r>
              <a:rPr lang="en-US" sz="1600" i="1" dirty="0"/>
              <a:t>C</a:t>
            </a:r>
            <a:r>
              <a:rPr lang="en-US" sz="1600" dirty="0"/>
              <a:t> are randomly moving around through </a:t>
            </a:r>
            <a:r>
              <a:rPr lang="en-US" sz="1600" i="1" dirty="0"/>
              <a:t>v</a:t>
            </a:r>
            <a:r>
              <a:rPr lang="en-US" sz="1600" dirty="0"/>
              <a:t> volume “cells”, and it takes </a:t>
            </a:r>
            <a:r>
              <a:rPr lang="en-US" sz="1600" i="1" dirty="0"/>
              <a:t>v</a:t>
            </a:r>
            <a:r>
              <a:rPr lang="en-US" sz="1600" baseline="30000" dirty="0"/>
              <a:t>2</a:t>
            </a:r>
            <a:r>
              <a:rPr lang="en-US" sz="1600" dirty="0"/>
              <a:t> expected time for them both to occupy the origin, to cause a three-way </a:t>
            </a:r>
            <a:r>
              <a:rPr lang="en-US" sz="1600" i="1" dirty="0"/>
              <a:t>A</a:t>
            </a:r>
            <a:r>
              <a:rPr lang="en-US" sz="1600" dirty="0"/>
              <a:t>-</a:t>
            </a:r>
            <a:r>
              <a:rPr lang="en-US" sz="1600" i="1" dirty="0"/>
              <a:t>B</a:t>
            </a:r>
            <a:r>
              <a:rPr lang="en-US" sz="1600" dirty="0"/>
              <a:t>-</a:t>
            </a:r>
            <a:r>
              <a:rPr lang="en-US" sz="1600" i="1" dirty="0"/>
              <a:t>C</a:t>
            </a:r>
            <a:r>
              <a:rPr lang="en-US" sz="1600" dirty="0"/>
              <a:t> collision</a:t>
            </a:r>
          </a:p>
          <a:p>
            <a:pPr lvl="1"/>
            <a:r>
              <a:rPr lang="en-US" sz="1800" dirty="0"/>
              <a:t>In general, with </a:t>
            </a:r>
            <a:r>
              <a:rPr lang="en-US" sz="1800" i="1" dirty="0"/>
              <a:t>r</a:t>
            </a:r>
            <a:r>
              <a:rPr lang="en-US" sz="1800" dirty="0"/>
              <a:t> reactants, propensity is number of ways to pick reactants, times </a:t>
            </a:r>
            <a:r>
              <a:rPr lang="en-US" sz="1800" i="1" dirty="0"/>
              <a:t>k</a:t>
            </a:r>
            <a:r>
              <a:rPr lang="en-US" sz="1800" dirty="0"/>
              <a:t>, divided by </a:t>
            </a:r>
            <a:r>
              <a:rPr lang="en-US" sz="1800" i="1" dirty="0" err="1"/>
              <a:t>v</a:t>
            </a:r>
            <a:r>
              <a:rPr lang="en-US" sz="1800" i="1" baseline="30000" dirty="0" err="1"/>
              <a:t>r</a:t>
            </a:r>
            <a:r>
              <a:rPr lang="en-US" sz="1800" baseline="30000" dirty="0"/>
              <a:t>–1</a:t>
            </a:r>
            <a:endParaRPr lang="en-US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109C8E6-F574-4D1D-9DD7-73340D818E6D}"/>
              </a:ext>
            </a:extLst>
          </p:cNvPr>
          <p:cNvSpPr txBox="1"/>
          <p:nvPr/>
        </p:nvSpPr>
        <p:spPr>
          <a:xfrm>
            <a:off x="9560052" y="1414477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AFE51-9CF1-44CB-BF96-C002C943BE42}"/>
              </a:ext>
            </a:extLst>
          </p:cNvPr>
          <p:cNvSpPr txBox="1"/>
          <p:nvPr/>
        </p:nvSpPr>
        <p:spPr>
          <a:xfrm>
            <a:off x="1971294" y="3722122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522BC6-D005-4D3C-972D-89E380C69C4D}"/>
              </a:ext>
            </a:extLst>
          </p:cNvPr>
          <p:cNvSpPr txBox="1"/>
          <p:nvPr/>
        </p:nvSpPr>
        <p:spPr>
          <a:xfrm>
            <a:off x="2188464" y="4894138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0E2DB8-07E5-4481-B467-8BC474D42C34}"/>
              </a:ext>
            </a:extLst>
          </p:cNvPr>
          <p:cNvSpPr txBox="1"/>
          <p:nvPr/>
        </p:nvSpPr>
        <p:spPr>
          <a:xfrm>
            <a:off x="1717548" y="4324461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6E80BE-7F6F-4694-A6CC-9807988BD38D}"/>
              </a:ext>
            </a:extLst>
          </p:cNvPr>
          <p:cNvSpPr txBox="1"/>
          <p:nvPr/>
        </p:nvSpPr>
        <p:spPr>
          <a:xfrm>
            <a:off x="4226052" y="2993743"/>
            <a:ext cx="3086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 dirty="0"/>
              <a:t>k</a:t>
            </a:r>
            <a:endParaRPr lang="en-US" i="1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272EF6A-005D-4F63-AFCC-C3FCDAC795FA}"/>
              </a:ext>
            </a:extLst>
          </p:cNvPr>
          <p:cNvGrpSpPr/>
          <p:nvPr/>
        </p:nvGrpSpPr>
        <p:grpSpPr>
          <a:xfrm>
            <a:off x="9888758" y="2943504"/>
            <a:ext cx="2098925" cy="2372076"/>
            <a:chOff x="10003536" y="3147356"/>
            <a:chExt cx="1863823" cy="21240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6FF53E9-2F6C-4F50-B307-42CE54EBB2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003536" y="3147356"/>
              <a:ext cx="1863823" cy="212405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AD21707-F550-4B29-822F-17EF66BC16D0}"/>
                </a:ext>
              </a:extLst>
            </p:cNvPr>
            <p:cNvSpPr txBox="1"/>
            <p:nvPr/>
          </p:nvSpPr>
          <p:spPr>
            <a:xfrm>
              <a:off x="10628252" y="4834253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A</a:t>
              </a: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4A12704B-4EC2-4D51-8DB1-257C8EFFB67B}"/>
                </a:ext>
              </a:extLst>
            </p:cNvPr>
            <p:cNvSpPr txBox="1"/>
            <p:nvPr/>
          </p:nvSpPr>
          <p:spPr>
            <a:xfrm>
              <a:off x="10355837" y="398212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B</a:t>
              </a:r>
              <a:endParaRPr 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7B900B-BFED-40F6-8723-B9783AE89C56}"/>
                </a:ext>
              </a:extLst>
            </p:cNvPr>
            <p:cNvSpPr txBox="1"/>
            <p:nvPr/>
          </p:nvSpPr>
          <p:spPr>
            <a:xfrm>
              <a:off x="11227388" y="4328401"/>
              <a:ext cx="30861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800" i="1" dirty="0"/>
                <a:t>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23064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0F71-625B-4FA8-A4FB-7590B4C8C2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572375" cy="900289"/>
          </a:xfrm>
        </p:spPr>
        <p:txBody>
          <a:bodyPr/>
          <a:lstStyle/>
          <a:p>
            <a:r>
              <a:rPr lang="en-US" dirty="0"/>
              <a:t>Discrete versus continuous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0D9964-C307-4F23-A0B6-8F6E67458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83068"/>
            <a:ext cx="10606835" cy="4973282"/>
          </a:xfrm>
        </p:spPr>
        <p:txBody>
          <a:bodyPr>
            <a:normAutofit/>
          </a:bodyPr>
          <a:lstStyle/>
          <a:p>
            <a:r>
              <a:rPr lang="en-US" sz="2000" dirty="0">
                <a:sym typeface="Wingdings" panose="05000000000000000000" pitchFamily="2" charset="2"/>
              </a:rPr>
              <a:t>Time between interactions in CRN model is </a:t>
            </a:r>
            <a:r>
              <a:rPr lang="en-US" sz="2000" u="sng" dirty="0">
                <a:sym typeface="Wingdings" panose="05000000000000000000" pitchFamily="2" charset="2"/>
              </a:rPr>
              <a:t>exponential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r>
              <a:rPr lang="en-US" sz="2000" dirty="0">
                <a:sym typeface="Wingdings" panose="05000000000000000000" pitchFamily="2" charset="2"/>
              </a:rPr>
              <a:t>Time between interactions in PP model is </a:t>
            </a:r>
            <a:r>
              <a:rPr lang="en-US" sz="2000" u="sng" dirty="0">
                <a:sym typeface="Wingdings" panose="05000000000000000000" pitchFamily="2" charset="2"/>
              </a:rPr>
              <a:t>geometric</a:t>
            </a:r>
            <a:r>
              <a:rPr lang="en-US" sz="2000" dirty="0">
                <a:sym typeface="Wingdings" panose="05000000000000000000" pitchFamily="2" charset="2"/>
              </a:rPr>
              <a:t> random variable </a:t>
            </a:r>
            <a:r>
              <a:rPr lang="en-US" sz="2000" b="1" dirty="0">
                <a:sym typeface="Wingdings" panose="05000000000000000000" pitchFamily="2" charset="2"/>
              </a:rPr>
              <a:t>T</a:t>
            </a:r>
          </a:p>
          <a:p>
            <a:pPr lvl="1"/>
            <a:r>
              <a:rPr lang="en-US" sz="1600" b="1" dirty="0">
                <a:sym typeface="Wingdings" panose="05000000000000000000" pitchFamily="2" charset="2"/>
              </a:rPr>
              <a:t>T</a:t>
            </a:r>
            <a:r>
              <a:rPr lang="en-US" sz="1600" dirty="0">
                <a:sym typeface="Wingdings" panose="05000000000000000000" pitchFamily="2" charset="2"/>
              </a:rPr>
              <a:t> = # of coin flips until a heads, with </a:t>
            </a:r>
            <a:r>
              <a:rPr lang="en-US" sz="1600" dirty="0" err="1">
                <a:sym typeface="Wingdings" panose="05000000000000000000" pitchFamily="2" charset="2"/>
              </a:rPr>
              <a:t>Pr</a:t>
            </a:r>
            <a:r>
              <a:rPr lang="en-US" sz="1600" dirty="0">
                <a:sym typeface="Wingdings" panose="05000000000000000000" pitchFamily="2" charset="2"/>
              </a:rPr>
              <a:t>[heads] = 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  <a:r>
              <a:rPr lang="en-US" sz="1600" dirty="0">
                <a:sym typeface="Wingdings" panose="05000000000000000000" pitchFamily="2" charset="2"/>
              </a:rPr>
              <a:t>, E[time] = 1/</a:t>
            </a:r>
            <a:r>
              <a:rPr lang="en-US" sz="1600" i="1" dirty="0">
                <a:sym typeface="Wingdings" panose="05000000000000000000" pitchFamily="2" charset="2"/>
              </a:rPr>
              <a:t>p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(essentially the discrete version of an exponential random variable)</a:t>
            </a:r>
          </a:p>
          <a:p>
            <a:pPr lvl="1"/>
            <a:r>
              <a:rPr lang="en-US" sz="1600" dirty="0">
                <a:sym typeface="Wingdings" panose="05000000000000000000" pitchFamily="2" charset="2"/>
              </a:rPr>
              <a:t>in population protocol, heads event = non-null interaction</a:t>
            </a:r>
          </a:p>
          <a:p>
            <a:r>
              <a:rPr lang="en-US" sz="2000" dirty="0"/>
              <a:t>CRN model: time = sum of exponential random variables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define volume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and rate of interaction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as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, i.e., expected time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  <a:endParaRPr lang="en-US" sz="1800" dirty="0"/>
          </a:p>
          <a:p>
            <a:r>
              <a:rPr lang="en-US" sz="2000" dirty="0"/>
              <a:t>PP model (time = #interactions / </a:t>
            </a:r>
            <a:r>
              <a:rPr lang="en-US" sz="2000" i="1" dirty="0"/>
              <a:t>n</a:t>
            </a:r>
            <a:r>
              <a:rPr lang="en-US" sz="2000" dirty="0"/>
              <a:t>)</a:t>
            </a:r>
          </a:p>
          <a:p>
            <a:pPr lvl="1"/>
            <a:r>
              <a:rPr lang="en-US" sz="1800" dirty="0"/>
              <a:t>probability that next interaction is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is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 choose 2) = 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dirty="0">
                <a:sym typeface="Wingdings" panose="05000000000000000000" pitchFamily="2" charset="2"/>
              </a:rPr>
              <a:t>/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–1))</a:t>
            </a:r>
          </a:p>
          <a:p>
            <a:pPr lvl="1"/>
            <a:r>
              <a:rPr lang="en-US" sz="1800" dirty="0"/>
              <a:t>expected interactions until next </a:t>
            </a:r>
            <a:r>
              <a:rPr lang="en-US" sz="1800" i="1" dirty="0" err="1">
                <a:sym typeface="Wingdings" panose="05000000000000000000" pitchFamily="2" charset="2"/>
              </a:rPr>
              <a:t>a</a:t>
            </a:r>
            <a:r>
              <a:rPr lang="en-US" sz="1800" dirty="0" err="1">
                <a:sym typeface="Wingdings" panose="05000000000000000000" pitchFamily="2" charset="2"/>
              </a:rPr>
              <a:t>,</a:t>
            </a:r>
            <a:r>
              <a:rPr lang="en-US" sz="1800" i="1" dirty="0" err="1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sym typeface="Wingdings" panose="05000000000000000000" pitchFamily="2" charset="2"/>
              </a:rPr>
              <a:t>… </a:t>
            </a:r>
            <a:r>
              <a:rPr lang="en-US" sz="1800" dirty="0"/>
              <a:t>interaction = 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i.e., time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(2</a:t>
            </a:r>
            <a:r>
              <a:rPr lang="en-US" sz="1800" i="1" dirty="0">
                <a:sym typeface="Wingdings" panose="05000000000000000000" pitchFamily="2" charset="2"/>
              </a:rPr>
              <a:t>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If we treat interactions symmetrically, (</a:t>
            </a:r>
            <a:r>
              <a:rPr lang="en-US" sz="1800" i="1" dirty="0">
                <a:sym typeface="Wingdings" panose="05000000000000000000" pitchFamily="2" charset="2"/>
              </a:rPr>
              <a:t>i.e., </a:t>
            </a:r>
            <a:r>
              <a:rPr lang="en-US" sz="1800" i="1" dirty="0" err="1">
                <a:sym typeface="Wingdings" panose="05000000000000000000" pitchFamily="2" charset="2"/>
              </a:rPr>
              <a:t>a,b</a:t>
            </a:r>
            <a:r>
              <a:rPr lang="en-US" sz="1800" i="1" dirty="0">
                <a:sym typeface="Wingdings" panose="05000000000000000000" pitchFamily="2" charset="2"/>
              </a:rPr>
              <a:t> 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ea typeface="Andale Sans UI" pitchFamily="2"/>
                <a:sym typeface="Wingdings" panose="05000000000000000000" pitchFamily="2" charset="2"/>
              </a:rPr>
              <a:t>c</a:t>
            </a:r>
            <a:r>
              <a:rPr lang="en-US" sz="1800" i="1" dirty="0" err="1">
                <a:sym typeface="Wingdings" panose="05000000000000000000" pitchFamily="2" charset="2"/>
              </a:rPr>
              <a:t>,d</a:t>
            </a:r>
            <a:r>
              <a:rPr lang="en-US" sz="1800" i="1" dirty="0">
                <a:sym typeface="Wingdings" panose="05000000000000000000" pitchFamily="2" charset="2"/>
              </a:rPr>
              <a:t> is an interaction if and only if </a:t>
            </a:r>
            <a:r>
              <a:rPr lang="en-US" sz="1800" i="1" dirty="0" err="1">
                <a:sym typeface="Wingdings" panose="05000000000000000000" pitchFamily="2" charset="2"/>
              </a:rPr>
              <a:t>b,a</a:t>
            </a:r>
            <a:r>
              <a:rPr lang="en-US" sz="18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 err="1">
                <a:sym typeface="Wingdings" panose="05000000000000000000" pitchFamily="2" charset="2"/>
              </a:rPr>
              <a:t>d,c</a:t>
            </a:r>
            <a:r>
              <a:rPr lang="en-US" sz="1800" i="1" dirty="0">
                <a:sym typeface="Wingdings" panose="05000000000000000000" pitchFamily="2" charset="2"/>
              </a:rPr>
              <a:t> is an interaction</a:t>
            </a:r>
            <a:r>
              <a:rPr lang="en-US" sz="1800" dirty="0">
                <a:sym typeface="Wingdings" panose="05000000000000000000" pitchFamily="2" charset="2"/>
              </a:rPr>
              <a:t>), then we have twice the probability, i.e., expected time becomes (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  <a:r>
              <a:rPr lang="en-US" sz="1800" dirty="0">
                <a:sym typeface="Wingdings" panose="05000000000000000000" pitchFamily="2" charset="2"/>
              </a:rPr>
              <a:t>–1) / 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 </a:t>
            </a:r>
            <a:r>
              <a:rPr lang="en-US" sz="1800" b="0" i="0" dirty="0">
                <a:solidFill>
                  <a:srgbClr val="202122"/>
                </a:solidFill>
                <a:effectLst/>
              </a:rPr>
              <a:t>∼</a:t>
            </a:r>
            <a:r>
              <a:rPr lang="en-US" sz="1800" i="1" dirty="0">
                <a:sym typeface="Wingdings" panose="05000000000000000000" pitchFamily="2" charset="2"/>
              </a:rPr>
              <a:t> n</a:t>
            </a:r>
            <a:r>
              <a:rPr lang="en-US" sz="1800" dirty="0">
                <a:sym typeface="Wingdings" panose="05000000000000000000" pitchFamily="2" charset="2"/>
              </a:rPr>
              <a:t> / (#</a:t>
            </a:r>
            <a:r>
              <a:rPr lang="en-US" sz="1800" i="1" dirty="0">
                <a:sym typeface="Wingdings" panose="05000000000000000000" pitchFamily="2" charset="2"/>
              </a:rPr>
              <a:t>a∙</a:t>
            </a:r>
            <a:r>
              <a:rPr lang="en-US" sz="1800" dirty="0">
                <a:sym typeface="Wingdings" panose="05000000000000000000" pitchFamily="2" charset="2"/>
              </a:rPr>
              <a:t>#</a:t>
            </a:r>
            <a:r>
              <a:rPr lang="en-US" sz="1800" i="1" dirty="0">
                <a:sym typeface="Wingdings" panose="05000000000000000000" pitchFamily="2" charset="2"/>
              </a:rPr>
              <a:t>b</a:t>
            </a:r>
            <a:r>
              <a:rPr lang="en-US" sz="1800" dirty="0">
                <a:sym typeface="Wingdings" panose="05000000000000000000" pitchFamily="2" charset="2"/>
              </a:rPr>
              <a:t>), essentially the same as the CRN model</a:t>
            </a:r>
          </a:p>
          <a:p>
            <a:pPr lvl="1"/>
            <a:r>
              <a:rPr lang="en-US" sz="1800" dirty="0">
                <a:sym typeface="Wingdings" panose="05000000000000000000" pitchFamily="2" charset="2"/>
              </a:rPr>
              <a:t>one possible convention to avoid symmetric interactions is simply define time = 2∙#interactions/</a:t>
            </a:r>
            <a:r>
              <a:rPr lang="en-US" sz="1800" i="1" dirty="0">
                <a:sym typeface="Wingdings" panose="05000000000000000000" pitchFamily="2" charset="2"/>
              </a:rPr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DA79054-01C4-4D78-A4B7-810CE230DED7}"/>
              </a:ext>
            </a:extLst>
          </p:cNvPr>
          <p:cNvSpPr txBox="1"/>
          <p:nvPr/>
        </p:nvSpPr>
        <p:spPr>
          <a:xfrm>
            <a:off x="8614119" y="1822575"/>
            <a:ext cx="315370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dirty="0"/>
              <a:t>both are </a:t>
            </a:r>
            <a:r>
              <a:rPr lang="en-US" i="1" dirty="0"/>
              <a:t>memoryless</a:t>
            </a:r>
            <a:r>
              <a:rPr lang="en-US" dirty="0"/>
              <a:t>:  </a:t>
            </a:r>
            <a:r>
              <a:rPr lang="en-US" b="0" i="0" dirty="0">
                <a:solidFill>
                  <a:srgbClr val="202124"/>
                </a:solidFill>
                <a:effectLst/>
              </a:rPr>
              <a:t>∀</a:t>
            </a:r>
            <a:r>
              <a:rPr lang="en-US" dirty="0"/>
              <a:t> </a:t>
            </a:r>
            <a:r>
              <a:rPr lang="en-US" i="1" dirty="0" err="1"/>
              <a:t>s</a:t>
            </a:r>
            <a:r>
              <a:rPr lang="en-US" dirty="0" err="1"/>
              <a:t>,</a:t>
            </a:r>
            <a:r>
              <a:rPr lang="en-US" i="1" dirty="0" err="1"/>
              <a:t>r</a:t>
            </a:r>
            <a:r>
              <a:rPr lang="en-US" dirty="0"/>
              <a:t> &gt; 0</a:t>
            </a:r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</a:t>
            </a:r>
            <a:r>
              <a:rPr lang="en-US" dirty="0"/>
              <a:t> + </a:t>
            </a:r>
            <a:r>
              <a:rPr lang="en-US" i="1" dirty="0"/>
              <a:t>r</a:t>
            </a:r>
            <a:r>
              <a:rPr lang="en-US" dirty="0"/>
              <a:t> |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s </a:t>
            </a:r>
            <a:r>
              <a:rPr lang="en-US" dirty="0"/>
              <a:t>] = </a:t>
            </a:r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b="1" dirty="0"/>
              <a:t>T</a:t>
            </a:r>
            <a:r>
              <a:rPr lang="en-US" dirty="0"/>
              <a:t> &gt; </a:t>
            </a:r>
            <a:r>
              <a:rPr lang="en-US" i="1" dirty="0"/>
              <a:t>r </a:t>
            </a:r>
            <a:r>
              <a:rPr lang="en-US" dirty="0"/>
              <a:t>]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Left Brace 8">
            <a:extLst>
              <a:ext uri="{FF2B5EF4-FFF2-40B4-BE49-F238E27FC236}">
                <a16:creationId xmlns:a16="http://schemas.microsoft.com/office/drawing/2014/main" id="{D3A12A5C-FCB7-42E0-9C2F-3E77FBA7DCFD}"/>
              </a:ext>
            </a:extLst>
          </p:cNvPr>
          <p:cNvSpPr/>
          <p:nvPr/>
        </p:nvSpPr>
        <p:spPr>
          <a:xfrm rot="16200000">
            <a:off x="9305305" y="2123302"/>
            <a:ext cx="193431" cy="733428"/>
          </a:xfrm>
          <a:prstGeom prst="leftBrace">
            <a:avLst>
              <a:gd name="adj1" fmla="val 31723"/>
              <a:gd name="adj2" fmla="val 27143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0" name="Left Brace 9">
            <a:extLst>
              <a:ext uri="{FF2B5EF4-FFF2-40B4-BE49-F238E27FC236}">
                <a16:creationId xmlns:a16="http://schemas.microsoft.com/office/drawing/2014/main" id="{6C4EE2D6-C609-4806-B988-DD29D5DBA8B6}"/>
              </a:ext>
            </a:extLst>
          </p:cNvPr>
          <p:cNvSpPr/>
          <p:nvPr/>
        </p:nvSpPr>
        <p:spPr>
          <a:xfrm rot="16200000">
            <a:off x="10066923" y="2287609"/>
            <a:ext cx="193431" cy="404813"/>
          </a:xfrm>
          <a:prstGeom prst="leftBrace">
            <a:avLst>
              <a:gd name="adj1" fmla="val 31723"/>
              <a:gd name="adj2" fmla="val 70706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7CFB31CD-700B-424D-AB99-147A7C7634B1}"/>
              </a:ext>
            </a:extLst>
          </p:cNvPr>
          <p:cNvSpPr/>
          <p:nvPr/>
        </p:nvSpPr>
        <p:spPr>
          <a:xfrm rot="16200000">
            <a:off x="11151119" y="2284135"/>
            <a:ext cx="193431" cy="394401"/>
          </a:xfrm>
          <a:prstGeom prst="leftBrace">
            <a:avLst>
              <a:gd name="adj1" fmla="val 31723"/>
              <a:gd name="adj2" fmla="val 50845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 w="38100">
                <a:solidFill>
                  <a:schemeClr val="tx1"/>
                </a:solidFill>
              </a:ln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A82C5-DA3E-407C-8EB1-1EF937DB33C6}"/>
              </a:ext>
            </a:extLst>
          </p:cNvPr>
          <p:cNvSpPr txBox="1"/>
          <p:nvPr/>
        </p:nvSpPr>
        <p:spPr>
          <a:xfrm>
            <a:off x="10862727" y="2577207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r</a:t>
            </a:r>
            <a:r>
              <a:rPr lang="en-US" sz="1200" dirty="0"/>
              <a:t> secs.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960F3C-5B65-4C8D-9BD1-B1B5AE1F1204}"/>
              </a:ext>
            </a:extLst>
          </p:cNvPr>
          <p:cNvSpPr txBox="1"/>
          <p:nvPr/>
        </p:nvSpPr>
        <p:spPr>
          <a:xfrm>
            <a:off x="9881279" y="2580169"/>
            <a:ext cx="8654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in first </a:t>
            </a:r>
            <a:r>
              <a:rPr lang="en-US" sz="1200" i="1" dirty="0"/>
              <a:t>s</a:t>
            </a:r>
            <a:r>
              <a:rPr lang="en-US" sz="1200" dirty="0"/>
              <a:t> secs.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1D64F2A-E4D6-4B4B-BC35-69F5FE8366BD}"/>
              </a:ext>
            </a:extLst>
          </p:cNvPr>
          <p:cNvSpPr txBox="1"/>
          <p:nvPr/>
        </p:nvSpPr>
        <p:spPr>
          <a:xfrm>
            <a:off x="8708132" y="2586701"/>
            <a:ext cx="11689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no </a:t>
            </a:r>
            <a:r>
              <a:rPr lang="en-US" sz="1200" dirty="0" err="1"/>
              <a:t>rxn</a:t>
            </a:r>
            <a:r>
              <a:rPr lang="en-US" sz="1200" dirty="0"/>
              <a:t> after </a:t>
            </a:r>
            <a:r>
              <a:rPr lang="en-US" sz="1200" i="1" dirty="0"/>
              <a:t>r</a:t>
            </a:r>
            <a:r>
              <a:rPr lang="en-US" sz="1200" dirty="0"/>
              <a:t> </a:t>
            </a:r>
            <a:r>
              <a:rPr lang="en-US" sz="1200" u="sng" dirty="0"/>
              <a:t>additional</a:t>
            </a:r>
            <a:r>
              <a:rPr lang="en-US" sz="1200" dirty="0"/>
              <a:t> secs.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01DBB37-D522-4527-9E92-7483D992984E}"/>
              </a:ext>
            </a:extLst>
          </p:cNvPr>
          <p:cNvSpPr txBox="1"/>
          <p:nvPr/>
        </p:nvSpPr>
        <p:spPr>
          <a:xfrm>
            <a:off x="2939306" y="5897712"/>
            <a:ext cx="6096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00" dirty="0">
                <a:sym typeface="Wingdings" panose="05000000000000000000" pitchFamily="2" charset="2"/>
              </a:rPr>
              <a:t>Can use Chernoff bounds to show it is very likely that they end up taking very close to the same amount of time for any event.</a:t>
            </a:r>
            <a:endParaRPr lang="en-US" sz="1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169C8D2-82BC-4748-884F-AC245424914B}"/>
              </a:ext>
            </a:extLst>
          </p:cNvPr>
          <p:cNvSpPr/>
          <p:nvPr/>
        </p:nvSpPr>
        <p:spPr>
          <a:xfrm>
            <a:off x="9212141" y="3376613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E362E48E-5ADA-4E39-8DDE-411F630ACB54}"/>
              </a:ext>
            </a:extLst>
          </p:cNvPr>
          <p:cNvSpPr/>
          <p:nvPr/>
        </p:nvSpPr>
        <p:spPr>
          <a:xfrm>
            <a:off x="10202874" y="4948130"/>
            <a:ext cx="1083469" cy="34051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D6AD31A-1739-48D5-B4F1-E66844C299FA}"/>
              </a:ext>
            </a:extLst>
          </p:cNvPr>
          <p:cNvCxnSpPr>
            <a:stCxn id="5" idx="2"/>
            <a:endCxn id="19" idx="0"/>
          </p:cNvCxnSpPr>
          <p:nvPr/>
        </p:nvCxnSpPr>
        <p:spPr>
          <a:xfrm>
            <a:off x="9753876" y="3717131"/>
            <a:ext cx="990733" cy="123099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9ADD3-B4FF-4F22-83CE-4CDB2FA50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60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/>
      <p:bldP spid="15" grpId="0"/>
      <p:bldP spid="18" grpId="0" animBg="1"/>
      <p:bldP spid="5" grpId="0" animBg="1"/>
      <p:bldP spid="19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" name="Shape 1256"/>
          <p:cNvSpPr/>
          <p:nvPr/>
        </p:nvSpPr>
        <p:spPr>
          <a:xfrm>
            <a:off x="1482190" y="1548932"/>
            <a:ext cx="1866536" cy="7421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/>
          <a:p>
            <a:pPr>
              <a:defRPr sz="2700"/>
            </a:pPr>
            <a:r>
              <a:rPr sz="2177" i="1" dirty="0"/>
              <a:t>n</a:t>
            </a:r>
            <a:r>
              <a:rPr sz="2177" dirty="0"/>
              <a:t> </a:t>
            </a:r>
            <a:r>
              <a:rPr lang="en-US" sz="2177" dirty="0"/>
              <a:t>molecules</a:t>
            </a:r>
          </a:p>
          <a:p>
            <a:pPr>
              <a:defRPr sz="2700"/>
            </a:pPr>
            <a:r>
              <a:rPr lang="en-US" sz="2177" dirty="0"/>
              <a:t>volume </a:t>
            </a:r>
            <a:r>
              <a:rPr lang="en-US" sz="2177" i="1" dirty="0"/>
              <a:t>v </a:t>
            </a:r>
            <a:r>
              <a:rPr lang="en-US" sz="2177" dirty="0"/>
              <a:t>=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</a:t>
            </a:r>
            <a:endParaRPr sz="2177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49</a:t>
            </a:fld>
            <a:endParaRPr lang="uk-UA"/>
          </a:p>
        </p:txBody>
      </p:sp>
      <p:sp>
        <p:nvSpPr>
          <p:cNvPr id="64" name="Title 1"/>
          <p:cNvSpPr txBox="1">
            <a:spLocks/>
          </p:cNvSpPr>
          <p:nvPr/>
        </p:nvSpPr>
        <p:spPr>
          <a:xfrm>
            <a:off x="1129628" y="310380"/>
            <a:ext cx="8229411" cy="91038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>
            <a:lvl1pPr algn="ctr" rtl="0" hangingPunct="0">
              <a:tabLst/>
              <a:defRPr lang="x-none" sz="4400" b="0" i="0" u="none" strike="noStrike" kern="1200">
                <a:ln>
                  <a:noFill/>
                </a:ln>
                <a:latin typeface="Arial" pitchFamily="18"/>
                <a:cs typeface="Tahoma" pitchFamily="2"/>
              </a:defRPr>
            </a:lvl1pPr>
          </a:lstStyle>
          <a:p>
            <a:pPr algn="l"/>
            <a:r>
              <a:rPr lang="en-US" sz="3629" dirty="0">
                <a:latin typeface="+mj-lt"/>
              </a:rPr>
              <a:t>An exponential time difference</a:t>
            </a:r>
          </a:p>
        </p:txBody>
      </p:sp>
      <p:sp>
        <p:nvSpPr>
          <p:cNvPr id="65" name="Freeform 64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FF000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A</a:t>
            </a:r>
          </a:p>
        </p:txBody>
      </p:sp>
      <p:sp>
        <p:nvSpPr>
          <p:cNvPr id="66" name="Freeform 65"/>
          <p:cNvSpPr/>
          <p:nvPr/>
        </p:nvSpPr>
        <p:spPr>
          <a:xfrm>
            <a:off x="6035727" y="128244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>
                <a:latin typeface="Calibri" charset="0"/>
                <a:ea typeface="Calibri" charset="0"/>
                <a:cs typeface="Calibri" charset="0"/>
              </a:rPr>
              <a:t>B</a:t>
            </a:r>
            <a:endParaRPr lang="en-US" sz="1633" i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Freeform 66"/>
          <p:cNvSpPr/>
          <p:nvPr/>
        </p:nvSpPr>
        <p:spPr>
          <a:xfrm>
            <a:off x="6862768" y="3635387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8" name="Freeform 67"/>
          <p:cNvSpPr/>
          <p:nvPr/>
        </p:nvSpPr>
        <p:spPr>
          <a:xfrm>
            <a:off x="6967878" y="258590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69" name="Freeform 68"/>
          <p:cNvSpPr/>
          <p:nvPr/>
        </p:nvSpPr>
        <p:spPr>
          <a:xfrm>
            <a:off x="6154710" y="287697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0" name="Freeform 69"/>
          <p:cNvSpPr/>
          <p:nvPr/>
        </p:nvSpPr>
        <p:spPr>
          <a:xfrm>
            <a:off x="8305047" y="2682272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1" name="Freeform 70"/>
          <p:cNvSpPr/>
          <p:nvPr/>
        </p:nvSpPr>
        <p:spPr>
          <a:xfrm>
            <a:off x="7802363" y="183433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2" name="Freeform 71"/>
          <p:cNvSpPr/>
          <p:nvPr/>
        </p:nvSpPr>
        <p:spPr>
          <a:xfrm>
            <a:off x="7802363" y="31646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3" name="Freeform 72"/>
          <p:cNvSpPr/>
          <p:nvPr/>
        </p:nvSpPr>
        <p:spPr>
          <a:xfrm>
            <a:off x="5270269" y="197167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4" name="Freeform 73"/>
          <p:cNvSpPr/>
          <p:nvPr/>
        </p:nvSpPr>
        <p:spPr>
          <a:xfrm>
            <a:off x="4578297" y="367272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5" name="Freeform 74"/>
          <p:cNvSpPr/>
          <p:nvPr/>
        </p:nvSpPr>
        <p:spPr>
          <a:xfrm>
            <a:off x="6154710" y="368197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6" name="Freeform 75"/>
          <p:cNvSpPr/>
          <p:nvPr/>
        </p:nvSpPr>
        <p:spPr>
          <a:xfrm>
            <a:off x="4440184" y="268836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7" name="Freeform 76"/>
          <p:cNvSpPr/>
          <p:nvPr/>
        </p:nvSpPr>
        <p:spPr>
          <a:xfrm>
            <a:off x="5080649" y="254517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8" name="Freeform 77"/>
          <p:cNvSpPr/>
          <p:nvPr/>
        </p:nvSpPr>
        <p:spPr>
          <a:xfrm>
            <a:off x="5903639" y="2213369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79" name="Freeform 78"/>
          <p:cNvSpPr/>
          <p:nvPr/>
        </p:nvSpPr>
        <p:spPr>
          <a:xfrm>
            <a:off x="6370414" y="1617894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0" name="Freeform 79"/>
          <p:cNvSpPr/>
          <p:nvPr/>
        </p:nvSpPr>
        <p:spPr>
          <a:xfrm>
            <a:off x="5538530" y="370256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1" name="Freeform 80"/>
          <p:cNvSpPr/>
          <p:nvPr/>
        </p:nvSpPr>
        <p:spPr>
          <a:xfrm>
            <a:off x="7636462" y="246905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2" name="Freeform 81"/>
          <p:cNvSpPr/>
          <p:nvPr/>
        </p:nvSpPr>
        <p:spPr>
          <a:xfrm>
            <a:off x="4402373" y="174551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3" name="Freeform 82"/>
          <p:cNvSpPr/>
          <p:nvPr/>
        </p:nvSpPr>
        <p:spPr>
          <a:xfrm>
            <a:off x="5455468" y="1419263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4" name="Freeform 83"/>
          <p:cNvSpPr/>
          <p:nvPr/>
        </p:nvSpPr>
        <p:spPr>
          <a:xfrm>
            <a:off x="7116574" y="1322525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5" name="Freeform 84"/>
          <p:cNvSpPr/>
          <p:nvPr/>
        </p:nvSpPr>
        <p:spPr>
          <a:xfrm>
            <a:off x="7733908" y="1335691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589807" y="4324777"/>
            <a:ext cx="2002293" cy="2143819"/>
            <a:chOff x="6440063" y="4767291"/>
            <a:chExt cx="2207215" cy="2363226"/>
          </a:xfrm>
        </p:grpSpPr>
        <p:sp>
          <p:nvSpPr>
            <p:cNvPr id="1254" name="Shape 1254"/>
            <p:cNvSpPr/>
            <p:nvPr/>
          </p:nvSpPr>
          <p:spPr>
            <a:xfrm>
              <a:off x="6801865" y="6620120"/>
              <a:ext cx="1732038" cy="51039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(log 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87" name="Shape 1223"/>
            <p:cNvSpPr/>
            <p:nvPr/>
          </p:nvSpPr>
          <p:spPr>
            <a:xfrm>
              <a:off x="6440063" y="4767291"/>
              <a:ext cx="2207215" cy="1165199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bg2">
                      <a:lumMod val="50000"/>
                    </a:schemeClr>
                  </a:solidFill>
                </a:rPr>
                <a:t>X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en-US" sz="2903" i="1" dirty="0">
                <a:solidFill>
                  <a:srgbClr val="FF0000"/>
                </a:solidFill>
              </a:endParaRPr>
            </a:p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is-IS" sz="2903" i="1" dirty="0">
                  <a:solidFill>
                    <a:srgbClr val="FF0000"/>
                  </a:solidFill>
                </a:rPr>
                <a:t>A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i="1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lang="is-IS"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sp>
        <p:nvSpPr>
          <p:cNvPr id="88" name="Freeform 87"/>
          <p:cNvSpPr/>
          <p:nvPr/>
        </p:nvSpPr>
        <p:spPr>
          <a:xfrm>
            <a:off x="4336174" y="2350470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89" name="Freeform 88"/>
          <p:cNvSpPr/>
          <p:nvPr/>
        </p:nvSpPr>
        <p:spPr>
          <a:xfrm>
            <a:off x="4734175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sp>
        <p:nvSpPr>
          <p:cNvPr id="90" name="Freeform 89"/>
          <p:cNvSpPr/>
          <p:nvPr/>
        </p:nvSpPr>
        <p:spPr>
          <a:xfrm>
            <a:off x="6774702" y="1694528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chemeClr val="bg2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X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1762264" y="4795470"/>
            <a:ext cx="4685179" cy="1673129"/>
            <a:chOff x="263041" y="5286154"/>
            <a:chExt cx="5164679" cy="1844363"/>
          </a:xfrm>
        </p:grpSpPr>
        <p:sp>
          <p:nvSpPr>
            <p:cNvPr id="1223" name="Shape 1223"/>
            <p:cNvSpPr/>
            <p:nvPr/>
          </p:nvSpPr>
          <p:spPr>
            <a:xfrm>
              <a:off x="2677928" y="5286154"/>
              <a:ext cx="2113620" cy="622357"/>
            </a:xfrm>
            <a:prstGeom prst="rect">
              <a:avLst/>
            </a:prstGeom>
            <a:ln w="38100">
              <a:solidFill>
                <a:srgbClr val="000000"/>
              </a:solidFill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pPr algn="ctr">
                <a:defRPr sz="4500">
                  <a:latin typeface="Menlo"/>
                  <a:ea typeface="Menlo"/>
                  <a:cs typeface="Menlo"/>
                  <a:sym typeface="Menlo"/>
                </a:defRPr>
              </a:pPr>
              <a:r>
                <a:rPr lang="en-US" sz="2903" i="1" dirty="0">
                  <a:solidFill>
                    <a:srgbClr val="FF0000"/>
                  </a:solidFill>
                </a:rPr>
                <a:t>A</a:t>
              </a:r>
              <a:r>
                <a:rPr lang="en-U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r>
                <a:rPr lang="en-US" sz="3200" i="1" dirty="0">
                  <a:latin typeface="Liberation Sans" pitchFamily="34"/>
                  <a:ea typeface="Andale Sans UI" pitchFamily="2"/>
                </a:rPr>
                <a:t>→</a:t>
              </a:r>
              <a:r>
                <a:rPr lang="is-IS" sz="2903" i="1" dirty="0">
                  <a:solidFill>
                    <a:schemeClr val="accent6">
                      <a:lumMod val="75000"/>
                    </a:schemeClr>
                  </a:solidFill>
                </a:rPr>
                <a:t>Y</a:t>
              </a:r>
              <a:r>
                <a:rPr lang="is-IS" sz="2903" dirty="0"/>
                <a:t>+</a:t>
              </a:r>
              <a:r>
                <a:rPr lang="en-US" sz="2903" i="1" dirty="0">
                  <a:solidFill>
                    <a:schemeClr val="accent1">
                      <a:lumMod val="75000"/>
                    </a:schemeClr>
                  </a:solidFill>
                </a:rPr>
                <a:t>B</a:t>
              </a:r>
              <a:endParaRPr sz="2903" i="1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sp>
          <p:nvSpPr>
            <p:cNvPr id="1252" name="Shape 1252"/>
            <p:cNvSpPr/>
            <p:nvPr/>
          </p:nvSpPr>
          <p:spPr>
            <a:xfrm>
              <a:off x="263041" y="6419323"/>
              <a:ext cx="2989553" cy="69501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35718" tIns="35718" rIns="35718" bIns="35718" anchor="ctr">
              <a:spAutoFit/>
            </a:bodyPr>
            <a:lstStyle/>
            <a:p>
              <a:r>
                <a:rPr sz="1814" dirty="0"/>
                <a:t>expected time</a:t>
              </a:r>
              <a:r>
                <a:rPr lang="en-US" sz="1814" dirty="0"/>
                <a:t> to </a:t>
              </a:r>
            </a:p>
            <a:p>
              <a:r>
                <a:rPr lang="en-US" sz="1814" dirty="0"/>
                <a:t>produce </a:t>
              </a:r>
              <a:r>
                <a:rPr lang="en-US" sz="1814" i="1" dirty="0"/>
                <a:t>Y</a:t>
              </a:r>
              <a:r>
                <a:rPr sz="1814" dirty="0"/>
                <a:t>:</a:t>
              </a:r>
            </a:p>
          </p:txBody>
        </p:sp>
        <p:sp>
          <p:nvSpPr>
            <p:cNvPr id="1253" name="Shape 1253"/>
            <p:cNvSpPr/>
            <p:nvPr/>
          </p:nvSpPr>
          <p:spPr>
            <a:xfrm>
              <a:off x="3221874" y="6620121"/>
              <a:ext cx="888654" cy="510396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lIns="35718" tIns="35718" rIns="35718" bIns="35718" anchor="ctr">
              <a:spAutoFit/>
            </a:bodyPr>
            <a:lstStyle/>
            <a:p>
              <a:r>
                <a:rPr lang="en-US" sz="2540" i="1" dirty="0"/>
                <a:t>O</a:t>
              </a:r>
              <a:r>
                <a:rPr sz="2540" dirty="0"/>
                <a:t>(</a:t>
              </a:r>
              <a:r>
                <a:rPr sz="2540" i="1" dirty="0"/>
                <a:t>n</a:t>
              </a:r>
              <a:r>
                <a:rPr sz="2540" dirty="0"/>
                <a:t>)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2114693" y="5999618"/>
              <a:ext cx="3313027" cy="409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14" dirty="0"/>
                <a:t>propensity: #</a:t>
              </a:r>
              <a:r>
                <a:rPr lang="en-US" sz="1814" i="1" dirty="0"/>
                <a:t>A</a:t>
              </a:r>
              <a:r>
                <a:rPr lang="en-US" sz="1814" dirty="0"/>
                <a:t>·#</a:t>
              </a:r>
              <a:r>
                <a:rPr lang="en-US" sz="1814" i="1" dirty="0"/>
                <a:t>B</a:t>
              </a:r>
              <a:r>
                <a:rPr lang="en-US" sz="1814" dirty="0"/>
                <a:t> / </a:t>
              </a:r>
              <a:r>
                <a:rPr lang="en-US" sz="1814" i="1" dirty="0"/>
                <a:t>v</a:t>
              </a:r>
              <a:r>
                <a:rPr lang="en-US" sz="1814" dirty="0"/>
                <a:t> = </a:t>
              </a:r>
              <a:r>
                <a:rPr lang="en-US" sz="1814" i="1" dirty="0"/>
                <a:t>O</a:t>
              </a:r>
              <a:r>
                <a:rPr lang="en-US" sz="1814" dirty="0"/>
                <a:t>(1/</a:t>
              </a:r>
              <a:r>
                <a:rPr lang="en-US" sz="1814" i="1" dirty="0"/>
                <a:t>n</a:t>
              </a:r>
              <a:r>
                <a:rPr lang="en-US" sz="1814" dirty="0"/>
                <a:t>)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336174" y="1322524"/>
            <a:ext cx="4300675" cy="2711844"/>
            <a:chOff x="3100379" y="1457777"/>
            <a:chExt cx="4740822" cy="2989384"/>
          </a:xfrm>
        </p:grpSpPr>
        <p:sp>
          <p:nvSpPr>
            <p:cNvPr id="37" name="Freeform 36"/>
            <p:cNvSpPr/>
            <p:nvPr/>
          </p:nvSpPr>
          <p:spPr>
            <a:xfrm>
              <a:off x="6921311" y="202196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38" name="Freeform 37"/>
            <p:cNvSpPr/>
            <p:nvPr/>
          </p:nvSpPr>
          <p:spPr>
            <a:xfrm>
              <a:off x="4828264" y="243979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4425788" y="4081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5998978" y="285046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173353" y="192405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5342001" y="178337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918603" y="280555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5889131" y="4007346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>
              <a:off x="7475441" y="295464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6921311" y="349051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>
                  <a:latin typeface="Calibri" charset="0"/>
                  <a:ea typeface="Calibri" charset="0"/>
                  <a:cs typeface="Calibri" charset="0"/>
                </a:rPr>
                <a:t>B</a:t>
              </a:r>
              <a:endParaRPr lang="en-US" sz="1633" i="1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8" name="Freeform 47"/>
            <p:cNvSpPr/>
            <p:nvPr/>
          </p:nvSpPr>
          <p:spPr>
            <a:xfrm>
              <a:off x="4334226" y="156599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49" name="Freeform 48"/>
            <p:cNvSpPr/>
            <p:nvPr/>
          </p:nvSpPr>
          <p:spPr>
            <a:xfrm>
              <a:off x="5787665" y="186785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0" name="Freeform 49"/>
            <p:cNvSpPr/>
            <p:nvPr/>
          </p:nvSpPr>
          <p:spPr>
            <a:xfrm>
              <a:off x="6165335" y="1457777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3100379" y="2590593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2" name="Freeform 51"/>
            <p:cNvSpPr/>
            <p:nvPr/>
          </p:nvSpPr>
          <p:spPr>
            <a:xfrm>
              <a:off x="3215034" y="29634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3" name="Freeform 52"/>
            <p:cNvSpPr/>
            <p:nvPr/>
          </p:nvSpPr>
          <p:spPr>
            <a:xfrm>
              <a:off x="3536859" y="3419785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4" name="Freeform 53"/>
            <p:cNvSpPr/>
            <p:nvPr/>
          </p:nvSpPr>
          <p:spPr>
            <a:xfrm>
              <a:off x="3369095" y="404850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5" name="Freeform 54"/>
            <p:cNvSpPr/>
            <p:nvPr/>
          </p:nvSpPr>
          <p:spPr>
            <a:xfrm>
              <a:off x="4130072" y="2173368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6" name="Freeform 55"/>
            <p:cNvSpPr/>
            <p:nvPr/>
          </p:nvSpPr>
          <p:spPr>
            <a:xfrm>
              <a:off x="5105030" y="3171314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7" name="Freeform 56"/>
            <p:cNvSpPr/>
            <p:nvPr/>
          </p:nvSpPr>
          <p:spPr>
            <a:xfrm>
              <a:off x="5105030" y="4058702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738431" y="272165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  <p:sp>
          <p:nvSpPr>
            <p:cNvPr id="59" name="Freeform 58"/>
            <p:cNvSpPr/>
            <p:nvPr/>
          </p:nvSpPr>
          <p:spPr>
            <a:xfrm>
              <a:off x="6845850" y="1472291"/>
              <a:ext cx="365760" cy="3657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633" i="1" dirty="0">
                  <a:latin typeface="Calibri" charset="0"/>
                  <a:ea typeface="Calibri" charset="0"/>
                  <a:cs typeface="Calibri" charset="0"/>
                </a:rPr>
                <a:t>B</a:t>
              </a:r>
            </a:p>
          </p:txBody>
        </p:sp>
      </p:grpSp>
      <p:sp>
        <p:nvSpPr>
          <p:cNvPr id="60" name="Freeform 59"/>
          <p:cNvSpPr/>
          <p:nvPr/>
        </p:nvSpPr>
        <p:spPr>
          <a:xfrm>
            <a:off x="5436170" y="3102376"/>
            <a:ext cx="331802" cy="33180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solidFill>
            <a:srgbClr val="00B050"/>
          </a:solidFill>
          <a:ln w="0">
            <a:solidFill>
              <a:srgbClr val="000000"/>
            </a:solidFill>
            <a:prstDash val="solid"/>
          </a:ln>
        </p:spPr>
        <p:txBody>
          <a:bodyPr vert="horz" wrap="none" lIns="81644" tIns="40822" rIns="81644" bIns="40822" anchor="ctr" anchorCtr="0" compatLnSpc="0">
            <a:noAutofit/>
          </a:bodyPr>
          <a:lstStyle/>
          <a:p>
            <a:pPr algn="ctr" hangingPunct="0"/>
            <a:r>
              <a:rPr lang="en-US" sz="1633" i="1" dirty="0">
                <a:latin typeface="Calibri" charset="0"/>
                <a:ea typeface="Calibri" charset="0"/>
                <a:cs typeface="Calibri" charset="0"/>
              </a:rPr>
              <a:t>Y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8437535" y="3265541"/>
            <a:ext cx="3005237" cy="764038"/>
          </a:xfrm>
          <a:prstGeom prst="rect">
            <a:avLst/>
          </a:prstGeom>
          <a:noFill/>
          <a:ln>
            <a:noFill/>
          </a:ln>
        </p:spPr>
        <p:txBody>
          <a:bodyPr vert="horz" wrap="square" lIns="81644" tIns="40822" rIns="81644" bIns="40822" compatLnSpc="0">
            <a:spAutoFit/>
          </a:bodyPr>
          <a:lstStyle/>
          <a:p>
            <a:pPr hangingPunct="0"/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one of these is always count ≥ </a:t>
            </a:r>
            <a:r>
              <a:rPr lang="en-US" sz="2177" i="1" dirty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sz="2177" dirty="0">
                <a:latin typeface="Calibri" charset="0"/>
                <a:ea typeface="Calibri" charset="0"/>
                <a:cs typeface="Calibri" charset="0"/>
              </a:rPr>
              <a:t>/2</a:t>
            </a:r>
          </a:p>
        </p:txBody>
      </p:sp>
      <p:sp>
        <p:nvSpPr>
          <p:cNvPr id="62" name="Straight Connector 61"/>
          <p:cNvSpPr/>
          <p:nvPr/>
        </p:nvSpPr>
        <p:spPr>
          <a:xfrm flipH="1">
            <a:off x="7069998" y="3794426"/>
            <a:ext cx="1364293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3" name="Straight Connector 62"/>
          <p:cNvSpPr/>
          <p:nvPr/>
        </p:nvSpPr>
        <p:spPr>
          <a:xfrm flipH="1">
            <a:off x="7398555" y="3794425"/>
            <a:ext cx="1038981" cy="708312"/>
          </a:xfrm>
          <a:prstGeom prst="line">
            <a:avLst/>
          </a:prstGeom>
          <a:noFill/>
          <a:ln w="18360">
            <a:solidFill>
              <a:srgbClr val="0000FF"/>
            </a:solidFill>
            <a:prstDash val="solid"/>
            <a:tailEnd type="arrow"/>
          </a:ln>
        </p:spPr>
        <p:txBody>
          <a:bodyPr vert="horz" wrap="none" lIns="89809" tIns="48987" rIns="89809" bIns="48987" anchor="ctr" anchorCtr="1" compatLnSpc="0"/>
          <a:lstStyle/>
          <a:p>
            <a:pPr hangingPunct="0"/>
            <a:endParaRPr lang="en-US" sz="1633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41520" y="4254732"/>
            <a:ext cx="3236536" cy="1488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>
                <a:latin typeface="Calibri" charset="0"/>
                <a:ea typeface="Calibri" charset="0"/>
                <a:cs typeface="Calibri" charset="0"/>
              </a:rPr>
              <a:t>distributed computing terms: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ea typeface="Calibri" charset="0"/>
                <a:cs typeface="Calibri" charset="0"/>
              </a:rPr>
              <a:t>epidemic</a:t>
            </a:r>
            <a:endParaRPr lang="en-US" sz="1814" dirty="0">
              <a:latin typeface="Calibri" charset="0"/>
              <a:ea typeface="Calibri" charset="0"/>
              <a:cs typeface="Calibri" charset="0"/>
            </a:endParaRP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rumor/gossip spreading</a:t>
            </a:r>
          </a:p>
          <a:p>
            <a:r>
              <a:rPr lang="en-US" sz="1814" dirty="0">
                <a:latin typeface="Calibri" charset="0"/>
                <a:cs typeface="Calibri" charset="0"/>
              </a:rPr>
              <a:t>chemical term:</a:t>
            </a:r>
          </a:p>
          <a:p>
            <a:pPr marL="259232" indent="-259232">
              <a:buFont typeface="Arial" panose="020B0604020202020204" pitchFamily="34" charset="0"/>
              <a:buChar char="•"/>
            </a:pPr>
            <a:r>
              <a:rPr lang="en-US" sz="1814" i="1" dirty="0">
                <a:latin typeface="Calibri" charset="0"/>
                <a:cs typeface="Calibri" charset="0"/>
              </a:rPr>
              <a:t>autocatalysis</a:t>
            </a:r>
            <a:endParaRPr lang="en-US" sz="1814" i="1" dirty="0"/>
          </a:p>
        </p:txBody>
      </p:sp>
    </p:spTree>
    <p:extLst>
      <p:ext uri="{BB962C8B-B14F-4D97-AF65-F5344CB8AC3E}">
        <p14:creationId xmlns:p14="http://schemas.microsoft.com/office/powerpoint/2010/main" val="18309575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2" grpId="0" animBg="1"/>
      <p:bldP spid="63" grpId="0" animBg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965" y="1027970"/>
            <a:ext cx="4558798" cy="333362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Chemical caucusing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78067" y="1858859"/>
            <a:ext cx="2247097" cy="650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82641" y="4781568"/>
            <a:ext cx="8025579" cy="87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40" dirty="0"/>
              <a:t>distributed algorithm for </a:t>
            </a:r>
            <a:r>
              <a:rPr lang="en-US" sz="2540" i="1" dirty="0"/>
              <a:t>“approximate majority”</a:t>
            </a:r>
            <a:r>
              <a:rPr lang="en-US" sz="2540" dirty="0"/>
              <a:t>: </a:t>
            </a:r>
          </a:p>
          <a:p>
            <a:r>
              <a:rPr lang="en-US" sz="2540" dirty="0"/>
              <a:t>initial majority (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 or </a:t>
            </a:r>
            <a:r>
              <a:rPr lang="is-I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) quickly overtakes whole population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5144614" y="2246838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7" name="Rectangle 56"/>
          <p:cNvSpPr/>
          <p:nvPr/>
        </p:nvSpPr>
        <p:spPr>
          <a:xfrm>
            <a:off x="1139061" y="6021231"/>
            <a:ext cx="9696353" cy="3436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  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 simple population protocol for fast robust approximate majority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2007]</a:t>
            </a:r>
          </a:p>
        </p:txBody>
      </p:sp>
      <p:sp>
        <p:nvSpPr>
          <p:cNvPr id="4" name="Rectangle 3"/>
          <p:cNvSpPr/>
          <p:nvPr/>
        </p:nvSpPr>
        <p:spPr>
          <a:xfrm>
            <a:off x="2178067" y="2785189"/>
            <a:ext cx="2247097" cy="131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1"/>
                </a:solidFill>
              </a:rPr>
              <a:t>X</a:t>
            </a:r>
          </a:p>
          <a:p>
            <a:pPr>
              <a:spcBef>
                <a:spcPts val="816"/>
              </a:spcBef>
              <a:defRPr sz="3200">
                <a:latin typeface="+mn-lt"/>
                <a:ea typeface="+mn-ea"/>
                <a:cs typeface="+mn-cs"/>
                <a:sym typeface="Gill Sans"/>
              </a:defRPr>
            </a:pP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6"/>
                </a:solidFill>
              </a:rPr>
              <a:t>U</a:t>
            </a:r>
            <a:r>
              <a:rPr lang="en-US" sz="3629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  <a:r>
              <a:rPr lang="is-IS" sz="3629" dirty="0"/>
              <a:t>+</a:t>
            </a:r>
            <a:r>
              <a:rPr lang="is-IS" sz="3629" i="1" dirty="0">
                <a:solidFill>
                  <a:schemeClr val="accent2"/>
                </a:solidFill>
              </a:rPr>
              <a:t>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8AF56C3-D1E8-4283-B10B-170BF7D3FAA9}"/>
              </a:ext>
            </a:extLst>
          </p:cNvPr>
          <p:cNvSpPr txBox="1"/>
          <p:nvPr/>
        </p:nvSpPr>
        <p:spPr>
          <a:xfrm>
            <a:off x="295275" y="1879915"/>
            <a:ext cx="17121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opposite opinions cancel</a:t>
            </a:r>
            <a:endParaRPr lang="en-US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6565C0D-C1F7-4842-B65C-3F5EE61583E9}"/>
              </a:ext>
            </a:extLst>
          </p:cNvPr>
          <p:cNvSpPr txBox="1"/>
          <p:nvPr/>
        </p:nvSpPr>
        <p:spPr>
          <a:xfrm>
            <a:off x="341955" y="2990056"/>
            <a:ext cx="171213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both opinions influence the unopinionated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687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2765D31-E02B-4196-B974-B28D4B6B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1727"/>
          </a:xfrm>
        </p:spPr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574E4F-1945-43A3-A66A-773F08AEF1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50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27103132-BBC4-4544-9D81-C46A5CAF8A0C}"/>
              </a:ext>
            </a:extLst>
          </p:cNvPr>
          <p:cNvSpPr/>
          <p:nvPr/>
        </p:nvSpPr>
        <p:spPr>
          <a:xfrm>
            <a:off x="960120" y="1782546"/>
            <a:ext cx="1801368" cy="50302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is-IS" sz="2800" i="1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is-IS" sz="2800" dirty="0"/>
              <a:t>+</a:t>
            </a:r>
            <a:r>
              <a:rPr lang="is-IS" sz="2800" i="1" dirty="0"/>
              <a:t>W</a:t>
            </a:r>
            <a:endParaRPr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273528-D97D-4527-B8DE-2E8F1603642B}"/>
              </a:ext>
            </a:extLst>
          </p:cNvPr>
          <p:cNvSpPr txBox="1"/>
          <p:nvPr/>
        </p:nvSpPr>
        <p:spPr>
          <a:xfrm>
            <a:off x="2919504" y="1755182"/>
            <a:ext cx="27961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=1,  #</a:t>
            </a:r>
            <a:r>
              <a:rPr lang="en-US" sz="2800" i="1" dirty="0"/>
              <a:t>X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-2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6C03156-B549-4417-8543-0DC6EB425748}"/>
              </a:ext>
            </a:extLst>
          </p:cNvPr>
          <p:cNvSpPr/>
          <p:nvPr/>
        </p:nvSpPr>
        <p:spPr>
          <a:xfrm>
            <a:off x="487090" y="2436453"/>
            <a:ext cx="4635516" cy="1793849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time until non-null interaction is geometric random variable with success probability           </a:t>
            </a:r>
            <a:r>
              <a:rPr lang="en-US" i="1" dirty="0"/>
              <a:t>p</a:t>
            </a:r>
            <a:r>
              <a:rPr lang="en-US" dirty="0"/>
              <a:t> = 1 / (</a:t>
            </a:r>
            <a:r>
              <a:rPr lang="en-US" i="1" dirty="0"/>
              <a:t>n</a:t>
            </a:r>
            <a:r>
              <a:rPr lang="en-US" dirty="0"/>
              <a:t> choose 2) = 2 /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</a:t>
            </a:r>
          </a:p>
          <a:p>
            <a:r>
              <a:rPr lang="en-US" dirty="0"/>
              <a:t>E[# interactions] = 1/</a:t>
            </a:r>
            <a:r>
              <a:rPr lang="en-US" i="1" dirty="0"/>
              <a:t>p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1)) / 2</a:t>
            </a:r>
          </a:p>
          <a:p>
            <a:r>
              <a:rPr lang="en-US" dirty="0"/>
              <a:t>E[time] = E[# interactions]/</a:t>
            </a:r>
            <a:r>
              <a:rPr lang="en-US" i="1" dirty="0"/>
              <a:t>n</a:t>
            </a:r>
            <a:r>
              <a:rPr lang="en-US" dirty="0"/>
              <a:t> = (</a:t>
            </a:r>
            <a:r>
              <a:rPr lang="en-US" i="1" dirty="0"/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dirty="0"/>
              <a:t>1) / 2 = </a:t>
            </a:r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</a:t>
            </a:r>
          </a:p>
        </p:txBody>
      </p:sp>
      <p:sp>
        <p:nvSpPr>
          <p:cNvPr id="10" name="Shape 1223">
            <a:extLst>
              <a:ext uri="{FF2B5EF4-FFF2-40B4-BE49-F238E27FC236}">
                <a16:creationId xmlns:a16="http://schemas.microsoft.com/office/drawing/2014/main" id="{50107B3B-F778-46BA-9D7B-D86D1DBE89F1}"/>
              </a:ext>
            </a:extLst>
          </p:cNvPr>
          <p:cNvSpPr/>
          <p:nvPr/>
        </p:nvSpPr>
        <p:spPr>
          <a:xfrm>
            <a:off x="7748217" y="1703681"/>
            <a:ext cx="2002293" cy="564576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/>
              <a:t>X</a:t>
            </a:r>
            <a:r>
              <a:rPr lang="en-US" sz="32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903" dirty="0"/>
              <a:t>+</a:t>
            </a:r>
            <a:r>
              <a:rPr lang="en-US" sz="2903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is-IS" sz="2903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E9EDE9-041C-48FB-B3D2-766D59F8FD1E}"/>
              </a:ext>
            </a:extLst>
          </p:cNvPr>
          <p:cNvSpPr/>
          <p:nvPr/>
        </p:nvSpPr>
        <p:spPr>
          <a:xfrm>
            <a:off x="487090" y="4577350"/>
            <a:ext cx="4492147" cy="1487341"/>
          </a:xfrm>
          <a:prstGeom prst="roundRect">
            <a:avLst>
              <a:gd name="adj" fmla="val 647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CRN time complexity</a:t>
            </a:r>
            <a:r>
              <a:rPr lang="en-US" dirty="0"/>
              <a:t>:</a:t>
            </a:r>
          </a:p>
          <a:p>
            <a:r>
              <a:rPr lang="en-US" dirty="0"/>
              <a:t>time until reaction is exponential random variable with </a:t>
            </a:r>
          </a:p>
          <a:p>
            <a:r>
              <a:rPr lang="en-US" dirty="0"/>
              <a:t>rate </a:t>
            </a:r>
            <a:r>
              <a:rPr lang="el-GR" i="1" dirty="0"/>
              <a:t>λ</a:t>
            </a:r>
            <a:r>
              <a:rPr lang="el-GR" dirty="0"/>
              <a:t> </a:t>
            </a:r>
            <a:r>
              <a:rPr lang="en-US" dirty="0"/>
              <a:t>= #</a:t>
            </a:r>
            <a:r>
              <a:rPr lang="en-US" i="1" dirty="0">
                <a:solidFill>
                  <a:srgbClr val="FF0000"/>
                </a:solidFill>
              </a:rPr>
              <a:t>A</a:t>
            </a:r>
            <a:r>
              <a:rPr lang="en-US" dirty="0"/>
              <a:t>∙#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= 1 / </a:t>
            </a:r>
            <a:r>
              <a:rPr lang="en-US" i="1" dirty="0">
                <a:solidFill>
                  <a:schemeClr val="tx1"/>
                </a:solidFill>
              </a:rPr>
              <a:t>n</a:t>
            </a:r>
          </a:p>
          <a:p>
            <a:r>
              <a:rPr lang="en-US" dirty="0"/>
              <a:t>E[time] = 1/</a:t>
            </a:r>
            <a:r>
              <a:rPr lang="el-GR" i="1" dirty="0"/>
              <a:t>λ</a:t>
            </a:r>
            <a:r>
              <a:rPr lang="en-US" dirty="0"/>
              <a:t> = </a:t>
            </a:r>
            <a:r>
              <a:rPr lang="en-US" i="1" dirty="0"/>
              <a:t>n</a:t>
            </a:r>
            <a:endParaRPr lang="en-US" dirty="0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134EC-E5E6-4AE3-8A7C-1521AAE83777}"/>
              </a:ext>
            </a:extLst>
          </p:cNvPr>
          <p:cNvSpPr/>
          <p:nvPr/>
        </p:nvSpPr>
        <p:spPr>
          <a:xfrm>
            <a:off x="5476569" y="2416788"/>
            <a:ext cx="6400800" cy="3948270"/>
          </a:xfrm>
          <a:prstGeom prst="roundRect">
            <a:avLst>
              <a:gd name="adj" fmla="val 4495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population protocol time complexity</a:t>
            </a:r>
            <a:r>
              <a:rPr lang="en-US" dirty="0"/>
              <a:t>:</a:t>
            </a:r>
          </a:p>
          <a:p>
            <a:r>
              <a:rPr lang="en-US" dirty="0"/>
              <a:t>when </a:t>
            </a:r>
            <a:r>
              <a:rPr lang="en-US" dirty="0">
                <a:solidFill>
                  <a:schemeClr val="tx1"/>
                </a:solidFill>
              </a:rPr>
              <a:t>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, we have #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= 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endParaRPr lang="en-US" dirty="0"/>
          </a:p>
          <a:p>
            <a:r>
              <a:rPr lang="en-US" dirty="0" err="1"/>
              <a:t>Pr</a:t>
            </a:r>
            <a:r>
              <a:rPr lang="en-US" dirty="0"/>
              <a:t>[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is-IS" dirty="0"/>
              <a:t>→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/>
              <a:t>+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is next interaction | #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=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 ] = 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 choose 2)</a:t>
            </a:r>
          </a:p>
          <a:p>
            <a:r>
              <a:rPr lang="en-US" dirty="0">
                <a:solidFill>
                  <a:schemeClr val="tx1"/>
                </a:solidFill>
              </a:rPr>
              <a:t>= 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 / ((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one</a:t>
            </a:r>
            <a:r>
              <a:rPr lang="en-US" dirty="0">
                <a:solidFill>
                  <a:schemeClr val="tx1"/>
                </a:solidFill>
              </a:rPr>
              <a:t> X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1/(</a:t>
            </a:r>
            <a:r>
              <a:rPr lang="en-US" i="1" dirty="0" err="1">
                <a:solidFill>
                  <a:schemeClr val="tx1"/>
                </a:solidFill>
              </a:rPr>
              <a:t>n</a:t>
            </a:r>
            <a:r>
              <a:rPr lang="en-US" dirty="0" err="1">
                <a:solidFill>
                  <a:schemeClr val="tx1"/>
                </a:solidFill>
              </a:rPr>
              <a:t>∙probability</a:t>
            </a:r>
            <a:r>
              <a:rPr lang="en-US" dirty="0">
                <a:solidFill>
                  <a:schemeClr val="tx1"/>
                </a:solidFill>
              </a:rPr>
              <a:t>)          = 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–1) / (2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(</a:t>
            </a:r>
            <a:r>
              <a:rPr lang="en-US" i="1" dirty="0">
                <a:solidFill>
                  <a:schemeClr val="tx1"/>
                </a:solidFill>
              </a:rPr>
              <a:t>n</a:t>
            </a:r>
            <a:r>
              <a:rPr lang="en-US" dirty="0">
                <a:solidFill>
                  <a:schemeClr val="tx1"/>
                </a:solidFill>
              </a:rPr>
              <a:t>–</a:t>
            </a:r>
            <a:r>
              <a:rPr lang="en-US" i="1" dirty="0">
                <a:solidFill>
                  <a:schemeClr val="tx1"/>
                </a:solidFill>
              </a:rPr>
              <a:t>k</a:t>
            </a:r>
            <a:r>
              <a:rPr lang="en-US" dirty="0">
                <a:solidFill>
                  <a:schemeClr val="tx1"/>
                </a:solidFill>
              </a:rPr>
              <a:t>))</a:t>
            </a:r>
          </a:p>
          <a:p>
            <a:r>
              <a:rPr lang="en-US" dirty="0">
                <a:solidFill>
                  <a:schemeClr val="tx1"/>
                </a:solidFill>
              </a:rPr>
              <a:t>expected time until </a:t>
            </a:r>
            <a:r>
              <a:rPr lang="en-US" u="sng" dirty="0">
                <a:solidFill>
                  <a:schemeClr val="tx1"/>
                </a:solidFill>
              </a:rPr>
              <a:t>all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i="1" dirty="0">
                <a:solidFill>
                  <a:schemeClr val="tx1"/>
                </a:solidFill>
              </a:rPr>
              <a:t>X</a:t>
            </a:r>
            <a:r>
              <a:rPr lang="en-US" dirty="0">
                <a:solidFill>
                  <a:schemeClr val="tx1"/>
                </a:solidFill>
              </a:rPr>
              <a:t> converted to </a:t>
            </a:r>
            <a:r>
              <a:rPr lang="en-US" i="1" dirty="0">
                <a:solidFill>
                  <a:schemeClr val="tx1"/>
                </a:solidFill>
              </a:rPr>
              <a:t>B</a:t>
            </a:r>
            <a:r>
              <a:rPr lang="en-US" dirty="0">
                <a:solidFill>
                  <a:schemeClr val="tx1"/>
                </a:solidFill>
              </a:rPr>
              <a:t> = 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DE82EB5-C1E8-438A-9647-9E34237E9B81}"/>
              </a:ext>
            </a:extLst>
          </p:cNvPr>
          <p:cNvSpPr txBox="1"/>
          <p:nvPr/>
        </p:nvSpPr>
        <p:spPr>
          <a:xfrm>
            <a:off x="750859" y="1235678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“direct communication”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A6DDFB-1FD8-4C0B-A792-5C5BC3FFBAEF}"/>
              </a:ext>
            </a:extLst>
          </p:cNvPr>
          <p:cNvSpPr txBox="1"/>
          <p:nvPr/>
        </p:nvSpPr>
        <p:spPr>
          <a:xfrm>
            <a:off x="6909423" y="1169035"/>
            <a:ext cx="4015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“epidemic”, “gossip”, “rumor spreading”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/>
              <p:nvPr/>
            </p:nvSpPr>
            <p:spPr>
              <a:xfrm>
                <a:off x="7946940" y="5605393"/>
                <a:ext cx="115715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≈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8B7A27CF-2C93-48CC-9D74-FCB2270A4C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46940" y="5605393"/>
                <a:ext cx="1157159" cy="3693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/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B264A25-DB88-475F-9382-A61156721EC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1953" y="4397450"/>
                <a:ext cx="2403107" cy="8710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/>
              <p:nvPr/>
            </p:nvSpPr>
            <p:spPr>
              <a:xfrm>
                <a:off x="5707869" y="5298033"/>
                <a:ext cx="2403107" cy="9840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+</m:t>
                          </m:r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CE589B9C-96DC-4264-BD92-93372CF49D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07869" y="5298033"/>
                <a:ext cx="2403107" cy="9840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/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f>
                            <m:f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den>
                              </m:f>
                            </m:e>
                          </m:d>
                        </m:e>
                      </m:nary>
                    </m:oMath>
                  </m:oMathPara>
                </a14:m>
                <a:endParaRPr lang="en-US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F31C692B-A239-4F80-94A7-728832C3A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428" y="4424588"/>
                <a:ext cx="2840807" cy="87049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3748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4" grpId="0"/>
      <p:bldP spid="16" grpId="0"/>
      <p:bldP spid="18" grpId="0"/>
      <p:bldP spid="22" grpId="0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E384-2973-410D-B797-542CA5E05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B628DA-9BFD-484B-B882-D7AF1348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51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E3720DE8-DBCA-4ACC-AA76-290BF4474152}"/>
              </a:ext>
            </a:extLst>
          </p:cNvPr>
          <p:cNvSpPr/>
          <p:nvPr/>
        </p:nvSpPr>
        <p:spPr>
          <a:xfrm>
            <a:off x="750860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+?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+?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805F53-E873-46FE-8E29-07B9D8E73EB9}"/>
              </a:ext>
            </a:extLst>
          </p:cNvPr>
          <p:cNvSpPr txBox="1"/>
          <p:nvPr/>
        </p:nvSpPr>
        <p:spPr>
          <a:xfrm>
            <a:off x="2919505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156F5-B502-4613-957D-5CC43AC09DCA}"/>
              </a:ext>
            </a:extLst>
          </p:cNvPr>
          <p:cNvSpPr txBox="1"/>
          <p:nvPr/>
        </p:nvSpPr>
        <p:spPr>
          <a:xfrm>
            <a:off x="750859" y="1537127"/>
            <a:ext cx="4172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communication”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/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population protocol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non-null interaction is geometric random variable with success probability 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-1) / (</a:t>
                </a:r>
                <a:r>
                  <a:rPr lang="en-US" i="1" dirty="0"/>
                  <a:t>n</a:t>
                </a:r>
                <a:r>
                  <a:rPr lang="en-US" dirty="0"/>
                  <a:t> choose 2) = </a:t>
                </a:r>
                <a:r>
                  <a:rPr lang="en-US" i="1" dirty="0"/>
                  <a:t>k</a:t>
                </a:r>
                <a:r>
                  <a:rPr lang="en-US" dirty="0"/>
                  <a:t> / (2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</a:p>
              <a:p>
                <a:r>
                  <a:rPr lang="en-US" dirty="0"/>
                  <a:t>E[# interactions] = 1/</a:t>
                </a:r>
                <a:r>
                  <a:rPr lang="en-US" i="1" dirty="0"/>
                  <a:t>p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 / 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until non-null interaction] </a:t>
                </a:r>
              </a:p>
              <a:p>
                <a:r>
                  <a:rPr lang="en-US" dirty="0"/>
                  <a:t>= E[# interactions] / </a:t>
                </a:r>
                <a:r>
                  <a:rPr lang="en-US" i="1" dirty="0"/>
                  <a:t>n</a:t>
                </a:r>
                <a:r>
                  <a:rPr lang="en-US" dirty="0"/>
                  <a:t> = 1 /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to convert all 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] =</a:t>
                </a:r>
                <a:r>
                  <a:rPr lang="en-US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(1/2)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F25F3148-7ABF-4EB3-B4BC-437501BDB8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747" y="3261840"/>
                <a:ext cx="5085620" cy="2442698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120" t="-498" r="-479" b="-248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/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time until next reaction is exponential random variable with rate </a:t>
                </a:r>
                <a:r>
                  <a:rPr lang="el-GR" i="1" dirty="0"/>
                  <a:t>λ</a:t>
                </a:r>
                <a:r>
                  <a:rPr lang="el-GR" dirty="0"/>
                  <a:t> </a:t>
                </a:r>
                <a:r>
                  <a:rPr lang="en-US" dirty="0"/>
                  <a:t>= </a:t>
                </a:r>
                <a:r>
                  <a:rPr lang="en-US" i="1" dirty="0"/>
                  <a:t>k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1/</a:t>
                </a:r>
                <a:r>
                  <a:rPr lang="en-US" i="1" dirty="0"/>
                  <a:t>k</a:t>
                </a:r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dirty="0"/>
                  <a:t> ≈ ln </a:t>
                </a:r>
                <a:r>
                  <a:rPr lang="en-US" i="1" dirty="0"/>
                  <a:t>n</a:t>
                </a:r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D969DC3A-9995-4BC2-835B-B2858A974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635" y="3276923"/>
                <a:ext cx="5206200" cy="1793849"/>
              </a:xfrm>
              <a:prstGeom prst="roundRect">
                <a:avLst>
                  <a:gd name="adj" fmla="val 6474"/>
                </a:avLst>
              </a:prstGeom>
              <a:blipFill>
                <a:blip r:embed="rId3"/>
                <a:stretch>
                  <a:fillRect l="-351" b="-288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Shape 1223">
            <a:extLst>
              <a:ext uri="{FF2B5EF4-FFF2-40B4-BE49-F238E27FC236}">
                <a16:creationId xmlns:a16="http://schemas.microsoft.com/office/drawing/2014/main" id="{37B56C60-B949-44BA-B46C-4E6809FE185A}"/>
              </a:ext>
            </a:extLst>
          </p:cNvPr>
          <p:cNvSpPr/>
          <p:nvPr/>
        </p:nvSpPr>
        <p:spPr>
          <a:xfrm>
            <a:off x="7064893" y="234445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sz="28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CB5C13-B6A8-43DB-B9DF-B9B184337770}"/>
              </a:ext>
            </a:extLst>
          </p:cNvPr>
          <p:cNvSpPr txBox="1"/>
          <p:nvPr/>
        </p:nvSpPr>
        <p:spPr>
          <a:xfrm>
            <a:off x="9233538" y="2325011"/>
            <a:ext cx="200418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DA2A48-D856-462F-AAE7-ABD39A9932C4}"/>
              </a:ext>
            </a:extLst>
          </p:cNvPr>
          <p:cNvSpPr txBox="1"/>
          <p:nvPr/>
        </p:nvSpPr>
        <p:spPr>
          <a:xfrm>
            <a:off x="6835523" y="1535702"/>
            <a:ext cx="47765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“no communication/ unimolecular decay” (unimolecular CRN version)</a:t>
            </a:r>
          </a:p>
        </p:txBody>
      </p:sp>
    </p:spTree>
    <p:extLst>
      <p:ext uri="{BB962C8B-B14F-4D97-AF65-F5344CB8AC3E}">
        <p14:creationId xmlns:p14="http://schemas.microsoft.com/office/powerpoint/2010/main" val="2246683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5296-8A12-400C-BE12-3A5B0D5A4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complexity analysis (</a:t>
            </a:r>
            <a:r>
              <a:rPr lang="en-US" i="1" dirty="0"/>
              <a:t>basic motifs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6553A3-ADE4-4125-9180-B0B2A4273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52</a:t>
            </a:fld>
            <a:endParaRPr lang="en-US"/>
          </a:p>
        </p:txBody>
      </p:sp>
      <p:sp>
        <p:nvSpPr>
          <p:cNvPr id="5" name="Shape 1223">
            <a:extLst>
              <a:ext uri="{FF2B5EF4-FFF2-40B4-BE49-F238E27FC236}">
                <a16:creationId xmlns:a16="http://schemas.microsoft.com/office/drawing/2014/main" id="{8FCAA82B-17F9-401A-B5EA-F89E5D60F840}"/>
              </a:ext>
            </a:extLst>
          </p:cNvPr>
          <p:cNvSpPr/>
          <p:nvPr/>
        </p:nvSpPr>
        <p:spPr>
          <a:xfrm>
            <a:off x="750860" y="2076076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4F50C-D5C8-49B2-9D53-E4ED6B1F023A}"/>
              </a:ext>
            </a:extLst>
          </p:cNvPr>
          <p:cNvSpPr txBox="1"/>
          <p:nvPr/>
        </p:nvSpPr>
        <p:spPr>
          <a:xfrm>
            <a:off x="2919504" y="2056631"/>
            <a:ext cx="61541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dirty="0"/>
              <a:t>#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#</a:t>
            </a:r>
            <a:r>
              <a:rPr lang="en-US" sz="28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800" dirty="0"/>
              <a:t>=</a:t>
            </a:r>
            <a:r>
              <a:rPr lang="en-US" sz="2800" i="1" dirty="0"/>
              <a:t>n</a:t>
            </a:r>
            <a:r>
              <a:rPr lang="en-US" sz="2800" dirty="0"/>
              <a:t>, </a:t>
            </a:r>
            <a:r>
              <a:rPr lang="en-US" sz="2400" dirty="0"/>
              <a:t>total volume = </a:t>
            </a:r>
            <a:r>
              <a:rPr lang="en-US" sz="2400" i="1" dirty="0"/>
              <a:t>O</a:t>
            </a:r>
            <a:r>
              <a:rPr lang="en-US" sz="2400" dirty="0"/>
              <a:t>(total count) = </a:t>
            </a:r>
            <a:r>
              <a:rPr lang="en-US" sz="2400" i="1" dirty="0"/>
              <a:t>n</a:t>
            </a:r>
            <a:endParaRPr lang="en-US" sz="2800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F839777-D5CD-4FFA-859E-DBFFDD48B5FE}"/>
              </a:ext>
            </a:extLst>
          </p:cNvPr>
          <p:cNvSpPr txBox="1"/>
          <p:nvPr/>
        </p:nvSpPr>
        <p:spPr>
          <a:xfrm>
            <a:off x="750859" y="1537127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</a:t>
            </a:r>
          </a:p>
        </p:txBody>
      </p:sp>
      <p:sp>
        <p:nvSpPr>
          <p:cNvPr id="8" name="Shape 1223">
            <a:extLst>
              <a:ext uri="{FF2B5EF4-FFF2-40B4-BE49-F238E27FC236}">
                <a16:creationId xmlns:a16="http://schemas.microsoft.com/office/drawing/2014/main" id="{47D9D4F9-269A-4134-9990-7449C7904B99}"/>
              </a:ext>
            </a:extLst>
          </p:cNvPr>
          <p:cNvSpPr/>
          <p:nvPr/>
        </p:nvSpPr>
        <p:spPr>
          <a:xfrm>
            <a:off x="6384891" y="4120403"/>
            <a:ext cx="1917387" cy="518859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8" tIns="35718" rIns="35718" bIns="35718" anchor="ctr">
            <a:spAutoFit/>
          </a:bodyPr>
          <a:lstStyle/>
          <a:p>
            <a:pPr algn="ctr"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dirty="0"/>
              <a:t>+</a:t>
            </a:r>
            <a:r>
              <a:rPr lang="en-US" sz="2800" i="1" dirty="0">
                <a:solidFill>
                  <a:srgbClr val="FF0000"/>
                </a:solidFill>
              </a:rPr>
              <a:t>A</a:t>
            </a:r>
            <a:r>
              <a:rPr lang="en-US" sz="2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800" i="1" dirty="0"/>
              <a:t>C</a:t>
            </a:r>
            <a:endParaRPr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532C074-F5B2-4FAC-874C-AEB1430DBD0B}"/>
              </a:ext>
            </a:extLst>
          </p:cNvPr>
          <p:cNvSpPr txBox="1"/>
          <p:nvPr/>
        </p:nvSpPr>
        <p:spPr>
          <a:xfrm>
            <a:off x="6384890" y="3581454"/>
            <a:ext cx="34076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“pairing off” (symmetric version)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/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CRN time complexity</a:t>
                </a:r>
                <a:r>
                  <a:rPr lang="en-US" dirty="0"/>
                  <a:t>:</a:t>
                </a:r>
              </a:p>
              <a:p>
                <a:r>
                  <a:rPr lang="en-US" dirty="0"/>
                  <a:t>When #</a:t>
                </a:r>
                <a:r>
                  <a:rPr lang="en-US" i="1" dirty="0">
                    <a:solidFill>
                      <a:srgbClr val="FF0000"/>
                    </a:solidFill>
                  </a:rPr>
                  <a:t>A</a:t>
                </a:r>
                <a:r>
                  <a:rPr lang="en-US" dirty="0"/>
                  <a:t>=#</a:t>
                </a:r>
                <a:r>
                  <a:rPr lang="en-US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dirty="0"/>
                  <a:t>=</a:t>
                </a:r>
                <a:r>
                  <a:rPr lang="en-US" i="1" dirty="0"/>
                  <a:t>k, </a:t>
                </a:r>
                <a:r>
                  <a:rPr lang="en-US" dirty="0"/>
                  <a:t>next reaction has rate 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r>
                  <a:rPr lang="en-US" dirty="0"/>
                  <a:t>/</a:t>
                </a:r>
                <a:r>
                  <a:rPr lang="en-US" i="1" dirty="0"/>
                  <a:t>n</a:t>
                </a:r>
                <a:endParaRPr lang="en-US" dirty="0"/>
              </a:p>
              <a:p>
                <a:r>
                  <a:rPr lang="en-US" dirty="0"/>
                  <a:t>E[time until next reaction] = 1/</a:t>
                </a:r>
                <a:r>
                  <a:rPr lang="el-GR" i="1" dirty="0"/>
                  <a:t>λ</a:t>
                </a:r>
                <a:r>
                  <a:rPr lang="en-US" dirty="0"/>
                  <a:t> = </a:t>
                </a:r>
                <a:r>
                  <a:rPr lang="en-US" i="1" dirty="0"/>
                  <a:t>n</a:t>
                </a:r>
                <a:r>
                  <a:rPr lang="en-US" dirty="0"/>
                  <a:t>/</a:t>
                </a:r>
                <a:r>
                  <a:rPr lang="en-US" i="1" dirty="0"/>
                  <a:t>k</a:t>
                </a:r>
                <a:r>
                  <a:rPr lang="en-US" baseline="30000" dirty="0"/>
                  <a:t>2</a:t>
                </a:r>
                <a:endParaRPr lang="en-US" i="1" dirty="0"/>
              </a:p>
              <a:p>
                <a:r>
                  <a:rPr lang="en-US" dirty="0"/>
                  <a:t>E[time for all </a:t>
                </a:r>
                <a:r>
                  <a:rPr lang="en-US" i="1" dirty="0"/>
                  <a:t>n</a:t>
                </a:r>
                <a:r>
                  <a:rPr lang="en-US" dirty="0"/>
                  <a:t> reactions] =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&lt;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∞</m:t>
                        </m:r>
                      </m:sup>
                      <m:e>
                        <m:f>
                          <m:fPr>
                            <m:ctrlP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𝑘</m:t>
                                </m:r>
                              </m:e>
                              <m:sup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= </a:t>
                </a:r>
                <a:r>
                  <a:rPr lang="en-US" i="1" dirty="0"/>
                  <a:t>n</a:t>
                </a:r>
                <a:r>
                  <a:rPr lang="en-US" dirty="0"/>
                  <a:t>∙</a:t>
                </a:r>
                <a:r>
                  <a:rPr lang="el-GR" i="1" dirty="0"/>
                  <a:t>π</a:t>
                </a:r>
                <a:r>
                  <a:rPr lang="en-US" baseline="30000" dirty="0"/>
                  <a:t>2</a:t>
                </a:r>
                <a:r>
                  <a:rPr lang="en-US" dirty="0"/>
                  <a:t>/6 = </a:t>
                </a:r>
                <a:r>
                  <a:rPr lang="el-GR" dirty="0"/>
                  <a:t>Θ</a:t>
                </a:r>
                <a:r>
                  <a:rPr lang="en-US" dirty="0"/>
                  <a:t>(</a:t>
                </a:r>
                <a:r>
                  <a:rPr lang="en-US" i="1" dirty="0"/>
                  <a:t>n</a:t>
                </a:r>
                <a:r>
                  <a:rPr lang="en-US" dirty="0"/>
                  <a:t>)</a:t>
                </a:r>
                <a:endParaRPr lang="en-US" i="1" dirty="0"/>
              </a:p>
            </p:txBody>
          </p:sp>
        </mc:Choice>
        <mc:Fallback xmlns=""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76992909-EF29-4600-918D-B15FE82941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18" y="2836210"/>
                <a:ext cx="4785150" cy="1995260"/>
              </a:xfrm>
              <a:prstGeom prst="roundRect">
                <a:avLst>
                  <a:gd name="adj" fmla="val 6474"/>
                </a:avLst>
              </a:prstGeom>
              <a:blipFill>
                <a:blip r:embed="rId2"/>
                <a:stretch>
                  <a:fillRect l="-254" t="-304" b="-16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7BCC5955-6E6F-4B44-B941-35AB43FB0CF1}"/>
              </a:ext>
            </a:extLst>
          </p:cNvPr>
          <p:cNvSpPr txBox="1"/>
          <p:nvPr/>
        </p:nvSpPr>
        <p:spPr>
          <a:xfrm>
            <a:off x="8447614" y="4195166"/>
            <a:ext cx="1727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similar analysis</a:t>
            </a:r>
          </a:p>
        </p:txBody>
      </p:sp>
    </p:spTree>
    <p:extLst>
      <p:ext uri="{BB962C8B-B14F-4D97-AF65-F5344CB8AC3E}">
        <p14:creationId xmlns:p14="http://schemas.microsoft.com/office/powerpoint/2010/main" val="3341120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11" grpId="0" animBg="1"/>
      <p:bldP spid="13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17AA2-D27B-4F0C-BEC9-BCBB23904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49" y="1709738"/>
            <a:ext cx="10683561" cy="2852737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257BA-991C-4855-8A76-08C89FE6C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8BAD16-951E-47F0-A242-CC52DBA4C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48262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54</a:t>
            </a:fld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1162A1-0D0C-4ADF-92FD-598CB3F0ED91}"/>
              </a:ext>
            </a:extLst>
          </p:cNvPr>
          <p:cNvSpPr txBox="1"/>
          <p:nvPr/>
        </p:nvSpPr>
        <p:spPr>
          <a:xfrm>
            <a:off x="815260" y="2920498"/>
            <a:ext cx="2834640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division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/2</a:t>
            </a:r>
          </a:p>
          <a:p>
            <a:r>
              <a:rPr lang="en-US" sz="2000" dirty="0"/>
              <a:t>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multiplication by 2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) =  2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2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F3AB75-B263-4E3B-A866-A610D835CFFF}"/>
              </a:ext>
            </a:extLst>
          </p:cNvPr>
          <p:cNvSpPr txBox="1"/>
          <p:nvPr/>
        </p:nvSpPr>
        <p:spPr>
          <a:xfrm>
            <a:off x="815260" y="2318191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unimolecular decay</a:t>
            </a:r>
            <a:r>
              <a:rPr lang="en-US" dirty="0"/>
              <a:t>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30DA7E0-87C9-4C67-9F94-CEE3EECD7B60}"/>
              </a:ext>
            </a:extLst>
          </p:cNvPr>
          <p:cNvSpPr txBox="1"/>
          <p:nvPr/>
        </p:nvSpPr>
        <p:spPr>
          <a:xfrm>
            <a:off x="827452" y="3632535"/>
            <a:ext cx="3069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A7601A-349B-4EA3-8FAB-32387FE7E67F}"/>
              </a:ext>
            </a:extLst>
          </p:cNvPr>
          <p:cNvSpPr txBox="1"/>
          <p:nvPr/>
        </p:nvSpPr>
        <p:spPr>
          <a:xfrm>
            <a:off x="827452" y="4391040"/>
            <a:ext cx="283464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addition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+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B412AA1-4620-451D-813C-CCC88402672E}"/>
              </a:ext>
            </a:extLst>
          </p:cNvPr>
          <p:cNvSpPr txBox="1"/>
          <p:nvPr/>
        </p:nvSpPr>
        <p:spPr>
          <a:xfrm>
            <a:off x="827452" y="5406703"/>
            <a:ext cx="3142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(log </a:t>
            </a:r>
            <a:r>
              <a:rPr lang="en-US" i="1" dirty="0"/>
              <a:t>n</a:t>
            </a:r>
            <a:r>
              <a:rPr lang="en-US" dirty="0"/>
              <a:t>): same as unimolecular decay, just with two names for decaying species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4EE122-627B-4751-999B-95E4237EFDEC}"/>
              </a:ext>
            </a:extLst>
          </p:cNvPr>
          <p:cNvSpPr txBox="1"/>
          <p:nvPr/>
        </p:nvSpPr>
        <p:spPr>
          <a:xfrm>
            <a:off x="4664886" y="1624367"/>
            <a:ext cx="3069336" cy="70788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minimum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min(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)</a:t>
            </a:r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5FB4F4-5202-461A-BC49-19CFCCCE4C24}"/>
              </a:ext>
            </a:extLst>
          </p:cNvPr>
          <p:cNvSpPr txBox="1"/>
          <p:nvPr/>
        </p:nvSpPr>
        <p:spPr>
          <a:xfrm>
            <a:off x="4664886" y="2346315"/>
            <a:ext cx="31424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O</a:t>
            </a:r>
            <a:r>
              <a:rPr lang="en-US" dirty="0"/>
              <a:t>(</a:t>
            </a:r>
            <a:r>
              <a:rPr lang="en-US" i="1" dirty="0"/>
              <a:t>n</a:t>
            </a:r>
            <a:r>
              <a:rPr lang="en-US" dirty="0"/>
              <a:t>): “</a:t>
            </a:r>
            <a:r>
              <a:rPr lang="en-US" i="1" dirty="0"/>
              <a:t>pairing off</a:t>
            </a:r>
            <a:r>
              <a:rPr lang="en-US" dirty="0"/>
              <a:t>”</a:t>
            </a:r>
          </a:p>
          <a:p>
            <a:r>
              <a:rPr lang="en-US" dirty="0"/>
              <a:t>… worst case if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dirty="0"/>
              <a:t> = </a:t>
            </a:r>
            <a:r>
              <a:rPr lang="en-US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/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  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000" i="1" smtClean="0">
                                        <a:solidFill>
                                          <a:schemeClr val="accent1">
                                            <a:lumMod val="75000"/>
                                          </a:schemeClr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20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e>
                              <m:sup>
                                <m:r>
                                  <a:rPr lang="en-US" sz="20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O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So it’s no slower… can it be 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faster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in some cases?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66C398C-6AB7-4474-A319-2F33B0320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4886" y="2994674"/>
                <a:ext cx="3069336" cy="3462936"/>
              </a:xfrm>
              <a:prstGeom prst="rect">
                <a:avLst/>
              </a:prstGeom>
              <a:blipFill>
                <a:blip r:embed="rId2"/>
                <a:stretch>
                  <a:fillRect l="-1980" t="-879" r="-594" b="-2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/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Suppose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/>
                  <a:t> &gt; 2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&gt; 2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/3.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E[time] = </a:t>
                </a: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 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b="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 smtClean="0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&lt;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𝑛</m:t>
                    </m:r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/2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=0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000" i="1">
                                <a:solidFill>
                                  <a:schemeClr val="accent1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𝑏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)</m:t>
                            </m:r>
                          </m:den>
                        </m:f>
                      </m:e>
                    </m:nary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nary>
                      <m:naryPr>
                        <m:chr m:val="∑"/>
                        <m:limLoc m:val="subSup"/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5"/>
                          </m:r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sz="2000" i="1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p>
                      <m:e>
                        <m:f>
                          <m:fPr>
                            <m:ctrlP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den>
                        </m:f>
                      </m:e>
                    </m:nary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≈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sz="20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den>
                    </m:f>
                    <m:func>
                      <m:func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≤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f>
                          <m:f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den>
                    </m:f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 = </a:t>
                </a:r>
                <a14:m>
                  <m:oMath xmlns:m="http://schemas.openxmlformats.org/officeDocument/2006/math"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3</m:t>
                    </m:r>
                    <m:func>
                      <m:funcPr>
                        <m:ctrlPr>
                          <a:rPr lang="en-US" sz="20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ln</m:t>
                        </m:r>
                      </m:fName>
                      <m:e>
                        <m:r>
                          <a:rPr lang="en-US" sz="20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2000" dirty="0">
                  <a:solidFill>
                    <a:schemeClr val="tx1"/>
                  </a:solidFill>
                  <a:ea typeface="Andale Sans UI" pitchFamily="2"/>
                </a:endParaRPr>
              </a:p>
              <a:p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Intuitively, there’s always a large </a:t>
                </a:r>
                <a:r>
                  <a:rPr lang="el-GR" sz="2000" dirty="0">
                    <a:solidFill>
                      <a:schemeClr val="tx1"/>
                    </a:solidFill>
                    <a:ea typeface="Andale Sans UI" pitchFamily="2"/>
                  </a:rPr>
                  <a:t>Ω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(</a:t>
                </a:r>
                <a:r>
                  <a:rPr lang="en-US" sz="2000" i="1" dirty="0">
                    <a:solidFill>
                      <a:schemeClr val="tx1"/>
                    </a:solidFill>
                    <a:ea typeface="Andale Sans UI" pitchFamily="2"/>
                  </a:rPr>
                  <a:t>n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) excess of </a:t>
                </a:r>
                <a:r>
                  <a:rPr lang="en-US" sz="2000" i="1" dirty="0">
                    <a:solidFill>
                      <a:schemeClr val="accent6">
                        <a:lumMod val="75000"/>
                      </a:schemeClr>
                    </a:solidFill>
                  </a:rPr>
                  <a:t>A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, so “acts like” unimolecular decay of </a:t>
                </a:r>
                <a:r>
                  <a:rPr lang="en-US" sz="2000" i="1" dirty="0">
                    <a:solidFill>
                      <a:schemeClr val="accent1">
                        <a:lumMod val="75000"/>
                      </a:schemeClr>
                    </a:solidFill>
                  </a:rPr>
                  <a:t>B</a:t>
                </a:r>
                <a:r>
                  <a:rPr lang="en-US" sz="2000" dirty="0">
                    <a:solidFill>
                      <a:schemeClr val="tx1"/>
                    </a:solidFill>
                    <a:ea typeface="Andale Sans UI" pitchFamily="2"/>
                  </a:rPr>
                  <a:t>.</a:t>
                </a: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4B1CAC2-7D25-4CE1-9E00-A8131D7048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76180" y="1610305"/>
                <a:ext cx="3540202" cy="4528932"/>
              </a:xfrm>
              <a:prstGeom prst="rect">
                <a:avLst/>
              </a:prstGeom>
              <a:blipFill>
                <a:blip r:embed="rId3"/>
                <a:stretch>
                  <a:fillRect l="-1718" t="-672" r="-2577" b="-13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39754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/>
      <p:bldP spid="14" grpId="0" animBg="1"/>
      <p:bldP spid="15" grpId="0"/>
      <p:bldP spid="16" grpId="0" animBg="1"/>
      <p:bldP spid="17" grpId="0"/>
      <p:bldP spid="18" grpId="0" animBg="1"/>
      <p:bldP spid="19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55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subtraction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/>
              <a:t>–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endParaRPr lang="en-US" sz="2000" dirty="0"/>
          </a:p>
          <a:p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</a:p>
          <a:p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>
                <a:solidFill>
                  <a:schemeClr val="tx1"/>
                </a:solidFill>
              </a:rPr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59" y="2768200"/>
            <a:ext cx="8650287" cy="310854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Unlike addition, this is a nontrivial combination of reactions: rate of second reaction depends how many times first has happened.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To simplify, we assume second reaction cannot happen until first has finished.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ea typeface="Andale Sans UI" pitchFamily="2"/>
              </a:rPr>
              <a:t>This simpler process “</a:t>
            </a:r>
            <a:r>
              <a:rPr lang="en-US" i="1" dirty="0">
                <a:solidFill>
                  <a:schemeClr val="tx1"/>
                </a:solidFill>
                <a:ea typeface="Andale Sans UI" pitchFamily="2"/>
              </a:rPr>
              <a:t>stochastically dominates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” the real process: it takes even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longer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than the real process, so suffices to show a time </a:t>
            </a:r>
            <a:r>
              <a:rPr lang="en-US" u="sng" dirty="0">
                <a:solidFill>
                  <a:schemeClr val="tx1"/>
                </a:solidFill>
                <a:ea typeface="Andale Sans UI" pitchFamily="2"/>
              </a:rPr>
              <a:t>upper</a:t>
            </a:r>
            <a:r>
              <a:rPr lang="en-US" dirty="0">
                <a:solidFill>
                  <a:schemeClr val="tx1"/>
                </a:solidFill>
                <a:ea typeface="Andale Sans UI" pitchFamily="2"/>
              </a:rPr>
              <a:t> bound.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E[time for first to finish] + E[time for second to finish]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first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unimolecular decay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second to finish]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 in worst case: similar to minimum, worst case when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a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=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b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, but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time if |a–b| = </a:t>
            </a:r>
            <a:r>
              <a:rPr lang="el-GR" sz="2000" dirty="0">
                <a:solidFill>
                  <a:schemeClr val="tx1"/>
                </a:solidFill>
                <a:ea typeface="Andale Sans UI" pitchFamily="2"/>
              </a:rPr>
              <a:t>Ω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).</a:t>
            </a:r>
          </a:p>
          <a:p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245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0100305-80E7-48DF-A66F-413629496F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628376" cy="1150536"/>
          </a:xfrm>
        </p:spPr>
        <p:txBody>
          <a:bodyPr>
            <a:normAutofit/>
          </a:bodyPr>
          <a:lstStyle/>
          <a:p>
            <a:r>
              <a:rPr lang="en-US" sz="4000" dirty="0"/>
              <a:t>Time complexity analysis of stably computing CRNs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C2798E-3FA1-4DA5-84A7-F0F30832C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56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9D02C1-6F53-425B-8C04-9FFFF3A1F7EF}"/>
              </a:ext>
            </a:extLst>
          </p:cNvPr>
          <p:cNvSpPr txBox="1"/>
          <p:nvPr/>
        </p:nvSpPr>
        <p:spPr>
          <a:xfrm>
            <a:off x="815260" y="1610305"/>
            <a:ext cx="3361944" cy="163121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/>
              <a:t>maximum</a:t>
            </a:r>
            <a:r>
              <a:rPr lang="en-US" sz="2000" dirty="0"/>
              <a:t>: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 = max(</a:t>
            </a:r>
            <a:r>
              <a:rPr lang="en-US" sz="2000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dirty="0" err="1"/>
              <a:t>,</a:t>
            </a:r>
            <a:r>
              <a:rPr lang="en-US" sz="2000" i="1" dirty="0" err="1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dirty="0"/>
              <a:t>)</a:t>
            </a:r>
          </a:p>
          <a:p>
            <a:r>
              <a:rPr lang="en-US" sz="2000" dirty="0">
                <a:solidFill>
                  <a:schemeClr val="tx1"/>
                </a:solidFill>
              </a:rPr>
              <a:t>1.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2.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dirty="0">
                <a:ea typeface="Andale Sans UI" pitchFamily="2"/>
              </a:rPr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3. </a:t>
            </a:r>
            <a:r>
              <a:rPr lang="en-US" sz="2000" i="1" dirty="0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0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en-US" sz="2000" dirty="0"/>
              <a:t>+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B</a:t>
            </a:r>
            <a:r>
              <a:rPr lang="en-US" sz="2000" baseline="-25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endParaRPr lang="en-US" sz="2000" baseline="-25000" dirty="0">
              <a:ea typeface="Andale Sans UI" pitchFamily="2"/>
            </a:endParaRPr>
          </a:p>
          <a:p>
            <a:r>
              <a:rPr lang="en-US" sz="2000" dirty="0">
                <a:solidFill>
                  <a:schemeClr val="tx1"/>
                </a:solidFill>
              </a:rPr>
              <a:t>4. </a:t>
            </a:r>
            <a:r>
              <a:rPr lang="en-US" sz="2000" i="1" dirty="0">
                <a:solidFill>
                  <a:schemeClr val="accent2"/>
                </a:solidFill>
                <a:ea typeface="Andale Sans UI" pitchFamily="2"/>
              </a:rPr>
              <a:t>K</a:t>
            </a:r>
            <a:r>
              <a:rPr lang="en-US" sz="2000" dirty="0"/>
              <a:t>+</a:t>
            </a:r>
            <a:r>
              <a:rPr lang="en-US" sz="2000" i="1" dirty="0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0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/>
              <a:t>∅</a:t>
            </a:r>
            <a:endParaRPr lang="en-US" sz="2000" i="1" dirty="0">
              <a:ea typeface="Andale Sans UI" pitchFamily="2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6C398C-6AB7-4474-A319-2F33B03204DA}"/>
              </a:ext>
            </a:extLst>
          </p:cNvPr>
          <p:cNvSpPr txBox="1"/>
          <p:nvPr/>
        </p:nvSpPr>
        <p:spPr>
          <a:xfrm>
            <a:off x="815260" y="3616480"/>
            <a:ext cx="7174521" cy="193899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Assume reaction 3 waits for reactions 1 and 2 before starting, and reaction 4 waits for reaction 3.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1 and 2]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3]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E[time for 4]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So E[time]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(log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+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 = 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O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(</a:t>
            </a:r>
            <a:r>
              <a:rPr lang="en-US" sz="2000" i="1" dirty="0">
                <a:solidFill>
                  <a:schemeClr val="tx1"/>
                </a:solidFill>
                <a:ea typeface="Andale Sans UI" pitchFamily="2"/>
              </a:rPr>
              <a:t>n</a:t>
            </a:r>
            <a:r>
              <a:rPr lang="en-US" sz="2000" dirty="0">
                <a:solidFill>
                  <a:schemeClr val="tx1"/>
                </a:solidFill>
                <a:ea typeface="Andale Sans UI" pitchFamily="2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014490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2E64677-35AC-4C1F-B270-9EE9F35C3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Possibilities of stable computation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65F5CB9-30FD-4454-847E-AB1D97C8CE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u="sng" dirty="0"/>
              <a:t>can</a:t>
            </a:r>
            <a:r>
              <a:rPr lang="en-US" dirty="0"/>
              <a:t> be stably computed?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912C21-105C-486B-97A0-CA48B844D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60523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Summary: Possibilities and limits of stable computation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839789" y="1257240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571437" y="2081131"/>
            <a:ext cx="5526151" cy="2527323"/>
          </a:xfrm>
        </p:spPr>
        <p:txBody>
          <a:bodyPr>
            <a:normAutofit/>
          </a:bodyPr>
          <a:lstStyle/>
          <a:p>
            <a:r>
              <a:rPr lang="el-GR" sz="2177" i="1" dirty="0"/>
              <a:t>φ</a:t>
            </a:r>
            <a:r>
              <a:rPr lang="en-US" sz="2177" dirty="0"/>
              <a:t> is stably computable if and only if </a:t>
            </a:r>
            <a:r>
              <a:rPr lang="el-GR" sz="2177" i="1" dirty="0"/>
              <a:t>φ</a:t>
            </a:r>
            <a:r>
              <a:rPr lang="en-US" sz="2177" dirty="0"/>
              <a:t> is </a:t>
            </a:r>
            <a:r>
              <a:rPr lang="en-US" sz="2177" i="1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dirty="0" err="1"/>
              <a:t>semilinear</a:t>
            </a:r>
            <a:r>
              <a:rPr lang="en-US" sz="2177" dirty="0"/>
              <a:t> = Boolean combination of </a:t>
            </a:r>
            <a:r>
              <a:rPr lang="en-US" sz="2177" u="sng" dirty="0"/>
              <a:t>threshold</a:t>
            </a:r>
            <a:r>
              <a:rPr lang="en-US" sz="2177" dirty="0"/>
              <a:t> and </a:t>
            </a:r>
            <a:r>
              <a:rPr lang="en-US" sz="2177" u="sng" dirty="0"/>
              <a:t>mod</a:t>
            </a:r>
            <a:r>
              <a:rPr lang="en-US" sz="2177" dirty="0"/>
              <a:t> predicates: take weighted sum </a:t>
            </a:r>
            <a:r>
              <a:rPr lang="en-US" sz="2177" i="1" dirty="0"/>
              <a:t>s</a:t>
            </a:r>
            <a:r>
              <a:rPr lang="en-US" sz="2177" dirty="0"/>
              <a:t> = </a:t>
            </a:r>
            <a:r>
              <a:rPr lang="en-US" sz="2177" i="1" dirty="0"/>
              <a:t>w</a:t>
            </a:r>
            <a:r>
              <a:rPr lang="en-US" sz="2177" baseline="-25000" dirty="0"/>
              <a:t>1</a:t>
            </a:r>
            <a:r>
              <a:rPr lang="en-US" sz="2177" dirty="0"/>
              <a:t>∙</a:t>
            </a:r>
            <a:r>
              <a:rPr lang="en-US" sz="2177" b="1" dirty="0"/>
              <a:t>a</a:t>
            </a:r>
            <a:r>
              <a:rPr lang="en-US" sz="2177" baseline="-25000" dirty="0"/>
              <a:t>1</a:t>
            </a:r>
            <a:r>
              <a:rPr lang="en-US" sz="2177" dirty="0"/>
              <a:t> + … </a:t>
            </a:r>
            <a:r>
              <a:rPr lang="en-US" sz="2177" i="1" dirty="0" err="1"/>
              <a:t>w</a:t>
            </a:r>
            <a:r>
              <a:rPr lang="en-US" sz="2177" i="1" baseline="-25000" dirty="0" err="1"/>
              <a:t>d</a:t>
            </a:r>
            <a:r>
              <a:rPr lang="en-US" sz="2177" dirty="0" err="1"/>
              <a:t>∙</a:t>
            </a:r>
            <a:r>
              <a:rPr lang="en-US" sz="2177" b="1" dirty="0" err="1"/>
              <a:t>a</a:t>
            </a:r>
            <a:r>
              <a:rPr lang="en-US" sz="2177" i="1" baseline="-25000" dirty="0" err="1"/>
              <a:t>d</a:t>
            </a:r>
            <a:r>
              <a:rPr lang="en-US" sz="2177" dirty="0"/>
              <a:t> of inputs and ask if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&gt; constant </a:t>
            </a:r>
            <a:r>
              <a:rPr lang="en-US" sz="2177" i="1" dirty="0"/>
              <a:t>c</a:t>
            </a:r>
            <a:r>
              <a:rPr lang="en-US" sz="2177" dirty="0"/>
              <a:t>?</a:t>
            </a:r>
          </a:p>
          <a:p>
            <a:pPr marL="457202" lvl="1" indent="0">
              <a:buNone/>
            </a:pPr>
            <a:r>
              <a:rPr lang="en-US" sz="2177" i="1" dirty="0"/>
              <a:t>s</a:t>
            </a:r>
            <a:r>
              <a:rPr lang="en-US" sz="2177" dirty="0"/>
              <a:t> ≡ </a:t>
            </a:r>
            <a:r>
              <a:rPr lang="en-US" sz="2177" i="1" dirty="0"/>
              <a:t>c</a:t>
            </a:r>
            <a:r>
              <a:rPr lang="en-US" sz="2177" dirty="0"/>
              <a:t> mod </a:t>
            </a:r>
            <a:r>
              <a:rPr lang="en-US" sz="2177" i="1" dirty="0"/>
              <a:t>m</a:t>
            </a:r>
            <a:r>
              <a:rPr lang="en-US" sz="2177" dirty="0"/>
              <a:t> for constants </a:t>
            </a:r>
            <a:r>
              <a:rPr lang="en-US" sz="2177" i="1" dirty="0" err="1"/>
              <a:t>c</a:t>
            </a:r>
            <a:r>
              <a:rPr lang="en-US" sz="2177" dirty="0" err="1"/>
              <a:t>,</a:t>
            </a:r>
            <a:r>
              <a:rPr lang="en-US" sz="2177" i="1" dirty="0" err="1"/>
              <a:t>m</a:t>
            </a:r>
            <a:r>
              <a:rPr lang="en-US" sz="2177" dirty="0"/>
              <a:t>?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172201" y="1220373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6172201" y="2044264"/>
            <a:ext cx="5183188" cy="1458183"/>
          </a:xfrm>
        </p:spPr>
        <p:txBody>
          <a:bodyPr>
            <a:norm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 is stably computable if and only if graph(</a:t>
            </a:r>
            <a:r>
              <a:rPr lang="en-US" sz="2177" i="1" dirty="0"/>
              <a:t>f</a:t>
            </a:r>
            <a:r>
              <a:rPr lang="en-US" sz="2177" dirty="0"/>
              <a:t>) = { (</a:t>
            </a:r>
            <a:r>
              <a:rPr lang="en-US" sz="2177" b="1" i="1" dirty="0" err="1"/>
              <a:t>a</a:t>
            </a:r>
            <a:r>
              <a:rPr lang="en-US" sz="2177" dirty="0" err="1"/>
              <a:t>,</a:t>
            </a:r>
            <a:r>
              <a:rPr lang="en-US" sz="2177" i="1" dirty="0" err="1"/>
              <a:t>y</a:t>
            </a:r>
            <a:r>
              <a:rPr lang="en-US" sz="2177" dirty="0"/>
              <a:t>) |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b="1" i="1" dirty="0"/>
              <a:t>a</a:t>
            </a:r>
            <a:r>
              <a:rPr lang="en-US" sz="2177" dirty="0"/>
              <a:t>)=</a:t>
            </a:r>
            <a:r>
              <a:rPr lang="en-US" sz="2177" i="1" dirty="0"/>
              <a:t>y</a:t>
            </a:r>
            <a:r>
              <a:rPr lang="en-US" sz="2177" dirty="0"/>
              <a:t> }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  <a:p>
            <a:r>
              <a:rPr lang="en-US" sz="2177" u="sng" dirty="0"/>
              <a:t>piecewise linear</a:t>
            </a:r>
            <a:r>
              <a:rPr lang="en-US" sz="2177" dirty="0"/>
              <a:t>, with </a:t>
            </a:r>
            <a:r>
              <a:rPr lang="en-US" sz="2177" dirty="0" err="1"/>
              <a:t>semilinear</a:t>
            </a:r>
            <a:r>
              <a:rPr lang="en-US" sz="2177" dirty="0"/>
              <a:t> predicate to determine which piece.</a:t>
            </a:r>
          </a:p>
          <a:p>
            <a:endParaRPr lang="en-US" sz="2177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58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8441" y="5643443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 in networks of passively mobile finite-state sensors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Stably computable predicates are </a:t>
            </a:r>
            <a:r>
              <a:rPr lang="en-US" sz="1452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semilinear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</p:txBody>
      </p:sp>
      <p:sp>
        <p:nvSpPr>
          <p:cNvPr id="9" name="Rectangle 8"/>
          <p:cNvSpPr/>
          <p:nvPr/>
        </p:nvSpPr>
        <p:spPr>
          <a:xfrm>
            <a:off x="6097589" y="5643442"/>
            <a:ext cx="5040483" cy="98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Deterministic function computation with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Leaderless deterministic chemical reaction networks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  <p:sp>
        <p:nvSpPr>
          <p:cNvPr id="10" name="Rectangle 9"/>
          <p:cNvSpPr/>
          <p:nvPr/>
        </p:nvSpPr>
        <p:spPr>
          <a:xfrm>
            <a:off x="839789" y="4638875"/>
            <a:ext cx="4778496" cy="37151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 </a:t>
            </a:r>
            <a:r>
              <a:rPr lang="en-US" sz="1814" i="1" dirty="0"/>
              <a:t>a</a:t>
            </a:r>
            <a:r>
              <a:rPr lang="en-US" sz="1814" dirty="0"/>
              <a:t>&gt;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dirty="0"/>
              <a:t>?        </a:t>
            </a:r>
            <a:r>
              <a:rPr lang="en-US" sz="1814" i="1" dirty="0"/>
              <a:t>a</a:t>
            </a:r>
            <a:r>
              <a:rPr lang="en-US" sz="1814" dirty="0"/>
              <a:t> is odd?        </a:t>
            </a:r>
            <a:r>
              <a:rPr lang="en-US" sz="1814" i="1" dirty="0"/>
              <a:t>a</a:t>
            </a:r>
            <a:r>
              <a:rPr lang="en-US" sz="1814" dirty="0"/>
              <a:t>&gt;0?        </a:t>
            </a:r>
            <a:r>
              <a:rPr lang="en-US" sz="1814" i="1" dirty="0"/>
              <a:t>a</a:t>
            </a:r>
            <a:r>
              <a:rPr lang="en-US" sz="1814" dirty="0"/>
              <a:t>&gt;1?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7931" y="3543094"/>
            <a:ext cx="4970140" cy="650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i="1" dirty="0"/>
              <a:t>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      2</a:t>
            </a:r>
            <a:r>
              <a:rPr lang="en-US" sz="1814" i="1" dirty="0"/>
              <a:t>a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dirty="0"/>
              <a:t>/2       min(</a:t>
            </a:r>
            <a:r>
              <a:rPr lang="en-US" sz="1814" i="1" dirty="0" err="1"/>
              <a:t>a</a:t>
            </a:r>
            <a:r>
              <a:rPr lang="en-US" sz="1814" dirty="0" err="1"/>
              <a:t>,</a:t>
            </a:r>
            <a:r>
              <a:rPr lang="en-US" sz="1814" i="1" dirty="0" err="1"/>
              <a:t>b</a:t>
            </a:r>
            <a:r>
              <a:rPr lang="en-US" sz="1814" dirty="0"/>
              <a:t>)     </a:t>
            </a:r>
            <a:r>
              <a:rPr lang="en-US" sz="1814" i="1" dirty="0"/>
              <a:t>a</a:t>
            </a:r>
            <a:r>
              <a:rPr lang="en-US" sz="1814" dirty="0"/>
              <a:t>+1     </a:t>
            </a:r>
            <a:r>
              <a:rPr lang="en-US" sz="1814" i="1" dirty="0"/>
              <a:t>a</a:t>
            </a:r>
            <a:r>
              <a:rPr lang="en-US" sz="1814" dirty="0"/>
              <a:t>–1</a:t>
            </a:r>
          </a:p>
          <a:p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2</a:t>
            </a:r>
            <a:r>
              <a:rPr lang="en-US" sz="1814" i="1" dirty="0"/>
              <a:t>a</a:t>
            </a:r>
            <a:r>
              <a:rPr lang="en-US" sz="1814" dirty="0"/>
              <a:t>–</a:t>
            </a:r>
            <a:r>
              <a:rPr lang="en-US" sz="1814" i="1" dirty="0"/>
              <a:t>b</a:t>
            </a:r>
            <a:r>
              <a:rPr lang="en-US" sz="1814" dirty="0"/>
              <a:t>/3 if </a:t>
            </a:r>
            <a:r>
              <a:rPr lang="en-US" sz="1814" i="1" dirty="0" err="1"/>
              <a:t>a</a:t>
            </a:r>
            <a:r>
              <a:rPr lang="en-US" sz="1814" dirty="0" err="1"/>
              <a:t>+</a:t>
            </a:r>
            <a:r>
              <a:rPr lang="en-US" sz="1814" i="1" dirty="0" err="1"/>
              <a:t>b</a:t>
            </a:r>
            <a:r>
              <a:rPr lang="en-US" sz="1814" dirty="0"/>
              <a:t> is odd, else </a:t>
            </a:r>
            <a:r>
              <a:rPr lang="en-US" sz="1814" i="1" dirty="0"/>
              <a:t>f</a:t>
            </a:r>
            <a:r>
              <a:rPr lang="en-US" sz="1814" dirty="0"/>
              <a:t>(</a:t>
            </a:r>
            <a:r>
              <a:rPr lang="en-US" sz="1814" i="1" dirty="0"/>
              <a:t>a</a:t>
            </a:r>
            <a:r>
              <a:rPr lang="en-US" sz="1814" dirty="0"/>
              <a:t>) = </a:t>
            </a:r>
            <a:r>
              <a:rPr lang="en-US" sz="1814" i="1" dirty="0"/>
              <a:t>a</a:t>
            </a:r>
            <a:r>
              <a:rPr lang="en-US" sz="1814" dirty="0"/>
              <a:t>/4+5</a:t>
            </a:r>
            <a:r>
              <a:rPr lang="en-US" sz="1814" i="1" dirty="0"/>
              <a:t>b</a:t>
            </a:r>
            <a:endParaRPr lang="en-US" sz="1814" dirty="0"/>
          </a:p>
        </p:txBody>
      </p:sp>
      <p:sp>
        <p:nvSpPr>
          <p:cNvPr id="14" name="Rectangle: Rounded Corners 13"/>
          <p:cNvSpPr/>
          <p:nvPr/>
        </p:nvSpPr>
        <p:spPr>
          <a:xfrm>
            <a:off x="6167932" y="4910726"/>
            <a:ext cx="4970140" cy="67362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177" dirty="0"/>
              <a:t>All </a:t>
            </a:r>
            <a:r>
              <a:rPr lang="en-US" sz="2177" dirty="0" err="1"/>
              <a:t>semilinear</a:t>
            </a:r>
            <a:r>
              <a:rPr lang="en-US" sz="2177" dirty="0"/>
              <a:t> predicates/functions are known to be computable in </a:t>
            </a:r>
            <a:r>
              <a:rPr lang="en-US" sz="2177" i="1" dirty="0"/>
              <a:t>O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39788" y="5142073"/>
            <a:ext cx="4778497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</a:t>
            </a:r>
            <a:r>
              <a:rPr lang="en-US" sz="1814" i="1" dirty="0"/>
              <a:t>a</a:t>
            </a:r>
            <a:r>
              <a:rPr lang="en-US" sz="1814" dirty="0"/>
              <a:t>=</a:t>
            </a:r>
            <a:r>
              <a:rPr lang="en-US" sz="1814" i="1" dirty="0"/>
              <a:t>b</a:t>
            </a:r>
            <a:r>
              <a:rPr lang="en-US" sz="1814" baseline="30000" dirty="0"/>
              <a:t>2</a:t>
            </a:r>
            <a:r>
              <a:rPr lang="en-US" sz="1814" dirty="0"/>
              <a:t>?       </a:t>
            </a:r>
            <a:r>
              <a:rPr lang="en-US" sz="1814" i="1" dirty="0"/>
              <a:t>a</a:t>
            </a:r>
            <a:r>
              <a:rPr lang="en-US" sz="1814" dirty="0"/>
              <a:t> is a power of 2?      </a:t>
            </a:r>
            <a:r>
              <a:rPr lang="en-US" sz="1814" i="1" dirty="0"/>
              <a:t>a</a:t>
            </a:r>
            <a:r>
              <a:rPr lang="en-US" sz="1814" dirty="0"/>
              <a:t> is prime?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6172201" y="4355953"/>
            <a:ext cx="4970140" cy="37151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b="1" dirty="0">
                <a:solidFill>
                  <a:schemeClr val="tx1"/>
                </a:solidFill>
              </a:rPr>
              <a:t>NOT</a:t>
            </a:r>
            <a:r>
              <a:rPr lang="en-US" sz="1814" dirty="0"/>
              <a:t>       </a:t>
            </a:r>
            <a:r>
              <a:rPr lang="en-US" sz="1814" i="1" dirty="0"/>
              <a:t>a</a:t>
            </a:r>
            <a:r>
              <a:rPr lang="en-US" sz="1814" baseline="30000" dirty="0"/>
              <a:t>2</a:t>
            </a:r>
            <a:r>
              <a:rPr lang="en-US" sz="1814" dirty="0"/>
              <a:t>             2</a:t>
            </a:r>
            <a:r>
              <a:rPr lang="en-US" sz="1814" i="1" baseline="30000" dirty="0"/>
              <a:t>a</a:t>
            </a:r>
            <a:r>
              <a:rPr lang="en-US" sz="1814" dirty="0"/>
              <a:t>             </a:t>
            </a:r>
            <a:r>
              <a:rPr lang="en-US" sz="1814" dirty="0" err="1"/>
              <a:t>2</a:t>
            </a:r>
            <a:r>
              <a:rPr lang="en-US" sz="1814" i="1" dirty="0" err="1"/>
              <a:t>a</a:t>
            </a:r>
            <a:r>
              <a:rPr lang="en-US" sz="1814" dirty="0"/>
              <a:t> if </a:t>
            </a:r>
            <a:r>
              <a:rPr lang="en-US" sz="1814" i="1" dirty="0"/>
              <a:t>a </a:t>
            </a:r>
            <a:r>
              <a:rPr lang="en-US" sz="1814" dirty="0"/>
              <a:t>is prime, else 3</a:t>
            </a:r>
            <a:r>
              <a:rPr lang="en-US" sz="1814" i="1" dirty="0"/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8641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uiExpand="1" build="p"/>
      <p:bldP spid="6" grpId="0" build="p"/>
      <p:bldP spid="7" grpId="0" uiExpand="1" build="p"/>
      <p:bldP spid="8" grpId="0"/>
      <p:bldP spid="9" grpId="0"/>
      <p:bldP spid="10" grpId="0" animBg="1"/>
      <p:bldP spid="12" grpId="0" animBg="1"/>
      <p:bldP spid="14" grpId="0" animBg="1"/>
      <p:bldP spid="13" grpId="0" animBg="1"/>
      <p:bldP spid="1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2649294" cy="1325563"/>
          </a:xfrm>
        </p:spPr>
        <p:txBody>
          <a:bodyPr/>
          <a:lstStyle/>
          <a:p>
            <a:r>
              <a:rPr lang="en-US" dirty="0"/>
              <a:t>Linear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59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4710740" y="1135017"/>
            <a:ext cx="4970140" cy="107260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/>
              <a:t>linear</a:t>
            </a:r>
            <a:r>
              <a:rPr lang="en-US" sz="2000" dirty="0"/>
              <a:t> if there are vectors </a:t>
            </a:r>
            <a:r>
              <a:rPr lang="en-US" sz="2000" b="1" dirty="0"/>
              <a:t>b</a:t>
            </a:r>
            <a:r>
              <a:rPr lang="en-US" sz="2000" dirty="0"/>
              <a:t>, 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b="1" dirty="0"/>
              <a:t>u</a:t>
            </a:r>
            <a:r>
              <a:rPr lang="en-US" sz="2000" i="1" baseline="-25000" dirty="0"/>
              <a:t>p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</a:t>
            </a:r>
            <a:r>
              <a:rPr lang="en-US" sz="2000" b="1" dirty="0"/>
              <a:t>b</a:t>
            </a:r>
            <a:r>
              <a:rPr lang="en-US" sz="2000" dirty="0"/>
              <a:t> + </a:t>
            </a:r>
            <a:r>
              <a:rPr lang="en-US" sz="2000" i="1" dirty="0"/>
              <a:t>n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n</a:t>
            </a:r>
            <a:r>
              <a:rPr lang="en-US" sz="2000" i="1" baseline="-25000" dirty="0" err="1"/>
              <a:t>p</a:t>
            </a:r>
            <a:r>
              <a:rPr lang="en-US" sz="2000" dirty="0" err="1"/>
              <a:t>∙</a:t>
            </a:r>
            <a:r>
              <a:rPr lang="en-US" sz="2000" b="1" dirty="0" err="1"/>
              <a:t>u</a:t>
            </a:r>
            <a:r>
              <a:rPr lang="en-US" sz="2000" i="1" baseline="-25000" dirty="0" err="1"/>
              <a:t>p</a:t>
            </a:r>
            <a:r>
              <a:rPr lang="en-US" sz="2000" dirty="0"/>
              <a:t> |</a:t>
            </a:r>
            <a:r>
              <a:rPr lang="en-US" sz="2000" i="1" dirty="0"/>
              <a:t> n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/>
              <a:t>n</a:t>
            </a:r>
            <a:r>
              <a:rPr lang="en-US" sz="2000" i="1" baseline="-25000" dirty="0"/>
              <a:t>p</a:t>
            </a:r>
            <a:r>
              <a:rPr lang="en-US" sz="2000" dirty="0"/>
              <a:t> ∈ ℕ }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385166"/>
              </p:ext>
            </p:extLst>
          </p:nvPr>
        </p:nvGraphicFramePr>
        <p:xfrm>
          <a:off x="4640826" y="2666192"/>
          <a:ext cx="6712974" cy="35793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F7BDBD7-BE2A-40A2-9D17-51C4A65981E0}"/>
              </a:ext>
            </a:extLst>
          </p:cNvPr>
          <p:cNvSpPr/>
          <p:nvPr/>
        </p:nvSpPr>
        <p:spPr>
          <a:xfrm>
            <a:off x="712563" y="1499770"/>
            <a:ext cx="3621312" cy="5030787"/>
          </a:xfrm>
          <a:prstGeom prst="roundRect">
            <a:avLst>
              <a:gd name="adj" fmla="val 329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 in dimension </a:t>
            </a:r>
            <a:r>
              <a:rPr lang="en-US" sz="2000" b="1" i="1" dirty="0"/>
              <a:t>d</a:t>
            </a:r>
            <a:r>
              <a:rPr lang="en-US" sz="2000" b="1" dirty="0"/>
              <a:t>=2</a:t>
            </a:r>
            <a:r>
              <a:rPr lang="en-US" sz="2000" dirty="0"/>
              <a:t>: </a:t>
            </a:r>
          </a:p>
          <a:p>
            <a:endParaRPr lang="en-US" sz="2000" dirty="0"/>
          </a:p>
          <a:p>
            <a:r>
              <a:rPr lang="en-US" sz="2000" b="1" dirty="0"/>
              <a:t>b</a:t>
            </a:r>
            <a:r>
              <a:rPr lang="en-US" sz="2000" dirty="0"/>
              <a:t> = (2,1)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1</a:t>
            </a:r>
            <a:r>
              <a:rPr lang="en-US" sz="2000" dirty="0"/>
              <a:t> = (4,1)</a:t>
            </a:r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r>
              <a:rPr lang="en-US" sz="2000" b="1" dirty="0"/>
              <a:t>u</a:t>
            </a:r>
            <a:r>
              <a:rPr lang="en-US" sz="2000" baseline="-25000" dirty="0"/>
              <a:t>2</a:t>
            </a:r>
            <a:r>
              <a:rPr lang="en-US" sz="2000" dirty="0"/>
              <a:t> = (2,2)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802D59EC-0F4B-48E7-AEB1-59C05418746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5353392"/>
              </p:ext>
            </p:extLst>
          </p:nvPr>
        </p:nvGraphicFramePr>
        <p:xfrm>
          <a:off x="2070429" y="1999412"/>
          <a:ext cx="1434527" cy="1206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8228DDB4-D925-4426-8A33-973D0958CA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4642316"/>
              </p:ext>
            </p:extLst>
          </p:nvPr>
        </p:nvGraphicFramePr>
        <p:xfrm>
          <a:off x="2054555" y="4911390"/>
          <a:ext cx="1434527" cy="13846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D4B41E81-C9C1-4CD9-9D11-3FFB7A38D4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21331179"/>
              </p:ext>
            </p:extLst>
          </p:nvPr>
        </p:nvGraphicFramePr>
        <p:xfrm>
          <a:off x="2051258" y="3574450"/>
          <a:ext cx="2118359" cy="1138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0F09281-E874-43D4-A39D-EB29609B8879}"/>
              </a:ext>
            </a:extLst>
          </p:cNvPr>
          <p:cNvCxnSpPr>
            <a:cxnSpLocks/>
            <a:stCxn id="18" idx="2"/>
          </p:cNvCxnSpPr>
          <p:nvPr/>
        </p:nvCxnSpPr>
        <p:spPr>
          <a:xfrm flipH="1">
            <a:off x="8977314" y="2798458"/>
            <a:ext cx="382996" cy="1240155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3A47022-3F8B-4995-85B5-50F94B8155E7}"/>
              </a:ext>
            </a:extLst>
          </p:cNvPr>
          <p:cNvSpPr txBox="1"/>
          <p:nvPr/>
        </p:nvSpPr>
        <p:spPr>
          <a:xfrm>
            <a:off x="8429932" y="2336793"/>
            <a:ext cx="186075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/>
              <a:t>b</a:t>
            </a:r>
            <a:r>
              <a:rPr lang="en-US" sz="2400" dirty="0"/>
              <a:t> + 3</a:t>
            </a:r>
            <a:r>
              <a:rPr lang="en-US" sz="2400" b="1" dirty="0"/>
              <a:t>u</a:t>
            </a:r>
            <a:r>
              <a:rPr lang="en-US" sz="2400" baseline="-25000" dirty="0"/>
              <a:t>1</a:t>
            </a:r>
            <a:r>
              <a:rPr lang="en-US" sz="2400" dirty="0"/>
              <a:t> + 2</a:t>
            </a:r>
            <a:r>
              <a:rPr lang="en-US" sz="2400" b="1" dirty="0"/>
              <a:t>u</a:t>
            </a:r>
            <a:r>
              <a:rPr lang="en-US" sz="2400" baseline="-25000" dirty="0"/>
              <a:t>2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25A31E-64CB-46E0-99BC-A79B5B0D861E}"/>
              </a:ext>
            </a:extLst>
          </p:cNvPr>
          <p:cNvCxnSpPr/>
          <p:nvPr/>
        </p:nvCxnSpPr>
        <p:spPr>
          <a:xfrm flipV="1">
            <a:off x="6336952" y="5227026"/>
            <a:ext cx="870740" cy="222244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21CA806-78AC-4FFE-A420-63AAEFBB9995}"/>
              </a:ext>
            </a:extLst>
          </p:cNvPr>
          <p:cNvCxnSpPr/>
          <p:nvPr/>
        </p:nvCxnSpPr>
        <p:spPr>
          <a:xfrm flipV="1">
            <a:off x="7195810" y="5008397"/>
            <a:ext cx="878661" cy="221027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FD870C3-9B70-4256-A742-0F72055BBD0D}"/>
              </a:ext>
            </a:extLst>
          </p:cNvPr>
          <p:cNvCxnSpPr/>
          <p:nvPr/>
        </p:nvCxnSpPr>
        <p:spPr>
          <a:xfrm flipV="1">
            <a:off x="8076888" y="4572177"/>
            <a:ext cx="438089" cy="43622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904510D-F29B-4870-A795-06AE78E9ED4B}"/>
              </a:ext>
            </a:extLst>
          </p:cNvPr>
          <p:cNvCxnSpPr/>
          <p:nvPr/>
        </p:nvCxnSpPr>
        <p:spPr>
          <a:xfrm flipV="1">
            <a:off x="8519743" y="4132878"/>
            <a:ext cx="428623" cy="43217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EABE2F2-12A3-4416-AD87-8EBC254B6E14}"/>
              </a:ext>
            </a:extLst>
          </p:cNvPr>
          <p:cNvSpPr txBox="1"/>
          <p:nvPr/>
        </p:nvSpPr>
        <p:spPr>
          <a:xfrm>
            <a:off x="9726367" y="1187073"/>
            <a:ext cx="24717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multi-dimensional generalization of </a:t>
            </a:r>
            <a:r>
              <a:rPr lang="en-US" sz="1800" i="1" dirty="0"/>
              <a:t>eventually periodic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524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12" grpId="0" animBg="1"/>
      <p:bldGraphic spid="13" grpId="0">
        <p:bldAsOne/>
      </p:bldGraphic>
      <p:bldGraphic spid="14" grpId="0">
        <p:bldAsOne/>
      </p:bldGraphic>
      <p:bldGraphic spid="15" grpId="0">
        <p:bldAsOne/>
      </p:bldGraphic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585851" y="2781113"/>
            <a:ext cx="3173241" cy="2415246"/>
            <a:chOff x="8220495" y="2726347"/>
            <a:chExt cx="4308413" cy="323310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58621" y="2726347"/>
              <a:ext cx="3990464" cy="3233109"/>
            </a:xfrm>
            <a:prstGeom prst="rect">
              <a:avLst/>
            </a:prstGeom>
          </p:spPr>
        </p:pic>
        <p:sp>
          <p:nvSpPr>
            <p:cNvPr id="35" name="Rectangle 34"/>
            <p:cNvSpPr/>
            <p:nvPr/>
          </p:nvSpPr>
          <p:spPr>
            <a:xfrm>
              <a:off x="8220495" y="3853783"/>
              <a:ext cx="579372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1"/>
                  </a:solidFill>
                </a:rPr>
                <a:t>X</a:t>
              </a:r>
              <a:endParaRPr lang="en-US" sz="3629" dirty="0">
                <a:solidFill>
                  <a:schemeClr val="accent1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1971301" y="3813459"/>
              <a:ext cx="557607" cy="8712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629" i="1" dirty="0">
                  <a:solidFill>
                    <a:schemeClr val="accent2"/>
                  </a:solidFill>
                </a:rPr>
                <a:t>Y</a:t>
              </a:r>
              <a:endParaRPr lang="en-US" sz="3629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Does</a:t>
            </a:r>
            <a:r>
              <a:rPr lang="en-US" dirty="0"/>
              <a:t> chemistry compute?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6</a:t>
            </a:fld>
            <a:endParaRPr lang="en-US"/>
          </a:p>
        </p:txBody>
      </p:sp>
      <p:grpSp>
        <p:nvGrpSpPr>
          <p:cNvPr id="55" name="Group 54"/>
          <p:cNvGrpSpPr/>
          <p:nvPr/>
        </p:nvGrpSpPr>
        <p:grpSpPr>
          <a:xfrm>
            <a:off x="7117069" y="1526583"/>
            <a:ext cx="1904156" cy="1226110"/>
            <a:chOff x="4779669" y="2685896"/>
            <a:chExt cx="2099034" cy="1351595"/>
          </a:xfrm>
        </p:grpSpPr>
        <p:sp>
          <p:nvSpPr>
            <p:cNvPr id="8" name="Rectangle 7"/>
            <p:cNvSpPr/>
            <p:nvPr/>
          </p:nvSpPr>
          <p:spPr>
            <a:xfrm>
              <a:off x="4783694" y="3024189"/>
              <a:ext cx="443885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1"/>
                  </a:solidFill>
                </a:rPr>
                <a:t>X</a:t>
              </a:r>
              <a:endParaRPr lang="en-US" sz="3266" dirty="0">
                <a:solidFill>
                  <a:schemeClr val="accent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5588352" y="3024188"/>
              <a:ext cx="500431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6"/>
                  </a:solidFill>
                </a:rPr>
                <a:t>U</a:t>
              </a:r>
              <a:endParaRPr lang="en-US" sz="3266" dirty="0">
                <a:solidFill>
                  <a:schemeClr val="accent6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6450720" y="3024189"/>
              <a:ext cx="427983" cy="65579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s-IS" sz="3266" i="1" dirty="0">
                  <a:solidFill>
                    <a:schemeClr val="accent2"/>
                  </a:solidFill>
                </a:rPr>
                <a:t>Y</a:t>
              </a:r>
              <a:endParaRPr lang="en-US" sz="3266" dirty="0">
                <a:solidFill>
                  <a:schemeClr val="accent2"/>
                </a:solidFill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5251619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082273" y="3222044"/>
              <a:ext cx="41575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5170837" y="3484616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6006075" y="3488321"/>
              <a:ext cx="415756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779669" y="3346721"/>
              <a:ext cx="1534386" cy="690770"/>
              <a:chOff x="4792368" y="2452481"/>
              <a:chExt cx="1534386" cy="690770"/>
            </a:xfrm>
          </p:grpSpPr>
          <p:cxnSp>
            <p:nvCxnSpPr>
              <p:cNvPr id="27" name="Connector: Elbow 26"/>
              <p:cNvCxnSpPr/>
              <p:nvPr/>
            </p:nvCxnSpPr>
            <p:spPr>
              <a:xfrm rot="10800000" flipH="1" flipV="1">
                <a:off x="4792368" y="2452481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Oval 38"/>
              <p:cNvSpPr/>
              <p:nvPr/>
            </p:nvSpPr>
            <p:spPr>
              <a:xfrm>
                <a:off x="5342126" y="26858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40" name="Connector: Elbow 39"/>
              <p:cNvCxnSpPr/>
              <p:nvPr/>
            </p:nvCxnSpPr>
            <p:spPr>
              <a:xfrm flipV="1">
                <a:off x="5414234" y="27935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Oval 43"/>
              <p:cNvSpPr/>
              <p:nvPr/>
            </p:nvSpPr>
            <p:spPr>
              <a:xfrm>
                <a:off x="6190049" y="26883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  <p:grpSp>
          <p:nvGrpSpPr>
            <p:cNvPr id="52" name="Group 51"/>
            <p:cNvGrpSpPr/>
            <p:nvPr/>
          </p:nvGrpSpPr>
          <p:grpSpPr>
            <a:xfrm rot="10800000">
              <a:off x="5317092" y="2685896"/>
              <a:ext cx="1530361" cy="690136"/>
              <a:chOff x="4948793" y="2605515"/>
              <a:chExt cx="1530361" cy="690136"/>
            </a:xfrm>
          </p:grpSpPr>
          <p:cxnSp>
            <p:nvCxnSpPr>
              <p:cNvPr id="48" name="Connector: Elbow 47"/>
              <p:cNvCxnSpPr/>
              <p:nvPr/>
            </p:nvCxnSpPr>
            <p:spPr>
              <a:xfrm rot="10800000" flipH="1" flipV="1">
                <a:off x="4948793" y="2605515"/>
                <a:ext cx="636032" cy="321592"/>
              </a:xfrm>
              <a:prstGeom prst="bentConnector5">
                <a:avLst>
                  <a:gd name="adj1" fmla="val -35942"/>
                  <a:gd name="adj2" fmla="val 214846"/>
                  <a:gd name="adj3" fmla="val 96871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9" name="Oval 48"/>
              <p:cNvSpPr/>
              <p:nvPr/>
            </p:nvSpPr>
            <p:spPr>
              <a:xfrm>
                <a:off x="5494526" y="2838296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  <p:cxnSp>
            <p:nvCxnSpPr>
              <p:cNvPr id="50" name="Connector: Elbow 49"/>
              <p:cNvCxnSpPr/>
              <p:nvPr/>
            </p:nvCxnSpPr>
            <p:spPr>
              <a:xfrm flipV="1">
                <a:off x="5566634" y="2945926"/>
                <a:ext cx="854855" cy="349725"/>
              </a:xfrm>
              <a:prstGeom prst="bentConnector3">
                <a:avLst>
                  <a:gd name="adj1" fmla="val 98840"/>
                </a:avLst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Oval 50"/>
              <p:cNvSpPr/>
              <p:nvPr/>
            </p:nvSpPr>
            <p:spPr>
              <a:xfrm>
                <a:off x="6342449" y="2840737"/>
                <a:ext cx="136705" cy="140178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33"/>
              </a:p>
            </p:txBody>
          </p:sp>
        </p:grpSp>
      </p:grpSp>
      <p:sp>
        <p:nvSpPr>
          <p:cNvPr id="5" name="TextBox 4"/>
          <p:cNvSpPr txBox="1"/>
          <p:nvPr/>
        </p:nvSpPr>
        <p:spPr>
          <a:xfrm>
            <a:off x="652632" y="5912560"/>
            <a:ext cx="5713554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[Dodd,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Micheelsen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Sneppen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Thon.   Theoretical analysis of epigenetic cell memory by nucleosome modification,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2007]</a:t>
            </a:r>
          </a:p>
        </p:txBody>
      </p:sp>
      <p:pic>
        <p:nvPicPr>
          <p:cNvPr id="1026" name="Picture 2" descr="http://ars.els-cdn.com/content/image/1-s2.0-S0092867407004588-gr1_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00" y="1690735"/>
            <a:ext cx="4873444" cy="4165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98050" y="162475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=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556496" y="5458277"/>
            <a:ext cx="5076196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Csikász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-Nagy.   The cell cycle switch computes approximate majority.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Nature Scientific Reports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015274" y="3593224"/>
            <a:ext cx="443693" cy="846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99" dirty="0"/>
              <a:t>≈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42073" y="5982113"/>
            <a:ext cx="485175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Cardelli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Morphisms of reaction networks that couple structure to function,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BMC Systems Biology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2014]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308420" y="2003228"/>
            <a:ext cx="218008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1"/>
                </a:solidFill>
              </a:rPr>
              <a:t>X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9956" y="2012954"/>
            <a:ext cx="203582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2"/>
                </a:solidFill>
              </a:rPr>
              <a:t>Y</a:t>
            </a:r>
            <a:endParaRPr lang="en-US" sz="3266" dirty="0">
              <a:solidFill>
                <a:schemeClr val="accent1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61535" y="1985474"/>
            <a:ext cx="269304" cy="502573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>
            <a:spAutoFit/>
          </a:bodyPr>
          <a:lstStyle/>
          <a:p>
            <a:r>
              <a:rPr lang="is-IS" sz="3266" i="1" dirty="0">
                <a:solidFill>
                  <a:schemeClr val="accent6"/>
                </a:solidFill>
              </a:rPr>
              <a:t>U</a:t>
            </a:r>
            <a:endParaRPr lang="en-US" sz="3266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279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A4653-FFBE-44BE-9FA5-51ABE8919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B38221-5B07-4A4F-B0A6-2DBEC3DA6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60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B7D722C-51BC-4836-B5FC-8F51B35D36ED}"/>
              </a:ext>
            </a:extLst>
          </p:cNvPr>
          <p:cNvSpPr/>
          <p:nvPr/>
        </p:nvSpPr>
        <p:spPr>
          <a:xfrm>
            <a:off x="836612" y="1574137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54222B91-B700-4658-9690-8AADA709678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055680"/>
              </p:ext>
            </p:extLst>
          </p:nvPr>
        </p:nvGraphicFramePr>
        <p:xfrm>
          <a:off x="3018691" y="2526520"/>
          <a:ext cx="7772400" cy="4012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7D74F45-5E04-43AC-B984-AD1513EADC1D}"/>
              </a:ext>
            </a:extLst>
          </p:cNvPr>
          <p:cNvSpPr txBox="1"/>
          <p:nvPr/>
        </p:nvSpPr>
        <p:spPr>
          <a:xfrm>
            <a:off x="1324658" y="3743929"/>
            <a:ext cx="196947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union of two linear sets:</a:t>
            </a:r>
          </a:p>
        </p:txBody>
      </p:sp>
    </p:spTree>
    <p:extLst>
      <p:ext uri="{BB962C8B-B14F-4D97-AF65-F5344CB8AC3E}">
        <p14:creationId xmlns:p14="http://schemas.microsoft.com/office/powerpoint/2010/main" val="1586455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E6F4F-0FB1-4AEE-A13C-FDDC52673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C336D9-6FD8-46D8-A9B9-47D4C62E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E96892F-801D-400B-9F64-AC190D3572E3}"/>
              </a:ext>
            </a:extLst>
          </p:cNvPr>
          <p:cNvSpPr/>
          <p:nvPr/>
        </p:nvSpPr>
        <p:spPr>
          <a:xfrm>
            <a:off x="6383660" y="1608208"/>
            <a:ext cx="4970140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2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a finite union of linear sets.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5809835-A6A7-4175-AE0D-2957401AE7E7}"/>
              </a:ext>
            </a:extLst>
          </p:cNvPr>
          <p:cNvSpPr/>
          <p:nvPr/>
        </p:nvSpPr>
        <p:spPr>
          <a:xfrm>
            <a:off x="817240" y="1608208"/>
            <a:ext cx="4970140" cy="137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Boolean combination (through finite unions, intersections, and complements) of threshold and mod sets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9415EF3-D168-4B23-91CF-FAA9BF5569A3}"/>
              </a:ext>
            </a:extLst>
          </p:cNvPr>
          <p:cNvSpPr/>
          <p:nvPr/>
        </p:nvSpPr>
        <p:spPr>
          <a:xfrm>
            <a:off x="839788" y="3308421"/>
            <a:ext cx="4970140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1a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threshold</a:t>
            </a:r>
            <a:r>
              <a:rPr lang="en-US" sz="2000" dirty="0"/>
              <a:t> set if there are integers </a:t>
            </a:r>
            <a:r>
              <a:rPr lang="en-US" sz="2000" i="1" dirty="0"/>
              <a:t>t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     </a:t>
            </a:r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053999-2189-4745-A73C-B0B97ED0360A}"/>
              </a:ext>
            </a:extLst>
          </p:cNvPr>
          <p:cNvSpPr/>
          <p:nvPr/>
        </p:nvSpPr>
        <p:spPr>
          <a:xfrm>
            <a:off x="6382074" y="3308421"/>
            <a:ext cx="5505126" cy="1081088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1b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a </a:t>
            </a:r>
            <a:r>
              <a:rPr lang="en-US" sz="2000" u="sng" dirty="0"/>
              <a:t>mod</a:t>
            </a:r>
            <a:r>
              <a:rPr lang="en-US" sz="2000" dirty="0"/>
              <a:t> set if there are integers </a:t>
            </a:r>
            <a:r>
              <a:rPr lang="en-US" sz="2000" i="1" dirty="0" err="1"/>
              <a:t>t</a:t>
            </a:r>
            <a:r>
              <a:rPr lang="en-US" sz="2000" dirty="0" err="1"/>
              <a:t>,</a:t>
            </a:r>
            <a:r>
              <a:rPr lang="en-US" sz="2000" i="1" dirty="0" err="1"/>
              <a:t>p</a:t>
            </a:r>
            <a:r>
              <a:rPr lang="en-US" sz="2000" dirty="0"/>
              <a:t> and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 …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k</a:t>
            </a:r>
            <a:r>
              <a:rPr lang="en-US" sz="2000" dirty="0"/>
              <a:t> such that</a:t>
            </a:r>
          </a:p>
          <a:p>
            <a:r>
              <a:rPr lang="en-US" sz="2000" i="1" dirty="0"/>
              <a:t>X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t</a:t>
            </a:r>
            <a:r>
              <a:rPr lang="en-US" sz="2000" dirty="0"/>
              <a:t> mod </a:t>
            </a:r>
            <a:r>
              <a:rPr lang="en-US" sz="2000" i="1" dirty="0"/>
              <a:t>p</a:t>
            </a:r>
            <a:r>
              <a:rPr lang="en-US" sz="2000" dirty="0"/>
              <a:t> }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F2E792-C2B1-47B8-BAE9-58BACA3DBFF6}"/>
              </a:ext>
            </a:extLst>
          </p:cNvPr>
          <p:cNvSpPr txBox="1"/>
          <p:nvPr/>
        </p:nvSpPr>
        <p:spPr>
          <a:xfrm>
            <a:off x="6382073" y="4550976"/>
            <a:ext cx="5289369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odd?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dirty="0"/>
              <a:t> 2 more than a multiple of 3? = {2, 5, 8, 11, 14, …}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odd?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451D910-925D-4F14-AD4C-9CD6FD93C051}"/>
              </a:ext>
            </a:extLst>
          </p:cNvPr>
          <p:cNvSpPr txBox="1"/>
          <p:nvPr/>
        </p:nvSpPr>
        <p:spPr>
          <a:xfrm>
            <a:off x="945332" y="4594021"/>
            <a:ext cx="447953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examples: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?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– 3</a:t>
            </a:r>
            <a:r>
              <a:rPr lang="en-US" i="1" dirty="0"/>
              <a:t>x</a:t>
            </a:r>
            <a:r>
              <a:rPr lang="en-US" baseline="-25000" dirty="0"/>
              <a:t>2 </a:t>
            </a:r>
            <a:r>
              <a:rPr lang="en-US" dirty="0"/>
              <a:t>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+ 5?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91AE0F-BB81-4E55-AB44-970BA8F0E60C}"/>
              </a:ext>
            </a:extLst>
          </p:cNvPr>
          <p:cNvSpPr txBox="1"/>
          <p:nvPr/>
        </p:nvSpPr>
        <p:spPr>
          <a:xfrm>
            <a:off x="945332" y="580465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&gt; </a:t>
            </a:r>
            <a:r>
              <a:rPr lang="en-US" i="1" dirty="0"/>
              <a:t>x</a:t>
            </a:r>
            <a:r>
              <a:rPr lang="en-US" baseline="-25000" dirty="0"/>
              <a:t>2</a:t>
            </a:r>
            <a:r>
              <a:rPr lang="en-US" dirty="0"/>
              <a:t> and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odd?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8D7A5E-AEA9-462F-B988-E0BDC13ADF8C}"/>
              </a:ext>
            </a:extLst>
          </p:cNvPr>
          <p:cNvSpPr txBox="1"/>
          <p:nvPr/>
        </p:nvSpPr>
        <p:spPr>
          <a:xfrm>
            <a:off x="6382074" y="5954565"/>
            <a:ext cx="4479533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example </a:t>
            </a:r>
            <a:r>
              <a:rPr lang="en-US" dirty="0" err="1"/>
              <a:t>semilinear</a:t>
            </a:r>
            <a:r>
              <a:rPr lang="en-US" dirty="0"/>
              <a:t> set:</a:t>
            </a:r>
          </a:p>
          <a:p>
            <a:r>
              <a:rPr lang="en-US" dirty="0"/>
              <a:t>is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 +</a:t>
            </a:r>
            <a:r>
              <a:rPr lang="en-US" i="1" dirty="0"/>
              <a:t> x</a:t>
            </a:r>
            <a:r>
              <a:rPr lang="en-US" baseline="-25000" dirty="0"/>
              <a:t>2</a:t>
            </a:r>
            <a:r>
              <a:rPr lang="en-US" dirty="0"/>
              <a:t> is </a:t>
            </a:r>
            <a:r>
              <a:rPr lang="en-US" u="sng" dirty="0"/>
              <a:t>not</a:t>
            </a:r>
            <a:r>
              <a:rPr lang="en-US" dirty="0"/>
              <a:t> a multiple of 3?</a:t>
            </a:r>
          </a:p>
        </p:txBody>
      </p:sp>
    </p:spTree>
    <p:extLst>
      <p:ext uri="{BB962C8B-B14F-4D97-AF65-F5344CB8AC3E}">
        <p14:creationId xmlns:p14="http://schemas.microsoft.com/office/powerpoint/2010/main" val="423614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5C280D-81B5-45C6-8815-CF731CD9C4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Equivalent definitions of </a:t>
            </a:r>
            <a:r>
              <a:rPr lang="en-US" dirty="0" err="1"/>
              <a:t>semilinear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68267E-A8EF-428B-AA79-D9273E57A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9723E69-EDC6-417F-9E19-66B375111BE1}"/>
              </a:ext>
            </a:extLst>
          </p:cNvPr>
          <p:cNvSpPr/>
          <p:nvPr/>
        </p:nvSpPr>
        <p:spPr>
          <a:xfrm>
            <a:off x="2767784" y="1838848"/>
            <a:ext cx="5650858" cy="1850991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 3</a:t>
            </a:r>
            <a:r>
              <a:rPr lang="en-US" sz="2000" dirty="0"/>
              <a:t>: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it is definable in the first-order theory of </a:t>
            </a:r>
            <a:r>
              <a:rPr lang="en-US" sz="2000" dirty="0" err="1"/>
              <a:t>Presburger</a:t>
            </a:r>
            <a:r>
              <a:rPr lang="en-US" sz="2000" dirty="0"/>
              <a:t> arithmetic. </a:t>
            </a:r>
          </a:p>
          <a:p>
            <a:r>
              <a:rPr lang="en-US" sz="2000" dirty="0"/>
              <a:t>(</a:t>
            </a:r>
            <a:r>
              <a:rPr lang="en-US" sz="2000" i="1" dirty="0"/>
              <a:t>original definition, </a:t>
            </a:r>
          </a:p>
          <a:p>
            <a:r>
              <a:rPr lang="en-US" sz="2000" i="1" dirty="0"/>
              <a:t>hardest to understand; </a:t>
            </a:r>
          </a:p>
          <a:p>
            <a:r>
              <a:rPr lang="en-US" sz="2000" i="1" dirty="0"/>
              <a:t>we won’t use it.</a:t>
            </a:r>
            <a:r>
              <a:rPr lang="en-US" sz="2000" dirty="0"/>
              <a:t>)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E1DCA3C-A2F7-48A1-A4EE-7019904E5EC7}"/>
              </a:ext>
            </a:extLst>
          </p:cNvPr>
          <p:cNvSpPr/>
          <p:nvPr/>
        </p:nvSpPr>
        <p:spPr>
          <a:xfrm>
            <a:off x="2315313" y="4245937"/>
            <a:ext cx="6555800" cy="137771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Other places </a:t>
            </a:r>
            <a:r>
              <a:rPr lang="en-US" sz="2000" b="1" dirty="0" err="1"/>
              <a:t>semilinear</a:t>
            </a:r>
            <a:r>
              <a:rPr lang="en-US" sz="2000" b="1" dirty="0"/>
              <a:t> sets show up in computer science</a:t>
            </a:r>
            <a:r>
              <a:rPr lang="en-US" sz="2000" dirty="0"/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Sets decidable by </a:t>
            </a:r>
            <a:r>
              <a:rPr lang="en-US" sz="2000" i="1" dirty="0"/>
              <a:t>reversal-bounded counter machines</a:t>
            </a:r>
            <a:r>
              <a:rPr lang="en-US" sz="20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 2D, they are conjectured to be the sets weakly self-assembled by temperature </a:t>
            </a:r>
            <a:r>
              <a:rPr lang="el-GR" sz="2000" i="1" dirty="0"/>
              <a:t>τ</a:t>
            </a:r>
            <a:r>
              <a:rPr lang="en-US" sz="2000" dirty="0"/>
              <a:t>=1 tile systems.</a:t>
            </a:r>
          </a:p>
        </p:txBody>
      </p:sp>
    </p:spTree>
    <p:extLst>
      <p:ext uri="{BB962C8B-B14F-4D97-AF65-F5344CB8AC3E}">
        <p14:creationId xmlns:p14="http://schemas.microsoft.com/office/powerpoint/2010/main" val="694294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E464A-660F-4E28-810E-028EB2EC6F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048098"/>
          </a:xfrm>
        </p:spPr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051AF1-8840-45B4-8925-67AE4DD7C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63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DB8316-DEDC-46BF-88A3-A15A1946373A}"/>
              </a:ext>
            </a:extLst>
          </p:cNvPr>
          <p:cNvSpPr/>
          <p:nvPr/>
        </p:nvSpPr>
        <p:spPr>
          <a:xfrm>
            <a:off x="836612" y="1413223"/>
            <a:ext cx="4558995" cy="70893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1</a:t>
            </a:r>
            <a:r>
              <a:rPr lang="en-US" sz="2000" dirty="0"/>
              <a:t>: A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stably decided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74FD3A5-8D2B-4E21-88C0-D22097EFDA7B}"/>
              </a:ext>
            </a:extLst>
          </p:cNvPr>
          <p:cNvSpPr/>
          <p:nvPr/>
        </p:nvSpPr>
        <p:spPr>
          <a:xfrm>
            <a:off x="839788" y="2453642"/>
            <a:ext cx="5071068" cy="1572380"/>
          </a:xfrm>
          <a:prstGeom prst="roundRect">
            <a:avLst>
              <a:gd name="adj" fmla="val 7219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/>
              <a:t>Full proof is too complex to do in this course. But we’ll show: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All </a:t>
            </a:r>
            <a:r>
              <a:rPr lang="en-US" dirty="0" err="1"/>
              <a:t>semilinear</a:t>
            </a:r>
            <a:r>
              <a:rPr lang="en-US" dirty="0"/>
              <a:t> sets </a:t>
            </a:r>
            <a:r>
              <a:rPr lang="en-US" u="sng" dirty="0"/>
              <a:t>can</a:t>
            </a:r>
            <a:r>
              <a:rPr lang="en-US" dirty="0"/>
              <a:t> be stably decided.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 non-</a:t>
            </a:r>
            <a:r>
              <a:rPr lang="en-US" dirty="0" err="1"/>
              <a:t>semilinear</a:t>
            </a:r>
            <a:r>
              <a:rPr lang="en-US" dirty="0"/>
              <a:t> “squaring” set </a:t>
            </a:r>
            <a:r>
              <a:rPr lang="en-US" i="1" dirty="0"/>
              <a:t>X</a:t>
            </a:r>
            <a:r>
              <a:rPr lang="en-US" dirty="0"/>
              <a:t> =              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y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y</a:t>
            </a:r>
            <a:r>
              <a:rPr lang="en-US" dirty="0"/>
              <a:t> } </a:t>
            </a:r>
            <a:r>
              <a:rPr lang="en-US" u="sng" dirty="0"/>
              <a:t>cannot</a:t>
            </a:r>
            <a:r>
              <a:rPr lang="en-US" dirty="0"/>
              <a:t> be stably decided.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AF18569-82E7-4C1A-B328-5242CF28550E}"/>
              </a:ext>
            </a:extLst>
          </p:cNvPr>
          <p:cNvSpPr/>
          <p:nvPr/>
        </p:nvSpPr>
        <p:spPr>
          <a:xfrm>
            <a:off x="6541415" y="1413223"/>
            <a:ext cx="4608953" cy="102698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 2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stably computed by some CRN if and only if it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9366F8B-67F1-4A22-A042-253A782AA482}"/>
              </a:ext>
            </a:extLst>
          </p:cNvPr>
          <p:cNvSpPr/>
          <p:nvPr/>
        </p:nvSpPr>
        <p:spPr>
          <a:xfrm>
            <a:off x="839788" y="4357502"/>
            <a:ext cx="5071068" cy="70893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u="sng" dirty="0" err="1"/>
              <a:t>semilinear</a:t>
            </a:r>
            <a:r>
              <a:rPr lang="en-US" sz="2000" dirty="0"/>
              <a:t> if graph(</a:t>
            </a:r>
            <a:r>
              <a:rPr lang="en-US" sz="2000" i="1" dirty="0"/>
              <a:t>f</a:t>
            </a:r>
            <a:r>
              <a:rPr lang="en-US" sz="2000" dirty="0"/>
              <a:t>) = { (</a:t>
            </a:r>
            <a:r>
              <a:rPr lang="en-US" sz="2000" b="1" i="1" dirty="0" err="1"/>
              <a:t>a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b="1" i="1" dirty="0"/>
              <a:t>a</a:t>
            </a:r>
            <a:r>
              <a:rPr lang="en-US" sz="2000" dirty="0"/>
              <a:t>)=</a:t>
            </a:r>
            <a:r>
              <a:rPr lang="en-US" sz="2000" i="1" dirty="0"/>
              <a:t>y</a:t>
            </a:r>
            <a:r>
              <a:rPr lang="en-US" sz="2000" dirty="0"/>
              <a:t> } is a </a:t>
            </a:r>
            <a:r>
              <a:rPr lang="en-US" sz="2000" dirty="0" err="1"/>
              <a:t>semilinear</a:t>
            </a:r>
            <a:r>
              <a:rPr lang="en-US" sz="2000" dirty="0"/>
              <a:t> set.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02C0DB-647E-43CF-8659-4A6003B11892}"/>
              </a:ext>
            </a:extLst>
          </p:cNvPr>
          <p:cNvSpPr/>
          <p:nvPr/>
        </p:nvSpPr>
        <p:spPr>
          <a:xfrm>
            <a:off x="839788" y="5520394"/>
            <a:ext cx="5071068" cy="6179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Example</a:t>
            </a:r>
            <a:r>
              <a:rPr lang="en-US" sz="2000" dirty="0"/>
              <a:t>: The squaring set </a:t>
            </a:r>
            <a:r>
              <a:rPr lang="en-US" sz="2000" i="1" dirty="0"/>
              <a:t>X</a:t>
            </a:r>
            <a:r>
              <a:rPr lang="en-US" sz="2000" dirty="0"/>
              <a:t> above is the graph of the function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  <a:r>
              <a:rPr lang="en-US" sz="2000" dirty="0"/>
              <a:t>.</a:t>
            </a:r>
          </a:p>
        </p:txBody>
      </p:sp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613E521C-0EA9-4A69-9DC7-EA63E64897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93375666"/>
              </p:ext>
            </p:extLst>
          </p:nvPr>
        </p:nvGraphicFramePr>
        <p:xfrm>
          <a:off x="6667604" y="2473243"/>
          <a:ext cx="2225187" cy="45076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B39E2478-746F-4AC6-BC72-90020EF7E7F6}"/>
              </a:ext>
            </a:extLst>
          </p:cNvPr>
          <p:cNvSpPr txBox="1"/>
          <p:nvPr/>
        </p:nvSpPr>
        <p:spPr>
          <a:xfrm>
            <a:off x="9042986" y="4157447"/>
            <a:ext cx="174894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i="1" dirty="0"/>
              <a:t>X</a:t>
            </a:r>
            <a:r>
              <a:rPr lang="en-US" sz="2000" dirty="0"/>
              <a:t> = graph(</a:t>
            </a:r>
            <a:r>
              <a:rPr lang="en-US" sz="2000" i="1" dirty="0"/>
              <a:t>f</a:t>
            </a:r>
            <a:r>
              <a:rPr lang="en-US" sz="2000" dirty="0"/>
              <a:t>), where </a:t>
            </a:r>
            <a:r>
              <a:rPr lang="en-US" sz="2000" i="1" dirty="0"/>
              <a:t>f</a:t>
            </a:r>
            <a:r>
              <a:rPr lang="en-US" sz="2000" dirty="0"/>
              <a:t>(</a:t>
            </a:r>
            <a:r>
              <a:rPr lang="en-US" sz="2000" i="1" dirty="0"/>
              <a:t>a</a:t>
            </a:r>
            <a:r>
              <a:rPr lang="en-US" sz="2000" dirty="0"/>
              <a:t>) = </a:t>
            </a:r>
            <a:r>
              <a:rPr lang="en-US" sz="2000" i="1" dirty="0"/>
              <a:t>a</a:t>
            </a:r>
            <a:r>
              <a:rPr lang="en-US" sz="2000" baseline="30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759202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Graphic spid="15" grpId="0">
        <p:bldAsOne/>
      </p:bldGraphic>
      <p:bldP spid="1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Stably decidable sets are closed under Boolean operations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64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/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Theorem</a:t>
                </a:r>
                <a:r>
                  <a:rPr lang="en-US" sz="2000" dirty="0"/>
                  <a:t>: If sets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⊆ </a:t>
                </a:r>
                <a:r>
                  <a:rPr lang="en-US" sz="2000" dirty="0" err="1"/>
                  <a:t>ℕ</a:t>
                </a:r>
                <a:r>
                  <a:rPr lang="en-US" sz="2000" i="1" baseline="30000" dirty="0" err="1"/>
                  <a:t>d</a:t>
                </a:r>
                <a:r>
                  <a:rPr lang="en-US" sz="2000" dirty="0"/>
                  <a:t> are stably decided by some CRN, then so are </a:t>
                </a:r>
              </a:p>
              <a:p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.</a:t>
                </a:r>
              </a:p>
            </p:txBody>
          </p:sp>
        </mc:Choice>
        <mc:Fallback xmlns=""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09B1CA9C-03FB-45DF-9C5D-08B4DC2D410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1629" y="1596511"/>
                <a:ext cx="4378125" cy="1012319"/>
              </a:xfrm>
              <a:prstGeom prst="roundRect">
                <a:avLst/>
              </a:prstGeom>
              <a:blipFill>
                <a:blip r:embed="rId2"/>
                <a:stretch>
                  <a:fillRect l="-278" t="-4192" b="-9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/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Proof</a:t>
                </a:r>
                <a:r>
                  <a:rPr lang="en-US" sz="2000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acc>
                  </m:oMath>
                </a14:m>
                <a:r>
                  <a:rPr lang="en-US" sz="2000" dirty="0"/>
                  <a:t>, swap the yes and no voters.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For ∪ and ∩, let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the reaction </a:t>
                </a:r>
                <a:r>
                  <a:rPr lang="en-US" sz="2000" i="1" dirty="0"/>
                  <a:t>A</a:t>
                </a:r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+</a:t>
                </a:r>
                <a:r>
                  <a:rPr lang="en-US" sz="2000" i="1" dirty="0"/>
                  <a:t>A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 for each input species </a:t>
                </a:r>
                <a:r>
                  <a:rPr lang="en-US" sz="2000" i="1" dirty="0"/>
                  <a:t>A</a:t>
                </a:r>
                <a:r>
                  <a:rPr lang="en-US" sz="2000" dirty="0"/>
                  <a:t>, and let </a:t>
                </a:r>
                <a:r>
                  <a:rPr lang="en-US" sz="2000" i="1" dirty="0"/>
                  <a:t>A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 be the input species for </a:t>
                </a:r>
                <a:r>
                  <a:rPr lang="en-US" sz="2000" i="1" dirty="0"/>
                  <a:t>C</a:t>
                </a:r>
                <a:r>
                  <a:rPr lang="en-US" sz="2000" i="1" baseline="-25000" dirty="0"/>
                  <a:t>i</a:t>
                </a:r>
                <a:r>
                  <a:rPr lang="en-US" sz="2000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Add four new species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NN</a:t>
                </a:r>
                <a:r>
                  <a:rPr lang="en-US" sz="2000" dirty="0"/>
                  <a:t>,</a:t>
                </a:r>
                <a:r>
                  <a:rPr lang="en-US" sz="2000" i="1" dirty="0"/>
                  <a:t> 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YN, </a:t>
                </a:r>
                <a:r>
                  <a:rPr lang="en-US" sz="2000" dirty="0"/>
                  <a:t>and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r>
                  <a:rPr lang="en-US" sz="2000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“record” the votes of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 and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: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S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i="1" baseline="-25000" dirty="0" err="1"/>
                  <a:t>b</a:t>
                </a:r>
                <a:r>
                  <a:rPr lang="en-US" sz="2000" baseline="-25000" dirty="0"/>
                  <a:t>?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S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first vote of V</a:t>
                </a:r>
                <a:r>
                  <a:rPr lang="en-US" sz="1600" dirty="0"/>
                  <a:t>)</a:t>
                </a:r>
              </a:p>
              <a:p>
                <a:pPr marL="914400" lvl="1" indent="-457200">
                  <a:buFont typeface="+mj-lt"/>
                  <a:buAutoNum type="arabicPeriod"/>
                </a:pPr>
                <a:r>
                  <a:rPr lang="en-US" sz="2000" dirty="0"/>
                  <a:t>If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votes </a:t>
                </a:r>
                <a:r>
                  <a:rPr lang="en-US" sz="2000" i="1" dirty="0"/>
                  <a:t>b</a:t>
                </a:r>
                <a:r>
                  <a:rPr lang="en-US" sz="2000" dirty="0"/>
                  <a:t> ∈ {N,Y} in </a:t>
                </a:r>
                <a:r>
                  <a:rPr lang="en-US" sz="2000" i="1" dirty="0"/>
                  <a:t>C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add reaction </a:t>
                </a:r>
                <a:r>
                  <a:rPr lang="en-US" sz="2000" i="1" dirty="0"/>
                  <a:t>S</a:t>
                </a:r>
                <a:r>
                  <a:rPr lang="en-US" sz="2000" i="1" baseline="-25000" dirty="0"/>
                  <a:t>b</a:t>
                </a:r>
                <a:r>
                  <a:rPr lang="en-US" sz="2000" dirty="0"/>
                  <a:t> +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 dirty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?</m:t>
                        </m:r>
                        <m:acc>
                          <m:accPr>
                            <m:chr m:val="̅"/>
                            <m:ctrlPr>
                              <a:rPr lang="en-US" sz="2000" i="1" dirty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 dirty="0">
                                <a:latin typeface="Cambria Math" panose="02040503050406030204" pitchFamily="18" charset="0"/>
                              </a:rPr>
                              <m:t>𝑏</m:t>
                            </m:r>
                          </m:e>
                        </m:acc>
                      </m:sub>
                    </m:sSub>
                  </m:oMath>
                </a14:m>
                <a:r>
                  <a:rPr lang="en-US" sz="2000" i="1" dirty="0">
                    <a:latin typeface="Liberation Sans" pitchFamily="34"/>
                    <a:ea typeface="Andale Sans UI" pitchFamily="2"/>
                  </a:rPr>
                  <a:t>→</a:t>
                </a:r>
                <a:r>
                  <a:rPr lang="en-US" sz="2000" i="1" dirty="0" err="1"/>
                  <a:t>S</a:t>
                </a:r>
                <a:r>
                  <a:rPr lang="en-US" sz="2000" i="1" baseline="-25000" dirty="0" err="1"/>
                  <a:t>b</a:t>
                </a:r>
                <a:r>
                  <a:rPr lang="en-US" sz="2000" dirty="0" err="1"/>
                  <a:t>+</a:t>
                </a:r>
                <a:r>
                  <a:rPr lang="en-US" sz="2000" i="1" dirty="0" err="1"/>
                  <a:t>V</a:t>
                </a:r>
                <a:r>
                  <a:rPr lang="en-US" sz="2000" baseline="-25000" dirty="0" err="1"/>
                  <a:t>?</a:t>
                </a:r>
                <a:r>
                  <a:rPr lang="en-US" sz="2000" i="1" baseline="-25000" dirty="0" err="1"/>
                  <a:t>b</a:t>
                </a:r>
                <a:r>
                  <a:rPr lang="en-US" sz="2000" dirty="0"/>
                  <a:t> </a:t>
                </a:r>
                <a:r>
                  <a:rPr lang="en-US" sz="1600" dirty="0"/>
                  <a:t>(</a:t>
                </a:r>
                <a:r>
                  <a:rPr lang="en-US" sz="1600" i="1" dirty="0"/>
                  <a:t>i.e., S</a:t>
                </a:r>
                <a:r>
                  <a:rPr lang="en-US" sz="1600" i="1" baseline="-25000" dirty="0"/>
                  <a:t>b</a:t>
                </a:r>
                <a:r>
                  <a:rPr lang="en-US" sz="1600" i="1" dirty="0"/>
                  <a:t> changes the second vote of V</a:t>
                </a:r>
                <a:r>
                  <a:rPr lang="en-US" sz="1600" dirty="0"/>
                  <a:t>)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∪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voters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NY</a:t>
                </a:r>
                <a:r>
                  <a:rPr lang="en-US" sz="2000" dirty="0"/>
                  <a:t>,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YN</a:t>
                </a:r>
                <a:r>
                  <a:rPr lang="en-US" sz="2000" dirty="0"/>
                  <a:t>,</a:t>
                </a:r>
                <a:r>
                  <a:rPr lang="en-US" sz="2000" baseline="-25000" dirty="0"/>
                  <a:t>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sz="2000" dirty="0"/>
                  <a:t>To stably decide 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1</a:t>
                </a:r>
                <a:r>
                  <a:rPr lang="en-US" sz="2000" dirty="0"/>
                  <a:t>∩</a:t>
                </a:r>
                <a:r>
                  <a:rPr lang="en-US" sz="2000" i="1" dirty="0"/>
                  <a:t>X</a:t>
                </a:r>
                <a:r>
                  <a:rPr lang="en-US" sz="2000" baseline="-25000" dirty="0"/>
                  <a:t>2</a:t>
                </a:r>
                <a:r>
                  <a:rPr lang="en-US" sz="2000" dirty="0"/>
                  <a:t>, let yes voter be </a:t>
                </a:r>
                <a:r>
                  <a:rPr lang="en-US" sz="2000" i="1" dirty="0"/>
                  <a:t>V</a:t>
                </a:r>
                <a:r>
                  <a:rPr lang="en-US" sz="2000" baseline="-25000" dirty="0"/>
                  <a:t>YY</a:t>
                </a:r>
                <a:endParaRPr lang="en-US" sz="2000" dirty="0"/>
              </a:p>
            </p:txBody>
          </p:sp>
        </mc:Choice>
        <mc:Fallback xmlns=""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27150920-9A14-4135-8484-7477F972D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0270" y="3016251"/>
                <a:ext cx="10112915" cy="3245923"/>
              </a:xfrm>
              <a:prstGeom prst="roundRect">
                <a:avLst>
                  <a:gd name="adj" fmla="val 4404"/>
                </a:avLst>
              </a:prstGeom>
              <a:blipFill>
                <a:blip r:embed="rId3"/>
                <a:stretch>
                  <a:fillRect l="-241" b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D5BC90D-85AD-466D-B19B-EB7ADF3AEA3C}"/>
              </a:ext>
            </a:extLst>
          </p:cNvPr>
          <p:cNvSpPr/>
          <p:nvPr/>
        </p:nvSpPr>
        <p:spPr>
          <a:xfrm>
            <a:off x="1020657" y="1690688"/>
            <a:ext cx="4005725" cy="519949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For this proof, we assume that the voting species can be a </a:t>
            </a:r>
            <a:r>
              <a:rPr lang="en-US" sz="1600" u="sng" dirty="0"/>
              <a:t>strict</a:t>
            </a:r>
            <a:r>
              <a:rPr lang="en-US" sz="1600" dirty="0"/>
              <a:t> subset of all species.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34E4D98-8FC4-45A4-9CB4-457B71D2976D}"/>
              </a:ext>
            </a:extLst>
          </p:cNvPr>
          <p:cNvSpPr/>
          <p:nvPr/>
        </p:nvSpPr>
        <p:spPr>
          <a:xfrm>
            <a:off x="1020656" y="2397074"/>
            <a:ext cx="4005725" cy="30593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1600" dirty="0"/>
              <a:t>What if all species are required to vote??</a:t>
            </a:r>
          </a:p>
        </p:txBody>
      </p:sp>
    </p:spTree>
    <p:extLst>
      <p:ext uri="{BB962C8B-B14F-4D97-AF65-F5344CB8AC3E}">
        <p14:creationId xmlns:p14="http://schemas.microsoft.com/office/powerpoint/2010/main" val="36289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3" grpId="0" animBg="1"/>
      <p:bldP spid="1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06AA3-9887-4345-A69A-E2CB0A3FB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874898"/>
          </a:xfrm>
        </p:spPr>
        <p:txBody>
          <a:bodyPr/>
          <a:lstStyle/>
          <a:p>
            <a:r>
              <a:rPr lang="en-US" dirty="0"/>
              <a:t>Mod and threshold sets are stably decidable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D3A65-563A-4647-8044-143A82352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9B1CA9C-03FB-45DF-9C5D-08B4DC2D410A}"/>
              </a:ext>
            </a:extLst>
          </p:cNvPr>
          <p:cNvSpPr/>
          <p:nvPr/>
        </p:nvSpPr>
        <p:spPr>
          <a:xfrm>
            <a:off x="711758" y="1406180"/>
            <a:ext cx="4985658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mod set </a:t>
            </a:r>
          </a:p>
          <a:p>
            <a:r>
              <a:rPr lang="en-US" sz="2000" i="1" dirty="0"/>
              <a:t>M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≡ </a:t>
            </a:r>
            <a:r>
              <a:rPr lang="en-US" sz="2000" i="1" dirty="0"/>
              <a:t>t</a:t>
            </a:r>
            <a:r>
              <a:rPr lang="en-US" sz="2000" dirty="0"/>
              <a:t> mod </a:t>
            </a:r>
            <a:r>
              <a:rPr lang="en-US" sz="2000" i="1" dirty="0"/>
              <a:t>p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7150920-9A14-4135-8484-7477F972D291}"/>
              </a:ext>
            </a:extLst>
          </p:cNvPr>
          <p:cNvSpPr/>
          <p:nvPr/>
        </p:nvSpPr>
        <p:spPr>
          <a:xfrm>
            <a:off x="711757" y="2732692"/>
            <a:ext cx="4985658" cy="1919062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Start with 1 L</a:t>
            </a:r>
            <a:r>
              <a:rPr lang="en-US" sz="2000" baseline="-25000" dirty="0"/>
              <a:t>0</a:t>
            </a:r>
            <a:r>
              <a:rPr lang="en-US" sz="2000" dirty="0"/>
              <a:t> leader.</a:t>
            </a:r>
          </a:p>
          <a:p>
            <a:pPr lvl="1"/>
            <a:r>
              <a:rPr lang="en-US" sz="1600" dirty="0"/>
              <a:t>The leader will “</a:t>
            </a:r>
            <a:r>
              <a:rPr lang="en-US" sz="1600" i="1" dirty="0"/>
              <a:t>count the (weighted) input mod p</a:t>
            </a:r>
            <a:r>
              <a:rPr lang="en-US" sz="1600" dirty="0"/>
              <a:t>.”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1 ≤ </a:t>
            </a:r>
            <a:r>
              <a:rPr lang="en-US" sz="2000" i="1" dirty="0" err="1"/>
              <a:t>i</a:t>
            </a:r>
            <a:r>
              <a:rPr lang="en-US" sz="2000" dirty="0"/>
              <a:t> ≤ </a:t>
            </a:r>
            <a:r>
              <a:rPr lang="en-US" sz="2000" i="1" dirty="0"/>
              <a:t>d</a:t>
            </a:r>
            <a:r>
              <a:rPr lang="en-US" sz="2000" dirty="0"/>
              <a:t> and 0 ≤ </a:t>
            </a:r>
            <a:r>
              <a:rPr lang="en-US" sz="2000" i="1" dirty="0"/>
              <a:t>j</a:t>
            </a:r>
            <a:r>
              <a:rPr lang="en-US" sz="2000" dirty="0"/>
              <a:t> &lt; </a:t>
            </a:r>
            <a:r>
              <a:rPr lang="en-US" sz="2000" i="1" dirty="0"/>
              <a:t>p</a:t>
            </a:r>
            <a:r>
              <a:rPr lang="en-US" sz="2000" dirty="0"/>
              <a:t>, add the reaction X</a:t>
            </a:r>
            <a:r>
              <a:rPr lang="en-US" sz="2000" i="1" baseline="-25000" dirty="0"/>
              <a:t>i</a:t>
            </a:r>
            <a:r>
              <a:rPr lang="en-US" sz="2000" dirty="0"/>
              <a:t> + 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L</a:t>
            </a:r>
            <a:r>
              <a:rPr lang="en-US" sz="2000" i="1" baseline="-25000" dirty="0" err="1"/>
              <a:t>j</a:t>
            </a:r>
            <a:r>
              <a:rPr lang="en-US" sz="2000" baseline="-25000" dirty="0" err="1"/>
              <a:t>+</a:t>
            </a:r>
            <a:r>
              <a:rPr lang="en-US" sz="2000" i="1" baseline="-25000" dirty="0" err="1"/>
              <a:t>wi</a:t>
            </a:r>
            <a:r>
              <a:rPr lang="en-US" sz="2000" baseline="-25000" dirty="0"/>
              <a:t> mod </a:t>
            </a:r>
            <a:r>
              <a:rPr lang="en-US" sz="2000" i="1" baseline="-25000" dirty="0"/>
              <a:t>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L</a:t>
            </a:r>
            <a:r>
              <a:rPr lang="en-US" sz="2000" i="1" baseline="-25000" dirty="0"/>
              <a:t>t</a:t>
            </a:r>
            <a:r>
              <a:rPr lang="en-US" sz="2000" dirty="0"/>
              <a:t> vote yes and all others vote no.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8E78D8A-33DD-4ADD-8FD7-F8B46B02BEDB}"/>
              </a:ext>
            </a:extLst>
          </p:cNvPr>
          <p:cNvSpPr/>
          <p:nvPr/>
        </p:nvSpPr>
        <p:spPr>
          <a:xfrm>
            <a:off x="6494586" y="1406180"/>
            <a:ext cx="4626517" cy="107635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threshold set </a:t>
            </a:r>
          </a:p>
          <a:p>
            <a:r>
              <a:rPr lang="en-US" sz="2000" i="1" dirty="0"/>
              <a:t>T</a:t>
            </a:r>
            <a:r>
              <a:rPr lang="en-US" sz="2000" dirty="0"/>
              <a:t> = { (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, …, 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) | </a:t>
            </a:r>
            <a:r>
              <a:rPr lang="en-US" sz="2000" i="1" dirty="0"/>
              <a:t>w</a:t>
            </a:r>
            <a:r>
              <a:rPr lang="en-US" sz="2000" baseline="-25000" dirty="0"/>
              <a:t>1</a:t>
            </a:r>
            <a:r>
              <a:rPr lang="en-US" sz="2000" dirty="0"/>
              <a:t>∙</a:t>
            </a:r>
            <a:r>
              <a:rPr lang="en-US" sz="2000" i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+ … + </a:t>
            </a:r>
            <a:r>
              <a:rPr lang="en-US" sz="2000" i="1" dirty="0" err="1"/>
              <a:t>w</a:t>
            </a:r>
            <a:r>
              <a:rPr lang="en-US" sz="2000" i="1" baseline="-25000" dirty="0" err="1"/>
              <a:t>d</a:t>
            </a:r>
            <a:r>
              <a:rPr lang="en-US" sz="2000" dirty="0" err="1"/>
              <a:t>∙</a:t>
            </a:r>
            <a:r>
              <a:rPr lang="en-US" sz="2000" i="1" dirty="0" err="1"/>
              <a:t>x</a:t>
            </a:r>
            <a:r>
              <a:rPr lang="en-US" sz="2000" i="1" baseline="-25000" dirty="0" err="1"/>
              <a:t>d</a:t>
            </a:r>
            <a:r>
              <a:rPr lang="en-US" sz="2000" dirty="0"/>
              <a:t> &gt; </a:t>
            </a:r>
            <a:r>
              <a:rPr lang="en-US" sz="2000" i="1" dirty="0"/>
              <a:t>t</a:t>
            </a:r>
            <a:r>
              <a:rPr lang="en-US" sz="2000" dirty="0"/>
              <a:t> } </a:t>
            </a:r>
          </a:p>
          <a:p>
            <a:r>
              <a:rPr lang="en-US" sz="2000" dirty="0"/>
              <a:t>is stably decidable by a CRN.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745FA85-18C1-41E7-9325-6AC55BA43A34}"/>
              </a:ext>
            </a:extLst>
          </p:cNvPr>
          <p:cNvSpPr/>
          <p:nvPr/>
        </p:nvSpPr>
        <p:spPr>
          <a:xfrm>
            <a:off x="6096000" y="2732691"/>
            <a:ext cx="5665596" cy="3476611"/>
          </a:xfrm>
          <a:prstGeom prst="roundRect">
            <a:avLst>
              <a:gd name="adj" fmla="val 4404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&gt; 0, add reaction </a:t>
            </a:r>
            <a:r>
              <a:rPr lang="en-US" dirty="0" err="1"/>
              <a:t>X</a:t>
            </a:r>
            <a:r>
              <a:rPr lang="en-US" i="1" baseline="-25000" dirty="0" err="1"/>
              <a:t>i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P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If 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 &lt; 0, add reaction X</a:t>
            </a:r>
            <a:r>
              <a:rPr lang="en-US" i="1" baseline="-25000" dirty="0"/>
              <a:t>i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ea typeface="Andale Sans UI" pitchFamily="2"/>
              </a:rPr>
              <a:t>(</a:t>
            </a:r>
            <a:r>
              <a:rPr lang="en-US" dirty="0"/>
              <a:t>–</a:t>
            </a:r>
            <a:r>
              <a:rPr lang="en-US" i="1" dirty="0" err="1"/>
              <a:t>w</a:t>
            </a:r>
            <a:r>
              <a:rPr lang="en-US" i="1" baseline="-25000" dirty="0" err="1"/>
              <a:t>i</a:t>
            </a:r>
            <a:r>
              <a:rPr lang="en-US" dirty="0"/>
              <a:t>) 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Need to decide if (#P produced) &gt; (#N produced) + </a:t>
            </a:r>
            <a:r>
              <a:rPr lang="en-US" i="1" dirty="0"/>
              <a:t>t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Start with 1 L</a:t>
            </a:r>
            <a:r>
              <a:rPr lang="en-US" baseline="-25000" dirty="0"/>
              <a:t>N</a:t>
            </a:r>
            <a:r>
              <a:rPr lang="en-US" dirty="0"/>
              <a:t> leader and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i="1" dirty="0"/>
              <a:t>t</a:t>
            </a:r>
            <a:r>
              <a:rPr lang="en-US" dirty="0"/>
              <a:t> N	if </a:t>
            </a:r>
            <a:r>
              <a:rPr lang="en-US" i="1" dirty="0"/>
              <a:t>t</a:t>
            </a:r>
            <a:r>
              <a:rPr lang="en-US" dirty="0"/>
              <a:t> &gt; 0.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(–</a:t>
            </a:r>
            <a:r>
              <a:rPr lang="en-US" i="1" dirty="0"/>
              <a:t>t</a:t>
            </a:r>
            <a:r>
              <a:rPr lang="en-US" dirty="0"/>
              <a:t>) P	if </a:t>
            </a:r>
            <a:r>
              <a:rPr lang="en-US" i="1" dirty="0"/>
              <a:t>t</a:t>
            </a:r>
            <a:r>
              <a:rPr lang="en-US" dirty="0"/>
              <a:t> &lt; 0.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Now need to decide if #P &gt; #N (</a:t>
            </a:r>
            <a:r>
              <a:rPr lang="en-US" i="1" dirty="0"/>
              <a:t>including those present initially</a:t>
            </a:r>
            <a:r>
              <a:rPr lang="en-US" dirty="0"/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Add reactions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Y</a:t>
            </a:r>
            <a:r>
              <a:rPr lang="en-US" dirty="0"/>
              <a:t> + N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N</a:t>
            </a:r>
            <a:r>
              <a:rPr lang="en-US" dirty="0"/>
              <a:t>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L</a:t>
            </a:r>
            <a:r>
              <a:rPr lang="en-US" baseline="-25000" dirty="0"/>
              <a:t>N</a:t>
            </a:r>
            <a:r>
              <a:rPr lang="en-US" dirty="0"/>
              <a:t> + P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 L</a:t>
            </a:r>
            <a:r>
              <a:rPr lang="en-US" baseline="-25000" dirty="0"/>
              <a:t>Y</a:t>
            </a:r>
            <a:r>
              <a:rPr lang="en-US" dirty="0"/>
              <a:t> 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B5B0F421-D941-4EA8-98AE-9992FDDA3A6B}"/>
              </a:ext>
            </a:extLst>
          </p:cNvPr>
          <p:cNvSpPr/>
          <p:nvPr/>
        </p:nvSpPr>
        <p:spPr>
          <a:xfrm>
            <a:off x="711758" y="4882017"/>
            <a:ext cx="4985657" cy="96148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 (</a:t>
            </a:r>
            <a:r>
              <a:rPr lang="en-US" i="1" dirty="0"/>
              <a:t>since stably decidable sets are closed under Boolean combinations</a:t>
            </a:r>
            <a:r>
              <a:rPr lang="en-US" sz="2000" dirty="0"/>
              <a:t>): Every </a:t>
            </a:r>
            <a:r>
              <a:rPr lang="en-US" sz="2000" dirty="0" err="1"/>
              <a:t>semilinear</a:t>
            </a:r>
            <a:r>
              <a:rPr lang="en-US" sz="2000" dirty="0"/>
              <a:t> set is stably decided by some CRN.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5DDFE44-6F9E-4774-AC10-489A3F10DBC2}"/>
              </a:ext>
            </a:extLst>
          </p:cNvPr>
          <p:cNvSpPr txBox="1"/>
          <p:nvPr/>
        </p:nvSpPr>
        <p:spPr>
          <a:xfrm>
            <a:off x="924118" y="5989653"/>
            <a:ext cx="933073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Also true for </a:t>
            </a:r>
            <a:r>
              <a:rPr lang="en-US" sz="1800" u="sng" dirty="0"/>
              <a:t>leaderless</a:t>
            </a:r>
            <a:r>
              <a:rPr lang="en-US" sz="1800" dirty="0"/>
              <a:t> CRNs.</a:t>
            </a:r>
          </a:p>
          <a:p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</a:t>
            </a:r>
            <a:r>
              <a:rPr lang="en-US" sz="14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Computation in networks of passively mobile finite-state sensors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Angluin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Aspnes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4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Diamadi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Fischer, Peralta. </a:t>
            </a:r>
            <a:r>
              <a:rPr lang="en-US" sz="14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PODC</a:t>
            </a:r>
            <a:r>
              <a:rPr lang="en-US" sz="14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2004]</a:t>
            </a:r>
          </a:p>
        </p:txBody>
      </p:sp>
    </p:spTree>
    <p:extLst>
      <p:ext uri="{BB962C8B-B14F-4D97-AF65-F5344CB8AC3E}">
        <p14:creationId xmlns:p14="http://schemas.microsoft.com/office/powerpoint/2010/main" val="149825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6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B5C50AA-CF8E-44CD-99E0-E71E7170C79B}"/>
              </a:ext>
            </a:extLst>
          </p:cNvPr>
          <p:cNvGrpSpPr/>
          <p:nvPr/>
        </p:nvGrpSpPr>
        <p:grpSpPr>
          <a:xfrm>
            <a:off x="5883501" y="1517298"/>
            <a:ext cx="4317650" cy="4975577"/>
            <a:chOff x="6260874" y="1517836"/>
            <a:chExt cx="4317650" cy="497557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2874FA5-E42A-4333-9513-DCD17BC552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42675" y="1553626"/>
              <a:ext cx="3461155" cy="4939787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4F0DADE-02E5-47A2-AD23-FBE15488AE84}"/>
                </a:ext>
              </a:extLst>
            </p:cNvPr>
            <p:cNvSpPr/>
            <p:nvPr/>
          </p:nvSpPr>
          <p:spPr>
            <a:xfrm>
              <a:off x="9895236" y="155362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814EB63-D075-4E7F-9017-56C2A947F016}"/>
                </a:ext>
              </a:extLst>
            </p:cNvPr>
            <p:cNvSpPr/>
            <p:nvPr/>
          </p:nvSpPr>
          <p:spPr>
            <a:xfrm>
              <a:off x="6260874" y="1517836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A9EB505-68C1-4FFF-945B-D27065E72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Semilinear</a:t>
            </a:r>
            <a:r>
              <a:rPr lang="en-US" dirty="0"/>
              <a:t> functions are stably computable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4CD92D-567B-49E6-9E5F-71959E603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66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64E0AA9-E794-4680-9733-52ACE2B024F2}"/>
              </a:ext>
            </a:extLst>
          </p:cNvPr>
          <p:cNvSpPr/>
          <p:nvPr/>
        </p:nvSpPr>
        <p:spPr>
          <a:xfrm>
            <a:off x="711758" y="1536805"/>
            <a:ext cx="5154054" cy="2495700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Each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</a:t>
            </a:r>
            <a:r>
              <a:rPr lang="en-US" u="sng" dirty="0"/>
              <a:t>affine</a:t>
            </a:r>
            <a:r>
              <a:rPr lang="en-US" dirty="0"/>
              <a:t> (</a:t>
            </a:r>
            <a:r>
              <a:rPr lang="en-US" i="1" dirty="0"/>
              <a:t>linear with constant offsets</a:t>
            </a:r>
            <a:r>
              <a:rPr lang="en-US" dirty="0"/>
              <a:t>): there are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 </a:t>
            </a:r>
            <a:r>
              <a:rPr lang="en-US" dirty="0"/>
              <a:t>such that each </a:t>
            </a:r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679D7A-4AF2-4CA4-999A-948A9B1139A1}"/>
              </a:ext>
            </a:extLst>
          </p:cNvPr>
          <p:cNvSpPr txBox="1"/>
          <p:nvPr/>
        </p:nvSpPr>
        <p:spPr>
          <a:xfrm>
            <a:off x="839788" y="4751907"/>
            <a:ext cx="51263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We won’t prove this; see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[Chen, Doty,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Soloveichik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  <a:r>
              <a:rPr lang="en-US" sz="16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Deterministic function computation with chemical reaction networks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. </a:t>
            </a:r>
            <a:r>
              <a:rPr lang="en-US" sz="1600" u="sng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DNA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2012]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3C9729-DAEB-4685-9F74-E1557D00E035}"/>
              </a:ext>
            </a:extLst>
          </p:cNvPr>
          <p:cNvSpPr/>
          <p:nvPr/>
        </p:nvSpPr>
        <p:spPr>
          <a:xfrm>
            <a:off x="8205394" y="3030597"/>
            <a:ext cx="304212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0 mod 2}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dirty="0"/>
              <a:t> ≡ 1 mod 2}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BD0981F-0BAC-4632-BF6C-EA5B6D072F32}"/>
              </a:ext>
            </a:extLst>
          </p:cNvPr>
          <p:cNvSpPr/>
          <p:nvPr/>
        </p:nvSpPr>
        <p:spPr>
          <a:xfrm>
            <a:off x="8205394" y="1758954"/>
            <a:ext cx="2028556" cy="850726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</a:t>
            </a:r>
            <a:r>
              <a:rPr lang="en-US" sz="2400" i="1" dirty="0"/>
              <a:t>x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½∙(</a:t>
            </a:r>
            <a:r>
              <a:rPr lang="en-US" sz="2400" i="1" dirty="0"/>
              <a:t>x</a:t>
            </a:r>
            <a:r>
              <a:rPr lang="en-US" sz="2400" dirty="0"/>
              <a:t>–1)</a:t>
            </a:r>
          </a:p>
        </p:txBody>
      </p:sp>
    </p:spTree>
    <p:extLst>
      <p:ext uri="{BB962C8B-B14F-4D97-AF65-F5344CB8AC3E}">
        <p14:creationId xmlns:p14="http://schemas.microsoft.com/office/powerpoint/2010/main" val="1361236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1800C-D5BC-47CD-9A58-DC8C12255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850726"/>
          </a:xfrm>
        </p:spPr>
        <p:txBody>
          <a:bodyPr>
            <a:normAutofit/>
          </a:bodyPr>
          <a:lstStyle/>
          <a:p>
            <a:r>
              <a:rPr lang="en-US" dirty="0" err="1"/>
              <a:t>Semilinear</a:t>
            </a:r>
            <a:r>
              <a:rPr lang="en-US" dirty="0"/>
              <a:t> function examples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A0AD1F-BFCA-456F-8B32-C9E087E6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67</a:t>
            </a:fld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44E1D9E-42A8-4771-9C6E-F0E1C8ACBA11}"/>
              </a:ext>
            </a:extLst>
          </p:cNvPr>
          <p:cNvGrpSpPr/>
          <p:nvPr/>
        </p:nvGrpSpPr>
        <p:grpSpPr>
          <a:xfrm>
            <a:off x="1199305" y="1309425"/>
            <a:ext cx="10539221" cy="4953350"/>
            <a:chOff x="620398" y="1296235"/>
            <a:chExt cx="10539221" cy="49533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41DDD3E-71C0-4153-B1A1-6991A9233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6612" y="1296235"/>
              <a:ext cx="10323007" cy="495335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0DA892-A330-454F-8A4B-3645880C3290}"/>
                </a:ext>
              </a:extLst>
            </p:cNvPr>
            <p:cNvSpPr/>
            <p:nvPr/>
          </p:nvSpPr>
          <p:spPr>
            <a:xfrm>
              <a:off x="620398" y="4983982"/>
              <a:ext cx="683288" cy="4421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C424C12-6C47-4F1C-8ADF-296400F2FBF7}"/>
              </a:ext>
            </a:extLst>
          </p:cNvPr>
          <p:cNvSpPr/>
          <p:nvPr/>
        </p:nvSpPr>
        <p:spPr>
          <a:xfrm>
            <a:off x="510415" y="4381081"/>
            <a:ext cx="2419054" cy="1180684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</a:t>
            </a:r>
            <a:r>
              <a:rPr lang="en-US" sz="2400" i="1" dirty="0"/>
              <a:t> x</a:t>
            </a:r>
            <a:r>
              <a:rPr lang="en-US" sz="2400" baseline="-25000" dirty="0"/>
              <a:t>2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0</a:t>
            </a:r>
            <a:endParaRPr lang="en-US" sz="2400" baseline="-25000" dirty="0"/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14B6A90-7B82-4F8E-AAFB-3E1738C5BB0D}"/>
              </a:ext>
            </a:extLst>
          </p:cNvPr>
          <p:cNvSpPr/>
          <p:nvPr/>
        </p:nvSpPr>
        <p:spPr>
          <a:xfrm>
            <a:off x="9158322" y="743385"/>
            <a:ext cx="2413280" cy="1175849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endParaRPr lang="en-US" sz="2400" dirty="0"/>
          </a:p>
          <a:p>
            <a:r>
              <a:rPr lang="en-US" sz="2400" i="1" dirty="0"/>
              <a:t>g</a:t>
            </a:r>
            <a:r>
              <a:rPr lang="en-US" sz="2400" baseline="-25000" dirty="0"/>
              <a:t>2</a:t>
            </a:r>
            <a:r>
              <a:rPr lang="en-US" sz="2400" dirty="0"/>
              <a:t>(</a:t>
            </a:r>
            <a:r>
              <a:rPr lang="en-US" sz="2400" i="1" dirty="0"/>
              <a:t>x</a:t>
            </a:r>
            <a:r>
              <a:rPr lang="en-US" sz="2400" dirty="0"/>
              <a:t>) =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</a:p>
          <a:p>
            <a:r>
              <a:rPr lang="en-US" sz="2400" dirty="0" err="1"/>
              <a:t>dom</a:t>
            </a:r>
            <a:r>
              <a:rPr lang="en-US" sz="2400" dirty="0"/>
              <a:t> </a:t>
            </a:r>
            <a:r>
              <a:rPr lang="en-US" sz="2400" i="1" dirty="0"/>
              <a:t>g</a:t>
            </a:r>
            <a:r>
              <a:rPr lang="en-US" sz="2400" baseline="-25000" dirty="0"/>
              <a:t>1</a:t>
            </a:r>
            <a:r>
              <a:rPr lang="en-US" sz="2400" dirty="0"/>
              <a:t> = {</a:t>
            </a:r>
            <a:r>
              <a:rPr lang="en-US" sz="2400" i="1" dirty="0"/>
              <a:t>x</a:t>
            </a:r>
            <a:r>
              <a:rPr lang="en-US" sz="2400" baseline="-25000" dirty="0"/>
              <a:t>1</a:t>
            </a:r>
            <a:r>
              <a:rPr lang="en-US" sz="2400" dirty="0"/>
              <a:t> &gt; </a:t>
            </a:r>
            <a:r>
              <a:rPr lang="en-US" sz="2400" i="1" dirty="0"/>
              <a:t>x</a:t>
            </a:r>
            <a:r>
              <a:rPr lang="en-US" sz="2400" baseline="-25000" dirty="0"/>
              <a:t>2</a:t>
            </a:r>
            <a:r>
              <a:rPr lang="en-US" sz="2400" dirty="0"/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3382098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38D99-0636-4A87-BC66-C190FA581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Computing affine functions (</a:t>
            </a:r>
            <a:r>
              <a:rPr lang="en-US" i="1" dirty="0"/>
              <a:t>by example</a:t>
            </a:r>
            <a:r>
              <a:rPr lang="en-US" dirty="0"/>
              <a:t>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9BC02-7068-4029-AF62-87150B196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2BD4725-1B0E-480E-B4ED-088EAA3FAB27}"/>
              </a:ext>
            </a:extLst>
          </p:cNvPr>
          <p:cNvSpPr/>
          <p:nvPr/>
        </p:nvSpPr>
        <p:spPr>
          <a:xfrm>
            <a:off x="1005825" y="1427077"/>
            <a:ext cx="3134096" cy="1527048"/>
          </a:xfrm>
          <a:prstGeom prst="roundRect">
            <a:avLst>
              <a:gd name="adj" fmla="val 8284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linear</a:t>
            </a:r>
            <a:r>
              <a:rPr lang="en-US" dirty="0"/>
              <a:t>:</a:t>
            </a: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2"/>
                </a:solidFill>
              </a:rPr>
              <a:t>c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 </a:t>
            </a:r>
            <a:r>
              <a:rPr lang="en-US" dirty="0"/>
              <a:t>+ (4/3)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</a:t>
            </a:r>
            <a:r>
              <a:rPr lang="en-US" dirty="0"/>
              <a:t>– (5/6)</a:t>
            </a:r>
            <a:r>
              <a:rPr lang="en-US" i="1" dirty="0">
                <a:solidFill>
                  <a:schemeClr val="accent2"/>
                </a:solidFill>
              </a:rPr>
              <a:t>c</a:t>
            </a:r>
          </a:p>
          <a:p>
            <a:r>
              <a:rPr lang="en-US" i="1" dirty="0">
                <a:solidFill>
                  <a:schemeClr val="accent1"/>
                </a:solidFill>
              </a:rPr>
              <a:t>    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</a:p>
          <a:p>
            <a:r>
              <a:rPr lang="en-US" dirty="0">
                <a:solidFill>
                  <a:schemeClr val="tx1"/>
                </a:solidFill>
              </a:rPr>
              <a:t>                       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sz="1800" dirty="0"/>
          </a:p>
          <a:p>
            <a:r>
              <a:rPr lang="en-US" dirty="0">
                <a:solidFill>
                  <a:schemeClr val="tx1"/>
                </a:solidFill>
              </a:rPr>
              <a:t>                                   5</a:t>
            </a:r>
            <a:r>
              <a:rPr lang="en-US" i="1" dirty="0">
                <a:solidFill>
                  <a:schemeClr val="accent2"/>
                </a:solidFill>
              </a:rPr>
              <a:t>C</a:t>
            </a:r>
            <a:r>
              <a:rPr lang="en-US" dirty="0">
                <a:solidFill>
                  <a:schemeClr val="tx1"/>
                </a:solidFill>
              </a:rPr>
              <a:t>+6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dirty="0"/>
              <a:t>∅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3EF434D-887F-4746-A323-CDC704486E13}"/>
              </a:ext>
            </a:extLst>
          </p:cNvPr>
          <p:cNvSpPr/>
          <p:nvPr/>
        </p:nvSpPr>
        <p:spPr>
          <a:xfrm>
            <a:off x="4506517" y="2579376"/>
            <a:ext cx="6436138" cy="3507360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subtract constant offset </a:t>
            </a:r>
            <a:r>
              <a:rPr lang="en-US" i="1" u="sng" dirty="0"/>
              <a:t>c</a:t>
            </a:r>
            <a:r>
              <a:rPr lang="en-US" i="1" u="sng" baseline="-25000" dirty="0"/>
              <a:t>i</a:t>
            </a:r>
            <a:r>
              <a:rPr lang="en-US" u="sng" dirty="0"/>
              <a:t> from input </a:t>
            </a:r>
            <a:r>
              <a:rPr lang="en-US" i="1" u="sng" dirty="0"/>
              <a:t>x</a:t>
            </a:r>
            <a:r>
              <a:rPr lang="en-US" i="1" u="sng" baseline="-25000" dirty="0"/>
              <a:t>i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i="1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–3) – (5/4)(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–1) + 6</a:t>
            </a:r>
          </a:p>
          <a:p>
            <a:r>
              <a:rPr lang="en-US" i="1" dirty="0">
                <a:solidFill>
                  <a:schemeClr val="tx1"/>
                </a:solidFill>
              </a:rPr>
              <a:t>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 6</a:t>
            </a:r>
            <a:r>
              <a:rPr lang="en-US" i="1" dirty="0">
                <a:solidFill>
                  <a:srgbClr val="C00000"/>
                </a:solidFill>
              </a:rPr>
              <a:t>Y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i="1" dirty="0">
                <a:ea typeface="Andale Sans UI" pitchFamily="2"/>
              </a:rPr>
              <a:t> </a:t>
            </a:r>
            <a:r>
              <a:rPr lang="en-US" dirty="0"/>
              <a:t>+ </a:t>
            </a:r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i="1" dirty="0">
                <a:ea typeface="Andale Sans UI" pitchFamily="2"/>
              </a:rPr>
              <a:t>create d offset, </a:t>
            </a:r>
            <a:r>
              <a:rPr lang="en-US" i="1" u="sng" dirty="0">
                <a:ea typeface="Andale Sans UI" pitchFamily="2"/>
              </a:rPr>
              <a:t>and</a:t>
            </a:r>
            <a:r>
              <a:rPr lang="en-US" i="1" dirty="0">
                <a:ea typeface="Andale Sans UI" pitchFamily="2"/>
              </a:rPr>
              <a:t> one </a:t>
            </a:r>
            <a:r>
              <a:rPr lang="en-US" sz="1800" i="1" dirty="0">
                <a:ea typeface="Andale Sans UI" pitchFamily="2"/>
              </a:rPr>
              <a:t>leader for each input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3 copies of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</a:t>
            </a:r>
            <a:endParaRPr lang="en-US" baseline="-25000" dirty="0">
              <a:solidFill>
                <a:schemeClr val="tx1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2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 </a:t>
            </a:r>
            <a:r>
              <a:rPr lang="en-US" dirty="0"/>
              <a:t>+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a</a:t>
            </a:r>
            <a:r>
              <a:rPr lang="en-US" sz="1800" baseline="-25000" dirty="0">
                <a:ea typeface="Andale Sans UI" pitchFamily="2"/>
              </a:rPr>
              <a:t>3</a:t>
            </a:r>
            <a:r>
              <a:rPr lang="en-US" dirty="0"/>
              <a:t> + </a:t>
            </a:r>
            <a:r>
              <a:rPr lang="en-US" i="1" dirty="0">
                <a:solidFill>
                  <a:schemeClr val="accent1"/>
                </a:solidFill>
              </a:rPr>
              <a:t>A’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A’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i="1" dirty="0">
                <a:solidFill>
                  <a:schemeClr val="accent1"/>
                </a:solidFill>
              </a:rPr>
              <a:t>		</a:t>
            </a:r>
            <a:r>
              <a:rPr lang="en-US" sz="1800" i="1" dirty="0">
                <a:ea typeface="Andale Sans UI" pitchFamily="2"/>
              </a:rPr>
              <a:t>compute 2(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i="1" dirty="0"/>
              <a:t>–3</a:t>
            </a:r>
            <a:r>
              <a:rPr lang="en-US" sz="1800" i="1" dirty="0">
                <a:ea typeface="Andale Sans UI" pitchFamily="2"/>
              </a:rPr>
              <a:t>) by doubling </a:t>
            </a:r>
            <a:r>
              <a:rPr lang="en-US" i="1" dirty="0">
                <a:solidFill>
                  <a:schemeClr val="accent1"/>
                </a:solidFill>
              </a:rPr>
              <a:t>A’</a:t>
            </a:r>
            <a:endParaRPr lang="en-US" i="1" dirty="0">
              <a:solidFill>
                <a:srgbClr val="C00000"/>
              </a:solidFill>
            </a:endParaRP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0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sz="1800" dirty="0">
                <a:ea typeface="Andale Sans UI" pitchFamily="2"/>
              </a:rPr>
              <a:t>	</a:t>
            </a:r>
            <a:r>
              <a:rPr lang="en-US" sz="1800" i="1" dirty="0">
                <a:ea typeface="Andale Sans UI" pitchFamily="2"/>
              </a:rPr>
              <a:t>remove 1 copy of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</a:p>
          <a:p>
            <a:r>
              <a:rPr lang="en-US" sz="1800" i="1" dirty="0">
                <a:ea typeface="Andale Sans UI" pitchFamily="2"/>
              </a:rPr>
              <a:t>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 </a:t>
            </a:r>
            <a:r>
              <a:rPr lang="en-US" dirty="0"/>
              <a:t>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1800" i="1" dirty="0">
                <a:ea typeface="Andale Sans UI" pitchFamily="2"/>
              </a:rPr>
              <a:t> L</a:t>
            </a:r>
            <a:r>
              <a:rPr lang="en-US" sz="1800" i="1" baseline="-25000" dirty="0">
                <a:ea typeface="Andale Sans UI" pitchFamily="2"/>
              </a:rPr>
              <a:t>b</a:t>
            </a:r>
            <a:r>
              <a:rPr lang="en-US" sz="1800" baseline="-25000" dirty="0">
                <a:ea typeface="Andale Sans UI" pitchFamily="2"/>
              </a:rPr>
              <a:t>1</a:t>
            </a:r>
            <a:r>
              <a:rPr lang="en-US" dirty="0"/>
              <a:t> +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convert remaining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1800" i="1" dirty="0">
                <a:ea typeface="Andale Sans UI" pitchFamily="2"/>
              </a:rPr>
              <a:t> to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4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r>
              <a:rPr lang="en-US" dirty="0">
                <a:solidFill>
                  <a:schemeClr val="tx1"/>
                </a:solidFill>
              </a:rPr>
              <a:t>+</a:t>
            </a:r>
            <a:r>
              <a:rPr lang="en-US" dirty="0">
                <a:latin typeface="Liberation Sans" pitchFamily="34"/>
                <a:ea typeface="Andale Sans UI" pitchFamily="2"/>
              </a:rPr>
              <a:t>5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∅</a:t>
            </a:r>
            <a:r>
              <a:rPr lang="en-US" i="1" dirty="0">
                <a:solidFill>
                  <a:schemeClr val="accent1"/>
                </a:solidFill>
              </a:rPr>
              <a:t>	</a:t>
            </a:r>
            <a:r>
              <a:rPr lang="en-US" sz="1800" i="1" dirty="0">
                <a:ea typeface="Andale Sans UI" pitchFamily="2"/>
              </a:rPr>
              <a:t>compute </a:t>
            </a:r>
            <a:r>
              <a:rPr lang="en-US" i="1" dirty="0"/>
              <a:t>(</a:t>
            </a:r>
            <a:r>
              <a:rPr lang="en-US" dirty="0"/>
              <a:t>–</a:t>
            </a:r>
            <a:r>
              <a:rPr lang="en-US" i="1" dirty="0"/>
              <a:t>5/4)(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i="1" dirty="0"/>
              <a:t>–1</a:t>
            </a:r>
            <a:r>
              <a:rPr lang="en-US" i="1" dirty="0">
                <a:ea typeface="Andale Sans UI" pitchFamily="2"/>
              </a:rPr>
              <a:t>) on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B’</a:t>
            </a:r>
            <a:endParaRPr lang="en-US" i="1" dirty="0">
              <a:solidFill>
                <a:srgbClr val="C0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9EF3215-0A4D-4F85-B6F5-6DC5299D38D0}"/>
              </a:ext>
            </a:extLst>
          </p:cNvPr>
          <p:cNvSpPr/>
          <p:nvPr/>
        </p:nvSpPr>
        <p:spPr>
          <a:xfrm>
            <a:off x="4506518" y="1427078"/>
            <a:ext cx="4747210" cy="713222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General form</a:t>
            </a:r>
            <a:r>
              <a:rPr lang="en-US" dirty="0"/>
              <a:t>: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 …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ℚ</a:t>
            </a:r>
            <a:r>
              <a:rPr lang="en-US" dirty="0"/>
              <a:t> and </a:t>
            </a:r>
            <a:r>
              <a:rPr lang="en-US" i="1" dirty="0"/>
              <a:t>b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, …, 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 ∈ </a:t>
            </a:r>
            <a:r>
              <a:rPr 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ℕ</a:t>
            </a:r>
            <a:endParaRPr lang="en-US" dirty="0"/>
          </a:p>
          <a:p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…,</a:t>
            </a:r>
            <a:r>
              <a:rPr lang="en-US" i="1" dirty="0"/>
              <a:t> 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) = </a:t>
            </a:r>
            <a:r>
              <a:rPr lang="en-US" i="1" dirty="0"/>
              <a:t>w</a:t>
            </a:r>
            <a:r>
              <a:rPr lang="en-US" baseline="-25000" dirty="0"/>
              <a:t>1</a:t>
            </a:r>
            <a:r>
              <a:rPr lang="en-US" dirty="0"/>
              <a:t>∙(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baseline="-25000" dirty="0"/>
              <a:t>1</a:t>
            </a:r>
            <a:r>
              <a:rPr lang="en-US" dirty="0"/>
              <a:t>) + … + </a:t>
            </a:r>
            <a:r>
              <a:rPr lang="en-US" i="1" dirty="0"/>
              <a:t>w</a:t>
            </a:r>
            <a:r>
              <a:rPr lang="en-US" i="1" baseline="-25000" dirty="0"/>
              <a:t>d</a:t>
            </a:r>
            <a:r>
              <a:rPr lang="en-US" dirty="0"/>
              <a:t>∙(</a:t>
            </a:r>
            <a:r>
              <a:rPr lang="en-US" i="1" dirty="0" err="1"/>
              <a:t>x</a:t>
            </a:r>
            <a:r>
              <a:rPr lang="en-US" i="1" baseline="-25000" dirty="0" err="1"/>
              <a:t>d</a:t>
            </a:r>
            <a:r>
              <a:rPr lang="en-US" dirty="0"/>
              <a:t>–</a:t>
            </a:r>
            <a:r>
              <a:rPr lang="en-US" i="1" dirty="0"/>
              <a:t>c</a:t>
            </a:r>
            <a:r>
              <a:rPr lang="en-US" i="1" baseline="-25000" dirty="0"/>
              <a:t>d</a:t>
            </a:r>
            <a:r>
              <a:rPr lang="en-US" dirty="0"/>
              <a:t>) + </a:t>
            </a:r>
            <a:r>
              <a:rPr lang="en-US" i="1" dirty="0"/>
              <a:t>b</a:t>
            </a:r>
            <a:r>
              <a:rPr lang="en-US" dirty="0"/>
              <a:t>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87B1D34-A688-4C6D-A4CB-538F1EC1F167}"/>
              </a:ext>
            </a:extLst>
          </p:cNvPr>
          <p:cNvSpPr/>
          <p:nvPr/>
        </p:nvSpPr>
        <p:spPr>
          <a:xfrm>
            <a:off x="1005825" y="3280197"/>
            <a:ext cx="3134096" cy="1864558"/>
          </a:xfrm>
          <a:prstGeom prst="roundRect">
            <a:avLst>
              <a:gd name="adj" fmla="val 5083"/>
            </a:avLst>
          </a:prstGeom>
          <a:solidFill>
            <a:schemeClr val="bg1">
              <a:lumMod val="85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u="sng" dirty="0"/>
              <a:t>add constant offset </a:t>
            </a:r>
            <a:r>
              <a:rPr lang="en-US" i="1" u="sng" dirty="0"/>
              <a:t>d</a:t>
            </a:r>
            <a:r>
              <a:rPr lang="en-US" dirty="0"/>
              <a:t>:</a:t>
            </a:r>
          </a:p>
          <a:p>
            <a:r>
              <a:rPr lang="en-US" dirty="0"/>
              <a:t>start with 1 </a:t>
            </a:r>
            <a:r>
              <a:rPr lang="en-US" i="1" dirty="0"/>
              <a:t>L</a:t>
            </a:r>
            <a:r>
              <a:rPr lang="en-US" dirty="0"/>
              <a:t>, </a:t>
            </a:r>
            <a:r>
              <a:rPr lang="en-US" i="1" dirty="0">
                <a:solidFill>
                  <a:schemeClr val="accent1"/>
                </a:solidFill>
              </a:rPr>
              <a:t>a A</a:t>
            </a:r>
            <a:r>
              <a:rPr lang="en-US" dirty="0"/>
              <a:t>’s, 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 B</a:t>
            </a:r>
            <a:r>
              <a:rPr lang="en-US" dirty="0"/>
              <a:t>’s</a:t>
            </a:r>
            <a:endParaRPr lang="en-US" dirty="0">
              <a:solidFill>
                <a:schemeClr val="accent2"/>
              </a:solidFill>
            </a:endParaRPr>
          </a:p>
          <a:p>
            <a:r>
              <a:rPr lang="en-US" i="1" dirty="0"/>
              <a:t>f</a:t>
            </a:r>
            <a:r>
              <a:rPr lang="en-US" dirty="0"/>
              <a:t>(</a:t>
            </a:r>
            <a:r>
              <a:rPr lang="en-US" i="1" dirty="0" err="1">
                <a:solidFill>
                  <a:schemeClr val="accent1"/>
                </a:solidFill>
              </a:rPr>
              <a:t>a</a:t>
            </a:r>
            <a:r>
              <a:rPr lang="en-US" dirty="0" err="1"/>
              <a:t>,</a:t>
            </a:r>
            <a:r>
              <a:rPr lang="en-US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) = 2</a:t>
            </a:r>
            <a:r>
              <a:rPr lang="en-US" i="1" dirty="0">
                <a:solidFill>
                  <a:schemeClr val="accent1"/>
                </a:solidFill>
              </a:rPr>
              <a:t>a</a:t>
            </a:r>
            <a:r>
              <a:rPr lang="en-US" dirty="0"/>
              <a:t> + 3</a:t>
            </a:r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dirty="0"/>
              <a:t> + 4</a:t>
            </a:r>
          </a:p>
          <a:p>
            <a:r>
              <a:rPr lang="en-US" i="1" dirty="0">
                <a:solidFill>
                  <a:schemeClr val="tx1"/>
                </a:solidFill>
              </a:rPr>
              <a:t>                           L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4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i="1" baseline="-25000" dirty="0">
              <a:solidFill>
                <a:schemeClr val="tx1"/>
              </a:solidFill>
            </a:endParaRPr>
          </a:p>
          <a:p>
            <a:r>
              <a:rPr lang="en-US" i="1" dirty="0">
                <a:solidFill>
                  <a:schemeClr val="accent1"/>
                </a:solidFill>
              </a:rPr>
              <a:t>          A</a:t>
            </a:r>
            <a:r>
              <a:rPr lang="en-US" sz="18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/>
              <a:t>2</a:t>
            </a:r>
            <a:r>
              <a:rPr lang="en-US" i="1" dirty="0">
                <a:solidFill>
                  <a:srgbClr val="C00000"/>
                </a:solidFill>
              </a:rPr>
              <a:t>Y 	</a:t>
            </a:r>
          </a:p>
          <a:p>
            <a:r>
              <a:rPr lang="en-US" i="1" dirty="0">
                <a:solidFill>
                  <a:schemeClr val="accent6">
                    <a:lumMod val="75000"/>
                  </a:schemeClr>
                </a:solidFill>
              </a:rPr>
              <a:t>                   B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dirty="0">
                <a:latin typeface="Liberation Sans" pitchFamily="34"/>
                <a:ea typeface="Andale Sans UI" pitchFamily="2"/>
              </a:rPr>
              <a:t>3</a:t>
            </a:r>
            <a:r>
              <a:rPr lang="en-US" i="1" dirty="0">
                <a:solidFill>
                  <a:srgbClr val="C00000"/>
                </a:solidFill>
              </a:rPr>
              <a:t>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480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83C82-8E3E-450E-A9A3-804BD2FDE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933284"/>
          </a:xfrm>
        </p:spPr>
        <p:txBody>
          <a:bodyPr/>
          <a:lstStyle/>
          <a:p>
            <a:r>
              <a:rPr lang="en-US" dirty="0"/>
              <a:t>Combining all affine function computations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45036C-F02E-409B-B6BD-6286288B3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69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F73C27-9C26-4A69-AA69-F78B9D0DD9B7}"/>
              </a:ext>
            </a:extLst>
          </p:cNvPr>
          <p:cNvSpPr/>
          <p:nvPr/>
        </p:nvSpPr>
        <p:spPr>
          <a:xfrm>
            <a:off x="6345968" y="1216322"/>
            <a:ext cx="5154054" cy="1496735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Lemma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it is </a:t>
            </a:r>
            <a:r>
              <a:rPr lang="en-US" u="sng" dirty="0"/>
              <a:t>piecewise affine</a:t>
            </a:r>
            <a:r>
              <a:rPr lang="en-US" dirty="0"/>
              <a:t>: a finite union of partial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b="0" i="0" dirty="0">
                <a:effectLst/>
                <a:latin typeface="MathJax_AMS"/>
              </a:rPr>
              <a:t> ⇢ </a:t>
            </a:r>
            <a:r>
              <a:rPr lang="en-US" dirty="0"/>
              <a:t>ℕ. </a:t>
            </a:r>
          </a:p>
          <a:p>
            <a:endParaRPr lang="en-US" dirty="0"/>
          </a:p>
          <a:p>
            <a:r>
              <a:rPr lang="en-US" dirty="0"/>
              <a:t>Furthermore, each “piece”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is a linear set.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1003473-A76B-4D28-81B5-2871C3A806B8}"/>
              </a:ext>
            </a:extLst>
          </p:cNvPr>
          <p:cNvSpPr/>
          <p:nvPr/>
        </p:nvSpPr>
        <p:spPr>
          <a:xfrm>
            <a:off x="678180" y="2848226"/>
            <a:ext cx="7932420" cy="2608031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 sketch</a:t>
            </a:r>
            <a:r>
              <a:rPr lang="en-US" dirty="0"/>
              <a:t>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To compute whole </a:t>
            </a:r>
            <a:r>
              <a:rPr lang="en-US" dirty="0" err="1"/>
              <a:t>semilinear</a:t>
            </a:r>
            <a:r>
              <a:rPr lang="en-US" dirty="0"/>
              <a:t> function </a:t>
            </a:r>
            <a:r>
              <a:rPr lang="en-US" i="1" dirty="0"/>
              <a:t>f</a:t>
            </a:r>
            <a:r>
              <a:rPr lang="en-US" dirty="0"/>
              <a:t>, compute all these affine functions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parallel, storing output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 in species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i="1" dirty="0"/>
              <a:t>in parallel</a:t>
            </a:r>
            <a:r>
              <a:rPr lang="en-US" dirty="0"/>
              <a:t> means: split each input species </a:t>
            </a:r>
            <a:r>
              <a:rPr lang="en-US" i="1" dirty="0"/>
              <a:t>A</a:t>
            </a:r>
            <a:r>
              <a:rPr lang="en-US" dirty="0"/>
              <a:t> via reaction </a:t>
            </a:r>
            <a:r>
              <a:rPr lang="en-US" i="1" dirty="0"/>
              <a:t>A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A</a:t>
            </a:r>
            <a:r>
              <a:rPr lang="en-US" baseline="-25000" dirty="0"/>
              <a:t>1</a:t>
            </a:r>
            <a:r>
              <a:rPr lang="en-US" dirty="0"/>
              <a:t> + </a:t>
            </a:r>
            <a:r>
              <a:rPr lang="en-US" i="1" dirty="0"/>
              <a:t>A</a:t>
            </a:r>
            <a:r>
              <a:rPr lang="en-US" baseline="-25000" dirty="0"/>
              <a:t>2</a:t>
            </a:r>
            <a:r>
              <a:rPr lang="en-US" dirty="0"/>
              <a:t> + …, where </a:t>
            </a:r>
            <a:r>
              <a:rPr lang="en-US" i="1" dirty="0"/>
              <a:t>A</a:t>
            </a:r>
            <a:r>
              <a:rPr lang="en-US" i="1" baseline="-25000" dirty="0"/>
              <a:t>i</a:t>
            </a:r>
            <a:r>
              <a:rPr lang="en-US" dirty="0"/>
              <a:t> is used as input for computing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Also in parallel, for each domain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, compute the predicate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Yes-voters 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and no-voters 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for [</a:t>
            </a:r>
            <a:r>
              <a:rPr lang="en-US" b="1" dirty="0"/>
              <a:t>x</a:t>
            </a:r>
            <a:r>
              <a:rPr lang="en-US" dirty="0"/>
              <a:t> ∈ </a:t>
            </a:r>
            <a:r>
              <a:rPr lang="en-US" dirty="0" err="1"/>
              <a:t>dom</a:t>
            </a:r>
            <a:r>
              <a:rPr lang="en-US" dirty="0"/>
              <a:t>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?] do: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         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 err="1"/>
              <a:t>T</a:t>
            </a:r>
            <a:r>
              <a:rPr lang="en-US" i="1" baseline="-25000" dirty="0" err="1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 	</a:t>
            </a:r>
            <a:r>
              <a:rPr lang="en-US" i="1" dirty="0"/>
              <a:t>convert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i="1" dirty="0" err="1"/>
              <a:t>’s</a:t>
            </a:r>
            <a:r>
              <a:rPr lang="en-US" i="1" dirty="0"/>
              <a:t> output Y</a:t>
            </a:r>
            <a:r>
              <a:rPr lang="en-US" i="1" baseline="-25000" dirty="0"/>
              <a:t>i </a:t>
            </a:r>
            <a:r>
              <a:rPr lang="en-US" i="1" dirty="0"/>
              <a:t>to “global” output 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dirty="0"/>
              <a:t> +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i="1" dirty="0">
                <a:latin typeface="Liberation Sans" pitchFamily="34"/>
                <a:ea typeface="Andale Sans UI" pitchFamily="2"/>
              </a:rPr>
              <a:t>→</a:t>
            </a:r>
            <a:r>
              <a:rPr lang="en-US" i="1" dirty="0"/>
              <a:t>F</a:t>
            </a:r>
            <a:r>
              <a:rPr lang="en-US" i="1" baseline="-25000" dirty="0"/>
              <a:t>i</a:t>
            </a:r>
            <a:r>
              <a:rPr lang="en-US" dirty="0"/>
              <a:t> +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		</a:t>
            </a:r>
            <a:r>
              <a:rPr lang="en-US" i="1" dirty="0"/>
              <a:t>convert back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E9FBEB9-5604-4893-A32C-02D369B2CD52}"/>
              </a:ext>
            </a:extLst>
          </p:cNvPr>
          <p:cNvSpPr/>
          <p:nvPr/>
        </p:nvSpPr>
        <p:spPr>
          <a:xfrm>
            <a:off x="691979" y="1899610"/>
            <a:ext cx="5154054" cy="813447"/>
          </a:xfrm>
          <a:prstGeom prst="roundRect">
            <a:avLst>
              <a:gd name="adj" fmla="val 5886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Theorem</a:t>
            </a:r>
            <a:r>
              <a:rPr lang="en-US" dirty="0"/>
              <a:t>: If </a:t>
            </a:r>
            <a:r>
              <a:rPr lang="en-US" i="1" dirty="0"/>
              <a:t>f</a:t>
            </a:r>
            <a:r>
              <a:rPr lang="en-US" dirty="0"/>
              <a:t>: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dirty="0" err="1"/>
              <a:t>ℕ</a:t>
            </a:r>
            <a:r>
              <a:rPr lang="en-US" dirty="0"/>
              <a:t> is a </a:t>
            </a:r>
            <a:r>
              <a:rPr lang="en-US" dirty="0" err="1"/>
              <a:t>semilinear</a:t>
            </a:r>
            <a:r>
              <a:rPr lang="en-US" dirty="0"/>
              <a:t> function, then some CRN stably computes </a:t>
            </a:r>
            <a:r>
              <a:rPr lang="en-US" i="1" dirty="0"/>
              <a:t>f</a:t>
            </a:r>
            <a:r>
              <a:rPr lang="en-US" dirty="0"/>
              <a:t>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A179FB-6FA3-4AB5-A36D-6E9B90CE6728}"/>
              </a:ext>
            </a:extLst>
          </p:cNvPr>
          <p:cNvSpPr txBox="1"/>
          <p:nvPr/>
        </p:nvSpPr>
        <p:spPr>
          <a:xfrm rot="10800000">
            <a:off x="5896304" y="2034041"/>
            <a:ext cx="46976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202124"/>
                </a:solidFill>
                <a:effectLst/>
              </a:rPr>
              <a:t>⇒</a:t>
            </a:r>
            <a:endParaRPr lang="en-US" sz="3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CC39BD-EEF0-48F7-86A4-5A7F5837C05E}"/>
              </a:ext>
            </a:extLst>
          </p:cNvPr>
          <p:cNvSpPr txBox="1"/>
          <p:nvPr/>
        </p:nvSpPr>
        <p:spPr>
          <a:xfrm>
            <a:off x="8784541" y="3105834"/>
            <a:ext cx="2439468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1</a:t>
            </a:r>
            <a:r>
              <a:rPr lang="en-US" dirty="0"/>
              <a:t>: what’s the point of species </a:t>
            </a:r>
            <a:r>
              <a:rPr lang="en-US" i="1" dirty="0" err="1"/>
              <a:t>Ŷ</a:t>
            </a:r>
            <a:r>
              <a:rPr lang="en-US" i="1" baseline="-25000" dirty="0" err="1"/>
              <a:t>i</a:t>
            </a:r>
            <a:r>
              <a:rPr lang="en-US" dirty="0"/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80F6FAB-21BE-4700-BA8F-7C5448C7C91A}"/>
              </a:ext>
            </a:extLst>
          </p:cNvPr>
          <p:cNvSpPr txBox="1"/>
          <p:nvPr/>
        </p:nvSpPr>
        <p:spPr>
          <a:xfrm>
            <a:off x="8784541" y="4190593"/>
            <a:ext cx="2859593" cy="92333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Question 2</a:t>
            </a:r>
            <a:r>
              <a:rPr lang="en-US" dirty="0"/>
              <a:t>: Something else doesn’t work as described… what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12D1E-F0FA-4F60-966F-F5BE2089AD48}"/>
              </a:ext>
            </a:extLst>
          </p:cNvPr>
          <p:cNvSpPr txBox="1"/>
          <p:nvPr/>
        </p:nvSpPr>
        <p:spPr>
          <a:xfrm>
            <a:off x="3149320" y="5641678"/>
            <a:ext cx="6296131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/>
              <a:t>Answer 2</a:t>
            </a:r>
            <a:r>
              <a:rPr lang="en-US" dirty="0"/>
              <a:t>: Consuming </a:t>
            </a:r>
            <a:r>
              <a:rPr lang="en-US" i="1" dirty="0"/>
              <a:t>Y</a:t>
            </a:r>
            <a:r>
              <a:rPr lang="en-US" i="1" baseline="-25000" dirty="0"/>
              <a:t>i</a:t>
            </a:r>
            <a:r>
              <a:rPr lang="en-US" dirty="0"/>
              <a:t> can disrupt computation of </a:t>
            </a:r>
            <a:r>
              <a:rPr lang="en-US" i="1" dirty="0" err="1"/>
              <a:t>g</a:t>
            </a:r>
            <a:r>
              <a:rPr lang="en-US" i="1" baseline="-25000" dirty="0" err="1"/>
              <a:t>i</a:t>
            </a:r>
            <a:r>
              <a:rPr lang="en-US" dirty="0"/>
              <a:t>.         Solved using </a:t>
            </a:r>
            <a:r>
              <a:rPr lang="en-US" i="1" dirty="0"/>
              <a:t>dual-rail encoding</a:t>
            </a:r>
            <a:r>
              <a:rPr lang="en-US" dirty="0"/>
              <a:t>. (we’ll see an example soon)</a:t>
            </a:r>
          </a:p>
        </p:txBody>
      </p:sp>
    </p:spTree>
    <p:extLst>
      <p:ext uri="{BB962C8B-B14F-4D97-AF65-F5344CB8AC3E}">
        <p14:creationId xmlns:p14="http://schemas.microsoft.com/office/powerpoint/2010/main" val="3386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5251B-C483-42B2-8AB4-C3107556E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073" y="446202"/>
            <a:ext cx="3935932" cy="112584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Why</a:t>
            </a:r>
            <a:r>
              <a:rPr lang="en-US" dirty="0"/>
              <a:t> compute with chemistry?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0C2BFDF-66B3-4EDD-A6DD-C140A515FE5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9320103" y="526982"/>
            <a:ext cx="1819164" cy="1515970"/>
          </a:xfrm>
          <a:prstGeom prst="rect">
            <a:avLst/>
          </a:prstGeom>
          <a:ln w="0">
            <a:noFill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F137E89-4CD9-4F2C-B7E2-8D157CF21607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284048" y="446202"/>
            <a:ext cx="1120978" cy="1632617"/>
          </a:xfrm>
          <a:prstGeom prst="rect">
            <a:avLst/>
          </a:prstGeom>
          <a:ln w="0"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1477B6-975E-42CA-85DB-C5A97E306CBF}"/>
              </a:ext>
            </a:extLst>
          </p:cNvPr>
          <p:cNvSpPr txBox="1"/>
          <p:nvPr/>
        </p:nvSpPr>
        <p:spPr>
          <a:xfrm>
            <a:off x="6971513" y="89820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versus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8E09C2-044B-4745-9D12-82F874D96772}"/>
              </a:ext>
            </a:extLst>
          </p:cNvPr>
          <p:cNvSpPr txBox="1"/>
          <p:nvPr/>
        </p:nvSpPr>
        <p:spPr>
          <a:xfrm>
            <a:off x="4284048" y="2239014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slow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51AE9-B4D8-47F3-9E43-B8380981BB26}"/>
              </a:ext>
            </a:extLst>
          </p:cNvPr>
          <p:cNvSpPr txBox="1"/>
          <p:nvPr/>
        </p:nvSpPr>
        <p:spPr>
          <a:xfrm>
            <a:off x="9602104" y="2229492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fast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184C5CF-9B84-4667-981B-F9824A192EB7}"/>
              </a:ext>
            </a:extLst>
          </p:cNvPr>
          <p:cNvSpPr txBox="1"/>
          <p:nvPr/>
        </p:nvSpPr>
        <p:spPr>
          <a:xfrm>
            <a:off x="3911451" y="3015562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10-100 nm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063232-02F4-417D-B5F8-C033F7713F35}"/>
              </a:ext>
            </a:extLst>
          </p:cNvPr>
          <p:cNvSpPr txBox="1"/>
          <p:nvPr/>
        </p:nvSpPr>
        <p:spPr>
          <a:xfrm>
            <a:off x="9229507" y="3006041"/>
            <a:ext cx="19924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≈ 10-100 nm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1C355E-F16B-437A-ADA9-D0CC199EFC74}"/>
              </a:ext>
            </a:extLst>
          </p:cNvPr>
          <p:cNvSpPr txBox="1"/>
          <p:nvPr/>
        </p:nvSpPr>
        <p:spPr>
          <a:xfrm>
            <a:off x="4284048" y="3879130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yes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8A89E1-5ED5-4926-9F5C-E63DA2E04B66}"/>
              </a:ext>
            </a:extLst>
          </p:cNvPr>
          <p:cNvSpPr txBox="1"/>
          <p:nvPr/>
        </p:nvSpPr>
        <p:spPr>
          <a:xfrm>
            <a:off x="9377853" y="3822294"/>
            <a:ext cx="1811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not easily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2BC4AB3-5ECD-4F17-A790-931CFBDAAE30}"/>
              </a:ext>
            </a:extLst>
          </p:cNvPr>
          <p:cNvSpPr txBox="1"/>
          <p:nvPr/>
        </p:nvSpPr>
        <p:spPr>
          <a:xfrm>
            <a:off x="6971513" y="2234396"/>
            <a:ext cx="12472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speed?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EC2C13F-C482-4147-8D0E-A6EE7A634107}"/>
              </a:ext>
            </a:extLst>
          </p:cNvPr>
          <p:cNvSpPr txBox="1"/>
          <p:nvPr/>
        </p:nvSpPr>
        <p:spPr>
          <a:xfrm>
            <a:off x="6263085" y="3010945"/>
            <a:ext cx="26640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component size?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B6785-C5D0-4E1C-816A-D6F45CD8FE24}"/>
              </a:ext>
            </a:extLst>
          </p:cNvPr>
          <p:cNvSpPr txBox="1"/>
          <p:nvPr/>
        </p:nvSpPr>
        <p:spPr>
          <a:xfrm>
            <a:off x="6260841" y="3816748"/>
            <a:ext cx="28369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compatible with “wet environments”?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68A86D3-EEAB-4CE9-AEB3-30DE934E9C8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78838" y="2935320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9EE1D36-8019-43A8-8617-55A56D2A98BA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956868" y="2149671"/>
            <a:ext cx="1097280" cy="731520"/>
          </a:xfrm>
          <a:prstGeom prst="rect">
            <a:avLst/>
          </a:prstGeom>
          <a:ln w="0">
            <a:noFill/>
          </a:ln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1C4FE0E-A101-43F7-B0F5-1FCE99BBD95B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5851054" y="3739585"/>
            <a:ext cx="704160" cy="731520"/>
          </a:xfrm>
          <a:prstGeom prst="rect">
            <a:avLst/>
          </a:prstGeom>
          <a:ln w="0">
            <a:noFill/>
          </a:ln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6AAFBEA-136C-4C84-AF9E-96B9097CA8A8}"/>
              </a:ext>
            </a:extLst>
          </p:cNvPr>
          <p:cNvGrpSpPr/>
          <p:nvPr/>
        </p:nvGrpSpPr>
        <p:grpSpPr>
          <a:xfrm>
            <a:off x="382520" y="2028760"/>
            <a:ext cx="3394107" cy="2020715"/>
            <a:chOff x="576241" y="2239014"/>
            <a:chExt cx="3394107" cy="2020715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F9374783-AD1B-4863-96FC-1EBEC17B3819}"/>
                </a:ext>
              </a:extLst>
            </p:cNvPr>
            <p:cNvSpPr/>
            <p:nvPr/>
          </p:nvSpPr>
          <p:spPr>
            <a:xfrm>
              <a:off x="576241" y="2239014"/>
              <a:ext cx="3394107" cy="2020715"/>
            </a:xfrm>
            <a:prstGeom prst="roundRect">
              <a:avLst>
                <a:gd name="adj" fmla="val 8377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FB93B66-FC96-4A7C-BDB9-757A8E503B14}"/>
                </a:ext>
              </a:extLst>
            </p:cNvPr>
            <p:cNvPicPr/>
            <p:nvPr/>
          </p:nvPicPr>
          <p:blipFill>
            <a:blip r:embed="rId6"/>
            <a:stretch/>
          </p:blipFill>
          <p:spPr>
            <a:xfrm>
              <a:off x="748298" y="2758606"/>
              <a:ext cx="1715792" cy="141039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CD0D3A0-C59E-4839-881F-CFC1BD4D08F3}"/>
                </a:ext>
              </a:extLst>
            </p:cNvPr>
            <p:cNvSpPr txBox="1"/>
            <p:nvPr/>
          </p:nvSpPr>
          <p:spPr>
            <a:xfrm>
              <a:off x="982587" y="2239014"/>
              <a:ext cx="124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cells</a:t>
              </a: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669BB9-3046-4EB8-B408-AC35C68AA722}"/>
                </a:ext>
              </a:extLst>
            </p:cNvPr>
            <p:cNvSpPr txBox="1"/>
            <p:nvPr/>
          </p:nvSpPr>
          <p:spPr>
            <a:xfrm>
              <a:off x="2453259" y="2668018"/>
              <a:ext cx="15170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smart drug released only in certain cellular conditions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FFC2DD0-6665-4FDA-9B32-78A799186BCD}"/>
              </a:ext>
            </a:extLst>
          </p:cNvPr>
          <p:cNvGrpSpPr/>
          <p:nvPr/>
        </p:nvGrpSpPr>
        <p:grpSpPr>
          <a:xfrm>
            <a:off x="382520" y="4667737"/>
            <a:ext cx="5022505" cy="2013522"/>
            <a:chOff x="248072" y="4850143"/>
            <a:chExt cx="4948661" cy="201352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5CE08C82-2D16-40F8-87C2-629E4B951596}"/>
                </a:ext>
              </a:extLst>
            </p:cNvPr>
            <p:cNvSpPr/>
            <p:nvPr/>
          </p:nvSpPr>
          <p:spPr>
            <a:xfrm>
              <a:off x="248072" y="4850143"/>
              <a:ext cx="4948661" cy="2013522"/>
            </a:xfrm>
            <a:prstGeom prst="roundRect">
              <a:avLst>
                <a:gd name="adj" fmla="val 8405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1228FD9C-AC77-46D8-A846-81D78E1038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760" y="5325851"/>
              <a:ext cx="2836985" cy="1397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A5E1DBD-51BB-480C-9FF0-2DDF72F92DB4}"/>
                </a:ext>
              </a:extLst>
            </p:cNvPr>
            <p:cNvSpPr txBox="1"/>
            <p:nvPr/>
          </p:nvSpPr>
          <p:spPr>
            <a:xfrm>
              <a:off x="272118" y="4850143"/>
              <a:ext cx="308226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DNA storage</a:t>
              </a:r>
              <a:endParaRPr lang="en-US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6AFBDEA2-730D-452A-8373-4F8418DC86C5}"/>
                </a:ext>
              </a:extLst>
            </p:cNvPr>
            <p:cNvSpPr txBox="1"/>
            <p:nvPr/>
          </p:nvSpPr>
          <p:spPr>
            <a:xfrm>
              <a:off x="3286443" y="5244936"/>
              <a:ext cx="191029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in-place computation replacing expensive read/write lab steps</a:t>
              </a:r>
              <a:endParaRPr lang="en-US" sz="1200" dirty="0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C3DAAB2-264E-4E1F-A5E4-DC69889C0FA6}"/>
              </a:ext>
            </a:extLst>
          </p:cNvPr>
          <p:cNvGrpSpPr/>
          <p:nvPr/>
        </p:nvGrpSpPr>
        <p:grpSpPr>
          <a:xfrm>
            <a:off x="6270154" y="4724908"/>
            <a:ext cx="4369271" cy="1956351"/>
            <a:chOff x="5876905" y="4724908"/>
            <a:chExt cx="4369271" cy="195635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A56D55A6-9DB2-4D54-A4CD-15FF4AD4AF79}"/>
                </a:ext>
              </a:extLst>
            </p:cNvPr>
            <p:cNvSpPr/>
            <p:nvPr/>
          </p:nvSpPr>
          <p:spPr>
            <a:xfrm>
              <a:off x="5876905" y="4724908"/>
              <a:ext cx="4369271" cy="1956351"/>
            </a:xfrm>
            <a:prstGeom prst="roundRect">
              <a:avLst>
                <a:gd name="adj" fmla="val 8358"/>
              </a:avLst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4A1494E-5A2A-4602-BC04-134CFDAECC5F}"/>
                </a:ext>
              </a:extLst>
            </p:cNvPr>
            <p:cNvPicPr/>
            <p:nvPr/>
          </p:nvPicPr>
          <p:blipFill rotWithShape="1">
            <a:blip r:embed="rId8"/>
            <a:srcRect l="1855" t="2888" r="1"/>
            <a:stretch/>
          </p:blipFill>
          <p:spPr>
            <a:xfrm>
              <a:off x="6096767" y="5226421"/>
              <a:ext cx="1840551" cy="1374348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A78DBC5-EB6D-4457-BA3B-4B64F604A3F2}"/>
                </a:ext>
              </a:extLst>
            </p:cNvPr>
            <p:cNvSpPr txBox="1"/>
            <p:nvPr/>
          </p:nvSpPr>
          <p:spPr>
            <a:xfrm>
              <a:off x="6096767" y="4727331"/>
              <a:ext cx="180574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bioreactors</a:t>
              </a:r>
              <a:endParaRPr lang="en-US" dirty="0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897A2D11-8FEC-4DC8-BD69-6DDC6A5726B8}"/>
                </a:ext>
              </a:extLst>
            </p:cNvPr>
            <p:cNvSpPr txBox="1"/>
            <p:nvPr/>
          </p:nvSpPr>
          <p:spPr>
            <a:xfrm>
              <a:off x="8076118" y="5140435"/>
              <a:ext cx="2170058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chemical controller to optimize yield of metabolically produced biofuels/drugs/etc.</a:t>
              </a:r>
            </a:p>
          </p:txBody>
        </p:sp>
      </p:grp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78C89B46-9DAC-47F2-AAA5-D09B34DDA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549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085CBE6-BD17-4767-9872-DF0E09535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5D14DF8-E235-4361-90F7-2E8F4E600A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</a:t>
            </a:r>
            <a:r>
              <a:rPr lang="en-US" u="sng" dirty="0"/>
              <a:t>cannot</a:t>
            </a:r>
            <a:r>
              <a:rPr lang="en-US" dirty="0"/>
              <a:t> be stably computed?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A48F9-7D58-457E-AC8A-D5B61FD3C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311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non-</a:t>
            </a:r>
            <a:r>
              <a:rPr lang="en-US" dirty="0" err="1"/>
              <a:t>semilinear</a:t>
            </a:r>
            <a:r>
              <a:rPr lang="en-US" dirty="0"/>
              <a:t> sets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71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3D82135-D6D0-4A1E-9A49-AE43E20952AD}"/>
              </a:ext>
            </a:extLst>
          </p:cNvPr>
          <p:cNvSpPr/>
          <p:nvPr/>
        </p:nvSpPr>
        <p:spPr>
          <a:xfrm>
            <a:off x="711758" y="2245435"/>
            <a:ext cx="6171363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decidable set </a:t>
            </a:r>
            <a:r>
              <a:rPr lang="en-US" sz="2000" i="1" dirty="0"/>
              <a:t>X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711758" y="4961107"/>
            <a:ext cx="7166150" cy="53315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8AFA2F-42ED-4817-9B86-B22A2A93CDEA}"/>
              </a:ext>
            </a:extLst>
          </p:cNvPr>
          <p:cNvSpPr txBox="1"/>
          <p:nvPr/>
        </p:nvSpPr>
        <p:spPr>
          <a:xfrm>
            <a:off x="711757" y="3226874"/>
            <a:ext cx="727095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We won’t prove this in full generality, but we will prove the simpler corollary that the “squaring set” </a:t>
            </a:r>
            <a:r>
              <a:rPr lang="en-US" i="1" dirty="0"/>
              <a:t>X</a:t>
            </a:r>
            <a:r>
              <a:rPr lang="en-US" dirty="0"/>
              <a:t> = { (</a:t>
            </a:r>
            <a:r>
              <a:rPr lang="en-US" i="1" dirty="0" err="1"/>
              <a:t>a</a:t>
            </a:r>
            <a:r>
              <a:rPr lang="en-US" dirty="0" err="1"/>
              <a:t>,</a:t>
            </a:r>
            <a:r>
              <a:rPr lang="en-US" i="1" dirty="0" err="1"/>
              <a:t>b</a:t>
            </a:r>
            <a:r>
              <a:rPr lang="en-US" dirty="0"/>
              <a:t>) ∈ ℕ</a:t>
            </a:r>
            <a:r>
              <a:rPr lang="en-US" baseline="30000" dirty="0"/>
              <a:t>2</a:t>
            </a:r>
            <a:r>
              <a:rPr lang="en-US" dirty="0"/>
              <a:t> | </a:t>
            </a:r>
            <a:r>
              <a:rPr lang="en-US" i="1" dirty="0"/>
              <a:t>a</a:t>
            </a:r>
            <a:r>
              <a:rPr lang="en-US" baseline="30000" dirty="0"/>
              <a:t>2</a:t>
            </a:r>
            <a:r>
              <a:rPr lang="en-US" dirty="0"/>
              <a:t> = </a:t>
            </a:r>
            <a:r>
              <a:rPr lang="en-US" i="1" dirty="0"/>
              <a:t>b</a:t>
            </a:r>
            <a:r>
              <a:rPr lang="en-US" dirty="0"/>
              <a:t> } is not stably decidable</a:t>
            </a:r>
            <a:r>
              <a:rPr lang="en-US" sz="1800" dirty="0"/>
              <a:t>.</a:t>
            </a:r>
          </a:p>
          <a:p>
            <a:endParaRPr lang="en-US" dirty="0"/>
          </a:p>
          <a:p>
            <a:r>
              <a:rPr lang="en-US" sz="1800" dirty="0"/>
              <a:t>To start, we use </a:t>
            </a:r>
            <a:r>
              <a:rPr lang="en-US" dirty="0"/>
              <a:t>the above theorem</a:t>
            </a:r>
            <a:r>
              <a:rPr lang="en-US" sz="1800" dirty="0"/>
              <a:t> to prove the following: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9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E581A-34AC-4DD9-93B0-AABC8A9D3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7013"/>
            <a:ext cx="10515600" cy="788161"/>
          </a:xfrm>
        </p:spPr>
        <p:txBody>
          <a:bodyPr>
            <a:normAutofit/>
          </a:bodyPr>
          <a:lstStyle/>
          <a:p>
            <a:r>
              <a:rPr lang="en-US" sz="3200" dirty="0"/>
              <a:t>Impossibility of stably computing non-</a:t>
            </a:r>
            <a:r>
              <a:rPr lang="en-US" sz="3200" dirty="0" err="1"/>
              <a:t>semilinear</a:t>
            </a:r>
            <a:r>
              <a:rPr lang="en-US" sz="3200" dirty="0"/>
              <a:t> functions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7D7A4-3D96-4B16-9687-1E252C9AB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72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034C08F-7FCD-4C67-83FC-A6E49F3BECE3}"/>
              </a:ext>
            </a:extLst>
          </p:cNvPr>
          <p:cNvSpPr/>
          <p:nvPr/>
        </p:nvSpPr>
        <p:spPr>
          <a:xfrm>
            <a:off x="838200" y="1029454"/>
            <a:ext cx="7147641" cy="52899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Every stably computable function </a:t>
            </a:r>
            <a:r>
              <a:rPr lang="en-US" sz="2000" i="1" dirty="0"/>
              <a:t>f</a:t>
            </a:r>
            <a:r>
              <a:rPr lang="en-US" sz="2000" dirty="0"/>
              <a:t>: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 err="1"/>
              <a:t>ℕ</a:t>
            </a:r>
            <a:r>
              <a:rPr lang="en-US" sz="2000" dirty="0"/>
              <a:t> is </a:t>
            </a:r>
            <a:r>
              <a:rPr lang="en-US" sz="2000" dirty="0" err="1"/>
              <a:t>semilinear</a:t>
            </a:r>
            <a:r>
              <a:rPr lang="en-US" sz="2000" dirty="0"/>
              <a:t>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E10911-C76F-469B-A8AF-DF8DFABA1AA1}"/>
              </a:ext>
            </a:extLst>
          </p:cNvPr>
          <p:cNvSpPr/>
          <p:nvPr/>
        </p:nvSpPr>
        <p:spPr>
          <a:xfrm>
            <a:off x="458961" y="1776036"/>
            <a:ext cx="11418191" cy="4580313"/>
          </a:xfrm>
          <a:prstGeom prst="roundRect">
            <a:avLst>
              <a:gd name="adj" fmla="val 4023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Let </a:t>
            </a:r>
            <a:r>
              <a:rPr lang="en-US" sz="2000" i="1" dirty="0"/>
              <a:t>C</a:t>
            </a:r>
            <a:r>
              <a:rPr lang="en-US" sz="2000" dirty="0"/>
              <a:t> be a CRN stably computing </a:t>
            </a:r>
            <a:r>
              <a:rPr lang="en-US" sz="2000" i="1" dirty="0"/>
              <a:t>f</a:t>
            </a:r>
            <a:r>
              <a:rPr lang="en-US" sz="2000" dirty="0"/>
              <a:t>. We convert it to a CRN </a:t>
            </a:r>
            <a:r>
              <a:rPr lang="en-US" sz="2000" i="1" dirty="0"/>
              <a:t>D</a:t>
            </a:r>
            <a:r>
              <a:rPr lang="en-US" sz="2000" dirty="0"/>
              <a:t> stably deciding graph(</a:t>
            </a:r>
            <a:r>
              <a:rPr lang="en-US" sz="2000" i="1" dirty="0"/>
              <a:t>f</a:t>
            </a:r>
            <a:r>
              <a:rPr lang="en-US" sz="2000" dirty="0"/>
              <a:t>), which must be </a:t>
            </a:r>
            <a:r>
              <a:rPr lang="en-US" sz="2000" dirty="0" err="1"/>
              <a:t>semilinear</a:t>
            </a:r>
            <a:r>
              <a:rPr lang="en-US" sz="2000" dirty="0"/>
              <a:t> since a CRN stably decides it.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Key challenge</a:t>
            </a:r>
            <a:r>
              <a:rPr lang="en-US" dirty="0"/>
              <a:t>: </a:t>
            </a:r>
            <a:r>
              <a:rPr lang="en-US" i="1" dirty="0"/>
              <a:t>D</a:t>
            </a:r>
            <a:r>
              <a:rPr lang="en-US" dirty="0"/>
              <a:t> will run </a:t>
            </a:r>
            <a:r>
              <a:rPr lang="en-US" i="1" dirty="0"/>
              <a:t>C</a:t>
            </a:r>
            <a:r>
              <a:rPr lang="en-US" dirty="0"/>
              <a:t> with </a:t>
            </a:r>
            <a:r>
              <a:rPr lang="en-US" i="1" dirty="0"/>
              <a:t>D</a:t>
            </a:r>
            <a:r>
              <a:rPr lang="en-US" dirty="0"/>
              <a:t>’s first </a:t>
            </a:r>
            <a:r>
              <a:rPr lang="en-US" i="1" dirty="0"/>
              <a:t>d</a:t>
            </a:r>
            <a:r>
              <a:rPr lang="en-US" dirty="0"/>
              <a:t> inputs. But </a:t>
            </a:r>
            <a:r>
              <a:rPr lang="en-US" i="1" dirty="0"/>
              <a:t>D</a:t>
            </a:r>
            <a:r>
              <a:rPr lang="en-US" dirty="0"/>
              <a:t> has to test the count of </a:t>
            </a:r>
            <a:r>
              <a:rPr lang="en-US" i="1" dirty="0"/>
              <a:t>C</a:t>
            </a:r>
            <a:r>
              <a:rPr lang="en-US" dirty="0"/>
              <a:t>’s output </a:t>
            </a:r>
            <a:r>
              <a:rPr lang="en-US" i="1" dirty="0"/>
              <a:t>Y</a:t>
            </a:r>
            <a:r>
              <a:rPr lang="en-US" dirty="0"/>
              <a:t> to compare it to </a:t>
            </a:r>
            <a:r>
              <a:rPr lang="en-US" i="1" dirty="0"/>
              <a:t>D</a:t>
            </a:r>
            <a:r>
              <a:rPr lang="en-US" dirty="0"/>
              <a:t>’s last input, </a:t>
            </a:r>
            <a:r>
              <a:rPr lang="en-US" u="sng" dirty="0"/>
              <a:t>without consuming </a:t>
            </a:r>
            <a:r>
              <a:rPr lang="en-US" i="1" u="sng" dirty="0"/>
              <a:t>Y</a:t>
            </a:r>
            <a:r>
              <a:rPr lang="en-US" dirty="0"/>
              <a:t>, since consuming </a:t>
            </a:r>
            <a:r>
              <a:rPr lang="en-US" i="1" dirty="0"/>
              <a:t>Y</a:t>
            </a:r>
            <a:r>
              <a:rPr lang="en-US" dirty="0"/>
              <a:t> could disrupt the correctness of </a:t>
            </a:r>
            <a:r>
              <a:rPr lang="en-US" i="1" dirty="0"/>
              <a:t>C</a:t>
            </a:r>
            <a:r>
              <a:rPr lang="en-US" dirty="0"/>
              <a:t>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b="1" dirty="0"/>
              <a:t>Solution</a:t>
            </a:r>
            <a:r>
              <a:rPr lang="en-US" dirty="0"/>
              <a:t>: we introduce two new species 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and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representing #</a:t>
            </a:r>
            <a:r>
              <a:rPr lang="en-US" i="1" dirty="0"/>
              <a:t>Y</a:t>
            </a:r>
            <a:r>
              <a:rPr lang="en-US" dirty="0"/>
              <a:t> that are </a:t>
            </a:r>
            <a:r>
              <a:rPr lang="en-US" u="sng" dirty="0"/>
              <a:t>only produced</a:t>
            </a:r>
            <a:r>
              <a:rPr lang="en-US" dirty="0"/>
              <a:t> by </a:t>
            </a:r>
            <a:r>
              <a:rPr lang="en-US" i="1" dirty="0"/>
              <a:t>C</a:t>
            </a:r>
            <a:r>
              <a:rPr lang="en-US" dirty="0"/>
              <a:t>, </a:t>
            </a:r>
            <a:r>
              <a:rPr lang="en-US" u="sng" dirty="0"/>
              <a:t>never consumed</a:t>
            </a:r>
            <a:r>
              <a:rPr lang="en-US" dirty="0"/>
              <a:t>, so we are free to add reactions consuming them. This is called </a:t>
            </a:r>
            <a:r>
              <a:rPr lang="en-US" i="1" dirty="0"/>
              <a:t>dual-rail encoding</a:t>
            </a:r>
            <a:r>
              <a:rPr lang="en-US" dirty="0"/>
              <a:t>: #</a:t>
            </a:r>
            <a:r>
              <a:rPr lang="en-US" i="1" dirty="0"/>
              <a:t>Y</a:t>
            </a:r>
            <a:r>
              <a:rPr lang="en-US" dirty="0"/>
              <a:t> = #</a:t>
            </a:r>
            <a:r>
              <a:rPr lang="en-US" i="1" dirty="0"/>
              <a:t>Y</a:t>
            </a:r>
            <a:r>
              <a:rPr lang="en-US" baseline="-25000" dirty="0"/>
              <a:t>P</a:t>
            </a:r>
            <a:r>
              <a:rPr lang="en-US" dirty="0"/>
              <a:t> – #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each reaction in </a:t>
            </a:r>
            <a:r>
              <a:rPr lang="en-US" sz="2000" i="1" dirty="0"/>
              <a:t>C</a:t>
            </a:r>
            <a:r>
              <a:rPr lang="en-US" sz="2000" dirty="0"/>
              <a:t> changing the count of output </a:t>
            </a:r>
            <a:r>
              <a:rPr lang="en-US" sz="2000" i="1" dirty="0"/>
              <a:t>Y</a:t>
            </a:r>
            <a:r>
              <a:rPr lang="en-US" sz="2000" dirty="0"/>
              <a:t>, add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or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 as products to track the change: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Z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+ 2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+ 2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P</a:t>
            </a:r>
            <a:r>
              <a:rPr lang="en-US" sz="2000" dirty="0"/>
              <a:t>	since there are net 2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produced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/>
              <a:t>	becomes     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X 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+ 6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2</a:t>
            </a:r>
            <a:r>
              <a:rPr lang="en-US" sz="2000" i="1" dirty="0">
                <a:solidFill>
                  <a:schemeClr val="accent1">
                    <a:lumMod val="75000"/>
                  </a:schemeClr>
                </a:solidFill>
              </a:rPr>
              <a:t>Y</a:t>
            </a:r>
            <a:r>
              <a:rPr lang="en-US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000" dirty="0">
                <a:solidFill>
                  <a:srgbClr val="C00000"/>
                </a:solidFill>
              </a:rPr>
              <a:t>+ 4</a:t>
            </a:r>
            <a:r>
              <a:rPr lang="en-US" sz="2000" i="1" dirty="0">
                <a:solidFill>
                  <a:srgbClr val="C00000"/>
                </a:solidFill>
              </a:rPr>
              <a:t>Y</a:t>
            </a:r>
            <a:r>
              <a:rPr lang="en-US" sz="2000" baseline="-25000" dirty="0">
                <a:solidFill>
                  <a:srgbClr val="C00000"/>
                </a:solidFill>
              </a:rPr>
              <a:t>C</a:t>
            </a:r>
            <a:r>
              <a:rPr lang="en-US" sz="2000" dirty="0"/>
              <a:t>	since there are net 4 </a:t>
            </a:r>
            <a:r>
              <a:rPr lang="en-US" sz="2000" i="1" dirty="0"/>
              <a:t>Y</a:t>
            </a:r>
            <a:r>
              <a:rPr lang="en-US" sz="2000" dirty="0"/>
              <a:t>’s </a:t>
            </a:r>
            <a:r>
              <a:rPr lang="en-US" sz="2000" b="1" dirty="0">
                <a:solidFill>
                  <a:srgbClr val="C00000"/>
                </a:solidFill>
              </a:rPr>
              <a:t>consumed</a:t>
            </a:r>
            <a:endParaRPr lang="en-US" sz="2000" b="1" baseline="-25000" dirty="0">
              <a:solidFill>
                <a:srgbClr val="C0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For concreteness, assume </a:t>
            </a:r>
            <a:r>
              <a:rPr lang="en-US" sz="2000" i="1" dirty="0"/>
              <a:t>d</a:t>
            </a:r>
            <a:r>
              <a:rPr lang="en-US" sz="2000" dirty="0"/>
              <a:t>=1.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/>
              <a:t>CRN </a:t>
            </a:r>
            <a:r>
              <a:rPr lang="en-US" i="1" dirty="0"/>
              <a:t>D</a:t>
            </a:r>
            <a:r>
              <a:rPr lang="en-US" dirty="0"/>
              <a:t> deciding graph(</a:t>
            </a:r>
            <a:r>
              <a:rPr lang="en-US" i="1" dirty="0"/>
              <a:t>f</a:t>
            </a:r>
            <a:r>
              <a:rPr lang="en-US" dirty="0"/>
              <a:t>) has 2 input species. The first is </a:t>
            </a:r>
            <a:r>
              <a:rPr lang="en-US" i="1" dirty="0"/>
              <a:t>A</a:t>
            </a:r>
            <a:r>
              <a:rPr lang="en-US" dirty="0"/>
              <a:t>. Let the second input species be </a:t>
            </a:r>
            <a:r>
              <a:rPr lang="en-US" i="1" dirty="0"/>
              <a:t>Y</a:t>
            </a:r>
            <a:r>
              <a:rPr lang="en-US" baseline="-25000" dirty="0"/>
              <a:t>C</a:t>
            </a:r>
            <a:r>
              <a:rPr lang="en-US" dirty="0"/>
              <a:t>.</a:t>
            </a:r>
            <a:endParaRPr lang="en-US" sz="2000" dirty="0"/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</a:t>
            </a:r>
            <a:r>
              <a:rPr lang="en-US" sz="2000" i="1" dirty="0"/>
              <a:t>C</a:t>
            </a:r>
            <a:r>
              <a:rPr lang="en-US" sz="2000" dirty="0"/>
              <a:t> stably computes </a:t>
            </a:r>
            <a:r>
              <a:rPr lang="en-US" sz="2000" i="1" dirty="0"/>
              <a:t>f</a:t>
            </a:r>
            <a:r>
              <a:rPr lang="en-US" sz="2000" dirty="0"/>
              <a:t>, eventually </a:t>
            </a:r>
            <a:r>
              <a:rPr lang="en-US" sz="2000" i="1" dirty="0"/>
              <a:t>f</a:t>
            </a:r>
            <a:r>
              <a:rPr lang="en-US" sz="2000" dirty="0"/>
              <a:t>(initial #</a:t>
            </a:r>
            <a:r>
              <a:rPr lang="en-US" sz="2000" i="1" dirty="0"/>
              <a:t>A</a:t>
            </a:r>
            <a:r>
              <a:rPr lang="en-US" sz="2000" dirty="0"/>
              <a:t>) more 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are produced than 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and only if initially </a:t>
            </a:r>
            <a:r>
              <a:rPr lang="en-US" sz="2000" i="1" dirty="0"/>
              <a:t>f</a:t>
            </a:r>
            <a:r>
              <a:rPr lang="en-US" sz="2000" dirty="0"/>
              <a:t>(#</a:t>
            </a:r>
            <a:r>
              <a:rPr lang="en-US" sz="2000" i="1" dirty="0"/>
              <a:t>A</a:t>
            </a:r>
            <a:r>
              <a:rPr lang="en-US" sz="2000" dirty="0"/>
              <a:t>)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, then eventually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=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Add reactions to test for equality between #</a:t>
            </a:r>
            <a:r>
              <a:rPr lang="en-US" sz="2000" i="1" dirty="0"/>
              <a:t>Y</a:t>
            </a:r>
            <a:r>
              <a:rPr lang="en-US" sz="2000" baseline="-25000" dirty="0"/>
              <a:t>P</a:t>
            </a:r>
            <a:r>
              <a:rPr lang="en-US" sz="2000" dirty="0"/>
              <a:t> and #</a:t>
            </a:r>
            <a:r>
              <a:rPr lang="en-US" sz="2000" i="1" dirty="0"/>
              <a:t>Y</a:t>
            </a:r>
            <a:r>
              <a:rPr lang="en-US" sz="2000" baseline="-25000" dirty="0"/>
              <a:t>C</a:t>
            </a:r>
            <a:r>
              <a:rPr lang="en-US" sz="2000" dirty="0"/>
              <a:t>. (</a:t>
            </a:r>
            <a:r>
              <a:rPr lang="en-US" sz="2000" i="1" dirty="0"/>
              <a:t>not shown, but easy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2683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59AF2B-1F13-4402-BC68-823EA34F53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a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787DC8-4F23-4212-94DC-BF2BC948E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73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CC20D9F-1BFB-4000-9B01-C1B8DDD7497E}"/>
              </a:ext>
            </a:extLst>
          </p:cNvPr>
          <p:cNvSpPr/>
          <p:nvPr/>
        </p:nvSpPr>
        <p:spPr>
          <a:xfrm>
            <a:off x="761999" y="1808703"/>
            <a:ext cx="9276303" cy="41514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The “squaring set” </a:t>
            </a:r>
            <a:r>
              <a:rPr lang="en-US" sz="2000" i="1" dirty="0"/>
              <a:t>S</a:t>
            </a:r>
            <a:r>
              <a:rPr lang="en-US" sz="2000" dirty="0"/>
              <a:t> = {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</a:t>
            </a:r>
            <a:r>
              <a:rPr lang="en-US" sz="2000" b="0" i="0" dirty="0">
                <a:solidFill>
                  <a:srgbClr val="4D5156"/>
                </a:solidFill>
                <a:effectLst/>
                <a:latin typeface="Roboto"/>
              </a:rPr>
              <a:t>∈ </a:t>
            </a:r>
            <a:r>
              <a:rPr lang="en-US" sz="2000" dirty="0"/>
              <a:t>ℕ</a:t>
            </a:r>
            <a:r>
              <a:rPr lang="en-US" sz="2000" baseline="30000" dirty="0"/>
              <a:t>2</a:t>
            </a:r>
            <a:r>
              <a:rPr lang="en-US" sz="2000" dirty="0"/>
              <a:t> | </a:t>
            </a:r>
            <a:r>
              <a:rPr lang="en-US" sz="2000" i="1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=</a:t>
            </a:r>
            <a:r>
              <a:rPr lang="en-US" sz="2000" i="1" dirty="0"/>
              <a:t>y </a:t>
            </a:r>
            <a:r>
              <a:rPr lang="en-US" sz="2000" dirty="0"/>
              <a:t>} is </a:t>
            </a:r>
            <a:r>
              <a:rPr lang="en-US" sz="2000" u="sng" dirty="0"/>
              <a:t>not</a:t>
            </a:r>
            <a:r>
              <a:rPr lang="en-US" sz="2000" dirty="0"/>
              <a:t> stably decidable by any CRN.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F76281B-14C7-4BEA-9F2A-C29B601F1547}"/>
              </a:ext>
            </a:extLst>
          </p:cNvPr>
          <p:cNvSpPr/>
          <p:nvPr/>
        </p:nvSpPr>
        <p:spPr>
          <a:xfrm>
            <a:off x="762000" y="2749673"/>
            <a:ext cx="8824128" cy="679327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Reachability is </a:t>
            </a:r>
            <a:r>
              <a:rPr lang="en-US" sz="2000" i="1" dirty="0"/>
              <a:t>additive</a:t>
            </a:r>
            <a:r>
              <a:rPr lang="en-US" sz="2000" dirty="0"/>
              <a:t>: if </a:t>
            </a:r>
            <a:r>
              <a:rPr lang="en-US" sz="2000" b="1" dirty="0"/>
              <a:t>c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then for all </a:t>
            </a:r>
            <a:r>
              <a:rPr lang="en-US" sz="2000" b="1" i="0" dirty="0">
                <a:solidFill>
                  <a:srgbClr val="202124"/>
                </a:solidFill>
                <a:effectLst/>
              </a:rPr>
              <a:t>e</a:t>
            </a:r>
            <a:r>
              <a:rPr lang="en-US" sz="2000" i="0" dirty="0">
                <a:solidFill>
                  <a:srgbClr val="202124"/>
                </a:solidFill>
                <a:effectLst/>
              </a:rPr>
              <a:t> </a:t>
            </a:r>
            <a:r>
              <a:rPr lang="en-US" sz="2000" dirty="0"/>
              <a:t>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 </a:t>
            </a:r>
            <a:r>
              <a:rPr lang="en-US" sz="2000" b="0" i="0" dirty="0">
                <a:solidFill>
                  <a:srgbClr val="202124"/>
                </a:solidFill>
                <a:effectLst/>
              </a:rPr>
              <a:t>⇒ </a:t>
            </a:r>
            <a:r>
              <a:rPr lang="en-US" sz="2000" b="1" i="0" dirty="0" err="1">
                <a:solidFill>
                  <a:srgbClr val="202124"/>
                </a:solidFill>
                <a:effectLst/>
              </a:rPr>
              <a:t>d</a:t>
            </a:r>
            <a:r>
              <a:rPr lang="en-US" sz="2000" dirty="0" err="1"/>
              <a:t>+</a:t>
            </a:r>
            <a:r>
              <a:rPr lang="en-US" sz="2000" b="1" dirty="0" err="1"/>
              <a:t>e</a:t>
            </a:r>
            <a:r>
              <a:rPr lang="en-US" sz="2000" dirty="0"/>
              <a:t>, i.e., the presence of extra molecules cannot </a:t>
            </a:r>
            <a:r>
              <a:rPr lang="en-US" sz="2000" u="sng" dirty="0"/>
              <a:t>prevent</a:t>
            </a:r>
            <a:r>
              <a:rPr lang="en-US" sz="2000" dirty="0"/>
              <a:t> reactions from being applicable.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DA4D58-D443-42EF-BC8B-B37ACF868C05}"/>
              </a:ext>
            </a:extLst>
          </p:cNvPr>
          <p:cNvSpPr/>
          <p:nvPr/>
        </p:nvSpPr>
        <p:spPr>
          <a:xfrm>
            <a:off x="762001" y="3954830"/>
            <a:ext cx="7367015" cy="67932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An infinite sequence of vectors </a:t>
            </a:r>
            <a:r>
              <a:rPr lang="en-US" sz="2000" b="1" dirty="0"/>
              <a:t>c</a:t>
            </a:r>
            <a:r>
              <a:rPr lang="en-US" sz="2000" baseline="-25000" dirty="0"/>
              <a:t>1</a:t>
            </a:r>
            <a:r>
              <a:rPr lang="en-US" sz="2000" dirty="0"/>
              <a:t>,</a:t>
            </a:r>
            <a:r>
              <a:rPr lang="en-US" sz="2000" b="1" dirty="0"/>
              <a:t> c</a:t>
            </a:r>
            <a:r>
              <a:rPr lang="en-US" sz="2000" baseline="-25000" dirty="0"/>
              <a:t>2</a:t>
            </a:r>
            <a:r>
              <a:rPr lang="en-US" sz="2000" dirty="0"/>
              <a:t>, … is </a:t>
            </a:r>
            <a:r>
              <a:rPr lang="en-US" sz="2000" u="sng" dirty="0"/>
              <a:t>nondecreasing</a:t>
            </a:r>
            <a:r>
              <a:rPr lang="en-US" sz="2000" dirty="0"/>
              <a:t> if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for all </a:t>
            </a:r>
            <a:r>
              <a:rPr lang="en-US" sz="2000" i="1" dirty="0" err="1"/>
              <a:t>i</a:t>
            </a:r>
            <a:r>
              <a:rPr lang="en-US" sz="2000" dirty="0"/>
              <a:t>. (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 means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≤ </a:t>
            </a:r>
            <a:r>
              <a:rPr lang="en-US" sz="2000" b="1" dirty="0"/>
              <a:t>c</a:t>
            </a:r>
            <a:r>
              <a:rPr lang="en-US" sz="2000" i="1" baseline="-25000" dirty="0"/>
              <a:t>i</a:t>
            </a:r>
            <a:r>
              <a:rPr lang="en-US" sz="2000" baseline="-25000" dirty="0"/>
              <a:t>+1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for all species </a:t>
            </a:r>
            <a:r>
              <a:rPr lang="en-US" sz="2000" i="1" dirty="0"/>
              <a:t>S</a:t>
            </a:r>
            <a:r>
              <a:rPr lang="en-US" sz="2000" dirty="0"/>
              <a:t>)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71D60E5-004C-4E4C-A80E-66F36FB2E372}"/>
              </a:ext>
            </a:extLst>
          </p:cNvPr>
          <p:cNvSpPr/>
          <p:nvPr/>
        </p:nvSpPr>
        <p:spPr>
          <a:xfrm>
            <a:off x="762001" y="5151193"/>
            <a:ext cx="6022847" cy="10484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Given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we say </a:t>
            </a:r>
            <a:r>
              <a:rPr lang="en-US" sz="2000" b="1" dirty="0"/>
              <a:t>y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 is </a:t>
            </a:r>
            <a:r>
              <a:rPr lang="en-US" sz="2000" u="sng" dirty="0"/>
              <a:t>minimal</a:t>
            </a:r>
            <a:r>
              <a:rPr lang="en-US" sz="2000" dirty="0"/>
              <a:t> if,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</a:t>
            </a:r>
            <a:r>
              <a:rPr lang="en-US" sz="2000" b="1" dirty="0"/>
              <a:t>x</a:t>
            </a:r>
            <a:r>
              <a:rPr lang="en-US" sz="2000" dirty="0"/>
              <a:t> ≤ </a:t>
            </a:r>
            <a:r>
              <a:rPr lang="en-US" sz="2000" b="1" dirty="0"/>
              <a:t>y</a:t>
            </a:r>
            <a:r>
              <a:rPr lang="en-US" sz="2000" dirty="0"/>
              <a:t> implies </a:t>
            </a:r>
            <a:r>
              <a:rPr lang="en-US" sz="2000" b="1" dirty="0"/>
              <a:t>x</a:t>
            </a:r>
            <a:r>
              <a:rPr lang="en-US" sz="2000" dirty="0"/>
              <a:t> = </a:t>
            </a:r>
            <a:r>
              <a:rPr lang="en-US" sz="2000" b="1" dirty="0"/>
              <a:t>y</a:t>
            </a:r>
            <a:r>
              <a:rPr lang="en-US" sz="2000" dirty="0"/>
              <a:t>, i.e., nothing in </a:t>
            </a:r>
            <a:r>
              <a:rPr lang="en-US" sz="2000" i="1" dirty="0"/>
              <a:t>A</a:t>
            </a:r>
            <a:r>
              <a:rPr lang="en-US" sz="2000" dirty="0"/>
              <a:t> is strictly smaller than </a:t>
            </a:r>
            <a:r>
              <a:rPr lang="en-US" sz="2000" b="1" dirty="0"/>
              <a:t>y</a:t>
            </a:r>
            <a:r>
              <a:rPr lang="en-US" sz="2000" dirty="0"/>
              <a:t>. Let min(</a:t>
            </a:r>
            <a:r>
              <a:rPr lang="en-US" sz="2000" i="1" dirty="0"/>
              <a:t>A</a:t>
            </a:r>
            <a:r>
              <a:rPr lang="en-US" sz="2000" dirty="0"/>
              <a:t>) = minimal elements of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graphicFrame>
        <p:nvGraphicFramePr>
          <p:cNvPr id="12" name="Chart 11">
            <a:extLst>
              <a:ext uri="{FF2B5EF4-FFF2-40B4-BE49-F238E27FC236}">
                <a16:creationId xmlns:a16="http://schemas.microsoft.com/office/drawing/2014/main" id="{C62A0166-DD4E-46A8-970C-EC88C26C35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1852472"/>
              </p:ext>
            </p:extLst>
          </p:nvPr>
        </p:nvGraphicFramePr>
        <p:xfrm>
          <a:off x="8287204" y="3602736"/>
          <a:ext cx="3066596" cy="2846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16C3031-908F-4769-831D-4B0CFCF3C41E}"/>
              </a:ext>
            </a:extLst>
          </p:cNvPr>
          <p:cNvSpPr txBox="1"/>
          <p:nvPr/>
        </p:nvSpPr>
        <p:spPr>
          <a:xfrm>
            <a:off x="836612" y="1321049"/>
            <a:ext cx="9332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goal:</a:t>
            </a:r>
          </a:p>
        </p:txBody>
      </p:sp>
    </p:spTree>
    <p:extLst>
      <p:ext uri="{BB962C8B-B14F-4D97-AF65-F5344CB8AC3E}">
        <p14:creationId xmlns:p14="http://schemas.microsoft.com/office/powerpoint/2010/main" val="584128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Graphic spid="12" grpId="0">
        <p:bldAsOne/>
      </p:bldGraphic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B119-E8FC-4D85-B5B6-21969E062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All vectors have a minimal vector under them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6CC5A7-83B9-46AD-B4BF-76734E482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74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A4583A-89DF-4E08-9EAB-68CB4077579B}"/>
              </a:ext>
            </a:extLst>
          </p:cNvPr>
          <p:cNvSpPr/>
          <p:nvPr/>
        </p:nvSpPr>
        <p:spPr>
          <a:xfrm>
            <a:off x="1075174" y="1690688"/>
            <a:ext cx="8510953" cy="53315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2807E3B-9FEF-466C-9590-635C90446441}"/>
              </a:ext>
            </a:extLst>
          </p:cNvPr>
          <p:cNvSpPr/>
          <p:nvPr/>
        </p:nvSpPr>
        <p:spPr>
          <a:xfrm>
            <a:off x="1004836" y="2494085"/>
            <a:ext cx="8581292" cy="2525712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If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then we’re done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Otherwise, since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 ∉ min(</a:t>
            </a:r>
            <a:r>
              <a:rPr lang="en-US" sz="2000" i="1" dirty="0"/>
              <a:t>A</a:t>
            </a:r>
            <a:r>
              <a:rPr lang="en-US" sz="2000" dirty="0"/>
              <a:t>), there is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∈ A such that </a:t>
            </a:r>
            <a:r>
              <a:rPr lang="en-US" sz="2000" b="1" dirty="0"/>
              <a:t>x</a:t>
            </a:r>
            <a:r>
              <a:rPr lang="en-US" sz="2000" baseline="-25000" dirty="0"/>
              <a:t>2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baseline="-25000" dirty="0"/>
              <a:t>1</a:t>
            </a:r>
            <a:r>
              <a:rPr lang="en-US" sz="2000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…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dirty="0"/>
              <a:t>Since there are only a finite number of </a:t>
            </a:r>
            <a:r>
              <a:rPr lang="en-US" sz="2000" b="1" dirty="0"/>
              <a:t>y</a:t>
            </a:r>
            <a:r>
              <a:rPr lang="en-US" sz="2000" dirty="0"/>
              <a:t>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such that </a:t>
            </a:r>
            <a:r>
              <a:rPr lang="en-US" sz="2000" b="1" dirty="0"/>
              <a:t>y</a:t>
            </a:r>
            <a:r>
              <a:rPr lang="en-US" sz="2000" dirty="0"/>
              <a:t> &lt; </a:t>
            </a:r>
            <a:r>
              <a:rPr lang="en-US" sz="2000" b="1" dirty="0"/>
              <a:t>x</a:t>
            </a:r>
            <a:r>
              <a:rPr lang="en-US" sz="2000" dirty="0"/>
              <a:t>, this process must terminate with a minimal vector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). </a:t>
            </a:r>
            <a:r>
              <a:rPr lang="en-US" sz="2000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2314286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0297A-061F-47AB-850F-A5816BA8B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Dickson’s Lemma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48A4-2181-402D-986C-976BDCC89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75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19C59BE-8345-4197-AD29-66AC531B85AD}"/>
              </a:ext>
            </a:extLst>
          </p:cNvPr>
          <p:cNvSpPr/>
          <p:nvPr/>
        </p:nvSpPr>
        <p:spPr>
          <a:xfrm>
            <a:off x="762000" y="1590207"/>
            <a:ext cx="10229850" cy="7477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Dickson’s Lemma</a:t>
            </a:r>
            <a:r>
              <a:rPr lang="en-US" sz="2000" dirty="0"/>
              <a:t>: 1) Every infinite sequence (</a:t>
            </a:r>
            <a:r>
              <a:rPr lang="en-US" sz="2000" b="1" dirty="0"/>
              <a:t>x</a:t>
            </a:r>
            <a:r>
              <a:rPr lang="en-US" sz="2000" baseline="-25000" dirty="0"/>
              <a:t>0</a:t>
            </a:r>
            <a:r>
              <a:rPr lang="en-US" sz="2000" dirty="0"/>
              <a:t>,</a:t>
            </a:r>
            <a:r>
              <a:rPr lang="en-US" sz="2000" b="1" dirty="0"/>
              <a:t> x</a:t>
            </a:r>
            <a:r>
              <a:rPr lang="en-US" sz="2000" baseline="-25000" dirty="0"/>
              <a:t>1</a:t>
            </a:r>
            <a:r>
              <a:rPr lang="en-US" sz="2000" dirty="0"/>
              <a:t>, …) of vectors in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an infinite nondecreasing subsequence, and 2) every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has a finite number of minimal elements.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859918C-7F76-4993-9CB4-61A2A1FC41F0}"/>
              </a:ext>
            </a:extLst>
          </p:cNvPr>
          <p:cNvSpPr/>
          <p:nvPr/>
        </p:nvSpPr>
        <p:spPr>
          <a:xfrm>
            <a:off x="624838" y="2536337"/>
            <a:ext cx="11134345" cy="3820013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We’ll show </a:t>
            </a:r>
            <a:r>
              <a:rPr lang="en-US" dirty="0">
                <a:solidFill>
                  <a:srgbClr val="C00000"/>
                </a:solidFill>
              </a:rPr>
              <a:t>condition (1)</a:t>
            </a:r>
            <a:r>
              <a:rPr lang="en-US" dirty="0"/>
              <a:t> by induction on </a:t>
            </a:r>
            <a:r>
              <a:rPr lang="en-US" i="1" dirty="0"/>
              <a:t>d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 </a:t>
            </a:r>
            <a:r>
              <a:rPr lang="en-US" i="1" u="sng" dirty="0"/>
              <a:t>d</a:t>
            </a:r>
            <a:r>
              <a:rPr lang="en-US" u="sng" dirty="0"/>
              <a:t> = 1</a:t>
            </a:r>
            <a:r>
              <a:rPr lang="en-US" dirty="0"/>
              <a:t>: Let </a:t>
            </a:r>
            <a:r>
              <a:rPr lang="en-US" i="1" dirty="0"/>
              <a:t>X</a:t>
            </a:r>
            <a:r>
              <a:rPr lang="en-US" dirty="0"/>
              <a:t> = </a:t>
            </a:r>
            <a:r>
              <a:rPr lang="en-US" i="1" dirty="0"/>
              <a:t>x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i="1" dirty="0"/>
              <a:t>x</a:t>
            </a:r>
            <a:r>
              <a:rPr lang="en-US" baseline="-25000" dirty="0"/>
              <a:t>1</a:t>
            </a:r>
            <a:r>
              <a:rPr lang="en-US" dirty="0"/>
              <a:t>, … be an infinite sequence of nonnegative integers.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1: some </a:t>
            </a:r>
            <a:r>
              <a:rPr lang="en-US" sz="1600" i="1" dirty="0"/>
              <a:t>x</a:t>
            </a:r>
            <a:r>
              <a:rPr lang="en-US" sz="1600" dirty="0"/>
              <a:t> ∈ ℕ appears infinitely often. Let the subsequence be (</a:t>
            </a:r>
            <a:r>
              <a:rPr lang="en-US" sz="1600" i="1" dirty="0"/>
              <a:t>x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dirty="0"/>
              <a:t>, …), e.g. 1,1,5,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</a:t>
            </a:r>
            <a:r>
              <a:rPr lang="en-US" sz="1600" b="1" dirty="0">
                <a:solidFill>
                  <a:srgbClr val="C00000"/>
                </a:solidFill>
              </a:rPr>
              <a:t>3</a:t>
            </a:r>
            <a:r>
              <a:rPr lang="en-US" sz="1600" dirty="0"/>
              <a:t>,4,…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case 2: every </a:t>
            </a:r>
            <a:r>
              <a:rPr lang="en-US" sz="1600" i="1" dirty="0"/>
              <a:t>x</a:t>
            </a:r>
            <a:r>
              <a:rPr lang="en-US" sz="1600" dirty="0"/>
              <a:t> ∈ ℕ appears finitely many times. 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First element of subsequence is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.</a:t>
            </a:r>
          </a:p>
          <a:p>
            <a:pPr marL="1371600" lvl="2" indent="-457200">
              <a:buFont typeface="+mj-lt"/>
              <a:buAutoNum type="arabicPeriod"/>
            </a:pPr>
            <a:r>
              <a:rPr lang="en-US" sz="1600" dirty="0"/>
              <a:t>Assuming we have finite increasing subsequence </a:t>
            </a:r>
            <a:r>
              <a:rPr lang="en-US" sz="1600" i="1" dirty="0"/>
              <a:t>y</a:t>
            </a:r>
            <a:r>
              <a:rPr lang="en-US" sz="1600" baseline="-25000" dirty="0"/>
              <a:t>0</a:t>
            </a:r>
            <a:r>
              <a:rPr lang="en-US" sz="1600" dirty="0"/>
              <a:t> &lt; </a:t>
            </a:r>
            <a:r>
              <a:rPr lang="en-US" sz="1600" i="1" dirty="0"/>
              <a:t>y</a:t>
            </a:r>
            <a:r>
              <a:rPr lang="en-US" sz="1600" baseline="-25000" dirty="0"/>
              <a:t>1</a:t>
            </a:r>
            <a:r>
              <a:rPr lang="en-US" sz="1600" dirty="0"/>
              <a:t> &lt; … &lt;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baseline="-25000" dirty="0"/>
              <a:t>–1</a:t>
            </a:r>
            <a:r>
              <a:rPr lang="en-US" sz="1600" dirty="0"/>
              <a:t>, let </a:t>
            </a:r>
            <a:r>
              <a:rPr lang="en-US" sz="1600" i="1" dirty="0" err="1"/>
              <a:t>x</a:t>
            </a:r>
            <a:r>
              <a:rPr lang="en-US" sz="1600" i="1" baseline="-25000" dirty="0" err="1"/>
              <a:t>j</a:t>
            </a:r>
            <a:r>
              <a:rPr lang="en-US" sz="1600" dirty="0"/>
              <a:t> be last occurrence of any of the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i</a:t>
            </a:r>
            <a:r>
              <a:rPr lang="en-US" sz="1600" dirty="0" err="1"/>
              <a:t>’s</a:t>
            </a:r>
            <a:r>
              <a:rPr lang="en-US" sz="1600" dirty="0"/>
              <a:t> in original sequence </a:t>
            </a:r>
            <a:r>
              <a:rPr lang="en-US" sz="1600" i="1" dirty="0"/>
              <a:t>x</a:t>
            </a:r>
            <a:r>
              <a:rPr lang="en-US" sz="1600" baseline="-25000" dirty="0"/>
              <a:t>0</a:t>
            </a:r>
            <a:r>
              <a:rPr lang="en-US" sz="1600" dirty="0"/>
              <a:t>, </a:t>
            </a:r>
            <a:r>
              <a:rPr lang="en-US" sz="1600" i="1" dirty="0"/>
              <a:t>x</a:t>
            </a:r>
            <a:r>
              <a:rPr lang="en-US" sz="1600" baseline="-25000" dirty="0"/>
              <a:t>1</a:t>
            </a:r>
            <a:r>
              <a:rPr lang="en-US" sz="1600" dirty="0"/>
              <a:t>, …, and let </a:t>
            </a:r>
            <a:r>
              <a:rPr lang="en-US" sz="1600" i="1" dirty="0" err="1"/>
              <a:t>y</a:t>
            </a:r>
            <a:r>
              <a:rPr lang="en-US" sz="1600" i="1" baseline="-25000" dirty="0" err="1"/>
              <a:t>k</a:t>
            </a:r>
            <a:r>
              <a:rPr lang="en-US" sz="1600" dirty="0"/>
              <a:t> = </a:t>
            </a:r>
            <a:r>
              <a:rPr lang="en-US" sz="1600" i="1" dirty="0"/>
              <a:t>x</a:t>
            </a:r>
            <a:r>
              <a:rPr lang="en-US" sz="1600" i="1" baseline="-25000" dirty="0"/>
              <a:t>j</a:t>
            </a:r>
            <a:r>
              <a:rPr lang="en-US" sz="1600" baseline="-25000" dirty="0"/>
              <a:t>+1</a:t>
            </a:r>
            <a:r>
              <a:rPr lang="en-US" sz="1600" dirty="0"/>
              <a:t>, e.g., </a:t>
            </a:r>
            <a:r>
              <a:rPr lang="en-US" sz="1600" b="1" dirty="0">
                <a:solidFill>
                  <a:srgbClr val="C00000"/>
                </a:solidFill>
              </a:rPr>
              <a:t>2</a:t>
            </a:r>
            <a:r>
              <a:rPr lang="en-US" sz="1600" dirty="0"/>
              <a:t>,1,0, 3,2,1, 4,3,2, </a:t>
            </a:r>
            <a:r>
              <a:rPr lang="en-US" sz="1600" b="1" dirty="0">
                <a:solidFill>
                  <a:srgbClr val="C00000"/>
                </a:solidFill>
              </a:rPr>
              <a:t>5</a:t>
            </a:r>
            <a:r>
              <a:rPr lang="en-US" sz="1600" dirty="0"/>
              <a:t>,4,3, 6,5,4, 7,6,5, </a:t>
            </a:r>
            <a:r>
              <a:rPr lang="en-US" sz="1600" b="1" dirty="0">
                <a:solidFill>
                  <a:srgbClr val="C00000"/>
                </a:solidFill>
              </a:rPr>
              <a:t>8</a:t>
            </a:r>
            <a:r>
              <a:rPr lang="en-US" sz="1600" dirty="0"/>
              <a:t>,7,6, 9,8,7, 10,9,8, </a:t>
            </a:r>
            <a:r>
              <a:rPr lang="en-US" sz="1600" b="1" dirty="0">
                <a:solidFill>
                  <a:srgbClr val="C00000"/>
                </a:solidFill>
              </a:rPr>
              <a:t>11</a:t>
            </a:r>
            <a:r>
              <a:rPr lang="en-US" sz="1600" dirty="0"/>
              <a:t>,10,9…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 </a:t>
            </a:r>
            <a:r>
              <a:rPr lang="en-US" i="1" u="sng" dirty="0"/>
              <a:t>d</a:t>
            </a:r>
            <a:r>
              <a:rPr lang="en-US" u="sng" dirty="0"/>
              <a:t> &gt; 1</a:t>
            </a:r>
            <a:r>
              <a:rPr lang="en-US" dirty="0"/>
              <a:t>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Inductively pick infinite subsequence </a:t>
            </a:r>
            <a:r>
              <a:rPr lang="en-US" sz="1600" i="1" dirty="0"/>
              <a:t>X’</a:t>
            </a:r>
            <a:r>
              <a:rPr lang="en-US" sz="1600" dirty="0"/>
              <a:t> such that the length-(</a:t>
            </a:r>
            <a:r>
              <a:rPr lang="en-US" sz="1600" i="1" dirty="0"/>
              <a:t>d</a:t>
            </a:r>
            <a:r>
              <a:rPr lang="en-US" sz="1600" dirty="0"/>
              <a:t>–1) prefix vectors are nondecreasing. 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1600" dirty="0"/>
              <a:t>Pick an infinite subsequence of </a:t>
            </a:r>
            <a:r>
              <a:rPr lang="en-US" sz="1600" i="1" dirty="0"/>
              <a:t>X’</a:t>
            </a:r>
            <a:r>
              <a:rPr lang="en-US" sz="1600" dirty="0"/>
              <a:t> such that the </a:t>
            </a:r>
            <a:r>
              <a:rPr lang="en-US" sz="1600" i="1" dirty="0" err="1"/>
              <a:t>d</a:t>
            </a:r>
            <a:r>
              <a:rPr lang="en-US" sz="1600" dirty="0" err="1"/>
              <a:t>’th</a:t>
            </a:r>
            <a:r>
              <a:rPr lang="en-US" sz="1600" dirty="0"/>
              <a:t> elements are also nondecreasing, as in base case.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</a:t>
            </a:r>
            <a:r>
              <a:rPr lang="en-US" dirty="0">
                <a:solidFill>
                  <a:srgbClr val="C00000"/>
                </a:solidFill>
              </a:rPr>
              <a:t>condition (2)</a:t>
            </a:r>
            <a:r>
              <a:rPr lang="en-US" dirty="0"/>
              <a:t>, suppose that min(</a:t>
            </a:r>
            <a:r>
              <a:rPr lang="en-US" i="1" dirty="0"/>
              <a:t>A</a:t>
            </a:r>
            <a:r>
              <a:rPr lang="en-US" dirty="0"/>
              <a:t>) is infinite; put them in any order to make an infinite sequence.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first condition, there’s an infinite nondecreasing subsequence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≤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≤ … of </a:t>
            </a:r>
            <a:r>
              <a:rPr lang="en-US" i="1" dirty="0"/>
              <a:t>distinct</a:t>
            </a:r>
            <a:r>
              <a:rPr lang="en-US" dirty="0"/>
              <a:t> vectors in min(</a:t>
            </a:r>
            <a:r>
              <a:rPr lang="en-US" i="1" dirty="0"/>
              <a:t>A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Since they are distinct,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&lt; …, but </a:t>
            </a:r>
            <a:r>
              <a:rPr lang="en-US" b="1" dirty="0"/>
              <a:t>m</a:t>
            </a:r>
            <a:r>
              <a:rPr lang="en-US" baseline="-25000" dirty="0"/>
              <a:t>1</a:t>
            </a:r>
            <a:r>
              <a:rPr lang="en-US" dirty="0"/>
              <a:t> &lt;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 contradicts the minimality of </a:t>
            </a:r>
            <a:r>
              <a:rPr lang="en-US" b="1" dirty="0"/>
              <a:t>m</a:t>
            </a:r>
            <a:r>
              <a:rPr lang="en-US" baseline="-25000" dirty="0"/>
              <a:t>2</a:t>
            </a:r>
            <a:r>
              <a:rPr lang="en-US" dirty="0"/>
              <a:t>. </a:t>
            </a:r>
            <a:r>
              <a:rPr lang="en-US" b="1" dirty="0"/>
              <a:t>QED</a:t>
            </a:r>
          </a:p>
        </p:txBody>
      </p:sp>
    </p:spTree>
    <p:extLst>
      <p:ext uri="{BB962C8B-B14F-4D97-AF65-F5344CB8AC3E}">
        <p14:creationId xmlns:p14="http://schemas.microsoft.com/office/powerpoint/2010/main" val="1919383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577D4-37FE-4F23-819B-390160991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Properties of stable configurations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3E4AE4-1428-4037-A808-2AC20E486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ED7E97C-D4CD-42A0-929D-B0DC39E91FA7}"/>
              </a:ext>
            </a:extLst>
          </p:cNvPr>
          <p:cNvSpPr txBox="1"/>
          <p:nvPr/>
        </p:nvSpPr>
        <p:spPr>
          <a:xfrm>
            <a:off x="1485836" y="1638959"/>
            <a:ext cx="84171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For convenience, assume every species votes.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Thus a </a:t>
            </a:r>
            <a:r>
              <a:rPr lang="en-US" u="sng" dirty="0"/>
              <a:t>stable</a:t>
            </a:r>
            <a:r>
              <a:rPr lang="en-US" dirty="0"/>
              <a:t> YES-output configuration </a:t>
            </a:r>
            <a:r>
              <a:rPr lang="en-US" b="1" dirty="0"/>
              <a:t>o</a:t>
            </a:r>
            <a:r>
              <a:rPr lang="en-US" dirty="0"/>
              <a:t> with output </a:t>
            </a:r>
            <a:r>
              <a:rPr lang="el-GR" i="1" dirty="0"/>
              <a:t>φ</a:t>
            </a:r>
            <a:r>
              <a:rPr lang="en-US" dirty="0"/>
              <a:t>(</a:t>
            </a:r>
            <a:r>
              <a:rPr lang="en-US" b="1" dirty="0"/>
              <a:t>o</a:t>
            </a:r>
            <a:r>
              <a:rPr lang="en-US" dirty="0"/>
              <a:t>) = YES is one in which, for all </a:t>
            </a:r>
            <a:r>
              <a:rPr lang="en-US" b="1" dirty="0"/>
              <a:t>o’</a:t>
            </a:r>
            <a:r>
              <a:rPr lang="en-US" dirty="0"/>
              <a:t> </a:t>
            </a:r>
            <a:r>
              <a:rPr lang="en-US" sz="1800" dirty="0"/>
              <a:t>∈</a:t>
            </a:r>
            <a:r>
              <a:rPr lang="en-US" dirty="0"/>
              <a:t> Reach(</a:t>
            </a:r>
            <a:r>
              <a:rPr lang="en-US" b="1" dirty="0"/>
              <a:t>o</a:t>
            </a:r>
            <a:r>
              <a:rPr lang="en-US" dirty="0"/>
              <a:t>), all NO voters are absent from </a:t>
            </a:r>
            <a:r>
              <a:rPr lang="en-US" b="1" dirty="0"/>
              <a:t>o’</a:t>
            </a:r>
            <a:r>
              <a:rPr lang="en-US" dirty="0"/>
              <a:t>. (Similarly for stable NO-output.)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Conversely, an </a:t>
            </a:r>
            <a:r>
              <a:rPr lang="en-US" b="1" dirty="0"/>
              <a:t>unstable</a:t>
            </a:r>
            <a:r>
              <a:rPr lang="en-US" dirty="0"/>
              <a:t> configuration </a:t>
            </a:r>
            <a:r>
              <a:rPr lang="en-US" b="1" dirty="0"/>
              <a:t>c</a:t>
            </a:r>
            <a:r>
              <a:rPr lang="en-US" dirty="0"/>
              <a:t> is one in which: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YES and NO voters both exist already in </a:t>
            </a:r>
            <a:r>
              <a:rPr lang="en-US" b="1" dirty="0"/>
              <a:t>c</a:t>
            </a:r>
            <a:r>
              <a:rPr lang="en-US" dirty="0"/>
              <a:t> (output undefined)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YES voters exist, but a NO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Only NO voters exist, but a YES voter is producible in some </a:t>
            </a:r>
            <a:r>
              <a:rPr lang="en-US" b="1" dirty="0"/>
              <a:t>c’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By additivity, for all </a:t>
            </a:r>
            <a:r>
              <a:rPr lang="el-GR" b="1" dirty="0"/>
              <a:t>δ</a:t>
            </a:r>
            <a:r>
              <a:rPr lang="en-US" dirty="0"/>
              <a:t>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, 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is unstable as well, since </a:t>
            </a:r>
            <a:r>
              <a:rPr lang="en-US" b="1" dirty="0"/>
              <a:t>c’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 ∈ Reach(</a:t>
            </a:r>
            <a:r>
              <a:rPr lang="en-US" b="1" dirty="0"/>
              <a:t>c</a:t>
            </a:r>
            <a:r>
              <a:rPr lang="en-US" dirty="0"/>
              <a:t>+</a:t>
            </a:r>
            <a:r>
              <a:rPr lang="el-GR" b="1" dirty="0"/>
              <a:t>δ</a:t>
            </a:r>
            <a:r>
              <a:rPr lang="en-US" dirty="0"/>
              <a:t>) (</a:t>
            </a:r>
            <a:r>
              <a:rPr lang="en-US" i="1" dirty="0"/>
              <a:t>since </a:t>
            </a:r>
            <a:r>
              <a:rPr lang="en-US" b="1" i="1" dirty="0"/>
              <a:t>c’</a:t>
            </a:r>
            <a:r>
              <a:rPr lang="en-US" i="1" dirty="0"/>
              <a:t> has the contradictory voter, so does </a:t>
            </a:r>
            <a:r>
              <a:rPr lang="en-US" b="1" i="1" dirty="0"/>
              <a:t>c’</a:t>
            </a:r>
            <a:r>
              <a:rPr lang="en-US" i="1" dirty="0"/>
              <a:t>+</a:t>
            </a:r>
            <a:r>
              <a:rPr lang="el-GR" b="1" i="1" dirty="0"/>
              <a:t>δ</a:t>
            </a:r>
            <a:r>
              <a:rPr lang="en-US" dirty="0"/>
              <a:t>), leading to the following observation: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847B53D-42E1-43B5-8D84-F54BF046E674}"/>
              </a:ext>
            </a:extLst>
          </p:cNvPr>
          <p:cNvSpPr/>
          <p:nvPr/>
        </p:nvSpPr>
        <p:spPr>
          <a:xfrm>
            <a:off x="2299018" y="4558845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: The </a:t>
            </a:r>
            <a:r>
              <a:rPr lang="en-US" sz="2000" u="sng" dirty="0"/>
              <a:t>unstable configurations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≥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91AFE5E-1FC2-4310-B925-207DF3BA28C3}"/>
              </a:ext>
            </a:extLst>
          </p:cNvPr>
          <p:cNvSpPr/>
          <p:nvPr/>
        </p:nvSpPr>
        <p:spPr>
          <a:xfrm>
            <a:off x="2299018" y="5666463"/>
            <a:ext cx="6723062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Corollary</a:t>
            </a:r>
            <a:r>
              <a:rPr lang="en-US" sz="2000" dirty="0"/>
              <a:t>: The </a:t>
            </a:r>
            <a:r>
              <a:rPr lang="en-US" sz="2000" u="sng" dirty="0"/>
              <a:t>stable configurations are closed downwards</a:t>
            </a:r>
            <a:r>
              <a:rPr lang="en-US" sz="2000" dirty="0"/>
              <a:t>:   for all 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b</a:t>
            </a:r>
            <a:r>
              <a:rPr lang="en-US" sz="2000" dirty="0"/>
              <a:t> ≤ </a:t>
            </a:r>
            <a:r>
              <a:rPr lang="en-US" sz="2000" b="1" dirty="0"/>
              <a:t>c</a:t>
            </a:r>
            <a:r>
              <a:rPr lang="en-US" sz="2000" dirty="0"/>
              <a:t>, </a:t>
            </a:r>
            <a:r>
              <a:rPr lang="en-US" sz="2000" b="1" dirty="0"/>
              <a:t>b</a:t>
            </a:r>
            <a:r>
              <a:rPr lang="en-US" sz="2000" dirty="0"/>
              <a:t> is also stable.</a:t>
            </a:r>
          </a:p>
        </p:txBody>
      </p:sp>
    </p:spTree>
    <p:extLst>
      <p:ext uri="{BB962C8B-B14F-4D97-AF65-F5344CB8AC3E}">
        <p14:creationId xmlns:p14="http://schemas.microsoft.com/office/powerpoint/2010/main" val="22882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F5DAC9-B529-4C67-8965-F31B1292AB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Upper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F0DC1-C145-48A7-BB9E-3DE7F6D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77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7CFB43-D42A-4C39-9372-D44FC9E0DCEF}"/>
              </a:ext>
            </a:extLst>
          </p:cNvPr>
          <p:cNvSpPr/>
          <p:nvPr/>
        </p:nvSpPr>
        <p:spPr>
          <a:xfrm>
            <a:off x="762000" y="2055299"/>
            <a:ext cx="8824128" cy="53315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For all </a:t>
            </a:r>
            <a:r>
              <a:rPr lang="en-US" sz="2000" b="1" dirty="0"/>
              <a:t>c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, let ∇(</a:t>
            </a:r>
            <a:r>
              <a:rPr lang="en-US" sz="2000" b="1" dirty="0"/>
              <a:t>c</a:t>
            </a:r>
            <a:r>
              <a:rPr lang="en-US" sz="2000" dirty="0"/>
              <a:t>) = { </a:t>
            </a:r>
            <a:r>
              <a:rPr lang="en-US" sz="2000" b="1" dirty="0"/>
              <a:t>d</a:t>
            </a:r>
            <a:r>
              <a:rPr lang="en-US" sz="2000" dirty="0"/>
              <a:t> ∈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 | </a:t>
            </a:r>
            <a:r>
              <a:rPr lang="en-US" sz="2000" b="1" dirty="0"/>
              <a:t>c</a:t>
            </a:r>
            <a:r>
              <a:rPr lang="en-US" sz="2000" dirty="0"/>
              <a:t> ≤ </a:t>
            </a:r>
            <a:r>
              <a:rPr lang="en-US" sz="2000" b="1" dirty="0"/>
              <a:t>d</a:t>
            </a:r>
            <a:r>
              <a:rPr lang="en-US" sz="2000" dirty="0"/>
              <a:t> } denote the </a:t>
            </a:r>
            <a:r>
              <a:rPr lang="en-US" sz="2000" u="sng" dirty="0"/>
              <a:t>upper cone</a:t>
            </a:r>
            <a:r>
              <a:rPr lang="en-US" sz="2000" dirty="0"/>
              <a:t> of </a:t>
            </a:r>
            <a:r>
              <a:rPr lang="en-US" sz="2000" b="1" dirty="0"/>
              <a:t>c</a:t>
            </a:r>
            <a:r>
              <a:rPr lang="en-US" sz="2000" dirty="0"/>
              <a:t>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09A61F4D-E593-4E0F-9830-EABD1ED5C95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16919326"/>
              </p:ext>
            </p:extLst>
          </p:nvPr>
        </p:nvGraphicFramePr>
        <p:xfrm>
          <a:off x="1155290" y="2904384"/>
          <a:ext cx="2915265" cy="313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6C7E3EA-C1B7-4E27-B537-C6405345EEA9}"/>
              </a:ext>
            </a:extLst>
          </p:cNvPr>
          <p:cNvSpPr/>
          <p:nvPr/>
        </p:nvSpPr>
        <p:spPr>
          <a:xfrm>
            <a:off x="5564589" y="3333632"/>
            <a:ext cx="4998635" cy="935915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</a:t>
            </a:r>
            <a:r>
              <a:rPr lang="en-US" sz="2000" dirty="0"/>
              <a:t> (</a:t>
            </a:r>
            <a:r>
              <a:rPr lang="en-US" sz="2000" i="1" dirty="0"/>
              <a:t>reworded from previous slide</a:t>
            </a:r>
            <a:r>
              <a:rPr lang="en-US" sz="2000" dirty="0"/>
              <a:t>): </a:t>
            </a:r>
          </a:p>
          <a:p>
            <a:r>
              <a:rPr lang="en-US" sz="2000" dirty="0"/>
              <a:t>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</a:p>
          <a:p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85BC40-FDFB-458D-8A2C-5B584934A374}"/>
              </a:ext>
            </a:extLst>
          </p:cNvPr>
          <p:cNvSpPr txBox="1"/>
          <p:nvPr/>
        </p:nvSpPr>
        <p:spPr>
          <a:xfrm>
            <a:off x="4389331" y="3528874"/>
            <a:ext cx="7757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/>
              <a:t>∇(</a:t>
            </a:r>
            <a:r>
              <a:rPr lang="en-US" sz="2800" b="1" dirty="0"/>
              <a:t>c</a:t>
            </a:r>
            <a:r>
              <a:rPr lang="en-US" sz="2800" dirty="0"/>
              <a:t>)</a:t>
            </a:r>
          </a:p>
        </p:txBody>
      </p:sp>
      <p:sp>
        <p:nvSpPr>
          <p:cNvPr id="4" name="Right Brace 3">
            <a:extLst>
              <a:ext uri="{FF2B5EF4-FFF2-40B4-BE49-F238E27FC236}">
                <a16:creationId xmlns:a16="http://schemas.microsoft.com/office/drawing/2014/main" id="{01A40308-5F24-41AF-AE0B-3416CF139F83}"/>
              </a:ext>
            </a:extLst>
          </p:cNvPr>
          <p:cNvSpPr/>
          <p:nvPr/>
        </p:nvSpPr>
        <p:spPr>
          <a:xfrm>
            <a:off x="3997325" y="2932959"/>
            <a:ext cx="282067" cy="1695048"/>
          </a:xfrm>
          <a:prstGeom prst="rightBrace">
            <a:avLst>
              <a:gd name="adj1" fmla="val 129959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1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1465C-8A98-48B8-98B8-11268E0B0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Set of unstable configurations is finite union of cones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7E1F32-EF3B-40A9-84DA-EF42183AE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78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DD89F27-5CEF-4A7B-A0C2-1801398D5A51}"/>
              </a:ext>
            </a:extLst>
          </p:cNvPr>
          <p:cNvSpPr/>
          <p:nvPr/>
        </p:nvSpPr>
        <p:spPr>
          <a:xfrm>
            <a:off x="1406843" y="1725824"/>
            <a:ext cx="5758814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1</a:t>
            </a:r>
            <a:r>
              <a:rPr lang="en-US" sz="2000" dirty="0"/>
              <a:t>: </a:t>
            </a:r>
            <a:r>
              <a:rPr lang="en-US" sz="2000" i="1" dirty="0"/>
              <a:t>Unstable configs are closed upwards</a:t>
            </a:r>
            <a:r>
              <a:rPr lang="en-US" sz="2000" dirty="0"/>
              <a:t>: For all unstable </a:t>
            </a:r>
            <a:r>
              <a:rPr lang="en-US" sz="2000" b="1" dirty="0"/>
              <a:t>c</a:t>
            </a:r>
            <a:r>
              <a:rPr lang="en-US" sz="2000" dirty="0"/>
              <a:t> and all </a:t>
            </a:r>
            <a:r>
              <a:rPr lang="en-US" sz="2000" b="1" dirty="0"/>
              <a:t>d </a:t>
            </a:r>
            <a:r>
              <a:rPr lang="en-US" sz="2000" dirty="0"/>
              <a:t>∈ ∇(</a:t>
            </a:r>
            <a:r>
              <a:rPr lang="en-US" sz="2000" b="1" dirty="0"/>
              <a:t>c</a:t>
            </a:r>
            <a:r>
              <a:rPr lang="en-US" sz="2000" dirty="0"/>
              <a:t>), </a:t>
            </a:r>
            <a:r>
              <a:rPr lang="en-US" sz="2000" b="1" dirty="0"/>
              <a:t>d</a:t>
            </a:r>
            <a:r>
              <a:rPr lang="en-US" sz="2000" dirty="0"/>
              <a:t> is also unstable.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9DA7C3E-5256-4296-9E57-5FACEFB86E2F}"/>
              </a:ext>
            </a:extLst>
          </p:cNvPr>
          <p:cNvSpPr/>
          <p:nvPr/>
        </p:nvSpPr>
        <p:spPr>
          <a:xfrm>
            <a:off x="7496175" y="1725824"/>
            <a:ext cx="431323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Observation 2</a:t>
            </a:r>
            <a:r>
              <a:rPr lang="en-US" sz="2000" dirty="0"/>
              <a:t>: For all </a:t>
            </a:r>
            <a:r>
              <a:rPr lang="en-US" sz="2000" b="1" dirty="0"/>
              <a:t>x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, there is a minimal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A</a:t>
            </a:r>
            <a:r>
              <a:rPr lang="en-US" sz="2000" dirty="0"/>
              <a:t>) such that </a:t>
            </a:r>
            <a:r>
              <a:rPr lang="en-US" sz="2000" b="1" dirty="0"/>
              <a:t>m</a:t>
            </a:r>
            <a:r>
              <a:rPr lang="en-US" sz="2000" dirty="0"/>
              <a:t> ≤ </a:t>
            </a:r>
            <a:r>
              <a:rPr lang="en-US" sz="2000" b="1" dirty="0"/>
              <a:t>x</a:t>
            </a:r>
            <a:r>
              <a:rPr lang="en-US" sz="2000" dirty="0"/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A73981D-F97A-4E4E-A4D1-AE492F95305F}"/>
              </a:ext>
            </a:extLst>
          </p:cNvPr>
          <p:cNvSpPr txBox="1"/>
          <p:nvPr/>
        </p:nvSpPr>
        <p:spPr>
          <a:xfrm>
            <a:off x="382588" y="1833203"/>
            <a:ext cx="1112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Recall: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/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sz="2000" b="1" dirty="0"/>
                  <a:t>Lemma</a:t>
                </a:r>
                <a:r>
                  <a:rPr lang="en-US" sz="2000" dirty="0"/>
                  <a:t>: Let </a:t>
                </a:r>
                <a:r>
                  <a:rPr lang="en-US" sz="2000" i="1" dirty="0"/>
                  <a:t>U</a:t>
                </a:r>
                <a:r>
                  <a:rPr lang="en-US" sz="2000" dirty="0"/>
                  <a:t> be the set of unstable configurations.</a:t>
                </a:r>
              </a:p>
              <a:p>
                <a:r>
                  <a:rPr lang="en-US" sz="2000" dirty="0"/>
                  <a:t>Then </a:t>
                </a:r>
                <a:r>
                  <a:rPr lang="en-US" sz="2000" i="1" dirty="0"/>
                  <a:t>U</a:t>
                </a:r>
                <a:r>
                  <a:rPr lang="en-US" sz="2000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min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⁡(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000" b="1" i="0" smtClean="0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nary>
                  </m:oMath>
                </a14:m>
                <a:r>
                  <a:rPr lang="en-US" sz="2000" dirty="0"/>
                  <a:t>. (</a:t>
                </a:r>
                <a:r>
                  <a:rPr lang="en-US" sz="2000" i="1" dirty="0"/>
                  <a:t>U is a finite union of cones.</a:t>
                </a:r>
                <a:r>
                  <a:rPr lang="en-US" sz="2000" dirty="0"/>
                  <a:t>)</a:t>
                </a:r>
              </a:p>
            </p:txBody>
          </p:sp>
        </mc:Choice>
        <mc:Fallback xmlns=""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E537AE6C-08ED-4B7A-B431-A7F9920175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44828"/>
                <a:ext cx="6433342" cy="689887"/>
              </a:xfrm>
              <a:prstGeom prst="roundRect">
                <a:avLst/>
              </a:prstGeom>
              <a:blipFill>
                <a:blip r:embed="rId2"/>
                <a:stretch>
                  <a:fillRect l="-473" t="-11404" b="-79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Chart 12">
            <a:extLst>
              <a:ext uri="{FF2B5EF4-FFF2-40B4-BE49-F238E27FC236}">
                <a16:creationId xmlns:a16="http://schemas.microsoft.com/office/drawing/2014/main" id="{76402F85-BC44-40E1-98D1-8E71BD9212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974101"/>
              </p:ext>
            </p:extLst>
          </p:nvPr>
        </p:nvGraphicFramePr>
        <p:xfrm>
          <a:off x="7848292" y="2585372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/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r>
                  <a:rPr lang="en-US" b="1" dirty="0"/>
                  <a:t>Proof</a:t>
                </a:r>
                <a:r>
                  <a:rPr lang="en-US" dirty="0"/>
                  <a:t>: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Let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14:m>
                  <m:oMath xmlns:m="http://schemas.openxmlformats.org/officeDocument/2006/math">
                    <m:nary>
                      <m:naryPr>
                        <m:chr m:val="⋃"/>
                        <m:sup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1">
                            <a:latin typeface="Cambria Math" panose="02040503050406030204" pitchFamily="18" charset="0"/>
                          </a:rPr>
                          <m:t>𝐦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∈</m:t>
                        </m:r>
                        <m:func>
                          <m:funcPr>
                            <m:ctrlPr>
                              <a:rPr lang="en-US" b="1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>
                                <a:latin typeface="Cambria Math" panose="02040503050406030204" pitchFamily="18" charset="0"/>
                              </a:rPr>
                              <m:t>min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𝑈</m:t>
                                </m:r>
                              </m:e>
                            </m:d>
                          </m:e>
                        </m:func>
                      </m:sub>
                      <m:sup/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∇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1">
                                <a:latin typeface="Cambria Math" panose="02040503050406030204" pitchFamily="18" charset="0"/>
                              </a:rPr>
                              <m:t>𝐦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/>
                  <a:t>. Need to show </a:t>
                </a:r>
                <a:r>
                  <a:rPr lang="en-US" i="1" dirty="0"/>
                  <a:t>C</a:t>
                </a:r>
                <a:r>
                  <a:rPr lang="en-US" dirty="0"/>
                  <a:t> =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C</a:t>
                </a:r>
                <a:r>
                  <a:rPr lang="en-US" dirty="0"/>
                  <a:t>, i.e., 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1, since </a:t>
                </a:r>
                <a:r>
                  <a:rPr lang="en-US" b="1" dirty="0"/>
                  <a:t>m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also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, so </a:t>
                </a:r>
                <a:r>
                  <a:rPr lang="en-US" i="1" dirty="0"/>
                  <a:t>C</a:t>
                </a:r>
                <a:r>
                  <a:rPr lang="en-US" dirty="0"/>
                  <a:t> ⊆ </a:t>
                </a:r>
                <a:r>
                  <a:rPr lang="en-US" i="1" dirty="0"/>
                  <a:t>U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To see that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, let </a:t>
                </a:r>
                <a:r>
                  <a:rPr lang="en-US" b="1" dirty="0"/>
                  <a:t>x</a:t>
                </a:r>
                <a:r>
                  <a:rPr lang="en-US" dirty="0"/>
                  <a:t> ∈ </a:t>
                </a:r>
                <a:r>
                  <a:rPr lang="en-US" i="1" dirty="0"/>
                  <a:t>U</a:t>
                </a:r>
                <a:r>
                  <a:rPr lang="en-US" dirty="0"/>
                  <a:t>. 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By Observation 2, for some </a:t>
                </a:r>
                <a:r>
                  <a:rPr lang="en-US" b="1" dirty="0"/>
                  <a:t>m</a:t>
                </a:r>
                <a:r>
                  <a:rPr lang="en-US" dirty="0"/>
                  <a:t> ∈ min(</a:t>
                </a:r>
                <a:r>
                  <a:rPr lang="en-US" i="1" dirty="0"/>
                  <a:t>U</a:t>
                </a:r>
                <a:r>
                  <a:rPr lang="en-US" dirty="0"/>
                  <a:t>), </a:t>
                </a:r>
                <a:r>
                  <a:rPr lang="en-US" b="1" dirty="0"/>
                  <a:t>m</a:t>
                </a:r>
                <a:r>
                  <a:rPr lang="en-US" dirty="0"/>
                  <a:t> ≤ </a:t>
                </a:r>
                <a:r>
                  <a:rPr lang="en-US" b="1" dirty="0"/>
                  <a:t>x</a:t>
                </a:r>
                <a:r>
                  <a:rPr lang="en-US" dirty="0"/>
                  <a:t>.</a:t>
                </a: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US" dirty="0"/>
                  <a:t>Thus </a:t>
                </a:r>
                <a:r>
                  <a:rPr lang="en-US" b="1" dirty="0"/>
                  <a:t>x</a:t>
                </a:r>
                <a:r>
                  <a:rPr lang="en-US" dirty="0"/>
                  <a:t> ∈ ∇(</a:t>
                </a:r>
                <a:r>
                  <a:rPr lang="en-US" b="1" dirty="0"/>
                  <a:t>m</a:t>
                </a:r>
                <a:r>
                  <a:rPr lang="en-US" dirty="0"/>
                  <a:t>) ⊆ </a:t>
                </a:r>
                <a:r>
                  <a:rPr lang="en-US" i="1" dirty="0"/>
                  <a:t>C</a:t>
                </a:r>
                <a:r>
                  <a:rPr lang="en-US" dirty="0"/>
                  <a:t>, so </a:t>
                </a:r>
                <a:r>
                  <a:rPr lang="en-US" i="1" dirty="0"/>
                  <a:t>U </a:t>
                </a:r>
                <a:r>
                  <a:rPr lang="en-US" dirty="0"/>
                  <a:t>⊆</a:t>
                </a:r>
                <a:r>
                  <a:rPr lang="en-US" i="1" dirty="0"/>
                  <a:t> C</a:t>
                </a:r>
                <a:r>
                  <a:rPr lang="en-US" dirty="0"/>
                  <a:t>.  </a:t>
                </a:r>
                <a:r>
                  <a:rPr lang="en-US" b="1" dirty="0"/>
                  <a:t>QED</a:t>
                </a:r>
              </a:p>
            </p:txBody>
          </p:sp>
        </mc:Choice>
        <mc:Fallback xmlns=""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C3E2E296-BD93-4898-8BDF-4FB0F87504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3977297"/>
                <a:ext cx="6896100" cy="2133600"/>
              </a:xfrm>
              <a:prstGeom prst="roundRect">
                <a:avLst>
                  <a:gd name="adj" fmla="val 6532"/>
                </a:avLst>
              </a:prstGeom>
              <a:blipFill>
                <a:blip r:embed="rId4"/>
                <a:stretch>
                  <a:fillRect l="-177" t="-285" b="-25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258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Graphic spid="13" grpId="0">
        <p:bldAsOne/>
      </p:bldGraphic>
      <p:bldP spid="15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48B80350-A392-4051-979B-A0D638AAB05C}"/>
              </a:ext>
            </a:extLst>
          </p:cNvPr>
          <p:cNvGrpSpPr/>
          <p:nvPr/>
        </p:nvGrpSpPr>
        <p:grpSpPr>
          <a:xfrm>
            <a:off x="7219642" y="2374947"/>
            <a:ext cx="2695575" cy="4197995"/>
            <a:chOff x="7219642" y="2374947"/>
            <a:chExt cx="2695575" cy="4197995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5D79AEF-1DB5-4BBE-93A6-CE9CE50D410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45650" y="3975893"/>
              <a:ext cx="0" cy="2110582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BFFFF030-F3F5-4037-AA33-875BD60AAB59}"/>
                </a:ext>
              </a:extLst>
            </p:cNvPr>
            <p:cNvCxnSpPr/>
            <p:nvPr/>
          </p:nvCxnSpPr>
          <p:spPr>
            <a:xfrm>
              <a:off x="7699375" y="3982243"/>
              <a:ext cx="1971675" cy="0"/>
            </a:xfrm>
            <a:prstGeom prst="line">
              <a:avLst/>
            </a:prstGeom>
            <a:ln w="57150">
              <a:solidFill>
                <a:srgbClr val="C00000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ABA65DE-95F2-42CC-A35A-1CDF91B77A86}"/>
                </a:ext>
              </a:extLst>
            </p:cNvPr>
            <p:cNvSpPr txBox="1"/>
            <p:nvPr/>
          </p:nvSpPr>
          <p:spPr>
            <a:xfrm>
              <a:off x="7219642" y="2374947"/>
              <a:ext cx="524183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800" i="1" dirty="0"/>
                <a:t>#S</a:t>
              </a:r>
              <a:endParaRPr lang="en-US" sz="2800" dirty="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E1DCF68-1B3B-4086-B5FC-7072457C34DF}"/>
                </a:ext>
              </a:extLst>
            </p:cNvPr>
            <p:cNvSpPr txBox="1"/>
            <p:nvPr/>
          </p:nvSpPr>
          <p:spPr>
            <a:xfrm>
              <a:off x="9524383" y="6203610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59D3D38-BF03-44CA-BD8B-85DF356C5EEB}"/>
                </a:ext>
              </a:extLst>
            </p:cNvPr>
            <p:cNvSpPr txBox="1"/>
            <p:nvPr/>
          </p:nvSpPr>
          <p:spPr>
            <a:xfrm>
              <a:off x="7252825" y="3775168"/>
              <a:ext cx="39083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800" i="1" dirty="0">
                  <a:solidFill>
                    <a:srgbClr val="C00000"/>
                  </a:solidFill>
                </a:rPr>
                <a:t>τ</a:t>
              </a:r>
              <a:endParaRPr lang="en-US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0D9B891-A8DB-446F-9A97-999EE8E9A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Stable configurations are closed upwards for species that are already “large”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0178B0-5CCF-4742-9401-48004FBA9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79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B64736-52FA-4BFC-84FA-00DF42F49C0F}"/>
              </a:ext>
            </a:extLst>
          </p:cNvPr>
          <p:cNvSpPr/>
          <p:nvPr/>
        </p:nvSpPr>
        <p:spPr>
          <a:xfrm>
            <a:off x="906408" y="2565000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Definition</a:t>
            </a:r>
            <a:r>
              <a:rPr lang="en-US" sz="2000" dirty="0"/>
              <a:t>: Let </a:t>
            </a:r>
            <a:r>
              <a:rPr lang="el-GR" sz="2000" i="1" dirty="0"/>
              <a:t>τ</a:t>
            </a:r>
            <a:r>
              <a:rPr lang="el-GR" sz="2000" dirty="0"/>
              <a:t> </a:t>
            </a:r>
            <a:r>
              <a:rPr lang="en-US" sz="2000" dirty="0"/>
              <a:t>= max { </a:t>
            </a:r>
            <a:r>
              <a:rPr lang="en-US" sz="2000" b="1" dirty="0"/>
              <a:t>m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| </a:t>
            </a:r>
            <a:r>
              <a:rPr lang="en-US" sz="2000" b="1" dirty="0"/>
              <a:t>m</a:t>
            </a:r>
            <a:r>
              <a:rPr lang="en-US" sz="2000" dirty="0"/>
              <a:t> ∈ min(</a:t>
            </a:r>
            <a:r>
              <a:rPr lang="en-US" sz="2000" i="1" dirty="0"/>
              <a:t>U</a:t>
            </a:r>
            <a:r>
              <a:rPr lang="en-US" sz="2000" dirty="0"/>
              <a:t>), S ∈ </a:t>
            </a:r>
            <a:r>
              <a:rPr lang="el-GR" sz="2000" dirty="0"/>
              <a:t>Λ</a:t>
            </a:r>
            <a:r>
              <a:rPr lang="en-US" sz="2000" dirty="0"/>
              <a:t> }.</a:t>
            </a:r>
          </a:p>
          <a:p>
            <a:r>
              <a:rPr lang="en-US" dirty="0"/>
              <a:t>The hypercube with corner (</a:t>
            </a:r>
            <a:r>
              <a:rPr lang="el-GR" i="1" dirty="0"/>
              <a:t>τ</a:t>
            </a:r>
            <a:r>
              <a:rPr lang="en-US" dirty="0"/>
              <a:t>,</a:t>
            </a:r>
            <a:r>
              <a:rPr lang="el-GR" i="1" dirty="0"/>
              <a:t> τ</a:t>
            </a:r>
            <a:r>
              <a:rPr lang="en-US" dirty="0"/>
              <a:t>, …, </a:t>
            </a:r>
            <a:r>
              <a:rPr lang="el-GR" i="1" dirty="0"/>
              <a:t>τ</a:t>
            </a:r>
            <a:r>
              <a:rPr lang="en-US" dirty="0"/>
              <a:t>) ∈ </a:t>
            </a:r>
            <a:r>
              <a:rPr lang="en-US" dirty="0" err="1"/>
              <a:t>ℕ</a:t>
            </a:r>
            <a:r>
              <a:rPr lang="en-US" i="1" baseline="30000" dirty="0" err="1"/>
              <a:t>d</a:t>
            </a:r>
            <a:r>
              <a:rPr lang="en-US" dirty="0"/>
              <a:t> (</a:t>
            </a:r>
            <a:r>
              <a:rPr lang="en-US" i="1" dirty="0"/>
              <a:t>and other corner at origin</a:t>
            </a:r>
            <a:r>
              <a:rPr lang="en-US" dirty="0"/>
              <a:t>) contains every minimal </a:t>
            </a:r>
            <a:r>
              <a:rPr lang="en-US" b="1" dirty="0"/>
              <a:t>m</a:t>
            </a:r>
            <a:r>
              <a:rPr lang="en-US" dirty="0"/>
              <a:t> defining </a:t>
            </a:r>
            <a:r>
              <a:rPr lang="en-US" i="1" dirty="0"/>
              <a:t>U</a:t>
            </a:r>
            <a:r>
              <a:rPr lang="en-US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A932A81-FBEE-417E-BA85-37BD1D442116}"/>
              </a:ext>
            </a:extLst>
          </p:cNvPr>
          <p:cNvSpPr/>
          <p:nvPr/>
        </p:nvSpPr>
        <p:spPr>
          <a:xfrm>
            <a:off x="906408" y="3835738"/>
            <a:ext cx="5653691" cy="103080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Lemma</a:t>
            </a:r>
            <a:r>
              <a:rPr lang="en-US" sz="2000" dirty="0"/>
              <a:t>: Let </a:t>
            </a:r>
            <a:r>
              <a:rPr lang="en-US" sz="2000" b="1" dirty="0"/>
              <a:t>c</a:t>
            </a:r>
            <a:r>
              <a:rPr lang="en-US" sz="2000" dirty="0"/>
              <a:t> be stable such that for some species </a:t>
            </a:r>
          </a:p>
          <a:p>
            <a:r>
              <a:rPr lang="en-US" sz="2000" i="1" dirty="0"/>
              <a:t>S</a:t>
            </a:r>
            <a:r>
              <a:rPr lang="en-US" sz="2000" dirty="0"/>
              <a:t> ∈ </a:t>
            </a:r>
            <a:r>
              <a:rPr lang="el-GR" sz="2000" dirty="0"/>
              <a:t>Λ</a:t>
            </a:r>
            <a:r>
              <a:rPr lang="en-US" sz="2000" dirty="0"/>
              <a:t>, c(</a:t>
            </a:r>
            <a:r>
              <a:rPr lang="en-US" sz="2000" i="1" dirty="0"/>
              <a:t>S</a:t>
            </a:r>
            <a:r>
              <a:rPr lang="en-US" sz="2000" dirty="0"/>
              <a:t>) ≥ </a:t>
            </a:r>
            <a:r>
              <a:rPr lang="el-GR" sz="2000" i="1" dirty="0"/>
              <a:t>τ</a:t>
            </a:r>
            <a:r>
              <a:rPr lang="en-US" sz="2000" dirty="0"/>
              <a:t>. Let </a:t>
            </a:r>
            <a:r>
              <a:rPr lang="en-US" sz="2000" b="1" dirty="0"/>
              <a:t>d</a:t>
            </a:r>
            <a:r>
              <a:rPr lang="en-US" sz="2000" dirty="0"/>
              <a:t> = </a:t>
            </a:r>
            <a:r>
              <a:rPr lang="en-US" sz="2000" b="1" dirty="0"/>
              <a:t>c</a:t>
            </a:r>
            <a:r>
              <a:rPr lang="en-US" sz="2000" dirty="0"/>
              <a:t> + {any amount of </a:t>
            </a:r>
            <a:r>
              <a:rPr lang="en-US" sz="2000" i="1" dirty="0"/>
              <a:t>S</a:t>
            </a:r>
            <a:r>
              <a:rPr lang="en-US" sz="2000" dirty="0"/>
              <a:t>}. </a:t>
            </a:r>
          </a:p>
          <a:p>
            <a:r>
              <a:rPr lang="en-US" sz="2000" dirty="0"/>
              <a:t>Then </a:t>
            </a:r>
            <a:r>
              <a:rPr lang="en-US" sz="2000" b="1" dirty="0"/>
              <a:t>d</a:t>
            </a:r>
            <a:r>
              <a:rPr lang="en-US" sz="2000" dirty="0"/>
              <a:t> is also stable.</a:t>
            </a:r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CD3AB5-3BCF-4DDB-986F-C5ECBDD064B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8842919"/>
              </p:ext>
            </p:extLst>
          </p:nvPr>
        </p:nvGraphicFramePr>
        <p:xfrm>
          <a:off x="7305215" y="2667913"/>
          <a:ext cx="3505508" cy="3770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8334D6E-55F0-4118-AEF4-1377628D4D6C}"/>
              </a:ext>
            </a:extLst>
          </p:cNvPr>
          <p:cNvSpPr/>
          <p:nvPr/>
        </p:nvSpPr>
        <p:spPr>
          <a:xfrm>
            <a:off x="1331118" y="5169897"/>
            <a:ext cx="4586288" cy="1322978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Proof</a:t>
            </a:r>
            <a:r>
              <a:rPr lang="en-US" sz="2000" dirty="0"/>
              <a:t>: By picture. </a:t>
            </a:r>
            <a:r>
              <a:rPr lang="el-GR" sz="2000" i="1" dirty="0"/>
              <a:t>τ</a:t>
            </a:r>
            <a:r>
              <a:rPr lang="en-US" sz="2000" dirty="0"/>
              <a:t> = 6, </a:t>
            </a:r>
            <a:r>
              <a:rPr lang="en-US" sz="2000" b="1" dirty="0"/>
              <a:t>c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6, </a:t>
            </a:r>
            <a:r>
              <a:rPr lang="en-US" sz="2000" b="1" dirty="0"/>
              <a:t>d</a:t>
            </a:r>
            <a:r>
              <a:rPr lang="en-US" sz="2000" dirty="0"/>
              <a:t>(</a:t>
            </a:r>
            <a:r>
              <a:rPr lang="en-US" sz="2000" i="1" dirty="0"/>
              <a:t>S</a:t>
            </a:r>
            <a:r>
              <a:rPr lang="en-US" sz="2000" dirty="0"/>
              <a:t>) = 8.</a:t>
            </a:r>
          </a:p>
          <a:p>
            <a:r>
              <a:rPr lang="en-US" sz="2000" dirty="0"/>
              <a:t>If </a:t>
            </a:r>
            <a:r>
              <a:rPr lang="en-US" sz="2000" b="1" dirty="0"/>
              <a:t>c</a:t>
            </a:r>
            <a:r>
              <a:rPr lang="en-US" sz="2000" dirty="0"/>
              <a:t> is not already in a cone ∇(</a:t>
            </a:r>
            <a:r>
              <a:rPr lang="en-US" sz="2000" b="1" dirty="0"/>
              <a:t>m</a:t>
            </a:r>
            <a:r>
              <a:rPr lang="en-US" sz="2000" dirty="0"/>
              <a:t>) defining the unstable configurations </a:t>
            </a:r>
            <a:r>
              <a:rPr lang="en-US" sz="2000" i="1" dirty="0"/>
              <a:t>U</a:t>
            </a:r>
            <a:r>
              <a:rPr lang="en-US" sz="2000" dirty="0"/>
              <a:t>, we cannot enter any cone by adding more </a:t>
            </a:r>
            <a:r>
              <a:rPr lang="en-US" sz="2000" i="1" dirty="0"/>
              <a:t>S</a:t>
            </a:r>
            <a:r>
              <a:rPr lang="en-US" sz="2000" dirty="0"/>
              <a:t>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0799D06-B7E8-43E5-8A58-BE3C998C671A}"/>
              </a:ext>
            </a:extLst>
          </p:cNvPr>
          <p:cNvSpPr txBox="1"/>
          <p:nvPr/>
        </p:nvSpPr>
        <p:spPr>
          <a:xfrm>
            <a:off x="774698" y="1927789"/>
            <a:ext cx="1057910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/>
              <a:t>Recall stable configs are </a:t>
            </a:r>
            <a:r>
              <a:rPr lang="en-US" sz="2000" u="sng" dirty="0"/>
              <a:t>closed downward</a:t>
            </a:r>
            <a:r>
              <a:rPr lang="en-US" sz="2000" dirty="0"/>
              <a:t>. They are also </a:t>
            </a:r>
            <a:r>
              <a:rPr lang="en-US" sz="2000" u="sng" dirty="0"/>
              <a:t>closed upward for “already large” species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82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Graphic spid="10" grpId="0">
        <p:bldAsOne/>
      </p:bldGraphic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/>
          <p:nvPr/>
        </p:nvSpPr>
        <p:spPr>
          <a:xfrm>
            <a:off x="802254" y="467375"/>
            <a:ext cx="6924843" cy="706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992" b="1" dirty="0">
                <a:solidFill>
                  <a:schemeClr val="tx1"/>
                </a:solidFill>
                <a:latin typeface="+mj-lt"/>
              </a:rPr>
              <a:t>Can</a:t>
            </a:r>
            <a:r>
              <a:rPr lang="en-US" sz="3992" dirty="0">
                <a:solidFill>
                  <a:schemeClr val="tx1"/>
                </a:solidFill>
                <a:latin typeface="+mj-lt"/>
              </a:rPr>
              <a:t> we compute with chemistry?</a:t>
            </a:r>
            <a:endParaRPr sz="3992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uk-UA" smtClean="0"/>
              <a:t>8</a:t>
            </a:fld>
            <a:endParaRPr lang="uk-UA"/>
          </a:p>
        </p:txBody>
      </p:sp>
      <p:sp>
        <p:nvSpPr>
          <p:cNvPr id="5" name="TextBox 4"/>
          <p:cNvSpPr txBox="1"/>
          <p:nvPr/>
        </p:nvSpPr>
        <p:spPr>
          <a:xfrm>
            <a:off x="523899" y="1224357"/>
            <a:ext cx="11112218" cy="427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77" dirty="0"/>
              <a:t>“Not every chemical reaction network describes real chemicals!”, i.e. “where’s the </a:t>
            </a:r>
            <a:r>
              <a:rPr lang="en-US" sz="2177" i="1" dirty="0"/>
              <a:t>compiler</a:t>
            </a:r>
            <a:r>
              <a:rPr lang="en-US" sz="2177" dirty="0"/>
              <a:t>?”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39194" y="1815973"/>
            <a:ext cx="9170642" cy="76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77" b="1" dirty="0"/>
              <a:t>Response:</a:t>
            </a:r>
            <a:r>
              <a:rPr lang="en-US" sz="2177" dirty="0"/>
              <a:t> 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Seelig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2177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2177" i="1">
                <a:solidFill>
                  <a:schemeClr val="tx1">
                    <a:lumMod val="50000"/>
                    <a:lumOff val="50000"/>
                  </a:schemeClr>
                </a:solidFill>
              </a:rPr>
              <a:t>PNAS</a:t>
            </a:r>
            <a:r>
              <a:rPr lang="en-US" sz="2177">
                <a:solidFill>
                  <a:schemeClr val="tx1">
                    <a:lumMod val="50000"/>
                    <a:lumOff val="50000"/>
                  </a:schemeClr>
                </a:solidFill>
              </a:rPr>
              <a:t> 2010]</a:t>
            </a:r>
            <a:r>
              <a:rPr lang="en-US" sz="2177"/>
              <a:t> </a:t>
            </a:r>
            <a:r>
              <a:rPr lang="en-US" sz="2177" dirty="0"/>
              <a:t>showed how to physically implement </a:t>
            </a:r>
            <a:r>
              <a:rPr lang="en-US" sz="2177" u="sng" dirty="0"/>
              <a:t>any</a:t>
            </a:r>
            <a:r>
              <a:rPr lang="en-US" sz="2177" dirty="0"/>
              <a:t> chemical reaction network using </a:t>
            </a:r>
            <a:r>
              <a:rPr lang="en-US" sz="2177" i="1" dirty="0"/>
              <a:t>DNA strand displacement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161367" y="2637077"/>
            <a:ext cx="1973472" cy="594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66" i="1" dirty="0"/>
              <a:t>X</a:t>
            </a:r>
            <a:r>
              <a:rPr lang="en-US" sz="3266" baseline="-25000" dirty="0"/>
              <a:t>1</a:t>
            </a:r>
            <a:r>
              <a:rPr lang="en-US" sz="3266" dirty="0"/>
              <a:t>+</a:t>
            </a:r>
            <a:r>
              <a:rPr lang="en-US" sz="3266" i="1" dirty="0"/>
              <a:t>X</a:t>
            </a:r>
            <a:r>
              <a:rPr lang="en-US" sz="3266" baseline="-25000" dirty="0"/>
              <a:t>2</a:t>
            </a:r>
            <a:r>
              <a:rPr lang="en-US" sz="3266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3266" i="1" dirty="0">
                <a:sym typeface="Wingdings" panose="05000000000000000000" pitchFamily="2" charset="2"/>
              </a:rPr>
              <a:t>X</a:t>
            </a:r>
            <a:r>
              <a:rPr lang="en-US" sz="3266" baseline="-25000" dirty="0">
                <a:sym typeface="Wingdings" panose="05000000000000000000" pitchFamily="2" charset="2"/>
              </a:rPr>
              <a:t>3</a:t>
            </a:r>
            <a:endParaRPr lang="en-US" sz="3266" i="1" baseline="-250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138" y="3387068"/>
            <a:ext cx="1119594" cy="8201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7782" y="3384113"/>
            <a:ext cx="1515758" cy="81147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8127" y="3414054"/>
            <a:ext cx="1696615" cy="73378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63316" y="3606911"/>
            <a:ext cx="645919" cy="5007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0556" y="4357038"/>
            <a:ext cx="1136819" cy="82874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2780" y="4438854"/>
            <a:ext cx="1670778" cy="73378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4874" y="4443931"/>
            <a:ext cx="1421023" cy="6129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92529" y="4573390"/>
            <a:ext cx="981797" cy="449021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58130" y="5594793"/>
            <a:ext cx="947349" cy="49219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13036" y="5395757"/>
            <a:ext cx="955960" cy="74222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09684" y="5488850"/>
            <a:ext cx="870068" cy="62155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746124" y="5385261"/>
            <a:ext cx="1128206" cy="828744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3648822" y="3504580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648826" y="4532662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648822" y="5480619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8451244" y="3536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8418654" y="4439368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8119591" y="5528164"/>
            <a:ext cx="330923" cy="539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903">
                <a:solidFill>
                  <a:schemeClr val="accent1">
                    <a:lumMod val="50000"/>
                  </a:schemeClr>
                </a:solidFill>
              </a:rPr>
              <a:t>+</a:t>
            </a:r>
            <a:endParaRPr lang="en-US" sz="2903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864113" y="3353977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>
                <a:solidFill>
                  <a:schemeClr val="accent1">
                    <a:lumMod val="50000"/>
                  </a:schemeClr>
                </a:solidFill>
                <a:latin typeface="Liberation Sans" panose="020B0604020202020204" pitchFamily="34" charset="0"/>
                <a:ea typeface="Liberation Sans" panose="020B0604020202020204" pitchFamily="34" charset="0"/>
                <a:cs typeface="Liberation Sans" panose="020B0604020202020204" pitchFamily="34" charset="0"/>
                <a:sym typeface="Wingdings" panose="05000000000000000000" pitchFamily="2" charset="2"/>
              </a:rPr>
              <a:t>↔</a:t>
            </a:r>
            <a:endParaRPr lang="en-US" sz="2903" dirty="0">
              <a:solidFill>
                <a:schemeClr val="accent1">
                  <a:lumMod val="50000"/>
                </a:schemeClr>
              </a:solidFill>
              <a:latin typeface="Liberation Sans" panose="020B0604020202020204" pitchFamily="34" charset="0"/>
              <a:ea typeface="Liberation Sans" panose="020B0604020202020204" pitchFamily="34" charset="0"/>
              <a:cs typeface="Liberation Sans" panose="020B0604020202020204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5873540" y="4336031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864113" y="5390624"/>
            <a:ext cx="463807" cy="7066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992" i="1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endParaRPr lang="en-US" sz="3992" dirty="0"/>
          </a:p>
        </p:txBody>
      </p:sp>
      <p:sp>
        <p:nvSpPr>
          <p:cNvPr id="2" name="Rounded Rectangle 1"/>
          <p:cNvSpPr/>
          <p:nvPr/>
        </p:nvSpPr>
        <p:spPr>
          <a:xfrm>
            <a:off x="2192600" y="3318112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192600" y="4319126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2192600" y="5320968"/>
            <a:ext cx="7831244" cy="927839"/>
          </a:xfrm>
          <a:prstGeom prst="round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211064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30" grpId="0" build="allAtOnce"/>
      <p:bldP spid="32" grpId="0" build="allAtOnce"/>
      <p:bldP spid="33" grpId="0" build="allAtOnce"/>
      <p:bldP spid="34" grpId="0" build="allAtOnce"/>
      <p:bldP spid="35" grpId="0" build="allAtOnce"/>
      <p:bldP spid="36" grpId="0" build="allAtOnce"/>
      <p:bldP spid="38" grpId="0" build="allAtOnce"/>
      <p:bldP spid="39" grpId="0" build="allAtOnce"/>
      <p:bldP spid="40" grpId="0" build="allAtOnce"/>
      <p:bldP spid="2" grpId="0" animBg="1"/>
      <p:bldP spid="31" grpId="0" animBg="1"/>
      <p:bldP spid="37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92FC8FE-F615-4A11-A2E1-B3AEBE804374}"/>
              </a:ext>
            </a:extLst>
          </p:cNvPr>
          <p:cNvSpPr/>
          <p:nvPr/>
        </p:nvSpPr>
        <p:spPr>
          <a:xfrm>
            <a:off x="6672105" y="2863780"/>
            <a:ext cx="5399901" cy="3524029"/>
          </a:xfrm>
          <a:prstGeom prst="roundRect">
            <a:avLst>
              <a:gd name="adj" fmla="val 3608"/>
            </a:avLst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26F07D5-CE54-4B9E-8CCA-A09635EF35E6}"/>
              </a:ext>
            </a:extLst>
          </p:cNvPr>
          <p:cNvSpPr/>
          <p:nvPr/>
        </p:nvSpPr>
        <p:spPr>
          <a:xfrm>
            <a:off x="7178186" y="3784600"/>
            <a:ext cx="3597276" cy="2476044"/>
          </a:xfrm>
          <a:prstGeom prst="roundRect">
            <a:avLst>
              <a:gd name="adj" fmla="val 5835"/>
            </a:avLst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1A888DD-EBF6-4249-BAD9-1269A0FBB03A}"/>
              </a:ext>
            </a:extLst>
          </p:cNvPr>
          <p:cNvSpPr/>
          <p:nvPr/>
        </p:nvSpPr>
        <p:spPr>
          <a:xfrm>
            <a:off x="7715186" y="4638813"/>
            <a:ext cx="1606126" cy="1419087"/>
          </a:xfrm>
          <a:prstGeom prst="roundRect">
            <a:avLst>
              <a:gd name="adj" fmla="val 7772"/>
            </a:avLst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80</a:t>
            </a:fld>
            <a:endParaRPr lang="en-US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30505A9-0A1A-4D84-A4E9-5DBC70C8ADF9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150138" y="2221298"/>
            <a:ext cx="6287668" cy="4166512"/>
          </a:xfrm>
          <a:prstGeom prst="roundRect">
            <a:avLst>
              <a:gd name="adj" fmla="val 241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there is infinite nondecreasing subsequence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c</a:t>
            </a:r>
            <a:r>
              <a:rPr lang="en-US" baseline="-25000" dirty="0"/>
              <a:t>1</a:t>
            </a:r>
            <a:r>
              <a:rPr lang="en-US" dirty="0"/>
              <a:t> ≤ …, each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. Let </a:t>
            </a:r>
            <a:r>
              <a:rPr lang="el-GR" b="1" dirty="0"/>
              <a:t>δ</a:t>
            </a:r>
            <a:r>
              <a:rPr lang="en-US" i="1" baseline="-25000" dirty="0" err="1"/>
              <a:t>i</a:t>
            </a:r>
            <a:r>
              <a:rPr lang="en-US" dirty="0"/>
              <a:t> =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/>
              <a:t>c</a:t>
            </a:r>
            <a:r>
              <a:rPr lang="en-US" i="1" baseline="-25000" dirty="0"/>
              <a:t>i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Define sequence of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, </a:t>
            </a:r>
            <a:r>
              <a:rPr lang="en-US" b="1" dirty="0"/>
              <a:t>o</a:t>
            </a:r>
            <a:r>
              <a:rPr lang="en-US" baseline="-25000" dirty="0"/>
              <a:t>1</a:t>
            </a:r>
            <a:r>
              <a:rPr lang="en-US" dirty="0"/>
              <a:t>, … inductively as follows.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Base case</a:t>
            </a:r>
            <a:r>
              <a:rPr lang="en-US" dirty="0"/>
              <a:t>: </a:t>
            </a:r>
            <a:r>
              <a:rPr lang="en-US" b="1" dirty="0"/>
              <a:t>c</a:t>
            </a:r>
            <a:r>
              <a:rPr lang="en-US" baseline="-25000" dirty="0"/>
              <a:t>0</a:t>
            </a:r>
            <a:r>
              <a:rPr lang="en-US" dirty="0"/>
              <a:t> ⇒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 for some stable </a:t>
            </a:r>
            <a:r>
              <a:rPr lang="en-US" b="1" dirty="0"/>
              <a:t>o</a:t>
            </a:r>
            <a:r>
              <a:rPr lang="en-US" baseline="-25000" dirty="0"/>
              <a:t>0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Inductive case</a:t>
            </a:r>
            <a:r>
              <a:rPr lang="en-US" dirty="0"/>
              <a:t>: By additivity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= </a:t>
            </a:r>
            <a:r>
              <a:rPr lang="nn-NO" b="1" dirty="0"/>
              <a:t>c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.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correctness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dirty="0"/>
              <a:t> +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nn-NO" b="1" dirty="0"/>
              <a:t> 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</a:t>
            </a:r>
            <a:r>
              <a:rPr lang="en-US" dirty="0"/>
              <a:t>for some stable </a:t>
            </a:r>
            <a:r>
              <a:rPr lang="nn-NO" b="1" dirty="0"/>
              <a:t>o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Dickson’s Lemma pick infinite nondecreasing subsequence </a:t>
            </a:r>
            <a:r>
              <a:rPr lang="en-US" b="1" dirty="0"/>
              <a:t>o’</a:t>
            </a:r>
            <a:r>
              <a:rPr lang="en-US" baseline="-25000" dirty="0"/>
              <a:t>0</a:t>
            </a:r>
            <a:r>
              <a:rPr lang="en-US" dirty="0"/>
              <a:t> ≤ </a:t>
            </a:r>
            <a:r>
              <a:rPr lang="en-US" b="1" dirty="0"/>
              <a:t>o’</a:t>
            </a:r>
            <a:r>
              <a:rPr lang="en-US" baseline="-25000" dirty="0"/>
              <a:t>1</a:t>
            </a:r>
            <a:r>
              <a:rPr lang="en-US" dirty="0"/>
              <a:t> ≤ … of </a:t>
            </a:r>
            <a:r>
              <a:rPr lang="en-US" b="1" dirty="0" err="1"/>
              <a:t>o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Let </a:t>
            </a:r>
            <a:r>
              <a:rPr lang="nn-NO" b="1" dirty="0"/>
              <a:t>c’</a:t>
            </a:r>
            <a:r>
              <a:rPr lang="nn-NO" i="1" baseline="-25000" dirty="0"/>
              <a:t>i</a:t>
            </a:r>
            <a:r>
              <a:rPr lang="en-US" dirty="0"/>
              <a:t> = </a:t>
            </a:r>
            <a:r>
              <a:rPr lang="en-US" b="1" dirty="0" err="1"/>
              <a:t>c</a:t>
            </a:r>
            <a:r>
              <a:rPr lang="en-US" i="1" baseline="-25000" dirty="0" err="1"/>
              <a:t>j</a:t>
            </a:r>
            <a:r>
              <a:rPr lang="en-US" dirty="0"/>
              <a:t> such that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dirty="0"/>
              <a:t> </a:t>
            </a:r>
            <a:r>
              <a:rPr lang="en-US" dirty="0"/>
              <a:t>= </a:t>
            </a:r>
            <a:r>
              <a:rPr lang="en-US" b="1" dirty="0" err="1"/>
              <a:t>o</a:t>
            </a:r>
            <a:r>
              <a:rPr lang="en-US" i="1" baseline="-25000" dirty="0" err="1"/>
              <a:t>j</a:t>
            </a:r>
            <a:r>
              <a:rPr lang="en-US" b="1" dirty="0"/>
              <a:t> </a:t>
            </a:r>
            <a:r>
              <a:rPr lang="en-US" dirty="0"/>
              <a:t>and let 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nn-NO" dirty="0"/>
              <a:t> = </a:t>
            </a:r>
            <a:r>
              <a:rPr lang="nn-NO" b="1" dirty="0"/>
              <a:t>c’</a:t>
            </a:r>
            <a:r>
              <a:rPr lang="nn-NO" i="1" baseline="-25000" dirty="0"/>
              <a:t>i</a:t>
            </a:r>
            <a:r>
              <a:rPr lang="nn-NO" baseline="-25000" dirty="0"/>
              <a:t>+1</a:t>
            </a:r>
            <a:r>
              <a:rPr lang="nn-NO" dirty="0"/>
              <a:t> – </a:t>
            </a:r>
            <a:r>
              <a:rPr lang="nn-NO" b="1" dirty="0"/>
              <a:t>c’</a:t>
            </a:r>
            <a:r>
              <a:rPr lang="nn-NO" i="1" baseline="-25000" dirty="0"/>
              <a:t>i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l-GR" dirty="0"/>
              <a:t>Γ</a:t>
            </a:r>
            <a:r>
              <a:rPr lang="en-US" dirty="0"/>
              <a:t> = { </a:t>
            </a:r>
            <a:r>
              <a:rPr lang="en-US" i="1" dirty="0"/>
              <a:t>S</a:t>
            </a:r>
            <a:r>
              <a:rPr lang="en-US" dirty="0"/>
              <a:t> | </a:t>
            </a:r>
            <a:r>
              <a:rPr lang="en-US" dirty="0" err="1"/>
              <a:t>lim</a:t>
            </a:r>
            <a:r>
              <a:rPr lang="en-US" i="1" baseline="-25000" dirty="0" err="1"/>
              <a:t>i</a:t>
            </a:r>
            <a:r>
              <a:rPr lang="en-US" i="1" baseline="-25000" dirty="0">
                <a:latin typeface="Liberation Sans" pitchFamily="34"/>
                <a:ea typeface="Andale Sans UI" pitchFamily="2"/>
              </a:rPr>
              <a:t>→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(S) =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∞</a:t>
            </a:r>
            <a:r>
              <a:rPr lang="en-US" dirty="0"/>
              <a:t> } (</a:t>
            </a:r>
            <a:r>
              <a:rPr lang="en-US" sz="1600" i="1" dirty="0"/>
              <a:t>species with unbounded counts</a:t>
            </a:r>
            <a:r>
              <a:rPr lang="en-US" dirty="0"/>
              <a:t>).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 large enough </a:t>
            </a:r>
            <a:r>
              <a:rPr lang="en-US" i="1" dirty="0" err="1"/>
              <a:t>i</a:t>
            </a:r>
            <a:r>
              <a:rPr lang="en-US" dirty="0"/>
              <a:t>, if </a:t>
            </a:r>
            <a:r>
              <a:rPr lang="en-US" i="1" dirty="0"/>
              <a:t>S</a:t>
            </a:r>
            <a:r>
              <a:rPr lang="en-US" dirty="0"/>
              <a:t> ∈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, and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, then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where </a:t>
            </a:r>
            <a:r>
              <a:rPr lang="en-US" i="1" dirty="0" err="1"/>
              <a:t>c</a:t>
            </a:r>
            <a:r>
              <a:rPr lang="en-US" i="1" baseline="-25000" dirty="0" err="1"/>
              <a:t>S</a:t>
            </a:r>
            <a:r>
              <a:rPr lang="en-US" dirty="0"/>
              <a:t> is the largest </a:t>
            </a:r>
            <a:r>
              <a:rPr lang="en-US" i="1" dirty="0"/>
              <a:t>S</a:t>
            </a:r>
            <a:r>
              <a:rPr lang="en-US" dirty="0"/>
              <a:t> ever gets in the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 err="1"/>
              <a:t>’s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474741A0-29CF-4003-8549-C582ED387CCE}"/>
              </a:ext>
            </a:extLst>
          </p:cNvPr>
          <p:cNvSpPr/>
          <p:nvPr/>
        </p:nvSpPr>
        <p:spPr>
          <a:xfrm>
            <a:off x="7777679" y="5457963"/>
            <a:ext cx="542925" cy="4953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c</a:t>
            </a:r>
            <a:r>
              <a:rPr lang="en-US" sz="2400" baseline="-25000" dirty="0">
                <a:solidFill>
                  <a:schemeClr val="tx1"/>
                </a:solidFill>
              </a:rPr>
              <a:t>0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144564-A760-469D-B200-84898687FFF3}"/>
              </a:ext>
            </a:extLst>
          </p:cNvPr>
          <p:cNvGrpSpPr/>
          <p:nvPr/>
        </p:nvGrpSpPr>
        <p:grpSpPr>
          <a:xfrm>
            <a:off x="8368229" y="5457963"/>
            <a:ext cx="876300" cy="495300"/>
            <a:chOff x="8552867" y="5457963"/>
            <a:chExt cx="876300" cy="495300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29B0FAFB-B4C1-424D-8228-09BB08956526}"/>
                </a:ext>
              </a:extLst>
            </p:cNvPr>
            <p:cNvSpPr/>
            <p:nvPr/>
          </p:nvSpPr>
          <p:spPr>
            <a:xfrm>
              <a:off x="8886242" y="5457963"/>
              <a:ext cx="542925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C961649-1084-48F3-AD06-A17F0259A60F}"/>
                </a:ext>
              </a:extLst>
            </p:cNvPr>
            <p:cNvSpPr txBox="1"/>
            <p:nvPr/>
          </p:nvSpPr>
          <p:spPr>
            <a:xfrm>
              <a:off x="8552867" y="5520947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512306C-99A7-4A1B-A962-E10F1E0C5344}"/>
              </a:ext>
            </a:extLst>
          </p:cNvPr>
          <p:cNvSpPr txBox="1"/>
          <p:nvPr/>
        </p:nvSpPr>
        <p:spPr>
          <a:xfrm>
            <a:off x="8824847" y="4952106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0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40DFC8E-CF95-4BDB-8650-83070BE12990}"/>
              </a:ext>
            </a:extLst>
          </p:cNvPr>
          <p:cNvSpPr txBox="1"/>
          <p:nvPr/>
        </p:nvSpPr>
        <p:spPr>
          <a:xfrm>
            <a:off x="7234755" y="5148896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1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4EC4249-4BBF-485D-88EB-8715DD9A1608}"/>
              </a:ext>
            </a:extLst>
          </p:cNvPr>
          <p:cNvGrpSpPr/>
          <p:nvPr/>
        </p:nvGrpSpPr>
        <p:grpSpPr>
          <a:xfrm>
            <a:off x="8648928" y="4702176"/>
            <a:ext cx="1929684" cy="1295400"/>
            <a:chOff x="8890716" y="4702176"/>
            <a:chExt cx="1929684" cy="129540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089C82C-DC28-46BE-857F-D08DB7A7C5F7}"/>
                </a:ext>
              </a:extLst>
            </p:cNvPr>
            <p:cNvSpPr txBox="1"/>
            <p:nvPr/>
          </p:nvSpPr>
          <p:spPr>
            <a:xfrm>
              <a:off x="9676819" y="5203705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B3F72E56-E5B3-4F84-A407-BF549EE8E5BC}"/>
                </a:ext>
              </a:extLst>
            </p:cNvPr>
            <p:cNvSpPr/>
            <p:nvPr/>
          </p:nvSpPr>
          <p:spPr>
            <a:xfrm>
              <a:off x="10055650" y="4904481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27" name="Rectangle: Rounded Corners 26">
              <a:extLst>
                <a:ext uri="{FF2B5EF4-FFF2-40B4-BE49-F238E27FC236}">
                  <a16:creationId xmlns:a16="http://schemas.microsoft.com/office/drawing/2014/main" id="{7ED50F0D-C14C-4104-BDD9-5689827B16CE}"/>
                </a:ext>
              </a:extLst>
            </p:cNvPr>
            <p:cNvSpPr/>
            <p:nvPr/>
          </p:nvSpPr>
          <p:spPr>
            <a:xfrm>
              <a:off x="8890716" y="4702176"/>
              <a:ext cx="631109" cy="1295400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EB4642BE-C494-4822-8A4A-6A1C2B10D128}"/>
              </a:ext>
            </a:extLst>
          </p:cNvPr>
          <p:cNvSpPr txBox="1"/>
          <p:nvPr/>
        </p:nvSpPr>
        <p:spPr>
          <a:xfrm>
            <a:off x="10039074" y="4077910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1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D0FB475-AA46-4272-A80B-160232F0B9D3}"/>
              </a:ext>
            </a:extLst>
          </p:cNvPr>
          <p:cNvSpPr txBox="1"/>
          <p:nvPr/>
        </p:nvSpPr>
        <p:spPr>
          <a:xfrm>
            <a:off x="6754324" y="4332844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2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4EFED5A-6F9A-4975-80A8-B84A5734212B}"/>
              </a:ext>
            </a:extLst>
          </p:cNvPr>
          <p:cNvGrpSpPr/>
          <p:nvPr/>
        </p:nvGrpSpPr>
        <p:grpSpPr>
          <a:xfrm>
            <a:off x="9745174" y="3970445"/>
            <a:ext cx="2246448" cy="1919833"/>
            <a:chOff x="9745174" y="3970445"/>
            <a:chExt cx="2246448" cy="191983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28FA9D38-3D4B-4FFA-B577-3F435F907391}"/>
                </a:ext>
              </a:extLst>
            </p:cNvPr>
            <p:cNvSpPr/>
            <p:nvPr/>
          </p:nvSpPr>
          <p:spPr>
            <a:xfrm>
              <a:off x="9745174" y="3970445"/>
              <a:ext cx="909638" cy="1919833"/>
            </a:xfrm>
            <a:prstGeom prst="roundRect">
              <a:avLst>
                <a:gd name="adj" fmla="val 9043"/>
              </a:avLst>
            </a:prstGeom>
            <a:noFill/>
            <a:ln w="28575">
              <a:solidFill>
                <a:schemeClr val="tx1"/>
              </a:solidFill>
              <a:prstDash val="sysDot"/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5543771-DFD6-42A7-8F53-34D03DBE16BE}"/>
                </a:ext>
              </a:extLst>
            </p:cNvPr>
            <p:cNvSpPr txBox="1"/>
            <p:nvPr/>
          </p:nvSpPr>
          <p:spPr>
            <a:xfrm>
              <a:off x="10885793" y="4711202"/>
              <a:ext cx="361951" cy="369332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r>
                <a:rPr lang="nn-NO" sz="2400" dirty="0"/>
                <a:t>⇒</a:t>
              </a:r>
              <a:endParaRPr lang="en-US" sz="2400" dirty="0"/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043F76E-BD8D-468C-86DA-E2DFE9495B62}"/>
                </a:ext>
              </a:extLst>
            </p:cNvPr>
            <p:cNvSpPr/>
            <p:nvPr/>
          </p:nvSpPr>
          <p:spPr>
            <a:xfrm>
              <a:off x="11226872" y="4485915"/>
              <a:ext cx="764750" cy="902456"/>
            </a:xfrm>
            <a:prstGeom prst="roundRect">
              <a:avLst>
                <a:gd name="adj" fmla="val 9043"/>
              </a:avLst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5FE623CC-8545-419A-89CC-0DCDA925044C}"/>
              </a:ext>
            </a:extLst>
          </p:cNvPr>
          <p:cNvSpPr txBox="1"/>
          <p:nvPr/>
        </p:nvSpPr>
        <p:spPr>
          <a:xfrm>
            <a:off x="11353799" y="3331677"/>
            <a:ext cx="314325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δ</a:t>
            </a:r>
            <a:r>
              <a:rPr lang="nn-NO" sz="2400" baseline="-25000" dirty="0"/>
              <a:t>2</a:t>
            </a:r>
            <a:r>
              <a:rPr lang="nn-NO" dirty="0"/>
              <a:t> 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E980DA7-519D-4928-8CA3-5B8F31222379}"/>
              </a:ext>
            </a:extLst>
          </p:cNvPr>
          <p:cNvSpPr txBox="1"/>
          <p:nvPr/>
        </p:nvSpPr>
        <p:spPr>
          <a:xfrm>
            <a:off x="6888410" y="2462545"/>
            <a:ext cx="423862" cy="369332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r>
              <a:rPr lang="nn-NO" sz="2400" b="1" dirty="0"/>
              <a:t>c</a:t>
            </a:r>
            <a:r>
              <a:rPr lang="nn-NO" sz="2400" baseline="-25000" dirty="0"/>
              <a:t>3</a:t>
            </a:r>
            <a:r>
              <a:rPr lang="nn-NO" sz="2400" dirty="0"/>
              <a:t>=</a:t>
            </a:r>
            <a:r>
              <a:rPr lang="nn-NO" dirty="0"/>
              <a:t> </a:t>
            </a:r>
            <a:endParaRPr lang="en-US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E66B503-9822-443E-85E3-CACD40B888FC}"/>
              </a:ext>
            </a:extLst>
          </p:cNvPr>
          <p:cNvGrpSpPr/>
          <p:nvPr/>
        </p:nvGrpSpPr>
        <p:grpSpPr>
          <a:xfrm>
            <a:off x="6717577" y="1949991"/>
            <a:ext cx="5324285" cy="4364518"/>
            <a:chOff x="6717577" y="1949991"/>
            <a:chExt cx="5324285" cy="4364518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0BCCC86-4E33-4DCF-AC0A-FA81A36DDFBA}"/>
                </a:ext>
              </a:extLst>
            </p:cNvPr>
            <p:cNvSpPr txBox="1"/>
            <p:nvPr/>
          </p:nvSpPr>
          <p:spPr>
            <a:xfrm>
              <a:off x="8730180" y="4526072"/>
              <a:ext cx="890936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l-GR" sz="2400" b="1" dirty="0">
                  <a:solidFill>
                    <a:schemeClr val="tx1"/>
                  </a:solidFill>
                </a:rPr>
                <a:t>δ</a:t>
              </a:r>
              <a:r>
                <a:rPr lang="en-US" sz="2400" b="1" dirty="0">
                  <a:solidFill>
                    <a:schemeClr val="tx1"/>
                  </a:solidFill>
                </a:rPr>
                <a:t>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l-GR" sz="2400" b="1" dirty="0">
                  <a:solidFill>
                    <a:schemeClr val="tx1"/>
                  </a:solidFill>
                </a:rPr>
                <a:t> δ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45D6E7D-5036-4ED3-9280-617C0972A23C}"/>
                </a:ext>
              </a:extLst>
            </p:cNvPr>
            <p:cNvSpPr txBox="1"/>
            <p:nvPr/>
          </p:nvSpPr>
          <p:spPr>
            <a:xfrm>
              <a:off x="11199324" y="5254126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5ACB344A-C1C3-4240-B9D9-93B0439A01D1}"/>
                </a:ext>
              </a:extLst>
            </p:cNvPr>
            <p:cNvSpPr txBox="1"/>
            <p:nvPr/>
          </p:nvSpPr>
          <p:spPr>
            <a:xfrm>
              <a:off x="10739242" y="2949502"/>
              <a:ext cx="1229115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l-GR" sz="2400" b="1" dirty="0">
                  <a:solidFill>
                    <a:schemeClr val="tx1"/>
                  </a:solidFill>
                </a:rPr>
                <a:t>δ</a:t>
              </a:r>
              <a:r>
                <a:rPr lang="en-US" sz="2400" b="1" dirty="0">
                  <a:solidFill>
                    <a:schemeClr val="tx1"/>
                  </a:solidFill>
                </a:rPr>
                <a:t>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nn-NO" sz="2400" b="1" dirty="0"/>
                <a:t>δ</a:t>
              </a:r>
              <a:r>
                <a:rPr lang="nn-NO" sz="2400" baseline="-25000" dirty="0"/>
                <a:t>1</a:t>
              </a:r>
              <a:r>
                <a:rPr lang="nn-NO" sz="2400" dirty="0"/>
                <a:t>+</a:t>
              </a:r>
              <a:r>
                <a:rPr lang="nn-NO" sz="2400" b="1" dirty="0"/>
                <a:t>δ</a:t>
              </a:r>
              <a:r>
                <a:rPr lang="nn-NO" sz="2400" baseline="-25000" dirty="0"/>
                <a:t>2</a:t>
              </a:r>
              <a:endParaRPr lang="en-US" sz="2400" dirty="0">
                <a:solidFill>
                  <a:schemeClr val="tx1"/>
                </a:solidFill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AFDEF06-448B-4844-8A4C-C393ACC01E8D}"/>
                </a:ext>
              </a:extLst>
            </p:cNvPr>
            <p:cNvSpPr txBox="1"/>
            <p:nvPr/>
          </p:nvSpPr>
          <p:spPr>
            <a:xfrm>
              <a:off x="9833307" y="1949991"/>
              <a:ext cx="41153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3A89893-0553-402E-807E-C1B52D5462B8}"/>
                </a:ext>
              </a:extLst>
            </p:cNvPr>
            <p:cNvSpPr txBox="1"/>
            <p:nvPr/>
          </p:nvSpPr>
          <p:spPr>
            <a:xfrm>
              <a:off x="9289286" y="1959623"/>
              <a:ext cx="411534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EEC69BC-4910-4300-A83D-9C9AD5CF95FE}"/>
                </a:ext>
              </a:extLst>
            </p:cNvPr>
            <p:cNvSpPr txBox="1"/>
            <p:nvPr/>
          </p:nvSpPr>
          <p:spPr>
            <a:xfrm>
              <a:off x="8665273" y="5945177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o’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o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5F3C1E6-27DE-4538-9F8D-30E6FA11B86D}"/>
                </a:ext>
              </a:extLst>
            </p:cNvPr>
            <p:cNvSpPr txBox="1"/>
            <p:nvPr/>
          </p:nvSpPr>
          <p:spPr>
            <a:xfrm>
              <a:off x="7658617" y="5922804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c’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aseline="-25000" dirty="0">
                  <a:solidFill>
                    <a:schemeClr val="tx1"/>
                  </a:solidFill>
                </a:rPr>
                <a:t>0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91A356A-DEF1-40B4-9F26-0886A3DE0A1F}"/>
                </a:ext>
              </a:extLst>
            </p:cNvPr>
            <p:cNvSpPr txBox="1"/>
            <p:nvPr/>
          </p:nvSpPr>
          <p:spPr>
            <a:xfrm>
              <a:off x="6717577" y="4726707"/>
              <a:ext cx="842538" cy="36933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c’</a:t>
              </a:r>
              <a:r>
                <a:rPr lang="en-US" sz="2400" baseline="-25000" dirty="0">
                  <a:solidFill>
                    <a:schemeClr val="tx1"/>
                  </a:solidFill>
                </a:rPr>
                <a:t>1</a:t>
              </a:r>
              <a:r>
                <a:rPr lang="en-US" sz="2400" dirty="0">
                  <a:solidFill>
                    <a:schemeClr val="tx1"/>
                  </a:solidFill>
                </a:rPr>
                <a:t>=</a:t>
              </a:r>
              <a:r>
                <a:rPr lang="en-US" sz="2400" b="1" dirty="0">
                  <a:solidFill>
                    <a:schemeClr val="tx1"/>
                  </a:solidFill>
                </a:rPr>
                <a:t>c</a:t>
              </a:r>
              <a:r>
                <a:rPr lang="en-US" sz="2400" baseline="-25000" dirty="0">
                  <a:solidFill>
                    <a:schemeClr val="tx1"/>
                  </a:solidFill>
                </a:rPr>
                <a:t>2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0BBBCCC-5522-4481-9FC2-1EA87948DDF2}"/>
                </a:ext>
              </a:extLst>
            </p:cNvPr>
            <p:cNvSpPr txBox="1"/>
            <p:nvPr/>
          </p:nvSpPr>
          <p:spPr>
            <a:xfrm>
              <a:off x="9053077" y="2340298"/>
              <a:ext cx="1707132" cy="369332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wrap="square" lIns="0" tIns="0" rIns="0" bIns="0">
              <a:spAutoFit/>
            </a:bodyPr>
            <a:lstStyle/>
            <a:p>
              <a:pPr algn="ctr"/>
              <a:r>
                <a:rPr lang="en-US" sz="2400" dirty="0"/>
                <a:t>If </a:t>
              </a:r>
              <a:r>
                <a:rPr lang="en-US" sz="2400" b="1" dirty="0"/>
                <a:t>o</a:t>
              </a:r>
              <a:r>
                <a:rPr lang="en-US" sz="2400" baseline="-25000" dirty="0"/>
                <a:t>0</a:t>
              </a:r>
              <a:r>
                <a:rPr lang="en-US" sz="2400" dirty="0"/>
                <a:t> ≤ </a:t>
              </a:r>
              <a:r>
                <a:rPr lang="en-US" sz="2400" b="1" dirty="0"/>
                <a:t>o</a:t>
              </a:r>
              <a:r>
                <a:rPr lang="en-US" sz="2400" baseline="-25000" dirty="0"/>
                <a:t>2</a:t>
              </a:r>
              <a:r>
                <a:rPr lang="en-US" sz="2400" dirty="0"/>
                <a:t> ≤ …</a:t>
              </a:r>
              <a:endParaRPr lang="en-US" sz="2400" baseline="-25000" dirty="0">
                <a:solidFill>
                  <a:schemeClr val="tx1"/>
                </a:solidFill>
              </a:endParaRP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C68B623-0154-477B-BD88-0134F8A95729}"/>
                </a:ext>
              </a:extLst>
            </p:cNvPr>
            <p:cNvCxnSpPr>
              <a:cxnSpLocks/>
            </p:cNvCxnSpPr>
            <p:nvPr/>
          </p:nvCxnSpPr>
          <p:spPr>
            <a:xfrm>
              <a:off x="7157217" y="5282607"/>
              <a:ext cx="402898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353621E-9F5C-4333-BD4E-3ECDA1C604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7217" y="5282607"/>
              <a:ext cx="393429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C868CC5-AC36-429C-9FFC-06FD0E30CEBF}"/>
                </a:ext>
              </a:extLst>
            </p:cNvPr>
            <p:cNvCxnSpPr>
              <a:cxnSpLocks/>
            </p:cNvCxnSpPr>
            <p:nvPr/>
          </p:nvCxnSpPr>
          <p:spPr>
            <a:xfrm>
              <a:off x="9999385" y="5294338"/>
              <a:ext cx="402898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8B0F208-9A7B-404F-8F2D-A15CB7DB60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99385" y="5294338"/>
              <a:ext cx="393429" cy="235621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1581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9" grpId="0" animBg="1"/>
      <p:bldP spid="12" grpId="0" animBg="1"/>
      <p:bldP spid="9" grpId="0" animBg="1"/>
      <p:bldP spid="4" grpId="0" animBg="1"/>
      <p:bldP spid="13" grpId="0"/>
      <p:bldP spid="16" grpId="0"/>
      <p:bldP spid="20" grpId="0"/>
      <p:bldP spid="21" grpId="0"/>
      <p:bldP spid="34" grpId="0"/>
      <p:bldP spid="35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4EF84E-FF9C-4200-B671-F12ADECA0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89887"/>
          </a:xfrm>
        </p:spPr>
        <p:txBody>
          <a:bodyPr>
            <a:normAutofit fontScale="90000"/>
          </a:bodyPr>
          <a:lstStyle/>
          <a:p>
            <a:r>
              <a:rPr lang="en-US" dirty="0"/>
              <a:t>A pumping lemma (proof continued)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FBCB91-EADC-493A-BBCE-BB4F7C5C77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81</a:t>
            </a:fld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FDD872-F953-41F9-8DC5-3037E5CD579B}"/>
              </a:ext>
            </a:extLst>
          </p:cNvPr>
          <p:cNvSpPr/>
          <p:nvPr/>
        </p:nvSpPr>
        <p:spPr>
          <a:xfrm>
            <a:off x="748463" y="2326362"/>
            <a:ext cx="7277906" cy="4029987"/>
          </a:xfrm>
          <a:prstGeom prst="roundRect">
            <a:avLst>
              <a:gd name="adj" fmla="val 653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 (continued)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Fix large enough </a:t>
            </a:r>
            <a:r>
              <a:rPr lang="en-US" i="1" dirty="0" err="1"/>
              <a:t>i</a:t>
            </a:r>
            <a:r>
              <a:rPr lang="en-US" dirty="0"/>
              <a:t> that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=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if </a:t>
            </a:r>
            <a:r>
              <a:rPr lang="en-US" i="1" dirty="0"/>
              <a:t>S</a:t>
            </a:r>
            <a:r>
              <a:rPr lang="en-US" dirty="0"/>
              <a:t> ∉ </a:t>
            </a:r>
            <a:r>
              <a:rPr lang="el-GR" dirty="0"/>
              <a:t>Γ</a:t>
            </a:r>
            <a:r>
              <a:rPr lang="en-US" dirty="0"/>
              <a:t> and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 </a:t>
            </a:r>
            <a:r>
              <a:rPr lang="en-US" dirty="0"/>
              <a:t>otherwise.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Write </a:t>
            </a:r>
            <a:r>
              <a:rPr lang="el-GR" b="1" dirty="0"/>
              <a:t>ε</a:t>
            </a:r>
            <a:r>
              <a:rPr lang="en-US" dirty="0"/>
              <a:t> =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–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.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Note that </a:t>
            </a:r>
            <a:r>
              <a:rPr lang="el-GR" b="1" dirty="0"/>
              <a:t>ε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&gt; 0 implies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Then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/>
              <a:t>o’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 </a:t>
            </a:r>
            <a:r>
              <a:rPr lang="nn-NO" dirty="0"/>
              <a:t>= </a:t>
            </a:r>
            <a:r>
              <a:rPr lang="nn-NO" b="1" dirty="0"/>
              <a:t>o’</a:t>
            </a:r>
            <a:r>
              <a:rPr lang="nn-NO" i="1" baseline="-25000" dirty="0"/>
              <a:t>i</a:t>
            </a:r>
            <a:r>
              <a:rPr lang="nn-NO" dirty="0"/>
              <a:t>+</a:t>
            </a:r>
            <a:r>
              <a:rPr lang="el-GR" b="1" dirty="0"/>
              <a:t>ε</a:t>
            </a:r>
            <a:r>
              <a:rPr lang="en-US" dirty="0"/>
              <a:t>, i.e., </a:t>
            </a:r>
            <a:r>
              <a:rPr lang="nn-NO" b="1" dirty="0"/>
              <a:t>o’</a:t>
            </a:r>
            <a:r>
              <a:rPr lang="nn-NO" i="1" baseline="-25000" dirty="0"/>
              <a:t>i</a:t>
            </a:r>
            <a:r>
              <a:rPr lang="nn-NO" dirty="0"/>
              <a:t> is like a </a:t>
            </a:r>
            <a:r>
              <a:rPr lang="en-US" dirty="0"/>
              <a:t>“</a:t>
            </a:r>
            <a:r>
              <a:rPr lang="nn-NO" dirty="0"/>
              <a:t>catalyst</a:t>
            </a:r>
            <a:r>
              <a:rPr lang="en-US" dirty="0"/>
              <a:t>” that transforms </a:t>
            </a:r>
            <a:r>
              <a:rPr lang="nn-NO" b="1" dirty="0"/>
              <a:t>δ</a:t>
            </a:r>
            <a:r>
              <a:rPr lang="nn-NO" i="1" baseline="-25000" dirty="0"/>
              <a:t>i</a:t>
            </a:r>
            <a:r>
              <a:rPr lang="nn-NO" dirty="0"/>
              <a:t> </a:t>
            </a:r>
            <a:r>
              <a:rPr lang="en-US" dirty="0"/>
              <a:t>into</a:t>
            </a:r>
            <a:r>
              <a:rPr lang="nn-NO" dirty="0"/>
              <a:t> 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Apply the same execution to </a:t>
            </a:r>
            <a:r>
              <a:rPr lang="en-US" i="1" dirty="0"/>
              <a:t>n</a:t>
            </a:r>
            <a:r>
              <a:rPr lang="en-US" dirty="0"/>
              <a:t> copies of 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en-US" dirty="0"/>
              <a:t>:   </a:t>
            </a:r>
            <a:r>
              <a:rPr lang="en-US" b="1" dirty="0"/>
              <a:t>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nn-NO" dirty="0"/>
              <a:t> ⇒</a:t>
            </a:r>
            <a:r>
              <a:rPr lang="en-US" dirty="0"/>
              <a:t>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larger than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+</a:t>
            </a:r>
            <a:r>
              <a:rPr lang="el-GR" b="1" dirty="0"/>
              <a:t>ε</a:t>
            </a:r>
            <a:r>
              <a:rPr lang="en-US" dirty="0"/>
              <a:t> only on species </a:t>
            </a:r>
            <a:r>
              <a:rPr lang="en-US" i="1" dirty="0"/>
              <a:t>S</a:t>
            </a:r>
            <a:r>
              <a:rPr lang="en-US" dirty="0"/>
              <a:t> with count </a:t>
            </a:r>
            <a:r>
              <a:rPr lang="en-US" b="1" dirty="0"/>
              <a:t>o</a:t>
            </a:r>
            <a:r>
              <a:rPr lang="en-US" i="1" baseline="-25000" dirty="0"/>
              <a:t>i</a:t>
            </a:r>
            <a:r>
              <a:rPr lang="en-US" dirty="0"/>
              <a:t>(</a:t>
            </a:r>
            <a:r>
              <a:rPr lang="en-US" i="1" dirty="0"/>
              <a:t>S</a:t>
            </a:r>
            <a:r>
              <a:rPr lang="en-US" dirty="0"/>
              <a:t>) ≥</a:t>
            </a:r>
            <a:r>
              <a:rPr lang="el-GR" i="1" dirty="0"/>
              <a:t> τ</a:t>
            </a:r>
            <a:r>
              <a:rPr lang="en-US" dirty="0"/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closure of stable configurations upwards for “already large” species, since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dirty="0"/>
              <a:t> is stable, </a:t>
            </a:r>
            <a:r>
              <a:rPr lang="en-US" b="1" dirty="0" err="1"/>
              <a:t>o’</a:t>
            </a:r>
            <a:r>
              <a:rPr lang="en-US" i="1" baseline="-25000" dirty="0" err="1"/>
              <a:t>i</a:t>
            </a:r>
            <a:r>
              <a:rPr lang="en-US" i="1" baseline="-25000" dirty="0"/>
              <a:t> </a:t>
            </a:r>
            <a:r>
              <a:rPr lang="en-US" dirty="0"/>
              <a:t>+</a:t>
            </a:r>
            <a:r>
              <a:rPr lang="nn-NO" i="1" dirty="0"/>
              <a:t>n</a:t>
            </a:r>
            <a:r>
              <a:rPr lang="el-GR" b="1" dirty="0"/>
              <a:t>ε</a:t>
            </a:r>
            <a:r>
              <a:rPr lang="en-US" dirty="0"/>
              <a:t> is also stable, with the same output YES, since they have the same species present.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In other words, we can reach from </a:t>
            </a:r>
            <a:r>
              <a:rPr lang="en-US" b="1" dirty="0" err="1"/>
              <a:t>c’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en-US" dirty="0"/>
              <a:t> to a stable YES configuration, so </a:t>
            </a:r>
            <a:r>
              <a:rPr lang="en-US" b="1" dirty="0" err="1"/>
              <a:t>c’</a:t>
            </a:r>
            <a:r>
              <a:rPr lang="en-US" i="1" baseline="-25000" dirty="0" err="1"/>
              <a:t>i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δ’</a:t>
            </a:r>
            <a:r>
              <a:rPr lang="nn-NO" i="1" baseline="-25000" dirty="0"/>
              <a:t>i</a:t>
            </a:r>
            <a:r>
              <a:rPr lang="en-US" dirty="0"/>
              <a:t> ∈ </a:t>
            </a:r>
            <a:r>
              <a:rPr lang="en-US" i="1" dirty="0"/>
              <a:t>A</a:t>
            </a:r>
            <a:r>
              <a:rPr lang="en-US" dirty="0"/>
              <a:t> for all </a:t>
            </a:r>
            <a:r>
              <a:rPr lang="en-US" i="1" dirty="0"/>
              <a:t>n</a:t>
            </a:r>
            <a:r>
              <a:rPr lang="en-US" dirty="0"/>
              <a:t> ∈ ℕ.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Let </a:t>
            </a:r>
            <a:r>
              <a:rPr lang="en-US" b="1" dirty="0"/>
              <a:t>c</a:t>
            </a:r>
            <a:r>
              <a:rPr lang="en-US" dirty="0"/>
              <a:t> = </a:t>
            </a:r>
            <a:r>
              <a:rPr lang="en-US" b="1" dirty="0" err="1"/>
              <a:t>c’</a:t>
            </a:r>
            <a:r>
              <a:rPr lang="en-US" i="1" baseline="-25000" dirty="0" err="1"/>
              <a:t>i</a:t>
            </a:r>
            <a:r>
              <a:rPr lang="en-US" dirty="0"/>
              <a:t> and </a:t>
            </a:r>
            <a:r>
              <a:rPr lang="en-US" b="1" dirty="0"/>
              <a:t>d</a:t>
            </a:r>
            <a:r>
              <a:rPr lang="en-US" dirty="0"/>
              <a:t> = </a:t>
            </a:r>
            <a:r>
              <a:rPr lang="en-US" b="1" dirty="0"/>
              <a:t>c’</a:t>
            </a:r>
            <a:r>
              <a:rPr lang="en-US" i="1" baseline="-25000" dirty="0"/>
              <a:t>i</a:t>
            </a:r>
            <a:r>
              <a:rPr lang="en-US" baseline="-25000" dirty="0"/>
              <a:t>+1</a:t>
            </a:r>
            <a:r>
              <a:rPr lang="en-US" dirty="0"/>
              <a:t>, with </a:t>
            </a:r>
            <a:r>
              <a:rPr lang="nn-NO" b="1" dirty="0"/>
              <a:t>δ = δ’</a:t>
            </a:r>
            <a:r>
              <a:rPr lang="nn-NO" i="1" baseline="-25000" dirty="0"/>
              <a:t>i</a:t>
            </a:r>
            <a:r>
              <a:rPr lang="nn-NO" dirty="0"/>
              <a:t>.  </a:t>
            </a:r>
            <a:r>
              <a:rPr lang="nn-NO" b="1" dirty="0"/>
              <a:t>QED</a:t>
            </a:r>
            <a:endParaRPr lang="en-US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232CFA1-3B50-4C9E-8C54-FCA703920277}"/>
              </a:ext>
            </a:extLst>
          </p:cNvPr>
          <p:cNvGrpSpPr/>
          <p:nvPr/>
        </p:nvGrpSpPr>
        <p:grpSpPr>
          <a:xfrm>
            <a:off x="8524585" y="2450265"/>
            <a:ext cx="2268496" cy="1141631"/>
            <a:chOff x="8524585" y="2450265"/>
            <a:chExt cx="2268496" cy="114163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AD62DCD1-EFBF-42F6-9586-F3B19501B2B1}"/>
                </a:ext>
              </a:extLst>
            </p:cNvPr>
            <p:cNvSpPr/>
            <p:nvPr/>
          </p:nvSpPr>
          <p:spPr>
            <a:xfrm>
              <a:off x="8524585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o’</a:t>
              </a:r>
              <a:r>
                <a:rPr lang="en-US" sz="2400" i="1" baseline="-25000" dirty="0" err="1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55B6AE-590B-45F5-BC52-7DC56515363A}"/>
                </a:ext>
              </a:extLst>
            </p:cNvPr>
            <p:cNvSpPr/>
            <p:nvPr/>
          </p:nvSpPr>
          <p:spPr>
            <a:xfrm>
              <a:off x="8524585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δ’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E378BBF5-06E4-49D3-B1E2-A37166892029}"/>
                </a:ext>
              </a:extLst>
            </p:cNvPr>
            <p:cNvSpPr/>
            <p:nvPr/>
          </p:nvSpPr>
          <p:spPr>
            <a:xfrm>
              <a:off x="10130937" y="2450265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 err="1">
                  <a:solidFill>
                    <a:schemeClr val="tx1"/>
                  </a:solidFill>
                </a:rPr>
                <a:t>o’</a:t>
              </a:r>
              <a:r>
                <a:rPr lang="en-US" sz="2400" i="1" baseline="-25000" dirty="0" err="1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E44E510C-91B7-4B39-A9E2-E425591AD7CE}"/>
                </a:ext>
              </a:extLst>
            </p:cNvPr>
            <p:cNvSpPr/>
            <p:nvPr/>
          </p:nvSpPr>
          <p:spPr>
            <a:xfrm>
              <a:off x="10130937" y="2998073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658BE0C-3945-49D2-84BE-90430C99B1BB}"/>
                </a:ext>
              </a:extLst>
            </p:cNvPr>
            <p:cNvSpPr txBox="1"/>
            <p:nvPr/>
          </p:nvSpPr>
          <p:spPr>
            <a:xfrm>
              <a:off x="9398455" y="2945565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E5A1F7A8-A96D-4890-A321-DFF6D5A8B930}"/>
              </a:ext>
            </a:extLst>
          </p:cNvPr>
          <p:cNvGrpSpPr/>
          <p:nvPr/>
        </p:nvGrpSpPr>
        <p:grpSpPr>
          <a:xfrm>
            <a:off x="9398455" y="3493373"/>
            <a:ext cx="1394626" cy="646331"/>
            <a:chOff x="9398455" y="3493373"/>
            <a:chExt cx="1394626" cy="646331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F1A0F50D-D6AE-4C4C-A174-5C439F423AE6}"/>
                </a:ext>
              </a:extLst>
            </p:cNvPr>
            <p:cNvSpPr/>
            <p:nvPr/>
          </p:nvSpPr>
          <p:spPr>
            <a:xfrm>
              <a:off x="10130937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30EFE2-3BFA-4E94-92BE-EFF1F5277998}"/>
                </a:ext>
              </a:extLst>
            </p:cNvPr>
            <p:cNvSpPr txBox="1"/>
            <p:nvPr/>
          </p:nvSpPr>
          <p:spPr>
            <a:xfrm>
              <a:off x="9398455" y="3493373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E0634FC-B9AB-4683-86D9-253DFD3149CA}"/>
              </a:ext>
            </a:extLst>
          </p:cNvPr>
          <p:cNvGrpSpPr/>
          <p:nvPr/>
        </p:nvGrpSpPr>
        <p:grpSpPr>
          <a:xfrm>
            <a:off x="9398455" y="4064069"/>
            <a:ext cx="1394626" cy="646331"/>
            <a:chOff x="9398455" y="4064069"/>
            <a:chExt cx="1394626" cy="64633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EBE3BD06-6906-45C9-A849-F5749368AC1C}"/>
                </a:ext>
              </a:extLst>
            </p:cNvPr>
            <p:cNvSpPr/>
            <p:nvPr/>
          </p:nvSpPr>
          <p:spPr>
            <a:xfrm>
              <a:off x="10130937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l-GR" sz="2400" b="1" dirty="0"/>
                <a:t>ε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3CD1012-E0F2-4360-AF40-43D03729375C}"/>
                </a:ext>
              </a:extLst>
            </p:cNvPr>
            <p:cNvSpPr txBox="1"/>
            <p:nvPr/>
          </p:nvSpPr>
          <p:spPr>
            <a:xfrm>
              <a:off x="9398455" y="4064069"/>
              <a:ext cx="66214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n-NO" sz="3600" dirty="0"/>
                <a:t>⇒</a:t>
              </a:r>
              <a:endParaRPr lang="en-US" sz="3600" dirty="0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D520A6-CAB3-4F4A-8F45-738B9CF4C4E6}"/>
              </a:ext>
            </a:extLst>
          </p:cNvPr>
          <p:cNvGrpSpPr/>
          <p:nvPr/>
        </p:nvGrpSpPr>
        <p:grpSpPr>
          <a:xfrm>
            <a:off x="8524585" y="3571816"/>
            <a:ext cx="662144" cy="1066174"/>
            <a:chOff x="8524585" y="3571816"/>
            <a:chExt cx="662144" cy="1066174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33BE5B-57A9-4DB0-9B48-2CC1A47BFD87}"/>
                </a:ext>
              </a:extLst>
            </p:cNvPr>
            <p:cNvSpPr/>
            <p:nvPr/>
          </p:nvSpPr>
          <p:spPr>
            <a:xfrm>
              <a:off x="8524585" y="3571816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δ’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EABC349A-240A-4F2A-8818-CB3A7787AB7E}"/>
                </a:ext>
              </a:extLst>
            </p:cNvPr>
            <p:cNvSpPr/>
            <p:nvPr/>
          </p:nvSpPr>
          <p:spPr>
            <a:xfrm>
              <a:off x="8524585" y="4142690"/>
              <a:ext cx="662144" cy="495300"/>
            </a:xfrm>
            <a:prstGeom prst="round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nn-NO" sz="2400" b="1" dirty="0">
                  <a:solidFill>
                    <a:schemeClr val="tx1"/>
                  </a:solidFill>
                </a:rPr>
                <a:t>δ’</a:t>
              </a:r>
              <a:r>
                <a:rPr lang="nn-NO" sz="2400" i="1" baseline="-25000" dirty="0">
                  <a:solidFill>
                    <a:schemeClr val="tx1"/>
                  </a:solidFill>
                </a:rPr>
                <a:t>i</a:t>
              </a:r>
              <a:endParaRPr lang="en-US" i="1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B0C96130-FFA0-4FFF-98C3-64324526E096}"/>
              </a:ext>
            </a:extLst>
          </p:cNvPr>
          <p:cNvSpPr/>
          <p:nvPr/>
        </p:nvSpPr>
        <p:spPr>
          <a:xfrm>
            <a:off x="610049" y="1288668"/>
            <a:ext cx="7277907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el-GR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el-GR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380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6A883-93BF-4F17-BEE1-BAF7AB5A0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Impossibility of stably deciding squaring set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DA0545-E9AE-474E-8DC7-C33B6E26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82</a:t>
            </a:fld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E9E1393-004D-4321-8D97-062727376850}"/>
              </a:ext>
            </a:extLst>
          </p:cNvPr>
          <p:cNvSpPr/>
          <p:nvPr/>
        </p:nvSpPr>
        <p:spPr>
          <a:xfrm>
            <a:off x="957192" y="1596953"/>
            <a:ext cx="7383463" cy="68988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Pumping Lemma </a:t>
            </a:r>
            <a:r>
              <a:rPr lang="en-US" sz="2000" dirty="0"/>
              <a:t>: Suppose a CRN stably decides infinite set </a:t>
            </a:r>
            <a:r>
              <a:rPr lang="en-US" sz="2000" i="1" dirty="0"/>
              <a:t>A</a:t>
            </a:r>
            <a:r>
              <a:rPr lang="en-US" sz="2000" dirty="0"/>
              <a:t> ⊆ </a:t>
            </a:r>
            <a:r>
              <a:rPr lang="en-US" sz="2000" dirty="0" err="1"/>
              <a:t>ℕ</a:t>
            </a:r>
            <a:r>
              <a:rPr lang="en-US" sz="2000" i="1" baseline="30000" dirty="0" err="1"/>
              <a:t>d</a:t>
            </a:r>
            <a:r>
              <a:rPr lang="en-US" sz="2000" dirty="0"/>
              <a:t>.</a:t>
            </a:r>
          </a:p>
          <a:p>
            <a:r>
              <a:rPr lang="en-US" sz="2000" dirty="0"/>
              <a:t>Then there are </a:t>
            </a:r>
            <a:r>
              <a:rPr lang="en-US" sz="2000" b="1" dirty="0"/>
              <a:t>c</a:t>
            </a:r>
            <a:r>
              <a:rPr lang="en-US" sz="2000" dirty="0"/>
              <a:t>&lt;</a:t>
            </a:r>
            <a:r>
              <a:rPr lang="en-US" sz="2000" b="1" dirty="0"/>
              <a:t>d</a:t>
            </a:r>
            <a:r>
              <a:rPr lang="en-US" sz="2000" dirty="0"/>
              <a:t> such that, letting </a:t>
            </a:r>
            <a:r>
              <a:rPr lang="nn-NO" sz="2000" b="1" dirty="0"/>
              <a:t>δ</a:t>
            </a:r>
            <a:r>
              <a:rPr lang="en-US" sz="2000" dirty="0"/>
              <a:t> = </a:t>
            </a:r>
            <a:r>
              <a:rPr lang="en-US" sz="2000" b="1" dirty="0"/>
              <a:t>d</a:t>
            </a:r>
            <a:r>
              <a:rPr lang="en-US" sz="2000" dirty="0"/>
              <a:t>–</a:t>
            </a:r>
            <a:r>
              <a:rPr lang="en-US" sz="2000" b="1" dirty="0"/>
              <a:t>c</a:t>
            </a:r>
            <a:r>
              <a:rPr lang="en-US" sz="2000" dirty="0"/>
              <a:t>, for all </a:t>
            </a:r>
            <a:r>
              <a:rPr lang="en-US" sz="2000" i="1" dirty="0"/>
              <a:t>n</a:t>
            </a:r>
            <a:r>
              <a:rPr lang="en-US" sz="2000" dirty="0"/>
              <a:t> ∈ ℕ, </a:t>
            </a:r>
            <a:r>
              <a:rPr lang="en-US" sz="2000" b="1" dirty="0" err="1"/>
              <a:t>c</a:t>
            </a:r>
            <a:r>
              <a:rPr lang="en-US" sz="2000" dirty="0" err="1"/>
              <a:t>+</a:t>
            </a:r>
            <a:r>
              <a:rPr lang="en-US" sz="2000" i="1" dirty="0" err="1"/>
              <a:t>n</a:t>
            </a:r>
            <a:r>
              <a:rPr lang="nn-NO" sz="2000" b="1" dirty="0"/>
              <a:t>δ</a:t>
            </a:r>
            <a:r>
              <a:rPr lang="en-US" sz="2000" dirty="0"/>
              <a:t> ∈ </a:t>
            </a:r>
            <a:r>
              <a:rPr lang="en-US" sz="2000" i="1" dirty="0"/>
              <a:t>A</a:t>
            </a:r>
            <a:r>
              <a:rPr lang="en-US" sz="2000" dirty="0"/>
              <a:t>.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327D455-2671-445D-B3D2-9E47D0F9F4FC}"/>
              </a:ext>
            </a:extLst>
          </p:cNvPr>
          <p:cNvSpPr/>
          <p:nvPr/>
        </p:nvSpPr>
        <p:spPr>
          <a:xfrm>
            <a:off x="957192" y="2482883"/>
            <a:ext cx="8739468" cy="43963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000" b="1" dirty="0"/>
              <a:t>Theorem</a:t>
            </a:r>
            <a:r>
              <a:rPr lang="en-US" sz="2000" dirty="0"/>
              <a:t>: The “squaring set” </a:t>
            </a:r>
            <a:r>
              <a:rPr lang="en-US" sz="2000" i="1" dirty="0"/>
              <a:t>S</a:t>
            </a:r>
            <a:r>
              <a:rPr lang="en-US" sz="2000" dirty="0"/>
              <a:t> = { (</a:t>
            </a:r>
            <a:r>
              <a:rPr lang="en-US" sz="2000" i="1" dirty="0" err="1"/>
              <a:t>x</a:t>
            </a:r>
            <a:r>
              <a:rPr lang="en-US" sz="2000" dirty="0" err="1"/>
              <a:t>,</a:t>
            </a:r>
            <a:r>
              <a:rPr lang="en-US" sz="2000" i="1" dirty="0" err="1"/>
              <a:t>y</a:t>
            </a:r>
            <a:r>
              <a:rPr lang="en-US" sz="2000" dirty="0"/>
              <a:t>) | </a:t>
            </a:r>
            <a:r>
              <a:rPr lang="en-US" sz="2000" i="1" dirty="0"/>
              <a:t>x</a:t>
            </a:r>
            <a:r>
              <a:rPr lang="en-US" sz="2000" baseline="30000" dirty="0"/>
              <a:t>2</a:t>
            </a:r>
            <a:r>
              <a:rPr lang="en-US" sz="2000" dirty="0"/>
              <a:t>=</a:t>
            </a:r>
            <a:r>
              <a:rPr lang="en-US" sz="2000" i="1" dirty="0"/>
              <a:t>y </a:t>
            </a:r>
            <a:r>
              <a:rPr lang="en-US" sz="2000" dirty="0"/>
              <a:t>} is </a:t>
            </a:r>
            <a:r>
              <a:rPr lang="en-US" sz="2000" u="sng" dirty="0"/>
              <a:t>not</a:t>
            </a:r>
            <a:r>
              <a:rPr lang="en-US" sz="2000" dirty="0"/>
              <a:t> stably decidable by any CRN.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F4646A1-7087-4BAC-8595-3F46C2FF49A4}"/>
              </a:ext>
            </a:extLst>
          </p:cNvPr>
          <p:cNvSpPr/>
          <p:nvPr/>
        </p:nvSpPr>
        <p:spPr>
          <a:xfrm>
            <a:off x="957191" y="3118560"/>
            <a:ext cx="7095769" cy="3126792"/>
          </a:xfrm>
          <a:prstGeom prst="roundRect">
            <a:avLst>
              <a:gd name="adj" fmla="val 41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/>
              <a:t>Proof</a:t>
            </a:r>
            <a:r>
              <a:rPr lang="en-US" dirty="0"/>
              <a:t>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By our Pumping Lemma, there are points </a:t>
            </a:r>
            <a:r>
              <a:rPr lang="en-US" b="1" dirty="0"/>
              <a:t>c</a:t>
            </a:r>
            <a:r>
              <a:rPr lang="en-US" dirty="0"/>
              <a:t>=(</a:t>
            </a:r>
            <a:r>
              <a:rPr lang="en-US" i="1" dirty="0"/>
              <a:t>x</a:t>
            </a:r>
            <a:r>
              <a:rPr lang="en-US" dirty="0"/>
              <a:t>,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and </a:t>
            </a:r>
            <a:r>
              <a:rPr lang="en-US" b="1" dirty="0"/>
              <a:t>d</a:t>
            </a:r>
            <a:r>
              <a:rPr lang="en-US" dirty="0"/>
              <a:t>=(</a:t>
            </a:r>
            <a:r>
              <a:rPr lang="en-US" i="1" dirty="0"/>
              <a:t>z</a:t>
            </a:r>
            <a:r>
              <a:rPr lang="en-US" dirty="0"/>
              <a:t>,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), </a:t>
            </a:r>
            <a:r>
              <a:rPr lang="en-US" i="1" dirty="0"/>
              <a:t>x</a:t>
            </a:r>
            <a:r>
              <a:rPr lang="en-US" dirty="0"/>
              <a:t> &lt; </a:t>
            </a:r>
            <a:r>
              <a:rPr lang="en-US" i="1" dirty="0"/>
              <a:t>z</a:t>
            </a:r>
            <a:r>
              <a:rPr lang="en-US" dirty="0"/>
              <a:t>, such that, letting </a:t>
            </a:r>
            <a:r>
              <a:rPr lang="nn-NO" b="1" dirty="0"/>
              <a:t>δ</a:t>
            </a:r>
            <a:r>
              <a:rPr lang="en-US" dirty="0"/>
              <a:t> = </a:t>
            </a:r>
            <a:r>
              <a:rPr lang="en-US" b="1" dirty="0"/>
              <a:t>d</a:t>
            </a:r>
            <a:r>
              <a:rPr lang="en-US" dirty="0"/>
              <a:t>–</a:t>
            </a:r>
            <a:r>
              <a:rPr lang="en-US" b="1" dirty="0"/>
              <a:t>c</a:t>
            </a:r>
            <a:r>
              <a:rPr lang="en-US" dirty="0"/>
              <a:t>, for all</a:t>
            </a:r>
            <a:r>
              <a:rPr lang="en-US" i="1" dirty="0"/>
              <a:t> n</a:t>
            </a:r>
            <a:r>
              <a:rPr lang="en-US" dirty="0"/>
              <a:t> ∈ ℕ, </a:t>
            </a:r>
            <a:r>
              <a:rPr lang="en-US" b="1" dirty="0" err="1"/>
              <a:t>c</a:t>
            </a:r>
            <a:r>
              <a:rPr lang="en-US" dirty="0" err="1"/>
              <a:t>+</a:t>
            </a:r>
            <a:r>
              <a:rPr lang="en-US" i="1" dirty="0" err="1"/>
              <a:t>n</a:t>
            </a:r>
            <a:r>
              <a:rPr lang="nn-NO" b="1" dirty="0"/>
              <a:t>δ</a:t>
            </a:r>
            <a:r>
              <a:rPr lang="en-US" dirty="0"/>
              <a:t> ∈ </a:t>
            </a:r>
            <a:r>
              <a:rPr lang="en-US" i="1" dirty="0"/>
              <a:t>S.</a:t>
            </a:r>
          </a:p>
          <a:p>
            <a:pPr marL="457200" indent="-457200">
              <a:buFont typeface="+mj-lt"/>
              <a:buAutoNum type="arabicPeriod"/>
            </a:pPr>
            <a:r>
              <a:rPr lang="en-US" u="sng" dirty="0"/>
              <a:t>Claim</a:t>
            </a:r>
            <a:r>
              <a:rPr lang="en-US" dirty="0"/>
              <a:t>: the point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∉ </a:t>
            </a:r>
            <a:r>
              <a:rPr lang="en-US" i="1" dirty="0"/>
              <a:t>S</a:t>
            </a:r>
            <a:r>
              <a:rPr lang="en-US" dirty="0"/>
              <a:t>, contradicting our Pumping Lemma.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Proof: by picture.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Formally, suppose otherwise: </a:t>
            </a:r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,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∈ </a:t>
            </a:r>
            <a:r>
              <a:rPr lang="en-US" i="1" dirty="0"/>
              <a:t>S</a:t>
            </a:r>
            <a:r>
              <a:rPr lang="en-US" dirty="0"/>
              <a:t>.</a:t>
            </a:r>
          </a:p>
          <a:p>
            <a:pPr marL="457200" indent="-457200" defTabSz="457200">
              <a:buFont typeface="+mj-lt"/>
              <a:buAutoNum type="arabicPeriod"/>
            </a:pPr>
            <a:r>
              <a:rPr lang="en-US" dirty="0"/>
              <a:t>Then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=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), so</a:t>
            </a:r>
          </a:p>
          <a:p>
            <a:pPr defTabSz="457200"/>
            <a:r>
              <a:rPr lang="en-US" dirty="0"/>
              <a:t>	0	= (2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</a:t>
            </a:r>
          </a:p>
          <a:p>
            <a:pPr defTabSz="457200"/>
            <a:r>
              <a:rPr lang="en-US" dirty="0"/>
              <a:t>		= (4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–4</a:t>
            </a:r>
            <a:r>
              <a:rPr lang="en-US" i="1" dirty="0"/>
              <a:t>xz</a:t>
            </a:r>
            <a:r>
              <a:rPr lang="en-US" dirty="0"/>
              <a:t>+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 – (2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defTabSz="457200"/>
            <a:r>
              <a:rPr lang="en-US" dirty="0"/>
              <a:t>		= 2</a:t>
            </a:r>
            <a:r>
              <a:rPr lang="en-US" i="1" dirty="0"/>
              <a:t>z</a:t>
            </a:r>
            <a:r>
              <a:rPr lang="en-US" baseline="30000" dirty="0"/>
              <a:t>2</a:t>
            </a:r>
            <a:r>
              <a:rPr lang="en-US" dirty="0"/>
              <a:t> – 4</a:t>
            </a:r>
            <a:r>
              <a:rPr lang="en-US" i="1" dirty="0"/>
              <a:t>xz</a:t>
            </a:r>
            <a:r>
              <a:rPr lang="en-US" dirty="0"/>
              <a:t> + 2</a:t>
            </a:r>
            <a:r>
              <a:rPr lang="en-US" i="1" dirty="0"/>
              <a:t>x</a:t>
            </a:r>
            <a:r>
              <a:rPr lang="en-US" baseline="30000" dirty="0"/>
              <a:t>2</a:t>
            </a:r>
            <a:endParaRPr lang="en-US" dirty="0"/>
          </a:p>
          <a:p>
            <a:pPr defTabSz="457200"/>
            <a:r>
              <a:rPr lang="en-US" dirty="0"/>
              <a:t>		= 2(</a:t>
            </a:r>
            <a:r>
              <a:rPr lang="en-US" i="1" dirty="0"/>
              <a:t>z</a:t>
            </a:r>
            <a:r>
              <a:rPr lang="en-US" dirty="0"/>
              <a:t>–</a:t>
            </a:r>
            <a:r>
              <a:rPr lang="en-US" i="1" dirty="0"/>
              <a:t>x</a:t>
            </a:r>
            <a:r>
              <a:rPr lang="en-US" dirty="0"/>
              <a:t>)</a:t>
            </a:r>
            <a:r>
              <a:rPr lang="en-US" baseline="30000" dirty="0"/>
              <a:t>2</a:t>
            </a:r>
            <a:r>
              <a:rPr lang="en-US" dirty="0"/>
              <a:t>, which contradicts </a:t>
            </a:r>
            <a:r>
              <a:rPr lang="en-US" i="1" dirty="0"/>
              <a:t>x</a:t>
            </a:r>
            <a:r>
              <a:rPr lang="en-US" dirty="0"/>
              <a:t> ≠ </a:t>
            </a:r>
            <a:r>
              <a:rPr lang="en-US" i="1" dirty="0"/>
              <a:t>z</a:t>
            </a:r>
            <a:r>
              <a:rPr lang="en-US" dirty="0"/>
              <a:t>. </a:t>
            </a:r>
            <a:r>
              <a:rPr lang="en-US" b="1" dirty="0"/>
              <a:t>QED</a:t>
            </a:r>
            <a:endParaRPr lang="en-US" b="1" baseline="30000" dirty="0"/>
          </a:p>
        </p:txBody>
      </p:sp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ACE1C58-E88F-4715-A4A6-24A94D2EE54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2768625"/>
              </p:ext>
            </p:extLst>
          </p:nvPr>
        </p:nvGraphicFramePr>
        <p:xfrm>
          <a:off x="8445910" y="3051380"/>
          <a:ext cx="2507839" cy="3670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B1E4C58-82D0-477B-9ADE-A985AFEA784B}"/>
              </a:ext>
            </a:extLst>
          </p:cNvPr>
          <p:cNvSpPr txBox="1"/>
          <p:nvPr/>
        </p:nvSpPr>
        <p:spPr>
          <a:xfrm>
            <a:off x="8955471" y="5821294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368CA81-5C5B-49EC-8A50-CBE9E8AADDEC}"/>
              </a:ext>
            </a:extLst>
          </p:cNvPr>
          <p:cNvSpPr txBox="1"/>
          <p:nvPr/>
        </p:nvSpPr>
        <p:spPr>
          <a:xfrm>
            <a:off x="9311963" y="5133588"/>
            <a:ext cx="196473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d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9CEC59-783B-47AF-BF49-5FFC3D35E249}"/>
              </a:ext>
            </a:extLst>
          </p:cNvPr>
          <p:cNvSpPr txBox="1"/>
          <p:nvPr/>
        </p:nvSpPr>
        <p:spPr>
          <a:xfrm>
            <a:off x="9512679" y="5649850"/>
            <a:ext cx="183981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nn-NO" b="1" dirty="0"/>
              <a:t>δ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A46ED9B-5B73-4ED7-BC3E-D472A2A867C2}"/>
              </a:ext>
            </a:extLst>
          </p:cNvPr>
          <p:cNvSpPr txBox="1"/>
          <p:nvPr/>
        </p:nvSpPr>
        <p:spPr>
          <a:xfrm>
            <a:off x="10147785" y="4426866"/>
            <a:ext cx="611080" cy="27699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>
            <a:spAutoFit/>
          </a:bodyPr>
          <a:lstStyle/>
          <a:p>
            <a:pPr algn="ctr"/>
            <a:r>
              <a:rPr lang="en-US" b="1" dirty="0"/>
              <a:t>c</a:t>
            </a:r>
            <a:r>
              <a:rPr lang="en-US" dirty="0"/>
              <a:t>+2</a:t>
            </a:r>
            <a:r>
              <a:rPr lang="nn-NO" b="1" dirty="0"/>
              <a:t>δ</a:t>
            </a:r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CFE9A6-36FB-4E63-8C1B-C501824472CC}"/>
              </a:ext>
            </a:extLst>
          </p:cNvPr>
          <p:cNvSpPr/>
          <p:nvPr/>
        </p:nvSpPr>
        <p:spPr>
          <a:xfrm>
            <a:off x="9935964" y="4521003"/>
            <a:ext cx="121908" cy="121908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03ED078D-09BF-4072-B2F4-BA8030DF53A4}"/>
              </a:ext>
            </a:extLst>
          </p:cNvPr>
          <p:cNvCxnSpPr>
            <a:cxnSpLocks/>
          </p:cNvCxnSpPr>
          <p:nvPr/>
        </p:nvCxnSpPr>
        <p:spPr>
          <a:xfrm flipV="1">
            <a:off x="9207296" y="5279231"/>
            <a:ext cx="396285" cy="69485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B7A5128-75B0-4FC8-9C1D-21D95C655336}"/>
              </a:ext>
            </a:extLst>
          </p:cNvPr>
          <p:cNvCxnSpPr>
            <a:cxnSpLocks/>
          </p:cNvCxnSpPr>
          <p:nvPr/>
        </p:nvCxnSpPr>
        <p:spPr>
          <a:xfrm flipV="1">
            <a:off x="9603581" y="4575002"/>
            <a:ext cx="392950" cy="704229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993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1" grpId="0">
        <p:bldAsOne/>
      </p:bldGraphic>
      <p:bldP spid="13" grpId="0" animBg="1"/>
      <p:bldP spid="14" grpId="0" animBg="1"/>
      <p:bldP spid="22" grpId="0" animBg="1"/>
      <p:bldP spid="28" grpId="0" animBg="1"/>
      <p:bldP spid="29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AEECC2D-97D8-47E5-98F0-5C336A904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Limits of </a:t>
            </a:r>
            <a:r>
              <a:rPr lang="en-US" i="1" dirty="0"/>
              <a:t>efficient</a:t>
            </a:r>
            <a:r>
              <a:rPr lang="en-US" dirty="0"/>
              <a:t> stable computation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B252864-371C-4E76-BE73-83C7B37D1A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8054B-9D63-48B9-89CD-38D72B49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69014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206"/>
            <a:ext cx="10761766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is known to be computable in less than time </a:t>
            </a:r>
            <a:r>
              <a:rPr lang="en-US" sz="3629" i="1" dirty="0"/>
              <a:t>O</a:t>
            </a:r>
            <a:r>
              <a:rPr lang="en-US" sz="3629" dirty="0"/>
              <a:t>(</a:t>
            </a:r>
            <a:r>
              <a:rPr lang="en-US" sz="3629" i="1" dirty="0"/>
              <a:t>n</a:t>
            </a:r>
            <a:r>
              <a:rPr lang="en-US" sz="3629" dirty="0"/>
              <a:t>)?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1" y="1334057"/>
            <a:ext cx="5157787" cy="823890"/>
          </a:xfrm>
        </p:spPr>
        <p:txBody>
          <a:bodyPr/>
          <a:lstStyle/>
          <a:p>
            <a:r>
              <a:rPr lang="en-US"/>
              <a:t>Predicates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1" y="2157948"/>
            <a:ext cx="5157787" cy="150903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Boolean combination of detection predicates</a:t>
            </a:r>
          </a:p>
          <a:p>
            <a:pPr marL="457202" lvl="1" indent="0">
              <a:buNone/>
            </a:pPr>
            <a:r>
              <a:rPr lang="en-US" dirty="0"/>
              <a:t>“detection” means </a:t>
            </a:r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)  =  [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>
                <a:sym typeface="Wingdings" panose="05000000000000000000" pitchFamily="2" charset="2"/>
              </a:rPr>
              <a:t> &gt; 0?]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334057"/>
            <a:ext cx="5183188" cy="823890"/>
          </a:xfrm>
        </p:spPr>
        <p:txBody>
          <a:bodyPr/>
          <a:lstStyle/>
          <a:p>
            <a:r>
              <a:rPr lang="en-US"/>
              <a:t>Functions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157948"/>
            <a:ext cx="5183188" cy="1108583"/>
          </a:xfrm>
        </p:spPr>
        <p:txBody>
          <a:bodyPr/>
          <a:lstStyle/>
          <a:p>
            <a:pPr marL="0" indent="0">
              <a:buNone/>
            </a:pPr>
            <a:r>
              <a:rPr lang="en-US" sz="2903"/>
              <a:t>ℕ</a:t>
            </a:r>
            <a:r>
              <a:rPr lang="en-US"/>
              <a:t>-linear functions (coefficients are nonnegative integers)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84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29085" y="2999308"/>
            <a:ext cx="2818720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dirty="0"/>
              <a:t>e.g., </a:t>
            </a:r>
            <a:r>
              <a:rPr lang="en-US" sz="2540" i="1" dirty="0"/>
              <a:t>f</a:t>
            </a:r>
            <a:r>
              <a:rPr lang="en-US" sz="2540" dirty="0"/>
              <a:t>(</a:t>
            </a:r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 err="1"/>
              <a:t>,</a:t>
            </a:r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dirty="0"/>
              <a:t>) = 2</a:t>
            </a:r>
            <a:r>
              <a:rPr lang="en-US" sz="2540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dirty="0"/>
              <a:t> + 3</a:t>
            </a:r>
            <a:r>
              <a:rPr lang="en-US" sz="2540" i="1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endParaRPr lang="en-US" sz="2540" i="1" dirty="0"/>
          </a:p>
          <a:p>
            <a:r>
              <a:rPr lang="en-US" sz="2540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  <a:p>
            <a:r>
              <a:rPr lang="en-US" sz="2540" i="1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254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r>
              <a:rPr lang="en-US" sz="2540" dirty="0" err="1">
                <a:ea typeface="Andale Sans UI" pitchFamily="2"/>
              </a:rPr>
              <a:t>+</a:t>
            </a:r>
            <a:r>
              <a:rPr lang="en-US" sz="2540" i="1" dirty="0" err="1">
                <a:solidFill>
                  <a:srgbClr val="C00000"/>
                </a:solidFill>
                <a:ea typeface="Andale Sans UI" pitchFamily="2"/>
              </a:rPr>
              <a:t>y</a:t>
            </a:r>
            <a:endParaRPr lang="en-US" sz="2540" i="1" dirty="0">
              <a:solidFill>
                <a:srgbClr val="C00000"/>
              </a:solidFill>
              <a:ea typeface="Andale Sans UI" pitchFamily="2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39792" y="3497002"/>
            <a:ext cx="5157787" cy="427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177" i="1" dirty="0"/>
              <a:t>φ</a:t>
            </a:r>
            <a:r>
              <a:rPr lang="en-US" sz="2177" dirty="0">
                <a:sym typeface="Wingdings" panose="05000000000000000000" pitchFamily="2" charset="2"/>
              </a:rPr>
              <a:t>(</a:t>
            </a:r>
            <a:r>
              <a:rPr lang="en-US" sz="2177" i="1" dirty="0" err="1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 err="1">
                <a:sym typeface="Wingdings" panose="05000000000000000000" pitchFamily="2" charset="2"/>
              </a:rPr>
              <a:t>,</a:t>
            </a:r>
            <a:r>
              <a:rPr lang="en-US" sz="2177" i="1" dirty="0" err="1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) = </a:t>
            </a:r>
            <a:r>
              <a:rPr lang="en-US" sz="2177" i="1" dirty="0">
                <a:solidFill>
                  <a:schemeClr val="accent1">
                    <a:lumMod val="75000"/>
                  </a:schemeClr>
                </a:solidFill>
              </a:rPr>
              <a:t>a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OR</a:t>
            </a:r>
            <a:r>
              <a:rPr lang="en-US" sz="2177" dirty="0">
                <a:sym typeface="Wingdings" panose="05000000000000000000" pitchFamily="2" charset="2"/>
              </a:rPr>
              <a:t> (</a:t>
            </a:r>
            <a:r>
              <a:rPr lang="en-US" sz="2177" i="1" dirty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b</a:t>
            </a:r>
            <a:r>
              <a:rPr lang="en-US" sz="2177" dirty="0"/>
              <a:t>&gt;0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b="1" dirty="0">
                <a:sym typeface="Wingdings" panose="05000000000000000000" pitchFamily="2" charset="2"/>
              </a:rPr>
              <a:t>AND</a:t>
            </a:r>
            <a:r>
              <a:rPr lang="en-US" sz="2177" dirty="0">
                <a:sym typeface="Wingdings" panose="05000000000000000000" pitchFamily="2" charset="2"/>
              </a:rPr>
              <a:t> </a:t>
            </a:r>
            <a:r>
              <a:rPr lang="en-US" sz="2177" i="1" dirty="0">
                <a:solidFill>
                  <a:srgbClr val="C00000"/>
                </a:solidFill>
                <a:sym typeface="Wingdings" panose="05000000000000000000" pitchFamily="2" charset="2"/>
              </a:rPr>
              <a:t>c</a:t>
            </a:r>
            <a:r>
              <a:rPr lang="en-US" sz="2177" dirty="0">
                <a:sym typeface="Wingdings" panose="05000000000000000000" pitchFamily="2" charset="2"/>
              </a:rPr>
              <a:t>=0)</a:t>
            </a:r>
            <a:endParaRPr lang="en-US" sz="2177" dirty="0"/>
          </a:p>
        </p:txBody>
      </p:sp>
      <p:sp>
        <p:nvSpPr>
          <p:cNvPr id="11" name="Rectangle 10"/>
          <p:cNvSpPr/>
          <p:nvPr/>
        </p:nvSpPr>
        <p:spPr>
          <a:xfrm>
            <a:off x="839789" y="5474376"/>
            <a:ext cx="10410970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Fast computation by population protocols with a leader,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</a:t>
            </a:r>
          </a:p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Deterministic function computation with chemical reaction networks,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11230" y="4169150"/>
            <a:ext cx="3805438" cy="650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i.e., constant except when a variable changes from 0 to positive</a:t>
            </a:r>
          </a:p>
        </p:txBody>
      </p:sp>
    </p:spTree>
    <p:extLst>
      <p:ext uri="{BB962C8B-B14F-4D97-AF65-F5344CB8AC3E}">
        <p14:creationId xmlns:p14="http://schemas.microsoft.com/office/powerpoint/2010/main" val="329844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 build="p"/>
      <p:bldP spid="6" grpId="0" build="p"/>
      <p:bldP spid="8" grpId="0"/>
      <p:bldP spid="9" grpId="0"/>
      <p:bldP spid="11" grpId="0"/>
      <p:bldP spid="12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548" y="569440"/>
            <a:ext cx="10950016" cy="1325528"/>
          </a:xfrm>
        </p:spPr>
        <p:txBody>
          <a:bodyPr>
            <a:normAutofit/>
          </a:bodyPr>
          <a:lstStyle/>
          <a:p>
            <a:r>
              <a:rPr lang="en-US" sz="3992" dirty="0"/>
              <a:t>Known time lower bounds: leader election/majority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Leader election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100"/>
            <a:ext cx="5157787" cy="1598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Leader election (computing the constant function </a:t>
            </a:r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)=1) requires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) time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7576" y="1681209"/>
            <a:ext cx="5501988" cy="823890"/>
          </a:xfrm>
        </p:spPr>
        <p:txBody>
          <a:bodyPr/>
          <a:lstStyle/>
          <a:p>
            <a:r>
              <a:rPr lang="en-US" dirty="0"/>
              <a:t>Majority (and other “explicit” predicates)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7577" y="2505099"/>
            <a:ext cx="5432134" cy="286318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177" dirty="0"/>
              <a:t>Majority (and many other “explicit” predicates such as equality) require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dirty="0"/>
              <a:t> / polylog </a:t>
            </a:r>
            <a:r>
              <a:rPr lang="en-US" sz="2177" i="1" dirty="0"/>
              <a:t>n</a:t>
            </a:r>
            <a:r>
              <a:rPr lang="en-US" sz="2177" dirty="0"/>
              <a:t>) time, even with up to ½ log </a:t>
            </a:r>
            <a:r>
              <a:rPr lang="en-US" sz="2177" dirty="0" err="1"/>
              <a:t>log</a:t>
            </a:r>
            <a:r>
              <a:rPr lang="en-US" sz="2177" dirty="0"/>
              <a:t> </a:t>
            </a:r>
            <a:r>
              <a:rPr lang="en-US" sz="2177" i="1" dirty="0"/>
              <a:t>n</a:t>
            </a:r>
            <a:r>
              <a:rPr lang="en-US" sz="2177" dirty="0"/>
              <a:t> states.*</a:t>
            </a:r>
          </a:p>
          <a:p>
            <a:pPr marL="0" indent="0">
              <a:buNone/>
            </a:pPr>
            <a:r>
              <a:rPr lang="en-US" sz="2177" dirty="0"/>
              <a:t>If the protocol satisfies a technical condition called “output dominance”, then even with up to log </a:t>
            </a:r>
            <a:r>
              <a:rPr lang="en-US" sz="2177" i="1" dirty="0"/>
              <a:t>n</a:t>
            </a:r>
            <a:r>
              <a:rPr lang="en-US" sz="2177" dirty="0"/>
              <a:t> states, </a:t>
            </a:r>
            <a:r>
              <a:rPr lang="el-GR" sz="2177" dirty="0"/>
              <a:t>Ω</a:t>
            </a:r>
            <a:r>
              <a:rPr lang="en-US" sz="2177" dirty="0"/>
              <a:t>(</a:t>
            </a:r>
            <a:r>
              <a:rPr lang="en-US" sz="2177" i="1" dirty="0"/>
              <a:t>n</a:t>
            </a:r>
            <a:r>
              <a:rPr lang="en-US" sz="2177" baseline="30000" dirty="0"/>
              <a:t>0.999</a:t>
            </a:r>
            <a:r>
              <a:rPr lang="en-US" sz="2177" dirty="0"/>
              <a:t>) time is required.**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85AEE87-A3FB-430A-8AD0-398101585727}" type="slidenum">
              <a:rPr lang="en-US" smtClean="0"/>
              <a:t>85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39789" y="5527236"/>
            <a:ext cx="4724809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Stable leader election in population protocols requires linear time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2015]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7576" y="5192193"/>
            <a:ext cx="5217582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Rivest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SODA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92795" y="5527236"/>
            <a:ext cx="5773023" cy="84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**[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Alistarh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Gelashvili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SODA 2018]: “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output dominance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” = changing positive counts of states in a stable configuration leaves it able to reach a stable configuration with the same output</a:t>
            </a:r>
          </a:p>
        </p:txBody>
      </p:sp>
    </p:spTree>
    <p:extLst>
      <p:ext uri="{BB962C8B-B14F-4D97-AF65-F5344CB8AC3E}">
        <p14:creationId xmlns:p14="http://schemas.microsoft.com/office/powerpoint/2010/main" val="1582897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Known time lower bounds: “most” predicates/functions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648349" y="1545027"/>
            <a:ext cx="11021933" cy="4374701"/>
          </a:xfrm>
        </p:spPr>
        <p:txBody>
          <a:bodyPr>
            <a:normAutofit/>
          </a:bodyPr>
          <a:lstStyle/>
          <a:p>
            <a:r>
              <a:rPr lang="en-US" sz="2400" u="sng" dirty="0"/>
              <a:t>Informal</a:t>
            </a:r>
            <a:r>
              <a:rPr lang="en-US" sz="2400" dirty="0"/>
              <a:t>: “most” </a:t>
            </a:r>
            <a:r>
              <a:rPr lang="en-US" sz="2400" dirty="0" err="1"/>
              <a:t>semilinear</a:t>
            </a:r>
            <a:r>
              <a:rPr lang="en-US" sz="2400" dirty="0"/>
              <a:t> predicates and functions not known to be computable in </a:t>
            </a:r>
            <a:r>
              <a:rPr lang="en-US" sz="2400" i="1" dirty="0"/>
              <a:t>o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time, actually require at least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time to compute</a:t>
            </a:r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l-GR" sz="2400" i="1" dirty="0"/>
              <a:t>φ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>
                <a:sym typeface="Wingdings" panose="05000000000000000000" pitchFamily="2" charset="2"/>
              </a:rPr>
              <a:t>{Y,N}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constant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l-GR" sz="2400" i="1" dirty="0"/>
              <a:t>φ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=</a:t>
            </a:r>
            <a:r>
              <a:rPr lang="el-GR" sz="2400" i="1" dirty="0"/>
              <a:t> φ</a:t>
            </a:r>
            <a:r>
              <a:rPr lang="en-US" sz="2400" dirty="0"/>
              <a:t>(</a:t>
            </a:r>
            <a:r>
              <a:rPr lang="en-US" sz="2400" b="1" i="1" dirty="0"/>
              <a:t>b</a:t>
            </a:r>
            <a:r>
              <a:rPr lang="en-US" sz="2400" dirty="0"/>
              <a:t>) for all </a:t>
            </a:r>
            <a:r>
              <a:rPr lang="en-US" sz="2400" b="1" i="1" dirty="0" err="1"/>
              <a:t>a</a:t>
            </a:r>
            <a:r>
              <a:rPr lang="en-US" sz="2400" dirty="0" err="1"/>
              <a:t>,</a:t>
            </a:r>
            <a:r>
              <a:rPr lang="en-US" sz="2400" b="1" i="1" dirty="0" err="1"/>
              <a:t>b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endParaRPr lang="en-US" sz="2400" dirty="0"/>
          </a:p>
          <a:p>
            <a:r>
              <a:rPr lang="en-US" sz="2400" u="sng" dirty="0"/>
              <a:t>Definition</a:t>
            </a:r>
            <a:r>
              <a:rPr lang="en-US" sz="2400" dirty="0"/>
              <a:t>: </a:t>
            </a:r>
            <a:r>
              <a:rPr lang="en-US" sz="2400" i="1" dirty="0"/>
              <a:t>f</a:t>
            </a:r>
            <a:r>
              <a:rPr lang="en-US" sz="2400" dirty="0"/>
              <a:t>: </a:t>
            </a:r>
            <a:r>
              <a:rPr lang="en-US" sz="2400" dirty="0" err="1"/>
              <a:t>ℕ</a:t>
            </a:r>
            <a:r>
              <a:rPr lang="en-US" sz="2400" i="1" baseline="31999" dirty="0" err="1"/>
              <a:t>k</a:t>
            </a:r>
            <a:r>
              <a:rPr lang="en-US" sz="2400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400" dirty="0" err="1"/>
              <a:t>ℕ</a:t>
            </a:r>
            <a:r>
              <a:rPr lang="en-US" sz="2400" dirty="0"/>
              <a:t> is </a:t>
            </a:r>
            <a:r>
              <a:rPr lang="en-US" sz="2400" dirty="0">
                <a:solidFill>
                  <a:srgbClr val="C00000"/>
                </a:solidFill>
              </a:rPr>
              <a:t>eventually ℕ-linear</a:t>
            </a:r>
            <a:r>
              <a:rPr lang="en-US" sz="2400" dirty="0"/>
              <a:t> if there is </a:t>
            </a:r>
            <a:r>
              <a:rPr lang="en-US" sz="2400" i="1" dirty="0" err="1"/>
              <a:t>m</a:t>
            </a:r>
            <a:r>
              <a:rPr lang="en-US" sz="2400" dirty="0" err="1"/>
              <a:t>∈ℕ</a:t>
            </a:r>
            <a:r>
              <a:rPr lang="en-US" sz="2400" dirty="0"/>
              <a:t> so that </a:t>
            </a:r>
            <a:r>
              <a:rPr lang="en-US" sz="2400" i="1" dirty="0"/>
              <a:t>f</a:t>
            </a:r>
            <a:r>
              <a:rPr lang="en-US" sz="2400" dirty="0"/>
              <a:t>(</a:t>
            </a:r>
            <a:r>
              <a:rPr lang="en-US" sz="2400" b="1" i="1" dirty="0"/>
              <a:t>a</a:t>
            </a:r>
            <a:r>
              <a:rPr lang="en-US" sz="2400" dirty="0"/>
              <a:t>) is ℕ-linear for all </a:t>
            </a:r>
            <a:r>
              <a:rPr lang="en-US" sz="2400" b="1" i="1" dirty="0"/>
              <a:t>a</a:t>
            </a:r>
            <a:r>
              <a:rPr lang="en-US" sz="2400" dirty="0"/>
              <a:t> with all components ≥ </a:t>
            </a:r>
            <a:r>
              <a:rPr lang="en-US" sz="2400" i="1" dirty="0"/>
              <a:t>m</a:t>
            </a:r>
            <a:r>
              <a:rPr lang="en-US" sz="2400" dirty="0"/>
              <a:t> </a:t>
            </a:r>
          </a:p>
          <a:p>
            <a:pPr lvl="1"/>
            <a:r>
              <a:rPr lang="en-US" sz="2000" dirty="0"/>
              <a:t>Both definitions allow exceptions “near a face of </a:t>
            </a:r>
            <a:r>
              <a:rPr lang="en-US" sz="2000" dirty="0" err="1"/>
              <a:t>ℕ</a:t>
            </a:r>
            <a:r>
              <a:rPr lang="en-US" sz="2000" i="1" baseline="31999" dirty="0" err="1"/>
              <a:t>k</a:t>
            </a:r>
            <a:r>
              <a:rPr lang="en-US" sz="2000" i="1" dirty="0"/>
              <a:t>”</a:t>
            </a:r>
            <a:endParaRPr lang="en-US" sz="2000" dirty="0"/>
          </a:p>
          <a:p>
            <a:r>
              <a:rPr lang="en-US" sz="2400" u="sng" dirty="0"/>
              <a:t>Formal theorem</a:t>
            </a:r>
            <a:r>
              <a:rPr lang="en-US" sz="2400" dirty="0"/>
              <a:t>: Every predicate that is not eventually constant, and every function that is not eventually ℕ-linear, requires at least time </a:t>
            </a:r>
            <a:r>
              <a:rPr lang="el-GR" sz="2400" dirty="0"/>
              <a:t>Ω</a:t>
            </a:r>
            <a:r>
              <a:rPr lang="en-US" sz="2400" dirty="0"/>
              <a:t>(</a:t>
            </a:r>
            <a:r>
              <a:rPr lang="en-US" sz="2400" i="1" dirty="0"/>
              <a:t>n</a:t>
            </a:r>
            <a:r>
              <a:rPr lang="en-US" sz="2400" dirty="0"/>
              <a:t>) to compute.</a:t>
            </a:r>
          </a:p>
          <a:p>
            <a:pPr lvl="1"/>
            <a:r>
              <a:rPr lang="en-US" sz="2000" dirty="0"/>
              <a:t>They’re all computable in at most </a:t>
            </a:r>
            <a:r>
              <a:rPr lang="en-US" sz="2000" i="1" dirty="0"/>
              <a:t>O</a:t>
            </a:r>
            <a:r>
              <a:rPr lang="en-US" sz="2000" dirty="0"/>
              <a:t>(</a:t>
            </a:r>
            <a:r>
              <a:rPr lang="en-US" sz="2000" i="1" dirty="0"/>
              <a:t>n</a:t>
            </a:r>
            <a:r>
              <a:rPr lang="en-US" sz="2000" dirty="0"/>
              <a:t>) time, so this settles their time complexity.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86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0" y="5944006"/>
            <a:ext cx="6582877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226579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currently known/unknown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87</a:t>
            </a:fld>
            <a:endParaRPr lang="en-US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697103"/>
              </p:ext>
            </p:extLst>
          </p:nvPr>
        </p:nvGraphicFramePr>
        <p:xfrm>
          <a:off x="610610" y="1450417"/>
          <a:ext cx="10849913" cy="4886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6196">
                  <a:extLst>
                    <a:ext uri="{9D8B030D-6E8A-4147-A177-3AD203B41FA5}">
                      <a16:colId xmlns:a16="http://schemas.microsoft.com/office/drawing/2014/main" val="1084561021"/>
                    </a:ext>
                  </a:extLst>
                </a:gridCol>
                <a:gridCol w="3913054">
                  <a:extLst>
                    <a:ext uri="{9D8B030D-6E8A-4147-A177-3AD203B41FA5}">
                      <a16:colId xmlns:a16="http://schemas.microsoft.com/office/drawing/2014/main" val="1724440029"/>
                    </a:ext>
                  </a:extLst>
                </a:gridCol>
                <a:gridCol w="4440663">
                  <a:extLst>
                    <a:ext uri="{9D8B030D-6E8A-4147-A177-3AD203B41FA5}">
                      <a16:colId xmlns:a16="http://schemas.microsoft.com/office/drawing/2014/main" val="1460083024"/>
                    </a:ext>
                  </a:extLst>
                </a:gridCol>
              </a:tblGrid>
              <a:tr h="550987">
                <a:tc>
                  <a:txBody>
                    <a:bodyPr/>
                    <a:lstStyle/>
                    <a:p>
                      <a:endParaRPr lang="en-US" sz="1600" dirty="0"/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Predicates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500" dirty="0"/>
                        <a:t>Functions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170875398"/>
                  </a:ext>
                </a:extLst>
              </a:tr>
              <a:tr h="1281782">
                <a:tc>
                  <a:txBody>
                    <a:bodyPr/>
                    <a:lstStyle/>
                    <a:p>
                      <a:r>
                        <a:rPr lang="en-US" sz="2400" dirty="0"/>
                        <a:t>computable in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O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(log 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detection</a:t>
                      </a:r>
                      <a:r>
                        <a:rPr lang="en-US" sz="2200" u="none" dirty="0"/>
                        <a:t> </a:t>
                      </a:r>
                      <a:r>
                        <a:rPr lang="en-US" sz="2000" u="none" dirty="0"/>
                        <a:t>(constant unless changing between 0 and positive)</a:t>
                      </a:r>
                      <a:endParaRPr lang="en-US" sz="2200" u="none" dirty="0"/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AND</a:t>
                      </a:r>
                      <a:r>
                        <a:rPr lang="en-US" sz="2200" dirty="0"/>
                        <a:t> (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&gt;0 </a:t>
                      </a:r>
                      <a:r>
                        <a:rPr lang="en-US" sz="2200" b="1" dirty="0"/>
                        <a:t>OR</a:t>
                      </a:r>
                      <a:r>
                        <a:rPr lang="en-US" sz="2200" dirty="0"/>
                        <a:t> </a:t>
                      </a:r>
                      <a:r>
                        <a:rPr lang="en-US" sz="2200" i="1" dirty="0"/>
                        <a:t>c</a:t>
                      </a:r>
                      <a:r>
                        <a:rPr lang="en-US" sz="2200" dirty="0"/>
                        <a:t>=0)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ℕ-linear</a:t>
                      </a:r>
                      <a:endParaRPr lang="en-US" sz="2200" dirty="0"/>
                    </a:p>
                    <a:p>
                      <a:r>
                        <a:rPr lang="en-US" sz="2200" dirty="0"/>
                        <a:t>3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+ 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 + 2</a:t>
                      </a:r>
                      <a:r>
                        <a:rPr lang="en-US" sz="2200" i="1" dirty="0"/>
                        <a:t>c</a:t>
                      </a: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979561135"/>
                  </a:ext>
                </a:extLst>
              </a:tr>
              <a:tr h="1410159">
                <a:tc>
                  <a:txBody>
                    <a:bodyPr/>
                    <a:lstStyle/>
                    <a:p>
                      <a:r>
                        <a:rPr lang="en-US" sz="2400" dirty="0"/>
                        <a:t>not computable in 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less than </a:t>
                      </a:r>
                      <a:r>
                        <a:rPr lang="el-GR" sz="2400" i="0" dirty="0">
                          <a:solidFill>
                            <a:srgbClr val="C00000"/>
                          </a:solidFill>
                        </a:rPr>
                        <a:t>Ω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(</a:t>
                      </a:r>
                      <a:r>
                        <a:rPr lang="en-US" sz="2400" i="1" dirty="0">
                          <a:solidFill>
                            <a:srgbClr val="C00000"/>
                          </a:solidFill>
                        </a:rPr>
                        <a:t>n</a:t>
                      </a:r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)</a:t>
                      </a:r>
                      <a:r>
                        <a:rPr lang="en-US" sz="2400" dirty="0"/>
                        <a:t> time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constant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</a:t>
                      </a:r>
                      <a:r>
                        <a:rPr lang="en-US" sz="2200" baseline="0" dirty="0"/>
                        <a:t>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=</a:t>
                      </a:r>
                      <a:r>
                        <a:rPr lang="en-US" sz="2200" i="1" dirty="0"/>
                        <a:t>b</a:t>
                      </a:r>
                      <a:r>
                        <a:rPr lang="en-US" sz="2200" dirty="0"/>
                        <a:t>?           </a:t>
                      </a:r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 is odd?   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non-eventually ℕ-linear</a:t>
                      </a:r>
                      <a:endParaRPr lang="en-US" sz="2200" u="none" dirty="0"/>
                    </a:p>
                    <a:p>
                      <a:r>
                        <a:rPr lang="en-US" sz="2200" i="1" u="none" dirty="0"/>
                        <a:t>a</a:t>
                      </a:r>
                      <a:r>
                        <a:rPr lang="en-US" sz="2200" i="0" u="none" dirty="0"/>
                        <a:t>/2      </a:t>
                      </a:r>
                      <a:r>
                        <a:rPr lang="en-US" sz="2200" i="1" u="none" dirty="0"/>
                        <a:t> 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i="1" u="none" dirty="0"/>
                        <a:t>b</a:t>
                      </a:r>
                      <a:r>
                        <a:rPr lang="en-US" sz="2200" u="none" dirty="0"/>
                        <a:t>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+1        </a:t>
                      </a:r>
                      <a:r>
                        <a:rPr lang="en-US" sz="2200" i="1" u="none" dirty="0"/>
                        <a:t>a</a:t>
                      </a:r>
                      <a:r>
                        <a:rPr lang="en-US" sz="2200" u="none" dirty="0"/>
                        <a:t>–</a:t>
                      </a:r>
                      <a:r>
                        <a:rPr lang="en-US" sz="2200" u="none" baseline="0" dirty="0"/>
                        <a:t>1         1</a:t>
                      </a:r>
                    </a:p>
                    <a:p>
                      <a:r>
                        <a:rPr lang="en-US" sz="2200" u="none" baseline="0" dirty="0"/>
                        <a:t>min(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        max(</a:t>
                      </a:r>
                      <a:r>
                        <a:rPr lang="en-US" sz="2200" i="1" u="none" baseline="0" dirty="0" err="1"/>
                        <a:t>a</a:t>
                      </a:r>
                      <a:r>
                        <a:rPr lang="en-US" sz="2200" u="none" baseline="0" dirty="0" err="1"/>
                        <a:t>,</a:t>
                      </a:r>
                      <a:r>
                        <a:rPr lang="en-US" sz="2200" i="1" u="none" baseline="0" dirty="0" err="1"/>
                        <a:t>b</a:t>
                      </a:r>
                      <a:r>
                        <a:rPr lang="en-US" sz="2200" u="none" baseline="0" dirty="0"/>
                        <a:t>)   </a:t>
                      </a:r>
                    </a:p>
                    <a:p>
                      <a:r>
                        <a:rPr lang="en-US" sz="2200" u="none" baseline="0" dirty="0"/>
                        <a:t>max(</a:t>
                      </a:r>
                      <a:r>
                        <a:rPr lang="en-US" sz="2200" i="1" u="none" baseline="0" dirty="0"/>
                        <a:t>a</a:t>
                      </a:r>
                      <a:r>
                        <a:rPr lang="en-US" sz="2200" u="none" baseline="0" dirty="0"/>
                        <a:t>, min(</a:t>
                      </a:r>
                      <a:r>
                        <a:rPr lang="en-US" sz="2200" i="1" u="none" baseline="0" dirty="0"/>
                        <a:t>b</a:t>
                      </a:r>
                      <a:r>
                        <a:rPr lang="en-US" sz="2200" i="0" u="none" baseline="0" dirty="0"/>
                        <a:t> + 3</a:t>
                      </a:r>
                      <a:r>
                        <a:rPr lang="en-US" sz="2200" u="none" baseline="0" dirty="0"/>
                        <a:t>, 2</a:t>
                      </a:r>
                      <a:r>
                        <a:rPr lang="en-US" sz="2200" i="1" u="none" baseline="0" dirty="0"/>
                        <a:t>c</a:t>
                      </a:r>
                      <a:r>
                        <a:rPr lang="en-US" sz="2200" u="none" baseline="0" dirty="0"/>
                        <a:t>)) – c – 1</a:t>
                      </a:r>
                      <a:endParaRPr lang="en-US" sz="2200" u="none" dirty="0"/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2131658766"/>
                  </a:ext>
                </a:extLst>
              </a:tr>
              <a:tr h="1629521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C00000"/>
                          </a:solidFill>
                        </a:rPr>
                        <a:t>unknown</a:t>
                      </a:r>
                      <a:r>
                        <a:rPr lang="en-US" sz="2400" dirty="0"/>
                        <a:t> (best known protocol is </a:t>
                      </a:r>
                      <a:r>
                        <a:rPr lang="en-US" sz="2400" i="1" dirty="0"/>
                        <a:t>O</a:t>
                      </a:r>
                      <a:r>
                        <a:rPr lang="en-US" sz="2400" dirty="0"/>
                        <a:t>(</a:t>
                      </a:r>
                      <a:r>
                        <a:rPr lang="en-US" sz="2400" i="1" dirty="0"/>
                        <a:t>n</a:t>
                      </a:r>
                      <a:r>
                        <a:rPr lang="en-US" sz="2400" dirty="0"/>
                        <a:t>) time)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r>
                        <a:rPr lang="en-US" sz="2200" u="sng" dirty="0"/>
                        <a:t>eventually constant but not constant on </a:t>
                      </a:r>
                      <a:r>
                        <a:rPr lang="en-US" sz="2200" i="1" u="sng" dirty="0"/>
                        <a:t>all</a:t>
                      </a:r>
                      <a:r>
                        <a:rPr lang="en-US" sz="2200" u="sng" baseline="0" dirty="0"/>
                        <a:t> </a:t>
                      </a:r>
                      <a:r>
                        <a:rPr lang="en-US" sz="2200" u="sng" dirty="0"/>
                        <a:t>positive values</a:t>
                      </a:r>
                    </a:p>
                    <a:p>
                      <a:r>
                        <a:rPr lang="en-US" sz="2200" i="1" dirty="0"/>
                        <a:t>a</a:t>
                      </a:r>
                      <a:r>
                        <a:rPr lang="en-US" sz="2200" dirty="0"/>
                        <a:t>&gt;1?</a:t>
                      </a:r>
                    </a:p>
                  </a:txBody>
                  <a:tcPr marL="82951" marR="82951" marT="41475" marB="41475"/>
                </a:tc>
                <a:tc>
                  <a:txBody>
                    <a:bodyPr/>
                    <a:lstStyle/>
                    <a:p>
                      <a:pPr marL="0" marR="0" lvl="0" indent="0" algn="l" defTabSz="100794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u="sng" dirty="0">
                          <a:solidFill>
                            <a:schemeClr val="accent6">
                              <a:lumMod val="75000"/>
                            </a:schemeClr>
                          </a:solidFill>
                        </a:rPr>
                        <a:t>eventually ℕ-linear</a:t>
                      </a:r>
                      <a:r>
                        <a:rPr lang="en-US" sz="2200" u="sng" dirty="0"/>
                        <a:t> but </a:t>
                      </a:r>
                      <a:r>
                        <a:rPr lang="en-US" sz="2200" u="sng" dirty="0">
                          <a:solidFill>
                            <a:srgbClr val="C00000"/>
                          </a:solidFill>
                        </a:rPr>
                        <a:t>not ℕ-linear</a:t>
                      </a:r>
                    </a:p>
                    <a:p>
                      <a:endParaRPr lang="en-US" sz="2200" dirty="0">
                        <a:solidFill>
                          <a:srgbClr val="C00000"/>
                        </a:solidFill>
                      </a:endParaRPr>
                    </a:p>
                  </a:txBody>
                  <a:tcPr marL="82951" marR="82951" marT="41475" marB="41475"/>
                </a:tc>
                <a:extLst>
                  <a:ext uri="{0D108BD9-81ED-4DB2-BD59-A6C34878D82A}">
                    <a16:rowId xmlns:a16="http://schemas.microsoft.com/office/drawing/2014/main" val="3322787717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3107799" y="3290042"/>
            <a:ext cx="8347957" cy="14105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1" name="Rectangle 10"/>
          <p:cNvSpPr/>
          <p:nvPr/>
        </p:nvSpPr>
        <p:spPr>
          <a:xfrm>
            <a:off x="3107799" y="2007020"/>
            <a:ext cx="8347957" cy="128302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7" name="Rectangle 6"/>
          <p:cNvSpPr/>
          <p:nvPr/>
        </p:nvSpPr>
        <p:spPr>
          <a:xfrm>
            <a:off x="3107799" y="4701933"/>
            <a:ext cx="8347957" cy="162093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graphicFrame>
        <p:nvGraphicFramePr>
          <p:cNvPr id="8" name="Chart 7"/>
          <p:cNvGraphicFramePr/>
          <p:nvPr/>
        </p:nvGraphicFramePr>
        <p:xfrm>
          <a:off x="9814237" y="5042786"/>
          <a:ext cx="1356365" cy="12889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Rectangle 2"/>
          <p:cNvSpPr/>
          <p:nvPr/>
        </p:nvSpPr>
        <p:spPr>
          <a:xfrm>
            <a:off x="11033037" y="5987822"/>
            <a:ext cx="29206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a</a:t>
            </a:r>
            <a:endParaRPr lang="en-US" sz="1633" dirty="0"/>
          </a:p>
        </p:txBody>
      </p:sp>
      <p:sp>
        <p:nvSpPr>
          <p:cNvPr id="6" name="Rectangle 5"/>
          <p:cNvSpPr/>
          <p:nvPr/>
        </p:nvSpPr>
        <p:spPr>
          <a:xfrm>
            <a:off x="9485785" y="5018217"/>
            <a:ext cx="484428" cy="3436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33" i="1" dirty="0"/>
              <a:t>f</a:t>
            </a:r>
            <a:r>
              <a:rPr lang="en-US" sz="1633" dirty="0"/>
              <a:t>(</a:t>
            </a:r>
            <a:r>
              <a:rPr lang="en-US" sz="1633" i="1" dirty="0"/>
              <a:t>a</a:t>
            </a:r>
            <a:r>
              <a:rPr lang="en-US" sz="1633" dirty="0"/>
              <a:t>)</a:t>
            </a:r>
          </a:p>
        </p:txBody>
      </p:sp>
      <p:sp>
        <p:nvSpPr>
          <p:cNvPr id="10" name="Rectangle 9"/>
          <p:cNvSpPr/>
          <p:nvPr/>
        </p:nvSpPr>
        <p:spPr>
          <a:xfrm>
            <a:off x="8046665" y="5185738"/>
            <a:ext cx="1586073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i="1" dirty="0">
                <a:solidFill>
                  <a:schemeClr val="accent6"/>
                </a:solidFill>
              </a:rPr>
              <a:t>a</a:t>
            </a:r>
            <a:r>
              <a:rPr lang="en-US" sz="2177" dirty="0"/>
              <a:t> if </a:t>
            </a:r>
            <a:r>
              <a:rPr lang="en-US" sz="2177" i="1" dirty="0"/>
              <a:t>a</a:t>
            </a:r>
            <a:r>
              <a:rPr lang="en-US" sz="2177" dirty="0"/>
              <a:t>&gt;1, </a:t>
            </a:r>
          </a:p>
          <a:p>
            <a:r>
              <a:rPr lang="en-US" sz="2177" dirty="0">
                <a:solidFill>
                  <a:srgbClr val="C00000"/>
                </a:solidFill>
              </a:rPr>
              <a:t>0</a:t>
            </a:r>
            <a:r>
              <a:rPr lang="en-US" sz="2177" dirty="0"/>
              <a:t> otherwise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04995" y="5353259"/>
            <a:ext cx="785793" cy="42736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77" i="1" dirty="0"/>
              <a:t>f</a:t>
            </a:r>
            <a:r>
              <a:rPr lang="en-US" sz="2177" dirty="0"/>
              <a:t>(</a:t>
            </a:r>
            <a:r>
              <a:rPr lang="en-US" sz="2177" i="1" dirty="0"/>
              <a:t>a</a:t>
            </a:r>
            <a:r>
              <a:rPr lang="en-US" sz="2177" dirty="0"/>
              <a:t>) =</a:t>
            </a:r>
          </a:p>
        </p:txBody>
      </p:sp>
      <p:sp>
        <p:nvSpPr>
          <p:cNvPr id="13" name="Left Brace 12"/>
          <p:cNvSpPr/>
          <p:nvPr/>
        </p:nvSpPr>
        <p:spPr>
          <a:xfrm>
            <a:off x="7944786" y="5238690"/>
            <a:ext cx="109804" cy="647939"/>
          </a:xfrm>
          <a:prstGeom prst="leftBrace">
            <a:avLst>
              <a:gd name="adj1" fmla="val 85275"/>
              <a:gd name="adj2" fmla="val 50000"/>
            </a:avLst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4251477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1" grpId="1" animBg="1"/>
      <p:bldP spid="7" grpId="0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modeling choices?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64879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2"/>
          <p:cNvSpPr>
            <a:spLocks noGrp="1"/>
          </p:cNvSpPr>
          <p:nvPr>
            <p:ph idx="1"/>
          </p:nvPr>
        </p:nvSpPr>
        <p:spPr>
          <a:xfrm>
            <a:off x="838200" y="1460552"/>
            <a:ext cx="10515600" cy="5397358"/>
          </a:xfrm>
        </p:spPr>
        <p:txBody>
          <a:bodyPr>
            <a:normAutofit/>
          </a:bodyPr>
          <a:lstStyle/>
          <a:p>
            <a:r>
              <a:rPr lang="en-US" sz="2177" dirty="0">
                <a:solidFill>
                  <a:srgbClr val="C00000"/>
                </a:solidFill>
              </a:rPr>
              <a:t>integer</a:t>
            </a:r>
            <a:r>
              <a:rPr lang="en-US" sz="2177" dirty="0"/>
              <a:t> counts  (“stochastic”) or </a:t>
            </a:r>
            <a:r>
              <a:rPr lang="en-US" sz="2177" dirty="0">
                <a:solidFill>
                  <a:srgbClr val="C00000"/>
                </a:solidFill>
              </a:rPr>
              <a:t>real</a:t>
            </a:r>
            <a:r>
              <a:rPr lang="en-US" sz="2177" dirty="0"/>
              <a:t> concentrations  (“mass-action”)?</a:t>
            </a:r>
          </a:p>
          <a:p>
            <a:r>
              <a:rPr lang="en-US" sz="2177" dirty="0"/>
              <a:t>what is the object being “computed”?</a:t>
            </a:r>
          </a:p>
          <a:p>
            <a:pPr lvl="1"/>
            <a:r>
              <a:rPr lang="en-US" sz="1778" dirty="0"/>
              <a:t>yes/no </a:t>
            </a:r>
            <a:r>
              <a:rPr lang="en-US" sz="1778" dirty="0">
                <a:solidFill>
                  <a:srgbClr val="C00000"/>
                </a:solidFill>
              </a:rPr>
              <a:t>decision problem</a:t>
            </a:r>
            <a:r>
              <a:rPr lang="en-US" sz="1778" dirty="0"/>
              <a:t>?   </a:t>
            </a:r>
            <a:r>
              <a:rPr lang="en-US" sz="1778" i="1" dirty="0"/>
              <a:t>“number of A’s &gt; number of B’s?”</a:t>
            </a:r>
          </a:p>
          <a:p>
            <a:pPr lvl="1"/>
            <a:r>
              <a:rPr lang="en-US" sz="1778" dirty="0">
                <a:solidFill>
                  <a:srgbClr val="C00000"/>
                </a:solidFill>
              </a:rPr>
              <a:t>numerical function</a:t>
            </a:r>
            <a:r>
              <a:rPr lang="en-US" sz="1778" dirty="0"/>
              <a:t>?             </a:t>
            </a:r>
            <a:r>
              <a:rPr lang="en-US" sz="1778" i="1" dirty="0"/>
              <a:t>“make Y become double the amount of X”</a:t>
            </a:r>
            <a:r>
              <a:rPr lang="en-US" sz="2177" dirty="0"/>
              <a:t> </a:t>
            </a:r>
          </a:p>
          <a:p>
            <a:r>
              <a:rPr lang="en-US" sz="2177" dirty="0"/>
              <a:t>guaranteed to get correct answer? or allow </a:t>
            </a:r>
            <a:r>
              <a:rPr lang="en-US" sz="2177" dirty="0">
                <a:solidFill>
                  <a:srgbClr val="C00000"/>
                </a:solidFill>
              </a:rPr>
              <a:t>small probability of error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if </a:t>
            </a:r>
            <a:r>
              <a:rPr lang="en-US" sz="1778" dirty="0" err="1"/>
              <a:t>Pr</a:t>
            </a:r>
            <a:r>
              <a:rPr lang="en-US" sz="1778" dirty="0"/>
              <a:t>[error] = 0, system works </a:t>
            </a:r>
            <a:r>
              <a:rPr lang="en-US" sz="1778" i="1" dirty="0"/>
              <a:t>no matter the reaction rates</a:t>
            </a:r>
          </a:p>
          <a:p>
            <a:r>
              <a:rPr lang="en-US" sz="2177" dirty="0"/>
              <a:t>to represent an input </a:t>
            </a:r>
            <a:r>
              <a:rPr lang="en-US" sz="2177" i="1" dirty="0"/>
              <a:t>n</a:t>
            </a:r>
            <a:r>
              <a:rPr lang="en-US" sz="2177" baseline="-25000" dirty="0"/>
              <a:t>1</a:t>
            </a:r>
            <a:r>
              <a:rPr lang="en-US" sz="2177" dirty="0"/>
              <a:t>,…,</a:t>
            </a:r>
            <a:r>
              <a:rPr lang="en-US" sz="2177" i="1" dirty="0" err="1"/>
              <a:t>n</a:t>
            </a:r>
            <a:r>
              <a:rPr lang="en-US" sz="2177" i="1" baseline="-25000" dirty="0" err="1"/>
              <a:t>k</a:t>
            </a:r>
            <a:r>
              <a:rPr lang="en-US" sz="2177" dirty="0"/>
              <a:t>, </a:t>
            </a:r>
            <a:r>
              <a:rPr lang="en-US" sz="2177" dirty="0">
                <a:solidFill>
                  <a:srgbClr val="C00000"/>
                </a:solidFill>
              </a:rPr>
              <a:t>what is the initial configuration</a:t>
            </a:r>
            <a:r>
              <a:rPr lang="en-US" sz="2177" dirty="0"/>
              <a:t>?</a:t>
            </a:r>
          </a:p>
          <a:p>
            <a:pPr lvl="1"/>
            <a:r>
              <a:rPr lang="en-US" sz="1778" dirty="0"/>
              <a:t>only input species present? </a:t>
            </a:r>
          </a:p>
          <a:p>
            <a:pPr lvl="1"/>
            <a:r>
              <a:rPr lang="en-US" sz="1778" dirty="0"/>
              <a:t>auxiliary species can be present?</a:t>
            </a:r>
          </a:p>
          <a:p>
            <a:r>
              <a:rPr lang="en-US" sz="2177" dirty="0"/>
              <a:t>when is the computation </a:t>
            </a:r>
            <a:r>
              <a:rPr lang="en-US" sz="2177" dirty="0">
                <a:solidFill>
                  <a:srgbClr val="C00000"/>
                </a:solidFill>
              </a:rPr>
              <a:t>finished</a:t>
            </a:r>
            <a:r>
              <a:rPr lang="en-US" sz="2177" dirty="0"/>
              <a:t>?  when…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stops changing</a:t>
            </a:r>
            <a:r>
              <a:rPr lang="en-US" sz="1778" dirty="0"/>
              <a:t>? (convergence)</a:t>
            </a:r>
          </a:p>
          <a:p>
            <a:pPr lvl="1"/>
            <a:r>
              <a:rPr lang="en-US" sz="1778" dirty="0"/>
              <a:t>the output </a:t>
            </a:r>
            <a:r>
              <a:rPr lang="en-US" sz="1778" dirty="0">
                <a:solidFill>
                  <a:srgbClr val="C00000"/>
                </a:solidFill>
              </a:rPr>
              <a:t>becomes unable to change</a:t>
            </a:r>
            <a:r>
              <a:rPr lang="en-US" sz="1778" dirty="0"/>
              <a:t>? (stabilization)</a:t>
            </a:r>
          </a:p>
          <a:p>
            <a:pPr lvl="1"/>
            <a:r>
              <a:rPr lang="en-US" sz="1778" dirty="0"/>
              <a:t>a </a:t>
            </a:r>
            <a:r>
              <a:rPr lang="en-US" sz="1778" dirty="0">
                <a:solidFill>
                  <a:srgbClr val="C00000"/>
                </a:solidFill>
              </a:rPr>
              <a:t>certain species </a:t>
            </a:r>
            <a:r>
              <a:rPr lang="en-US" sz="1778" i="1" dirty="0">
                <a:solidFill>
                  <a:srgbClr val="C00000"/>
                </a:solidFill>
              </a:rPr>
              <a:t>T</a:t>
            </a:r>
            <a:r>
              <a:rPr lang="en-US" sz="1778" dirty="0">
                <a:solidFill>
                  <a:srgbClr val="C00000"/>
                </a:solidFill>
              </a:rPr>
              <a:t> is first produced</a:t>
            </a:r>
            <a:r>
              <a:rPr lang="en-US" sz="1778" dirty="0"/>
              <a:t>? (termination)</a:t>
            </a:r>
          </a:p>
          <a:p>
            <a:r>
              <a:rPr lang="en-US" sz="2177" dirty="0"/>
              <a:t>require exact numerical answer? or allow an approximation?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1498225" y="2272198"/>
            <a:ext cx="2540360" cy="61176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1" name="Rectangle: Rounded Corners 20"/>
          <p:cNvSpPr/>
          <p:nvPr/>
        </p:nvSpPr>
        <p:spPr>
          <a:xfrm>
            <a:off x="1081813" y="1499527"/>
            <a:ext cx="1746570" cy="326425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2" name="Rectangle: Rounded Corners 21"/>
          <p:cNvSpPr/>
          <p:nvPr/>
        </p:nvSpPr>
        <p:spPr>
          <a:xfrm>
            <a:off x="1076938" y="2996894"/>
            <a:ext cx="3878897" cy="372098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3" name="Rectangle: Rounded Corners 22"/>
          <p:cNvSpPr/>
          <p:nvPr/>
        </p:nvSpPr>
        <p:spPr>
          <a:xfrm>
            <a:off x="1573607" y="4077970"/>
            <a:ext cx="2486595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4" name="Rectangle: Rounded Corners 23"/>
          <p:cNvSpPr/>
          <p:nvPr/>
        </p:nvSpPr>
        <p:spPr>
          <a:xfrm>
            <a:off x="1546876" y="5431121"/>
            <a:ext cx="5012361" cy="353652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65207"/>
            <a:ext cx="10515600" cy="856100"/>
          </a:xfrm>
        </p:spPr>
        <p:txBody>
          <a:bodyPr>
            <a:normAutofit/>
          </a:bodyPr>
          <a:lstStyle/>
          <a:p>
            <a:r>
              <a:rPr lang="en-US" sz="3266" dirty="0"/>
              <a:t>Modeling choices in formalizing </a:t>
            </a:r>
            <a:r>
              <a:rPr lang="en-US" sz="3266" i="1" dirty="0"/>
              <a:t>“Computing with chemistry”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89</a:t>
            </a:fld>
            <a:endParaRPr lang="en-US"/>
          </a:p>
        </p:txBody>
      </p:sp>
      <p:sp>
        <p:nvSpPr>
          <p:cNvPr id="11" name="Rectangle: Rounded Corners 10"/>
          <p:cNvSpPr/>
          <p:nvPr/>
        </p:nvSpPr>
        <p:spPr>
          <a:xfrm>
            <a:off x="8243209" y="2020799"/>
            <a:ext cx="2664786" cy="62212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first part of talk</a:t>
            </a:r>
          </a:p>
        </p:txBody>
      </p:sp>
      <p:sp>
        <p:nvSpPr>
          <p:cNvPr id="12" name="Rectangle: Rounded Corners 11"/>
          <p:cNvSpPr/>
          <p:nvPr/>
        </p:nvSpPr>
        <p:spPr>
          <a:xfrm>
            <a:off x="4696924" y="1460552"/>
            <a:ext cx="2289204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6004161" y="2971772"/>
            <a:ext cx="2901348" cy="39166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4" name="Rectangle: Rounded Corners 13"/>
          <p:cNvSpPr/>
          <p:nvPr/>
        </p:nvSpPr>
        <p:spPr>
          <a:xfrm>
            <a:off x="1575450" y="4395203"/>
            <a:ext cx="2998123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6" name="Rectangle: Rounded Corners 15"/>
          <p:cNvSpPr/>
          <p:nvPr/>
        </p:nvSpPr>
        <p:spPr>
          <a:xfrm>
            <a:off x="7435784" y="4284924"/>
            <a:ext cx="2664786" cy="101009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903" dirty="0">
                <a:solidFill>
                  <a:schemeClr val="tx1"/>
                </a:solidFill>
              </a:rPr>
              <a:t>summarized in next few slides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1546875" y="5133908"/>
            <a:ext cx="3946294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8" name="Rectangle: Rounded Corners 17"/>
          <p:cNvSpPr/>
          <p:nvPr/>
        </p:nvSpPr>
        <p:spPr>
          <a:xfrm>
            <a:off x="1556401" y="5750469"/>
            <a:ext cx="4689775" cy="316322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5" name="Rectangle: Rounded Corners 24"/>
          <p:cNvSpPr/>
          <p:nvPr/>
        </p:nvSpPr>
        <p:spPr>
          <a:xfrm>
            <a:off x="1985669" y="6140764"/>
            <a:ext cx="2753113" cy="330130"/>
          </a:xfrm>
          <a:prstGeom prst="round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6" name="Rectangle: Rounded Corners 25"/>
          <p:cNvSpPr/>
          <p:nvPr/>
        </p:nvSpPr>
        <p:spPr>
          <a:xfrm>
            <a:off x="6148173" y="6150289"/>
            <a:ext cx="1708933" cy="330130"/>
          </a:xfrm>
          <a:prstGeom prst="roundRect">
            <a:avLst/>
          </a:prstGeom>
          <a:noFill/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</p:spTree>
    <p:extLst>
      <p:ext uri="{BB962C8B-B14F-4D97-AF65-F5344CB8AC3E}">
        <p14:creationId xmlns:p14="http://schemas.microsoft.com/office/powerpoint/2010/main" val="539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dsd-jo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62692" y="1050437"/>
            <a:ext cx="9511660" cy="5350308"/>
          </a:xfrm>
          <a:prstGeom prst="rect">
            <a:avLst/>
          </a:prstGeom>
        </p:spPr>
      </p:pic>
      <p:sp>
        <p:nvSpPr>
          <p:cNvPr id="4" name="Shape 172"/>
          <p:cNvSpPr/>
          <p:nvPr/>
        </p:nvSpPr>
        <p:spPr>
          <a:xfrm>
            <a:off x="1983795" y="326193"/>
            <a:ext cx="8206027" cy="594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tIns="45719" rIns="45719" bIns="45719" anchor="ctr">
            <a:spAutoFit/>
          </a:bodyPr>
          <a:lstStyle>
            <a:lvl1pPr algn="ctr">
              <a:defRPr sz="3700">
                <a:solidFill>
                  <a:srgbClr val="0433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lang="en-US" sz="3266" dirty="0">
                <a:solidFill>
                  <a:schemeClr val="tx1"/>
                </a:solidFill>
                <a:latin typeface="+mj-lt"/>
              </a:rPr>
              <a:t>DNA</a:t>
            </a:r>
            <a:r>
              <a:rPr lang="en-US" sz="3266" b="1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3266" dirty="0">
                <a:solidFill>
                  <a:schemeClr val="tx1"/>
                </a:solidFill>
                <a:latin typeface="+mj-lt"/>
              </a:rPr>
              <a:t>strand displacement implementing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66" dirty="0">
                <a:solidFill>
                  <a:srgbClr val="C00000"/>
                </a:solidFill>
              </a:rPr>
              <a:t>A</a:t>
            </a:r>
            <a:r>
              <a:rPr lang="en-US" sz="3266" dirty="0">
                <a:solidFill>
                  <a:schemeClr val="accent1">
                    <a:lumMod val="50000"/>
                  </a:schemeClr>
                </a:solidFill>
              </a:rPr>
              <a:t>+</a:t>
            </a:r>
            <a:r>
              <a:rPr lang="en-US" sz="3266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en-US" sz="3266" i="1" dirty="0">
                <a:solidFill>
                  <a:schemeClr val="accent1">
                    <a:lumMod val="50000"/>
                  </a:schemeClr>
                </a:solidFill>
                <a:latin typeface="Liberation Sans" pitchFamily="34"/>
                <a:ea typeface="Andale Sans UI" pitchFamily="2"/>
              </a:rPr>
              <a:t>→</a:t>
            </a:r>
            <a:r>
              <a:rPr lang="en-US" sz="3266" dirty="0">
                <a:solidFill>
                  <a:srgbClr val="0000FF"/>
                </a:solidFill>
                <a:sym typeface="Wingdings" panose="05000000000000000000" pitchFamily="2" charset="2"/>
              </a:rPr>
              <a:t>C</a:t>
            </a:r>
            <a:endParaRPr sz="3266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46548" y="6386084"/>
            <a:ext cx="4100079" cy="34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33" dirty="0"/>
              <a:t>video: Microsoft Research Cambridge</a:t>
            </a:r>
            <a:endParaRPr lang="en-US" sz="1633" i="1" dirty="0"/>
          </a:p>
        </p:txBody>
      </p:sp>
    </p:spTree>
    <p:extLst>
      <p:ext uri="{BB962C8B-B14F-4D97-AF65-F5344CB8AC3E}">
        <p14:creationId xmlns:p14="http://schemas.microsoft.com/office/powerpoint/2010/main" val="329821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/>
          <p:cNvSpPr/>
          <p:nvPr/>
        </p:nvSpPr>
        <p:spPr>
          <a:xfrm>
            <a:off x="6509313" y="3658114"/>
            <a:ext cx="3398668" cy="1179911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13" name="Rectangle: Rounded Corners 12"/>
          <p:cNvSpPr/>
          <p:nvPr/>
        </p:nvSpPr>
        <p:spPr>
          <a:xfrm>
            <a:off x="1179256" y="3658114"/>
            <a:ext cx="4055359" cy="240033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633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992" dirty="0"/>
              <a:t>Auxiliary species present initially ≈ “initial leader”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1" y="1485133"/>
            <a:ext cx="10515600" cy="1098429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Instead of starting with { 100 </a:t>
            </a:r>
            <a:r>
              <a:rPr lang="en-US" i="1" dirty="0"/>
              <a:t>A </a:t>
            </a:r>
            <a:r>
              <a:rPr lang="en-US" dirty="0"/>
              <a:t>} to represent input value 100, start with { 1 </a:t>
            </a:r>
            <a:r>
              <a:rPr lang="en-US" i="1" dirty="0"/>
              <a:t>L</a:t>
            </a:r>
            <a:r>
              <a:rPr lang="en-US" dirty="0"/>
              <a:t>, 100 </a:t>
            </a:r>
            <a:r>
              <a:rPr lang="en-US" i="1" dirty="0"/>
              <a:t>A</a:t>
            </a:r>
            <a:r>
              <a:rPr lang="en-US" dirty="0"/>
              <a:t> 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90</a:t>
            </a:fld>
            <a:endParaRPr lang="en-US"/>
          </a:p>
        </p:txBody>
      </p:sp>
      <p:sp>
        <p:nvSpPr>
          <p:cNvPr id="5" name="Text Placeholder 6"/>
          <p:cNvSpPr txBox="1">
            <a:spLocks/>
          </p:cNvSpPr>
          <p:nvPr/>
        </p:nvSpPr>
        <p:spPr>
          <a:xfrm>
            <a:off x="1012932" y="2580808"/>
            <a:ext cx="10421003" cy="545667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dirty="0"/>
              <a:t>some predicates/functions get “easier” (i.e., it’s easy to </a:t>
            </a:r>
            <a:r>
              <a:rPr lang="en-US" sz="2540" i="1" dirty="0"/>
              <a:t>think of the reactions</a:t>
            </a:r>
            <a:r>
              <a:rPr lang="en-US" sz="2540" dirty="0"/>
              <a:t>)</a:t>
            </a:r>
          </a:p>
        </p:txBody>
      </p:sp>
      <p:sp>
        <p:nvSpPr>
          <p:cNvPr id="6" name="Rectangle 5"/>
          <p:cNvSpPr/>
          <p:nvPr/>
        </p:nvSpPr>
        <p:spPr>
          <a:xfrm>
            <a:off x="2695388" y="3658113"/>
            <a:ext cx="2577703" cy="2325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baseline="-25000" dirty="0">
                <a:solidFill>
                  <a:srgbClr val="C00000"/>
                </a:solidFill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/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>
                <a:ea typeface="Andale Sans UI" pitchFamily="2"/>
              </a:rPr>
              <a:t> 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>
                <a:solidFill>
                  <a:srgbClr val="C00000"/>
                </a:solidFill>
              </a:rPr>
              <a:t>a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7" name="Rectangle 6"/>
          <p:cNvSpPr/>
          <p:nvPr/>
        </p:nvSpPr>
        <p:spPr>
          <a:xfrm>
            <a:off x="1012933" y="2990158"/>
            <a:ext cx="3308919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parity</a:t>
            </a:r>
            <a:r>
              <a:rPr lang="en-US" sz="2540" dirty="0"/>
              <a:t>: </a:t>
            </a:r>
            <a:r>
              <a:rPr lang="el-GR" sz="2540" i="1" dirty="0"/>
              <a:t>φ</a:t>
            </a:r>
            <a:r>
              <a:rPr lang="en-US" sz="2540" dirty="0">
                <a:sym typeface="Wingdings" panose="05000000000000000000" pitchFamily="2" charset="2"/>
              </a:rPr>
              <a:t>(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) = “</a:t>
            </a:r>
            <a:r>
              <a:rPr lang="en-US" sz="2540" i="1" dirty="0">
                <a:sym typeface="Wingdings" panose="05000000000000000000" pitchFamily="2" charset="2"/>
              </a:rPr>
              <a:t>a</a:t>
            </a:r>
            <a:r>
              <a:rPr lang="en-US" sz="2540" dirty="0">
                <a:sym typeface="Wingdings" panose="05000000000000000000" pitchFamily="2" charset="2"/>
              </a:rPr>
              <a:t> is odd”</a:t>
            </a:r>
            <a:endParaRPr lang="en-US" sz="2540" dirty="0"/>
          </a:p>
        </p:txBody>
      </p:sp>
      <p:sp>
        <p:nvSpPr>
          <p:cNvPr id="8" name="Text Placeholder 6"/>
          <p:cNvSpPr txBox="1">
            <a:spLocks/>
          </p:cNvSpPr>
          <p:nvPr/>
        </p:nvSpPr>
        <p:spPr>
          <a:xfrm>
            <a:off x="1266707" y="3754577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without</a:t>
            </a:r>
            <a:r>
              <a:rPr lang="en-US" sz="2540" dirty="0"/>
              <a:t> a leader</a:t>
            </a:r>
          </a:p>
        </p:txBody>
      </p:sp>
      <p:sp>
        <p:nvSpPr>
          <p:cNvPr id="9" name="Rectangle 8"/>
          <p:cNvSpPr/>
          <p:nvPr/>
        </p:nvSpPr>
        <p:spPr>
          <a:xfrm>
            <a:off x="8256571" y="3726227"/>
            <a:ext cx="1542579" cy="985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endParaRPr lang="en-US" sz="2903" baseline="-25000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2903" i="1" dirty="0" err="1">
                <a:solidFill>
                  <a:schemeClr val="accent6">
                    <a:lumMod val="75000"/>
                  </a:schemeClr>
                </a:solidFill>
              </a:rPr>
              <a:t>L</a:t>
            </a:r>
            <a:r>
              <a:rPr lang="en-US" sz="2903" baseline="-25000" dirty="0" err="1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2903" dirty="0" err="1"/>
              <a:t>+</a:t>
            </a:r>
            <a:r>
              <a:rPr lang="en-US" sz="2903" i="1" dirty="0" err="1"/>
              <a:t>A</a:t>
            </a:r>
            <a:r>
              <a:rPr lang="en-US" sz="2903" i="1" dirty="0" err="1">
                <a:latin typeface="Liberation Sans" pitchFamily="34"/>
                <a:ea typeface="Andale Sans UI" pitchFamily="2"/>
              </a:rPr>
              <a:t>→</a:t>
            </a:r>
            <a:r>
              <a:rPr lang="en-US" sz="2903" i="1" dirty="0" err="1">
                <a:solidFill>
                  <a:srgbClr val="C00000"/>
                </a:solidFill>
              </a:rPr>
              <a:t>L</a:t>
            </a:r>
            <a:r>
              <a:rPr lang="en-US" sz="2903" baseline="-25000" dirty="0" err="1">
                <a:solidFill>
                  <a:srgbClr val="C00000"/>
                </a:solidFill>
              </a:rPr>
              <a:t>e</a:t>
            </a:r>
            <a:endParaRPr lang="en-US" sz="2903" dirty="0"/>
          </a:p>
        </p:txBody>
      </p:sp>
      <p:sp>
        <p:nvSpPr>
          <p:cNvPr id="10" name="Text Placeholder 6"/>
          <p:cNvSpPr txBox="1">
            <a:spLocks/>
          </p:cNvSpPr>
          <p:nvPr/>
        </p:nvSpPr>
        <p:spPr>
          <a:xfrm>
            <a:off x="6657941" y="3835208"/>
            <a:ext cx="1378809" cy="967021"/>
          </a:xfrm>
          <a:prstGeom prst="rect">
            <a:avLst/>
          </a:prstGeom>
        </p:spPr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540" u="sng" dirty="0"/>
              <a:t>with</a:t>
            </a:r>
            <a:r>
              <a:rPr lang="en-US" sz="2540" dirty="0"/>
              <a:t> a leader </a:t>
            </a:r>
            <a:r>
              <a:rPr lang="en-US" sz="2540" i="1" dirty="0">
                <a:solidFill>
                  <a:srgbClr val="C00000"/>
                </a:solidFill>
              </a:rPr>
              <a:t>L</a:t>
            </a:r>
            <a:r>
              <a:rPr lang="en-US" sz="2540" baseline="-25000" dirty="0">
                <a:solidFill>
                  <a:srgbClr val="C00000"/>
                </a:solidFill>
              </a:rPr>
              <a:t>e</a:t>
            </a:r>
            <a:endParaRPr lang="en-US" sz="2540" dirty="0"/>
          </a:p>
        </p:txBody>
      </p:sp>
      <p:sp>
        <p:nvSpPr>
          <p:cNvPr id="11" name="Text Placeholder 6"/>
          <p:cNvSpPr txBox="1">
            <a:spLocks/>
          </p:cNvSpPr>
          <p:nvPr/>
        </p:nvSpPr>
        <p:spPr>
          <a:xfrm>
            <a:off x="5820126" y="4953218"/>
            <a:ext cx="5533674" cy="10464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Font typeface="Arial" panose="020B0604020202020204" pitchFamily="34" charset="0"/>
              <a:buChar char="•"/>
              <a:defRPr sz="308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64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22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177" dirty="0"/>
              <a:t>But </a:t>
            </a:r>
            <a:r>
              <a:rPr lang="en-US" sz="2177" i="1" dirty="0"/>
              <a:t>fundamental computability</a:t>
            </a:r>
            <a:r>
              <a:rPr lang="en-US" sz="2177" dirty="0"/>
              <a:t> doesn’t change: exactly the </a:t>
            </a:r>
            <a:r>
              <a:rPr lang="en-US" sz="2177" dirty="0" err="1"/>
              <a:t>semilinear</a:t>
            </a:r>
            <a:r>
              <a:rPr lang="en-US" sz="2177" dirty="0"/>
              <a:t> predicates/functions can be computed (same as without a leader).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9099" y="6209440"/>
            <a:ext cx="7401202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Diamadi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Fischer, Peralta,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2004] 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Angluin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Aspnes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Eisenstat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2006] 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2012] [Doty,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Hajiaghayi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DNA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2013]</a:t>
            </a:r>
          </a:p>
        </p:txBody>
      </p:sp>
    </p:spTree>
    <p:extLst>
      <p:ext uri="{BB962C8B-B14F-4D97-AF65-F5344CB8AC3E}">
        <p14:creationId xmlns:p14="http://schemas.microsoft.com/office/powerpoint/2010/main" val="1875410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5" grpId="0"/>
      <p:bldP spid="6" grpId="0"/>
      <p:bldP spid="7" grpId="0"/>
      <p:bldP spid="8" grpId="0"/>
      <p:bldP spid="9" grpId="0"/>
      <p:bldP spid="10" grpId="0"/>
      <p:bldP spid="11" grpId="0" animBg="1"/>
      <p:bldP spid="12" grpId="0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E6D3F1A-0D86-4D8E-98E8-492D32E77539}" type="slidenum">
              <a:rPr lang="en-US" smtClean="0"/>
              <a:t>91</a:t>
            </a:fld>
            <a:endParaRPr lang="en-US"/>
          </a:p>
        </p:txBody>
      </p:sp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>
            <a:off x="710867" y="273712"/>
            <a:ext cx="10812173" cy="1144891"/>
          </a:xfrm>
        </p:spPr>
        <p:txBody>
          <a:bodyPr>
            <a:normAutofit/>
          </a:bodyPr>
          <a:lstStyle/>
          <a:p>
            <a:pPr lvl="0" algn="ctr"/>
            <a:r>
              <a:rPr lang="en-US" sz="3629" u="sng" dirty="0"/>
              <a:t>Convergence vs stabilization</a:t>
            </a:r>
            <a:r>
              <a:rPr lang="en-US" sz="3629" dirty="0"/>
              <a:t> and </a:t>
            </a:r>
            <a:r>
              <a:rPr lang="en-US" sz="3629" u="sng" dirty="0"/>
              <a:t>leader vs anarchy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4922" y="2971613"/>
            <a:ext cx="11236404" cy="73771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Theorem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non-eventually constant predicates and non-eventually-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2017]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908552" y="1844735"/>
            <a:ext cx="838323" cy="961116"/>
            <a:chOff x="664200" y="2230919"/>
            <a:chExt cx="924120" cy="1059480"/>
          </a:xfrm>
        </p:grpSpPr>
        <p:sp>
          <p:nvSpPr>
            <p:cNvPr id="10" name="Freeform 9"/>
            <p:cNvSpPr/>
            <p:nvPr/>
          </p:nvSpPr>
          <p:spPr>
            <a:xfrm>
              <a:off x="89280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1" name="Freeform 10"/>
            <p:cNvSpPr/>
            <p:nvPr/>
          </p:nvSpPr>
          <p:spPr>
            <a:xfrm>
              <a:off x="732599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2" name="Freeform 11"/>
            <p:cNvSpPr/>
            <p:nvPr/>
          </p:nvSpPr>
          <p:spPr>
            <a:xfrm>
              <a:off x="113616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3" name="Freeform 12"/>
            <p:cNvSpPr/>
            <p:nvPr/>
          </p:nvSpPr>
          <p:spPr>
            <a:xfrm>
              <a:off x="1425239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4" name="Freeform 13"/>
            <p:cNvSpPr/>
            <p:nvPr/>
          </p:nvSpPr>
          <p:spPr>
            <a:xfrm>
              <a:off x="1193399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5" name="Freeform 14"/>
            <p:cNvSpPr/>
            <p:nvPr/>
          </p:nvSpPr>
          <p:spPr>
            <a:xfrm>
              <a:off x="145116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6" name="Freeform 15"/>
            <p:cNvSpPr/>
            <p:nvPr/>
          </p:nvSpPr>
          <p:spPr>
            <a:xfrm>
              <a:off x="121175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7" name="Freeform 16"/>
            <p:cNvSpPr/>
            <p:nvPr/>
          </p:nvSpPr>
          <p:spPr>
            <a:xfrm>
              <a:off x="915119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8" name="Freeform 17"/>
            <p:cNvSpPr/>
            <p:nvPr/>
          </p:nvSpPr>
          <p:spPr>
            <a:xfrm>
              <a:off x="664200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19" name="Freeform 18"/>
            <p:cNvSpPr/>
            <p:nvPr/>
          </p:nvSpPr>
          <p:spPr>
            <a:xfrm>
              <a:off x="996480" y="2408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2159" y="3063959"/>
              <a:ext cx="614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initial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858891" y="1511304"/>
            <a:ext cx="3311490" cy="1294223"/>
            <a:chOff x="1711800" y="1863360"/>
            <a:chExt cx="3650400" cy="1426679"/>
          </a:xfrm>
        </p:grpSpPr>
        <p:sp>
          <p:nvSpPr>
            <p:cNvPr id="22" name="Freeform 21"/>
            <p:cNvSpPr/>
            <p:nvPr/>
          </p:nvSpPr>
          <p:spPr>
            <a:xfrm>
              <a:off x="463320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>
              <a:off x="4473000" y="2624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>
              <a:off x="4876560" y="2210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5" name="Freeform 24"/>
            <p:cNvSpPr/>
            <p:nvPr/>
          </p:nvSpPr>
          <p:spPr>
            <a:xfrm>
              <a:off x="5165640" y="2307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6" name="Freeform 25"/>
            <p:cNvSpPr/>
            <p:nvPr/>
          </p:nvSpPr>
          <p:spPr>
            <a:xfrm>
              <a:off x="4933800" y="2485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7" name="Freeform 26"/>
            <p:cNvSpPr/>
            <p:nvPr/>
          </p:nvSpPr>
          <p:spPr>
            <a:xfrm>
              <a:off x="5191560" y="25750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>
              <a:off x="4952160" y="27579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29" name="Freeform 28"/>
            <p:cNvSpPr/>
            <p:nvPr/>
          </p:nvSpPr>
          <p:spPr>
            <a:xfrm>
              <a:off x="4655520" y="2675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0" name="Freeform 29"/>
            <p:cNvSpPr/>
            <p:nvPr/>
          </p:nvSpPr>
          <p:spPr>
            <a:xfrm>
              <a:off x="4404600" y="23497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1" name="Freeform 30"/>
            <p:cNvSpPr/>
            <p:nvPr/>
          </p:nvSpPr>
          <p:spPr>
            <a:xfrm>
              <a:off x="3878280" y="244224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2" name="Freeform 31"/>
            <p:cNvSpPr/>
            <p:nvPr/>
          </p:nvSpPr>
          <p:spPr>
            <a:xfrm>
              <a:off x="4678920" y="24224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33679" y="3063959"/>
              <a:ext cx="1286640" cy="22608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convergence</a:t>
              </a:r>
            </a:p>
          </p:txBody>
        </p:sp>
        <p:sp>
          <p:nvSpPr>
            <p:cNvPr id="34" name="Freeform 33"/>
            <p:cNvSpPr/>
            <p:nvPr/>
          </p:nvSpPr>
          <p:spPr>
            <a:xfrm>
              <a:off x="2999520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5" name="Freeform 34"/>
            <p:cNvSpPr/>
            <p:nvPr/>
          </p:nvSpPr>
          <p:spPr>
            <a:xfrm>
              <a:off x="2839320" y="26449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6" name="Freeform 35"/>
            <p:cNvSpPr/>
            <p:nvPr/>
          </p:nvSpPr>
          <p:spPr>
            <a:xfrm>
              <a:off x="3242879" y="223091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7" name="Freeform 36"/>
            <p:cNvSpPr/>
            <p:nvPr/>
          </p:nvSpPr>
          <p:spPr>
            <a:xfrm>
              <a:off x="3531960" y="23277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8" name="Freeform 37"/>
            <p:cNvSpPr/>
            <p:nvPr/>
          </p:nvSpPr>
          <p:spPr>
            <a:xfrm>
              <a:off x="3300120" y="2505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39" name="Freeform 38"/>
            <p:cNvSpPr/>
            <p:nvPr/>
          </p:nvSpPr>
          <p:spPr>
            <a:xfrm>
              <a:off x="3557880" y="25952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0" name="Freeform 39"/>
            <p:cNvSpPr/>
            <p:nvPr/>
          </p:nvSpPr>
          <p:spPr>
            <a:xfrm>
              <a:off x="3318479" y="27781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1" name="Freeform 40"/>
            <p:cNvSpPr/>
            <p:nvPr/>
          </p:nvSpPr>
          <p:spPr>
            <a:xfrm>
              <a:off x="3021840" y="26960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2" name="Freeform 41"/>
            <p:cNvSpPr/>
            <p:nvPr/>
          </p:nvSpPr>
          <p:spPr>
            <a:xfrm>
              <a:off x="2770919" y="236988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3" name="Freeform 42"/>
            <p:cNvSpPr/>
            <p:nvPr/>
          </p:nvSpPr>
          <p:spPr>
            <a:xfrm>
              <a:off x="3045240" y="24426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4" name="Freeform 43"/>
            <p:cNvSpPr/>
            <p:nvPr/>
          </p:nvSpPr>
          <p:spPr>
            <a:xfrm>
              <a:off x="243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890720" y="209808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46" name="Freeform 45"/>
            <p:cNvSpPr/>
            <p:nvPr/>
          </p:nvSpPr>
          <p:spPr>
            <a:xfrm>
              <a:off x="1711800" y="2430720"/>
              <a:ext cx="25704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47" name="Straight Arrow Connector 46"/>
            <p:cNvCxnSpPr>
              <a:cxnSpLocks/>
              <a:stCxn id="40" idx="11"/>
              <a:endCxn id="39" idx="7"/>
            </p:cNvCxnSpPr>
            <p:nvPr/>
          </p:nvCxnSpPr>
          <p:spPr>
            <a:xfrm flipV="1">
              <a:off x="3435554" y="2712315"/>
              <a:ext cx="142411" cy="8589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48" name="Freeform 47"/>
            <p:cNvSpPr/>
            <p:nvPr/>
          </p:nvSpPr>
          <p:spPr>
            <a:xfrm>
              <a:off x="298475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277560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09960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=3</a:t>
              </a:r>
            </a:p>
          </p:txBody>
        </p:sp>
        <p:sp>
          <p:nvSpPr>
            <p:cNvPr id="51" name="Freeform 50"/>
            <p:cNvSpPr/>
            <p:nvPr/>
          </p:nvSpPr>
          <p:spPr>
            <a:xfrm>
              <a:off x="4630680" y="19285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4421520" y="18687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4745520" y="18691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54" name="Straight Connector 53"/>
            <p:cNvSpPr/>
            <p:nvPr/>
          </p:nvSpPr>
          <p:spPr>
            <a:xfrm>
              <a:off x="2703960" y="214236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5" name="Straight Connector 54"/>
            <p:cNvSpPr/>
            <p:nvPr/>
          </p:nvSpPr>
          <p:spPr>
            <a:xfrm>
              <a:off x="4318560" y="21456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6275868" y="1511300"/>
            <a:ext cx="3808867" cy="1290632"/>
            <a:chOff x="5478479" y="1863360"/>
            <a:chExt cx="4198681" cy="1422720"/>
          </a:xfrm>
        </p:grpSpPr>
        <p:sp>
          <p:nvSpPr>
            <p:cNvPr id="57" name="Freeform 56"/>
            <p:cNvSpPr/>
            <p:nvPr/>
          </p:nvSpPr>
          <p:spPr>
            <a:xfrm>
              <a:off x="5478479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8" name="Freeform 57"/>
            <p:cNvSpPr/>
            <p:nvPr/>
          </p:nvSpPr>
          <p:spPr>
            <a:xfrm>
              <a:off x="634068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5761800" y="2154960"/>
              <a:ext cx="609457" cy="68072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>
              <a:spAutoFit/>
            </a:bodyPr>
            <a:lstStyle/>
            <a:p>
              <a:pPr hangingPunct="0"/>
              <a:r>
                <a:rPr lang="en-US" sz="3629">
                  <a:latin typeface="Arial" pitchFamily="18"/>
                  <a:ea typeface="Andale Sans UI" pitchFamily="2"/>
                  <a:cs typeface="Tahoma" pitchFamily="2"/>
                </a:rPr>
                <a:t>...</a:t>
              </a:r>
            </a:p>
          </p:txBody>
        </p:sp>
        <p:sp>
          <p:nvSpPr>
            <p:cNvPr id="60" name="Freeform 59"/>
            <p:cNvSpPr/>
            <p:nvPr/>
          </p:nvSpPr>
          <p:spPr>
            <a:xfrm>
              <a:off x="709812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1" name="Freeform 60"/>
            <p:cNvSpPr/>
            <p:nvPr/>
          </p:nvSpPr>
          <p:spPr>
            <a:xfrm>
              <a:off x="6937919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2" name="Freeform 61"/>
            <p:cNvSpPr/>
            <p:nvPr/>
          </p:nvSpPr>
          <p:spPr>
            <a:xfrm>
              <a:off x="734148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3" name="Freeform 62"/>
            <p:cNvSpPr/>
            <p:nvPr/>
          </p:nvSpPr>
          <p:spPr>
            <a:xfrm>
              <a:off x="739872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4" name="Freeform 63"/>
            <p:cNvSpPr/>
            <p:nvPr/>
          </p:nvSpPr>
          <p:spPr>
            <a:xfrm>
              <a:off x="7656479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5" name="Freeform 64"/>
            <p:cNvSpPr/>
            <p:nvPr/>
          </p:nvSpPr>
          <p:spPr>
            <a:xfrm>
              <a:off x="712044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6" name="Freeform 65"/>
            <p:cNvSpPr/>
            <p:nvPr/>
          </p:nvSpPr>
          <p:spPr>
            <a:xfrm>
              <a:off x="6869519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7" name="Freeform 66"/>
            <p:cNvSpPr/>
            <p:nvPr/>
          </p:nvSpPr>
          <p:spPr>
            <a:xfrm>
              <a:off x="714384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8" name="Freeform 67"/>
            <p:cNvSpPr/>
            <p:nvPr/>
          </p:nvSpPr>
          <p:spPr>
            <a:xfrm>
              <a:off x="7939800" y="2476080"/>
              <a:ext cx="337320" cy="250200"/>
            </a:xfrm>
            <a:custGeom>
              <a:avLst>
                <a:gd name="f0" fmla="val 16200"/>
                <a:gd name="f1" fmla="val 5400"/>
              </a:avLst>
              <a:gdLst>
                <a:gd name="f2" fmla="val w"/>
                <a:gd name="f3" fmla="val h"/>
                <a:gd name="f4" fmla="val 0"/>
                <a:gd name="f5" fmla="val 21600"/>
                <a:gd name="f6" fmla="val 10800"/>
                <a:gd name="f7" fmla="*/ f2 1 21600"/>
                <a:gd name="f8" fmla="*/ f3 1 21600"/>
                <a:gd name="f9" fmla="pin 0 f0 21600"/>
                <a:gd name="f10" fmla="pin 0 f1 10800"/>
                <a:gd name="f11" fmla="val f10"/>
                <a:gd name="f12" fmla="val f9"/>
                <a:gd name="f13" fmla="+- 21600 0 f10"/>
                <a:gd name="f14" fmla="*/ f9 f7 1"/>
                <a:gd name="f15" fmla="*/ f10 f8 1"/>
                <a:gd name="f16" fmla="*/ 0 f7 1"/>
                <a:gd name="f17" fmla="+- 21600 0 f12"/>
                <a:gd name="f18" fmla="*/ f13 f8 1"/>
                <a:gd name="f19" fmla="*/ f11 f8 1"/>
                <a:gd name="f20" fmla="*/ f17 f11 1"/>
                <a:gd name="f21" fmla="*/ f20 1 10800"/>
                <a:gd name="f22" fmla="+- f12 f21 0"/>
                <a:gd name="f23" fmla="*/ f22 f7 1"/>
              </a:gdLst>
              <a:ahLst>
                <a:ahXY gdRefX="f0" minX="f4" maxX="f5" gdRefY="f1" minY="f4" maxY="f6">
                  <a:pos x="f14" y="f15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6" t="f19" r="f23" b="f18"/>
              <a:pathLst>
                <a:path w="21600" h="21600">
                  <a:moveTo>
                    <a:pt x="f4" y="f11"/>
                  </a:moveTo>
                  <a:lnTo>
                    <a:pt x="f12" y="f11"/>
                  </a:lnTo>
                  <a:lnTo>
                    <a:pt x="f12" y="f4"/>
                  </a:lnTo>
                  <a:lnTo>
                    <a:pt x="f5" y="f6"/>
                  </a:lnTo>
                  <a:lnTo>
                    <a:pt x="f12" y="f5"/>
                  </a:lnTo>
                  <a:lnTo>
                    <a:pt x="f12" y="f13"/>
                  </a:lnTo>
                  <a:lnTo>
                    <a:pt x="f4" y="f13"/>
                  </a:lnTo>
                  <a:close/>
                </a:path>
              </a:pathLst>
            </a:custGeom>
            <a:solidFill>
              <a:srgbClr val="C0C0C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69" name="Freeform 68"/>
            <p:cNvSpPr/>
            <p:nvPr/>
          </p:nvSpPr>
          <p:spPr>
            <a:xfrm>
              <a:off x="869724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0" name="Freeform 69"/>
            <p:cNvSpPr/>
            <p:nvPr/>
          </p:nvSpPr>
          <p:spPr>
            <a:xfrm>
              <a:off x="8537040" y="2675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1" name="Freeform 70"/>
            <p:cNvSpPr/>
            <p:nvPr/>
          </p:nvSpPr>
          <p:spPr>
            <a:xfrm>
              <a:off x="8940600" y="22615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2" name="Freeform 71"/>
            <p:cNvSpPr/>
            <p:nvPr/>
          </p:nvSpPr>
          <p:spPr>
            <a:xfrm>
              <a:off x="922968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3" name="Freeform 72"/>
            <p:cNvSpPr/>
            <p:nvPr/>
          </p:nvSpPr>
          <p:spPr>
            <a:xfrm>
              <a:off x="8997840" y="2536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4" name="Freeform 73"/>
            <p:cNvSpPr/>
            <p:nvPr/>
          </p:nvSpPr>
          <p:spPr>
            <a:xfrm>
              <a:off x="9255600" y="26258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5" name="Freeform 74"/>
            <p:cNvSpPr/>
            <p:nvPr/>
          </p:nvSpPr>
          <p:spPr>
            <a:xfrm>
              <a:off x="901620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6" name="Freeform 75"/>
            <p:cNvSpPr/>
            <p:nvPr/>
          </p:nvSpPr>
          <p:spPr>
            <a:xfrm>
              <a:off x="8719560" y="272664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7" name="Freeform 76"/>
            <p:cNvSpPr/>
            <p:nvPr/>
          </p:nvSpPr>
          <p:spPr>
            <a:xfrm>
              <a:off x="8468640" y="2400479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8" name="Freeform 77"/>
            <p:cNvSpPr/>
            <p:nvPr/>
          </p:nvSpPr>
          <p:spPr>
            <a:xfrm>
              <a:off x="8742960" y="247320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560000" y="3059640"/>
              <a:ext cx="1343520" cy="226440"/>
            </a:xfrm>
            <a:prstGeom prst="rect">
              <a:avLst/>
            </a:prstGeom>
            <a:noFill/>
            <a:ln>
              <a:noFill/>
            </a:ln>
          </p:spPr>
          <p:txBody>
            <a:bodyPr lIns="0" tIns="0" rIns="0" bIns="0"/>
            <a:lstStyle/>
            <a:p>
              <a:pPr hangingPunct="0">
                <a:spcAft>
                  <a:spcPts val="1286"/>
                </a:spcAft>
              </a:pPr>
              <a:r>
                <a:rPr lang="en-US" sz="1452" dirty="0">
                  <a:latin typeface="Liberation Sans" pitchFamily="34"/>
                  <a:ea typeface="Andale Sans UI" pitchFamily="2"/>
                  <a:cs typeface="Tahoma" pitchFamily="2"/>
                </a:rPr>
                <a:t>stabilization</a:t>
              </a:r>
            </a:p>
          </p:txBody>
        </p:sp>
        <p:sp>
          <p:nvSpPr>
            <p:cNvPr id="80" name="Freeform 79"/>
            <p:cNvSpPr/>
            <p:nvPr/>
          </p:nvSpPr>
          <p:spPr>
            <a:xfrm>
              <a:off x="7417080" y="280872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AECF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81" name="Freeform 80"/>
            <p:cNvSpPr/>
            <p:nvPr/>
          </p:nvSpPr>
          <p:spPr>
            <a:xfrm>
              <a:off x="7630560" y="2358360"/>
              <a:ext cx="137160" cy="137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0084D1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cxnSp>
          <p:nvCxnSpPr>
            <p:cNvPr id="82" name="Straight Arrow Connector 81"/>
            <p:cNvCxnSpPr>
              <a:cxnSpLocks/>
              <a:stCxn id="81" idx="8"/>
              <a:endCxn id="64" idx="4"/>
            </p:cNvCxnSpPr>
            <p:nvPr/>
          </p:nvCxnSpPr>
          <p:spPr>
            <a:xfrm>
              <a:off x="7699140" y="2495520"/>
              <a:ext cx="25919" cy="130320"/>
            </a:xfrm>
            <a:prstGeom prst="straightConnector1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</p:cxnSp>
        <p:sp>
          <p:nvSpPr>
            <p:cNvPr id="83" name="Freeform 82"/>
            <p:cNvSpPr/>
            <p:nvPr/>
          </p:nvSpPr>
          <p:spPr>
            <a:xfrm>
              <a:off x="7125119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691596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239960" y="1863719"/>
              <a:ext cx="41940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</a:t>
              </a:r>
            </a:p>
          </p:txBody>
        </p:sp>
        <p:sp>
          <p:nvSpPr>
            <p:cNvPr id="86" name="Freeform 85"/>
            <p:cNvSpPr/>
            <p:nvPr/>
          </p:nvSpPr>
          <p:spPr>
            <a:xfrm>
              <a:off x="8457480" y="1923119"/>
              <a:ext cx="182880" cy="182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FF0000"/>
            </a:solidFill>
            <a:ln w="0">
              <a:solidFill>
                <a:srgbClr val="000000"/>
              </a:solidFill>
              <a:prstDash val="solid"/>
            </a:ln>
          </p:spPr>
          <p:txBody>
            <a:bodyPr vert="horz" wrap="none" lIns="81644" tIns="40822" rIns="81644" bIns="40822" anchor="ctr" anchorCtr="0" compatLnSpc="0">
              <a:noAutofit/>
            </a:bodyPr>
            <a:lstStyle/>
            <a:p>
              <a:pPr algn="ctr" hangingPunct="0"/>
              <a:r>
                <a:rPr lang="en-US" sz="1452" i="1" dirty="0">
                  <a:solidFill>
                    <a:schemeClr val="bg1"/>
                  </a:solidFill>
                  <a:latin typeface="Liberation Sans" pitchFamily="34"/>
                  <a:ea typeface="Segoe UI" pitchFamily="2"/>
                  <a:cs typeface="Segoe UI" pitchFamily="2"/>
                </a:rPr>
                <a:t>Y</a:t>
              </a: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248320" y="1863360"/>
              <a:ext cx="2462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i="1" dirty="0">
                  <a:latin typeface="Liberation Sans" pitchFamily="34"/>
                  <a:ea typeface="Segoe UI" pitchFamily="2"/>
                  <a:cs typeface="Segoe UI" pitchFamily="2"/>
                </a:rPr>
                <a:t>#</a:t>
              </a: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8572320" y="1863719"/>
              <a:ext cx="1104840" cy="316440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none" lIns="81644" tIns="40822" rIns="81644" bIns="40822" compatLnSpc="0"/>
            <a:lstStyle/>
            <a:p>
              <a:pPr hangingPunct="0"/>
              <a:r>
                <a:rPr lang="en-US" sz="1452" dirty="0">
                  <a:latin typeface="Liberation Sans" pitchFamily="34"/>
                  <a:ea typeface="Segoe UI" pitchFamily="2"/>
                  <a:cs typeface="Segoe UI" pitchFamily="2"/>
                </a:rPr>
                <a:t>=2 stable</a:t>
              </a:r>
            </a:p>
          </p:txBody>
        </p:sp>
        <p:sp>
          <p:nvSpPr>
            <p:cNvPr id="89" name="Straight Connector 88"/>
            <p:cNvSpPr/>
            <p:nvPr/>
          </p:nvSpPr>
          <p:spPr>
            <a:xfrm>
              <a:off x="6765840" y="216612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  <p:sp>
          <p:nvSpPr>
            <p:cNvPr id="90" name="Straight Connector 89"/>
            <p:cNvSpPr/>
            <p:nvPr/>
          </p:nvSpPr>
          <p:spPr>
            <a:xfrm>
              <a:off x="8392320" y="2179800"/>
              <a:ext cx="1043640" cy="0"/>
            </a:xfrm>
            <a:prstGeom prst="line">
              <a:avLst/>
            </a:prstGeom>
            <a:noFill/>
            <a:ln w="18360">
              <a:solidFill>
                <a:srgbClr val="000000"/>
              </a:solidFill>
              <a:prstDash val="solid"/>
            </a:ln>
          </p:spPr>
          <p:txBody>
            <a:bodyPr vert="horz" wrap="none" lIns="89809" tIns="48987" rIns="89809" bIns="48987" anchor="ctr" anchorCtr="1" compatLnSpc="0"/>
            <a:lstStyle/>
            <a:p>
              <a:pPr hangingPunct="0"/>
              <a:endParaRPr lang="en-US" sz="1633">
                <a:latin typeface="Arial" pitchFamily="18"/>
                <a:ea typeface="Andale Sans UI" pitchFamily="2"/>
                <a:cs typeface="Tahoma" pitchFamily="2"/>
              </a:endParaRPr>
            </a:p>
          </p:txBody>
        </p:sp>
      </p:grpSp>
      <p:sp>
        <p:nvSpPr>
          <p:cNvPr id="91" name="TextBox 90"/>
          <p:cNvSpPr txBox="1"/>
          <p:nvPr/>
        </p:nvSpPr>
        <p:spPr>
          <a:xfrm>
            <a:off x="514922" y="3769710"/>
            <a:ext cx="11014014" cy="746212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Previous work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</a:t>
            </a:r>
            <a:r>
              <a:rPr lang="en-US" sz="2177" dirty="0" err="1">
                <a:latin typeface="Liberation Sans" pitchFamily="34"/>
                <a:ea typeface="Andale Sans UI" pitchFamily="2"/>
                <a:cs typeface="Tahoma" pitchFamily="2"/>
              </a:rPr>
              <a:t>semilinear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predicates/functions can be computed in at most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O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(log</a:t>
            </a:r>
            <a:r>
              <a:rPr lang="en-US" sz="2177" baseline="30000" dirty="0">
                <a:latin typeface="Liberation Sans" pitchFamily="34"/>
                <a:ea typeface="Andale Sans UI" pitchFamily="2"/>
                <a:cs typeface="Tahoma" pitchFamily="2"/>
              </a:rPr>
              <a:t>5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 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[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Angluin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Aspnes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Eisenstat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DISC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  <a:latin typeface="Liberation Sans" pitchFamily="34"/>
                <a:ea typeface="Andale Sans UI" pitchFamily="2"/>
                <a:cs typeface="Tahoma" pitchFamily="2"/>
              </a:rPr>
              <a:t> 2006]</a:t>
            </a:r>
            <a:endParaRPr lang="en-US" sz="2177" dirty="0">
              <a:solidFill>
                <a:schemeClr val="tx1">
                  <a:lumMod val="50000"/>
                  <a:lumOff val="50000"/>
                </a:schemeClr>
              </a:solidFill>
              <a:latin typeface="Liberation Sans" pitchFamily="34"/>
              <a:ea typeface="Andale Sans UI" pitchFamily="2"/>
              <a:cs typeface="Tahoma" pitchFamily="2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514922" y="4600964"/>
            <a:ext cx="11014014" cy="83125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stabilization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14922" y="5432219"/>
            <a:ext cx="11014014" cy="778793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69062" hangingPunct="0">
              <a:spcAft>
                <a:spcPts val="1029"/>
              </a:spcAft>
              <a:buClr>
                <a:srgbClr val="FF6633"/>
              </a:buClr>
              <a:buSzPct val="45000"/>
            </a:pPr>
            <a:r>
              <a:rPr lang="en-US" sz="2177" b="1" dirty="0">
                <a:latin typeface="Liberation Sans" pitchFamily="34"/>
                <a:ea typeface="Andale Sans UI" pitchFamily="2"/>
                <a:cs typeface="Tahoma" pitchFamily="2"/>
              </a:rPr>
              <a:t>False conjecture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: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Without a leader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, all non-detection predicates and non-</a:t>
            </a:r>
            <a:r>
              <a:rPr lang="en-US" sz="2177" dirty="0"/>
              <a:t>ℕ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-linear functions require at least </a:t>
            </a:r>
            <a:r>
              <a:rPr lang="el-GR" sz="2177" dirty="0">
                <a:latin typeface="Liberation Sans" pitchFamily="34"/>
                <a:ea typeface="Andale Sans UI" pitchFamily="2"/>
                <a:cs typeface="Tahoma" pitchFamily="2"/>
              </a:rPr>
              <a:t>Ω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(</a:t>
            </a:r>
            <a:r>
              <a:rPr lang="en-US" sz="2177" i="1" dirty="0">
                <a:latin typeface="Liberation Sans" pitchFamily="34"/>
                <a:ea typeface="Andale Sans UI" pitchFamily="2"/>
                <a:cs typeface="Tahoma" pitchFamily="2"/>
              </a:rPr>
              <a:t>n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) </a:t>
            </a:r>
            <a:r>
              <a:rPr lang="en-US" sz="2177" dirty="0">
                <a:solidFill>
                  <a:srgbClr val="C00000"/>
                </a:solidFill>
                <a:latin typeface="Liberation Sans" pitchFamily="34"/>
                <a:ea typeface="Andale Sans UI" pitchFamily="2"/>
                <a:cs typeface="Tahoma" pitchFamily="2"/>
              </a:rPr>
              <a:t>convergence</a:t>
            </a:r>
            <a:r>
              <a:rPr lang="en-US" sz="2177" dirty="0">
                <a:latin typeface="Liberation Sans" pitchFamily="34"/>
                <a:ea typeface="Andale Sans UI" pitchFamily="2"/>
                <a:cs typeface="Tahoma" pitchFamily="2"/>
              </a:rPr>
              <a:t> time.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89E5D21-55EB-419D-A5D9-407485AE7133}"/>
              </a:ext>
            </a:extLst>
          </p:cNvPr>
          <p:cNvSpPr txBox="1"/>
          <p:nvPr/>
        </p:nvSpPr>
        <p:spPr>
          <a:xfrm>
            <a:off x="777848" y="6214956"/>
            <a:ext cx="106363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[resolved negatively by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Kosowski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Uznański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Population Protocols are Fast 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800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PODC Brief Announcement 2018</a:t>
            </a:r>
            <a:r>
              <a:rPr lang="en-U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1206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1" grpId="0"/>
      <p:bldP spid="93" grpId="0"/>
      <p:bldP spid="94" grpId="0"/>
      <p:bldP spid="95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if we use </a:t>
            </a:r>
            <a:r>
              <a:rPr lang="en-US" dirty="0">
                <a:solidFill>
                  <a:srgbClr val="C00000"/>
                </a:solidFill>
              </a:rPr>
              <a:t>real-valued</a:t>
            </a:r>
            <a:r>
              <a:rPr lang="en-US" dirty="0"/>
              <a:t> concentrations?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92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334672" y="1531186"/>
            <a:ext cx="4578582" cy="143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 </a:t>
            </a:r>
            <a:r>
              <a:rPr lang="en-US" sz="2177" dirty="0">
                <a:solidFill>
                  <a:srgbClr val="C00000"/>
                </a:solidFill>
              </a:rPr>
              <a:t>real-valued</a:t>
            </a:r>
            <a:r>
              <a:rPr lang="en-US" sz="2177" dirty="0"/>
              <a:t> chemical reaction network if and only if it is </a:t>
            </a:r>
            <a:r>
              <a:rPr lang="en-US" sz="2177" i="1" dirty="0"/>
              <a:t>continuous</a:t>
            </a:r>
            <a:r>
              <a:rPr lang="en-US" sz="2177" dirty="0"/>
              <a:t> and piecewise linear.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7213" y="1531185"/>
            <a:ext cx="4945251" cy="10974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stably computable by an </a:t>
            </a:r>
            <a:r>
              <a:rPr lang="en-US" sz="2177" dirty="0">
                <a:solidFill>
                  <a:srgbClr val="C00000"/>
                </a:solidFill>
              </a:rPr>
              <a:t>integer-valued</a:t>
            </a:r>
            <a:r>
              <a:rPr lang="en-US" sz="2177" dirty="0"/>
              <a:t> chemical reaction network if and only if it is </a:t>
            </a:r>
            <a:r>
              <a:rPr lang="en-US" sz="2177" dirty="0" err="1"/>
              <a:t>semilinear</a:t>
            </a:r>
            <a:r>
              <a:rPr lang="en-US" sz="2177" dirty="0"/>
              <a:t>.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6307947" y="3048775"/>
            <a:ext cx="4318580" cy="3153938"/>
            <a:chOff x="6953525" y="3299142"/>
            <a:chExt cx="5076632" cy="37075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53525" y="3765716"/>
              <a:ext cx="5076632" cy="3240983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7437779" y="3299142"/>
              <a:ext cx="4427999" cy="4367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continuous piecewise linear example</a:t>
              </a:r>
            </a:p>
          </p:txBody>
        </p:sp>
      </p:grpSp>
      <p:sp>
        <p:nvSpPr>
          <p:cNvPr id="23" name="Rectangle 22"/>
          <p:cNvSpPr/>
          <p:nvPr/>
        </p:nvSpPr>
        <p:spPr>
          <a:xfrm>
            <a:off x="6448194" y="6302451"/>
            <a:ext cx="2880917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[Chen, Doty,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ITCS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2014]</a:t>
            </a:r>
          </a:p>
        </p:txBody>
      </p:sp>
      <p:grpSp>
        <p:nvGrpSpPr>
          <p:cNvPr id="58" name="Group 57"/>
          <p:cNvGrpSpPr/>
          <p:nvPr/>
        </p:nvGrpSpPr>
        <p:grpSpPr>
          <a:xfrm>
            <a:off x="762404" y="2808448"/>
            <a:ext cx="4843446" cy="3863745"/>
            <a:chOff x="834708" y="3050507"/>
            <a:chExt cx="5339142" cy="4259175"/>
          </a:xfrm>
        </p:grpSpPr>
        <p:graphicFrame>
          <p:nvGraphicFramePr>
            <p:cNvPr id="15" name="Chart 14"/>
            <p:cNvGraphicFramePr/>
            <p:nvPr/>
          </p:nvGraphicFramePr>
          <p:xfrm>
            <a:off x="1007999" y="3428555"/>
            <a:ext cx="5165851" cy="32623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6" name="Rectangle 15"/>
            <p:cNvSpPr/>
            <p:nvPr/>
          </p:nvSpPr>
          <p:spPr>
            <a:xfrm>
              <a:off x="5776293" y="6481508"/>
              <a:ext cx="350672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834708" y="3076133"/>
              <a:ext cx="646005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771392" y="3050507"/>
              <a:ext cx="2539528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 err="1"/>
                <a:t>semilinear</a:t>
              </a:r>
              <a:r>
                <a:rPr lang="en-US" sz="1814" u="sng" dirty="0"/>
                <a:t> example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26563" y="6715243"/>
              <a:ext cx="3536595" cy="5944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Angluin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Aspnes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Eisenstat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PODC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2006]</a:t>
              </a:r>
            </a:p>
            <a:p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[Chen, Doty, </a:t>
              </a:r>
              <a:r>
                <a:rPr lang="en-US" sz="1452" dirty="0" err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Soloveichik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, </a:t>
              </a:r>
              <a:r>
                <a:rPr lang="en-US" sz="1452" i="1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DNA</a:t>
              </a:r>
              <a:r>
                <a:rPr lang="en-US" sz="1452" dirty="0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 2012]</a:t>
              </a:r>
            </a:p>
          </p:txBody>
        </p:sp>
        <p:grpSp>
          <p:nvGrpSpPr>
            <p:cNvPr id="53" name="Group 52"/>
            <p:cNvGrpSpPr/>
            <p:nvPr/>
          </p:nvGrpSpPr>
          <p:grpSpPr>
            <a:xfrm>
              <a:off x="1320800" y="3583757"/>
              <a:ext cx="4670425" cy="2740846"/>
              <a:chOff x="1320800" y="3583757"/>
              <a:chExt cx="4670425" cy="2740846"/>
            </a:xfrm>
          </p:grpSpPr>
          <p:cxnSp>
            <p:nvCxnSpPr>
              <p:cNvPr id="55" name="Straight Connector 54"/>
              <p:cNvCxnSpPr/>
              <p:nvPr/>
            </p:nvCxnSpPr>
            <p:spPr>
              <a:xfrm>
                <a:off x="1320800" y="6032500"/>
                <a:ext cx="4670425" cy="0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5"/>
              <p:cNvCxnSpPr/>
              <p:nvPr/>
            </p:nvCxnSpPr>
            <p:spPr>
              <a:xfrm flipV="1">
                <a:off x="1778000" y="3583757"/>
                <a:ext cx="4180515" cy="2740846"/>
              </a:xfrm>
              <a:prstGeom prst="line">
                <a:avLst/>
              </a:prstGeom>
              <a:ln w="19050">
                <a:solidFill>
                  <a:srgbClr val="4472C4">
                    <a:alpha val="52157"/>
                  </a:srgbClr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3" name="Group 32"/>
          <p:cNvGrpSpPr/>
          <p:nvPr/>
        </p:nvGrpSpPr>
        <p:grpSpPr>
          <a:xfrm>
            <a:off x="1265087" y="3619476"/>
            <a:ext cx="4128888" cy="2111386"/>
            <a:chOff x="1400175" y="3955852"/>
            <a:chExt cx="4551454" cy="2327473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1400175" y="6076950"/>
              <a:ext cx="307975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flipV="1">
              <a:off x="1876425" y="6076950"/>
              <a:ext cx="292100" cy="20637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V="1">
              <a:off x="2330450" y="5768976"/>
              <a:ext cx="304800" cy="222249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2771392" y="5768976"/>
              <a:ext cx="336933" cy="22225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flipV="1">
              <a:off x="3225800" y="5172076"/>
              <a:ext cx="365125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>
              <a:off x="3693160" y="5172076"/>
              <a:ext cx="375920" cy="796924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flipV="1">
              <a:off x="4150360" y="4577080"/>
              <a:ext cx="374333" cy="1391920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614386" y="4550745"/>
              <a:ext cx="384334" cy="14182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5080000" y="3966545"/>
              <a:ext cx="386615" cy="2002455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5537534" y="3955852"/>
              <a:ext cx="414095" cy="2013148"/>
            </a:xfrm>
            <a:prstGeom prst="line">
              <a:avLst/>
            </a:prstGeom>
            <a:ln w="38100">
              <a:solidFill>
                <a:srgbClr val="C0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81957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3" grpId="0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2726" y="365206"/>
            <a:ext cx="8977612" cy="1325528"/>
          </a:xfrm>
        </p:spPr>
        <p:txBody>
          <a:bodyPr>
            <a:normAutofit/>
          </a:bodyPr>
          <a:lstStyle/>
          <a:p>
            <a:r>
              <a:rPr lang="en-US" sz="3629" dirty="0"/>
              <a:t>What if we allow a small probability of </a:t>
            </a:r>
            <a:r>
              <a:rPr lang="en-US" sz="3629" dirty="0">
                <a:solidFill>
                  <a:srgbClr val="C00000"/>
                </a:solidFill>
              </a:rPr>
              <a:t>error</a:t>
            </a:r>
            <a:r>
              <a:rPr lang="en-US" sz="3629" dirty="0"/>
              <a:t>? (i.e., allow reaction rates to influence outcome)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896945E-8B00-45AD-A2DF-A08BFE3C79FC}" type="slidenum">
              <a:rPr lang="en-US" smtClean="0"/>
              <a:t>93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757211" y="1688872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with probability of error &lt; 1% by an integer-valued chemical reaction network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… 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832432" y="2901544"/>
            <a:ext cx="5128914" cy="3711846"/>
            <a:chOff x="704907" y="3256834"/>
            <a:chExt cx="5653826" cy="4091731"/>
          </a:xfrm>
        </p:grpSpPr>
        <p:graphicFrame>
          <p:nvGraphicFramePr>
            <p:cNvPr id="7" name="Chart 6"/>
            <p:cNvGraphicFramePr/>
            <p:nvPr/>
          </p:nvGraphicFramePr>
          <p:xfrm>
            <a:off x="907366" y="3669214"/>
            <a:ext cx="5451367" cy="344263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19613" y="6877466"/>
              <a:ext cx="370053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n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704907" y="3283876"/>
              <a:ext cx="681710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i="1" dirty="0"/>
                <a:t>f</a:t>
              </a:r>
              <a:r>
                <a:rPr lang="en-US" sz="2177" dirty="0"/>
                <a:t>(</a:t>
              </a:r>
              <a:r>
                <a:rPr lang="en-US" sz="2177" i="1" dirty="0"/>
                <a:t>n</a:t>
              </a:r>
              <a:r>
                <a:rPr lang="en-US" sz="2177" dirty="0"/>
                <a:t>)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2748631" y="3256834"/>
              <a:ext cx="2679887" cy="40953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814" u="sng" dirty="0"/>
                <a:t>computable example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881542" y="5837859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287503" y="5342407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3</a:t>
              </a: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3121597" y="4865442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5</a:t>
              </a: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956981" y="4391693"/>
              <a:ext cx="320191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7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500909" y="3881187"/>
              <a:ext cx="436817" cy="37878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33" dirty="0"/>
                <a:t>11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757212" y="2435295"/>
            <a:ext cx="4785541" cy="3157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Cook, Bruck,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Winfree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Natural Computing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2008]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361150" y="2901543"/>
            <a:ext cx="5023193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</a:t>
            </a:r>
            <a:r>
              <a:rPr lang="en-US" sz="1814" b="1" dirty="0">
                <a:solidFill>
                  <a:srgbClr val="C00000"/>
                </a:solidFill>
              </a:rPr>
              <a:t>if</a:t>
            </a:r>
            <a:r>
              <a:rPr lang="en-US" sz="1814" dirty="0"/>
              <a:t> we have an initial leader.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40573" y="3491789"/>
            <a:ext cx="5023193" cy="14882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814" dirty="0"/>
              <a:t>Furthermore, computation doesn’t merely converge to the correct answer eventually, but can be made </a:t>
            </a:r>
            <a:r>
              <a:rPr lang="en-US" sz="1814" i="1" dirty="0"/>
              <a:t>“terminating”</a:t>
            </a:r>
            <a:r>
              <a:rPr lang="en-US" sz="1814" dirty="0"/>
              <a:t>: producing a molecule </a:t>
            </a:r>
            <a:r>
              <a:rPr lang="en-US" sz="1814" i="1" dirty="0"/>
              <a:t>T</a:t>
            </a:r>
            <a:r>
              <a:rPr lang="en-US" sz="1814" dirty="0"/>
              <a:t> </a:t>
            </a:r>
            <a:r>
              <a:rPr lang="en-US" sz="1814" dirty="0">
                <a:solidFill>
                  <a:srgbClr val="C00000"/>
                </a:solidFill>
              </a:rPr>
              <a:t>signaling when the computation is done</a:t>
            </a:r>
            <a:r>
              <a:rPr lang="en-US" sz="1814" dirty="0"/>
              <a:t>.</a:t>
            </a:r>
          </a:p>
          <a:p>
            <a:r>
              <a:rPr lang="en-US" sz="1814" dirty="0"/>
              <a:t>(provably impossible when </a:t>
            </a:r>
            <a:r>
              <a:rPr lang="en-US" sz="1814" dirty="0" err="1"/>
              <a:t>Pr</a:t>
            </a:r>
            <a:r>
              <a:rPr lang="en-US" sz="1814" dirty="0"/>
              <a:t>[error] = 0)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340572" y="5198843"/>
            <a:ext cx="5008721" cy="10974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177" b="1" dirty="0"/>
              <a:t>Conjecture</a:t>
            </a:r>
            <a:r>
              <a:rPr lang="en-US" sz="2177" dirty="0"/>
              <a:t>: </a:t>
            </a:r>
            <a:r>
              <a:rPr lang="en-US" sz="2177" i="1" dirty="0"/>
              <a:t>Even without a leader</a:t>
            </a:r>
            <a:r>
              <a:rPr lang="en-US" sz="2177" dirty="0"/>
              <a:t>, any computable function can be efficiently computed with high probability.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61148" y="2488073"/>
            <a:ext cx="5023194" cy="371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14" dirty="0"/>
              <a:t>… “efficiently” (polynomial-time slowdown) …</a:t>
            </a:r>
          </a:p>
        </p:txBody>
      </p:sp>
    </p:spTree>
    <p:extLst>
      <p:ext uri="{BB962C8B-B14F-4D97-AF65-F5344CB8AC3E}">
        <p14:creationId xmlns:p14="http://schemas.microsoft.com/office/powerpoint/2010/main" val="137494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 animBg="1"/>
      <p:bldP spid="20" grpId="0" animBg="1"/>
      <p:bldP spid="21" grpId="0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29" dirty="0"/>
              <a:t>What if we use real-valued concentrations… </a:t>
            </a:r>
            <a:r>
              <a:rPr lang="en-US" sz="3629" b="1" dirty="0"/>
              <a:t>and</a:t>
            </a:r>
            <a:r>
              <a:rPr lang="en-US" sz="3629" dirty="0"/>
              <a:t> allow reaction rates to influence outcome??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94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838201" y="1857079"/>
            <a:ext cx="1032323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b="1" dirty="0"/>
              <a:t>Theorem</a:t>
            </a:r>
            <a:r>
              <a:rPr lang="en-US" sz="2177" dirty="0"/>
              <a:t>: A function is computable by a real-valued chemical reaction network using </a:t>
            </a:r>
            <a:r>
              <a:rPr lang="en-US" sz="2177" dirty="0">
                <a:solidFill>
                  <a:srgbClr val="C00000"/>
                </a:solidFill>
              </a:rPr>
              <a:t>mass-action kinetics</a:t>
            </a:r>
            <a:r>
              <a:rPr lang="en-US" sz="2177" dirty="0"/>
              <a:t> if and only if it is computable by </a:t>
            </a:r>
            <a:r>
              <a:rPr lang="en-US" sz="2177" u="sng" dirty="0"/>
              <a:t>any algorithm whatsoever</a:t>
            </a:r>
            <a:r>
              <a:rPr lang="en-US" sz="2177" dirty="0"/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838201" y="2606623"/>
            <a:ext cx="9630994" cy="539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Fages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Le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Guludec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Strong Turing completeness of continuous chemical reaction networks and compilation of mixed analog-digital programs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Computational Methods in Systems Biology – CMSB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788240" y="3777292"/>
            <a:ext cx="6093588" cy="2032086"/>
            <a:chOff x="2963658" y="3750437"/>
            <a:chExt cx="6717230" cy="2240057"/>
          </a:xfrm>
        </p:grpSpPr>
        <p:sp>
          <p:nvSpPr>
            <p:cNvPr id="6" name="Rectangle 5"/>
            <p:cNvSpPr/>
            <p:nvPr/>
          </p:nvSpPr>
          <p:spPr>
            <a:xfrm>
              <a:off x="2963658" y="3750437"/>
              <a:ext cx="2810617" cy="471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177" dirty="0"/>
                <a:t>mass-action kinetics:</a:t>
              </a:r>
            </a:p>
          </p:txBody>
        </p:sp>
        <p:sp>
          <p:nvSpPr>
            <p:cNvPr id="8" name="Rectangle 7"/>
            <p:cNvSpPr/>
            <p:nvPr/>
          </p:nvSpPr>
          <p:spPr>
            <a:xfrm>
              <a:off x="4021782" y="4445016"/>
              <a:ext cx="161898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X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Y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3650372" y="5145631"/>
              <a:ext cx="1611913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i="1" dirty="0"/>
                <a:t>Y</a:t>
              </a:r>
              <a:r>
                <a:rPr lang="en-US" sz="2903" dirty="0"/>
                <a:t>+</a:t>
              </a:r>
              <a:r>
                <a:rPr lang="en-US" sz="2903" i="1" dirty="0"/>
                <a:t>Z</a:t>
              </a:r>
              <a:r>
                <a:rPr lang="en-US" sz="2903" dirty="0"/>
                <a:t> </a:t>
              </a:r>
              <a:r>
                <a:rPr lang="en-US" sz="2903" dirty="0">
                  <a:latin typeface="Liberation Sans" panose="020B0604020202020204" pitchFamily="34" charset="0"/>
                  <a:ea typeface="Liberation Sans" panose="020B0604020202020204" pitchFamily="34" charset="0"/>
                  <a:cs typeface="Liberation Sans" panose="020B0604020202020204" pitchFamily="34" charset="0"/>
                </a:rPr>
                <a:t>→</a:t>
              </a:r>
              <a:r>
                <a:rPr lang="en-US" sz="2903" dirty="0"/>
                <a:t> </a:t>
              </a:r>
              <a:r>
                <a:rPr lang="en-US" sz="2903" i="1" dirty="0"/>
                <a:t>X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444989" y="4398849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1</a:t>
              </a: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4424150" y="5091346"/>
              <a:ext cx="406778" cy="40953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814" i="1" dirty="0"/>
                <a:t>k</a:t>
              </a:r>
              <a:r>
                <a:rPr lang="en-US" sz="1814" baseline="-25000" dirty="0"/>
                <a:t>2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999747" y="3860241"/>
              <a:ext cx="3667004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= –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+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6283380" y="3892664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999747" y="4609028"/>
              <a:ext cx="3656402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 = 2</a:t>
              </a:r>
              <a:r>
                <a:rPr lang="en-US" sz="2903" i="1" dirty="0"/>
                <a:t>k</a:t>
              </a:r>
              <a:r>
                <a:rPr lang="en-US" sz="2903" baseline="-25000" dirty="0"/>
                <a:t>1</a:t>
              </a:r>
              <a:r>
                <a:rPr lang="en-US" sz="2903" dirty="0"/>
                <a:t>[</a:t>
              </a:r>
              <a:r>
                <a:rPr lang="en-US" sz="2903" i="1" dirty="0"/>
                <a:t>X</a:t>
              </a:r>
              <a:r>
                <a:rPr lang="en-US" sz="2903" dirty="0"/>
                <a:t>]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5999747" y="5396267"/>
              <a:ext cx="3681141" cy="59422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903" dirty="0"/>
                <a:t>[</a:t>
              </a:r>
              <a:r>
                <a:rPr lang="en-US" sz="2903" i="1" dirty="0"/>
                <a:t>Z</a:t>
              </a:r>
              <a:r>
                <a:rPr lang="en-US" sz="2903" dirty="0"/>
                <a:t>] =             – </a:t>
              </a:r>
              <a:r>
                <a:rPr lang="en-US" sz="2903" i="1" dirty="0"/>
                <a:t>k</a:t>
              </a:r>
              <a:r>
                <a:rPr lang="en-US" sz="2903" baseline="-25000" dirty="0"/>
                <a:t>2</a:t>
              </a:r>
              <a:r>
                <a:rPr lang="en-US" sz="2903" dirty="0"/>
                <a:t>[</a:t>
              </a:r>
              <a:r>
                <a:rPr lang="en-US" sz="2903" i="1" dirty="0"/>
                <a:t>Y</a:t>
              </a:r>
              <a:r>
                <a:rPr lang="en-US" sz="2903" dirty="0"/>
                <a:t>][</a:t>
              </a:r>
              <a:r>
                <a:rPr lang="en-US" sz="2903" i="1" dirty="0"/>
                <a:t>Z</a:t>
              </a:r>
              <a:r>
                <a:rPr lang="en-US" sz="2903" dirty="0"/>
                <a:t>]</a:t>
              </a:r>
            </a:p>
          </p:txBody>
        </p:sp>
        <p:sp>
          <p:nvSpPr>
            <p:cNvPr id="16" name="Oval 15"/>
            <p:cNvSpPr/>
            <p:nvPr/>
          </p:nvSpPr>
          <p:spPr>
            <a:xfrm>
              <a:off x="6283380" y="4647480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  <p:sp>
          <p:nvSpPr>
            <p:cNvPr id="17" name="Oval 16"/>
            <p:cNvSpPr/>
            <p:nvPr/>
          </p:nvSpPr>
          <p:spPr>
            <a:xfrm>
              <a:off x="6283380" y="5426029"/>
              <a:ext cx="86122" cy="86122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33"/>
            </a:p>
          </p:txBody>
        </p:sp>
      </p:grpSp>
      <p:sp>
        <p:nvSpPr>
          <p:cNvPr id="19" name="Rectangle 18"/>
          <p:cNvSpPr/>
          <p:nvPr/>
        </p:nvSpPr>
        <p:spPr>
          <a:xfrm>
            <a:off x="7520849" y="3924589"/>
            <a:ext cx="3705124" cy="7623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77" dirty="0"/>
              <a:t>… with only a polynomial-time slowdown.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84811" y="4669179"/>
            <a:ext cx="4377199" cy="7627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Bournez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Graça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452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Pouly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 </a:t>
            </a:r>
            <a:r>
              <a:rPr lang="en-US" sz="1452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Polynomial time corresponds to solutions of polynomial ordinary differential equations of polynomial length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 </a:t>
            </a:r>
            <a:r>
              <a:rPr lang="en-US" sz="1452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Journal of the ACM</a:t>
            </a:r>
            <a:r>
              <a:rPr lang="en-US" sz="1452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  <a:endParaRPr lang="en-US" sz="127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88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200" y="1261318"/>
            <a:ext cx="6411678" cy="4688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1" y="330281"/>
            <a:ext cx="10515600" cy="1325528"/>
          </a:xfrm>
        </p:spPr>
        <p:txBody>
          <a:bodyPr/>
          <a:lstStyle/>
          <a:p>
            <a:r>
              <a:rPr lang="en-US" dirty="0"/>
              <a:t>Fast approximate division by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F4FFCEE-415F-47A1-A992-BCBBF9213CD5}" type="slidenum">
              <a:rPr lang="en-US" smtClean="0"/>
              <a:t>95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673901" y="3002732"/>
            <a:ext cx="2345514" cy="13487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dirty="0"/>
              <a:t>+</a:t>
            </a:r>
            <a:r>
              <a:rPr lang="en-US" sz="4082" i="1" dirty="0">
                <a:solidFill>
                  <a:schemeClr val="accent2"/>
                </a:solidFill>
                <a:ea typeface="Andale Sans UI" pitchFamily="2"/>
              </a:rPr>
              <a:t>Y</a:t>
            </a:r>
            <a:endParaRPr lang="en-US" sz="4082" i="1" dirty="0">
              <a:solidFill>
                <a:srgbClr val="C00000"/>
              </a:solidFill>
            </a:endParaRPr>
          </a:p>
          <a:p>
            <a:pPr>
              <a:defRPr sz="4500">
                <a:latin typeface="Menlo"/>
                <a:ea typeface="Menlo"/>
                <a:cs typeface="Menlo"/>
                <a:sym typeface="Menlo"/>
              </a:defRPr>
            </a:pPr>
            <a:r>
              <a:rPr lang="en-US" sz="4082" i="1" dirty="0">
                <a:solidFill>
                  <a:schemeClr val="accent1"/>
                </a:solidFill>
              </a:rPr>
              <a:t>X</a:t>
            </a:r>
            <a:r>
              <a:rPr lang="en-US" sz="4082" dirty="0"/>
              <a:t>+</a:t>
            </a:r>
            <a:r>
              <a:rPr lang="en-US" sz="4082" i="1" dirty="0">
                <a:solidFill>
                  <a:srgbClr val="C00000"/>
                </a:solidFill>
              </a:rPr>
              <a:t>B</a:t>
            </a:r>
            <a:r>
              <a:rPr lang="en-US" sz="4082" i="1" dirty="0">
                <a:latin typeface="Liberation Sans" pitchFamily="34"/>
                <a:ea typeface="Andale Sans UI" pitchFamily="2"/>
              </a:rPr>
              <a:t>→</a:t>
            </a:r>
            <a:r>
              <a:rPr lang="en-US" sz="4082" i="1" dirty="0">
                <a:solidFill>
                  <a:schemeClr val="accent6"/>
                </a:solidFill>
              </a:rPr>
              <a:t>A</a:t>
            </a:r>
          </a:p>
        </p:txBody>
      </p:sp>
      <p:sp>
        <p:nvSpPr>
          <p:cNvPr id="7" name="Rectangle 6"/>
          <p:cNvSpPr/>
          <p:nvPr/>
        </p:nvSpPr>
        <p:spPr>
          <a:xfrm>
            <a:off x="1335905" y="1819987"/>
            <a:ext cx="3815761" cy="87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540" dirty="0"/>
              <a:t>initial configuration: </a:t>
            </a:r>
          </a:p>
          <a:p>
            <a:r>
              <a:rPr lang="en-US" sz="2540" dirty="0"/>
              <a:t>{ 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1"/>
                </a:solidFill>
              </a:rPr>
              <a:t>X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chemeClr val="accent6"/>
                </a:solidFill>
              </a:rPr>
              <a:t>A</a:t>
            </a:r>
            <a:r>
              <a:rPr lang="en-US" sz="2540" dirty="0"/>
              <a:t>,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  <a:r>
              <a:rPr lang="en-US" sz="2540" dirty="0"/>
              <a:t> </a:t>
            </a:r>
            <a:r>
              <a:rPr lang="en-US" sz="2540" i="1" dirty="0">
                <a:solidFill>
                  <a:srgbClr val="C00000"/>
                </a:solidFill>
              </a:rPr>
              <a:t>B</a:t>
            </a:r>
            <a:r>
              <a:rPr lang="en-US" sz="2540" dirty="0"/>
              <a:t> }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467641" y="4667285"/>
            <a:ext cx="2935419" cy="1264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u="sng" dirty="0"/>
              <a:t>guaranteed</a:t>
            </a:r>
            <a:r>
              <a:rPr lang="en-US" sz="2540" dirty="0"/>
              <a:t> to get </a:t>
            </a:r>
          </a:p>
          <a:p>
            <a:r>
              <a:rPr lang="en-US" sz="2540" i="1" dirty="0">
                <a:solidFill>
                  <a:schemeClr val="accent2"/>
                </a:solidFill>
              </a:rPr>
              <a:t>Y</a:t>
            </a:r>
            <a:r>
              <a:rPr lang="en-US" sz="2540" dirty="0"/>
              <a:t> = </a:t>
            </a:r>
            <a:r>
              <a:rPr lang="en-US" sz="2540" i="1" dirty="0"/>
              <a:t>n</a:t>
            </a:r>
            <a:r>
              <a:rPr lang="en-US" sz="2540" dirty="0"/>
              <a:t>/2 ± </a:t>
            </a:r>
            <a:r>
              <a:rPr lang="el-GR" sz="2540" i="1" dirty="0"/>
              <a:t>ε</a:t>
            </a:r>
            <a:r>
              <a:rPr lang="en-US" sz="2540" i="1" dirty="0"/>
              <a:t>n</a:t>
            </a:r>
          </a:p>
          <a:p>
            <a:r>
              <a:rPr lang="en-US" sz="2540" dirty="0"/>
              <a:t>E[time] = O(log </a:t>
            </a:r>
            <a:r>
              <a:rPr lang="en-US" sz="2540" i="1" dirty="0"/>
              <a:t>n</a:t>
            </a:r>
            <a:r>
              <a:rPr lang="en-US" sz="2540" dirty="0"/>
              <a:t>) / </a:t>
            </a:r>
            <a:r>
              <a:rPr lang="el-GR" sz="2540" i="1" dirty="0"/>
              <a:t>ε</a:t>
            </a:r>
            <a:endParaRPr lang="en-US" sz="2540" dirty="0"/>
          </a:p>
        </p:txBody>
      </p:sp>
      <p:sp>
        <p:nvSpPr>
          <p:cNvPr id="17" name="Rectangle 16"/>
          <p:cNvSpPr/>
          <p:nvPr/>
        </p:nvSpPr>
        <p:spPr>
          <a:xfrm>
            <a:off x="6909492" y="1261318"/>
            <a:ext cx="2468946" cy="4832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540" i="1" dirty="0"/>
              <a:t>n</a:t>
            </a:r>
            <a:r>
              <a:rPr lang="en-US" sz="2540" dirty="0"/>
              <a:t> = 100      </a:t>
            </a:r>
            <a:r>
              <a:rPr lang="el-GR" sz="2540" i="1" dirty="0"/>
              <a:t>ε</a:t>
            </a:r>
            <a:r>
              <a:rPr lang="en-US" sz="2540" dirty="0"/>
              <a:t> = 0.1</a:t>
            </a:r>
          </a:p>
        </p:txBody>
      </p:sp>
      <p:sp>
        <p:nvSpPr>
          <p:cNvPr id="9" name="Rectangle 8"/>
          <p:cNvSpPr/>
          <p:nvPr/>
        </p:nvSpPr>
        <p:spPr>
          <a:xfrm>
            <a:off x="2707240" y="6036949"/>
            <a:ext cx="6772511" cy="5949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[Belleville, Doty, </a:t>
            </a:r>
            <a:r>
              <a:rPr lang="en-US" sz="1633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Soloveichik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Hardness of computing and approximating predicates and functions with leaderless population protocols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, </a:t>
            </a:r>
            <a:r>
              <a:rPr lang="en-US" sz="1633" u="sng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ICALP</a:t>
            </a:r>
            <a:r>
              <a:rPr lang="en-US" sz="1633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2017]</a:t>
            </a:r>
          </a:p>
        </p:txBody>
      </p:sp>
    </p:spTree>
    <p:extLst>
      <p:ext uri="{BB962C8B-B14F-4D97-AF65-F5344CB8AC3E}">
        <p14:creationId xmlns:p14="http://schemas.microsoft.com/office/powerpoint/2010/main" val="1191607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DC8CD07-F377-4801-A67B-80287F7D8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CRN computation with a small chance of error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4479D25-5649-4A0B-80D5-4719D1829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76260-043E-487B-991A-7A786E4E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03265E-6694-44D3-924F-56D01E831E92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09548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2182244" y="2148609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3" name="CustomShape 2"/>
          <p:cNvSpPr/>
          <p:nvPr/>
        </p:nvSpPr>
        <p:spPr>
          <a:xfrm>
            <a:off x="2182244" y="26985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4" name="CustomShape 3"/>
          <p:cNvSpPr/>
          <p:nvPr/>
        </p:nvSpPr>
        <p:spPr>
          <a:xfrm>
            <a:off x="2182244" y="3239403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5" name="CustomShape 4"/>
          <p:cNvSpPr/>
          <p:nvPr/>
        </p:nvSpPr>
        <p:spPr>
          <a:xfrm>
            <a:off x="2182244" y="3771084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6" name="CustomShape 5"/>
          <p:cNvSpPr/>
          <p:nvPr/>
        </p:nvSpPr>
        <p:spPr>
          <a:xfrm>
            <a:off x="2182244" y="4330196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7" name="CustomShape 6"/>
          <p:cNvSpPr/>
          <p:nvPr/>
        </p:nvSpPr>
        <p:spPr>
          <a:xfrm>
            <a:off x="2182244" y="4871021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68" name="Group 7"/>
          <p:cNvGrpSpPr/>
          <p:nvPr/>
        </p:nvGrpSpPr>
        <p:grpSpPr>
          <a:xfrm>
            <a:off x="6164626" y="2375583"/>
            <a:ext cx="4126081" cy="2323982"/>
            <a:chOff x="5115960" y="2618640"/>
            <a:chExt cx="4548240" cy="2561760"/>
          </a:xfrm>
        </p:grpSpPr>
        <p:sp>
          <p:nvSpPr>
            <p:cNvPr id="269" name="CustomShape 8"/>
            <p:cNvSpPr/>
            <p:nvPr/>
          </p:nvSpPr>
          <p:spPr>
            <a:xfrm>
              <a:off x="5115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0" name="TextShape 9"/>
            <p:cNvSpPr txBox="1"/>
            <p:nvPr/>
          </p:nvSpPr>
          <p:spPr>
            <a:xfrm>
              <a:off x="568872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FF0000"/>
                  </a:solidFill>
                  <a:latin typeface="Arial"/>
                </a:rPr>
                <a:t>r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1" name="CustomShape 10"/>
            <p:cNvSpPr/>
            <p:nvPr/>
          </p:nvSpPr>
          <p:spPr>
            <a:xfrm>
              <a:off x="6735600" y="335124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72" name="TextShape 11"/>
            <p:cNvSpPr txBox="1"/>
            <p:nvPr/>
          </p:nvSpPr>
          <p:spPr>
            <a:xfrm>
              <a:off x="727308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00FF"/>
                  </a:solidFill>
                  <a:latin typeface="Arial"/>
                </a:rPr>
                <a:t>s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3" name="TextShape 12"/>
            <p:cNvSpPr txBox="1"/>
            <p:nvPr/>
          </p:nvSpPr>
          <p:spPr>
            <a:xfrm>
              <a:off x="8893440" y="2618640"/>
              <a:ext cx="299520" cy="68328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4355" spc="-1">
                  <a:solidFill>
                    <a:srgbClr val="006600"/>
                  </a:solidFill>
                  <a:latin typeface="Arial"/>
                </a:rPr>
                <a:t>t</a:t>
              </a:r>
              <a:endParaRPr lang="en-US" sz="4355" spc="-1">
                <a:solidFill>
                  <a:srgbClr val="000080"/>
                </a:solidFill>
                <a:latin typeface="Arial"/>
              </a:endParaRPr>
            </a:p>
          </p:txBody>
        </p:sp>
        <p:sp>
          <p:nvSpPr>
            <p:cNvPr id="274" name="CustomShape 13"/>
            <p:cNvSpPr/>
            <p:nvPr/>
          </p:nvSpPr>
          <p:spPr>
            <a:xfrm>
              <a:off x="8319960" y="3351600"/>
              <a:ext cx="1344240" cy="1828800"/>
            </a:xfrm>
            <a:prstGeom prst="can">
              <a:avLst>
                <a:gd name="adj" fmla="val 32412"/>
              </a:avLst>
            </a:prstGeom>
            <a:solidFill>
              <a:srgbClr val="FFFFFF"/>
            </a:solidFill>
            <a:ln w="0">
              <a:solidFill>
                <a:srgbClr val="000000"/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75" name="TextShape 14"/>
          <p:cNvSpPr txBox="1"/>
          <p:nvPr/>
        </p:nvSpPr>
        <p:spPr>
          <a:xfrm>
            <a:off x="1980740" y="273352"/>
            <a:ext cx="8229627" cy="1145009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en-US" sz="4000" spc="-1" dirty="0">
                <a:latin typeface="+mj-lt"/>
              </a:rPr>
              <a:t>Counter (register) machine</a:t>
            </a:r>
          </a:p>
        </p:txBody>
      </p:sp>
      <p:sp>
        <p:nvSpPr>
          <p:cNvPr id="276" name="TextShape 15"/>
          <p:cNvSpPr txBox="1"/>
          <p:nvPr/>
        </p:nvSpPr>
        <p:spPr>
          <a:xfrm>
            <a:off x="2135868" y="1730577"/>
            <a:ext cx="3442211" cy="3506222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endParaRPr lang="en-US" sz="2903" spc="-1" dirty="0">
              <a:solidFill>
                <a:srgbClr val="000080"/>
              </a:solidFill>
              <a:latin typeface="Arial"/>
            </a:endParaRP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FF0000"/>
                </a:solidFill>
                <a:latin typeface="Arial"/>
              </a:rPr>
              <a:t>r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>
                <a:solidFill>
                  <a:srgbClr val="000080"/>
                </a:solidFill>
                <a:latin typeface="Consolas" panose="020B0609020204030204" pitchFamily="49" charset="0"/>
              </a:rPr>
              <a:t>dec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6600"/>
                </a:solidFill>
                <a:latin typeface="Arial"/>
              </a:rPr>
              <a:t>t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  <a:p>
            <a:pPr marL="97978">
              <a:spcAft>
                <a:spcPts val="1286"/>
              </a:spcAft>
              <a:buClr>
                <a:srgbClr val="FF6633"/>
              </a:buClr>
              <a:buFont typeface="StarSymbol"/>
              <a:buAutoNum type="arabicParenR"/>
            </a:pP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b="1" spc="-1" dirty="0" err="1">
                <a:solidFill>
                  <a:srgbClr val="000080"/>
                </a:solidFill>
                <a:latin typeface="Consolas" panose="020B0609020204030204" pitchFamily="49" charset="0"/>
              </a:rPr>
              <a:t>inc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  <a:r>
              <a:rPr lang="en-US" sz="2540" spc="-1" dirty="0">
                <a:solidFill>
                  <a:srgbClr val="0000FF"/>
                </a:solidFill>
                <a:latin typeface="Arial"/>
              </a:rPr>
              <a:t>s</a:t>
            </a:r>
            <a:r>
              <a:rPr lang="en-US" sz="2540" spc="-1" dirty="0">
                <a:solidFill>
                  <a:srgbClr val="000080"/>
                </a:solidFill>
                <a:latin typeface="Arial"/>
              </a:rPr>
              <a:t> </a:t>
            </a:r>
          </a:p>
        </p:txBody>
      </p:sp>
      <p:sp>
        <p:nvSpPr>
          <p:cNvPr id="277" name="TextShape 16"/>
          <p:cNvSpPr txBox="1"/>
          <p:nvPr/>
        </p:nvSpPr>
        <p:spPr>
          <a:xfrm>
            <a:off x="3645346" y="2256380"/>
            <a:ext cx="2155464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6</a:t>
            </a:r>
          </a:p>
        </p:txBody>
      </p:sp>
      <p:sp>
        <p:nvSpPr>
          <p:cNvPr id="278" name="TextShape 17"/>
          <p:cNvSpPr txBox="1"/>
          <p:nvPr/>
        </p:nvSpPr>
        <p:spPr>
          <a:xfrm>
            <a:off x="3645673" y="4346853"/>
            <a:ext cx="2155138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if empty goto 1</a:t>
            </a:r>
          </a:p>
        </p:txBody>
      </p:sp>
      <p:sp>
        <p:nvSpPr>
          <p:cNvPr id="279" name="CustomShape 18"/>
          <p:cNvSpPr/>
          <p:nvPr/>
        </p:nvSpPr>
        <p:spPr>
          <a:xfrm>
            <a:off x="6485660" y="4059458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0" name="CustomShape 19"/>
          <p:cNvSpPr/>
          <p:nvPr/>
        </p:nvSpPr>
        <p:spPr>
          <a:xfrm>
            <a:off x="6920345" y="3804721"/>
            <a:ext cx="165905" cy="165905"/>
          </a:xfrm>
          <a:prstGeom prst="ellipse">
            <a:avLst/>
          </a:prstGeom>
          <a:solidFill>
            <a:srgbClr val="FF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1" name="CustomShape 20"/>
          <p:cNvSpPr/>
          <p:nvPr/>
        </p:nvSpPr>
        <p:spPr>
          <a:xfrm>
            <a:off x="7824661" y="4320726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2" name="CustomShape 21"/>
          <p:cNvSpPr/>
          <p:nvPr/>
        </p:nvSpPr>
        <p:spPr>
          <a:xfrm>
            <a:off x="8249548" y="4255409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3" name="CustomShape 22"/>
          <p:cNvSpPr/>
          <p:nvPr/>
        </p:nvSpPr>
        <p:spPr>
          <a:xfrm>
            <a:off x="7759670" y="3765531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4" name="CustomShape 23"/>
          <p:cNvSpPr/>
          <p:nvPr/>
        </p:nvSpPr>
        <p:spPr>
          <a:xfrm>
            <a:off x="8151573" y="3275653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5" name="CustomShape 24"/>
          <p:cNvSpPr/>
          <p:nvPr/>
        </p:nvSpPr>
        <p:spPr>
          <a:xfrm>
            <a:off x="8216890" y="383084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6" name="CustomShape 25"/>
          <p:cNvSpPr/>
          <p:nvPr/>
        </p:nvSpPr>
        <p:spPr>
          <a:xfrm>
            <a:off x="8543475" y="4059458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7" name="CustomShape 26"/>
          <p:cNvSpPr/>
          <p:nvPr/>
        </p:nvSpPr>
        <p:spPr>
          <a:xfrm>
            <a:off x="8478158" y="3700214"/>
            <a:ext cx="165905" cy="165905"/>
          </a:xfrm>
          <a:prstGeom prst="ellipse">
            <a:avLst/>
          </a:prstGeom>
          <a:solidFill>
            <a:srgbClr val="0000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88" name="TextShape 27"/>
          <p:cNvSpPr txBox="1"/>
          <p:nvPr/>
        </p:nvSpPr>
        <p:spPr>
          <a:xfrm>
            <a:off x="6179976" y="4856000"/>
            <a:ext cx="3162327" cy="36153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>
            <a:noAutofit/>
          </a:bodyPr>
          <a:lstStyle/>
          <a:p>
            <a:r>
              <a:rPr lang="en-US" sz="2540" spc="-1">
                <a:solidFill>
                  <a:srgbClr val="000080"/>
                </a:solidFill>
                <a:latin typeface="Arial"/>
              </a:rPr>
              <a:t>computes 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f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(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) = 3</a:t>
            </a:r>
            <a:r>
              <a:rPr lang="en-US" sz="2540" i="1" spc="-1">
                <a:solidFill>
                  <a:srgbClr val="000080"/>
                </a:solidFill>
                <a:latin typeface="Arial"/>
              </a:rPr>
              <a:t>n</a:t>
            </a:r>
            <a:r>
              <a:rPr lang="en-US" sz="2540" spc="-1">
                <a:solidFill>
                  <a:srgbClr val="000080"/>
                </a:solidFill>
                <a:latin typeface="Arial"/>
              </a:rPr>
              <a:t>+1</a:t>
            </a:r>
          </a:p>
        </p:txBody>
      </p:sp>
      <p:sp>
        <p:nvSpPr>
          <p:cNvPr id="289" name="CustomShape 28"/>
          <p:cNvSpPr/>
          <p:nvPr/>
        </p:nvSpPr>
        <p:spPr>
          <a:xfrm>
            <a:off x="2182244" y="5439278"/>
            <a:ext cx="1310587" cy="475182"/>
          </a:xfrm>
          <a:prstGeom prst="rect">
            <a:avLst/>
          </a:prstGeom>
          <a:solidFill>
            <a:srgbClr val="EEEEEE"/>
          </a:solidFill>
          <a:ln w="0">
            <a:solidFill>
              <a:srgbClr val="00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646" tIns="40823" rIns="81646" bIns="40823" anchor="ctr">
            <a:noAutofit/>
          </a:bodyPr>
          <a:lstStyle/>
          <a:p>
            <a:pPr algn="ctr"/>
            <a:r>
              <a:rPr lang="en-US" sz="2177" b="1" spc="-1">
                <a:solidFill>
                  <a:srgbClr val="FF0000"/>
                </a:solidFill>
                <a:latin typeface="Arial"/>
              </a:rPr>
              <a:t>HALT</a:t>
            </a:r>
            <a:endParaRPr lang="en-US" sz="2177" spc="-1">
              <a:latin typeface="Arial"/>
            </a:endParaRPr>
          </a:p>
        </p:txBody>
      </p:sp>
      <p:grpSp>
        <p:nvGrpSpPr>
          <p:cNvPr id="290" name="Group 29"/>
          <p:cNvGrpSpPr/>
          <p:nvPr/>
        </p:nvGrpSpPr>
        <p:grpSpPr>
          <a:xfrm>
            <a:off x="6684224" y="1650890"/>
            <a:ext cx="2270422" cy="1301117"/>
            <a:chOff x="5688720" y="1819800"/>
            <a:chExt cx="2502720" cy="1434240"/>
          </a:xfrm>
        </p:grpSpPr>
        <p:sp>
          <p:nvSpPr>
            <p:cNvPr id="291" name="TextShape 30"/>
            <p:cNvSpPr txBox="1"/>
            <p:nvPr/>
          </p:nvSpPr>
          <p:spPr>
            <a:xfrm>
              <a:off x="5688720" y="1819800"/>
              <a:ext cx="2502720" cy="398520"/>
            </a:xfrm>
            <a:prstGeom prst="rect">
              <a:avLst/>
            </a:prstGeom>
            <a:noFill/>
            <a:ln w="0">
              <a:noFill/>
            </a:ln>
          </p:spPr>
          <p:txBody>
            <a:bodyPr lIns="0" tIns="0" rIns="0" bIns="0">
              <a:noAutofit/>
            </a:bodyPr>
            <a:lstStyle/>
            <a:p>
              <a:r>
                <a:rPr lang="en-US" sz="2540" spc="-1">
                  <a:solidFill>
                    <a:srgbClr val="000080"/>
                  </a:solidFill>
                  <a:latin typeface="Arial"/>
                </a:rPr>
                <a:t>“input” counter</a:t>
              </a:r>
            </a:p>
          </p:txBody>
        </p:sp>
        <p:sp>
          <p:nvSpPr>
            <p:cNvPr id="292" name="Line 31"/>
            <p:cNvSpPr/>
            <p:nvPr/>
          </p:nvSpPr>
          <p:spPr>
            <a:xfrm flipH="1">
              <a:off x="6191280" y="2218320"/>
              <a:ext cx="365040" cy="1035720"/>
            </a:xfrm>
            <a:prstGeom prst="line">
              <a:avLst/>
            </a:prstGeom>
            <a:ln w="36720">
              <a:solidFill>
                <a:srgbClr val="00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 additive="repl">
                                        <p:cTn id="7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6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43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44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57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58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9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0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1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2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8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84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5" dur="5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 additive="repl">
                                        <p:cTn id="10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08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9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0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21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2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34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3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4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48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9" dur="5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47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72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73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xit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1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186" dur="500"/>
                                        <p:tgtEl>
                                          <p:spTgt spid="2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4"/>
            <a:ext cx="10515600" cy="1365201"/>
          </a:xfrm>
        </p:spPr>
        <p:txBody>
          <a:bodyPr/>
          <a:lstStyle/>
          <a:p>
            <a:r>
              <a:rPr lang="en-US" dirty="0"/>
              <a:t>Counter machines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638886"/>
            <a:ext cx="10755923" cy="4808903"/>
          </a:xfrm>
        </p:spPr>
        <p:txBody>
          <a:bodyPr>
            <a:normAutofit/>
          </a:bodyPr>
          <a:lstStyle/>
          <a:p>
            <a:r>
              <a:rPr lang="en-US" sz="2400" dirty="0"/>
              <a:t>Finite state machine with a fixed number of counters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, each holding a nonnegative integer.</a:t>
            </a:r>
          </a:p>
          <a:p>
            <a:r>
              <a:rPr lang="en-US" sz="2400" dirty="0"/>
              <a:t>Start with inputs </a:t>
            </a:r>
            <a:r>
              <a:rPr lang="en-US" sz="2400" i="1" dirty="0"/>
              <a:t>n</a:t>
            </a:r>
            <a:r>
              <a:rPr lang="en-US" sz="2400" baseline="-25000" dirty="0"/>
              <a:t>1</a:t>
            </a:r>
            <a:r>
              <a:rPr lang="en-US" sz="2400" i="1" dirty="0"/>
              <a:t>, n</a:t>
            </a:r>
            <a:r>
              <a:rPr lang="en-US" sz="2400" baseline="-25000" dirty="0"/>
              <a:t>2</a:t>
            </a:r>
            <a:r>
              <a:rPr lang="en-US" sz="2400" i="1" dirty="0"/>
              <a:t>, …, </a:t>
            </a:r>
            <a:r>
              <a:rPr lang="en-US" sz="2400" i="1" dirty="0" err="1"/>
              <a:t>n</a:t>
            </a:r>
            <a:r>
              <a:rPr lang="en-US" sz="2400" i="1" baseline="-25000" dirty="0" err="1"/>
              <a:t>l</a:t>
            </a:r>
            <a:r>
              <a:rPr lang="en-US" sz="2400" dirty="0"/>
              <a:t> ∈ ℕ as values of </a:t>
            </a:r>
            <a:r>
              <a:rPr lang="en-US" sz="2400" i="1" dirty="0"/>
              <a:t>c</a:t>
            </a:r>
            <a:r>
              <a:rPr lang="en-US" sz="2400" baseline="-25000" dirty="0"/>
              <a:t>1</a:t>
            </a:r>
            <a:r>
              <a:rPr lang="en-US" sz="2400" dirty="0"/>
              <a:t>, </a:t>
            </a:r>
            <a:r>
              <a:rPr lang="en-US" sz="2400" i="1" dirty="0"/>
              <a:t>c</a:t>
            </a:r>
            <a:r>
              <a:rPr lang="en-US" sz="2400" baseline="-25000" dirty="0"/>
              <a:t>2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dirty="0"/>
              <a:t>, and </a:t>
            </a:r>
            <a:r>
              <a:rPr lang="en-US" sz="2400" i="1" dirty="0"/>
              <a:t>c</a:t>
            </a:r>
            <a:r>
              <a:rPr lang="en-US" sz="2400" i="1" baseline="-25000" dirty="0"/>
              <a:t>l</a:t>
            </a:r>
            <a:r>
              <a:rPr lang="en-US" sz="2400" baseline="-25000" dirty="0"/>
              <a:t>+1</a:t>
            </a:r>
            <a:r>
              <a:rPr lang="en-US" sz="2400" dirty="0"/>
              <a:t>, …, </a:t>
            </a:r>
            <a:r>
              <a:rPr lang="en-US" sz="2400" i="1" dirty="0"/>
              <a:t>c</a:t>
            </a:r>
            <a:r>
              <a:rPr lang="en-US" sz="2400" i="1" baseline="-25000" dirty="0"/>
              <a:t>k</a:t>
            </a:r>
            <a:r>
              <a:rPr lang="en-US" sz="2400" dirty="0"/>
              <a:t> start 0.</a:t>
            </a:r>
          </a:p>
          <a:p>
            <a:r>
              <a:rPr lang="en-US" sz="2400" dirty="0"/>
              <a:t>Finite-state machine, where each state is one of: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inc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 			increment counter </a:t>
            </a:r>
            <a:r>
              <a:rPr lang="en-US" sz="2000" i="1" dirty="0"/>
              <a:t>c</a:t>
            </a:r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dec</a:t>
            </a:r>
            <a:r>
              <a:rPr lang="en-US" sz="2000" dirty="0">
                <a:latin typeface="Consolas" panose="020B0609020204030204" pitchFamily="49" charset="0"/>
              </a:rPr>
              <a:t> c</a:t>
            </a:r>
            <a:r>
              <a:rPr lang="en-US" sz="2000" dirty="0"/>
              <a:t>:	 		decrement counter </a:t>
            </a:r>
            <a:r>
              <a:rPr lang="en-US" sz="2000" i="1" dirty="0"/>
              <a:t>c</a:t>
            </a:r>
            <a:r>
              <a:rPr lang="en-US" sz="2000" dirty="0"/>
              <a:t>; no effect if </a:t>
            </a:r>
            <a:r>
              <a:rPr lang="en-US" sz="2000" i="1" dirty="0"/>
              <a:t>c</a:t>
            </a:r>
            <a:r>
              <a:rPr lang="en-US" sz="2000" dirty="0"/>
              <a:t> = 0</a:t>
            </a:r>
          </a:p>
          <a:p>
            <a:pPr lvl="1"/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i</a:t>
            </a:r>
            <a:r>
              <a:rPr lang="en-US" sz="2000" dirty="0"/>
              <a:t>:		if counter </a:t>
            </a:r>
            <a:r>
              <a:rPr lang="en-US" sz="2000" i="1" dirty="0"/>
              <a:t>c</a:t>
            </a:r>
            <a:r>
              <a:rPr lang="en-US" sz="2000" dirty="0"/>
              <a:t> is 0, then jump to state </a:t>
            </a:r>
            <a:r>
              <a:rPr lang="en-US" sz="2000" i="1" dirty="0" err="1"/>
              <a:t>i</a:t>
            </a:r>
            <a:endParaRPr lang="en-US" sz="2000" i="1" dirty="0"/>
          </a:p>
          <a:p>
            <a:pPr lvl="1"/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/>
              <a:t> 			(can be shorthand for </a:t>
            </a:r>
            <a:r>
              <a:rPr lang="en-US" sz="2000" b="1" dirty="0">
                <a:latin typeface="Consolas" panose="020B0609020204030204" pitchFamily="49" charset="0"/>
              </a:rPr>
              <a:t>if</a:t>
            </a:r>
            <a:r>
              <a:rPr lang="en-US" sz="2000" dirty="0">
                <a:latin typeface="Consolas" panose="020B0609020204030204" pitchFamily="49" charset="0"/>
              </a:rPr>
              <a:t> c=0 </a:t>
            </a:r>
            <a:r>
              <a:rPr lang="en-US" sz="2000" b="1" dirty="0" err="1">
                <a:latin typeface="Consolas" panose="020B0609020204030204" pitchFamily="49" charset="0"/>
              </a:rPr>
              <a:t>goto</a:t>
            </a:r>
            <a:r>
              <a:rPr lang="en-US" sz="2000" dirty="0">
                <a:latin typeface="Consolas" panose="020B0609020204030204" pitchFamily="49" charset="0"/>
              </a:rPr>
              <a:t> </a:t>
            </a:r>
            <a:r>
              <a:rPr lang="en-US" sz="2000" dirty="0" err="1">
                <a:latin typeface="Consolas" panose="020B0609020204030204" pitchFamily="49" charset="0"/>
              </a:rPr>
              <a:t>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for unused </a:t>
            </a: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</a:p>
          <a:p>
            <a:r>
              <a:rPr lang="en-US" sz="2400" dirty="0"/>
              <a:t>may also have </a:t>
            </a:r>
            <a:r>
              <a:rPr lang="en-US" sz="2400" dirty="0">
                <a:latin typeface="Consolas" panose="020B0609020204030204" pitchFamily="49" charset="0"/>
              </a:rPr>
              <a:t>accept/reject</a:t>
            </a:r>
            <a:r>
              <a:rPr lang="en-US" sz="2400" dirty="0"/>
              <a:t> semantics, or interpret the final value of some counter as the output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22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94"/>
            <a:ext cx="10515600" cy="877521"/>
          </a:xfrm>
        </p:spPr>
        <p:txBody>
          <a:bodyPr/>
          <a:lstStyle/>
          <a:p>
            <a:r>
              <a:rPr lang="en-US" dirty="0"/>
              <a:t>Example counter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DC0DD-A20C-43E8-BBF5-AC705073E80B}" type="slidenum">
              <a:rPr lang="en-US" smtClean="0"/>
              <a:t>99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51449" y="1448514"/>
            <a:ext cx="2628900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end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24647" y="1448514"/>
            <a:ext cx="275717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2670" y="701217"/>
            <a:ext cx="3013097" cy="203132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7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6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accept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reject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421717" y="3635344"/>
            <a:ext cx="2804248" cy="258532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d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51449" y="986849"/>
            <a:ext cx="1071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424647" y="986849"/>
            <a:ext cx="12021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192671" y="239552"/>
            <a:ext cx="1215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21717" y="3173679"/>
            <a:ext cx="15777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inputs </a:t>
            </a:r>
            <a:r>
              <a:rPr lang="en-US" sz="2400" dirty="0" err="1"/>
              <a:t>a,b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745585" y="3366670"/>
            <a:ext cx="2805332" cy="341632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 </a:t>
            </a:r>
            <a:r>
              <a:rPr lang="en-US" dirty="0">
                <a:latin typeface="Consolas" panose="020B0609020204030204" pitchFamily="49" charset="0"/>
              </a:rPr>
              <a:t>a&gt;0: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</a:p>
          <a:p>
            <a:r>
              <a:rPr lang="en-US" dirty="0"/>
              <a:t>is a shorthand for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if</a:t>
            </a:r>
            <a:r>
              <a:rPr lang="en-US" dirty="0">
                <a:latin typeface="Consolas" panose="020B0609020204030204" pitchFamily="49" charset="0"/>
              </a:rPr>
              <a:t> a=0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</a:t>
            </a:r>
            <a:r>
              <a:rPr lang="en-US" dirty="0" err="1">
                <a:latin typeface="Consolas" panose="020B0609020204030204" pitchFamily="49" charset="0"/>
              </a:rPr>
              <a:t>i</a:t>
            </a:r>
            <a:endParaRPr lang="en-US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&lt;instruction&gt;</a:t>
            </a:r>
          </a:p>
          <a:p>
            <a:r>
              <a:rPr lang="en-US" dirty="0">
                <a:latin typeface="Consolas" panose="020B0609020204030204" pitchFamily="49" charset="0"/>
              </a:rPr>
              <a:t>…</a:t>
            </a:r>
          </a:p>
          <a:p>
            <a:r>
              <a:rPr lang="en-US" dirty="0">
                <a:latin typeface="Consolas" panose="020B0609020204030204" pitchFamily="49" charset="0"/>
              </a:rPr>
              <a:t>i-1. </a:t>
            </a:r>
            <a:r>
              <a:rPr lang="en-US" b="1" dirty="0" err="1">
                <a:latin typeface="Consolas" panose="020B0609020204030204" pitchFamily="49" charset="0"/>
              </a:rPr>
              <a:t>goto</a:t>
            </a:r>
            <a:r>
              <a:rPr lang="en-US" dirty="0">
                <a:latin typeface="Consolas" panose="020B0609020204030204" pitchFamily="49" charset="0"/>
              </a:rPr>
              <a:t> 1</a:t>
            </a:r>
          </a:p>
          <a:p>
            <a:r>
              <a:rPr lang="en-US" dirty="0" err="1">
                <a:latin typeface="Consolas" panose="020B0609020204030204" pitchFamily="49" charset="0"/>
              </a:rPr>
              <a:t>i</a:t>
            </a:r>
            <a:r>
              <a:rPr lang="en-US" dirty="0">
                <a:latin typeface="Consolas" panose="020B0609020204030204" pitchFamily="49" charset="0"/>
              </a:rPr>
              <a:t>. …</a:t>
            </a:r>
            <a:endParaRPr lang="en-US" b="1" dirty="0">
              <a:latin typeface="Consolas" panose="020B0609020204030204" pitchFamily="49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192672" y="3465925"/>
            <a:ext cx="2805332" cy="286232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while</a:t>
            </a:r>
            <a:r>
              <a:rPr lang="en-US" dirty="0">
                <a:latin typeface="Consolas" panose="020B0609020204030204" pitchFamily="49" charset="0"/>
              </a:rPr>
              <a:t> a&gt;0:</a:t>
            </a:r>
            <a:endParaRPr lang="en-US" b="1" dirty="0">
              <a:latin typeface="Consolas" panose="020B06090202040302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b&gt;0: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rgbClr val="C00000"/>
                </a:solidFill>
                <a:latin typeface="Consolas" panose="020B0609020204030204" pitchFamily="49" charset="0"/>
              </a:rPr>
              <a:t>    </a:t>
            </a:r>
            <a:r>
              <a:rPr lang="en-US" b="1" dirty="0" err="1">
                <a:solidFill>
                  <a:srgbClr val="C00000"/>
                </a:solidFill>
                <a:latin typeface="Consolas" panose="020B0609020204030204" pitchFamily="49" charset="0"/>
              </a:rPr>
              <a:t>inc</a:t>
            </a:r>
            <a:r>
              <a:rPr lang="en-US" dirty="0">
                <a:solidFill>
                  <a:srgbClr val="C00000"/>
                </a:solidFill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latin typeface="Consolas" panose="020B0609020204030204" pitchFamily="49" charset="0"/>
              </a:rPr>
              <a:t>  while</a:t>
            </a:r>
            <a:r>
              <a:rPr lang="en-US" dirty="0">
                <a:latin typeface="Consolas" panose="020B0609020204030204" pitchFamily="49" charset="0"/>
              </a:rPr>
              <a:t> c&gt;0: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dec</a:t>
            </a:r>
            <a:r>
              <a:rPr lang="en-US" dirty="0">
                <a:latin typeface="Consolas" panose="020B0609020204030204" pitchFamily="49" charset="0"/>
              </a:rPr>
              <a:t> c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onsolas" panose="020B0609020204030204" pitchFamily="49" charset="0"/>
              </a:rPr>
              <a:t>    </a:t>
            </a:r>
            <a:r>
              <a:rPr lang="en-US" b="1" dirty="0" err="1">
                <a:latin typeface="Consolas" panose="020B0609020204030204" pitchFamily="49" charset="0"/>
              </a:rPr>
              <a:t>inc</a:t>
            </a:r>
            <a:r>
              <a:rPr lang="en-US" dirty="0">
                <a:latin typeface="Consolas" panose="020B0609020204030204" pitchFamily="49" charset="0"/>
              </a:rPr>
              <a:t> b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153400" y="3004260"/>
            <a:ext cx="117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input 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229577" y="1048404"/>
            <a:ext cx="1150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03602" y="1040718"/>
            <a:ext cx="14182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⌊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/2⌋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408060" y="301107"/>
            <a:ext cx="1945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i="1" dirty="0">
                <a:solidFill>
                  <a:srgbClr val="C00000"/>
                </a:solidFill>
              </a:rPr>
              <a:t>φ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“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 is odd”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999509" y="3215762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 err="1">
                <a:solidFill>
                  <a:srgbClr val="C00000"/>
                </a:solidFill>
              </a:rPr>
              <a:t>a,b</a:t>
            </a:r>
            <a:r>
              <a:rPr lang="en-US" sz="2000" dirty="0">
                <a:solidFill>
                  <a:srgbClr val="C00000"/>
                </a:solidFill>
              </a:rPr>
              <a:t>) = </a:t>
            </a:r>
            <a:r>
              <a:rPr lang="en-US" sz="2000" i="1" dirty="0">
                <a:solidFill>
                  <a:srgbClr val="C00000"/>
                </a:solidFill>
              </a:rPr>
              <a:t>ab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0073083" y="3060927"/>
            <a:ext cx="13223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C00000"/>
                </a:solidFill>
              </a:rPr>
              <a:t>f</a:t>
            </a:r>
            <a:r>
              <a:rPr lang="en-US" sz="2000" dirty="0">
                <a:solidFill>
                  <a:srgbClr val="C00000"/>
                </a:solidFill>
              </a:rPr>
              <a:t>(</a:t>
            </a:r>
            <a:r>
              <a:rPr lang="en-US" sz="2000" i="1" dirty="0">
                <a:solidFill>
                  <a:srgbClr val="C00000"/>
                </a:solidFill>
              </a:rPr>
              <a:t>a</a:t>
            </a:r>
            <a:r>
              <a:rPr lang="en-US" sz="2000" dirty="0">
                <a:solidFill>
                  <a:srgbClr val="C00000"/>
                </a:solidFill>
              </a:rPr>
              <a:t>) = 2</a:t>
            </a:r>
            <a:r>
              <a:rPr lang="en-US" sz="2000" i="1" baseline="30000" dirty="0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7816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3" grpId="0"/>
      <p:bldP spid="14" grpId="0"/>
      <p:bldP spid="15" grpId="0"/>
      <p:bldP spid="16" grpId="0" animBg="1"/>
      <p:bldP spid="17" grpId="0" animBg="1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</TotalTime>
  <Words>16124</Words>
  <Application>Microsoft Office PowerPoint</Application>
  <PresentationFormat>Widescreen</PresentationFormat>
  <Paragraphs>1761</Paragraphs>
  <Slides>108</Slides>
  <Notes>15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108</vt:i4>
      </vt:variant>
    </vt:vector>
  </HeadingPairs>
  <TitlesOfParts>
    <vt:vector size="124" baseType="lpstr">
      <vt:lpstr>Albany</vt:lpstr>
      <vt:lpstr>Arial</vt:lpstr>
      <vt:lpstr>Calibri</vt:lpstr>
      <vt:lpstr>Calibri Light</vt:lpstr>
      <vt:lpstr>Cambria Math</vt:lpstr>
      <vt:lpstr>Consolas</vt:lpstr>
      <vt:lpstr>Courier New</vt:lpstr>
      <vt:lpstr>Gill Sans SemiBold</vt:lpstr>
      <vt:lpstr>Liberation Sans</vt:lpstr>
      <vt:lpstr>MathJax_AMS</vt:lpstr>
      <vt:lpstr>Menlo</vt:lpstr>
      <vt:lpstr>Roboto</vt:lpstr>
      <vt:lpstr>StarSymbol</vt:lpstr>
      <vt:lpstr>Times New Roman</vt:lpstr>
      <vt:lpstr>Ubuntu</vt:lpstr>
      <vt:lpstr>Office Theme</vt:lpstr>
      <vt:lpstr>Computation with chemistry</vt:lpstr>
      <vt:lpstr>Chemical reaction networks</vt:lpstr>
      <vt:lpstr>What behavior is possible for chemistry in principle?</vt:lpstr>
      <vt:lpstr>Computation with chemical reaction networks</vt:lpstr>
      <vt:lpstr>Example: Chemical caucusing</vt:lpstr>
      <vt:lpstr>Does chemistry compute?</vt:lpstr>
      <vt:lpstr>Why compute with chemistry?</vt:lpstr>
      <vt:lpstr>PowerPoint Presentation</vt:lpstr>
      <vt:lpstr>PowerPoint Presentation</vt:lpstr>
      <vt:lpstr>Experimental implementations of synthetic chemical reaction networks with DNA</vt:lpstr>
      <vt:lpstr>What behavior is possible for chemistry in principle?</vt:lpstr>
      <vt:lpstr>Theoretical Computer Science Approach</vt:lpstr>
      <vt:lpstr>PowerPoint Presentation</vt:lpstr>
      <vt:lpstr>PowerPoint Presentation</vt:lpstr>
      <vt:lpstr>Some simple reactions</vt:lpstr>
      <vt:lpstr>Examples of stable (rate-independent) CRN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function computation</vt:lpstr>
      <vt:lpstr>Examples of predicate computation</vt:lpstr>
      <vt:lpstr>Examples of predicate computation</vt:lpstr>
      <vt:lpstr>Examples of predicate computation</vt:lpstr>
      <vt:lpstr>Formal definition of CRN computation</vt:lpstr>
      <vt:lpstr>Modeling choices in formalizing “Computing with chemistry”</vt:lpstr>
      <vt:lpstr>Defining stable computation</vt:lpstr>
      <vt:lpstr>Probability-1 correctness can be characterized with only reachability</vt:lpstr>
      <vt:lpstr>Deterministic computation ≠ all executions correct</vt:lpstr>
      <vt:lpstr>Fair executions</vt:lpstr>
      <vt:lpstr>Definition of function computation</vt:lpstr>
      <vt:lpstr>Definition of predicate (decision problem) computation</vt:lpstr>
      <vt:lpstr>Feedforward CRNs</vt:lpstr>
      <vt:lpstr>Stable versus terminal</vt:lpstr>
      <vt:lpstr>Feed-forward CRNs</vt:lpstr>
      <vt:lpstr>Stable function computation by feed-forward CRNs</vt:lpstr>
      <vt:lpstr>In feed-forward CRNs, if there is a terminal configuration, any long enough execution reaches it</vt:lpstr>
      <vt:lpstr>Noncompetitive CRNs: Generalization of feed-forward</vt:lpstr>
      <vt:lpstr>Non-feedforward CRNs</vt:lpstr>
      <vt:lpstr>Time complexity of CRNs</vt:lpstr>
      <vt:lpstr>PowerPoint Presentation</vt:lpstr>
      <vt:lpstr>Relationship to distributed computing</vt:lpstr>
      <vt:lpstr>PowerPoint Presentation</vt:lpstr>
      <vt:lpstr>PowerPoint Presentation</vt:lpstr>
      <vt:lpstr>Full CRN time model (Gillespie kinetics)</vt:lpstr>
      <vt:lpstr>Discrete versus continuous time</vt:lpstr>
      <vt:lpstr>PowerPoint Presentation</vt:lpstr>
      <vt:lpstr>Time complexity analysis (basic motifs)</vt:lpstr>
      <vt:lpstr>Time complexity analysis (basic motifs)</vt:lpstr>
      <vt:lpstr>Time complexity analysis (basic motifs)</vt:lpstr>
      <vt:lpstr>Time complexity analysis of stably computing CRNs</vt:lpstr>
      <vt:lpstr>Time complexity analysis of stably computing CRNs</vt:lpstr>
      <vt:lpstr>Time complexity analysis of stably computing CRNs</vt:lpstr>
      <vt:lpstr>Time complexity analysis of stably computing CRNs</vt:lpstr>
      <vt:lpstr>Possibilities of stable computation</vt:lpstr>
      <vt:lpstr>Summary: Possibilities and limits of stable computation</vt:lpstr>
      <vt:lpstr>Linear sets</vt:lpstr>
      <vt:lpstr>Semilinear sets</vt:lpstr>
      <vt:lpstr>Equivalent definitions of semilinear</vt:lpstr>
      <vt:lpstr>Equivalent definitions of semilinear</vt:lpstr>
      <vt:lpstr>Limits of stable computation</vt:lpstr>
      <vt:lpstr>Stably decidable sets are closed under Boolean operations</vt:lpstr>
      <vt:lpstr>Mod and threshold sets are stably decidable</vt:lpstr>
      <vt:lpstr>Semilinear functions are stably computable</vt:lpstr>
      <vt:lpstr>Semilinear function examples</vt:lpstr>
      <vt:lpstr>Computing affine functions (by example)</vt:lpstr>
      <vt:lpstr>Combining all affine function computations</vt:lpstr>
      <vt:lpstr>Limits of stable computation</vt:lpstr>
      <vt:lpstr>Impossibility of stably deciding non-semilinear sets</vt:lpstr>
      <vt:lpstr>Impossibility of stably computing non-semilinear functions</vt:lpstr>
      <vt:lpstr>Impossibility of stably deciding a set</vt:lpstr>
      <vt:lpstr>All vectors have a minimal vector under them</vt:lpstr>
      <vt:lpstr>Dickson’s Lemma</vt:lpstr>
      <vt:lpstr>Properties of stable configurations</vt:lpstr>
      <vt:lpstr>Upper cones</vt:lpstr>
      <vt:lpstr>Set of unstable configurations is finite union of cones</vt:lpstr>
      <vt:lpstr>Stable configurations are closed upwards for species that are already “large”</vt:lpstr>
      <vt:lpstr>A pumping lemma</vt:lpstr>
      <vt:lpstr>A pumping lemma (proof continued)</vt:lpstr>
      <vt:lpstr>Impossibility of stably deciding squaring set</vt:lpstr>
      <vt:lpstr>Limits of efficient stable computation</vt:lpstr>
      <vt:lpstr>What is known to be computable in less than time O(n)?</vt:lpstr>
      <vt:lpstr>Known time lower bounds: leader election/majority</vt:lpstr>
      <vt:lpstr>Known time lower bounds: “most” predicates/functions</vt:lpstr>
      <vt:lpstr>What is currently known/unknown</vt:lpstr>
      <vt:lpstr>Other modeling choices?</vt:lpstr>
      <vt:lpstr>Modeling choices in formalizing “Computing with chemistry”</vt:lpstr>
      <vt:lpstr>Auxiliary species present initially ≈ “initial leader”</vt:lpstr>
      <vt:lpstr>Convergence vs stabilization and leader vs anarchy</vt:lpstr>
      <vt:lpstr>What if we use real-valued concentrations?</vt:lpstr>
      <vt:lpstr>What if we allow a small probability of error? (i.e., allow reaction rates to influence outcome)</vt:lpstr>
      <vt:lpstr>What if we use real-valued concentrations… and allow reaction rates to influence outcome??</vt:lpstr>
      <vt:lpstr>Fast approximate division by 2</vt:lpstr>
      <vt:lpstr>CRN computation with a small chance of error</vt:lpstr>
      <vt:lpstr>PowerPoint Presentation</vt:lpstr>
      <vt:lpstr>Counter machines</vt:lpstr>
      <vt:lpstr>Example counter machines</vt:lpstr>
      <vt:lpstr>Alternative formalism of counter machines</vt:lpstr>
      <vt:lpstr>3-counter machines are Turing universal</vt:lpstr>
      <vt:lpstr>2-counter machines are (sort of) Turing universal</vt:lpstr>
      <vt:lpstr>2-counter machines: finite automata on the plane</vt:lpstr>
      <vt:lpstr>PowerPoint Presentation</vt:lpstr>
      <vt:lpstr>Problem with adjusting rate constant to slow down reactions for achieving Turing-universal computation </vt:lpstr>
      <vt:lpstr>Problems with simulation scheme so far</vt:lpstr>
      <vt:lpstr>How to slow down reaction L2 → L1?</vt:lpstr>
      <vt:lpstr>How to handle the three problems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 with chemistry</dc:title>
  <dc:creator>David Doty</dc:creator>
  <cp:lastModifiedBy>David Doty</cp:lastModifiedBy>
  <cp:revision>1546</cp:revision>
  <dcterms:created xsi:type="dcterms:W3CDTF">2021-01-10T00:55:55Z</dcterms:created>
  <dcterms:modified xsi:type="dcterms:W3CDTF">2021-02-22T01:16:58Z</dcterms:modified>
</cp:coreProperties>
</file>