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45"/>
  </p:notesMasterIdLst>
  <p:handoutMasterIdLst>
    <p:handoutMasterId r:id="rId46"/>
  </p:handoutMasterIdLst>
  <p:sldIdLst>
    <p:sldId id="310" r:id="rId2"/>
    <p:sldId id="269" r:id="rId3"/>
    <p:sldId id="305" r:id="rId4"/>
    <p:sldId id="311" r:id="rId5"/>
    <p:sldId id="342" r:id="rId6"/>
    <p:sldId id="304" r:id="rId7"/>
    <p:sldId id="307" r:id="rId8"/>
    <p:sldId id="332" r:id="rId9"/>
    <p:sldId id="288" r:id="rId10"/>
    <p:sldId id="289" r:id="rId11"/>
    <p:sldId id="276" r:id="rId12"/>
    <p:sldId id="292" r:id="rId13"/>
    <p:sldId id="277" r:id="rId14"/>
    <p:sldId id="343" r:id="rId15"/>
    <p:sldId id="344" r:id="rId16"/>
    <p:sldId id="315" r:id="rId17"/>
    <p:sldId id="312" r:id="rId18"/>
    <p:sldId id="316" r:id="rId19"/>
    <p:sldId id="279" r:id="rId20"/>
    <p:sldId id="280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33" r:id="rId30"/>
    <p:sldId id="329" r:id="rId31"/>
    <p:sldId id="330" r:id="rId32"/>
    <p:sldId id="331" r:id="rId33"/>
    <p:sldId id="326" r:id="rId34"/>
    <p:sldId id="327" r:id="rId35"/>
    <p:sldId id="335" r:id="rId36"/>
    <p:sldId id="336" r:id="rId37"/>
    <p:sldId id="337" r:id="rId38"/>
    <p:sldId id="325" r:id="rId39"/>
    <p:sldId id="340" r:id="rId40"/>
    <p:sldId id="339" r:id="rId41"/>
    <p:sldId id="341" r:id="rId42"/>
    <p:sldId id="345" r:id="rId43"/>
    <p:sldId id="338" r:id="rId44"/>
  </p:sldIdLst>
  <p:sldSz cx="13439775" cy="7559675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0000FF"/>
    <a:srgbClr val="C99700"/>
    <a:srgbClr val="FF9900"/>
    <a:srgbClr val="C15700"/>
    <a:srgbClr val="0C23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82" autoAdjust="0"/>
    <p:restoredTop sz="89063" autoAdjust="0"/>
  </p:normalViewPr>
  <p:slideViewPr>
    <p:cSldViewPr snapToGrid="0" snapToObjects="1">
      <p:cViewPr varScale="1">
        <p:scale>
          <a:sx n="118" d="100"/>
          <a:sy n="118" d="100"/>
        </p:scale>
        <p:origin x="10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084"/>
    </p:cViewPr>
  </p:sorterViewPr>
  <p:notesViewPr>
    <p:cSldViewPr snapToGrid="0" snapToObjects="1">
      <p:cViewPr varScale="1">
        <p:scale>
          <a:sx n="70" d="100"/>
          <a:sy n="70" d="100"/>
        </p:scale>
        <p:origin x="2248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circle"/>
              <c:size val="8"/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2378-4A6B-97D7-558E6FA75020}"/>
              </c:ext>
            </c:extLst>
          </c:dPt>
          <c:dPt>
            <c:idx val="2"/>
            <c:marker>
              <c:symbol val="circle"/>
              <c:size val="8"/>
              <c:spPr>
                <a:solidFill>
                  <a:schemeClr val="accent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2378-4A6B-97D7-558E6FA75020}"/>
              </c:ext>
            </c:extLst>
          </c:dPt>
          <c:dPt>
            <c:idx val="3"/>
            <c:marker>
              <c:symbol val="circle"/>
              <c:size val="8"/>
              <c:spPr>
                <a:solidFill>
                  <a:schemeClr val="accent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2378-4A6B-97D7-558E6FA75020}"/>
              </c:ext>
            </c:extLst>
          </c:dPt>
          <c:dPt>
            <c:idx val="4"/>
            <c:marker>
              <c:symbol val="circle"/>
              <c:size val="8"/>
              <c:spPr>
                <a:solidFill>
                  <a:schemeClr val="accent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2378-4A6B-97D7-558E6FA75020}"/>
              </c:ext>
            </c:extLst>
          </c:dPt>
          <c:dPt>
            <c:idx val="5"/>
            <c:marker>
              <c:symbol val="circle"/>
              <c:size val="8"/>
              <c:spPr>
                <a:solidFill>
                  <a:schemeClr val="accent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2378-4A6B-97D7-558E6FA75020}"/>
              </c:ext>
            </c:extLst>
          </c:dPt>
          <c:xVal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378-4A6B-97D7-558E6FA75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431672"/>
        <c:axId val="405429376"/>
      </c:scatterChart>
      <c:valAx>
        <c:axId val="405431672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29376"/>
        <c:crosses val="autoZero"/>
        <c:crossBetween val="midCat"/>
        <c:majorUnit val="1"/>
      </c:valAx>
      <c:valAx>
        <c:axId val="405429376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31672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6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Sheet1!$B$2:$B$12</c:f>
              <c:numCache>
                <c:formatCode>General</c:formatCode>
                <c:ptCount val="11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4</c:v>
                </c:pt>
                <c:pt idx="6">
                  <c:v>1</c:v>
                </c:pt>
                <c:pt idx="7">
                  <c:v>6</c:v>
                </c:pt>
                <c:pt idx="8">
                  <c:v>1</c:v>
                </c:pt>
                <c:pt idx="9">
                  <c:v>8</c:v>
                </c:pt>
                <c:pt idx="1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218-44E1-9ACD-4EFECE84FE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431672"/>
        <c:axId val="405429376"/>
      </c:scatterChart>
      <c:valAx>
        <c:axId val="405431672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29376"/>
        <c:crosses val="autoZero"/>
        <c:crossBetween val="midCat"/>
        <c:majorUnit val="1"/>
      </c:valAx>
      <c:valAx>
        <c:axId val="40542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316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6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xVal>
            <c:numRef>
              <c:f>Sheet1!$A$2:$A$13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xVal>
          <c:yVal>
            <c:numRef>
              <c:f>Sheet1!$B$2:$B$13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BA5-4B9C-8255-5F378B43F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431672"/>
        <c:axId val="405429376"/>
      </c:scatterChart>
      <c:valAx>
        <c:axId val="405431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29376"/>
        <c:crosses val="autoZero"/>
        <c:crossBetween val="midCat"/>
        <c:majorUnit val="1"/>
      </c:valAx>
      <c:valAx>
        <c:axId val="40542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316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6E7CDD08-6E15-4D7D-BDDC-111344185A33}" type="slidenum">
              <a:t>‹#›</a:t>
            </a:fld>
            <a:endParaRPr lang="en-US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400F7C-5B8E-43DF-8BE4-772AC320861D}" type="datetimeFigureOut">
              <a:rPr lang="en-US"/>
              <a:t>10/9/2017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ABFB4-14D2-4861-A14F-2C5EEF1BA99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966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A654A-D60C-4B17-8571-0799884749E8}" type="datetimeFigureOut">
              <a:rPr lang="en-US"/>
              <a:t>10/9/2017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9" name="Notes Placeholder 8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10" name="Header Placeholder 9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11" name="Date Placeholder 10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12" name="Footer Placeholder 11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13" name="Slide Number Placeholder 12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2DAF345D-1496-4AED-A63D-AF3D2DDA3868}" type="slidenum">
              <a:t>‹#›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6E649-9408-49AA-9780-D01B879CBF9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48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0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A654A-D60C-4B17-8571-0799884749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9FF2D2-64F2-424D-AEE3-F36EE9220665}" type="slidenum">
              <a:rPr kumimoji="0" lang="x-non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x-none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2C4EC-EC34-4E49-9794-B972D6D9EFF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/>
          <a:lstStyle/>
          <a:p>
            <a:endParaRPr lang="en-US" dirty="0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755012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DAF345D-1496-4AED-A63D-AF3D2DDA3868}" type="slidenum">
              <a:rPr lang="uk-UA" smtClean="0"/>
              <a:t>19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76E649-9408-49AA-9780-D01B879CBF92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1552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Shape 1257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8" name="Shape 12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b="0" dirty="0"/>
              <a:t>-Suppose you want A to know there is a B, or in other words for Y to get produced if both A and B are present.</a:t>
            </a:r>
          </a:p>
          <a:p>
            <a:r>
              <a:rPr lang="en-US" b="0" dirty="0"/>
              <a:t>-B recruits X’s to become B,</a:t>
            </a:r>
            <a:r>
              <a:rPr lang="en-US" b="0" baseline="0" dirty="0"/>
              <a:t> which can in turn recruit other X’s...</a:t>
            </a:r>
          </a:p>
          <a:p>
            <a:endParaRPr lang="en-US" b="0" baseline="0" dirty="0"/>
          </a:p>
          <a:p>
            <a:r>
              <a:rPr lang="en-US" b="1" baseline="0" dirty="0"/>
              <a:t>-Exponential amplification!</a:t>
            </a:r>
          </a:p>
          <a:p>
            <a:endParaRPr lang="en-US" b="0" baseline="0" dirty="0"/>
          </a:p>
          <a:p>
            <a:r>
              <a:rPr lang="en-US" b="0" baseline="0" dirty="0"/>
              <a:t>-n is large (Avogadro scale)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610381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7ED13EA-DB7A-4F2B-B228-C6D9A60E034B}" type="slidenum">
              <a:t>38</a:t>
            </a:fld>
            <a:endParaRPr lang="x-none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24630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 txBox="1">
            <a:spLocks noGrp="1"/>
          </p:cNvSpPr>
          <p:nvPr/>
        </p:nvSpPr>
        <p:spPr>
          <a:xfrm>
            <a:off x="4281488" y="0"/>
            <a:ext cx="3276600" cy="536575"/>
          </a:xfrm>
          <a:prstGeom prst="rect">
            <a:avLst/>
          </a:prstGeom>
          <a:noFill/>
        </p:spPr>
        <p:txBody>
          <a:bodyPr vert="horz" lIns="91440" tIns="45720" rIns="91440" bIns="45720"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A654A-D60C-4B17-8571-0799884749E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10/9/2017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12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lIns="0" tIns="0" rIns="0" bIns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65575-942A-40E8-91D5-CABA029E5BF7}" type="slidenum">
              <a:rPr kumimoji="0" lang="x-none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x-none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11" name="Slide Number Placeholder 6"/>
          <p:cNvSpPr txBox="1">
            <a:spLocks noGrp="1"/>
          </p:cNvSpPr>
          <p:nvPr/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E52D08-D6DF-43BB-9585-3F46454E4BB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/>
                <a:ea typeface="Andale Sans UI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040"/>
          </a:xfrm>
          <a:noFill/>
          <a:ln>
            <a:noFill/>
          </a:ln>
        </p:spPr>
        <p:txBody>
          <a:bodyPr lIns="0" tIns="0" rIns="0" bIns="0"/>
          <a:lstStyle/>
          <a:p>
            <a:r>
              <a:rPr lang="en-US" dirty="0">
                <a:latin typeface="Albany" pitchFamily="18"/>
              </a:rPr>
              <a:t>Doty</a:t>
            </a:r>
            <a:r>
              <a:rPr lang="en-US" baseline="0" dirty="0">
                <a:latin typeface="Albany" pitchFamily="18"/>
              </a:rPr>
              <a:t> here!</a:t>
            </a:r>
          </a:p>
          <a:p>
            <a:r>
              <a:rPr lang="en-US" baseline="0" dirty="0">
                <a:latin typeface="Albany" pitchFamily="18"/>
              </a:rPr>
              <a:t>Initial ideas at workshop</a:t>
            </a:r>
            <a:endParaRPr lang="en-US" dirty="0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604608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molecules actually do!</a:t>
            </a:r>
          </a:p>
          <a:p>
            <a:r>
              <a:rPr dirty="0"/>
              <a:t>Fundamental mathematical structure: it comes up over and over again in different contexts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en-US" sz="2000" b="0" i="0" u="none" strike="noStrike" kern="1200" baseline="0" dirty="0">
                <a:ln>
                  <a:noFill/>
                </a:ln>
                <a:latin typeface="Arial" pitchFamily="18"/>
                <a:cs typeface="Tahoma" pitchFamily="2"/>
              </a:rPr>
              <a:t>vector addition systems, Petri nets, commutative semigroups, bounded context-free languages, uniform recurrence equations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5474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molecules actually do!</a:t>
            </a:r>
          </a:p>
          <a:p>
            <a:r>
              <a:rPr dirty="0"/>
              <a:t>Fundamental mathematical structure: it comes up over and over again in different contexts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en-US" sz="2000" b="0" i="0" u="none" strike="noStrike" kern="1200" baseline="0" dirty="0">
                <a:ln>
                  <a:noFill/>
                </a:ln>
                <a:latin typeface="Arial" pitchFamily="18"/>
                <a:cs typeface="Tahoma" pitchFamily="2"/>
              </a:rPr>
              <a:t>vector addition systems, Petri nets, commutative semigroups, bounded context-free languages, uniform recurrence equations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6235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[</a:t>
            </a:r>
            <a:r>
              <a:rPr dirty="0"/>
              <a:t>d stands for dimension</a:t>
            </a:r>
            <a:r>
              <a:rPr lang="en-US" dirty="0"/>
              <a:t>]</a:t>
            </a:r>
          </a:p>
          <a:p>
            <a:r>
              <a:rPr lang="en-US" dirty="0"/>
              <a:t>[Transition to next slide:]  Unless otherwise noted, we’ll say that the rate constants are 1. So</a:t>
            </a:r>
            <a:r>
              <a:rPr lang="en-US" baseline="0" dirty="0"/>
              <a:t> suppose we have this set of reactions... and we start in this state...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7849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1" name="Shape 4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086499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2078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1396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-This is the appropriate notion of determinism</a:t>
            </a:r>
            <a:r>
              <a:rPr lang="en-US" baseline="0" dirty="0"/>
              <a:t> here</a:t>
            </a:r>
            <a:endParaRPr lang="en-US" dirty="0"/>
          </a:p>
          <a:p>
            <a:r>
              <a:rPr lang="en-US" dirty="0"/>
              <a:t>-Say “such that” when talk about there</a:t>
            </a:r>
            <a:r>
              <a:rPr lang="en-US" baseline="0" dirty="0"/>
              <a:t> not existing a path to o’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DAF345D-1496-4AED-A63D-AF3D2DDA3868}" type="slidenum">
              <a:rPr lang="uk-UA" smtClean="0"/>
              <a:t>18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76E649-9408-49AA-9780-D01B879CBF92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5786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9972" y="1237197"/>
            <a:ext cx="100798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2" y="3970580"/>
            <a:ext cx="10079831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1D2AD3-51FC-4DDF-B3AC-DBDD5B079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9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168A3F2-25E0-4B03-B70D-900D3DF5B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01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39" y="402483"/>
            <a:ext cx="2897951" cy="640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5" y="402483"/>
            <a:ext cx="8525857" cy="64064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642CB3B-CFB2-43AD-B9D5-74A2F9544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66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1310381" y="2141913"/>
            <a:ext cx="10819019" cy="4435009"/>
          </a:xfrm>
          <a:prstGeom prst="rect">
            <a:avLst/>
          </a:prstGeom>
        </p:spPr>
        <p:txBody>
          <a:bodyPr/>
          <a:lstStyle>
            <a:lvl1pPr>
              <a:spcBef>
                <a:spcPts val="1786"/>
              </a:spcBef>
            </a:lvl1pPr>
            <a:lvl2pPr>
              <a:spcBef>
                <a:spcPts val="1786"/>
              </a:spcBef>
            </a:lvl2pPr>
            <a:lvl3pPr>
              <a:spcBef>
                <a:spcPts val="1786"/>
              </a:spcBef>
            </a:lvl3pPr>
            <a:lvl4pPr>
              <a:spcBef>
                <a:spcPts val="1786"/>
              </a:spcBef>
            </a:lvl4pPr>
            <a:lvl5pPr>
              <a:spcBef>
                <a:spcPts val="1786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85211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0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5" y="1884670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5" y="5059034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7263E69-ED49-47CB-9AC2-8373DBB68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27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4" cy="47965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4" cy="479654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1060BC9-E287-48BC-AB98-A838A6CD5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467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3"/>
            <a:ext cx="11591806" cy="14611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4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4061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6" y="2761381"/>
            <a:ext cx="5713655" cy="40615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AEE87-A3FB-430A-8AD0-398101585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1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864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3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87ADB38-5663-432A-935A-0FD4BFC60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54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13655" y="1088454"/>
            <a:ext cx="6803886" cy="5372269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B454AC1-D96A-4F28-9FFA-51D83520F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83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5D32F28F-017D-406F-8DEF-A875F1108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7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0.jpe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ctrTitle"/>
          </p:nvPr>
        </p:nvSpPr>
        <p:spPr>
          <a:xfrm>
            <a:off x="894080" y="494911"/>
            <a:ext cx="11633200" cy="2163574"/>
          </a:xfrm>
        </p:spPr>
        <p:txBody>
          <a:bodyPr>
            <a:normAutofit/>
          </a:bodyPr>
          <a:lstStyle/>
          <a:p>
            <a:pPr lvl="0"/>
            <a:r>
              <a:rPr lang="en-US" sz="5400" b="1" dirty="0">
                <a:solidFill>
                  <a:srgbClr val="C99700"/>
                </a:solidFill>
                <a:latin typeface="+mn-lt"/>
              </a:rPr>
              <a:t>The limits of chemical computing</a:t>
            </a:r>
            <a:br>
              <a:rPr lang="en-US" sz="5400" b="1" dirty="0">
                <a:solidFill>
                  <a:srgbClr val="0C2340"/>
                </a:solidFill>
                <a:latin typeface="+mn-lt"/>
              </a:rPr>
            </a:b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Computation with chemical reaction networks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Subtitle 1"/>
          <p:cNvSpPr txBox="1">
            <a:spLocks noGrp="1"/>
          </p:cNvSpPr>
          <p:nvPr>
            <p:ph type="subTitle" idx="1"/>
          </p:nvPr>
        </p:nvSpPr>
        <p:spPr>
          <a:xfrm>
            <a:off x="2940052" y="3080045"/>
            <a:ext cx="7559675" cy="518889"/>
          </a:xfrm>
        </p:spPr>
        <p:txBody>
          <a:bodyPr anchor="ctr">
            <a:normAutofit fontScale="92500" lnSpcReduction="10000"/>
          </a:bodyPr>
          <a:lstStyle/>
          <a:p>
            <a:pPr lvl="0"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David Doty</a:t>
            </a:r>
          </a:p>
        </p:txBody>
      </p:sp>
      <p:pic>
        <p:nvPicPr>
          <p:cNvPr id="1026" name="Picture 2" descr="Computer Scien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772" b="24191"/>
          <a:stretch/>
        </p:blipFill>
        <p:spPr bwMode="auto">
          <a:xfrm>
            <a:off x="7827803" y="5596336"/>
            <a:ext cx="3932399" cy="84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1"/>
          <p:cNvSpPr txBox="1">
            <a:spLocks/>
          </p:cNvSpPr>
          <p:nvPr/>
        </p:nvSpPr>
        <p:spPr>
          <a:xfrm>
            <a:off x="1679577" y="3473504"/>
            <a:ext cx="10080625" cy="76691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marL="0" indent="0" algn="ctr" rtl="0" hangingPunct="0">
              <a:spcBef>
                <a:spcPts val="0"/>
              </a:spcBef>
              <a:spcAft>
                <a:spcPts val="1417"/>
              </a:spcAft>
              <a:buNone/>
              <a:tabLst/>
              <a:defRPr lang="x-none" sz="2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23</a:t>
            </a:r>
            <a:r>
              <a:rPr lang="en-US" sz="2800" baseline="30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rd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International Meeting on DNA and Molecular Programming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50720" y="1889280"/>
            <a:ext cx="9456209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907" y="5158405"/>
            <a:ext cx="1778032" cy="17241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59201" y="4166033"/>
            <a:ext cx="9921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September 2017</a:t>
            </a:r>
          </a:p>
        </p:txBody>
      </p:sp>
    </p:spTree>
    <p:extLst>
      <p:ext uri="{BB962C8B-B14F-4D97-AF65-F5344CB8AC3E}">
        <p14:creationId xmlns:p14="http://schemas.microsoft.com/office/powerpoint/2010/main" val="2536905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>
                <a:solidFill>
                  <a:schemeClr val="tx1"/>
                </a:solidFill>
              </a:rPr>
              <a:t>10</a:t>
            </a:fld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83574" y="717883"/>
            <a:ext cx="9071640" cy="880379"/>
          </a:xfrm>
          <a:prstGeom prst="rect">
            <a:avLst/>
          </a:prstGeom>
        </p:spPr>
        <p:txBody>
          <a:bodyPr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r>
              <a:rPr lang="en-US" dirty="0">
                <a:latin typeface="+mn-lt"/>
              </a:rPr>
              <a:t>Outline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924560" y="2260976"/>
            <a:ext cx="1159123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4003" indent="-352803" defTabSz="466204">
              <a:spcBef>
                <a:spcPts val="2976"/>
              </a:spcBef>
              <a:buSzPct val="151000"/>
              <a:buFontTx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Formal definition of chemical reaction networks</a:t>
            </a:r>
          </a:p>
          <a:p>
            <a:pPr marL="504003" indent="-352803" defTabSz="466204">
              <a:spcBef>
                <a:spcPts val="2976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What do we mean by “computation” with chemical reactions?</a:t>
            </a:r>
          </a:p>
          <a:p>
            <a:pPr marL="504003" indent="-352803" defTabSz="466204">
              <a:spcBef>
                <a:spcPts val="2976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What do we mean by “efficient computation” with chemical reactions?</a:t>
            </a:r>
          </a:p>
          <a:p>
            <a:pPr marL="504003" indent="-352803" defTabSz="466204">
              <a:spcBef>
                <a:spcPts val="2976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What is known</a:t>
            </a:r>
          </a:p>
          <a:p>
            <a:pPr marL="504003" indent="-352803" defTabSz="466204">
              <a:spcBef>
                <a:spcPts val="2976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What is not yet known</a:t>
            </a:r>
          </a:p>
        </p:txBody>
      </p:sp>
    </p:spTree>
    <p:extLst>
      <p:ext uri="{BB962C8B-B14F-4D97-AF65-F5344CB8AC3E}">
        <p14:creationId xmlns:p14="http://schemas.microsoft.com/office/powerpoint/2010/main" val="334423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1235655" y="557812"/>
            <a:ext cx="10968473" cy="77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398" tIns="50398" rIns="50398" bIns="50398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4400" dirty="0">
                <a:solidFill>
                  <a:schemeClr val="tx1"/>
                </a:solidFill>
              </a:rPr>
              <a:t>Chemical Reaction Networks (</a:t>
            </a:r>
            <a:r>
              <a:rPr lang="en-US" sz="4400" dirty="0">
                <a:solidFill>
                  <a:schemeClr val="tx1"/>
                </a:solidFill>
              </a:rPr>
              <a:t>formal definition</a:t>
            </a:r>
            <a:r>
              <a:rPr sz="4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19" name="Shape 219"/>
          <p:cNvSpPr/>
          <p:nvPr/>
        </p:nvSpPr>
        <p:spPr>
          <a:xfrm>
            <a:off x="2151799" y="3048317"/>
            <a:ext cx="4655715" cy="52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398" tIns="50398" rIns="50398" bIns="50398">
            <a:spAutoFit/>
          </a:bodyPr>
          <a:lstStyle/>
          <a:p>
            <a:pPr marL="504003" indent="-352803" defTabSz="466204">
              <a:spcBef>
                <a:spcPts val="2183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finite set of </a:t>
            </a:r>
            <a:r>
              <a:rPr lang="en-US" sz="2800" i="1" dirty="0"/>
              <a:t>reactions</a:t>
            </a:r>
            <a:r>
              <a:rPr lang="en-US" sz="2800" dirty="0"/>
              <a:t>:   </a:t>
            </a:r>
            <a:r>
              <a:rPr lang="en-US" sz="2800" i="1" dirty="0"/>
              <a:t>e.g.</a:t>
            </a:r>
            <a:r>
              <a:rPr lang="en-US" sz="2800" dirty="0"/>
              <a:t> </a:t>
            </a:r>
            <a:endParaRPr sz="2800" baseline="31999" dirty="0"/>
          </a:p>
        </p:txBody>
      </p:sp>
      <p:sp>
        <p:nvSpPr>
          <p:cNvPr id="220" name="Shape 220"/>
          <p:cNvSpPr/>
          <p:nvPr/>
        </p:nvSpPr>
        <p:spPr>
          <a:xfrm>
            <a:off x="2171485" y="2090266"/>
            <a:ext cx="6488859" cy="50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 anchor="ctr">
            <a:spAutoFit/>
          </a:bodyPr>
          <a:lstStyle/>
          <a:p>
            <a:pPr marL="504003" indent="-352803" defTabSz="466204">
              <a:spcBef>
                <a:spcPts val="2183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dirty="0"/>
              <a:t>finite set of </a:t>
            </a:r>
            <a:r>
              <a:rPr lang="en-US" sz="2800" i="1" dirty="0"/>
              <a:t>d</a:t>
            </a:r>
            <a:r>
              <a:rPr lang="en-US" sz="2800" dirty="0"/>
              <a:t> </a:t>
            </a:r>
            <a:r>
              <a:rPr lang="en-US" sz="2800" i="1" dirty="0"/>
              <a:t>species</a:t>
            </a:r>
            <a:r>
              <a:rPr lang="en-US" sz="2800" dirty="0"/>
              <a:t>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dirty="0"/>
              <a:t>{ </a:t>
            </a:r>
            <a:r>
              <a:rPr lang="is-IS" sz="2800" i="1" dirty="0">
                <a:solidFill>
                  <a:srgbClr val="FF2600"/>
                </a:solidFill>
              </a:rPr>
              <a:t>A</a:t>
            </a:r>
            <a:r>
              <a:rPr lang="en-US" sz="2800" dirty="0"/>
              <a:t>, </a:t>
            </a:r>
            <a:r>
              <a:rPr lang="is-IS" sz="2800" i="1" dirty="0">
                <a:solidFill>
                  <a:srgbClr val="00A700"/>
                </a:solidFill>
              </a:rPr>
              <a:t>B</a:t>
            </a:r>
            <a:r>
              <a:rPr lang="en-US" sz="2800" dirty="0"/>
              <a:t>, </a:t>
            </a:r>
            <a:r>
              <a:rPr lang="is-IS" sz="2800" i="1" dirty="0">
                <a:solidFill>
                  <a:srgbClr val="0000FF"/>
                </a:solidFill>
              </a:rPr>
              <a:t>C</a:t>
            </a:r>
            <a:r>
              <a:rPr lang="en-US" sz="2800" dirty="0"/>
              <a:t>, </a:t>
            </a:r>
            <a:r>
              <a:rPr lang="en-US" sz="2800" i="1" dirty="0"/>
              <a:t>D, </a:t>
            </a:r>
            <a:r>
              <a:rPr lang="en-US" sz="2800" dirty="0"/>
              <a:t>... }</a:t>
            </a:r>
          </a:p>
        </p:txBody>
      </p:sp>
      <p:sp>
        <p:nvSpPr>
          <p:cNvPr id="222" name="Shape 222"/>
          <p:cNvSpPr/>
          <p:nvPr/>
        </p:nvSpPr>
        <p:spPr>
          <a:xfrm>
            <a:off x="2166135" y="5332778"/>
            <a:ext cx="8931225" cy="503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7798" tIns="37798" rIns="37798" bIns="37798">
            <a:spAutoFit/>
          </a:bodyPr>
          <a:lstStyle/>
          <a:p>
            <a:pPr marL="504003" indent="-352803" defTabSz="466204">
              <a:spcBef>
                <a:spcPts val="2183"/>
              </a:spcBef>
              <a:buSzPct val="151000"/>
              <a:buChar char="•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i="1" dirty="0"/>
              <a:t>configuration</a:t>
            </a:r>
            <a:r>
              <a:rPr lang="en-US" sz="2800" dirty="0"/>
              <a:t> </a:t>
            </a:r>
            <a:r>
              <a:rPr sz="2800" b="1" dirty="0" err="1"/>
              <a:t>x</a:t>
            </a:r>
            <a:r>
              <a:rPr sz="2800" dirty="0" err="1"/>
              <a:t>∈ℕ</a:t>
            </a:r>
            <a:r>
              <a:rPr sz="2800" i="1" baseline="31999" dirty="0" err="1"/>
              <a:t>d</a:t>
            </a:r>
            <a:r>
              <a:rPr lang="en-US" sz="2800" dirty="0"/>
              <a:t>:</a:t>
            </a:r>
            <a:r>
              <a:rPr sz="2800" dirty="0"/>
              <a:t> molecular counts of</a:t>
            </a:r>
            <a:r>
              <a:rPr lang="en-US" sz="2800" dirty="0"/>
              <a:t> </a:t>
            </a:r>
            <a:r>
              <a:rPr sz="2800" dirty="0"/>
              <a:t>each species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11</a:t>
            </a:fld>
            <a:endParaRPr lang="uk-UA" dirty="0"/>
          </a:p>
        </p:txBody>
      </p:sp>
      <p:grpSp>
        <p:nvGrpSpPr>
          <p:cNvPr id="7" name="Group 6"/>
          <p:cNvGrpSpPr/>
          <p:nvPr/>
        </p:nvGrpSpPr>
        <p:grpSpPr>
          <a:xfrm>
            <a:off x="7187526" y="2926912"/>
            <a:ext cx="2433628" cy="707886"/>
            <a:chOff x="7537400" y="4526338"/>
            <a:chExt cx="2433628" cy="707886"/>
          </a:xfrm>
        </p:grpSpPr>
        <p:sp>
          <p:nvSpPr>
            <p:cNvPr id="2" name="Rectangle 1"/>
            <p:cNvSpPr/>
            <p:nvPr/>
          </p:nvSpPr>
          <p:spPr>
            <a:xfrm>
              <a:off x="7537400" y="4526338"/>
              <a:ext cx="243362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900"/>
                </a:spcBef>
                <a:defRPr sz="32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lang="is-IS" sz="4000" i="1" dirty="0">
                  <a:solidFill>
                    <a:srgbClr val="FF2600"/>
                  </a:solidFill>
                </a:rPr>
                <a:t>A</a:t>
              </a:r>
              <a:r>
                <a:rPr lang="is-IS" sz="4000" dirty="0"/>
                <a:t>+</a:t>
              </a:r>
              <a:r>
                <a:rPr lang="is-IS" sz="4000" i="1" dirty="0">
                  <a:solidFill>
                    <a:srgbClr val="00A700"/>
                  </a:solidFill>
                </a:rPr>
                <a:t>B</a:t>
              </a:r>
              <a:r>
                <a:rPr lang="en-US" sz="4000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is-IS" sz="4000" i="1" dirty="0">
                  <a:solidFill>
                    <a:srgbClr val="FF2600"/>
                  </a:solidFill>
                </a:rPr>
                <a:t>A</a:t>
              </a:r>
              <a:r>
                <a:rPr lang="is-IS" sz="4000" dirty="0"/>
                <a:t>+</a:t>
              </a:r>
              <a:r>
                <a:rPr lang="is-IS" sz="4000" i="1" dirty="0">
                  <a:solidFill>
                    <a:srgbClr val="0000FF"/>
                  </a:solidFill>
                </a:rPr>
                <a:t>C</a:t>
              </a:r>
              <a:endParaRPr lang="is-IS" sz="4000" i="1" dirty="0">
                <a:solidFill>
                  <a:srgbClr val="51515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492737" y="4577670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k</a:t>
              </a:r>
              <a:r>
                <a:rPr lang="en-US" i="1" baseline="-25000" dirty="0"/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189990" y="4307407"/>
            <a:ext cx="1766830" cy="707886"/>
            <a:chOff x="7680552" y="6090301"/>
            <a:chExt cx="1766830" cy="707886"/>
          </a:xfrm>
        </p:grpSpPr>
        <p:sp>
          <p:nvSpPr>
            <p:cNvPr id="18" name="TextBox 17"/>
            <p:cNvSpPr txBox="1"/>
            <p:nvPr/>
          </p:nvSpPr>
          <p:spPr>
            <a:xfrm>
              <a:off x="8619186" y="6128090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k</a:t>
              </a:r>
              <a:r>
                <a:rPr lang="en-US" i="1" baseline="-25000" dirty="0"/>
                <a:t>3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680552" y="6090301"/>
              <a:ext cx="176683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900"/>
                </a:spcBef>
                <a:defRPr sz="32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lang="is-IS" sz="4000" i="1" dirty="0">
                  <a:solidFill>
                    <a:srgbClr val="0000FF"/>
                  </a:solidFill>
                </a:rPr>
                <a:t>C</a:t>
              </a:r>
              <a:r>
                <a:rPr lang="is-IS" sz="4000" dirty="0"/>
                <a:t>+</a:t>
              </a:r>
              <a:r>
                <a:rPr lang="is-IS" sz="4000" i="1" dirty="0">
                  <a:solidFill>
                    <a:srgbClr val="00A700"/>
                  </a:solidFill>
                </a:rPr>
                <a:t>B</a:t>
              </a:r>
              <a:r>
                <a:rPr lang="en-US" sz="4000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is-IS" sz="4000" i="1" dirty="0">
                  <a:solidFill>
                    <a:srgbClr val="0000FF"/>
                  </a:solidFill>
                </a:rPr>
                <a:t>C</a:t>
              </a:r>
              <a:endParaRPr lang="is-IS" sz="4000" i="1" dirty="0">
                <a:solidFill>
                  <a:srgbClr val="FF26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741674" y="3634798"/>
            <a:ext cx="1813317" cy="707886"/>
            <a:chOff x="8134788" y="5122793"/>
            <a:chExt cx="1813317" cy="707886"/>
          </a:xfrm>
        </p:grpSpPr>
        <p:sp>
          <p:nvSpPr>
            <p:cNvPr id="5" name="Rectangle 4"/>
            <p:cNvSpPr/>
            <p:nvPr/>
          </p:nvSpPr>
          <p:spPr>
            <a:xfrm>
              <a:off x="8134788" y="5122793"/>
              <a:ext cx="181331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4000" i="1" dirty="0">
                  <a:solidFill>
                    <a:srgbClr val="0000FF"/>
                  </a:solidFill>
                </a:rPr>
                <a:t>C</a:t>
              </a:r>
              <a:r>
                <a:rPr lang="en-US" sz="4000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is-IS" sz="4000" i="1" dirty="0">
                  <a:solidFill>
                    <a:srgbClr val="FF2600"/>
                  </a:solidFill>
                </a:rPr>
                <a:t>A</a:t>
              </a:r>
              <a:r>
                <a:rPr lang="is-IS" sz="4000" dirty="0"/>
                <a:t>+</a:t>
              </a:r>
              <a:r>
                <a:rPr lang="is-IS" sz="4000" i="1" dirty="0">
                  <a:solidFill>
                    <a:srgbClr val="FF2600"/>
                  </a:solidFill>
                </a:rPr>
                <a:t>A</a:t>
              </a:r>
              <a:endParaRPr lang="en-US" sz="4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540361" y="5166773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k</a:t>
              </a:r>
              <a:r>
                <a:rPr lang="en-US" i="1" baseline="-25000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00614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/>
        </p:nvSpPr>
        <p:spPr>
          <a:xfrm>
            <a:off x="3776417" y="1850551"/>
            <a:ext cx="1809180" cy="568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 anchor="ctr">
            <a:spAutoFit/>
          </a:bodyPr>
          <a:lstStyle/>
          <a:p>
            <a:pPr algn="ctr">
              <a:spcBef>
                <a:spcPts val="893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3200" i="1" dirty="0">
                <a:solidFill>
                  <a:srgbClr val="FF2600"/>
                </a:solidFill>
              </a:rPr>
              <a:t>A</a:t>
            </a:r>
            <a:r>
              <a:rPr lang="en-US" sz="3200" dirty="0"/>
              <a:t>+</a:t>
            </a:r>
            <a:r>
              <a:rPr sz="3200" i="1" dirty="0">
                <a:solidFill>
                  <a:srgbClr val="00A700"/>
                </a:solidFill>
              </a:rPr>
              <a:t>B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sz="3200" i="1" dirty="0">
                <a:solidFill>
                  <a:srgbClr val="FF2600"/>
                </a:solidFill>
              </a:rPr>
              <a:t>A</a:t>
            </a:r>
            <a:r>
              <a:rPr lang="en-US" sz="3200" dirty="0"/>
              <a:t>+</a:t>
            </a:r>
            <a:r>
              <a:rPr lang="is-IS" sz="3200" i="1" dirty="0">
                <a:solidFill>
                  <a:srgbClr val="0000FF"/>
                </a:solidFill>
              </a:rPr>
              <a:t>C</a:t>
            </a:r>
            <a:endParaRPr sz="3200" i="1" dirty="0">
              <a:solidFill>
                <a:srgbClr val="515151"/>
              </a:solidFill>
            </a:endParaRPr>
          </a:p>
        </p:txBody>
      </p:sp>
      <p:sp>
        <p:nvSpPr>
          <p:cNvPr id="46" name="Shape 374"/>
          <p:cNvSpPr/>
          <p:nvPr/>
        </p:nvSpPr>
        <p:spPr>
          <a:xfrm>
            <a:off x="4177690" y="2413629"/>
            <a:ext cx="1381179" cy="568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 anchor="ctr">
            <a:spAutoFit/>
          </a:bodyPr>
          <a:lstStyle/>
          <a:p>
            <a:pPr algn="ctr">
              <a:spcBef>
                <a:spcPts val="893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200" i="1" dirty="0">
                <a:solidFill>
                  <a:srgbClr val="0000FF"/>
                </a:solidFill>
              </a:rPr>
              <a:t>C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sz="3200" i="1" dirty="0">
                <a:solidFill>
                  <a:srgbClr val="FF2600"/>
                </a:solidFill>
              </a:rPr>
              <a:t>A</a:t>
            </a:r>
            <a:r>
              <a:rPr lang="en-US" sz="3200" dirty="0"/>
              <a:t>+</a:t>
            </a:r>
            <a:r>
              <a:rPr sz="3200" i="1" dirty="0">
                <a:solidFill>
                  <a:srgbClr val="FF2600"/>
                </a:solidFill>
              </a:rPr>
              <a:t>A</a:t>
            </a:r>
          </a:p>
        </p:txBody>
      </p:sp>
      <p:sp>
        <p:nvSpPr>
          <p:cNvPr id="64" name="Oval 63"/>
          <p:cNvSpPr/>
          <p:nvPr/>
        </p:nvSpPr>
        <p:spPr>
          <a:xfrm>
            <a:off x="5275138" y="4282052"/>
            <a:ext cx="677456" cy="69026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B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373" name="Shape 373"/>
          <p:cNvSpPr/>
          <p:nvPr/>
        </p:nvSpPr>
        <p:spPr>
          <a:xfrm>
            <a:off x="3493159" y="247827"/>
            <a:ext cx="6447373" cy="145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 anchor="ctr">
            <a:spAutoFit/>
          </a:bodyPr>
          <a:lstStyle>
            <a:lvl1pPr algn="ctr">
              <a:defRPr sz="45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4400" dirty="0">
                <a:solidFill>
                  <a:schemeClr val="tx1"/>
                </a:solidFill>
                <a:latin typeface="+mj-lt"/>
              </a:rPr>
              <a:t>What is </a:t>
            </a:r>
            <a:r>
              <a:rPr lang="en-US" sz="4400" b="1" dirty="0">
                <a:solidFill>
                  <a:srgbClr val="C00000"/>
                </a:solidFill>
                <a:latin typeface="+mj-lt"/>
              </a:rPr>
              <a:t>possible</a:t>
            </a:r>
            <a:r>
              <a:rPr lang="en-US" sz="4400" dirty="0">
                <a:solidFill>
                  <a:schemeClr val="tx1"/>
                </a:solidFill>
                <a:latin typeface="+mj-lt"/>
              </a:rPr>
              <a:t>: </a:t>
            </a:r>
          </a:p>
          <a:p>
            <a:r>
              <a:rPr lang="en-US" sz="4400" dirty="0">
                <a:solidFill>
                  <a:schemeClr val="tx1"/>
                </a:solidFill>
                <a:latin typeface="+mj-lt"/>
              </a:rPr>
              <a:t>E</a:t>
            </a:r>
            <a:r>
              <a:rPr sz="4400" dirty="0">
                <a:solidFill>
                  <a:schemeClr val="tx1"/>
                </a:solidFill>
                <a:latin typeface="+mj-lt"/>
              </a:rPr>
              <a:t>xample </a:t>
            </a:r>
            <a:r>
              <a:rPr lang="en-US" sz="4400" dirty="0">
                <a:solidFill>
                  <a:schemeClr val="tx1"/>
                </a:solidFill>
                <a:latin typeface="+mj-lt"/>
              </a:rPr>
              <a:t>reaction sequence</a:t>
            </a:r>
            <a:endParaRPr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5" name="Shape 375"/>
          <p:cNvSpPr/>
          <p:nvPr/>
        </p:nvSpPr>
        <p:spPr>
          <a:xfrm>
            <a:off x="2325731" y="1837060"/>
            <a:ext cx="416172" cy="564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 anchor="ctr">
            <a:spAutoFit/>
          </a:bodyPr>
          <a:lstStyle>
            <a:lvl1pPr algn="ctr"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3175"/>
              <a:t>α:</a:t>
            </a:r>
          </a:p>
        </p:txBody>
      </p:sp>
      <p:sp>
        <p:nvSpPr>
          <p:cNvPr id="376" name="Shape 376"/>
          <p:cNvSpPr/>
          <p:nvPr/>
        </p:nvSpPr>
        <p:spPr>
          <a:xfrm>
            <a:off x="2332945" y="2479632"/>
            <a:ext cx="401744" cy="564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 anchor="ctr">
            <a:spAutoFit/>
          </a:bodyPr>
          <a:lstStyle>
            <a:lvl1pPr algn="ctr"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3175"/>
              <a:t>β:</a:t>
            </a:r>
          </a:p>
        </p:txBody>
      </p:sp>
      <p:grpSp>
        <p:nvGrpSpPr>
          <p:cNvPr id="379" name="Group 379"/>
          <p:cNvGrpSpPr/>
          <p:nvPr/>
        </p:nvGrpSpPr>
        <p:grpSpPr>
          <a:xfrm>
            <a:off x="8764248" y="1683906"/>
            <a:ext cx="2393898" cy="1356102"/>
            <a:chOff x="0" y="142802"/>
            <a:chExt cx="2413000" cy="615080"/>
          </a:xfrm>
        </p:grpSpPr>
        <p:sp>
          <p:nvSpPr>
            <p:cNvPr id="377" name="Shape 377"/>
            <p:cNvSpPr/>
            <p:nvPr/>
          </p:nvSpPr>
          <p:spPr>
            <a:xfrm>
              <a:off x="0" y="501650"/>
              <a:ext cx="2413000" cy="256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3175"/>
                <a:t>(2, 2, 0)</a:t>
              </a:r>
            </a:p>
          </p:txBody>
        </p:sp>
        <p:sp>
          <p:nvSpPr>
            <p:cNvPr id="378" name="Shape 378"/>
            <p:cNvSpPr/>
            <p:nvPr/>
          </p:nvSpPr>
          <p:spPr>
            <a:xfrm>
              <a:off x="239384" y="142802"/>
              <a:ext cx="1794533" cy="285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/>
            <a:p>
              <a:pPr algn="ctr">
                <a:spcBef>
                  <a:spcPts val="893"/>
                </a:spcBef>
                <a:defRPr sz="34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sz="3373" i="1" dirty="0">
                  <a:solidFill>
                    <a:srgbClr val="FF2600"/>
                  </a:solidFill>
                </a:rPr>
                <a:t>A</a:t>
              </a:r>
              <a:r>
                <a:rPr sz="3373" i="1" dirty="0"/>
                <a:t>    </a:t>
              </a:r>
              <a:r>
                <a:rPr lang="en-US" sz="3373" i="1" dirty="0"/>
                <a:t> </a:t>
              </a:r>
              <a:r>
                <a:rPr sz="3373" i="1" dirty="0">
                  <a:solidFill>
                    <a:srgbClr val="00A700"/>
                  </a:solidFill>
                </a:rPr>
                <a:t>B</a:t>
              </a:r>
              <a:r>
                <a:rPr sz="3373" i="1" dirty="0"/>
                <a:t> </a:t>
              </a:r>
              <a:r>
                <a:rPr lang="en-US" sz="3373" i="1" dirty="0"/>
                <a:t>    </a:t>
              </a:r>
              <a:r>
                <a:rPr lang="is-IS" sz="3600" i="1" dirty="0">
                  <a:solidFill>
                    <a:srgbClr val="0000FF"/>
                  </a:solidFill>
                </a:rPr>
                <a:t>C</a:t>
              </a:r>
              <a:endParaRPr sz="3373" i="1" dirty="0">
                <a:solidFill>
                  <a:srgbClr val="515151"/>
                </a:solidFill>
              </a:endParaRPr>
            </a:p>
          </p:txBody>
        </p:sp>
      </p:grpSp>
      <p:grpSp>
        <p:nvGrpSpPr>
          <p:cNvPr id="383" name="Group 383"/>
          <p:cNvGrpSpPr/>
          <p:nvPr/>
        </p:nvGrpSpPr>
        <p:grpSpPr>
          <a:xfrm>
            <a:off x="8764248" y="2955667"/>
            <a:ext cx="2393898" cy="1251601"/>
            <a:chOff x="0" y="0"/>
            <a:chExt cx="2413000" cy="1261588"/>
          </a:xfrm>
        </p:grpSpPr>
        <p:sp>
          <p:nvSpPr>
            <p:cNvPr id="380" name="Shape 380"/>
            <p:cNvSpPr/>
            <p:nvPr/>
          </p:nvSpPr>
          <p:spPr>
            <a:xfrm rot="5400000">
              <a:off x="710742" y="178832"/>
              <a:ext cx="927101" cy="569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⟹</a:t>
              </a:r>
            </a:p>
          </p:txBody>
        </p:sp>
        <p:sp>
          <p:nvSpPr>
            <p:cNvPr id="381" name="Shape 381"/>
            <p:cNvSpPr/>
            <p:nvPr/>
          </p:nvSpPr>
          <p:spPr>
            <a:xfrm>
              <a:off x="588140" y="1031"/>
              <a:ext cx="309619" cy="569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α</a:t>
              </a:r>
            </a:p>
          </p:txBody>
        </p:sp>
        <p:sp>
          <p:nvSpPr>
            <p:cNvPr id="382" name="Shape 382"/>
            <p:cNvSpPr/>
            <p:nvPr/>
          </p:nvSpPr>
          <p:spPr>
            <a:xfrm>
              <a:off x="0" y="692150"/>
              <a:ext cx="2413000" cy="569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3175"/>
                <a:t>(2, 1, 1)</a:t>
              </a:r>
            </a:p>
          </p:txBody>
        </p:sp>
      </p:grpSp>
      <p:grpSp>
        <p:nvGrpSpPr>
          <p:cNvPr id="387" name="Group 387"/>
          <p:cNvGrpSpPr/>
          <p:nvPr/>
        </p:nvGrpSpPr>
        <p:grpSpPr>
          <a:xfrm>
            <a:off x="8764252" y="4050037"/>
            <a:ext cx="2688093" cy="1357021"/>
            <a:chOff x="0" y="-118960"/>
            <a:chExt cx="2709542" cy="1367848"/>
          </a:xfrm>
        </p:grpSpPr>
        <p:sp>
          <p:nvSpPr>
            <p:cNvPr id="384" name="Shape 384"/>
            <p:cNvSpPr/>
            <p:nvPr/>
          </p:nvSpPr>
          <p:spPr>
            <a:xfrm rot="5400000">
              <a:off x="710742" y="178832"/>
              <a:ext cx="927101" cy="569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/>
                <a:t>⟹</a:t>
              </a:r>
            </a:p>
          </p:txBody>
        </p:sp>
        <p:sp>
          <p:nvSpPr>
            <p:cNvPr id="385" name="Shape 385"/>
            <p:cNvSpPr/>
            <p:nvPr/>
          </p:nvSpPr>
          <p:spPr>
            <a:xfrm>
              <a:off x="595411" y="39131"/>
              <a:ext cx="295076" cy="569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/>
                <a:t>β</a:t>
              </a:r>
            </a:p>
          </p:txBody>
        </p:sp>
        <p:sp>
          <p:nvSpPr>
            <p:cNvPr id="386" name="Shape 386"/>
            <p:cNvSpPr/>
            <p:nvPr/>
          </p:nvSpPr>
          <p:spPr>
            <a:xfrm>
              <a:off x="0" y="679450"/>
              <a:ext cx="2413000" cy="569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3175"/>
                <a:t>(4, 1, 0)</a:t>
              </a:r>
            </a:p>
          </p:txBody>
        </p:sp>
        <p:sp>
          <p:nvSpPr>
            <p:cNvPr id="52" name="Shape 385"/>
            <p:cNvSpPr/>
            <p:nvPr/>
          </p:nvSpPr>
          <p:spPr>
            <a:xfrm>
              <a:off x="2399923" y="-118960"/>
              <a:ext cx="309619" cy="569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lang="el-GR" sz="3175" dirty="0"/>
                <a:t>α</a:t>
              </a:r>
              <a:endParaRPr sz="3175" dirty="0"/>
            </a:p>
          </p:txBody>
        </p:sp>
      </p:grpSp>
      <p:grpSp>
        <p:nvGrpSpPr>
          <p:cNvPr id="392" name="Group 392"/>
          <p:cNvGrpSpPr/>
          <p:nvPr/>
        </p:nvGrpSpPr>
        <p:grpSpPr>
          <a:xfrm>
            <a:off x="8764248" y="5451162"/>
            <a:ext cx="2393898" cy="1658231"/>
            <a:chOff x="0" y="-1"/>
            <a:chExt cx="2413000" cy="1671462"/>
          </a:xfrm>
        </p:grpSpPr>
        <p:sp>
          <p:nvSpPr>
            <p:cNvPr id="388" name="Shape 388"/>
            <p:cNvSpPr/>
            <p:nvPr/>
          </p:nvSpPr>
          <p:spPr>
            <a:xfrm rot="5400000">
              <a:off x="710742" y="178831"/>
              <a:ext cx="927101" cy="569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 dirty="0"/>
                <a:t>⟹</a:t>
              </a:r>
            </a:p>
          </p:txBody>
        </p:sp>
        <p:sp>
          <p:nvSpPr>
            <p:cNvPr id="389" name="Shape 389"/>
            <p:cNvSpPr/>
            <p:nvPr/>
          </p:nvSpPr>
          <p:spPr>
            <a:xfrm>
              <a:off x="588140" y="26431"/>
              <a:ext cx="309619" cy="569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3175"/>
                <a:t>α</a:t>
              </a:r>
            </a:p>
          </p:txBody>
        </p:sp>
        <p:sp>
          <p:nvSpPr>
            <p:cNvPr id="390" name="Shape 390"/>
            <p:cNvSpPr/>
            <p:nvPr/>
          </p:nvSpPr>
          <p:spPr>
            <a:xfrm>
              <a:off x="0" y="692150"/>
              <a:ext cx="2413000" cy="569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7798" tIns="37798" rIns="37798" bIns="37798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3175"/>
                <a:t>(4, 0, 1)</a:t>
              </a:r>
            </a:p>
          </p:txBody>
        </p:sp>
        <p:sp>
          <p:nvSpPr>
            <p:cNvPr id="391" name="Shape 391"/>
            <p:cNvSpPr/>
            <p:nvPr/>
          </p:nvSpPr>
          <p:spPr>
            <a:xfrm>
              <a:off x="865505" y="855841"/>
              <a:ext cx="542293" cy="8156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7798" tIns="37798" rIns="37798" bIns="37798" numCol="1" anchor="ctr">
              <a:spAutoFit/>
            </a:bodyPr>
            <a:lstStyle>
              <a:lvl1pPr algn="ctr">
                <a:defRPr sz="48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4762"/>
                <a:t>...</a:t>
              </a:r>
            </a:p>
          </p:txBody>
        </p:sp>
      </p:grpSp>
      <p:sp>
        <p:nvSpPr>
          <p:cNvPr id="393" name="Shape 393"/>
          <p:cNvSpPr/>
          <p:nvPr/>
        </p:nvSpPr>
        <p:spPr>
          <a:xfrm>
            <a:off x="8256697" y="2452394"/>
            <a:ext cx="558839" cy="564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 anchor="ctr">
            <a:spAutoFit/>
          </a:bodyPr>
          <a:lstStyle/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3175" b="1" dirty="0">
                <a:latin typeface="Gill Sans SemiBold"/>
                <a:ea typeface="Gill Sans SemiBold"/>
                <a:cs typeface="Gill Sans SemiBold"/>
                <a:sym typeface="Gill Sans SemiBold"/>
              </a:rPr>
              <a:t>x</a:t>
            </a:r>
            <a:r>
              <a:rPr sz="3175" dirty="0">
                <a:latin typeface="Gill Sans SemiBold"/>
                <a:ea typeface="Gill Sans SemiBold"/>
                <a:cs typeface="Gill Sans SemiBold"/>
                <a:sym typeface="Gill Sans SemiBold"/>
              </a:rPr>
              <a:t> </a:t>
            </a:r>
            <a:r>
              <a:rPr sz="3175" dirty="0"/>
              <a:t>=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12</a:t>
            </a:fld>
            <a:endParaRPr lang="uk-UA"/>
          </a:p>
        </p:txBody>
      </p:sp>
      <p:sp>
        <p:nvSpPr>
          <p:cNvPr id="4" name="Rectangle 3"/>
          <p:cNvSpPr/>
          <p:nvPr/>
        </p:nvSpPr>
        <p:spPr>
          <a:xfrm rot="3199424">
            <a:off x="10688726" y="4132975"/>
            <a:ext cx="6687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⟹</a:t>
            </a:r>
          </a:p>
        </p:txBody>
      </p:sp>
      <p:sp>
        <p:nvSpPr>
          <p:cNvPr id="54" name="Shape 388"/>
          <p:cNvSpPr/>
          <p:nvPr/>
        </p:nvSpPr>
        <p:spPr>
          <a:xfrm rot="5400000">
            <a:off x="3210256" y="5503946"/>
            <a:ext cx="919762" cy="5649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7798" tIns="37798" rIns="37798" bIns="37798" numCol="1" anchor="t">
            <a:spAutoFit/>
          </a:bodyPr>
          <a:lstStyle>
            <a:lvl1pPr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endParaRPr sz="3175" dirty="0"/>
          </a:p>
        </p:txBody>
      </p:sp>
      <p:sp>
        <p:nvSpPr>
          <p:cNvPr id="58" name="Shape 391"/>
          <p:cNvSpPr/>
          <p:nvPr/>
        </p:nvSpPr>
        <p:spPr>
          <a:xfrm>
            <a:off x="11325049" y="4534125"/>
            <a:ext cx="538000" cy="8091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 numCol="1" anchor="ctr">
            <a:spAutoFit/>
          </a:bodyPr>
          <a:lstStyle>
            <a:lvl1pPr algn="ctr">
              <a:defRPr sz="4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4762" dirty="0"/>
              <a:t>...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776418" y="1920620"/>
            <a:ext cx="774574" cy="453006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229291" y="4945612"/>
            <a:ext cx="984357" cy="969488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4200240" y="2506974"/>
            <a:ext cx="365409" cy="453006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ounded Rectangle 59"/>
          <p:cNvSpPr/>
          <p:nvPr/>
        </p:nvSpPr>
        <p:spPr>
          <a:xfrm>
            <a:off x="4775200" y="2507449"/>
            <a:ext cx="775605" cy="453006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 rot="2016236">
            <a:off x="3545660" y="4921467"/>
            <a:ext cx="2891958" cy="1259726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579424" y="3737386"/>
            <a:ext cx="677456" cy="69026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2" name="Oval 61"/>
          <p:cNvSpPr/>
          <p:nvPr/>
        </p:nvSpPr>
        <p:spPr>
          <a:xfrm>
            <a:off x="3964430" y="4933785"/>
            <a:ext cx="677456" cy="69026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B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4558126" y="3304858"/>
            <a:ext cx="677456" cy="69026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5" name="Oval 64"/>
          <p:cNvSpPr/>
          <p:nvPr/>
        </p:nvSpPr>
        <p:spPr>
          <a:xfrm>
            <a:off x="4393159" y="5082653"/>
            <a:ext cx="677456" cy="69026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C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3982339" y="4812073"/>
            <a:ext cx="677456" cy="69026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>
                <a:solidFill>
                  <a:schemeClr val="tx1"/>
                </a:solidFill>
              </a:rPr>
              <a:t>A</a:t>
            </a:r>
            <a:endParaRPr lang="en-US" sz="3600" i="1" dirty="0">
              <a:solidFill>
                <a:schemeClr val="tx1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5265133" y="5682894"/>
            <a:ext cx="677456" cy="69026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9" name="Oval 68"/>
          <p:cNvSpPr/>
          <p:nvPr/>
        </p:nvSpPr>
        <p:spPr>
          <a:xfrm>
            <a:off x="5455010" y="4264702"/>
            <a:ext cx="677456" cy="690265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chemeClr val="tx1"/>
                </a:solidFill>
              </a:rPr>
              <a:t>C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 rot="5820292">
            <a:off x="4312230" y="4692836"/>
            <a:ext cx="2804268" cy="1259213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ounded Rectangle 5"/>
          <p:cNvSpPr/>
          <p:nvPr/>
        </p:nvSpPr>
        <p:spPr>
          <a:xfrm>
            <a:off x="4811024" y="1928925"/>
            <a:ext cx="802842" cy="453006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>
            <a:stCxn id="3" idx="5"/>
            <a:endCxn id="62" idx="1"/>
          </p:cNvCxnSpPr>
          <p:nvPr/>
        </p:nvCxnSpPr>
        <p:spPr>
          <a:xfrm>
            <a:off x="3157669" y="4326564"/>
            <a:ext cx="905972" cy="70830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 rot="2232602">
            <a:off x="1977803" y="3968391"/>
            <a:ext cx="3589185" cy="1486150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/>
          <p:cNvCxnSpPr>
            <a:cxnSpLocks/>
            <a:stCxn id="64" idx="4"/>
            <a:endCxn id="67" idx="0"/>
          </p:cNvCxnSpPr>
          <p:nvPr/>
        </p:nvCxnSpPr>
        <p:spPr>
          <a:xfrm flipH="1">
            <a:off x="5603861" y="4972317"/>
            <a:ext cx="10005" cy="71057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96754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383" grpId="0" animBg="1" advAuto="0"/>
      <p:bldP spid="387" grpId="0" animBg="1" advAuto="0"/>
      <p:bldP spid="392" grpId="0" animBg="1" advAuto="0"/>
      <p:bldP spid="4" grpId="0"/>
      <p:bldP spid="58" grpId="0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5" grpId="0" animBg="1"/>
      <p:bldP spid="65" grpId="1" animBg="1"/>
      <p:bldP spid="66" grpId="0" animBg="1"/>
      <p:bldP spid="67" grpId="0" animBg="1"/>
      <p:bldP spid="69" grpId="0" animBg="1"/>
      <p:bldP spid="44" grpId="0" animBg="1"/>
      <p:bldP spid="45" grpId="0" animBg="1"/>
      <p:bldP spid="45" grpId="1" animBg="1"/>
      <p:bldP spid="45" grpId="2" animBg="1"/>
      <p:bldP spid="50" grpId="0" animBg="1"/>
      <p:bldP spid="5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sted-imag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143" b="28520"/>
          <a:stretch/>
        </p:blipFill>
        <p:spPr>
          <a:xfrm>
            <a:off x="1649260" y="5155179"/>
            <a:ext cx="457307" cy="42026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33" name="Shape 233"/>
          <p:cNvSpPr/>
          <p:nvPr/>
        </p:nvSpPr>
        <p:spPr>
          <a:xfrm>
            <a:off x="0" y="332136"/>
            <a:ext cx="13439775" cy="1455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398" tIns="50398" rIns="50398" bIns="50398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4400" dirty="0">
                <a:solidFill>
                  <a:schemeClr val="tx1"/>
                </a:solidFill>
                <a:latin typeface="+mj-lt"/>
              </a:rPr>
              <a:t>What is </a:t>
            </a:r>
            <a:r>
              <a:rPr lang="en-US" sz="4400" b="1" dirty="0">
                <a:solidFill>
                  <a:srgbClr val="C00000"/>
                </a:solidFill>
                <a:latin typeface="+mj-lt"/>
              </a:rPr>
              <a:t>probable</a:t>
            </a:r>
            <a:r>
              <a:rPr lang="en-US" sz="4400" dirty="0">
                <a:solidFill>
                  <a:schemeClr val="tx1"/>
                </a:solidFill>
                <a:latin typeface="+mj-lt"/>
              </a:rPr>
              <a:t>: </a:t>
            </a:r>
          </a:p>
          <a:p>
            <a:r>
              <a:rPr lang="en-US" sz="4400" dirty="0">
                <a:solidFill>
                  <a:schemeClr val="tx1"/>
                </a:solidFill>
                <a:latin typeface="+mj-lt"/>
              </a:rPr>
              <a:t>Stochastic kinetic model of chemical reaction networks</a:t>
            </a:r>
          </a:p>
        </p:txBody>
      </p:sp>
      <p:sp>
        <p:nvSpPr>
          <p:cNvPr id="235" name="Shape 235"/>
          <p:cNvSpPr/>
          <p:nvPr/>
        </p:nvSpPr>
        <p:spPr>
          <a:xfrm>
            <a:off x="2257093" y="5691245"/>
            <a:ext cx="9668608" cy="39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7798" tIns="37798" rIns="37798" bIns="37798" anchor="ctr">
            <a:spAutoFit/>
          </a:bodyPr>
          <a:lstStyle/>
          <a:p>
            <a:pPr>
              <a:defRPr sz="21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083" dirty="0"/>
              <a:t>expected </a:t>
            </a:r>
            <a:r>
              <a:rPr sz="2083" dirty="0"/>
              <a:t>time until next reaction is </a:t>
            </a:r>
            <a:r>
              <a:rPr lang="en-US" sz="2083" dirty="0"/>
              <a:t>1 / (</a:t>
            </a:r>
            <a:r>
              <a:rPr lang="en-US" sz="2083" i="1" dirty="0"/>
              <a:t>sum of all reaction rates</a:t>
            </a:r>
            <a:r>
              <a:rPr lang="en-US" sz="2083" dirty="0"/>
              <a:t>) </a:t>
            </a:r>
            <a:endParaRPr sz="2083" dirty="0"/>
          </a:p>
        </p:txBody>
      </p:sp>
      <p:sp>
        <p:nvSpPr>
          <p:cNvPr id="236" name="Shape 236"/>
          <p:cNvSpPr/>
          <p:nvPr/>
        </p:nvSpPr>
        <p:spPr>
          <a:xfrm>
            <a:off x="2257093" y="5158872"/>
            <a:ext cx="9668608" cy="39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7798" tIns="37798" rIns="37798" bIns="37798" anchor="ctr">
            <a:spAutoFit/>
          </a:bodyPr>
          <a:lstStyle/>
          <a:p>
            <a:pPr>
              <a:defRPr sz="21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083" dirty="0" err="1"/>
              <a:t>Pr</a:t>
            </a:r>
            <a:r>
              <a:rPr lang="en-US" sz="2083" dirty="0"/>
              <a:t>[</a:t>
            </a:r>
            <a:r>
              <a:rPr sz="2083" dirty="0"/>
              <a:t>next reaction is </a:t>
            </a:r>
            <a:r>
              <a:rPr lang="en-US" sz="2083" i="1" dirty="0" err="1"/>
              <a:t>j</a:t>
            </a:r>
            <a:r>
              <a:rPr lang="en-US" sz="2083" i="1" baseline="30000" dirty="0" err="1"/>
              <a:t>th</a:t>
            </a:r>
            <a:r>
              <a:rPr lang="en-US" sz="2083" dirty="0"/>
              <a:t> one] =</a:t>
            </a:r>
            <a:r>
              <a:rPr sz="2083" dirty="0"/>
              <a:t> </a:t>
            </a:r>
            <a:r>
              <a:rPr lang="en-US" sz="2083" i="1" dirty="0"/>
              <a:t>rate of </a:t>
            </a:r>
            <a:r>
              <a:rPr lang="en-US" sz="2083" i="1" dirty="0" err="1"/>
              <a:t>j</a:t>
            </a:r>
            <a:r>
              <a:rPr lang="en-US" sz="2083" i="1" baseline="30000" dirty="0" err="1"/>
              <a:t>th</a:t>
            </a:r>
            <a:r>
              <a:rPr lang="en-US" sz="2083" i="1" dirty="0"/>
              <a:t> reaction </a:t>
            </a:r>
            <a:r>
              <a:rPr sz="2083" dirty="0"/>
              <a:t>/</a:t>
            </a:r>
            <a:r>
              <a:rPr lang="en-US" sz="2083" dirty="0"/>
              <a:t> (</a:t>
            </a:r>
            <a:r>
              <a:rPr lang="en-US" sz="2083" i="1" dirty="0"/>
              <a:t>sum of all reaction rates</a:t>
            </a:r>
            <a:r>
              <a:rPr lang="en-US" sz="2083" dirty="0"/>
              <a:t>)</a:t>
            </a:r>
            <a:endParaRPr sz="2083" dirty="0"/>
          </a:p>
        </p:txBody>
      </p:sp>
      <p:sp>
        <p:nvSpPr>
          <p:cNvPr id="237" name="Shape 237"/>
          <p:cNvSpPr/>
          <p:nvPr/>
        </p:nvSpPr>
        <p:spPr>
          <a:xfrm>
            <a:off x="1872083" y="6780929"/>
            <a:ext cx="4265827" cy="250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798" tIns="37798" rIns="37798" bIns="37798" anchor="ctr"/>
          <a:lstStyle>
            <a:lvl1pPr algn="ctr">
              <a:defRPr sz="1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algn="l"/>
            <a:r>
              <a:rPr lang="en-US" sz="158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sz="158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McQuarrie 1967, van Kampen, Gillespie 1977</a:t>
            </a:r>
            <a:r>
              <a:rPr lang="en-US" sz="158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  <a:endParaRPr sz="1587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8" name="Shape 238"/>
          <p:cNvSpPr/>
          <p:nvPr/>
        </p:nvSpPr>
        <p:spPr>
          <a:xfrm>
            <a:off x="2071216" y="4547301"/>
            <a:ext cx="9688984" cy="52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398" tIns="50398" rIns="50398" bIns="50398" anchor="ctr">
            <a:spAutoFit/>
          </a:bodyPr>
          <a:lstStyle>
            <a:lvl1pPr marL="508000" indent="-355600" defTabSz="469900">
              <a:spcBef>
                <a:spcPts val="3000"/>
              </a:spcBef>
              <a:buSzPct val="151000"/>
              <a:buChar char="•"/>
              <a:tabLst>
                <a:tab pos="12700" algn="l"/>
                <a:tab pos="1397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marL="152405" indent="0">
              <a:buNone/>
            </a:pPr>
            <a:r>
              <a:rPr lang="en-US" sz="2778" dirty="0"/>
              <a:t>S</a:t>
            </a:r>
            <a:r>
              <a:rPr sz="2778" dirty="0"/>
              <a:t>ystem evolves via a continuous time </a:t>
            </a:r>
            <a:r>
              <a:rPr lang="en-US" sz="2778" dirty="0"/>
              <a:t>Markov </a:t>
            </a:r>
            <a:r>
              <a:rPr sz="2778" dirty="0"/>
              <a:t>process:</a:t>
            </a:r>
          </a:p>
        </p:txBody>
      </p:sp>
      <p:sp>
        <p:nvSpPr>
          <p:cNvPr id="239" name="Shape 239"/>
          <p:cNvSpPr/>
          <p:nvPr/>
        </p:nvSpPr>
        <p:spPr>
          <a:xfrm>
            <a:off x="2071216" y="2063201"/>
            <a:ext cx="9688984" cy="52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398" tIns="50398" rIns="50398" bIns="50398" anchor="ctr">
            <a:spAutoFit/>
          </a:bodyPr>
          <a:lstStyle/>
          <a:p>
            <a:pPr marL="151201" defTabSz="466204">
              <a:spcBef>
                <a:spcPts val="2976"/>
              </a:spcBef>
              <a:buSzPct val="151000"/>
              <a:tabLst>
                <a:tab pos="12600" algn="l"/>
                <a:tab pos="138600" algn="l"/>
                <a:tab pos="352803" algn="l"/>
                <a:tab pos="705606" algn="l"/>
                <a:tab pos="1058408" algn="l"/>
                <a:tab pos="1411210" algn="l"/>
                <a:tab pos="1764012" algn="l"/>
                <a:tab pos="2116815" algn="l"/>
                <a:tab pos="2469617" algn="l"/>
                <a:tab pos="2822420" algn="l"/>
                <a:tab pos="3175223" algn="l"/>
                <a:tab pos="3528026" algn="l"/>
                <a:tab pos="3880828" algn="l"/>
                <a:tab pos="423363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778" dirty="0"/>
              <a:t>Solution </a:t>
            </a:r>
            <a:r>
              <a:rPr sz="2778" dirty="0"/>
              <a:t>volume </a:t>
            </a:r>
            <a:r>
              <a:rPr sz="2778" i="1" dirty="0"/>
              <a:t>v</a:t>
            </a:r>
          </a:p>
        </p:txBody>
      </p:sp>
      <p:sp>
        <p:nvSpPr>
          <p:cNvPr id="242" name="Shape 242"/>
          <p:cNvSpPr/>
          <p:nvPr/>
        </p:nvSpPr>
        <p:spPr>
          <a:xfrm>
            <a:off x="4381196" y="2685977"/>
            <a:ext cx="1915119" cy="39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798" tIns="37798" rIns="37798" bIns="37798" anchor="ctr">
            <a:spAutoFit/>
          </a:bodyPr>
          <a:lstStyle>
            <a:lvl1pPr algn="ctr">
              <a:defRPr sz="21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083" dirty="0"/>
              <a:t>reaction type</a:t>
            </a:r>
          </a:p>
        </p:txBody>
      </p:sp>
      <p:sp>
        <p:nvSpPr>
          <p:cNvPr id="243" name="Shape 243"/>
          <p:cNvSpPr/>
          <p:nvPr/>
        </p:nvSpPr>
        <p:spPr>
          <a:xfrm>
            <a:off x="6688861" y="2666727"/>
            <a:ext cx="693715" cy="396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7798" tIns="37798" rIns="37798" bIns="37798" anchor="ctr">
            <a:spAutoFit/>
          </a:bodyPr>
          <a:lstStyle/>
          <a:p>
            <a:pPr algn="ctr">
              <a:defRPr sz="2100" i="1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083" dirty="0"/>
              <a:t>rate</a:t>
            </a:r>
            <a:endParaRPr sz="2083" baseline="-25000" dirty="0"/>
          </a:p>
        </p:txBody>
      </p:sp>
      <p:sp>
        <p:nvSpPr>
          <p:cNvPr id="244" name="Shape 244"/>
          <p:cNvSpPr/>
          <p:nvPr/>
        </p:nvSpPr>
        <p:spPr>
          <a:xfrm>
            <a:off x="6775489" y="3224245"/>
            <a:ext cx="1745061" cy="1065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7798" tIns="37798" rIns="37798" bIns="37798">
            <a:spAutoFit/>
          </a:bodyPr>
          <a:lstStyle/>
          <a:p>
            <a:pPr>
              <a:lnSpc>
                <a:spcPct val="120000"/>
              </a:lnSpc>
              <a:defRPr sz="2700" i="1">
                <a:latin typeface="+mn-lt"/>
                <a:ea typeface="+mn-ea"/>
                <a:cs typeface="+mn-cs"/>
                <a:sym typeface="Gill Sans"/>
              </a:defRPr>
            </a:pPr>
            <a:r>
              <a:rPr sz="2679" dirty="0"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2679" dirty="0"/>
              <a:t>⋅</a:t>
            </a:r>
            <a:r>
              <a:rPr lang="en-US" sz="2679" dirty="0"/>
              <a:t> #A</a:t>
            </a:r>
            <a:endParaRPr sz="2679" dirty="0"/>
          </a:p>
          <a:p>
            <a:pPr>
              <a:lnSpc>
                <a:spcPct val="120000"/>
              </a:lnSpc>
              <a:defRPr sz="2700" i="1">
                <a:latin typeface="+mn-lt"/>
                <a:ea typeface="+mn-ea"/>
                <a:cs typeface="+mn-cs"/>
                <a:sym typeface="Gill Sans"/>
              </a:defRPr>
            </a:pPr>
            <a:r>
              <a:rPr sz="2679" dirty="0"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2679" dirty="0"/>
              <a:t>⋅</a:t>
            </a:r>
            <a:r>
              <a:rPr lang="en-US" sz="2679" dirty="0"/>
              <a:t> #A</a:t>
            </a:r>
            <a:r>
              <a:rPr sz="2679" dirty="0"/>
              <a:t>⋅</a:t>
            </a:r>
            <a:r>
              <a:rPr lang="en-US" sz="2679" dirty="0"/>
              <a:t> #B</a:t>
            </a:r>
            <a:r>
              <a:rPr sz="2679" dirty="0"/>
              <a:t> / v</a:t>
            </a:r>
          </a:p>
        </p:txBody>
      </p:sp>
      <p:pic>
        <p:nvPicPr>
          <p:cNvPr id="15" name="pasted-imag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62" t="22431" r="-419" b="1108"/>
          <a:stretch/>
        </p:blipFill>
        <p:spPr>
          <a:xfrm>
            <a:off x="1649259" y="5664907"/>
            <a:ext cx="457307" cy="44954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>
                <a:solidFill>
                  <a:schemeClr val="tx1"/>
                </a:solidFill>
              </a:rPr>
              <a:t>13</a:t>
            </a:fld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1857" y="3243493"/>
            <a:ext cx="1357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A</a:t>
            </a:r>
            <a:r>
              <a:rPr lang="en-US" sz="2800" dirty="0"/>
              <a:t> 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 </a:t>
            </a:r>
            <a:r>
              <a:rPr lang="en-US" sz="2800" dirty="0">
                <a:sym typeface="Wingdings" panose="05000000000000000000" pitchFamily="2" charset="2"/>
              </a:rPr>
              <a:t>…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27203" y="3223702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ea typeface="Liberation Serif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dirty="0">
              <a:latin typeface="Times New Roman" panose="02020603050405020304" pitchFamily="18" charset="0"/>
              <a:ea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43597" y="3723306"/>
            <a:ext cx="1695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A</a:t>
            </a:r>
            <a:r>
              <a:rPr lang="en-US" sz="2800" dirty="0"/>
              <a:t>+</a:t>
            </a:r>
            <a:r>
              <a:rPr lang="en-US" sz="2800" i="1" dirty="0"/>
              <a:t>B</a:t>
            </a:r>
            <a:r>
              <a:rPr lang="en-US" sz="2800" dirty="0"/>
              <a:t> 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800" dirty="0">
                <a:sym typeface="Wingdings" panose="05000000000000000000" pitchFamily="2" charset="2"/>
              </a:rPr>
              <a:t> …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304900" y="3684738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ea typeface="Liberation Serif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dirty="0">
              <a:latin typeface="Times New Roman" panose="02020603050405020304" pitchFamily="18" charset="0"/>
              <a:ea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971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animBg="1"/>
      <p:bldP spid="236" grpId="0" animBg="1"/>
      <p:bldP spid="2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99090" y="402483"/>
            <a:ext cx="12170979" cy="983555"/>
          </a:xfrm>
        </p:spPr>
        <p:txBody>
          <a:bodyPr>
            <a:normAutofit/>
          </a:bodyPr>
          <a:lstStyle/>
          <a:p>
            <a:r>
              <a:rPr lang="en-US" dirty="0"/>
              <a:t>Relationship to distributed computing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23985" y="1674795"/>
            <a:ext cx="11591806" cy="51905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C00000"/>
                </a:solidFill>
              </a:rPr>
              <a:t>population protocol</a:t>
            </a:r>
            <a:r>
              <a:rPr lang="en-US" sz="3200" dirty="0"/>
              <a:t> = list of </a:t>
            </a:r>
            <a:r>
              <a:rPr lang="en-US" sz="3200" i="1" dirty="0"/>
              <a:t>transitions</a:t>
            </a:r>
            <a:r>
              <a:rPr lang="en-US" sz="3200" dirty="0"/>
              <a:t> such as </a:t>
            </a:r>
          </a:p>
          <a:p>
            <a:pPr marL="0" indent="0">
              <a:buNone/>
            </a:pPr>
            <a:r>
              <a:rPr lang="en-US" sz="2800" dirty="0"/>
              <a:t>    </a:t>
            </a:r>
            <a:r>
              <a:rPr lang="en-US" sz="2800" i="1" dirty="0" err="1"/>
              <a:t>x</a:t>
            </a:r>
            <a:r>
              <a:rPr lang="en-US" sz="2800" dirty="0" err="1"/>
              <a:t>,</a:t>
            </a:r>
            <a:r>
              <a:rPr lang="en-US" sz="2800" i="1" dirty="0" err="1"/>
              <a:t>y</a:t>
            </a:r>
            <a:r>
              <a:rPr lang="en-US" sz="28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 err="1">
                <a:sym typeface="Wingdings" panose="05000000000000000000" pitchFamily="2" charset="2"/>
              </a:rPr>
              <a:t>x</a:t>
            </a:r>
            <a:r>
              <a:rPr lang="en-US" sz="2800" dirty="0" err="1">
                <a:sym typeface="Wingdings" panose="05000000000000000000" pitchFamily="2" charset="2"/>
              </a:rPr>
              <a:t>,</a:t>
            </a:r>
            <a:r>
              <a:rPr lang="en-US" sz="2800" i="1" dirty="0" err="1">
                <a:sym typeface="Wingdings" panose="05000000000000000000" pitchFamily="2" charset="2"/>
              </a:rPr>
              <a:t>x</a:t>
            </a:r>
            <a:r>
              <a:rPr lang="en-US" sz="2800" dirty="0">
                <a:sym typeface="Wingdings" panose="05000000000000000000" pitchFamily="2" charset="2"/>
              </a:rPr>
              <a:t>                      </a:t>
            </a:r>
            <a:r>
              <a:rPr lang="en-US" sz="2800" i="1" dirty="0" err="1">
                <a:sym typeface="Wingdings" panose="05000000000000000000" pitchFamily="2" charset="2"/>
              </a:rPr>
              <a:t>a</a:t>
            </a:r>
            <a:r>
              <a:rPr lang="en-US" sz="2800" dirty="0" err="1">
                <a:sym typeface="Wingdings" panose="05000000000000000000" pitchFamily="2" charset="2"/>
              </a:rPr>
              <a:t>,</a:t>
            </a:r>
            <a:r>
              <a:rPr lang="en-US" sz="2800" i="1" dirty="0" err="1">
                <a:sym typeface="Wingdings" panose="05000000000000000000" pitchFamily="2" charset="2"/>
              </a:rPr>
              <a:t>b</a:t>
            </a:r>
            <a:r>
              <a:rPr lang="en-US" sz="28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 err="1">
                <a:sym typeface="Wingdings" panose="05000000000000000000" pitchFamily="2" charset="2"/>
              </a:rPr>
              <a:t>c</a:t>
            </a:r>
            <a:r>
              <a:rPr lang="en-US" sz="2800" dirty="0" err="1">
                <a:sym typeface="Wingdings" panose="05000000000000000000" pitchFamily="2" charset="2"/>
              </a:rPr>
              <a:t>,</a:t>
            </a:r>
            <a:r>
              <a:rPr lang="en-US" sz="2800" i="1" dirty="0" err="1">
                <a:sym typeface="Wingdings" panose="05000000000000000000" pitchFamily="2" charset="2"/>
              </a:rPr>
              <a:t>d</a:t>
            </a:r>
            <a:r>
              <a:rPr lang="en-US" sz="2800" dirty="0">
                <a:sym typeface="Wingdings" panose="05000000000000000000" pitchFamily="2" charset="2"/>
              </a:rPr>
              <a:t>                     </a:t>
            </a:r>
            <a:r>
              <a:rPr lang="en-US" sz="2800" i="1" dirty="0" err="1">
                <a:sym typeface="Wingdings" panose="05000000000000000000" pitchFamily="2" charset="2"/>
              </a:rPr>
              <a:t>a</a:t>
            </a:r>
            <a:r>
              <a:rPr lang="en-US" sz="2800" dirty="0" err="1">
                <a:sym typeface="Wingdings" panose="05000000000000000000" pitchFamily="2" charset="2"/>
              </a:rPr>
              <a:t>,</a:t>
            </a:r>
            <a:r>
              <a:rPr lang="en-US" sz="2800" i="1" dirty="0" err="1">
                <a:sym typeface="Wingdings" panose="05000000000000000000" pitchFamily="2" charset="2"/>
              </a:rPr>
              <a:t>a</a:t>
            </a:r>
            <a:r>
              <a:rPr lang="en-US" sz="28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 err="1">
                <a:sym typeface="Wingdings" panose="05000000000000000000" pitchFamily="2" charset="2"/>
              </a:rPr>
              <a:t>a</a:t>
            </a:r>
            <a:r>
              <a:rPr lang="en-US" sz="2800" dirty="0" err="1">
                <a:sym typeface="Wingdings" panose="05000000000000000000" pitchFamily="2" charset="2"/>
              </a:rPr>
              <a:t>,</a:t>
            </a:r>
            <a:r>
              <a:rPr lang="en-US" sz="2800" i="1" dirty="0" err="1">
                <a:sym typeface="Wingdings" panose="05000000000000000000" pitchFamily="2" charset="2"/>
              </a:rPr>
              <a:t>a</a:t>
            </a:r>
            <a:r>
              <a:rPr lang="en-US" sz="2800" dirty="0">
                <a:sym typeface="Wingdings" panose="05000000000000000000" pitchFamily="2" charset="2"/>
              </a:rPr>
              <a:t>    (</a:t>
            </a:r>
            <a:r>
              <a:rPr lang="en-US" sz="2800" i="1" dirty="0">
                <a:sym typeface="Wingdings" panose="05000000000000000000" pitchFamily="2" charset="2"/>
              </a:rPr>
              <a:t>null</a:t>
            </a:r>
            <a:r>
              <a:rPr lang="en-US" sz="2800" dirty="0">
                <a:sym typeface="Wingdings" panose="05000000000000000000" pitchFamily="2" charset="2"/>
              </a:rPr>
              <a:t> transition)</a:t>
            </a:r>
            <a:endParaRPr lang="en-US" sz="3200" dirty="0">
              <a:sym typeface="Wingdings" panose="05000000000000000000" pitchFamily="2" charset="2"/>
            </a:endParaRPr>
          </a:p>
          <a:p>
            <a:pPr lvl="1"/>
            <a:r>
              <a:rPr lang="en-US" sz="2800" dirty="0">
                <a:sym typeface="Wingdings" panose="05000000000000000000" pitchFamily="2" charset="2"/>
              </a:rPr>
              <a:t>Repeatedly, two </a:t>
            </a:r>
            <a:r>
              <a:rPr lang="en-US" sz="2800" i="1" dirty="0">
                <a:sym typeface="Wingdings" panose="05000000000000000000" pitchFamily="2" charset="2"/>
              </a:rPr>
              <a:t>agents</a:t>
            </a:r>
            <a:r>
              <a:rPr lang="en-US" sz="2800" dirty="0">
                <a:sym typeface="Wingdings" panose="05000000000000000000" pitchFamily="2" charset="2"/>
              </a:rPr>
              <a:t> (molecules) are picked at random to </a:t>
            </a:r>
            <a:r>
              <a:rPr lang="en-US" sz="2800" i="1" dirty="0">
                <a:sym typeface="Wingdings" panose="05000000000000000000" pitchFamily="2" charset="2"/>
              </a:rPr>
              <a:t>interact</a:t>
            </a:r>
            <a:r>
              <a:rPr lang="en-US" sz="2800" dirty="0">
                <a:sym typeface="Wingdings" panose="05000000000000000000" pitchFamily="2" charset="2"/>
              </a:rPr>
              <a:t> (react) and change </a:t>
            </a:r>
            <a:r>
              <a:rPr lang="en-US" sz="2800" i="1" dirty="0">
                <a:sym typeface="Wingdings" panose="05000000000000000000" pitchFamily="2" charset="2"/>
              </a:rPr>
              <a:t>state</a:t>
            </a:r>
            <a:r>
              <a:rPr lang="en-US" sz="2800" dirty="0">
                <a:sym typeface="Wingdings" panose="05000000000000000000" pitchFamily="2" charset="2"/>
              </a:rPr>
              <a:t> (species).</a:t>
            </a:r>
          </a:p>
          <a:p>
            <a:pPr marL="0" indent="0">
              <a:buNone/>
            </a:pPr>
            <a:r>
              <a:rPr lang="en-US" sz="3200">
                <a:sym typeface="Wingdings" panose="05000000000000000000" pitchFamily="2" charset="2"/>
              </a:rPr>
              <a:t>A population protocol </a:t>
            </a:r>
            <a:r>
              <a:rPr lang="en-US" sz="3200" i="1">
                <a:sym typeface="Wingdings" panose="05000000000000000000" pitchFamily="2" charset="2"/>
              </a:rPr>
              <a:t>is</a:t>
            </a:r>
            <a:r>
              <a:rPr lang="en-US" sz="3200">
                <a:sym typeface="Wingdings" panose="05000000000000000000" pitchFamily="2" charset="2"/>
              </a:rPr>
              <a:t> a chemical reaction network with</a:t>
            </a:r>
            <a:endParaRPr lang="en-US" sz="3200" dirty="0">
              <a:sym typeface="Wingdings" panose="05000000000000000000" pitchFamily="2" charset="2"/>
            </a:endParaRPr>
          </a:p>
          <a:p>
            <a:pPr lvl="1"/>
            <a:r>
              <a:rPr lang="en-US" sz="2800">
                <a:sym typeface="Wingdings" panose="05000000000000000000" pitchFamily="2" charset="2"/>
              </a:rPr>
              <a:t>two reactants, two products per reaction</a:t>
            </a:r>
            <a:endParaRPr lang="en-US" sz="2800" dirty="0">
              <a:sym typeface="Wingdings" panose="05000000000000000000" pitchFamily="2" charset="2"/>
            </a:endParaRPr>
          </a:p>
          <a:p>
            <a:pPr lvl="1"/>
            <a:r>
              <a:rPr lang="en-US" sz="2800">
                <a:sym typeface="Wingdings" panose="05000000000000000000" pitchFamily="2" charset="2"/>
              </a:rPr>
              <a:t>unit rate constants</a:t>
            </a:r>
            <a:endParaRPr lang="en-US" sz="2800" dirty="0">
              <a:sym typeface="Wingdings" panose="05000000000000000000" pitchFamily="2" charset="2"/>
            </a:endParaRPr>
          </a:p>
          <a:p>
            <a:pPr lvl="1"/>
            <a:r>
              <a:rPr lang="en-US" sz="2800">
                <a:sym typeface="Wingdings" panose="05000000000000000000" pitchFamily="2" charset="2"/>
              </a:rPr>
              <a:t>volume = </a:t>
            </a:r>
            <a:r>
              <a:rPr lang="en-US" sz="2800" i="1">
                <a:sym typeface="Wingdings" panose="05000000000000000000" pitchFamily="2" charset="2"/>
              </a:rPr>
              <a:t>n</a:t>
            </a:r>
            <a:r>
              <a:rPr lang="en-US" sz="2800">
                <a:sym typeface="Wingdings" panose="05000000000000000000" pitchFamily="2" charset="2"/>
              </a:rPr>
              <a:t> = number of agents (never changes)</a:t>
            </a:r>
            <a:endParaRPr lang="en-US" sz="28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3240"/>
              <a:t>population protocols ⊊ chemical reactions, but “most” ideas that apply to one model also apply to the other</a:t>
            </a:r>
            <a:endParaRPr lang="en-US" sz="3240" dirty="0">
              <a:sym typeface="Wingdings" panose="05000000000000000000" pitchFamily="2" charset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4172" y="6815496"/>
            <a:ext cx="11479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Diamadi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Fischer, Peralta, Computation in networks of passively mobile finite-state sensors,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2004]</a:t>
            </a:r>
          </a:p>
        </p:txBody>
      </p:sp>
    </p:spTree>
    <p:extLst>
      <p:ext uri="{BB962C8B-B14F-4D97-AF65-F5344CB8AC3E}">
        <p14:creationId xmlns:p14="http://schemas.microsoft.com/office/powerpoint/2010/main" val="414446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/>
        </p:nvSpPr>
        <p:spPr>
          <a:xfrm>
            <a:off x="406401" y="547652"/>
            <a:ext cx="12687300" cy="77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398" tIns="50398" rIns="50398" bIns="50398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4400" dirty="0">
                <a:solidFill>
                  <a:schemeClr val="tx1"/>
                </a:solidFill>
              </a:rPr>
              <a:t>Time complexity in population protocols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15</a:t>
            </a:fld>
            <a:endParaRPr lang="uk-UA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923985" y="1847890"/>
            <a:ext cx="11793532" cy="2387779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ym typeface="Wingdings" panose="05000000000000000000" pitchFamily="2" charset="2"/>
              </a:rPr>
              <a:t>pair of agents picked uniformly at random to interact (possibly null interaction)</a:t>
            </a:r>
          </a:p>
          <a:p>
            <a:r>
              <a:rPr lang="en-US" sz="3600" i="1" dirty="0">
                <a:sym typeface="Wingdings" panose="05000000000000000000" pitchFamily="2" charset="2"/>
              </a:rPr>
              <a:t>parallel time</a:t>
            </a:r>
            <a:r>
              <a:rPr lang="en-US" sz="3600" dirty="0">
                <a:sym typeface="Wingdings" panose="05000000000000000000" pitchFamily="2" charset="2"/>
              </a:rPr>
              <a:t> = number of interactions / </a:t>
            </a:r>
            <a:r>
              <a:rPr lang="en-US" sz="3600" i="1" dirty="0">
                <a:sym typeface="Wingdings" panose="05000000000000000000" pitchFamily="2" charset="2"/>
              </a:rPr>
              <a:t>n</a:t>
            </a:r>
            <a:r>
              <a:rPr lang="en-US" sz="3600" dirty="0">
                <a:sym typeface="Wingdings" panose="05000000000000000000" pitchFamily="2" charset="2"/>
              </a:rPr>
              <a:t> </a:t>
            </a:r>
          </a:p>
          <a:p>
            <a:pPr marL="503971" lvl="1" indent="0">
              <a:buNone/>
            </a:pPr>
            <a:r>
              <a:rPr lang="en-US" sz="2800" dirty="0">
                <a:sym typeface="Wingdings" panose="05000000000000000000" pitchFamily="2" charset="2"/>
              </a:rPr>
              <a:t>i.e., each agent has </a:t>
            </a:r>
            <a:r>
              <a:rPr lang="en-US" sz="2800" i="1" dirty="0">
                <a:sym typeface="Wingdings" panose="05000000000000000000" pitchFamily="2" charset="2"/>
              </a:rPr>
              <a:t>O</a:t>
            </a:r>
            <a:r>
              <a:rPr lang="en-US" sz="2800" dirty="0">
                <a:sym typeface="Wingdings" panose="05000000000000000000" pitchFamily="2" charset="2"/>
              </a:rPr>
              <a:t>(1) interactions per “unit time”</a:t>
            </a:r>
          </a:p>
        </p:txBody>
      </p:sp>
    </p:spTree>
    <p:extLst>
      <p:ext uri="{BB962C8B-B14F-4D97-AF65-F5344CB8AC3E}">
        <p14:creationId xmlns:p14="http://schemas.microsoft.com/office/powerpoint/2010/main" val="3943547715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799" y="3567634"/>
            <a:ext cx="4832285" cy="35336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208" y="3568271"/>
            <a:ext cx="4833226" cy="3534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06" y="3574038"/>
            <a:ext cx="4839020" cy="35385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39" y="3570158"/>
            <a:ext cx="4839287" cy="35387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simple reactions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16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899813" y="1640495"/>
            <a:ext cx="1622994" cy="811385"/>
            <a:chOff x="2132330" y="2071435"/>
            <a:chExt cx="1622994" cy="811385"/>
          </a:xfrm>
        </p:grpSpPr>
        <p:sp>
          <p:nvSpPr>
            <p:cNvPr id="5" name="TextBox 4"/>
            <p:cNvSpPr txBox="1"/>
            <p:nvPr/>
          </p:nvSpPr>
          <p:spPr>
            <a:xfrm>
              <a:off x="2132330" y="2160270"/>
              <a:ext cx="16229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i="1" dirty="0">
                  <a:solidFill>
                    <a:schemeClr val="accent1"/>
                  </a:solidFill>
                </a:rPr>
                <a:t>X</a:t>
              </a:r>
              <a:r>
                <a:rPr lang="en-US" sz="4000" i="1" dirty="0"/>
                <a:t>       </a:t>
              </a:r>
              <a:r>
                <a:rPr lang="en-US" sz="4000" i="1" dirty="0">
                  <a:solidFill>
                    <a:schemeClr val="accent2"/>
                  </a:solidFill>
                </a:rPr>
                <a:t>Y</a:t>
              </a:r>
              <a:endParaRPr lang="en-US" sz="3600" i="1" dirty="0">
                <a:solidFill>
                  <a:schemeClr val="accent2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686050" y="2417657"/>
              <a:ext cx="49149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2617470" y="2552700"/>
              <a:ext cx="49403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733886" y="2071435"/>
              <a:ext cx="3272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  <a:endParaRPr lang="en-US" sz="3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33886" y="2513488"/>
              <a:ext cx="3272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  <a:endParaRPr lang="en-US" sz="32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51714" y="3414306"/>
            <a:ext cx="4407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#</a:t>
            </a:r>
            <a:r>
              <a:rPr lang="en-US" sz="2400" i="1" dirty="0">
                <a:solidFill>
                  <a:schemeClr val="accent2"/>
                </a:solidFill>
              </a:rPr>
              <a:t>Y</a:t>
            </a:r>
            <a:r>
              <a:rPr lang="en-US" sz="2400" dirty="0"/>
              <a:t> = </a:t>
            </a:r>
            <a:r>
              <a:rPr lang="en-US" sz="2400" i="1" dirty="0"/>
              <a:t>n</a:t>
            </a:r>
            <a:r>
              <a:rPr lang="en-US" sz="2400" dirty="0"/>
              <a:t>/2 expected at equilibrium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51714" y="2674503"/>
            <a:ext cx="4407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start with </a:t>
            </a:r>
            <a:r>
              <a:rPr lang="en-US" sz="2400" i="1" dirty="0"/>
              <a:t>n</a:t>
            </a:r>
            <a:r>
              <a:rPr lang="en-US" sz="2400" dirty="0"/>
              <a:t> copies of molecule </a:t>
            </a:r>
            <a:r>
              <a:rPr lang="en-US" sz="2400" i="1" dirty="0">
                <a:solidFill>
                  <a:schemeClr val="accent1"/>
                </a:solidFill>
              </a:rPr>
              <a:t>X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9013730" y="1669859"/>
            <a:ext cx="1641172" cy="1258716"/>
            <a:chOff x="9013730" y="1669859"/>
            <a:chExt cx="1641172" cy="1258716"/>
          </a:xfrm>
        </p:grpSpPr>
        <p:sp>
          <p:nvSpPr>
            <p:cNvPr id="23" name="TextBox 22"/>
            <p:cNvSpPr txBox="1"/>
            <p:nvPr/>
          </p:nvSpPr>
          <p:spPr>
            <a:xfrm>
              <a:off x="9031908" y="1669859"/>
              <a:ext cx="16229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i="1" dirty="0">
                  <a:solidFill>
                    <a:schemeClr val="accent1"/>
                  </a:solidFill>
                </a:rPr>
                <a:t>X</a:t>
              </a:r>
              <a:r>
                <a:rPr lang="en-US" sz="4000" i="1" dirty="0"/>
                <a:t>       </a:t>
              </a:r>
              <a:r>
                <a:rPr lang="en-US" sz="4000" i="1" dirty="0">
                  <a:solidFill>
                    <a:schemeClr val="accent2"/>
                  </a:solidFill>
                </a:rPr>
                <a:t>Y</a:t>
              </a:r>
              <a:endParaRPr lang="en-US" sz="3600" i="1" dirty="0">
                <a:solidFill>
                  <a:schemeClr val="accent2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9585628" y="2025227"/>
              <a:ext cx="49149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9633464" y="1679005"/>
              <a:ext cx="3272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  <a:endParaRPr lang="en-US" sz="3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013730" y="2220689"/>
              <a:ext cx="16229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i="1" dirty="0">
                  <a:solidFill>
                    <a:schemeClr val="accent1"/>
                  </a:solidFill>
                </a:rPr>
                <a:t>X</a:t>
              </a:r>
              <a:r>
                <a:rPr lang="en-US" sz="4000" i="1" dirty="0"/>
                <a:t>       </a:t>
              </a:r>
              <a:endParaRPr lang="en-US" sz="3600" i="1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9567450" y="2576057"/>
              <a:ext cx="49149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9627985" y="2229835"/>
              <a:ext cx="3272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  <a:endParaRPr lang="en-US" sz="3200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468050" y="3413909"/>
            <a:ext cx="4876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#</a:t>
            </a:r>
            <a:r>
              <a:rPr lang="en-US" sz="2400" i="1" dirty="0">
                <a:solidFill>
                  <a:schemeClr val="accent2"/>
                </a:solidFill>
              </a:rPr>
              <a:t>Y</a:t>
            </a:r>
            <a:r>
              <a:rPr lang="en-US" sz="2400" dirty="0"/>
              <a:t> </a:t>
            </a:r>
            <a:r>
              <a:rPr lang="en-US" sz="2400" u="sng" dirty="0"/>
              <a:t>stabilizes</a:t>
            </a:r>
            <a:r>
              <a:rPr lang="en-US" sz="2400" dirty="0"/>
              <a:t>, with expected value </a:t>
            </a:r>
            <a:r>
              <a:rPr lang="en-US" sz="2400" i="1" dirty="0"/>
              <a:t>n</a:t>
            </a:r>
            <a:r>
              <a:rPr lang="en-US" sz="2400" dirty="0"/>
              <a:t>/2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3570564" y="2275570"/>
            <a:ext cx="163619" cy="0"/>
          </a:xfrm>
          <a:prstGeom prst="straightConnector1">
            <a:avLst/>
          </a:prstGeom>
          <a:ln w="38100">
            <a:solidFill>
              <a:srgbClr val="FF0000"/>
            </a:solidFill>
            <a:headEnd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691999" y="2087535"/>
            <a:ext cx="32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9704424" y="2421601"/>
            <a:ext cx="163619" cy="0"/>
          </a:xfrm>
          <a:prstGeom prst="straightConnector1">
            <a:avLst/>
          </a:prstGeom>
          <a:ln w="38100">
            <a:solidFill>
              <a:srgbClr val="FF0000"/>
            </a:solidFill>
            <a:headEnd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9825859" y="2233566"/>
            <a:ext cx="327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2307231" y="3668876"/>
            <a:ext cx="477244" cy="0"/>
          </a:xfrm>
          <a:prstGeom prst="straightConnector1">
            <a:avLst/>
          </a:prstGeom>
          <a:ln w="38100">
            <a:solidFill>
              <a:srgbClr val="FF0000"/>
            </a:solidFill>
            <a:headEnd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252664" y="3112240"/>
            <a:ext cx="63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n</a:t>
            </a:r>
            <a:r>
              <a:rPr lang="en-US" sz="2400" dirty="0">
                <a:solidFill>
                  <a:srgbClr val="FF0000"/>
                </a:solidFill>
              </a:rPr>
              <a:t>/3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11702348" y="3669009"/>
            <a:ext cx="477244" cy="0"/>
          </a:xfrm>
          <a:prstGeom prst="straightConnector1">
            <a:avLst/>
          </a:prstGeom>
          <a:ln w="38100">
            <a:solidFill>
              <a:srgbClr val="FF0000"/>
            </a:solidFill>
            <a:headEnd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1647781" y="3112373"/>
            <a:ext cx="63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n</a:t>
            </a:r>
            <a:r>
              <a:rPr lang="en-US" sz="2400" dirty="0">
                <a:solidFill>
                  <a:srgbClr val="FF0000"/>
                </a:solidFill>
              </a:rPr>
              <a:t>/3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6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2" grpId="0"/>
      <p:bldP spid="40" grpId="0"/>
      <p:bldP spid="42" grpId="0"/>
      <p:bldP spid="44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985" y="338983"/>
            <a:ext cx="11591806" cy="943717"/>
          </a:xfrm>
        </p:spPr>
        <p:txBody>
          <a:bodyPr>
            <a:normAutofit/>
          </a:bodyPr>
          <a:lstStyle/>
          <a:p>
            <a:r>
              <a:rPr lang="en-US" sz="3600" dirty="0"/>
              <a:t>Modeling choices in formalizing </a:t>
            </a:r>
            <a:r>
              <a:rPr lang="en-US" sz="3600" i="1" dirty="0"/>
              <a:t>“Computing with chemistry”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984" y="1444831"/>
            <a:ext cx="11591806" cy="5949744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integer</a:t>
            </a:r>
            <a:r>
              <a:rPr lang="en-US" sz="2400"/>
              <a:t> counts  (“stochastic”) or </a:t>
            </a:r>
            <a:r>
              <a:rPr lang="en-US" sz="2400">
                <a:solidFill>
                  <a:srgbClr val="C00000"/>
                </a:solidFill>
              </a:rPr>
              <a:t>real</a:t>
            </a:r>
            <a:r>
              <a:rPr lang="en-US" sz="2400"/>
              <a:t> concentrations  (“mass-action”)?</a:t>
            </a:r>
            <a:endParaRPr lang="en-US" sz="2400" dirty="0"/>
          </a:p>
          <a:p>
            <a:r>
              <a:rPr lang="en-US" sz="2400"/>
              <a:t>what is the object being “computed”?</a:t>
            </a:r>
            <a:endParaRPr lang="en-US" sz="2400" dirty="0"/>
          </a:p>
          <a:p>
            <a:pPr lvl="1"/>
            <a:r>
              <a:rPr lang="en-US" sz="1960"/>
              <a:t>yes/no </a:t>
            </a:r>
            <a:r>
              <a:rPr lang="en-US" sz="1960">
                <a:solidFill>
                  <a:srgbClr val="C00000"/>
                </a:solidFill>
              </a:rPr>
              <a:t>decision problem</a:t>
            </a:r>
            <a:r>
              <a:rPr lang="en-US" sz="1960"/>
              <a:t>?    </a:t>
            </a:r>
            <a:r>
              <a:rPr lang="en-US" sz="1960" i="1"/>
              <a:t>“number of A’s &gt; number of B’s?”</a:t>
            </a:r>
            <a:endParaRPr lang="en-US" sz="1960" i="1" dirty="0"/>
          </a:p>
          <a:p>
            <a:pPr lvl="1"/>
            <a:r>
              <a:rPr lang="en-US" sz="1960">
                <a:solidFill>
                  <a:srgbClr val="C00000"/>
                </a:solidFill>
              </a:rPr>
              <a:t>numerical function</a:t>
            </a:r>
            <a:r>
              <a:rPr lang="en-US" sz="1960"/>
              <a:t>?              </a:t>
            </a:r>
            <a:r>
              <a:rPr lang="en-US" sz="1960" i="1"/>
              <a:t>“make Y become half the amount of X”</a:t>
            </a:r>
            <a:r>
              <a:rPr lang="en-US" sz="2400"/>
              <a:t> </a:t>
            </a:r>
            <a:endParaRPr lang="en-US" sz="2400" dirty="0"/>
          </a:p>
          <a:p>
            <a:r>
              <a:rPr lang="en-US" sz="2400"/>
              <a:t>guaranteed to get correct answer? or allow </a:t>
            </a:r>
            <a:r>
              <a:rPr lang="en-US" sz="2400">
                <a:solidFill>
                  <a:srgbClr val="C00000"/>
                </a:solidFill>
              </a:rPr>
              <a:t>small probability of error</a:t>
            </a:r>
            <a:r>
              <a:rPr lang="en-US" sz="2400"/>
              <a:t>?</a:t>
            </a:r>
            <a:endParaRPr lang="en-US" sz="2400" dirty="0"/>
          </a:p>
          <a:p>
            <a:pPr lvl="1"/>
            <a:r>
              <a:rPr lang="en-US" sz="1960"/>
              <a:t>if Pr[error] = 0, system works </a:t>
            </a:r>
            <a:r>
              <a:rPr lang="en-US" sz="1960" i="1"/>
              <a:t>no matter the reaction rates</a:t>
            </a:r>
            <a:endParaRPr lang="en-US" sz="1960" i="1" dirty="0"/>
          </a:p>
          <a:p>
            <a:r>
              <a:rPr lang="en-US" sz="2400"/>
              <a:t>to represent input </a:t>
            </a:r>
            <a:r>
              <a:rPr lang="en-US" sz="2400" i="1"/>
              <a:t>n</a:t>
            </a:r>
            <a:r>
              <a:rPr lang="en-US" sz="2400" baseline="-25000"/>
              <a:t>1</a:t>
            </a:r>
            <a:r>
              <a:rPr lang="en-US" sz="2400"/>
              <a:t>,…,</a:t>
            </a:r>
            <a:r>
              <a:rPr lang="en-US" sz="2400" i="1"/>
              <a:t>n</a:t>
            </a:r>
            <a:r>
              <a:rPr lang="en-US" sz="2400" i="1" baseline="-25000"/>
              <a:t>k</a:t>
            </a:r>
            <a:r>
              <a:rPr lang="en-US" sz="2400"/>
              <a:t>, </a:t>
            </a:r>
            <a:r>
              <a:rPr lang="en-US" sz="2400">
                <a:solidFill>
                  <a:srgbClr val="C00000"/>
                </a:solidFill>
              </a:rPr>
              <a:t>what is the initial configuration</a:t>
            </a:r>
            <a:r>
              <a:rPr lang="en-US" sz="2400"/>
              <a:t>?</a:t>
            </a:r>
            <a:endParaRPr lang="en-US" sz="2400" dirty="0"/>
          </a:p>
          <a:p>
            <a:pPr lvl="1"/>
            <a:r>
              <a:rPr lang="en-US" sz="1960"/>
              <a:t>only input species present? </a:t>
            </a:r>
            <a:endParaRPr lang="en-US" sz="1960" dirty="0"/>
          </a:p>
          <a:p>
            <a:pPr lvl="1"/>
            <a:r>
              <a:rPr lang="en-US" sz="1960"/>
              <a:t>auxiliary species can be present?</a:t>
            </a:r>
            <a:endParaRPr lang="en-US" sz="1960" dirty="0"/>
          </a:p>
          <a:p>
            <a:r>
              <a:rPr lang="en-US" sz="2400"/>
              <a:t>when is the computation </a:t>
            </a:r>
            <a:r>
              <a:rPr lang="en-US" sz="2400">
                <a:solidFill>
                  <a:srgbClr val="C00000"/>
                </a:solidFill>
              </a:rPr>
              <a:t>finished</a:t>
            </a:r>
            <a:r>
              <a:rPr lang="en-US" sz="2400"/>
              <a:t>?  when…</a:t>
            </a:r>
            <a:endParaRPr lang="en-US" sz="2400" dirty="0"/>
          </a:p>
          <a:p>
            <a:pPr lvl="1"/>
            <a:r>
              <a:rPr lang="en-US" sz="1960"/>
              <a:t>the output </a:t>
            </a:r>
            <a:r>
              <a:rPr lang="en-US" sz="1960">
                <a:solidFill>
                  <a:srgbClr val="C00000"/>
                </a:solidFill>
              </a:rPr>
              <a:t>stops changing</a:t>
            </a:r>
            <a:r>
              <a:rPr lang="en-US" sz="1960"/>
              <a:t>? (convergence)</a:t>
            </a:r>
            <a:endParaRPr lang="en-US" sz="1960" dirty="0"/>
          </a:p>
          <a:p>
            <a:pPr lvl="1"/>
            <a:r>
              <a:rPr lang="en-US" sz="1960"/>
              <a:t>the output </a:t>
            </a:r>
            <a:r>
              <a:rPr lang="en-US" sz="1960">
                <a:solidFill>
                  <a:srgbClr val="C00000"/>
                </a:solidFill>
              </a:rPr>
              <a:t>becomes unable to change</a:t>
            </a:r>
            <a:r>
              <a:rPr lang="en-US" sz="1960"/>
              <a:t>? (stabilization)</a:t>
            </a:r>
            <a:endParaRPr lang="en-US" sz="1960" dirty="0"/>
          </a:p>
          <a:p>
            <a:pPr lvl="1"/>
            <a:r>
              <a:rPr lang="en-US" sz="1960"/>
              <a:t>a </a:t>
            </a:r>
            <a:r>
              <a:rPr lang="en-US" sz="1960">
                <a:solidFill>
                  <a:srgbClr val="C00000"/>
                </a:solidFill>
              </a:rPr>
              <a:t>certain species </a:t>
            </a:r>
            <a:r>
              <a:rPr lang="en-US" sz="1960" i="1">
                <a:solidFill>
                  <a:srgbClr val="C00000"/>
                </a:solidFill>
              </a:rPr>
              <a:t>T</a:t>
            </a:r>
            <a:r>
              <a:rPr lang="en-US" sz="1960">
                <a:solidFill>
                  <a:srgbClr val="C00000"/>
                </a:solidFill>
              </a:rPr>
              <a:t> is first produced</a:t>
            </a:r>
            <a:r>
              <a:rPr lang="en-US" sz="1960"/>
              <a:t>? (termination)</a:t>
            </a:r>
            <a:endParaRPr lang="en-US" sz="1960" dirty="0"/>
          </a:p>
          <a:p>
            <a:r>
              <a:rPr lang="en-US" sz="2400"/>
              <a:t>require exact numerical answer? or allow an approximation?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17</a:t>
            </a:fld>
            <a:endParaRPr lang="en-US"/>
          </a:p>
        </p:txBody>
      </p:sp>
      <p:sp>
        <p:nvSpPr>
          <p:cNvPr id="5" name="Rectangle: Rounded Corners 4"/>
          <p:cNvSpPr/>
          <p:nvPr/>
        </p:nvSpPr>
        <p:spPr>
          <a:xfrm>
            <a:off x="1645920" y="2338070"/>
            <a:ext cx="2800350" cy="67437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/>
          <p:cNvSpPr/>
          <p:nvPr/>
        </p:nvSpPr>
        <p:spPr>
          <a:xfrm>
            <a:off x="1176655" y="1474041"/>
            <a:ext cx="1925320" cy="359833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/>
          <p:cNvSpPr/>
          <p:nvPr/>
        </p:nvSpPr>
        <p:spPr>
          <a:xfrm>
            <a:off x="1176655" y="3126378"/>
            <a:ext cx="4275878" cy="41018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/>
          <p:cNvSpPr/>
          <p:nvPr/>
        </p:nvSpPr>
        <p:spPr>
          <a:xfrm>
            <a:off x="1713656" y="4347844"/>
            <a:ext cx="2741082" cy="363917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/>
          <p:cNvSpPr/>
          <p:nvPr/>
        </p:nvSpPr>
        <p:spPr>
          <a:xfrm>
            <a:off x="1705188" y="5848349"/>
            <a:ext cx="5525345" cy="359049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7606665" y="4823478"/>
            <a:ext cx="2937510" cy="685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first part of talk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2161329" y="6649040"/>
            <a:ext cx="3054138" cy="359049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2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7406533" y="1224366"/>
            <a:ext cx="3561206" cy="2786512"/>
          </a:xfrm>
          <a:prstGeom prst="roundRect">
            <a:avLst/>
          </a:prstGeom>
          <a:noFill/>
          <a:ln w="476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112" y="488917"/>
            <a:ext cx="8619396" cy="923046"/>
          </a:xfrm>
        </p:spPr>
        <p:txBody>
          <a:bodyPr>
            <a:normAutofit/>
          </a:bodyPr>
          <a:lstStyle/>
          <a:p>
            <a:r>
              <a:rPr lang="en-US" sz="4800" dirty="0"/>
              <a:t>Defining </a:t>
            </a:r>
            <a:r>
              <a:rPr lang="en-US" sz="4800" b="1" dirty="0"/>
              <a:t>stable </a:t>
            </a:r>
            <a:r>
              <a:rPr lang="en-US" sz="4800" dirty="0"/>
              <a:t>computation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18</a:t>
            </a:fld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2951404" y="2441487"/>
            <a:ext cx="3113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i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263320" y="2441487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84241" y="2441487"/>
            <a:ext cx="420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105160" y="2441487"/>
            <a:ext cx="734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o’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615392" y="2597032"/>
            <a:ext cx="1317356" cy="502326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reactions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6089174" y="2567438"/>
            <a:ext cx="1317356" cy="536462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reactions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8475905" y="2561024"/>
            <a:ext cx="1317356" cy="535351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reactions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8206" y="1669051"/>
            <a:ext cx="6110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99591" y="1669051"/>
            <a:ext cx="583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23555" y="3149376"/>
            <a:ext cx="19270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any reachable</a:t>
            </a:r>
          </a:p>
          <a:p>
            <a:pPr algn="ctr"/>
            <a:r>
              <a:rPr lang="en-US" sz="2400" dirty="0"/>
              <a:t>configuration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73750" y="3149376"/>
            <a:ext cx="1847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initial</a:t>
            </a:r>
          </a:p>
          <a:p>
            <a:pPr algn="ctr"/>
            <a:r>
              <a:rPr lang="en-US" sz="2400" dirty="0"/>
              <a:t>configuration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70180" y="3047853"/>
            <a:ext cx="1323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“correct”</a:t>
            </a:r>
          </a:p>
          <a:p>
            <a:pPr algn="ctr"/>
            <a:r>
              <a:rPr lang="en-US" sz="2400" dirty="0"/>
              <a:t>output</a:t>
            </a:r>
            <a:endParaRPr lang="en-US" sz="24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9741927" y="3062870"/>
            <a:ext cx="1139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correct </a:t>
            </a:r>
          </a:p>
          <a:p>
            <a:pPr algn="ctr"/>
            <a:r>
              <a:rPr lang="en-US" sz="2400" dirty="0"/>
              <a:t>output</a:t>
            </a:r>
            <a:endParaRPr lang="en-US" sz="24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8751089" y="1663844"/>
            <a:ext cx="6110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/>
              <a:t>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15096" y="1251632"/>
            <a:ext cx="1895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</a:t>
            </a:r>
            <a:r>
              <a:rPr lang="en-US" sz="2800" dirty="0"/>
              <a:t> is </a:t>
            </a:r>
            <a:r>
              <a:rPr lang="en-US" sz="2800" b="1" dirty="0">
                <a:solidFill>
                  <a:srgbClr val="C00000"/>
                </a:solidFill>
              </a:rPr>
              <a:t>stable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411123" y="5904672"/>
            <a:ext cx="9018877" cy="88103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(assuming finite set of reachable configurations) equivalent to:</a:t>
            </a:r>
          </a:p>
          <a:p>
            <a:r>
              <a:rPr lang="en-US" sz="2400" dirty="0"/>
              <a:t>The system </a:t>
            </a:r>
            <a:r>
              <a:rPr lang="en-US" sz="2400" u="sng" dirty="0"/>
              <a:t>will</a:t>
            </a:r>
            <a:r>
              <a:rPr lang="en-US" sz="2400" dirty="0"/>
              <a:t> reach a correct stable configuration with probability 1.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075936" y="4066950"/>
            <a:ext cx="1856520" cy="1549940"/>
            <a:chOff x="1246320" y="3404880"/>
            <a:chExt cx="3060720" cy="2813040"/>
          </a:xfrm>
        </p:grpSpPr>
        <p:sp>
          <p:nvSpPr>
            <p:cNvPr id="23" name="Freeform 22"/>
            <p:cNvSpPr/>
            <p:nvPr/>
          </p:nvSpPr>
          <p:spPr>
            <a:xfrm>
              <a:off x="1513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1865880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2113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341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2322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2789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3036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1865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2856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1837439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2084760" y="49096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360880" y="5243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294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1560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2760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1837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237024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1370159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1798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1551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522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2579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2541600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1246320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1255680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1465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1931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1788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98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788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3074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102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3083760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2807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2169360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1312200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3694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0" name="Freeform 59"/>
            <p:cNvSpPr/>
            <p:nvPr/>
          </p:nvSpPr>
          <p:spPr>
            <a:xfrm>
              <a:off x="4161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3741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4169880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3923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3647159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3341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4017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4065839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3570479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3999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3504239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3856679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3075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3407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3332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3503879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575732" y="4073378"/>
            <a:ext cx="1757366" cy="1555739"/>
            <a:chOff x="5890319" y="3404880"/>
            <a:chExt cx="3060720" cy="2813040"/>
          </a:xfrm>
        </p:grpSpPr>
        <p:sp>
          <p:nvSpPr>
            <p:cNvPr id="77" name="Freeform 76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9" name="Freeform 78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0" name="Freeform 79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5" name="Freeform 84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6" name="Freeform 85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6728760" y="49096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7004879" y="5243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0" name="Freeform 89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2" name="Freeform 91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3" name="Freeform 92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4" name="Freeform 93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4" name="Freeform 113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9" name="Freeform 118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0" name="Freeform 119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1" name="Freeform 120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2" name="Freeform 121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3" name="Freeform 122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4" name="Freeform 123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6" name="Freeform 125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8" name="Freeform 127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9430508" y="4091736"/>
            <a:ext cx="1757366" cy="1555739"/>
            <a:chOff x="5890319" y="3404880"/>
            <a:chExt cx="3060720" cy="2813040"/>
          </a:xfrm>
        </p:grpSpPr>
        <p:sp>
          <p:nvSpPr>
            <p:cNvPr id="186" name="Freeform 185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7" name="Freeform 186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8" name="Freeform 187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9" name="Freeform 188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0" name="Freeform 189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1" name="Freeform 190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2" name="Freeform 191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3" name="Freeform 192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4" name="Freeform 193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6" name="Freeform 195"/>
            <p:cNvSpPr/>
            <p:nvPr/>
          </p:nvSpPr>
          <p:spPr>
            <a:xfrm>
              <a:off x="6728761" y="4909679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7004879" y="5243040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8" name="Freeform 197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0" name="Freeform 199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1" name="Freeform 200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3" name="Freeform 202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4" name="Freeform 203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5" name="Freeform 204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6" name="Freeform 205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7" name="Freeform 206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2" name="Freeform 211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3" name="Freeform 212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4" name="Freeform 213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5" name="Freeform 214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6" name="Freeform 215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7" name="Freeform 216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8" name="Freeform 217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9" name="Freeform 218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0" name="Freeform 219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1" name="Freeform 220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2" name="Freeform 221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3" name="Freeform 222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4" name="Freeform 223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5" name="Freeform 224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6" name="Freeform 225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7" name="Freeform 226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8" name="Freeform 227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9" name="Freeform 228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0" name="Freeform 229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1" name="Freeform 230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2" name="Freeform 231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3" name="Freeform 232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4" name="Freeform 233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5" name="Freeform 234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6" name="Freeform 235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7" name="Freeform 236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8" name="Freeform 237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6974067" y="4125881"/>
            <a:ext cx="1757366" cy="1555739"/>
            <a:chOff x="5890319" y="3404880"/>
            <a:chExt cx="3060720" cy="2813040"/>
          </a:xfrm>
        </p:grpSpPr>
        <p:sp>
          <p:nvSpPr>
            <p:cNvPr id="240" name="Freeform 185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1" name="Freeform 186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2" name="Freeform 187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3" name="Freeform 188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4" name="Freeform 189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5" name="Freeform 190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6" name="Freeform 191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7" name="Freeform 192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8" name="Freeform 193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9" name="Freeform 194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0" name="Freeform 195"/>
            <p:cNvSpPr/>
            <p:nvPr/>
          </p:nvSpPr>
          <p:spPr>
            <a:xfrm>
              <a:off x="6728761" y="4909679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1" name="Freeform 196"/>
            <p:cNvSpPr/>
            <p:nvPr/>
          </p:nvSpPr>
          <p:spPr>
            <a:xfrm>
              <a:off x="7004879" y="5243040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2" name="Freeform 197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3" name="Freeform 198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4" name="Freeform 199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5" name="Freeform 200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6" name="Freeform 201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7" name="Freeform 202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8" name="Freeform 203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9" name="Freeform 204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0" name="Freeform 205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1" name="Freeform 206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2" name="Freeform 207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3" name="Freeform 208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4" name="Freeform 209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5" name="Freeform 210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6" name="Freeform 211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7" name="Freeform 212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8" name="Freeform 213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9" name="Freeform 214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0" name="Freeform 215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1" name="Freeform 216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2" name="Freeform 217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3" name="Freeform 218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4" name="Freeform 219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5" name="Freeform 220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6" name="Freeform 221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7" name="Freeform 222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8" name="Freeform 223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9" name="Freeform 224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0" name="Freeform 225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1" name="Freeform 226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2" name="Freeform 227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3" name="Freeform 228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4" name="Freeform 229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5" name="Freeform 230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6" name="Freeform 231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7" name="Freeform 232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8" name="Freeform 233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9" name="Freeform 234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0" name="Freeform 235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1" name="Freeform 236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2" name="Freeform 237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6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19</a:t>
            </a:fld>
            <a:endParaRPr lang="uk-UA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04854" y="490169"/>
            <a:ext cx="9071640" cy="88524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pPr algn="l"/>
            <a:r>
              <a:rPr lang="en-US" dirty="0">
                <a:latin typeface="+mj-lt"/>
              </a:rPr>
              <a:t>Speed of computation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0623" y="4438361"/>
            <a:ext cx="92966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n</a:t>
            </a:r>
            <a:r>
              <a:rPr lang="en-US" sz="2800" dirty="0"/>
              <a:t> = total molecular count</a:t>
            </a:r>
          </a:p>
          <a:p>
            <a:r>
              <a:rPr lang="en-US" sz="2800" dirty="0"/>
              <a:t>volume </a:t>
            </a:r>
            <a:r>
              <a:rPr lang="en-US" sz="2800" i="1" dirty="0"/>
              <a:t>v</a:t>
            </a:r>
            <a:r>
              <a:rPr lang="en-US" sz="2800" dirty="0"/>
              <a:t> = </a:t>
            </a:r>
            <a:r>
              <a:rPr lang="en-US" sz="2800" i="1" dirty="0"/>
              <a:t>O</a:t>
            </a:r>
            <a:r>
              <a:rPr lang="en-US" sz="2800" dirty="0"/>
              <a:t>(</a:t>
            </a:r>
            <a:r>
              <a:rPr lang="en-US" sz="2800" i="1" dirty="0"/>
              <a:t>n</a:t>
            </a:r>
            <a:r>
              <a:rPr lang="en-US" sz="2800" dirty="0"/>
              <a:t>)</a:t>
            </a:r>
          </a:p>
          <a:p>
            <a:r>
              <a:rPr lang="en-US" sz="2800" i="1" dirty="0"/>
              <a:t>i.e.</a:t>
            </a:r>
            <a:r>
              <a:rPr lang="en-US" sz="2800" dirty="0"/>
              <a:t>, </a:t>
            </a:r>
            <a:r>
              <a:rPr lang="en-US" sz="2800" u="sng" dirty="0"/>
              <a:t>require bounded concentration</a:t>
            </a:r>
            <a:r>
              <a:rPr lang="en-US" sz="2800" dirty="0"/>
              <a:t> (finite density constraint)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90626" y="1775019"/>
            <a:ext cx="4736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How to fairly assess speed?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0623" y="2622193"/>
            <a:ext cx="843020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Like any respectable computer scientist… </a:t>
            </a:r>
          </a:p>
          <a:p>
            <a:r>
              <a:rPr lang="en-US" sz="2400" dirty="0"/>
              <a:t>1) as a function of input size </a:t>
            </a:r>
            <a:r>
              <a:rPr lang="en-US" sz="2400" i="1" dirty="0"/>
              <a:t>n</a:t>
            </a:r>
            <a:r>
              <a:rPr lang="en-US" sz="2400" dirty="0"/>
              <a:t> (how required time grows with </a:t>
            </a:r>
            <a:r>
              <a:rPr lang="en-US" sz="2400" i="1" dirty="0"/>
              <a:t>n</a:t>
            </a:r>
            <a:r>
              <a:rPr lang="en-US" sz="2400" dirty="0"/>
              <a:t>)</a:t>
            </a:r>
          </a:p>
          <a:p>
            <a:r>
              <a:rPr lang="en-US" sz="2400" dirty="0"/>
              <a:t>2) ignoring constant factors</a:t>
            </a:r>
          </a:p>
        </p:txBody>
      </p:sp>
      <p:pic>
        <p:nvPicPr>
          <p:cNvPr id="1028" name="Picture 4" descr="Justice, Statue, Lady Justice, Greek Mytholog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" t="9555" r="12669"/>
          <a:stretch/>
        </p:blipFill>
        <p:spPr bwMode="auto">
          <a:xfrm>
            <a:off x="8727439" y="490169"/>
            <a:ext cx="3474721" cy="250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33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347250" y="566160"/>
            <a:ext cx="5016501" cy="764055"/>
          </a:xfrm>
        </p:spPr>
        <p:txBody>
          <a:bodyPr wrap="square">
            <a:spAutoFit/>
          </a:bodyPr>
          <a:lstStyle/>
          <a:p>
            <a:pPr lvl="0" algn="ctr"/>
            <a:r>
              <a:rPr lang="en-US" dirty="0"/>
              <a:t>Acknowledgments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10137955" y="7121233"/>
            <a:ext cx="2348280" cy="181730"/>
          </a:xfrm>
        </p:spPr>
        <p:txBody>
          <a:bodyPr/>
          <a:lstStyle/>
          <a:p>
            <a:pPr lvl="0"/>
            <a:fld id="{E21DE48A-8A52-4DEE-80C4-C72CA9B26C99}" type="slidenum">
              <a:rPr lang="uk-UA" smtClean="0"/>
              <a:t>2</a:t>
            </a:fld>
            <a:endParaRPr lang="uk-UA" dirty="0"/>
          </a:p>
        </p:txBody>
      </p:sp>
      <p:pic>
        <p:nvPicPr>
          <p:cNvPr id="3" name="Picture 2">
            <a:extLst/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78280" y="6086193"/>
            <a:ext cx="837873" cy="77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/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93769" y="4857016"/>
            <a:ext cx="3699819" cy="52731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231616" y="2578683"/>
            <a:ext cx="1526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co-authors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0410452" y="1493786"/>
            <a:ext cx="2003602" cy="3302327"/>
            <a:chOff x="1610484" y="1451463"/>
            <a:chExt cx="2003602" cy="3302327"/>
          </a:xfrm>
        </p:grpSpPr>
        <p:sp>
          <p:nvSpPr>
            <p:cNvPr id="4" name="TextBox 3"/>
            <p:cNvSpPr txBox="1"/>
            <p:nvPr/>
          </p:nvSpPr>
          <p:spPr>
            <a:xfrm>
              <a:off x="1610484" y="1451463"/>
              <a:ext cx="2003602" cy="6217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algn="ctr" hangingPunct="0"/>
              <a:r>
                <a:rPr lang="en-US" dirty="0">
                  <a:latin typeface="Arial" pitchFamily="18"/>
                  <a:ea typeface="Andale Sans UI" pitchFamily="2"/>
                  <a:cs typeface="Tahoma" pitchFamily="2"/>
                </a:rPr>
                <a:t>David </a:t>
              </a:r>
              <a:r>
                <a:rPr lang="en-US" dirty="0" err="1">
                  <a:latin typeface="Arial" pitchFamily="18"/>
                  <a:ea typeface="Andale Sans UI" pitchFamily="2"/>
                  <a:cs typeface="Tahoma" pitchFamily="2"/>
                </a:rPr>
                <a:t>Soloveichik</a:t>
              </a:r>
              <a:endParaRPr lang="en-US" dirty="0">
                <a:latin typeface="Arial" pitchFamily="18"/>
                <a:ea typeface="Andale Sans UI" pitchFamily="2"/>
                <a:cs typeface="Tahoma" pitchFamily="2"/>
              </a:endParaRPr>
            </a:p>
            <a:p>
              <a:pPr algn="ctr" hangingPunct="0"/>
              <a:r>
                <a:rPr lang="en-US" dirty="0">
                  <a:latin typeface="Arial" pitchFamily="18"/>
                  <a:ea typeface="Andale Sans UI" pitchFamily="2"/>
                  <a:cs typeface="Tahoma" pitchFamily="2"/>
                </a:rPr>
                <a:t>UT-Austin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58188" y="2055320"/>
              <a:ext cx="1677344" cy="167734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55952" y="3776795"/>
              <a:ext cx="976995" cy="97699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024189" y="1482833"/>
            <a:ext cx="1502760" cy="3301846"/>
            <a:chOff x="8442301" y="1455123"/>
            <a:chExt cx="1502760" cy="3301846"/>
          </a:xfrm>
        </p:grpSpPr>
        <p:pic>
          <p:nvPicPr>
            <p:cNvPr id="1026" name="Picture 2" descr="Photo of Ho-Lin Che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3745" y="2023890"/>
              <a:ext cx="1339869" cy="1674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8442301" y="1455123"/>
              <a:ext cx="1502760" cy="6217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algn="ctr" hangingPunct="0"/>
              <a:r>
                <a:rPr lang="en-US" dirty="0">
                  <a:latin typeface="Arial" pitchFamily="18"/>
                  <a:ea typeface="Andale Sans UI" pitchFamily="2"/>
                  <a:cs typeface="Tahoma" pitchFamily="2"/>
                </a:rPr>
                <a:t>Ho-Lin Chen</a:t>
              </a:r>
            </a:p>
            <a:p>
              <a:pPr algn="ctr" hangingPunct="0"/>
              <a:r>
                <a:rPr lang="en-US" dirty="0">
                  <a:latin typeface="Arial" pitchFamily="18"/>
                  <a:ea typeface="Andale Sans UI" pitchFamily="2"/>
                  <a:cs typeface="Tahoma" pitchFamily="2"/>
                </a:rPr>
                <a:t>NTU</a:t>
              </a:r>
            </a:p>
          </p:txBody>
        </p:sp>
        <p:pic>
          <p:nvPicPr>
            <p:cNvPr id="1032" name="Picture 8" descr="https://upload.wikimedia.org/wikipedia/en/d/d7/National_Taiwan_University_Logo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6640" y="3778018"/>
              <a:ext cx="974081" cy="978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1811120" y="1482833"/>
            <a:ext cx="2016554" cy="3384645"/>
            <a:chOff x="10179009" y="1428479"/>
            <a:chExt cx="2016554" cy="338464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28364" y="2042637"/>
              <a:ext cx="1252935" cy="167073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0179009" y="1428479"/>
              <a:ext cx="2016554" cy="6217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algn="ctr" hangingPunct="0"/>
              <a:r>
                <a:rPr lang="en-US" dirty="0">
                  <a:latin typeface="Arial" pitchFamily="18"/>
                  <a:ea typeface="Andale Sans UI" pitchFamily="2"/>
                  <a:cs typeface="Tahoma" pitchFamily="2"/>
                </a:rPr>
                <a:t>Amanda Belleville</a:t>
              </a:r>
            </a:p>
            <a:p>
              <a:pPr algn="ctr" hangingPunct="0"/>
              <a:r>
                <a:rPr lang="en-US" dirty="0">
                  <a:latin typeface="Arial" pitchFamily="18"/>
                  <a:ea typeface="Andale Sans UI" pitchFamily="2"/>
                  <a:cs typeface="Tahoma" pitchFamily="2"/>
                </a:rPr>
                <a:t>UC-Davis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666335" y="3802789"/>
              <a:ext cx="1041901" cy="1010335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782256" y="1493786"/>
            <a:ext cx="2067530" cy="3182106"/>
            <a:chOff x="6206642" y="1441918"/>
            <a:chExt cx="2067530" cy="3182106"/>
          </a:xfrm>
        </p:grpSpPr>
        <p:sp>
          <p:nvSpPr>
            <p:cNvPr id="15" name="TextBox 14"/>
            <p:cNvSpPr txBox="1"/>
            <p:nvPr/>
          </p:nvSpPr>
          <p:spPr>
            <a:xfrm>
              <a:off x="6206642" y="1441918"/>
              <a:ext cx="2067530" cy="6217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algn="ctr" hangingPunct="0"/>
              <a:r>
                <a:rPr lang="en-US" dirty="0">
                  <a:latin typeface="Arial" pitchFamily="18"/>
                  <a:ea typeface="Andale Sans UI" pitchFamily="2"/>
                  <a:cs typeface="Tahoma" pitchFamily="2"/>
                </a:rPr>
                <a:t>Rachel Cummings</a:t>
              </a:r>
            </a:p>
            <a:p>
              <a:pPr algn="ctr" hangingPunct="0"/>
              <a:r>
                <a:rPr lang="en-US" dirty="0">
                  <a:latin typeface="Arial" pitchFamily="18"/>
                  <a:ea typeface="Andale Sans UI" pitchFamily="2"/>
                  <a:cs typeface="Tahoma" pitchFamily="2"/>
                </a:rPr>
                <a:t>Georgia Tech</a:t>
              </a:r>
            </a:p>
          </p:txBody>
        </p:sp>
        <p:pic>
          <p:nvPicPr>
            <p:cNvPr id="1034" name="Picture 10" descr="http://www.wsbradio.com/rw/Pub/p3/WSBRadio/2012/09/08/Images/photos.medleyphoto.2670359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0819" y="4003994"/>
              <a:ext cx="974081" cy="620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Rachel Cummings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9796" y="2089737"/>
              <a:ext cx="1224006" cy="1677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TextBox 23"/>
          <p:cNvSpPr txBox="1"/>
          <p:nvPr/>
        </p:nvSpPr>
        <p:spPr>
          <a:xfrm>
            <a:off x="5841015" y="5399824"/>
            <a:ext cx="1436845" cy="32684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spAutoFit/>
          </a:bodyPr>
          <a:lstStyle/>
          <a:p>
            <a:pPr algn="ctr" hangingPunct="0"/>
            <a:r>
              <a:rPr lang="en-US" sz="1600" dirty="0">
                <a:latin typeface="Arial" pitchFamily="18"/>
                <a:ea typeface="Andale Sans UI" pitchFamily="2"/>
                <a:cs typeface="Tahoma" pitchFamily="2"/>
              </a:rPr>
              <a:t>Anne Condon</a:t>
            </a:r>
          </a:p>
        </p:txBody>
      </p:sp>
      <p:pic>
        <p:nvPicPr>
          <p:cNvPr id="8" name="Picture 2" descr="https://www.cs.ubc.ca/~condon/condon-201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679" y="5684947"/>
            <a:ext cx="1409387" cy="140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8179646" y="1493786"/>
            <a:ext cx="1900946" cy="3320961"/>
            <a:chOff x="4127246" y="1464585"/>
            <a:chExt cx="1900946" cy="3320961"/>
          </a:xfrm>
        </p:grpSpPr>
        <p:sp>
          <p:nvSpPr>
            <p:cNvPr id="19" name="TextBox 18"/>
            <p:cNvSpPr txBox="1"/>
            <p:nvPr/>
          </p:nvSpPr>
          <p:spPr>
            <a:xfrm>
              <a:off x="4127246" y="1464585"/>
              <a:ext cx="1900946" cy="621793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algn="ctr" hangingPunct="0"/>
              <a:r>
                <a:rPr lang="en-US" dirty="0" err="1">
                  <a:latin typeface="Arial" pitchFamily="18"/>
                  <a:ea typeface="Andale Sans UI" pitchFamily="2"/>
                  <a:cs typeface="Tahoma" pitchFamily="2"/>
                </a:rPr>
                <a:t>Monir</a:t>
              </a:r>
              <a:r>
                <a:rPr lang="en-US" dirty="0">
                  <a:latin typeface="Arial" pitchFamily="18"/>
                  <a:ea typeface="Andale Sans UI" pitchFamily="2"/>
                  <a:cs typeface="Tahoma" pitchFamily="2"/>
                </a:rPr>
                <a:t> </a:t>
              </a:r>
              <a:r>
                <a:rPr lang="en-US" dirty="0" err="1">
                  <a:latin typeface="Arial" pitchFamily="18"/>
                  <a:ea typeface="Andale Sans UI" pitchFamily="2"/>
                  <a:cs typeface="Tahoma" pitchFamily="2"/>
                </a:rPr>
                <a:t>Hajiaghayi</a:t>
              </a:r>
              <a:endParaRPr lang="en-US" dirty="0">
                <a:latin typeface="Arial" pitchFamily="18"/>
                <a:ea typeface="Andale Sans UI" pitchFamily="2"/>
                <a:cs typeface="Tahoma" pitchFamily="2"/>
              </a:endParaRPr>
            </a:p>
            <a:p>
              <a:pPr algn="ctr" hangingPunct="0"/>
              <a:r>
                <a:rPr lang="en-US" dirty="0">
                  <a:latin typeface="Arial" pitchFamily="18"/>
                  <a:ea typeface="Andale Sans UI" pitchFamily="2"/>
                  <a:cs typeface="Tahoma" pitchFamily="2"/>
                </a:rPr>
                <a:t>UBC</a:t>
              </a:r>
            </a:p>
          </p:txBody>
        </p:sp>
        <p:pic>
          <p:nvPicPr>
            <p:cNvPr id="1028" name="Picture 4" descr="description of the photo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6" r="11632" b="19808"/>
            <a:stretch/>
          </p:blipFill>
          <p:spPr bwMode="auto">
            <a:xfrm>
              <a:off x="4185626" y="2083389"/>
              <a:ext cx="1784187" cy="1689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s://static1.squarespace.com/static/51b37da2e4b047630357dabc/t/51e73741e4b01c1eb79a5de3/1374107477454/UBC+Logo+%28just+sheild%29.png?format=300w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6714" y="3898793"/>
              <a:ext cx="642009" cy="886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>
            <a:extLst/>
          </p:cNvPr>
          <p:cNvPicPr>
            <a:picLocks noChangeAspect="1"/>
          </p:cNvPicPr>
          <p:nvPr/>
        </p:nvPicPr>
        <p:blipFill>
          <a:blip r:embed="rId16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24" b="4255"/>
          <a:stretch>
            <a:fillRect/>
          </a:stretch>
        </p:blipFill>
        <p:spPr>
          <a:xfrm>
            <a:off x="7826982" y="4825319"/>
            <a:ext cx="4378557" cy="2528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Shape 1256"/>
          <p:cNvSpPr/>
          <p:nvPr/>
        </p:nvSpPr>
        <p:spPr>
          <a:xfrm>
            <a:off x="1633882" y="1707340"/>
            <a:ext cx="2054736" cy="818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9373" tIns="39373" rIns="39373" bIns="39373" anchor="ctr">
            <a:spAutoFit/>
          </a:bodyPr>
          <a:lstStyle/>
          <a:p>
            <a:pPr>
              <a:defRPr sz="2700"/>
            </a:pPr>
            <a:r>
              <a:rPr sz="2400" i="1" dirty="0"/>
              <a:t>n</a:t>
            </a:r>
            <a:r>
              <a:rPr sz="2400" dirty="0"/>
              <a:t> </a:t>
            </a:r>
            <a:r>
              <a:rPr lang="en-US" sz="2400" dirty="0"/>
              <a:t>molecules</a:t>
            </a:r>
          </a:p>
          <a:p>
            <a:pPr>
              <a:defRPr sz="2700"/>
            </a:pPr>
            <a:r>
              <a:rPr lang="en-US" sz="2400" dirty="0"/>
              <a:t>volume </a:t>
            </a:r>
            <a:r>
              <a:rPr lang="en-US" sz="2400" i="1" dirty="0"/>
              <a:t>v </a:t>
            </a:r>
            <a:r>
              <a:rPr lang="en-US" sz="2400" dirty="0"/>
              <a:t>= </a:t>
            </a:r>
            <a:r>
              <a:rPr lang="en-US" sz="2400" i="1" dirty="0"/>
              <a:t>O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dirty="0"/>
              <a:t>)</a:t>
            </a:r>
            <a:endParaRPr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20</a:t>
            </a:fld>
            <a:endParaRPr lang="uk-UA"/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1245238" y="342045"/>
            <a:ext cx="9071640" cy="100356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pPr algn="l"/>
            <a:r>
              <a:rPr lang="en-US" sz="4000" dirty="0">
                <a:latin typeface="+mj-lt"/>
              </a:rPr>
              <a:t>An exponential time difference</a:t>
            </a:r>
          </a:p>
        </p:txBody>
      </p:sp>
      <p:sp>
        <p:nvSpPr>
          <p:cNvPr id="65" name="Freeform 64"/>
          <p:cNvSpPr/>
          <p:nvPr/>
        </p:nvSpPr>
        <p:spPr>
          <a:xfrm>
            <a:off x="5992527" y="3419785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A</a:t>
            </a:r>
          </a:p>
        </p:txBody>
      </p:sp>
      <p:sp>
        <p:nvSpPr>
          <p:cNvPr id="66" name="Freeform 65"/>
          <p:cNvSpPr/>
          <p:nvPr/>
        </p:nvSpPr>
        <p:spPr>
          <a:xfrm>
            <a:off x="6653445" y="1413595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>
                <a:latin typeface="Calibri" charset="0"/>
                <a:ea typeface="Calibri" charset="0"/>
                <a:cs typeface="Calibri" charset="0"/>
              </a:rPr>
              <a:t>B</a:t>
            </a:r>
            <a:endParaRPr lang="en-US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7565129" y="4007346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68" name="Freeform 67"/>
          <p:cNvSpPr/>
          <p:nvPr/>
        </p:nvSpPr>
        <p:spPr>
          <a:xfrm>
            <a:off x="7680996" y="2850461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69" name="Freeform 68"/>
          <p:cNvSpPr/>
          <p:nvPr/>
        </p:nvSpPr>
        <p:spPr>
          <a:xfrm>
            <a:off x="6784605" y="3171314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0" name="Freeform 69"/>
          <p:cNvSpPr/>
          <p:nvPr/>
        </p:nvSpPr>
        <p:spPr>
          <a:xfrm>
            <a:off x="9155016" y="2956686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1" name="Freeform 70"/>
          <p:cNvSpPr/>
          <p:nvPr/>
        </p:nvSpPr>
        <p:spPr>
          <a:xfrm>
            <a:off x="8600886" y="2021963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2" name="Freeform 71"/>
          <p:cNvSpPr/>
          <p:nvPr/>
        </p:nvSpPr>
        <p:spPr>
          <a:xfrm>
            <a:off x="8600886" y="3488447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3" name="Freeform 72"/>
          <p:cNvSpPr/>
          <p:nvPr/>
        </p:nvSpPr>
        <p:spPr>
          <a:xfrm>
            <a:off x="5809647" y="2173368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4" name="Freeform 73"/>
          <p:cNvSpPr/>
          <p:nvPr/>
        </p:nvSpPr>
        <p:spPr>
          <a:xfrm>
            <a:off x="5046856" y="4048501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5" name="Freeform 74"/>
          <p:cNvSpPr/>
          <p:nvPr/>
        </p:nvSpPr>
        <p:spPr>
          <a:xfrm>
            <a:off x="6784605" y="4058702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6" name="Freeform 75"/>
          <p:cNvSpPr/>
          <p:nvPr/>
        </p:nvSpPr>
        <p:spPr>
          <a:xfrm>
            <a:off x="4894609" y="2963401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7" name="Freeform 76"/>
          <p:cNvSpPr/>
          <p:nvPr/>
        </p:nvSpPr>
        <p:spPr>
          <a:xfrm>
            <a:off x="5600621" y="2805554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8" name="Freeform 77"/>
          <p:cNvSpPr/>
          <p:nvPr/>
        </p:nvSpPr>
        <p:spPr>
          <a:xfrm>
            <a:off x="6507839" y="2439794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9" name="Freeform 78"/>
          <p:cNvSpPr/>
          <p:nvPr/>
        </p:nvSpPr>
        <p:spPr>
          <a:xfrm>
            <a:off x="7022386" y="1783376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0" name="Freeform 79"/>
          <p:cNvSpPr/>
          <p:nvPr/>
        </p:nvSpPr>
        <p:spPr>
          <a:xfrm>
            <a:off x="6105363" y="4081401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1" name="Freeform 80"/>
          <p:cNvSpPr/>
          <p:nvPr/>
        </p:nvSpPr>
        <p:spPr>
          <a:xfrm>
            <a:off x="8418006" y="2721651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2" name="Freeform 81"/>
          <p:cNvSpPr/>
          <p:nvPr/>
        </p:nvSpPr>
        <p:spPr>
          <a:xfrm>
            <a:off x="4852928" y="1924058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3" name="Freeform 82"/>
          <p:cNvSpPr/>
          <p:nvPr/>
        </p:nvSpPr>
        <p:spPr>
          <a:xfrm>
            <a:off x="6013801" y="1564416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4" name="Freeform 83"/>
          <p:cNvSpPr/>
          <p:nvPr/>
        </p:nvSpPr>
        <p:spPr>
          <a:xfrm>
            <a:off x="7844910" y="1457777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5" name="Freeform 84"/>
          <p:cNvSpPr/>
          <p:nvPr/>
        </p:nvSpPr>
        <p:spPr>
          <a:xfrm>
            <a:off x="8525425" y="1472291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264232" y="4817689"/>
            <a:ext cx="2207215" cy="2312828"/>
            <a:chOff x="6440063" y="4817690"/>
            <a:chExt cx="2207215" cy="2312829"/>
          </a:xfrm>
        </p:grpSpPr>
        <p:sp>
          <p:nvSpPr>
            <p:cNvPr id="1254" name="Shape 1254"/>
            <p:cNvSpPr/>
            <p:nvPr/>
          </p:nvSpPr>
          <p:spPr>
            <a:xfrm>
              <a:off x="6801865" y="6620117"/>
              <a:ext cx="1732038" cy="5104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9373" tIns="39373" rIns="39373" bIns="39373" anchor="ctr">
              <a:spAutoFit/>
            </a:bodyPr>
            <a:lstStyle/>
            <a:p>
              <a:r>
                <a:rPr lang="en-US" sz="2800" i="1" dirty="0"/>
                <a:t>O</a:t>
              </a:r>
              <a:r>
                <a:rPr sz="2800" dirty="0"/>
                <a:t>(log </a:t>
              </a:r>
              <a:r>
                <a:rPr sz="2800" i="1" dirty="0"/>
                <a:t>n</a:t>
              </a:r>
              <a:r>
                <a:rPr sz="2800" dirty="0"/>
                <a:t>)</a:t>
              </a:r>
            </a:p>
          </p:txBody>
        </p:sp>
        <p:sp>
          <p:nvSpPr>
            <p:cNvPr id="87" name="Shape 1223"/>
            <p:cNvSpPr/>
            <p:nvPr/>
          </p:nvSpPr>
          <p:spPr>
            <a:xfrm>
              <a:off x="6440063" y="4817690"/>
              <a:ext cx="2207215" cy="1064400"/>
            </a:xfrm>
            <a:prstGeom prst="rect">
              <a:avLst/>
            </a:prstGeom>
            <a:ln w="381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9373" tIns="39373" rIns="39373" bIns="39373" anchor="ctr">
              <a:spAutoFit/>
            </a:bodyPr>
            <a:lstStyle/>
            <a:p>
              <a:pPr algn="ctr">
                <a:defRPr sz="4500">
                  <a:latin typeface="Menlo"/>
                  <a:ea typeface="Menlo"/>
                  <a:cs typeface="Menlo"/>
                  <a:sym typeface="Menlo"/>
                </a:defRPr>
              </a:pPr>
              <a:r>
                <a:rPr lang="en-US" sz="3200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en-US" sz="3200" dirty="0"/>
                <a:t>+</a:t>
              </a:r>
              <a:r>
                <a:rPr lang="en-US" sz="3200" i="1" dirty="0">
                  <a:solidFill>
                    <a:schemeClr val="bg2">
                      <a:lumMod val="50000"/>
                    </a:schemeClr>
                  </a:solidFill>
                </a:rPr>
                <a:t>X</a:t>
              </a:r>
              <a:r>
                <a:rPr lang="is-IS" sz="3200" dirty="0"/>
                <a:t>→</a:t>
              </a:r>
              <a:r>
                <a:rPr lang="en-US" sz="3200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en-US" sz="3200" dirty="0"/>
                <a:t>+</a:t>
              </a:r>
              <a:r>
                <a:rPr lang="en-US" sz="3200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endParaRPr lang="en-US" sz="3200" i="1" dirty="0">
                <a:solidFill>
                  <a:srgbClr val="FF0000"/>
                </a:solidFill>
              </a:endParaRPr>
            </a:p>
            <a:p>
              <a:pPr algn="ctr">
                <a:defRPr sz="4500">
                  <a:latin typeface="Menlo"/>
                  <a:ea typeface="Menlo"/>
                  <a:cs typeface="Menlo"/>
                  <a:sym typeface="Menlo"/>
                </a:defRPr>
              </a:pPr>
              <a:r>
                <a:rPr lang="is-IS" sz="3200" i="1" dirty="0">
                  <a:solidFill>
                    <a:srgbClr val="FF0000"/>
                  </a:solidFill>
                </a:rPr>
                <a:t>A</a:t>
              </a:r>
              <a:r>
                <a:rPr lang="is-IS" sz="3200" dirty="0"/>
                <a:t>+</a:t>
              </a:r>
              <a:r>
                <a:rPr lang="en-US" sz="3200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is-IS" sz="3200" dirty="0"/>
                <a:t>→</a:t>
              </a:r>
              <a:r>
                <a:rPr lang="is-IS" sz="3200" i="1" dirty="0">
                  <a:solidFill>
                    <a:schemeClr val="accent6">
                      <a:lumMod val="75000"/>
                    </a:schemeClr>
                  </a:solidFill>
                </a:rPr>
                <a:t>Y</a:t>
              </a:r>
              <a:r>
                <a:rPr lang="is-IS" sz="3200" i="1" dirty="0"/>
                <a:t>+</a:t>
              </a:r>
              <a:r>
                <a:rPr lang="en-US" sz="3200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endParaRPr lang="is-IS" sz="3200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88" name="Freeform 87"/>
          <p:cNvSpPr/>
          <p:nvPr/>
        </p:nvSpPr>
        <p:spPr>
          <a:xfrm>
            <a:off x="4779954" y="2590926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9" name="Freeform 88"/>
          <p:cNvSpPr/>
          <p:nvPr/>
        </p:nvSpPr>
        <p:spPr>
          <a:xfrm>
            <a:off x="5218688" y="3419785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90" name="Freeform 89"/>
          <p:cNvSpPr/>
          <p:nvPr/>
        </p:nvSpPr>
        <p:spPr>
          <a:xfrm>
            <a:off x="7468050" y="1867853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942620" y="5311353"/>
            <a:ext cx="5146849" cy="1819167"/>
            <a:chOff x="263041" y="5311352"/>
            <a:chExt cx="5146850" cy="1819168"/>
          </a:xfrm>
        </p:grpSpPr>
        <p:sp>
          <p:nvSpPr>
            <p:cNvPr id="1223" name="Shape 1223"/>
            <p:cNvSpPr/>
            <p:nvPr/>
          </p:nvSpPr>
          <p:spPr>
            <a:xfrm>
              <a:off x="2677928" y="5311352"/>
              <a:ext cx="2113620" cy="571958"/>
            </a:xfrm>
            <a:prstGeom prst="rect">
              <a:avLst/>
            </a:prstGeom>
            <a:ln w="381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9373" tIns="39373" rIns="39373" bIns="39373" anchor="ctr">
              <a:spAutoFit/>
            </a:bodyPr>
            <a:lstStyle/>
            <a:p>
              <a:pPr algn="ctr">
                <a:defRPr sz="4500">
                  <a:latin typeface="Menlo"/>
                  <a:ea typeface="Menlo"/>
                  <a:cs typeface="Menlo"/>
                  <a:sym typeface="Menlo"/>
                </a:defRPr>
              </a:pPr>
              <a:r>
                <a:rPr lang="en-US" sz="3200" i="1" dirty="0">
                  <a:solidFill>
                    <a:srgbClr val="FF0000"/>
                  </a:solidFill>
                </a:rPr>
                <a:t>A</a:t>
              </a:r>
              <a:r>
                <a:rPr lang="en-US" sz="3200" dirty="0"/>
                <a:t>+</a:t>
              </a:r>
              <a:r>
                <a:rPr lang="en-US" sz="3200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is-IS" sz="3200" dirty="0"/>
                <a:t>→</a:t>
              </a:r>
              <a:r>
                <a:rPr lang="is-IS" sz="3200" i="1" dirty="0">
                  <a:solidFill>
                    <a:schemeClr val="accent6">
                      <a:lumMod val="75000"/>
                    </a:schemeClr>
                  </a:solidFill>
                </a:rPr>
                <a:t>Y</a:t>
              </a:r>
              <a:r>
                <a:rPr lang="is-IS" sz="3200" i="1" dirty="0"/>
                <a:t>+</a:t>
              </a:r>
              <a:r>
                <a:rPr lang="en-US" sz="3200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endParaRPr sz="3200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252" name="Shape 1252"/>
            <p:cNvSpPr/>
            <p:nvPr/>
          </p:nvSpPr>
          <p:spPr>
            <a:xfrm>
              <a:off x="263041" y="6419299"/>
              <a:ext cx="2989553" cy="6950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9373" tIns="39373" rIns="39373" bIns="39373" anchor="ctr">
              <a:spAutoFit/>
            </a:bodyPr>
            <a:lstStyle/>
            <a:p>
              <a:r>
                <a:rPr sz="2000" dirty="0"/>
                <a:t>expected time</a:t>
              </a:r>
              <a:r>
                <a:rPr lang="en-US" sz="2000" dirty="0"/>
                <a:t> to </a:t>
              </a:r>
            </a:p>
            <a:p>
              <a:r>
                <a:rPr lang="en-US" sz="2000" dirty="0"/>
                <a:t>produce </a:t>
              </a:r>
              <a:r>
                <a:rPr lang="en-US" sz="2000" i="1" dirty="0"/>
                <a:t>Y</a:t>
              </a:r>
              <a:r>
                <a:rPr sz="2000" dirty="0"/>
                <a:t>:</a:t>
              </a:r>
            </a:p>
          </p:txBody>
        </p:sp>
        <p:sp>
          <p:nvSpPr>
            <p:cNvPr id="1253" name="Shape 1253"/>
            <p:cNvSpPr/>
            <p:nvPr/>
          </p:nvSpPr>
          <p:spPr>
            <a:xfrm>
              <a:off x="3221873" y="6620118"/>
              <a:ext cx="888653" cy="5104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9373" tIns="39373" rIns="39373" bIns="39373" anchor="ctr">
              <a:spAutoFit/>
            </a:bodyPr>
            <a:lstStyle/>
            <a:p>
              <a:r>
                <a:rPr lang="en-US" sz="2800" i="1" dirty="0"/>
                <a:t>O</a:t>
              </a:r>
              <a:r>
                <a:rPr sz="2800" dirty="0"/>
                <a:t>(</a:t>
              </a:r>
              <a:r>
                <a:rPr sz="2800" i="1" dirty="0"/>
                <a:t>n</a:t>
              </a:r>
              <a:r>
                <a:rPr sz="2800" dirty="0"/>
                <a:t>)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14693" y="5999618"/>
              <a:ext cx="32951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propensity: #</a:t>
              </a:r>
              <a:r>
                <a:rPr lang="en-US" sz="2000" i="1" dirty="0"/>
                <a:t>A</a:t>
              </a:r>
              <a:r>
                <a:rPr lang="en-US" sz="2000" dirty="0"/>
                <a:t>·#</a:t>
              </a:r>
              <a:r>
                <a:rPr lang="en-US" sz="2000" i="1" dirty="0"/>
                <a:t>B</a:t>
              </a:r>
              <a:r>
                <a:rPr lang="en-US" sz="2000" dirty="0"/>
                <a:t> / </a:t>
              </a:r>
              <a:r>
                <a:rPr lang="en-US" sz="2000" i="1" dirty="0"/>
                <a:t>v</a:t>
              </a:r>
              <a:r>
                <a:rPr lang="en-US" sz="2000" dirty="0"/>
                <a:t> = </a:t>
              </a:r>
              <a:r>
                <a:rPr lang="en-US" sz="2000" i="1" dirty="0"/>
                <a:t>O</a:t>
              </a:r>
              <a:r>
                <a:rPr lang="en-US" sz="2000" dirty="0"/>
                <a:t>(1/</a:t>
              </a:r>
              <a:r>
                <a:rPr lang="en-US" sz="2000" i="1" dirty="0"/>
                <a:t>n</a:t>
              </a:r>
              <a:r>
                <a:rPr lang="en-US" sz="2000" dirty="0"/>
                <a:t>)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779954" y="1457777"/>
            <a:ext cx="4740822" cy="2989384"/>
            <a:chOff x="3100379" y="1457777"/>
            <a:chExt cx="4740822" cy="2989384"/>
          </a:xfrm>
        </p:grpSpPr>
        <p:sp>
          <p:nvSpPr>
            <p:cNvPr id="37" name="Freeform 36"/>
            <p:cNvSpPr/>
            <p:nvPr/>
          </p:nvSpPr>
          <p:spPr>
            <a:xfrm>
              <a:off x="6921311" y="2021963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38" name="Freeform 37"/>
            <p:cNvSpPr/>
            <p:nvPr/>
          </p:nvSpPr>
          <p:spPr>
            <a:xfrm>
              <a:off x="4828264" y="2439794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4425788" y="408140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5998978" y="285046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173353" y="1924058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342001" y="1783376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43" name="Freeform 42"/>
            <p:cNvSpPr/>
            <p:nvPr/>
          </p:nvSpPr>
          <p:spPr>
            <a:xfrm>
              <a:off x="3918603" y="2805554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5889131" y="4007346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7475441" y="2954642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46" name="Freeform 45"/>
            <p:cNvSpPr/>
            <p:nvPr/>
          </p:nvSpPr>
          <p:spPr>
            <a:xfrm>
              <a:off x="6921311" y="3490518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4334226" y="1565995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49" name="Freeform 48"/>
            <p:cNvSpPr/>
            <p:nvPr/>
          </p:nvSpPr>
          <p:spPr>
            <a:xfrm>
              <a:off x="5787665" y="1867853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0" name="Freeform 49"/>
            <p:cNvSpPr/>
            <p:nvPr/>
          </p:nvSpPr>
          <p:spPr>
            <a:xfrm>
              <a:off x="6165335" y="1457777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1" name="Freeform 50"/>
            <p:cNvSpPr/>
            <p:nvPr/>
          </p:nvSpPr>
          <p:spPr>
            <a:xfrm>
              <a:off x="3100379" y="2590593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2" name="Freeform 51"/>
            <p:cNvSpPr/>
            <p:nvPr/>
          </p:nvSpPr>
          <p:spPr>
            <a:xfrm>
              <a:off x="3215034" y="296340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3" name="Freeform 52"/>
            <p:cNvSpPr/>
            <p:nvPr/>
          </p:nvSpPr>
          <p:spPr>
            <a:xfrm>
              <a:off x="3536859" y="3419785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369095" y="404850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130072" y="2173368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6" name="Freeform 55"/>
            <p:cNvSpPr/>
            <p:nvPr/>
          </p:nvSpPr>
          <p:spPr>
            <a:xfrm>
              <a:off x="5105030" y="3171314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7" name="Freeform 56"/>
            <p:cNvSpPr/>
            <p:nvPr/>
          </p:nvSpPr>
          <p:spPr>
            <a:xfrm>
              <a:off x="5105030" y="4058702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8" name="Freeform 57"/>
            <p:cNvSpPr/>
            <p:nvPr/>
          </p:nvSpPr>
          <p:spPr>
            <a:xfrm>
              <a:off x="6738431" y="272165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845850" y="147229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</p:grpSp>
      <p:sp>
        <p:nvSpPr>
          <p:cNvPr id="60" name="Freeform 59"/>
          <p:cNvSpPr/>
          <p:nvPr/>
        </p:nvSpPr>
        <p:spPr>
          <a:xfrm>
            <a:off x="5992527" y="3419785"/>
            <a:ext cx="365760" cy="365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i="1" dirty="0">
                <a:latin typeface="Calibri" charset="0"/>
                <a:ea typeface="Calibri" charset="0"/>
                <a:cs typeface="Calibri" charset="0"/>
              </a:rPr>
              <a:t>Y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301064" y="3599649"/>
            <a:ext cx="3312804" cy="84223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hangingPunct="0"/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one of these is always count ≥ </a:t>
            </a:r>
            <a:r>
              <a:rPr lang="en-US" sz="2400" i="1" dirty="0"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/2</a:t>
            </a:r>
          </a:p>
        </p:txBody>
      </p:sp>
      <p:sp>
        <p:nvSpPr>
          <p:cNvPr id="62" name="Straight Connector 61"/>
          <p:cNvSpPr/>
          <p:nvPr/>
        </p:nvSpPr>
        <p:spPr>
          <a:xfrm flipH="1">
            <a:off x="7793567" y="4182662"/>
            <a:ext cx="1503920" cy="780803"/>
          </a:xfrm>
          <a:prstGeom prst="line">
            <a:avLst/>
          </a:prstGeom>
          <a:noFill/>
          <a:ln w="18360">
            <a:solidFill>
              <a:srgbClr val="0000FF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hangingPunct="0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3" name="Straight Connector 62"/>
          <p:cNvSpPr/>
          <p:nvPr/>
        </p:nvSpPr>
        <p:spPr>
          <a:xfrm flipH="1">
            <a:off x="8155750" y="4182661"/>
            <a:ext cx="1145314" cy="780803"/>
          </a:xfrm>
          <a:prstGeom prst="line">
            <a:avLst/>
          </a:prstGeom>
          <a:noFill/>
          <a:ln w="18360">
            <a:solidFill>
              <a:srgbClr val="0000FF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hangingPunct="0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25925" y="4690078"/>
            <a:ext cx="35677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charset="0"/>
                <a:ea typeface="Calibri" charset="0"/>
                <a:cs typeface="Calibri" charset="0"/>
              </a:rPr>
              <a:t>distributed computing terms: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latin typeface="Calibri" charset="0"/>
                <a:ea typeface="Calibri" charset="0"/>
                <a:cs typeface="Calibri" charset="0"/>
              </a:rPr>
              <a:t>epidemic</a:t>
            </a:r>
            <a:endParaRPr lang="en-US" sz="2000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latin typeface="Calibri" charset="0"/>
                <a:cs typeface="Calibri" charset="0"/>
              </a:rPr>
              <a:t>rumor/gossip spreading</a:t>
            </a:r>
          </a:p>
          <a:p>
            <a:r>
              <a:rPr lang="en-US" sz="2000" dirty="0">
                <a:latin typeface="Calibri" charset="0"/>
                <a:cs typeface="Calibri" charset="0"/>
              </a:rPr>
              <a:t>chemical term: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latin typeface="Calibri" charset="0"/>
                <a:cs typeface="Calibri" charset="0"/>
              </a:rPr>
              <a:t>autocatalysis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8309575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2" grpId="0" animBg="1"/>
      <p:bldP spid="63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Definition of </a:t>
            </a:r>
            <a:r>
              <a:rPr lang="en-US" sz="4000" i="1" dirty="0"/>
              <a:t>predicate</a:t>
            </a:r>
            <a:r>
              <a:rPr lang="en-US" sz="4000" dirty="0"/>
              <a:t> (decision problem) computation</a:t>
            </a: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14703" y="2012414"/>
            <a:ext cx="12055366" cy="386006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goal</a:t>
            </a:r>
            <a:r>
              <a:rPr lang="en-US" sz="2800" dirty="0"/>
              <a:t>: compute predicate </a:t>
            </a:r>
            <a:r>
              <a:rPr lang="el-GR" sz="2800" i="1" dirty="0"/>
              <a:t>φ</a:t>
            </a:r>
            <a:r>
              <a:rPr lang="en-US" sz="2800" dirty="0"/>
              <a:t>: </a:t>
            </a:r>
            <a:r>
              <a:rPr lang="en-US" sz="2800" dirty="0" err="1"/>
              <a:t>ℕ</a:t>
            </a:r>
            <a:r>
              <a:rPr lang="en-US" sz="2800" i="1" baseline="31999" dirty="0" err="1"/>
              <a:t>k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800" dirty="0">
                <a:sym typeface="Wingdings" panose="05000000000000000000" pitchFamily="2" charset="2"/>
              </a:rPr>
              <a:t>{Y,N},     e.g.,    </a:t>
            </a:r>
            <a:r>
              <a:rPr lang="el-GR" sz="2800" i="1" dirty="0"/>
              <a:t>φ</a:t>
            </a:r>
            <a:r>
              <a:rPr lang="en-US" sz="2800" dirty="0">
                <a:sym typeface="Wingdings" panose="05000000000000000000" pitchFamily="2" charset="2"/>
              </a:rPr>
              <a:t>(</a:t>
            </a:r>
            <a:r>
              <a:rPr lang="en-US" sz="2800" i="1" dirty="0" err="1">
                <a:sym typeface="Wingdings" panose="05000000000000000000" pitchFamily="2" charset="2"/>
              </a:rPr>
              <a:t>a</a:t>
            </a:r>
            <a:r>
              <a:rPr lang="en-US" sz="2800" dirty="0" err="1">
                <a:sym typeface="Wingdings" panose="05000000000000000000" pitchFamily="2" charset="2"/>
              </a:rPr>
              <a:t>,</a:t>
            </a:r>
            <a:r>
              <a:rPr lang="en-US" sz="2800" i="1" dirty="0" err="1">
                <a:sym typeface="Wingdings" panose="05000000000000000000" pitchFamily="2" charset="2"/>
              </a:rPr>
              <a:t>b</a:t>
            </a:r>
            <a:r>
              <a:rPr lang="en-US" sz="2800" dirty="0">
                <a:sym typeface="Wingdings" panose="05000000000000000000" pitchFamily="2" charset="2"/>
              </a:rPr>
              <a:t>)=Y   </a:t>
            </a:r>
            <a:r>
              <a:rPr lang="en-US" sz="2800" dirty="0"/>
              <a:t>⇔   </a:t>
            </a:r>
            <a:r>
              <a:rPr lang="en-US" sz="2800" i="1" dirty="0">
                <a:sym typeface="Wingdings" panose="05000000000000000000" pitchFamily="2" charset="2"/>
              </a:rPr>
              <a:t>a</a:t>
            </a:r>
            <a:r>
              <a:rPr lang="en-US" sz="2800" dirty="0">
                <a:sym typeface="Wingdings" panose="05000000000000000000" pitchFamily="2" charset="2"/>
              </a:rPr>
              <a:t>&gt;</a:t>
            </a:r>
            <a:r>
              <a:rPr lang="en-US" sz="2800" i="1" dirty="0">
                <a:sym typeface="Wingdings" panose="05000000000000000000" pitchFamily="2" charset="2"/>
              </a:rPr>
              <a:t>b</a:t>
            </a:r>
          </a:p>
          <a:p>
            <a:r>
              <a:rPr lang="en-US" sz="2800">
                <a:solidFill>
                  <a:srgbClr val="C00000"/>
                </a:solidFill>
                <a:sym typeface="Wingdings" panose="05000000000000000000" pitchFamily="2" charset="2"/>
              </a:rPr>
              <a:t>input specification</a:t>
            </a:r>
            <a:r>
              <a:rPr lang="en-US" sz="2800">
                <a:sym typeface="Wingdings" panose="05000000000000000000" pitchFamily="2" charset="2"/>
              </a:rPr>
              <a:t>: designate subset </a:t>
            </a:r>
            <a:r>
              <a:rPr lang="el-GR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</a:t>
            </a:r>
            <a:r>
              <a:rPr lang="en-US" sz="2800">
                <a:sym typeface="Wingdings" panose="05000000000000000000" pitchFamily="2" charset="2"/>
              </a:rPr>
              <a:t> </a:t>
            </a:r>
            <a:r>
              <a:rPr lang="en-US" sz="2800"/>
              <a:t>⊆</a:t>
            </a:r>
            <a:r>
              <a:rPr lang="en-US" sz="2800">
                <a:sym typeface="Wingdings" panose="05000000000000000000" pitchFamily="2" charset="2"/>
              </a:rPr>
              <a:t> </a:t>
            </a:r>
            <a:r>
              <a:rPr lang="el-GR" sz="280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l-GR" sz="2800">
                <a:cs typeface="Times New Roman" panose="02020603050405020304" pitchFamily="18" charset="0"/>
              </a:rPr>
              <a:t> </a:t>
            </a:r>
            <a:r>
              <a:rPr lang="en-US" sz="2800">
                <a:cs typeface="Times New Roman" panose="02020603050405020304" pitchFamily="18" charset="0"/>
              </a:rPr>
              <a:t>as “input” species</a:t>
            </a:r>
            <a:endParaRPr lang="en-US" sz="2800" dirty="0">
              <a:cs typeface="Times New Roman" panose="02020603050405020304" pitchFamily="18" charset="0"/>
            </a:endParaRPr>
          </a:p>
          <a:p>
            <a:pPr lvl="1"/>
            <a:r>
              <a:rPr lang="en-US" sz="2360">
                <a:sym typeface="Wingdings" panose="05000000000000000000" pitchFamily="2" charset="2"/>
              </a:rPr>
              <a:t>in valid initial configurations all molecules are from </a:t>
            </a:r>
            <a:r>
              <a:rPr lang="el-G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</a:t>
            </a:r>
            <a:r>
              <a:rPr lang="en-US" sz="2360">
                <a:sym typeface="Wingdings" panose="05000000000000000000" pitchFamily="2" charset="2"/>
              </a:rPr>
              <a:t>, e.g., {100 </a:t>
            </a:r>
            <a:r>
              <a:rPr lang="en-US" sz="2360" i="1">
                <a:sym typeface="Wingdings" panose="05000000000000000000" pitchFamily="2" charset="2"/>
              </a:rPr>
              <a:t>A</a:t>
            </a:r>
            <a:r>
              <a:rPr lang="en-US" sz="2360">
                <a:sym typeface="Wingdings" panose="05000000000000000000" pitchFamily="2" charset="2"/>
              </a:rPr>
              <a:t>, 55 </a:t>
            </a:r>
            <a:r>
              <a:rPr lang="en-US" sz="2360" i="1">
                <a:sym typeface="Wingdings" panose="05000000000000000000" pitchFamily="2" charset="2"/>
              </a:rPr>
              <a:t>B</a:t>
            </a:r>
            <a:r>
              <a:rPr lang="en-US" sz="2360">
                <a:sym typeface="Wingdings" panose="05000000000000000000" pitchFamily="2" charset="2"/>
              </a:rPr>
              <a:t>}</a:t>
            </a:r>
            <a:endParaRPr lang="en-US" sz="2360" dirty="0">
              <a:sym typeface="Wingdings" panose="05000000000000000000" pitchFamily="2" charset="2"/>
            </a:endParaRPr>
          </a:p>
          <a:p>
            <a:r>
              <a:rPr lang="en-US" sz="2800">
                <a:solidFill>
                  <a:srgbClr val="C00000"/>
                </a:solidFill>
                <a:sym typeface="Wingdings" panose="05000000000000000000" pitchFamily="2" charset="2"/>
              </a:rPr>
              <a:t>output specification</a:t>
            </a:r>
            <a:r>
              <a:rPr lang="en-US" sz="2800">
                <a:sym typeface="Wingdings" panose="05000000000000000000" pitchFamily="2" charset="2"/>
              </a:rPr>
              <a:t>: partition species </a:t>
            </a:r>
            <a:r>
              <a:rPr lang="el-GR" sz="2800">
                <a:latin typeface="Times New Roman" panose="02020603050405020304" pitchFamily="18" charset="0"/>
                <a:cs typeface="Times New Roman" panose="02020603050405020304" pitchFamily="18" charset="0"/>
              </a:rPr>
              <a:t>Λ </a:t>
            </a:r>
            <a:r>
              <a:rPr lang="en-US" sz="2800">
                <a:sym typeface="Wingdings" panose="05000000000000000000" pitchFamily="2" charset="2"/>
              </a:rPr>
              <a:t>into “yes” voters </a:t>
            </a:r>
            <a:r>
              <a:rPr lang="el-GR" sz="280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800" baseline="-25000">
                <a:cs typeface="Times New Roman" panose="02020603050405020304" pitchFamily="18" charset="0"/>
              </a:rPr>
              <a:t>Y</a:t>
            </a:r>
            <a:r>
              <a:rPr lang="en-US" sz="2800">
                <a:sym typeface="Wingdings" panose="05000000000000000000" pitchFamily="2" charset="2"/>
              </a:rPr>
              <a:t> and “no” voters </a:t>
            </a:r>
            <a:r>
              <a:rPr lang="el-GR" sz="280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800" baseline="-25000">
                <a:cs typeface="Times New Roman" panose="02020603050405020304" pitchFamily="18" charset="0"/>
              </a:rPr>
              <a:t>N</a:t>
            </a:r>
            <a:endParaRPr lang="en-US" sz="2800" dirty="0"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/>
            <a:r>
              <a:rPr lang="el-GR" sz="2400">
                <a:sym typeface="Wingdings" panose="05000000000000000000" pitchFamily="2" charset="2"/>
              </a:rPr>
              <a:t>ψ</a:t>
            </a:r>
            <a:r>
              <a:rPr lang="en-US" sz="2400">
                <a:sym typeface="Wingdings" panose="05000000000000000000" pitchFamily="2" charset="2"/>
              </a:rPr>
              <a:t>(</a:t>
            </a:r>
            <a:r>
              <a:rPr lang="en-US" sz="2400" b="1">
                <a:sym typeface="Wingdings" panose="05000000000000000000" pitchFamily="2" charset="2"/>
              </a:rPr>
              <a:t>o</a:t>
            </a:r>
            <a:r>
              <a:rPr lang="en-US" sz="2400">
                <a:sym typeface="Wingdings" panose="05000000000000000000" pitchFamily="2" charset="2"/>
              </a:rPr>
              <a:t>) = Y (configuration </a:t>
            </a:r>
            <a:r>
              <a:rPr lang="en-US" sz="2400" b="1">
                <a:sym typeface="Wingdings" panose="05000000000000000000" pitchFamily="2" charset="2"/>
              </a:rPr>
              <a:t>o</a:t>
            </a:r>
            <a:r>
              <a:rPr lang="en-US" sz="2400">
                <a:sym typeface="Wingdings" panose="05000000000000000000" pitchFamily="2" charset="2"/>
              </a:rPr>
              <a:t> outputs “yes”) if vote is unanimously yes:	</a:t>
            </a:r>
            <a:r>
              <a:rPr lang="en-US" sz="2400" b="1">
                <a:sym typeface="Wingdings" panose="05000000000000000000" pitchFamily="2" charset="2"/>
              </a:rPr>
              <a:t>o</a:t>
            </a:r>
            <a:r>
              <a:rPr lang="en-US" sz="2400">
                <a:sym typeface="Wingdings" panose="05000000000000000000" pitchFamily="2" charset="2"/>
              </a:rPr>
              <a:t>(s)&gt;0 </a:t>
            </a:r>
            <a:r>
              <a:rPr lang="en-US" sz="2400"/>
              <a:t>⇔ s∈</a:t>
            </a:r>
            <a:r>
              <a:rPr lang="el-GR" sz="240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baseline="-25000">
                <a:cs typeface="Times New Roman" panose="02020603050405020304" pitchFamily="18" charset="0"/>
              </a:rPr>
              <a:t>Y</a:t>
            </a:r>
            <a:endParaRPr 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l-GR" sz="2400">
                <a:sym typeface="Wingdings" panose="05000000000000000000" pitchFamily="2" charset="2"/>
              </a:rPr>
              <a:t>ψ</a:t>
            </a:r>
            <a:r>
              <a:rPr lang="en-US" sz="2400">
                <a:sym typeface="Wingdings" panose="05000000000000000000" pitchFamily="2" charset="2"/>
              </a:rPr>
              <a:t>(</a:t>
            </a:r>
            <a:r>
              <a:rPr lang="en-US" sz="2400" b="1">
                <a:sym typeface="Wingdings" panose="05000000000000000000" pitchFamily="2" charset="2"/>
              </a:rPr>
              <a:t>o</a:t>
            </a:r>
            <a:r>
              <a:rPr lang="en-US" sz="2400">
                <a:sym typeface="Wingdings" panose="05000000000000000000" pitchFamily="2" charset="2"/>
              </a:rPr>
              <a:t>) = N (configuration </a:t>
            </a:r>
            <a:r>
              <a:rPr lang="en-US" sz="2400" b="1">
                <a:sym typeface="Wingdings" panose="05000000000000000000" pitchFamily="2" charset="2"/>
              </a:rPr>
              <a:t>o</a:t>
            </a:r>
            <a:r>
              <a:rPr lang="en-US" sz="2400">
                <a:sym typeface="Wingdings" panose="05000000000000000000" pitchFamily="2" charset="2"/>
              </a:rPr>
              <a:t> outputs “no”) if vote is unanimously no:	</a:t>
            </a:r>
            <a:r>
              <a:rPr lang="en-US" sz="2400" b="1">
                <a:sym typeface="Wingdings" panose="05000000000000000000" pitchFamily="2" charset="2"/>
              </a:rPr>
              <a:t>o</a:t>
            </a:r>
            <a:r>
              <a:rPr lang="en-US" sz="2400">
                <a:sym typeface="Wingdings" panose="05000000000000000000" pitchFamily="2" charset="2"/>
              </a:rPr>
              <a:t>(s)&gt;0 </a:t>
            </a:r>
            <a:r>
              <a:rPr lang="en-US" sz="2400"/>
              <a:t>⇔ s∈</a:t>
            </a:r>
            <a:r>
              <a:rPr lang="el-GR" sz="240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baseline="-25000">
                <a:cs typeface="Times New Roman" panose="02020603050405020304" pitchFamily="18" charset="0"/>
              </a:rPr>
              <a:t>N</a:t>
            </a:r>
            <a:endParaRPr lang="en-US" sz="24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>
                <a:sym typeface="Wingdings" panose="05000000000000000000" pitchFamily="2" charset="2"/>
              </a:rPr>
              <a:t>configuration </a:t>
            </a:r>
            <a:r>
              <a:rPr lang="en-US" sz="2400" b="1">
                <a:sym typeface="Wingdings" panose="05000000000000000000" pitchFamily="2" charset="2"/>
              </a:rPr>
              <a:t>o</a:t>
            </a:r>
            <a:r>
              <a:rPr lang="en-US" sz="2400">
                <a:sym typeface="Wingdings" panose="05000000000000000000" pitchFamily="2" charset="2"/>
              </a:rPr>
              <a:t> has undefined output otherwise:    (</a:t>
            </a:r>
            <a:r>
              <a:rPr lang="en-US" sz="2400"/>
              <a:t>∃ </a:t>
            </a:r>
            <a:r>
              <a:rPr lang="en-US" sz="2400">
                <a:sym typeface="Wingdings" panose="05000000000000000000" pitchFamily="2" charset="2"/>
              </a:rPr>
              <a:t>s</a:t>
            </a:r>
            <a:r>
              <a:rPr lang="en-US" sz="2400"/>
              <a:t>∈</a:t>
            </a:r>
            <a:r>
              <a:rPr lang="el-GR" sz="240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baseline="-25000">
                <a:cs typeface="Times New Roman" panose="02020603050405020304" pitchFamily="18" charset="0"/>
              </a:rPr>
              <a:t>N</a:t>
            </a:r>
            <a:r>
              <a:rPr lang="en-US" sz="2400">
                <a:sym typeface="Wingdings" panose="05000000000000000000" pitchFamily="2" charset="2"/>
              </a:rPr>
              <a:t>, s’</a:t>
            </a:r>
            <a:r>
              <a:rPr lang="en-US" sz="2400"/>
              <a:t>∈</a:t>
            </a:r>
            <a:r>
              <a:rPr lang="el-GR" sz="240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baseline="-25000">
                <a:cs typeface="Times New Roman" panose="02020603050405020304" pitchFamily="18" charset="0"/>
              </a:rPr>
              <a:t>Y</a:t>
            </a:r>
            <a:r>
              <a:rPr lang="en-US" sz="2400">
                <a:sym typeface="Wingdings" panose="05000000000000000000" pitchFamily="2" charset="2"/>
              </a:rPr>
              <a:t>) </a:t>
            </a:r>
            <a:r>
              <a:rPr lang="en-US" sz="2400" b="1">
                <a:sym typeface="Wingdings" panose="05000000000000000000" pitchFamily="2" charset="2"/>
              </a:rPr>
              <a:t>o</a:t>
            </a:r>
            <a:r>
              <a:rPr lang="en-US" sz="2400">
                <a:sym typeface="Wingdings" panose="05000000000000000000" pitchFamily="2" charset="2"/>
              </a:rPr>
              <a:t>(s)&gt;0 and </a:t>
            </a:r>
            <a:r>
              <a:rPr lang="en-US" sz="2400" b="1">
                <a:sym typeface="Wingdings" panose="05000000000000000000" pitchFamily="2" charset="2"/>
              </a:rPr>
              <a:t>o</a:t>
            </a:r>
            <a:r>
              <a:rPr lang="en-US" sz="2400">
                <a:sym typeface="Wingdings" panose="05000000000000000000" pitchFamily="2" charset="2"/>
              </a:rPr>
              <a:t>(s’)&gt;0 </a:t>
            </a:r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800" b="1">
                <a:sym typeface="Wingdings" panose="05000000000000000000" pitchFamily="2" charset="2"/>
              </a:rPr>
              <a:t>o</a:t>
            </a:r>
            <a:r>
              <a:rPr lang="en-US" sz="2800">
                <a:sym typeface="Wingdings" panose="05000000000000000000" pitchFamily="2" charset="2"/>
              </a:rPr>
              <a:t> is </a:t>
            </a:r>
            <a:r>
              <a:rPr lang="en-US" sz="2800">
                <a:solidFill>
                  <a:srgbClr val="C00000"/>
                </a:solidFill>
                <a:sym typeface="Wingdings" panose="05000000000000000000" pitchFamily="2" charset="2"/>
              </a:rPr>
              <a:t>stable</a:t>
            </a:r>
            <a:r>
              <a:rPr lang="en-US" sz="2800">
                <a:sym typeface="Wingdings" panose="05000000000000000000" pitchFamily="2" charset="2"/>
              </a:rPr>
              <a:t> if </a:t>
            </a:r>
            <a:r>
              <a:rPr lang="el-GR" sz="2800">
                <a:sym typeface="Wingdings" panose="05000000000000000000" pitchFamily="2" charset="2"/>
              </a:rPr>
              <a:t>ψ</a:t>
            </a:r>
            <a:r>
              <a:rPr lang="en-US" sz="2800">
                <a:sym typeface="Wingdings" panose="05000000000000000000" pitchFamily="2" charset="2"/>
              </a:rPr>
              <a:t>(</a:t>
            </a:r>
            <a:r>
              <a:rPr lang="en-US" sz="2800" b="1">
                <a:sym typeface="Wingdings" panose="05000000000000000000" pitchFamily="2" charset="2"/>
              </a:rPr>
              <a:t>o</a:t>
            </a:r>
            <a:r>
              <a:rPr lang="en-US" sz="2800">
                <a:sym typeface="Wingdings" panose="05000000000000000000" pitchFamily="2" charset="2"/>
              </a:rPr>
              <a:t>) = </a:t>
            </a:r>
            <a:r>
              <a:rPr lang="el-GR" sz="2800">
                <a:sym typeface="Wingdings" panose="05000000000000000000" pitchFamily="2" charset="2"/>
              </a:rPr>
              <a:t>ψ</a:t>
            </a:r>
            <a:r>
              <a:rPr lang="en-US" sz="2800">
                <a:sym typeface="Wingdings" panose="05000000000000000000" pitchFamily="2" charset="2"/>
              </a:rPr>
              <a:t>(</a:t>
            </a:r>
            <a:r>
              <a:rPr lang="en-US" sz="2800" b="1">
                <a:sym typeface="Wingdings" panose="05000000000000000000" pitchFamily="2" charset="2"/>
              </a:rPr>
              <a:t>o’</a:t>
            </a:r>
            <a:r>
              <a:rPr lang="en-US" sz="2800">
                <a:sym typeface="Wingdings" panose="05000000000000000000" pitchFamily="2" charset="2"/>
              </a:rPr>
              <a:t>) for all </a:t>
            </a:r>
            <a:r>
              <a:rPr lang="en-US" sz="2800" b="1">
                <a:sym typeface="Wingdings" panose="05000000000000000000" pitchFamily="2" charset="2"/>
              </a:rPr>
              <a:t>o’</a:t>
            </a:r>
            <a:r>
              <a:rPr lang="en-US" sz="2800">
                <a:sym typeface="Wingdings" panose="05000000000000000000" pitchFamily="2" charset="2"/>
              </a:rPr>
              <a:t> reachable from </a:t>
            </a:r>
            <a:r>
              <a:rPr lang="en-US" sz="2800" b="1">
                <a:sym typeface="Wingdings" panose="05000000000000000000" pitchFamily="2" charset="2"/>
              </a:rPr>
              <a:t>o</a:t>
            </a:r>
            <a:endParaRPr lang="en-US" sz="28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21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4172" y="6311370"/>
            <a:ext cx="11479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Diamadi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Fischer, Peralta, Computation in networks of passively mobile finite-state sensors,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2004]</a:t>
            </a:r>
          </a:p>
        </p:txBody>
      </p:sp>
    </p:spTree>
    <p:extLst>
      <p:ext uri="{BB962C8B-B14F-4D97-AF65-F5344CB8AC3E}">
        <p14:creationId xmlns:p14="http://schemas.microsoft.com/office/powerpoint/2010/main" val="302464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predicate computation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Detection:</a:t>
            </a:r>
            <a:r>
              <a:rPr lang="en-US" sz="2800" b="0" dirty="0"/>
              <a:t> </a:t>
            </a:r>
            <a:r>
              <a:rPr lang="el-GR" sz="2800" b="0" i="1" dirty="0"/>
              <a:t>φ</a:t>
            </a:r>
            <a:r>
              <a:rPr lang="en-US" sz="2800" b="0" dirty="0">
                <a:sym typeface="Wingdings" panose="05000000000000000000" pitchFamily="2" charset="2"/>
              </a:rPr>
              <a:t>(</a:t>
            </a:r>
            <a:r>
              <a:rPr lang="is-IS" sz="2800" b="0" i="1" dirty="0">
                <a:solidFill>
                  <a:srgbClr val="C00000"/>
                </a:solidFill>
              </a:rPr>
              <a:t>a</a:t>
            </a:r>
            <a:r>
              <a:rPr lang="en-US" sz="2800" b="0" dirty="0">
                <a:sym typeface="Wingdings" panose="05000000000000000000" pitchFamily="2" charset="2"/>
              </a:rPr>
              <a:t>,</a:t>
            </a:r>
            <a:r>
              <a:rPr lang="en-US" sz="2800" b="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800" b="0" dirty="0">
                <a:sym typeface="Wingdings" panose="05000000000000000000" pitchFamily="2" charset="2"/>
              </a:rPr>
              <a:t>) = Y </a:t>
            </a:r>
            <a:r>
              <a:rPr lang="en-US" sz="2800" dirty="0"/>
              <a:t>⇔</a:t>
            </a:r>
            <a:r>
              <a:rPr lang="en-US" sz="2800" b="0" dirty="0">
                <a:sym typeface="Wingdings" panose="05000000000000000000" pitchFamily="2" charset="2"/>
              </a:rPr>
              <a:t> </a:t>
            </a:r>
            <a:r>
              <a:rPr lang="en-US" sz="2800" b="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800" b="0" dirty="0">
                <a:sym typeface="Wingdings" panose="05000000000000000000" pitchFamily="2" charset="2"/>
              </a:rPr>
              <a:t> &gt; 0</a:t>
            </a:r>
            <a:endParaRPr lang="en-US" sz="2800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59998" y="3043572"/>
            <a:ext cx="2584720" cy="552978"/>
          </a:xfrm>
        </p:spPr>
        <p:txBody>
          <a:bodyPr>
            <a:noAutofit/>
          </a:bodyPr>
          <a:lstStyle/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600" i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3600"/>
              <a:t>+</a:t>
            </a:r>
            <a:r>
              <a:rPr lang="is-IS" sz="3600" i="1">
                <a:solidFill>
                  <a:srgbClr val="C00000"/>
                </a:solidFill>
              </a:rPr>
              <a:t>a</a:t>
            </a:r>
            <a:r>
              <a:rPr lang="en-US" sz="3600" i="1">
                <a:ea typeface="Andale Sans UI" pitchFamily="2"/>
              </a:rPr>
              <a:t> </a:t>
            </a:r>
            <a:r>
              <a:rPr lang="en-US" sz="3600" i="1">
                <a:latin typeface="Liberation Sans" pitchFamily="34"/>
                <a:ea typeface="Andale Sans UI" pitchFamily="2"/>
              </a:rPr>
              <a:t>→</a:t>
            </a:r>
            <a:r>
              <a:rPr lang="en-US" sz="3600" i="1">
                <a:ea typeface="Andale Sans UI" pitchFamily="2"/>
              </a:rPr>
              <a:t> </a:t>
            </a:r>
            <a:r>
              <a:rPr lang="en-US" sz="3600" i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3600"/>
              <a:t>+</a:t>
            </a:r>
            <a:r>
              <a:rPr lang="en-US" sz="3600" i="1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en-US" sz="3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94766" y="1853171"/>
            <a:ext cx="5713655" cy="908210"/>
          </a:xfrm>
        </p:spPr>
        <p:txBody>
          <a:bodyPr>
            <a:normAutofit/>
          </a:bodyPr>
          <a:lstStyle/>
          <a:p>
            <a:r>
              <a:rPr lang="en-US" sz="2800"/>
              <a:t>Counting:</a:t>
            </a:r>
            <a:r>
              <a:rPr lang="en-US" sz="2800" b="0"/>
              <a:t> </a:t>
            </a:r>
            <a:r>
              <a:rPr lang="el-GR" sz="2800" b="0" i="1"/>
              <a:t>φ</a:t>
            </a:r>
            <a:r>
              <a:rPr lang="en-US" sz="2800" b="0">
                <a:sym typeface="Wingdings" panose="05000000000000000000" pitchFamily="2" charset="2"/>
              </a:rPr>
              <a:t>(</a:t>
            </a:r>
            <a:r>
              <a:rPr lang="en-US" sz="2800" b="0" i="1">
                <a:solidFill>
                  <a:srgbClr val="C00000"/>
                </a:solidFill>
              </a:rPr>
              <a:t>a</a:t>
            </a:r>
            <a:r>
              <a:rPr lang="en-US" sz="2800" b="0">
                <a:sym typeface="Wingdings" panose="05000000000000000000" pitchFamily="2" charset="2"/>
              </a:rPr>
              <a:t>,</a:t>
            </a:r>
            <a:r>
              <a:rPr lang="en-US" sz="2800" b="0" i="1">
                <a:solidFill>
                  <a:srgbClr val="C00000"/>
                </a:solidFill>
              </a:rPr>
              <a:t>b</a:t>
            </a:r>
            <a:r>
              <a:rPr lang="en-US" sz="2800" b="0">
                <a:sym typeface="Wingdings" panose="05000000000000000000" pitchFamily="2" charset="2"/>
              </a:rPr>
              <a:t>) = Y </a:t>
            </a:r>
            <a:r>
              <a:rPr lang="en-US" sz="2800"/>
              <a:t>⇔</a:t>
            </a:r>
            <a:r>
              <a:rPr lang="en-US" sz="2800" b="0">
                <a:sym typeface="Wingdings" panose="05000000000000000000" pitchFamily="2" charset="2"/>
              </a:rPr>
              <a:t> </a:t>
            </a:r>
            <a:r>
              <a:rPr lang="en-US" sz="2800" b="0" i="1">
                <a:solidFill>
                  <a:srgbClr val="C00000"/>
                </a:solidFill>
              </a:rPr>
              <a:t>b</a:t>
            </a:r>
            <a:r>
              <a:rPr lang="en-US" sz="2800" b="0">
                <a:sym typeface="Wingdings" panose="05000000000000000000" pitchFamily="2" charset="2"/>
              </a:rPr>
              <a:t> &gt; 1</a:t>
            </a:r>
            <a:endParaRPr lang="en-US" sz="2800" b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083724" y="2895927"/>
            <a:ext cx="5042935" cy="1969010"/>
          </a:xfrm>
        </p:spPr>
        <p:txBody>
          <a:bodyPr>
            <a:noAutofit/>
          </a:bodyPr>
          <a:lstStyle/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600" i="1">
                <a:solidFill>
                  <a:srgbClr val="C00000"/>
                </a:solidFill>
              </a:rPr>
              <a:t>b</a:t>
            </a:r>
            <a:r>
              <a:rPr lang="en-US" sz="3600"/>
              <a:t>+</a:t>
            </a:r>
            <a:r>
              <a:rPr lang="en-US" sz="3600" i="1">
                <a:solidFill>
                  <a:srgbClr val="C00000"/>
                </a:solidFill>
              </a:rPr>
              <a:t>b</a:t>
            </a:r>
            <a:r>
              <a:rPr lang="en-US" sz="3600" i="1">
                <a:latin typeface="Liberation Sans" pitchFamily="34"/>
                <a:ea typeface="Andale Sans UI" pitchFamily="2"/>
              </a:rPr>
              <a:t>→</a:t>
            </a:r>
            <a:r>
              <a:rPr lang="en-US" sz="3600" i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3600"/>
              <a:t>+</a:t>
            </a:r>
            <a:r>
              <a:rPr lang="en-US" sz="3600" i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3600" i="1"/>
              <a:t>	</a:t>
            </a:r>
            <a:r>
              <a:rPr lang="en-US" sz="2800" i="1"/>
              <a:t>O</a:t>
            </a:r>
            <a:r>
              <a:rPr lang="en-US" sz="2800"/>
              <a:t>(</a:t>
            </a:r>
            <a:r>
              <a:rPr lang="en-US" sz="2800" i="1"/>
              <a:t>n</a:t>
            </a:r>
            <a:r>
              <a:rPr lang="en-US" sz="2800"/>
              <a:t>) time</a:t>
            </a:r>
            <a:endParaRPr lang="en-US" sz="3600" dirty="0"/>
          </a:p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600" i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3600"/>
              <a:t>+</a:t>
            </a:r>
            <a:r>
              <a:rPr lang="en-US" sz="3600" i="1">
                <a:solidFill>
                  <a:srgbClr val="C00000"/>
                </a:solidFill>
              </a:rPr>
              <a:t>b</a:t>
            </a:r>
            <a:r>
              <a:rPr lang="en-US" sz="3600" i="1">
                <a:latin typeface="Liberation Sans" pitchFamily="34"/>
                <a:ea typeface="Andale Sans UI" pitchFamily="2"/>
              </a:rPr>
              <a:t>→</a:t>
            </a:r>
            <a:r>
              <a:rPr lang="en-US" sz="3600" i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3600"/>
              <a:t>+</a:t>
            </a:r>
            <a:r>
              <a:rPr lang="en-US" sz="3600" i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3600" i="1"/>
              <a:t>	</a:t>
            </a:r>
            <a:r>
              <a:rPr lang="en-US" sz="2800" i="1"/>
              <a:t>O</a:t>
            </a:r>
            <a:r>
              <a:rPr lang="en-US" sz="2800"/>
              <a:t>(log </a:t>
            </a:r>
            <a:r>
              <a:rPr lang="en-US" sz="2800" i="1"/>
              <a:t>n</a:t>
            </a:r>
            <a:r>
              <a:rPr lang="en-US" sz="2800"/>
              <a:t>) time</a:t>
            </a:r>
            <a:endParaRPr lang="en-US" sz="3600" i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600" i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3600"/>
              <a:t>+</a:t>
            </a:r>
            <a:r>
              <a:rPr lang="en-US" sz="3600" i="1">
                <a:solidFill>
                  <a:srgbClr val="C00000"/>
                </a:solidFill>
              </a:rPr>
              <a:t>a</a:t>
            </a:r>
            <a:r>
              <a:rPr lang="en-US" sz="3600" i="1">
                <a:latin typeface="Liberation Sans" pitchFamily="34"/>
                <a:ea typeface="Andale Sans UI" pitchFamily="2"/>
              </a:rPr>
              <a:t>→</a:t>
            </a:r>
            <a:r>
              <a:rPr lang="en-US" sz="3600" i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3600"/>
              <a:t>+</a:t>
            </a:r>
            <a:r>
              <a:rPr lang="en-US" sz="3600" i="1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3600" i="1"/>
              <a:t>	</a:t>
            </a:r>
            <a:r>
              <a:rPr lang="en-US" sz="2800" i="1"/>
              <a:t>O</a:t>
            </a:r>
            <a:r>
              <a:rPr lang="en-US" sz="2800"/>
              <a:t>(log </a:t>
            </a:r>
            <a:r>
              <a:rPr lang="en-US" sz="2800" i="1"/>
              <a:t>n</a:t>
            </a:r>
            <a:r>
              <a:rPr lang="en-US" sz="2800"/>
              <a:t>) time</a:t>
            </a:r>
            <a:endParaRPr lang="en-US" sz="36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AEE87-A3FB-430A-8AD0-398101585727}" type="slidenum">
              <a:rPr lang="en-US" smtClean="0"/>
              <a:t>22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5736" y="3880432"/>
            <a:ext cx="37618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is-IS" sz="2800" i="1" dirty="0">
                <a:solidFill>
                  <a:srgbClr val="C00000"/>
                </a:solidFill>
              </a:rPr>
              <a:t>a</a:t>
            </a:r>
            <a:r>
              <a:rPr lang="en-US" sz="2800" dirty="0"/>
              <a:t> votes no; 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800" dirty="0"/>
              <a:t> votes yes</a:t>
            </a: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dirty="0"/>
              <a:t>E[time] = O(log </a:t>
            </a:r>
            <a:r>
              <a:rPr lang="en-US" sz="2800" i="1" dirty="0"/>
              <a:t>n</a:t>
            </a:r>
            <a:r>
              <a:rPr lang="en-US" sz="2800" dirty="0"/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7734796" y="5057370"/>
            <a:ext cx="43538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is-IS" sz="2800" i="1" dirty="0">
                <a:solidFill>
                  <a:srgbClr val="C00000"/>
                </a:solidFill>
              </a:rPr>
              <a:t>a,b</a:t>
            </a:r>
            <a:r>
              <a:rPr lang="en-US" sz="2800" dirty="0"/>
              <a:t> vote no; 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2800" dirty="0"/>
              <a:t> votes yes</a:t>
            </a: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dirty="0"/>
              <a:t>E[time] = O(</a:t>
            </a:r>
            <a:r>
              <a:rPr lang="en-US" sz="2800" i="1" dirty="0"/>
              <a:t>n</a:t>
            </a:r>
            <a:r>
              <a:rPr lang="en-US" sz="2800" dirty="0"/>
              <a:t>)</a:t>
            </a:r>
          </a:p>
        </p:txBody>
      </p:sp>
      <p:sp>
        <p:nvSpPr>
          <p:cNvPr id="16" name="Oval 15"/>
          <p:cNvSpPr/>
          <p:nvPr/>
        </p:nvSpPr>
        <p:spPr>
          <a:xfrm>
            <a:off x="3424472" y="5273603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</a:t>
            </a:r>
            <a:endParaRPr lang="en-US" sz="2800" dirty="0"/>
          </a:p>
        </p:txBody>
      </p:sp>
      <p:sp>
        <p:nvSpPr>
          <p:cNvPr id="17" name="Oval 16"/>
          <p:cNvSpPr/>
          <p:nvPr/>
        </p:nvSpPr>
        <p:spPr>
          <a:xfrm>
            <a:off x="1758680" y="5955282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2806675" y="6067824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4214727" y="5101730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</a:t>
            </a:r>
            <a:endParaRPr lang="en-US" sz="2800" dirty="0"/>
          </a:p>
        </p:txBody>
      </p:sp>
      <p:sp>
        <p:nvSpPr>
          <p:cNvPr id="20" name="Oval 19"/>
          <p:cNvSpPr/>
          <p:nvPr/>
        </p:nvSpPr>
        <p:spPr>
          <a:xfrm>
            <a:off x="4114800" y="6171434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</a:t>
            </a:r>
          </a:p>
        </p:txBody>
      </p:sp>
      <p:sp>
        <p:nvSpPr>
          <p:cNvPr id="21" name="Oval 20"/>
          <p:cNvSpPr/>
          <p:nvPr/>
        </p:nvSpPr>
        <p:spPr>
          <a:xfrm>
            <a:off x="1238687" y="5177619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</a:t>
            </a:r>
          </a:p>
        </p:txBody>
      </p:sp>
      <p:sp>
        <p:nvSpPr>
          <p:cNvPr id="22" name="Oval 21"/>
          <p:cNvSpPr/>
          <p:nvPr/>
        </p:nvSpPr>
        <p:spPr>
          <a:xfrm>
            <a:off x="2085743" y="5162506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</a:t>
            </a:r>
            <a:endParaRPr lang="en-US" sz="2800" dirty="0"/>
          </a:p>
        </p:txBody>
      </p:sp>
      <p:sp>
        <p:nvSpPr>
          <p:cNvPr id="15" name="Oval 14"/>
          <p:cNvSpPr/>
          <p:nvPr/>
        </p:nvSpPr>
        <p:spPr>
          <a:xfrm>
            <a:off x="2085743" y="5162506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b</a:t>
            </a:r>
            <a:endParaRPr lang="en-US" sz="2800" dirty="0"/>
          </a:p>
        </p:txBody>
      </p:sp>
      <p:sp>
        <p:nvSpPr>
          <p:cNvPr id="23" name="Oval 22"/>
          <p:cNvSpPr/>
          <p:nvPr/>
        </p:nvSpPr>
        <p:spPr>
          <a:xfrm>
            <a:off x="2806675" y="6067824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b</a:t>
            </a:r>
            <a:endParaRPr lang="en-US" sz="2800" dirty="0"/>
          </a:p>
        </p:txBody>
      </p:sp>
      <p:sp>
        <p:nvSpPr>
          <p:cNvPr id="24" name="Oval 23"/>
          <p:cNvSpPr/>
          <p:nvPr/>
        </p:nvSpPr>
        <p:spPr>
          <a:xfrm>
            <a:off x="3426840" y="5273603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b</a:t>
            </a:r>
            <a:endParaRPr lang="en-US" sz="2800" dirty="0"/>
          </a:p>
        </p:txBody>
      </p:sp>
      <p:sp>
        <p:nvSpPr>
          <p:cNvPr id="25" name="Oval 24"/>
          <p:cNvSpPr/>
          <p:nvPr/>
        </p:nvSpPr>
        <p:spPr>
          <a:xfrm>
            <a:off x="1758680" y="5955282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b</a:t>
            </a:r>
            <a:endParaRPr lang="en-US" sz="2800" dirty="0"/>
          </a:p>
        </p:txBody>
      </p:sp>
      <p:sp>
        <p:nvSpPr>
          <p:cNvPr id="26" name="Oval 25"/>
          <p:cNvSpPr/>
          <p:nvPr/>
        </p:nvSpPr>
        <p:spPr>
          <a:xfrm>
            <a:off x="1238687" y="5177619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b</a:t>
            </a:r>
            <a:endParaRPr lang="en-US" sz="2800" dirty="0"/>
          </a:p>
        </p:txBody>
      </p:sp>
      <p:sp>
        <p:nvSpPr>
          <p:cNvPr id="27" name="Oval 26"/>
          <p:cNvSpPr/>
          <p:nvPr/>
        </p:nvSpPr>
        <p:spPr>
          <a:xfrm>
            <a:off x="4214727" y="5101730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b</a:t>
            </a:r>
            <a:endParaRPr lang="en-US" sz="2800" dirty="0"/>
          </a:p>
        </p:txBody>
      </p:sp>
      <p:sp>
        <p:nvSpPr>
          <p:cNvPr id="28" name="Oval 27"/>
          <p:cNvSpPr/>
          <p:nvPr/>
        </p:nvSpPr>
        <p:spPr>
          <a:xfrm>
            <a:off x="4114800" y="6171434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b</a:t>
            </a:r>
            <a:endParaRPr lang="en-US" sz="2800" dirty="0"/>
          </a:p>
        </p:txBody>
      </p:sp>
      <p:cxnSp>
        <p:nvCxnSpPr>
          <p:cNvPr id="11" name="Straight Connector 10"/>
          <p:cNvCxnSpPr>
            <a:cxnSpLocks/>
            <a:stCxn id="15" idx="5"/>
            <a:endCxn id="23" idx="1"/>
          </p:cNvCxnSpPr>
          <p:nvPr/>
        </p:nvCxnSpPr>
        <p:spPr>
          <a:xfrm>
            <a:off x="2475988" y="5552751"/>
            <a:ext cx="397642" cy="58202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9077114" y="5425696"/>
            <a:ext cx="893233" cy="6921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305876" y="4244433"/>
            <a:ext cx="1393825" cy="6921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>
            <a:cxnSpLocks/>
            <a:stCxn id="24" idx="3"/>
            <a:endCxn id="23" idx="7"/>
          </p:cNvCxnSpPr>
          <p:nvPr/>
        </p:nvCxnSpPr>
        <p:spPr>
          <a:xfrm flipH="1">
            <a:off x="3196920" y="5663848"/>
            <a:ext cx="296875" cy="47093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  <a:stCxn id="15" idx="3"/>
            <a:endCxn id="25" idx="0"/>
          </p:cNvCxnSpPr>
          <p:nvPr/>
        </p:nvCxnSpPr>
        <p:spPr>
          <a:xfrm flipH="1">
            <a:off x="1987280" y="5552751"/>
            <a:ext cx="165418" cy="40253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812015" y="4373520"/>
            <a:ext cx="431849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/>
              <a:t>exponential time difference!</a:t>
            </a:r>
          </a:p>
        </p:txBody>
      </p:sp>
    </p:spTree>
    <p:extLst>
      <p:ext uri="{BB962C8B-B14F-4D97-AF65-F5344CB8AC3E}">
        <p14:creationId xmlns:p14="http://schemas.microsoft.com/office/powerpoint/2010/main" val="2130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build="p"/>
      <p:bldP spid="6" grpId="0" uiExpand="1" build="p"/>
      <p:bldP spid="8" grpId="0"/>
      <p:bldP spid="9" grpId="0"/>
      <p:bldP spid="15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13" grpId="0" animBg="1"/>
      <p:bldP spid="29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predicate computation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925736" y="1621944"/>
            <a:ext cx="5685654" cy="908210"/>
          </a:xfrm>
        </p:spPr>
        <p:txBody>
          <a:bodyPr>
            <a:normAutofit/>
          </a:bodyPr>
          <a:lstStyle/>
          <a:p>
            <a:r>
              <a:rPr lang="en-US" sz="2800" dirty="0"/>
              <a:t>Majority:</a:t>
            </a:r>
            <a:r>
              <a:rPr lang="en-US" sz="2800" b="0" dirty="0"/>
              <a:t> </a:t>
            </a:r>
            <a:r>
              <a:rPr lang="el-GR" sz="2800" b="0" i="1" dirty="0"/>
              <a:t>φ</a:t>
            </a:r>
            <a:r>
              <a:rPr lang="en-US" sz="2800" b="0" dirty="0">
                <a:sym typeface="Wingdings" panose="05000000000000000000" pitchFamily="2" charset="2"/>
              </a:rPr>
              <a:t>(</a:t>
            </a:r>
            <a:r>
              <a:rPr lang="en-US" sz="2800" b="0" i="1" dirty="0" err="1">
                <a:sym typeface="Wingdings" panose="05000000000000000000" pitchFamily="2" charset="2"/>
              </a:rPr>
              <a:t>a</a:t>
            </a:r>
            <a:r>
              <a:rPr lang="en-US" sz="2800" b="0" dirty="0" err="1">
                <a:sym typeface="Wingdings" panose="05000000000000000000" pitchFamily="2" charset="2"/>
              </a:rPr>
              <a:t>,</a:t>
            </a:r>
            <a:r>
              <a:rPr lang="en-US" sz="2800" b="0" i="1" dirty="0" err="1">
                <a:sym typeface="Wingdings" panose="05000000000000000000" pitchFamily="2" charset="2"/>
              </a:rPr>
              <a:t>b</a:t>
            </a:r>
            <a:r>
              <a:rPr lang="en-US" sz="2800" b="0" dirty="0">
                <a:sym typeface="Wingdings" panose="05000000000000000000" pitchFamily="2" charset="2"/>
              </a:rPr>
              <a:t>) = Y </a:t>
            </a:r>
            <a:r>
              <a:rPr lang="en-US" sz="2800" dirty="0"/>
              <a:t>⇔</a:t>
            </a:r>
            <a:r>
              <a:rPr lang="en-US" sz="2800" b="0" dirty="0">
                <a:sym typeface="Wingdings" panose="05000000000000000000" pitchFamily="2" charset="2"/>
              </a:rPr>
              <a:t> </a:t>
            </a:r>
            <a:r>
              <a:rPr lang="en-US" sz="2800" b="0" i="1" dirty="0">
                <a:sym typeface="Wingdings" panose="05000000000000000000" pitchFamily="2" charset="2"/>
              </a:rPr>
              <a:t>a</a:t>
            </a:r>
            <a:r>
              <a:rPr lang="en-US" sz="2800" b="0" dirty="0">
                <a:sym typeface="Wingdings" panose="05000000000000000000" pitchFamily="2" charset="2"/>
              </a:rPr>
              <a:t> &gt; </a:t>
            </a:r>
            <a:r>
              <a:rPr lang="en-US" sz="2800" b="0" i="1" dirty="0">
                <a:sym typeface="Wingdings" panose="05000000000000000000" pitchFamily="2" charset="2"/>
              </a:rPr>
              <a:t>b</a:t>
            </a:r>
            <a:endParaRPr lang="en-US" sz="2800" b="0" i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925736" y="2530155"/>
            <a:ext cx="12054540" cy="3008797"/>
          </a:xfrm>
        </p:spPr>
        <p:txBody>
          <a:bodyPr>
            <a:normAutofit/>
          </a:bodyPr>
          <a:lstStyle/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/>
              <a:t>+</a:t>
            </a:r>
            <a:r>
              <a:rPr lang="en-US" sz="3200" i="1">
                <a:solidFill>
                  <a:srgbClr val="C00000"/>
                </a:solidFill>
              </a:rPr>
              <a:t>B</a:t>
            </a:r>
            <a:r>
              <a:rPr lang="en-US" sz="3200" i="1">
                <a:ea typeface="Andale Sans UI" pitchFamily="2"/>
              </a:rPr>
              <a:t> </a:t>
            </a:r>
            <a:r>
              <a:rPr lang="en-US" sz="3200" i="1">
                <a:latin typeface="Liberation Sans" pitchFamily="34"/>
                <a:ea typeface="Andale Sans UI" pitchFamily="2"/>
              </a:rPr>
              <a:t>→</a:t>
            </a:r>
            <a:r>
              <a:rPr lang="en-US" sz="3200" i="1">
                <a:ea typeface="Andale Sans UI" pitchFamily="2"/>
              </a:rPr>
              <a:t> </a:t>
            </a:r>
            <a:r>
              <a:rPr lang="en-US" sz="3200" i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/>
              <a:t>+</a:t>
            </a:r>
            <a:r>
              <a:rPr lang="en-US" sz="3200" i="1">
                <a:solidFill>
                  <a:srgbClr val="C00000"/>
                </a:solidFill>
              </a:rPr>
              <a:t>b</a:t>
            </a:r>
            <a:r>
              <a:rPr lang="en-US" sz="2400"/>
              <a:t>      (both become “followers” but </a:t>
            </a:r>
            <a:r>
              <a:rPr lang="en-US" sz="2400" u="sng"/>
              <a:t>preserve difference</a:t>
            </a:r>
            <a:r>
              <a:rPr lang="en-US" sz="2400"/>
              <a:t> between </a:t>
            </a:r>
            <a:r>
              <a:rPr lang="en-US" sz="2400" i="1"/>
              <a:t>A</a:t>
            </a:r>
            <a:r>
              <a:rPr lang="en-US" sz="2400"/>
              <a:t>’s and </a:t>
            </a:r>
            <a:r>
              <a:rPr lang="en-US" sz="2400" i="1"/>
              <a:t>B</a:t>
            </a:r>
            <a:r>
              <a:rPr lang="en-US" sz="2400"/>
              <a:t>’s)</a:t>
            </a:r>
            <a:endParaRPr lang="en-US" sz="3600" dirty="0"/>
          </a:p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/>
              <a:t>+</a:t>
            </a:r>
            <a:r>
              <a:rPr lang="en-US" sz="3200" i="1">
                <a:solidFill>
                  <a:srgbClr val="C00000"/>
                </a:solidFill>
              </a:rPr>
              <a:t>b</a:t>
            </a:r>
            <a:r>
              <a:rPr lang="en-US" sz="3200" i="1">
                <a:ea typeface="Andale Sans UI" pitchFamily="2"/>
              </a:rPr>
              <a:t> </a:t>
            </a:r>
            <a:r>
              <a:rPr lang="en-US" sz="3200" i="1">
                <a:latin typeface="Liberation Sans" pitchFamily="34"/>
                <a:ea typeface="Andale Sans UI" pitchFamily="2"/>
              </a:rPr>
              <a:t>→</a:t>
            </a:r>
            <a:r>
              <a:rPr lang="en-US" sz="3200" i="1">
                <a:ea typeface="Andale Sans UI" pitchFamily="2"/>
              </a:rPr>
              <a:t> </a:t>
            </a:r>
            <a:r>
              <a:rPr lang="en-US" sz="3200" i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/>
              <a:t>+</a:t>
            </a:r>
            <a:r>
              <a:rPr lang="en-US" sz="3200" i="1">
                <a:solidFill>
                  <a:schemeClr val="accent6">
                    <a:lumMod val="75000"/>
                  </a:schemeClr>
                </a:solidFill>
              </a:rPr>
              <a:t>a  </a:t>
            </a:r>
            <a:r>
              <a:rPr lang="en-US" sz="240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en-US" sz="2400"/>
              <a:t>(leader changes vote of follower)</a:t>
            </a:r>
            <a:endParaRPr lang="en-US" sz="3200" dirty="0"/>
          </a:p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>
                <a:solidFill>
                  <a:srgbClr val="C00000"/>
                </a:solidFill>
              </a:rPr>
              <a:t>B</a:t>
            </a:r>
            <a:r>
              <a:rPr lang="en-US" sz="3200"/>
              <a:t>+</a:t>
            </a:r>
            <a:r>
              <a:rPr lang="en-US" sz="3200" i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i="1">
                <a:ea typeface="Andale Sans UI" pitchFamily="2"/>
              </a:rPr>
              <a:t> </a:t>
            </a:r>
            <a:r>
              <a:rPr lang="en-US" sz="3200" i="1">
                <a:latin typeface="Liberation Sans" pitchFamily="34"/>
                <a:ea typeface="Andale Sans UI" pitchFamily="2"/>
              </a:rPr>
              <a:t>→</a:t>
            </a:r>
            <a:r>
              <a:rPr lang="en-US" sz="3200" i="1">
                <a:ea typeface="Andale Sans UI" pitchFamily="2"/>
              </a:rPr>
              <a:t> </a:t>
            </a:r>
            <a:r>
              <a:rPr lang="en-US" sz="3200" i="1">
                <a:solidFill>
                  <a:srgbClr val="C00000"/>
                </a:solidFill>
              </a:rPr>
              <a:t>B</a:t>
            </a:r>
            <a:r>
              <a:rPr lang="en-US" sz="3200"/>
              <a:t>+</a:t>
            </a:r>
            <a:r>
              <a:rPr lang="en-US" sz="3200" i="1">
                <a:solidFill>
                  <a:srgbClr val="C00000"/>
                </a:solidFill>
              </a:rPr>
              <a:t>b</a:t>
            </a:r>
            <a:r>
              <a:rPr lang="en-US" sz="3200" baseline="-25000">
                <a:solidFill>
                  <a:srgbClr val="C00000"/>
                </a:solidFill>
              </a:rPr>
              <a:t> </a:t>
            </a:r>
            <a:r>
              <a:rPr lang="en-US" sz="3200">
                <a:solidFill>
                  <a:srgbClr val="C00000"/>
                </a:solidFill>
              </a:rPr>
              <a:t>    </a:t>
            </a:r>
            <a:r>
              <a:rPr lang="en-US" sz="2400"/>
              <a:t>(leader changes vote of follower)</a:t>
            </a:r>
            <a:endParaRPr lang="en-US" sz="3200" i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800" i="1"/>
              <a:t>O</a:t>
            </a:r>
            <a:r>
              <a:rPr lang="en-US" sz="2800"/>
              <a:t>(</a:t>
            </a:r>
            <a:r>
              <a:rPr lang="en-US" sz="2800" i="1"/>
              <a:t>n</a:t>
            </a:r>
            <a:r>
              <a:rPr lang="en-US" sz="2800"/>
              <a:t>) time	if </a:t>
            </a:r>
            <a:r>
              <a:rPr lang="en-US" sz="2800" i="1"/>
              <a:t>a </a:t>
            </a:r>
            <a:r>
              <a:rPr lang="en-US" sz="2800"/>
              <a:t>– </a:t>
            </a:r>
            <a:r>
              <a:rPr lang="en-US" sz="2800" i="1"/>
              <a:t>b</a:t>
            </a:r>
            <a:r>
              <a:rPr lang="en-US" sz="2800"/>
              <a:t> = </a:t>
            </a:r>
            <a:r>
              <a:rPr lang="en-US" sz="2800" i="1"/>
              <a:t>O</a:t>
            </a:r>
            <a:r>
              <a:rPr lang="en-US" sz="2800"/>
              <a:t>(1)</a:t>
            </a:r>
            <a:endParaRPr lang="en-US" sz="2800" dirty="0"/>
          </a:p>
          <a:p>
            <a:pPr marL="0" indent="0">
              <a:buNone/>
            </a:pPr>
            <a:r>
              <a:rPr lang="en-US" sz="2800" i="1"/>
              <a:t>O</a:t>
            </a:r>
            <a:r>
              <a:rPr lang="en-US" sz="2800"/>
              <a:t>(log </a:t>
            </a:r>
            <a:r>
              <a:rPr lang="en-US" sz="2800" i="1"/>
              <a:t>n</a:t>
            </a:r>
            <a:r>
              <a:rPr lang="en-US" sz="2800"/>
              <a:t>) time	if </a:t>
            </a:r>
            <a:r>
              <a:rPr lang="en-US" sz="2800" i="1"/>
              <a:t>a </a:t>
            </a:r>
            <a:r>
              <a:rPr lang="en-US" sz="2800"/>
              <a:t>– </a:t>
            </a:r>
            <a:r>
              <a:rPr lang="en-US" sz="2800" i="1"/>
              <a:t>b</a:t>
            </a:r>
            <a:r>
              <a:rPr lang="en-US" sz="2800"/>
              <a:t> &gt; 0.01</a:t>
            </a:r>
            <a:r>
              <a:rPr lang="en-US" sz="2800" i="1"/>
              <a:t>n</a:t>
            </a:r>
            <a:endParaRPr lang="en-US" sz="2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25734" y="5730612"/>
            <a:ext cx="105090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Draief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Vojnovic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Convergence speed of binary interval consensus.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SIAM Journal on Control and Optimization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50(3):1087–1109, 2012]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Mertzios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Nikoletseas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Raptopoulos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Spirakis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Determining Majority in Networks with Local Interactions and very Small Local Memory,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Distributed Computing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2015]</a:t>
            </a:r>
          </a:p>
        </p:txBody>
      </p:sp>
    </p:spTree>
    <p:extLst>
      <p:ext uri="{BB962C8B-B14F-4D97-AF65-F5344CB8AC3E}">
        <p14:creationId xmlns:p14="http://schemas.microsoft.com/office/powerpoint/2010/main" val="427540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predicate computation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1030014" y="1621944"/>
            <a:ext cx="11487527" cy="908210"/>
          </a:xfrm>
        </p:spPr>
        <p:txBody>
          <a:bodyPr>
            <a:normAutofit/>
          </a:bodyPr>
          <a:lstStyle/>
          <a:p>
            <a:r>
              <a:rPr lang="en-US" sz="2800" dirty="0"/>
              <a:t>Parity: </a:t>
            </a:r>
            <a:r>
              <a:rPr lang="el-GR" sz="2800" b="0" i="1" dirty="0"/>
              <a:t>φ</a:t>
            </a:r>
            <a:r>
              <a:rPr lang="en-US" sz="2800" b="0" dirty="0">
                <a:sym typeface="Wingdings" panose="05000000000000000000" pitchFamily="2" charset="2"/>
              </a:rPr>
              <a:t>(</a:t>
            </a:r>
            <a:r>
              <a:rPr lang="en-US" sz="2800" b="0" i="1" dirty="0">
                <a:sym typeface="Wingdings" panose="05000000000000000000" pitchFamily="2" charset="2"/>
              </a:rPr>
              <a:t>a</a:t>
            </a:r>
            <a:r>
              <a:rPr lang="en-US" sz="2800" b="0" dirty="0">
                <a:sym typeface="Wingdings" panose="05000000000000000000" pitchFamily="2" charset="2"/>
              </a:rPr>
              <a:t>)=Y </a:t>
            </a:r>
            <a:r>
              <a:rPr lang="en-US" sz="2800" dirty="0"/>
              <a:t>⇔</a:t>
            </a:r>
            <a:r>
              <a:rPr lang="en-US" sz="2800" b="0" dirty="0">
                <a:sym typeface="Wingdings" panose="05000000000000000000" pitchFamily="2" charset="2"/>
              </a:rPr>
              <a:t> </a:t>
            </a:r>
            <a:r>
              <a:rPr lang="en-US" sz="2800" b="0" i="1" dirty="0">
                <a:sym typeface="Wingdings" panose="05000000000000000000" pitchFamily="2" charset="2"/>
              </a:rPr>
              <a:t>a</a:t>
            </a:r>
            <a:r>
              <a:rPr lang="en-US" sz="2800" b="0" dirty="0">
                <a:sym typeface="Wingdings" panose="05000000000000000000" pitchFamily="2" charset="2"/>
              </a:rPr>
              <a:t> is odd</a:t>
            </a:r>
            <a:endParaRPr lang="en-US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1030014" y="2530155"/>
            <a:ext cx="11487528" cy="487921"/>
          </a:xfrm>
        </p:spPr>
        <p:txBody>
          <a:bodyPr>
            <a:normAutofit/>
          </a:bodyPr>
          <a:lstStyle/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/>
              <a:t>a = </a:t>
            </a:r>
            <a:r>
              <a:rPr lang="en-US" sz="2800" i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800" baseline="-2500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800"/>
              <a:t>		</a:t>
            </a:r>
            <a:r>
              <a:rPr lang="en-US" sz="2000"/>
              <a:t>(subscript o/e </a:t>
            </a:r>
            <a:r>
              <a:rPr lang="en-US" sz="2000">
                <a:sym typeface="Wingdings" panose="05000000000000000000" pitchFamily="2" charset="2"/>
              </a:rPr>
              <a:t>means </a:t>
            </a:r>
            <a:r>
              <a:rPr lang="en-US" sz="2000"/>
              <a:t>ODD/EVEN, and capital </a:t>
            </a:r>
            <a:r>
              <a:rPr lang="en-US" sz="2000" i="1"/>
              <a:t>A</a:t>
            </a:r>
            <a:r>
              <a:rPr lang="en-US" sz="2000"/>
              <a:t> means it is </a:t>
            </a:r>
            <a:r>
              <a:rPr lang="en-US" sz="2000" u="sng"/>
              <a:t>leader</a:t>
            </a:r>
            <a:r>
              <a:rPr lang="en-US" sz="2000"/>
              <a:t>)</a:t>
            </a:r>
            <a:endParaRPr lang="en-US" sz="28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24</a:t>
            </a:fld>
            <a:endParaRPr lang="en-US"/>
          </a:p>
        </p:txBody>
      </p:sp>
      <p:sp>
        <p:nvSpPr>
          <p:cNvPr id="10" name="Rectangle: Rounded Corners 9"/>
          <p:cNvSpPr/>
          <p:nvPr/>
        </p:nvSpPr>
        <p:spPr>
          <a:xfrm>
            <a:off x="925737" y="3217611"/>
            <a:ext cx="6601268" cy="1608019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923984" y="5164962"/>
            <a:ext cx="6603021" cy="1189569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04916" y="3705533"/>
            <a:ext cx="3822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two leaders XOR their parity, and one becomes follower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04916" y="5344247"/>
            <a:ext cx="24484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leader overwrites </a:t>
            </a:r>
          </a:p>
          <a:p>
            <a:r>
              <a:rPr lang="en-US" sz="2400" dirty="0"/>
              <a:t>bit of follower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25159" y="3205025"/>
            <a:ext cx="42697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dirty="0"/>
              <a:t>	</a:t>
            </a: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baseline="-250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	</a:t>
            </a: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baseline="-25000" dirty="0">
                <a:solidFill>
                  <a:srgbClr val="C00000"/>
                </a:solidFill>
              </a:rPr>
              <a:t> 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3200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1030014" y="5164962"/>
            <a:ext cx="28561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3200" baseline="-25000" dirty="0"/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endParaRPr lang="en-US" sz="3200" dirty="0"/>
          </a:p>
        </p:txBody>
      </p:sp>
      <p:sp>
        <p:nvSpPr>
          <p:cNvPr id="16" name="Rectangle 15"/>
          <p:cNvSpPr/>
          <p:nvPr/>
        </p:nvSpPr>
        <p:spPr>
          <a:xfrm>
            <a:off x="7788166" y="4020085"/>
            <a:ext cx="523415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 dirty="0"/>
              <a:t>O</a:t>
            </a:r>
            <a:r>
              <a:rPr lang="en-US" sz="2800" dirty="0"/>
              <a:t>(</a:t>
            </a:r>
            <a:r>
              <a:rPr lang="en-US" sz="2800" i="1" dirty="0"/>
              <a:t>n</a:t>
            </a:r>
            <a:r>
              <a:rPr lang="en-US" sz="2800" dirty="0"/>
              <a:t> log </a:t>
            </a:r>
            <a:r>
              <a:rPr lang="en-US" sz="2800" i="1" dirty="0"/>
              <a:t>n</a:t>
            </a:r>
            <a:r>
              <a:rPr lang="en-US" sz="2800" dirty="0"/>
              <a:t>) time </a:t>
            </a: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000" i="1" dirty="0"/>
              <a:t>O</a:t>
            </a:r>
            <a:r>
              <a:rPr lang="en-US" sz="2000" dirty="0"/>
              <a:t>(</a:t>
            </a:r>
            <a:r>
              <a:rPr lang="en-US" sz="2000" i="1" dirty="0"/>
              <a:t>n</a:t>
            </a:r>
            <a:r>
              <a:rPr lang="en-US" sz="2000" dirty="0"/>
              <a:t>) bottleneck transition before leader reaches count 1, then O(</a:t>
            </a:r>
            <a:r>
              <a:rPr lang="en-US" sz="2000" i="1" dirty="0"/>
              <a:t>n</a:t>
            </a:r>
            <a:r>
              <a:rPr lang="en-US" sz="2000" dirty="0"/>
              <a:t> log </a:t>
            </a:r>
            <a:r>
              <a:rPr lang="en-US" sz="2000" i="1" dirty="0"/>
              <a:t>n</a:t>
            </a:r>
            <a:r>
              <a:rPr lang="en-US" sz="2000" dirty="0"/>
              <a:t>) coupon collector for leader to encounter each follower</a:t>
            </a:r>
          </a:p>
        </p:txBody>
      </p:sp>
      <p:sp>
        <p:nvSpPr>
          <p:cNvPr id="3" name="Rectangle 2"/>
          <p:cNvSpPr/>
          <p:nvPr/>
        </p:nvSpPr>
        <p:spPr>
          <a:xfrm>
            <a:off x="7788166" y="5638015"/>
            <a:ext cx="42382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possible to optimize to </a:t>
            </a:r>
            <a:r>
              <a:rPr lang="en-US" sz="2000" i="1" dirty="0"/>
              <a:t>O</a:t>
            </a:r>
            <a:r>
              <a:rPr lang="en-US" sz="2000" dirty="0"/>
              <a:t>(</a:t>
            </a:r>
            <a:r>
              <a:rPr lang="en-US" sz="2000" i="1" dirty="0"/>
              <a:t>n</a:t>
            </a:r>
            <a:r>
              <a:rPr lang="en-US" sz="2000" dirty="0"/>
              <a:t>) </a:t>
            </a:r>
          </a:p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DISC 2006]</a:t>
            </a:r>
          </a:p>
        </p:txBody>
      </p:sp>
    </p:spTree>
    <p:extLst>
      <p:ext uri="{BB962C8B-B14F-4D97-AF65-F5344CB8AC3E}">
        <p14:creationId xmlns:p14="http://schemas.microsoft.com/office/powerpoint/2010/main" val="336034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function computation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923985" y="2012413"/>
            <a:ext cx="11591806" cy="5103089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goal</a:t>
            </a:r>
            <a:r>
              <a:rPr lang="en-US" sz="2800" dirty="0"/>
              <a:t>: compute function </a:t>
            </a:r>
            <a:r>
              <a:rPr lang="en-US" sz="2800" i="1" dirty="0"/>
              <a:t>f</a:t>
            </a:r>
            <a:r>
              <a:rPr lang="en-US" sz="2800" dirty="0"/>
              <a:t>: </a:t>
            </a:r>
            <a:r>
              <a:rPr lang="en-US" sz="2800" dirty="0" err="1"/>
              <a:t>ℕ</a:t>
            </a:r>
            <a:r>
              <a:rPr lang="en-US" sz="2800" i="1" baseline="31999" dirty="0" err="1"/>
              <a:t>k</a:t>
            </a:r>
            <a:r>
              <a:rPr lang="en-US" sz="28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800" dirty="0" err="1"/>
              <a:t>ℕ</a:t>
            </a:r>
            <a:r>
              <a:rPr lang="en-US" sz="2800" dirty="0">
                <a:sym typeface="Wingdings" panose="05000000000000000000" pitchFamily="2" charset="2"/>
              </a:rPr>
              <a:t>, e.g., </a:t>
            </a:r>
            <a:r>
              <a:rPr lang="en-US" sz="2800" i="1" dirty="0"/>
              <a:t>f</a:t>
            </a:r>
            <a:r>
              <a:rPr lang="en-US" sz="2800" dirty="0">
                <a:sym typeface="Wingdings" panose="05000000000000000000" pitchFamily="2" charset="2"/>
              </a:rPr>
              <a:t>(</a:t>
            </a:r>
            <a:r>
              <a:rPr lang="en-US" sz="2800" i="1" dirty="0" err="1">
                <a:sym typeface="Wingdings" panose="05000000000000000000" pitchFamily="2" charset="2"/>
              </a:rPr>
              <a:t>a</a:t>
            </a:r>
            <a:r>
              <a:rPr lang="en-US" sz="2800" dirty="0" err="1">
                <a:sym typeface="Wingdings" panose="05000000000000000000" pitchFamily="2" charset="2"/>
              </a:rPr>
              <a:t>,</a:t>
            </a:r>
            <a:r>
              <a:rPr lang="en-US" sz="2800" i="1" dirty="0" err="1">
                <a:sym typeface="Wingdings" panose="05000000000000000000" pitchFamily="2" charset="2"/>
              </a:rPr>
              <a:t>b</a:t>
            </a:r>
            <a:r>
              <a:rPr lang="en-US" sz="2800" dirty="0">
                <a:sym typeface="Wingdings" panose="05000000000000000000" pitchFamily="2" charset="2"/>
              </a:rPr>
              <a:t>) = 2</a:t>
            </a:r>
            <a:r>
              <a:rPr lang="en-US" sz="2800" i="1" dirty="0">
                <a:sym typeface="Wingdings" panose="05000000000000000000" pitchFamily="2" charset="2"/>
              </a:rPr>
              <a:t>a</a:t>
            </a:r>
            <a:r>
              <a:rPr lang="en-US" sz="2800" dirty="0">
                <a:sym typeface="Wingdings" panose="05000000000000000000" pitchFamily="2" charset="2"/>
              </a:rPr>
              <a:t> + </a:t>
            </a:r>
            <a:r>
              <a:rPr lang="en-US" sz="2800" i="1" dirty="0">
                <a:sym typeface="Wingdings" panose="05000000000000000000" pitchFamily="2" charset="2"/>
              </a:rPr>
              <a:t>b</a:t>
            </a:r>
            <a:r>
              <a:rPr lang="en-US" sz="2800" dirty="0">
                <a:sym typeface="Wingdings" panose="05000000000000000000" pitchFamily="2" charset="2"/>
              </a:rPr>
              <a:t>/2</a:t>
            </a:r>
          </a:p>
          <a:p>
            <a:r>
              <a:rPr lang="en-US" sz="2800">
                <a:solidFill>
                  <a:srgbClr val="C00000"/>
                </a:solidFill>
                <a:sym typeface="Wingdings" panose="05000000000000000000" pitchFamily="2" charset="2"/>
              </a:rPr>
              <a:t>input specification</a:t>
            </a:r>
            <a:r>
              <a:rPr lang="en-US" sz="2800">
                <a:sym typeface="Wingdings" panose="05000000000000000000" pitchFamily="2" charset="2"/>
              </a:rPr>
              <a:t>: designate subset </a:t>
            </a:r>
            <a:r>
              <a:rPr lang="el-GR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</a:t>
            </a:r>
            <a:r>
              <a:rPr lang="en-US" sz="2800">
                <a:sym typeface="Wingdings" panose="05000000000000000000" pitchFamily="2" charset="2"/>
              </a:rPr>
              <a:t> </a:t>
            </a:r>
            <a:r>
              <a:rPr lang="en-US" sz="2800"/>
              <a:t>⊆</a:t>
            </a:r>
            <a:r>
              <a:rPr lang="en-US" sz="2800">
                <a:sym typeface="Wingdings" panose="05000000000000000000" pitchFamily="2" charset="2"/>
              </a:rPr>
              <a:t> </a:t>
            </a:r>
            <a:r>
              <a:rPr lang="el-GR" sz="280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l-GR" sz="2800">
                <a:cs typeface="Times New Roman" panose="02020603050405020304" pitchFamily="18" charset="0"/>
              </a:rPr>
              <a:t> </a:t>
            </a:r>
            <a:r>
              <a:rPr lang="en-US" sz="2800">
                <a:cs typeface="Times New Roman" panose="02020603050405020304" pitchFamily="18" charset="0"/>
              </a:rPr>
              <a:t>as “input” species</a:t>
            </a:r>
            <a:endParaRPr lang="en-US" sz="2800" dirty="0">
              <a:cs typeface="Times New Roman" panose="02020603050405020304" pitchFamily="18" charset="0"/>
            </a:endParaRPr>
          </a:p>
          <a:p>
            <a:pPr lvl="1"/>
            <a:r>
              <a:rPr lang="en-US" sz="2360">
                <a:sym typeface="Wingdings" panose="05000000000000000000" pitchFamily="2" charset="2"/>
              </a:rPr>
              <a:t>valid initial configuration: all molecules are from </a:t>
            </a:r>
            <a:r>
              <a:rPr lang="el-GR" sz="24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</a:t>
            </a:r>
            <a:r>
              <a:rPr lang="en-US" sz="2360">
                <a:sym typeface="Wingdings" panose="05000000000000000000" pitchFamily="2" charset="2"/>
              </a:rPr>
              <a:t>, e.g., {100 </a:t>
            </a:r>
            <a:r>
              <a:rPr lang="en-US" sz="2360" i="1">
                <a:sym typeface="Wingdings" panose="05000000000000000000" pitchFamily="2" charset="2"/>
              </a:rPr>
              <a:t>a</a:t>
            </a:r>
            <a:r>
              <a:rPr lang="en-US" sz="2360">
                <a:sym typeface="Wingdings" panose="05000000000000000000" pitchFamily="2" charset="2"/>
              </a:rPr>
              <a:t>, 100 </a:t>
            </a:r>
            <a:r>
              <a:rPr lang="en-US" sz="2360" i="1">
                <a:sym typeface="Wingdings" panose="05000000000000000000" pitchFamily="2" charset="2"/>
              </a:rPr>
              <a:t>b</a:t>
            </a:r>
            <a:r>
              <a:rPr lang="en-US" sz="2360">
                <a:sym typeface="Wingdings" panose="05000000000000000000" pitchFamily="2" charset="2"/>
              </a:rPr>
              <a:t>}</a:t>
            </a:r>
            <a:endParaRPr lang="en-US" sz="2360" i="1" dirty="0">
              <a:sym typeface="Wingdings" panose="05000000000000000000" pitchFamily="2" charset="2"/>
            </a:endParaRPr>
          </a:p>
          <a:p>
            <a:r>
              <a:rPr lang="en-US" sz="2800">
                <a:solidFill>
                  <a:srgbClr val="C00000"/>
                </a:solidFill>
                <a:sym typeface="Wingdings" panose="05000000000000000000" pitchFamily="2" charset="2"/>
              </a:rPr>
              <a:t>output specification</a:t>
            </a:r>
            <a:r>
              <a:rPr lang="en-US" sz="2800">
                <a:sym typeface="Wingdings" panose="05000000000000000000" pitchFamily="2" charset="2"/>
              </a:rPr>
              <a:t>: designate one species </a:t>
            </a:r>
            <a:r>
              <a:rPr lang="en-US" sz="2800" i="1">
                <a:sym typeface="Wingdings" panose="05000000000000000000" pitchFamily="2" charset="2"/>
              </a:rPr>
              <a:t>y</a:t>
            </a:r>
            <a:r>
              <a:rPr lang="en-US" sz="2800"/>
              <a:t>∈</a:t>
            </a:r>
            <a:r>
              <a:rPr lang="el-GR" sz="280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800">
                <a:sym typeface="Wingdings" panose="05000000000000000000" pitchFamily="2" charset="2"/>
              </a:rPr>
              <a:t> whose count is the </a:t>
            </a:r>
            <a:r>
              <a:rPr lang="en-US" sz="2800" i="1">
                <a:sym typeface="Wingdings" panose="05000000000000000000" pitchFamily="2" charset="2"/>
              </a:rPr>
              <a:t>output</a:t>
            </a:r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800">
                <a:sym typeface="Wingdings" panose="05000000000000000000" pitchFamily="2" charset="2"/>
              </a:rPr>
              <a:t>recall: </a:t>
            </a:r>
            <a:r>
              <a:rPr lang="en-US" sz="2800" b="1">
                <a:sym typeface="Wingdings" panose="05000000000000000000" pitchFamily="2" charset="2"/>
              </a:rPr>
              <a:t>o</a:t>
            </a:r>
            <a:r>
              <a:rPr lang="en-US" sz="2800">
                <a:sym typeface="Wingdings" panose="05000000000000000000" pitchFamily="2" charset="2"/>
              </a:rPr>
              <a:t> is </a:t>
            </a:r>
            <a:r>
              <a:rPr lang="en-US" sz="2800" u="sng">
                <a:sym typeface="Wingdings" panose="05000000000000000000" pitchFamily="2" charset="2"/>
              </a:rPr>
              <a:t>stable</a:t>
            </a:r>
            <a:r>
              <a:rPr lang="en-US" sz="2800">
                <a:sym typeface="Wingdings" panose="05000000000000000000" pitchFamily="2" charset="2"/>
              </a:rPr>
              <a:t> if </a:t>
            </a:r>
            <a:r>
              <a:rPr lang="en-US" sz="2800" b="1">
                <a:sym typeface="Wingdings" panose="05000000000000000000" pitchFamily="2" charset="2"/>
              </a:rPr>
              <a:t>o</a:t>
            </a:r>
            <a:r>
              <a:rPr lang="en-US" sz="2800">
                <a:sym typeface="Wingdings" panose="05000000000000000000" pitchFamily="2" charset="2"/>
              </a:rPr>
              <a:t>(</a:t>
            </a:r>
            <a:r>
              <a:rPr lang="en-US" sz="2800" i="1">
                <a:sym typeface="Wingdings" panose="05000000000000000000" pitchFamily="2" charset="2"/>
              </a:rPr>
              <a:t>y</a:t>
            </a:r>
            <a:r>
              <a:rPr lang="en-US" sz="2800">
                <a:sym typeface="Wingdings" panose="05000000000000000000" pitchFamily="2" charset="2"/>
              </a:rPr>
              <a:t>) = </a:t>
            </a:r>
            <a:r>
              <a:rPr lang="en-US" sz="2800" b="1">
                <a:sym typeface="Wingdings" panose="05000000000000000000" pitchFamily="2" charset="2"/>
              </a:rPr>
              <a:t>o’</a:t>
            </a:r>
            <a:r>
              <a:rPr lang="en-US" sz="2800">
                <a:sym typeface="Wingdings" panose="05000000000000000000" pitchFamily="2" charset="2"/>
              </a:rPr>
              <a:t>(</a:t>
            </a:r>
            <a:r>
              <a:rPr lang="en-US" sz="2800" i="1">
                <a:sym typeface="Wingdings" panose="05000000000000000000" pitchFamily="2" charset="2"/>
              </a:rPr>
              <a:t>y</a:t>
            </a:r>
            <a:r>
              <a:rPr lang="en-US" sz="2800">
                <a:sym typeface="Wingdings" panose="05000000000000000000" pitchFamily="2" charset="2"/>
              </a:rPr>
              <a:t>) for all </a:t>
            </a:r>
            <a:r>
              <a:rPr lang="en-US" sz="2800" b="1">
                <a:sym typeface="Wingdings" panose="05000000000000000000" pitchFamily="2" charset="2"/>
              </a:rPr>
              <a:t>o’</a:t>
            </a:r>
            <a:r>
              <a:rPr lang="en-US" sz="2800">
                <a:sym typeface="Wingdings" panose="05000000000000000000" pitchFamily="2" charset="2"/>
              </a:rPr>
              <a:t> reachable from </a:t>
            </a:r>
            <a:r>
              <a:rPr lang="en-US" sz="2800" b="1">
                <a:sym typeface="Wingdings" panose="05000000000000000000" pitchFamily="2" charset="2"/>
              </a:rPr>
              <a:t>o</a:t>
            </a:r>
            <a:endParaRPr lang="en-US" sz="28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AEE87-A3FB-430A-8AD0-39810158572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3292733" y="3034722"/>
            <a:ext cx="431849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/>
              <a:t>exponential time difference!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357762" y="1863671"/>
            <a:ext cx="4620878" cy="908210"/>
          </a:xfrm>
        </p:spPr>
        <p:txBody>
          <a:bodyPr/>
          <a:lstStyle/>
          <a:p>
            <a:r>
              <a:rPr lang="en-US"/>
              <a:t>multiplication by 2:</a:t>
            </a:r>
            <a:r>
              <a:rPr lang="en-US" b="0"/>
              <a:t> </a:t>
            </a:r>
            <a:r>
              <a:rPr lang="en-US" b="0" i="1"/>
              <a:t>f</a:t>
            </a:r>
            <a:r>
              <a:rPr lang="en-US" b="0"/>
              <a:t>(</a:t>
            </a:r>
            <a:r>
              <a:rPr lang="en-US" b="0" i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/>
              <a:t>) = 2</a:t>
            </a:r>
            <a:r>
              <a:rPr lang="en-US" b="0" i="1">
                <a:solidFill>
                  <a:schemeClr val="accent6">
                    <a:lumMod val="75000"/>
                  </a:schemeClr>
                </a:solidFill>
              </a:rPr>
              <a:t>a</a:t>
            </a:r>
            <a:endParaRPr lang="en-US" b="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723367" y="1863671"/>
            <a:ext cx="4934484" cy="908210"/>
          </a:xfrm>
        </p:spPr>
        <p:txBody>
          <a:bodyPr/>
          <a:lstStyle/>
          <a:p>
            <a:r>
              <a:rPr lang="en-US" dirty="0"/>
              <a:t>division by 2: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) = 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/2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26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260911" y="3000510"/>
            <a:ext cx="13805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3200" dirty="0" err="1">
                <a:ea typeface="Andale Sans UI" pitchFamily="2"/>
              </a:rPr>
              <a:t>+</a:t>
            </a:r>
            <a:r>
              <a:rPr lang="en-US" sz="320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57762" y="3745515"/>
            <a:ext cx="2382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400" dirty="0"/>
              <a:t>E[time] = </a:t>
            </a:r>
            <a:r>
              <a:rPr lang="en-US" sz="2400" i="1" dirty="0"/>
              <a:t>O</a:t>
            </a:r>
            <a:r>
              <a:rPr lang="en-US" sz="2400" dirty="0"/>
              <a:t>(log </a:t>
            </a:r>
            <a:r>
              <a:rPr lang="en-US" sz="2400" i="1" dirty="0"/>
              <a:t>n</a:t>
            </a:r>
            <a:r>
              <a:rPr lang="en-US" sz="2400" dirty="0"/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50530" y="3032471"/>
            <a:ext cx="1407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723366" y="3742102"/>
            <a:ext cx="61026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400" dirty="0"/>
              <a:t>E[time] = </a:t>
            </a:r>
            <a:r>
              <a:rPr lang="en-US" sz="2400" i="1" dirty="0"/>
              <a:t>O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dirty="0"/>
              <a:t>)</a:t>
            </a:r>
            <a:endParaRPr lang="en-US" sz="2400" dirty="0">
              <a:sym typeface="Wingdings" panose="05000000000000000000" pitchFamily="2" charset="2"/>
            </a:endParaRP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400" dirty="0">
                <a:sym typeface="Wingdings" panose="05000000000000000000" pitchFamily="2" charset="2"/>
              </a:rPr>
              <a:t>(last transition is </a:t>
            </a:r>
            <a:r>
              <a:rPr lang="en-US" sz="2400" u="sng" dirty="0">
                <a:sym typeface="Wingdings" panose="05000000000000000000" pitchFamily="2" charset="2"/>
              </a:rPr>
              <a:t>bottleneck</a:t>
            </a:r>
            <a:r>
              <a:rPr lang="en-US" sz="2400" dirty="0">
                <a:sym typeface="Wingdings" panose="05000000000000000000" pitchFamily="2" charset="2"/>
              </a:rPr>
              <a:t>: has count ≤ 3 of 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  <a:endParaRPr lang="en-US" sz="2400" dirty="0"/>
          </a:p>
        </p:txBody>
      </p:sp>
      <p:sp>
        <p:nvSpPr>
          <p:cNvPr id="11" name="Oval 10"/>
          <p:cNvSpPr/>
          <p:nvPr/>
        </p:nvSpPr>
        <p:spPr>
          <a:xfrm>
            <a:off x="8677291" y="5327793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</a:t>
            </a:r>
            <a:endParaRPr lang="en-US" sz="2800" dirty="0"/>
          </a:p>
        </p:txBody>
      </p:sp>
      <p:sp>
        <p:nvSpPr>
          <p:cNvPr id="22" name="Oval 21"/>
          <p:cNvSpPr/>
          <p:nvPr/>
        </p:nvSpPr>
        <p:spPr>
          <a:xfrm>
            <a:off x="10152283" y="6008204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</a:t>
            </a:r>
            <a:endParaRPr lang="en-US" sz="2800" dirty="0"/>
          </a:p>
        </p:txBody>
      </p:sp>
      <p:sp>
        <p:nvSpPr>
          <p:cNvPr id="23" name="Oval 22"/>
          <p:cNvSpPr/>
          <p:nvPr/>
        </p:nvSpPr>
        <p:spPr>
          <a:xfrm>
            <a:off x="11214685" y="5269177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</a:t>
            </a:r>
            <a:endParaRPr lang="en-US" sz="2800" dirty="0"/>
          </a:p>
        </p:txBody>
      </p:sp>
      <p:sp>
        <p:nvSpPr>
          <p:cNvPr id="33" name="Oval 32"/>
          <p:cNvSpPr/>
          <p:nvPr/>
        </p:nvSpPr>
        <p:spPr>
          <a:xfrm>
            <a:off x="8664661" y="5636660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y</a:t>
            </a:r>
            <a:endParaRPr lang="en-US" sz="2800" dirty="0"/>
          </a:p>
        </p:txBody>
      </p:sp>
      <p:sp>
        <p:nvSpPr>
          <p:cNvPr id="34" name="Oval 33"/>
          <p:cNvSpPr/>
          <p:nvPr/>
        </p:nvSpPr>
        <p:spPr>
          <a:xfrm>
            <a:off x="8676349" y="4941983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y</a:t>
            </a:r>
            <a:endParaRPr lang="en-US" sz="2800" dirty="0"/>
          </a:p>
        </p:txBody>
      </p:sp>
      <p:sp>
        <p:nvSpPr>
          <p:cNvPr id="35" name="Oval 34"/>
          <p:cNvSpPr/>
          <p:nvPr/>
        </p:nvSpPr>
        <p:spPr>
          <a:xfrm>
            <a:off x="10461400" y="6004517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y</a:t>
            </a:r>
            <a:endParaRPr lang="en-US" sz="2800" dirty="0"/>
          </a:p>
        </p:txBody>
      </p:sp>
      <p:sp>
        <p:nvSpPr>
          <p:cNvPr id="36" name="Oval 35"/>
          <p:cNvSpPr/>
          <p:nvPr/>
        </p:nvSpPr>
        <p:spPr>
          <a:xfrm>
            <a:off x="9752752" y="6011891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y</a:t>
            </a:r>
            <a:endParaRPr lang="en-US" sz="2800" dirty="0"/>
          </a:p>
        </p:txBody>
      </p:sp>
      <p:sp>
        <p:nvSpPr>
          <p:cNvPr id="37" name="Oval 36"/>
          <p:cNvSpPr/>
          <p:nvPr/>
        </p:nvSpPr>
        <p:spPr>
          <a:xfrm>
            <a:off x="11288885" y="5634749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y</a:t>
            </a:r>
            <a:endParaRPr lang="en-US" sz="2800" dirty="0"/>
          </a:p>
        </p:txBody>
      </p:sp>
      <p:sp>
        <p:nvSpPr>
          <p:cNvPr id="38" name="Oval 37"/>
          <p:cNvSpPr/>
          <p:nvPr/>
        </p:nvSpPr>
        <p:spPr>
          <a:xfrm>
            <a:off x="11191757" y="4896971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y</a:t>
            </a:r>
            <a:endParaRPr lang="en-US" sz="2800" dirty="0"/>
          </a:p>
        </p:txBody>
      </p:sp>
      <p:sp>
        <p:nvSpPr>
          <p:cNvPr id="40" name="Oval 39"/>
          <p:cNvSpPr/>
          <p:nvPr/>
        </p:nvSpPr>
        <p:spPr>
          <a:xfrm>
            <a:off x="1542333" y="5119226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</a:t>
            </a:r>
            <a:endParaRPr lang="en-US" sz="2800" dirty="0"/>
          </a:p>
        </p:txBody>
      </p:sp>
      <p:sp>
        <p:nvSpPr>
          <p:cNvPr id="41" name="Oval 40"/>
          <p:cNvSpPr/>
          <p:nvPr/>
        </p:nvSpPr>
        <p:spPr>
          <a:xfrm>
            <a:off x="1542333" y="5783291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</a:t>
            </a:r>
            <a:endParaRPr lang="en-US" sz="2800" dirty="0"/>
          </a:p>
        </p:txBody>
      </p:sp>
      <p:sp>
        <p:nvSpPr>
          <p:cNvPr id="42" name="Oval 41"/>
          <p:cNvSpPr/>
          <p:nvPr/>
        </p:nvSpPr>
        <p:spPr>
          <a:xfrm>
            <a:off x="3051895" y="4890626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</a:t>
            </a:r>
            <a:endParaRPr lang="en-US" sz="2800" dirty="0"/>
          </a:p>
        </p:txBody>
      </p:sp>
      <p:sp>
        <p:nvSpPr>
          <p:cNvPr id="43" name="Oval 42"/>
          <p:cNvSpPr/>
          <p:nvPr/>
        </p:nvSpPr>
        <p:spPr>
          <a:xfrm>
            <a:off x="3064133" y="5905425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</a:t>
            </a:r>
            <a:endParaRPr lang="en-US" sz="2800" dirty="0"/>
          </a:p>
        </p:txBody>
      </p:sp>
      <p:sp>
        <p:nvSpPr>
          <p:cNvPr id="44" name="Oval 43"/>
          <p:cNvSpPr/>
          <p:nvPr/>
        </p:nvSpPr>
        <p:spPr>
          <a:xfrm>
            <a:off x="4332857" y="4953829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</a:t>
            </a:r>
            <a:endParaRPr lang="en-US" sz="2800" dirty="0"/>
          </a:p>
        </p:txBody>
      </p:sp>
      <p:sp>
        <p:nvSpPr>
          <p:cNvPr id="45" name="Oval 44"/>
          <p:cNvSpPr/>
          <p:nvPr/>
        </p:nvSpPr>
        <p:spPr>
          <a:xfrm>
            <a:off x="3875657" y="5831479"/>
            <a:ext cx="457200" cy="457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a</a:t>
            </a:r>
            <a:endParaRPr lang="en-US" sz="2800" dirty="0"/>
          </a:p>
        </p:txBody>
      </p:sp>
      <p:cxnSp>
        <p:nvCxnSpPr>
          <p:cNvPr id="46" name="Straight Connector 45"/>
          <p:cNvCxnSpPr>
            <a:stCxn id="40" idx="4"/>
            <a:endCxn id="41" idx="0"/>
          </p:cNvCxnSpPr>
          <p:nvPr/>
        </p:nvCxnSpPr>
        <p:spPr>
          <a:xfrm>
            <a:off x="1770933" y="5576426"/>
            <a:ext cx="0" cy="2068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537726" y="5117959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y</a:t>
            </a:r>
            <a:endParaRPr lang="en-US" sz="2800" dirty="0"/>
          </a:p>
        </p:txBody>
      </p:sp>
      <p:cxnSp>
        <p:nvCxnSpPr>
          <p:cNvPr id="51" name="Straight Connector 50"/>
          <p:cNvCxnSpPr>
            <a:stCxn id="44" idx="3"/>
            <a:endCxn id="43" idx="7"/>
          </p:cNvCxnSpPr>
          <p:nvPr/>
        </p:nvCxnSpPr>
        <p:spPr>
          <a:xfrm flipH="1">
            <a:off x="3454378" y="5344074"/>
            <a:ext cx="945434" cy="6283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4332857" y="4951654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y</a:t>
            </a:r>
            <a:endParaRPr lang="en-US" sz="2800" dirty="0"/>
          </a:p>
        </p:txBody>
      </p:sp>
      <p:sp>
        <p:nvSpPr>
          <p:cNvPr id="56" name="Oval 55"/>
          <p:cNvSpPr/>
          <p:nvPr/>
        </p:nvSpPr>
        <p:spPr>
          <a:xfrm>
            <a:off x="3051283" y="4889099"/>
            <a:ext cx="457200" cy="4572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y</a:t>
            </a:r>
            <a:endParaRPr lang="en-US" sz="2800" dirty="0"/>
          </a:p>
        </p:txBody>
      </p:sp>
      <p:cxnSp>
        <p:nvCxnSpPr>
          <p:cNvPr id="58" name="Straight Connector 57"/>
          <p:cNvCxnSpPr>
            <a:stCxn id="56" idx="5"/>
          </p:cNvCxnSpPr>
          <p:nvPr/>
        </p:nvCxnSpPr>
        <p:spPr>
          <a:xfrm>
            <a:off x="3441528" y="5279344"/>
            <a:ext cx="501084" cy="6260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1902883" y="3740835"/>
            <a:ext cx="783167" cy="4922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8594725" y="3705225"/>
            <a:ext cx="1084264" cy="5762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8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" grpId="0" build="p"/>
      <p:bldP spid="9" grpId="0"/>
      <p:bldP spid="10" grpId="0"/>
      <p:bldP spid="12" grpId="0"/>
      <p:bldP spid="13" grpId="0"/>
      <p:bldP spid="11" grpId="0" animBg="1"/>
      <p:bldP spid="11" grpId="1" animBg="1"/>
      <p:bldP spid="22" grpId="0" animBg="1"/>
      <p:bldP spid="22" grpId="1" animBg="1"/>
      <p:bldP spid="23" grpId="0" animBg="1"/>
      <p:bldP spid="23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1" animBg="1"/>
      <p:bldP spid="43" grpId="1" animBg="1"/>
      <p:bldP spid="45" grpId="1" animBg="1"/>
      <p:bldP spid="50" grpId="0" animBg="1"/>
      <p:bldP spid="55" grpId="0" animBg="1"/>
      <p:bldP spid="56" grpId="0" animBg="1"/>
      <p:bldP spid="31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i="1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 = 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 err="1"/>
              <a:t>+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en-US" b="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803886" y="1853171"/>
            <a:ext cx="6480314" cy="908210"/>
          </a:xfrm>
        </p:spPr>
        <p:txBody>
          <a:bodyPr/>
          <a:lstStyle/>
          <a:p>
            <a:r>
              <a:rPr lang="en-US"/>
              <a:t>subtraction:</a:t>
            </a:r>
            <a:r>
              <a:rPr lang="en-US" b="0"/>
              <a:t> </a:t>
            </a:r>
            <a:r>
              <a:rPr lang="en-US" b="0" i="1"/>
              <a:t>f</a:t>
            </a:r>
            <a:r>
              <a:rPr lang="en-US" b="0"/>
              <a:t>(</a:t>
            </a:r>
            <a:r>
              <a:rPr lang="en-US" b="0" i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i="1"/>
              <a:t>,</a:t>
            </a:r>
            <a:r>
              <a:rPr lang="en-US" b="0" i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/>
              <a:t>) = </a:t>
            </a:r>
            <a:r>
              <a:rPr lang="en-US" b="0" i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i="1"/>
              <a:t>–</a:t>
            </a:r>
            <a:r>
              <a:rPr lang="en-US" b="0" i="1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27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28885" y="2990010"/>
            <a:ext cx="99097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3200" i="1" dirty="0">
              <a:ea typeface="Andale Sans UI" pitchFamily="2"/>
            </a:endParaRPr>
          </a:p>
          <a:p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32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925735" y="4560024"/>
            <a:ext cx="2382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400" dirty="0"/>
              <a:t>E[time] = </a:t>
            </a:r>
            <a:r>
              <a:rPr lang="en-US" sz="2400" i="1" dirty="0"/>
              <a:t>O</a:t>
            </a:r>
            <a:r>
              <a:rPr lang="en-US" sz="2400" dirty="0"/>
              <a:t>(log </a:t>
            </a:r>
            <a:r>
              <a:rPr lang="en-US" sz="2400" i="1" dirty="0"/>
              <a:t>n</a:t>
            </a:r>
            <a:r>
              <a:rPr lang="en-US" sz="2400" dirty="0"/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72787" y="3021971"/>
            <a:ext cx="9909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3200" i="1" dirty="0">
              <a:ea typeface="Andale Sans UI" pitchFamily="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03886" y="4566012"/>
            <a:ext cx="46570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400" dirty="0"/>
              <a:t>E[time] = </a:t>
            </a:r>
            <a:r>
              <a:rPr lang="en-US" sz="2400" i="1" dirty="0"/>
              <a:t>O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dirty="0"/>
              <a:t>) if 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 –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dirty="0"/>
              <a:t> = </a:t>
            </a:r>
            <a:r>
              <a:rPr lang="en-US" sz="2400" i="1" dirty="0"/>
              <a:t>O</a:t>
            </a:r>
            <a:r>
              <a:rPr lang="en-US" sz="2400" dirty="0"/>
              <a:t>(1) initially</a:t>
            </a:r>
            <a:endParaRPr lang="en-US" sz="2400" dirty="0">
              <a:sym typeface="Wingdings" panose="05000000000000000000" pitchFamily="2" charset="2"/>
            </a:endParaRP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400" dirty="0">
                <a:sym typeface="Wingdings" panose="05000000000000000000" pitchFamily="2" charset="2"/>
              </a:rPr>
              <a:t>(last transition is bottleneck)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7182023" y="3521625"/>
            <a:ext cx="11961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endParaRPr lang="en-US" sz="3200" i="1" dirty="0">
              <a:ea typeface="Andale Sans U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91729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  <p:bldP spid="10" grpId="0"/>
      <p:bldP spid="12" grpId="0"/>
      <p:bldP spid="13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25736" y="4172783"/>
            <a:ext cx="5685654" cy="908210"/>
          </a:xfrm>
        </p:spPr>
        <p:txBody>
          <a:bodyPr/>
          <a:lstStyle/>
          <a:p>
            <a:r>
              <a:rPr lang="en-US"/>
              <a:t>minimum:</a:t>
            </a:r>
            <a:r>
              <a:rPr lang="en-US" b="0"/>
              <a:t> </a:t>
            </a:r>
            <a:r>
              <a:rPr lang="en-US" b="0" i="1"/>
              <a:t>f</a:t>
            </a:r>
            <a:r>
              <a:rPr lang="en-US" b="0"/>
              <a:t>(</a:t>
            </a:r>
            <a:r>
              <a:rPr lang="en-US" b="0" i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i="1"/>
              <a:t>,</a:t>
            </a:r>
            <a:r>
              <a:rPr lang="en-US" b="0" i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/>
              <a:t>) = min(</a:t>
            </a:r>
            <a:r>
              <a:rPr lang="en-US" b="0" i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/>
              <a:t>,</a:t>
            </a:r>
            <a:r>
              <a:rPr lang="en-US" b="0" i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/>
              <a:t>)</a:t>
            </a:r>
            <a:endParaRPr lang="en-US" b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68720" y="1853171"/>
            <a:ext cx="6248821" cy="908210"/>
          </a:xfrm>
        </p:spPr>
        <p:txBody>
          <a:bodyPr/>
          <a:lstStyle/>
          <a:p>
            <a:r>
              <a:rPr lang="en-US"/>
              <a:t>maximum:</a:t>
            </a:r>
            <a:r>
              <a:rPr lang="en-US" b="0"/>
              <a:t> </a:t>
            </a:r>
            <a:r>
              <a:rPr lang="en-US" b="0" i="1"/>
              <a:t>f</a:t>
            </a:r>
            <a:r>
              <a:rPr lang="en-US" b="0"/>
              <a:t>(</a:t>
            </a:r>
            <a:r>
              <a:rPr lang="en-US" b="0" i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i="1"/>
              <a:t>,</a:t>
            </a:r>
            <a:r>
              <a:rPr lang="en-US" b="0" i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/>
              <a:t>) = max(</a:t>
            </a:r>
            <a:r>
              <a:rPr lang="en-US" b="0" i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/>
              <a:t>,</a:t>
            </a:r>
            <a:r>
              <a:rPr lang="en-US" b="0" i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/>
              <a:t>) = </a:t>
            </a:r>
            <a:r>
              <a:rPr lang="en-US" b="0" i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/>
              <a:t>+</a:t>
            </a:r>
            <a:r>
              <a:rPr lang="en-US" b="0" i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/>
              <a:t>–min(</a:t>
            </a:r>
            <a:r>
              <a:rPr lang="en-US" b="0" i="1"/>
              <a:t>a</a:t>
            </a:r>
            <a:r>
              <a:rPr lang="en-US" b="0"/>
              <a:t>,</a:t>
            </a:r>
            <a:r>
              <a:rPr lang="en-US" b="0" i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/>
              <a:t>)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28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28885" y="5080993"/>
            <a:ext cx="1407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32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925735" y="5743620"/>
            <a:ext cx="46570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400" dirty="0"/>
              <a:t>E[time] = </a:t>
            </a:r>
            <a:r>
              <a:rPr lang="en-US" sz="2400" i="1" dirty="0"/>
              <a:t>O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dirty="0"/>
              <a:t>) if 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dirty="0"/>
              <a:t> –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dirty="0"/>
              <a:t> = </a:t>
            </a:r>
            <a:r>
              <a:rPr lang="en-US" sz="2400" i="1" dirty="0"/>
              <a:t>O</a:t>
            </a:r>
            <a:r>
              <a:rPr lang="en-US" sz="2400" dirty="0"/>
              <a:t>(1)</a:t>
            </a:r>
            <a:r>
              <a:rPr lang="en-US" sz="2400" dirty="0">
                <a:sym typeface="Wingdings" panose="05000000000000000000" pitchFamily="2" charset="2"/>
              </a:rPr>
              <a:t> initially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7589238" y="2923142"/>
            <a:ext cx="154721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3200" dirty="0">
                <a:ea typeface="Andale Sans UI" pitchFamily="2"/>
              </a:rPr>
              <a:t>+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3200" baseline="-25000" dirty="0">
              <a:ea typeface="Andale Sans UI" pitchFamily="2"/>
            </a:endParaRPr>
          </a:p>
          <a:p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3200" dirty="0">
                <a:ea typeface="Andale Sans UI" pitchFamily="2"/>
              </a:rPr>
              <a:t>+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32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US" sz="3200" baseline="-25000" dirty="0">
              <a:ea typeface="Andale Sans UI" pitchFamily="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92603" y="5838405"/>
            <a:ext cx="60231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400" dirty="0"/>
              <a:t>E[time] = </a:t>
            </a:r>
            <a:r>
              <a:rPr lang="en-US" sz="2400" i="1" dirty="0"/>
              <a:t>O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dirty="0"/>
              <a:t>) (uses minimum and subtraction </a:t>
            </a: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400" dirty="0"/>
              <a:t>		as “subroutines”)</a:t>
            </a:r>
          </a:p>
        </p:txBody>
      </p:sp>
      <p:sp>
        <p:nvSpPr>
          <p:cNvPr id="3" name="Rectangle 2"/>
          <p:cNvSpPr/>
          <p:nvPr/>
        </p:nvSpPr>
        <p:spPr>
          <a:xfrm>
            <a:off x="7591962" y="4256341"/>
            <a:ext cx="1688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3200" dirty="0"/>
              <a:t>+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32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solidFill>
                  <a:schemeClr val="accent2"/>
                </a:solidFill>
                <a:ea typeface="Andale Sans UI" pitchFamily="2"/>
              </a:rPr>
              <a:t>k</a:t>
            </a:r>
            <a:endParaRPr lang="en-US" sz="3200" baseline="-25000" dirty="0">
              <a:ea typeface="Andale Sans UI" pitchFamily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91962" y="5003071"/>
            <a:ext cx="1170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endParaRPr lang="en-US" sz="3200" i="1" dirty="0">
              <a:ea typeface="Andale Sans UI" pitchFamily="2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7527005" y="2898510"/>
            <a:ext cx="4162075" cy="1119676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675023" y="3218825"/>
            <a:ext cx="13965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addition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7527005" y="4299614"/>
            <a:ext cx="4162075" cy="541695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675023" y="4279796"/>
            <a:ext cx="1587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minimum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7527005" y="5052409"/>
            <a:ext cx="4162075" cy="541695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675023" y="5032591"/>
            <a:ext cx="18444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subtraction</a:t>
            </a:r>
          </a:p>
        </p:txBody>
      </p:sp>
      <p:sp>
        <p:nvSpPr>
          <p:cNvPr id="19" name="Text Placeholder 4"/>
          <p:cNvSpPr txBox="1">
            <a:spLocks/>
          </p:cNvSpPr>
          <p:nvPr/>
        </p:nvSpPr>
        <p:spPr>
          <a:xfrm>
            <a:off x="925736" y="1853171"/>
            <a:ext cx="5685654" cy="9082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subtract constant:</a:t>
            </a:r>
            <a:r>
              <a:rPr lang="en-US" b="0"/>
              <a:t> </a:t>
            </a:r>
            <a:r>
              <a:rPr lang="en-US" b="0" i="1"/>
              <a:t>f</a:t>
            </a:r>
            <a:r>
              <a:rPr lang="en-US" b="0"/>
              <a:t>(</a:t>
            </a:r>
            <a:r>
              <a:rPr lang="en-US" b="0" i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/>
              <a:t>) = </a:t>
            </a:r>
            <a:r>
              <a:rPr lang="en-US" b="0" i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/>
              <a:t>–1</a:t>
            </a:r>
            <a:r>
              <a:rPr lang="en-US" b="0" i="1"/>
              <a:t> </a:t>
            </a:r>
            <a:endParaRPr lang="en-US" b="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28885" y="2754793"/>
            <a:ext cx="1917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3200" dirty="0"/>
          </a:p>
        </p:txBody>
      </p:sp>
      <p:sp>
        <p:nvSpPr>
          <p:cNvPr id="21" name="Rectangle 20"/>
          <p:cNvSpPr/>
          <p:nvPr/>
        </p:nvSpPr>
        <p:spPr>
          <a:xfrm>
            <a:off x="925736" y="3325083"/>
            <a:ext cx="1936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400" dirty="0"/>
              <a:t>E[time] = </a:t>
            </a:r>
            <a:r>
              <a:rPr lang="en-US" sz="2400" i="1" dirty="0"/>
              <a:t>O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dirty="0"/>
              <a:t>)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10426700" y="2299034"/>
            <a:ext cx="659190" cy="456764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/>
          <p:cNvSpPr/>
          <p:nvPr/>
        </p:nvSpPr>
        <p:spPr>
          <a:xfrm>
            <a:off x="11142524" y="2298933"/>
            <a:ext cx="1246325" cy="456764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/>
          <p:cNvSpPr/>
          <p:nvPr/>
        </p:nvSpPr>
        <p:spPr>
          <a:xfrm>
            <a:off x="10984160" y="2295656"/>
            <a:ext cx="244757" cy="456764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3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  <p:bldP spid="9" grpId="0"/>
      <p:bldP spid="10" grpId="0"/>
      <p:bldP spid="12" grpId="0"/>
      <p:bldP spid="13" grpId="0"/>
      <p:bldP spid="3" grpId="0"/>
      <p:bldP spid="6" grpId="0"/>
      <p:bldP spid="14" grpId="0" animBg="1"/>
      <p:bldP spid="8" grpId="0"/>
      <p:bldP spid="15" grpId="0" animBg="1"/>
      <p:bldP spid="16" grpId="0"/>
      <p:bldP spid="17" grpId="0" animBg="1"/>
      <p:bldP spid="18" grpId="0"/>
      <p:bldP spid="20" grpId="0"/>
      <p:bldP spid="21" grpId="0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29</a:t>
            </a:fld>
            <a:endParaRPr lang="en-US"/>
          </a:p>
        </p:txBody>
      </p:sp>
      <p:sp>
        <p:nvSpPr>
          <p:cNvPr id="19" name="Text Placeholder 4"/>
          <p:cNvSpPr txBox="1">
            <a:spLocks/>
          </p:cNvSpPr>
          <p:nvPr/>
        </p:nvSpPr>
        <p:spPr>
          <a:xfrm>
            <a:off x="2034493" y="1970220"/>
            <a:ext cx="2697574" cy="6582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constant:</a:t>
            </a:r>
            <a:r>
              <a:rPr lang="en-US" sz="2800" b="0" dirty="0"/>
              <a:t> </a:t>
            </a:r>
            <a:r>
              <a:rPr lang="en-US" sz="2800" b="0" i="1" dirty="0"/>
              <a:t>f</a:t>
            </a:r>
            <a:r>
              <a:rPr lang="en-US" sz="2800" b="0" dirty="0"/>
              <a:t>(</a:t>
            </a:r>
            <a:r>
              <a:rPr lang="en-US" sz="28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800" b="0" dirty="0"/>
              <a:t>) = 1</a:t>
            </a:r>
            <a:r>
              <a:rPr lang="en-US" sz="2800" b="0" i="1" dirty="0"/>
              <a:t> </a:t>
            </a:r>
            <a:endParaRPr lang="en-US" sz="2800" b="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48330" y="2770208"/>
            <a:ext cx="9909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3200" i="1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62623" y="3993869"/>
            <a:ext cx="22300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dirty="0"/>
              <a:t>E[time] = O(</a:t>
            </a:r>
            <a:r>
              <a:rPr lang="en-US" sz="2800" i="1" dirty="0"/>
              <a:t>n</a:t>
            </a:r>
            <a:r>
              <a:rPr lang="en-US" sz="2800" dirty="0"/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61666" y="2896357"/>
            <a:ext cx="3523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 dirty="0"/>
              <a:t>a.k.a.</a:t>
            </a:r>
            <a:r>
              <a:rPr lang="en-US" sz="2800" dirty="0"/>
              <a:t> “leader election”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2386051" y="3229059"/>
            <a:ext cx="13532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err="1">
                <a:solidFill>
                  <a:srgbClr val="C00000"/>
                </a:solidFill>
              </a:rPr>
              <a:t>y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y</a:t>
            </a:r>
            <a:r>
              <a:rPr lang="en-US" sz="32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 err="1">
                <a:solidFill>
                  <a:srgbClr val="C00000"/>
                </a:solidFill>
              </a:rPr>
              <a:t>y</a:t>
            </a:r>
            <a:endParaRPr 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79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6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reaction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3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4796471" y="1681645"/>
            <a:ext cx="361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/>
              <a:t>R</a:t>
            </a:r>
            <a:r>
              <a:rPr lang="en-US" sz="4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4000" i="1" dirty="0">
                <a:sym typeface="Wingdings" panose="05000000000000000000" pitchFamily="2" charset="2"/>
              </a:rPr>
              <a:t>P</a:t>
            </a:r>
            <a:r>
              <a:rPr lang="en-US" sz="4000" baseline="-25000" dirty="0">
                <a:sym typeface="Wingdings" panose="05000000000000000000" pitchFamily="2" charset="2"/>
              </a:rPr>
              <a:t>1</a:t>
            </a:r>
            <a:r>
              <a:rPr lang="en-US" sz="4000" dirty="0">
                <a:sym typeface="Wingdings" panose="05000000000000000000" pitchFamily="2" charset="2"/>
              </a:rPr>
              <a:t>+</a:t>
            </a:r>
            <a:r>
              <a:rPr lang="en-US" sz="4000" i="1" dirty="0">
                <a:sym typeface="Wingdings" panose="05000000000000000000" pitchFamily="2" charset="2"/>
              </a:rPr>
              <a:t>P</a:t>
            </a:r>
            <a:r>
              <a:rPr lang="en-US" sz="4000" baseline="-25000" dirty="0">
                <a:sym typeface="Wingdings" panose="05000000000000000000" pitchFamily="2" charset="2"/>
              </a:rPr>
              <a:t>2</a:t>
            </a:r>
            <a:endParaRPr lang="en-US" sz="40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3907879" y="2669746"/>
            <a:ext cx="361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/>
              <a:t>M</a:t>
            </a:r>
            <a:r>
              <a:rPr lang="en-US" sz="4000" baseline="-25000" dirty="0"/>
              <a:t>1</a:t>
            </a:r>
            <a:r>
              <a:rPr lang="en-US" sz="4000" dirty="0"/>
              <a:t>+</a:t>
            </a:r>
            <a:r>
              <a:rPr lang="en-US" sz="4000" i="1" dirty="0"/>
              <a:t>M</a:t>
            </a:r>
            <a:r>
              <a:rPr lang="en-US" sz="4000" baseline="-25000" dirty="0"/>
              <a:t>2</a:t>
            </a:r>
            <a:r>
              <a:rPr lang="en-US" sz="4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4000" i="1" dirty="0">
                <a:sym typeface="Wingdings" panose="05000000000000000000" pitchFamily="2" charset="2"/>
              </a:rPr>
              <a:t>D</a:t>
            </a:r>
            <a:endParaRPr lang="en-US" sz="4000" i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4420997" y="3648016"/>
            <a:ext cx="361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/>
              <a:t>C</a:t>
            </a:r>
            <a:r>
              <a:rPr lang="en-US" sz="4000" dirty="0"/>
              <a:t>+</a:t>
            </a:r>
            <a:r>
              <a:rPr lang="en-US" sz="4000" i="1" dirty="0"/>
              <a:t>X</a:t>
            </a:r>
            <a:r>
              <a:rPr lang="en-US" sz="4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4000" i="1" dirty="0">
                <a:sym typeface="Wingdings" panose="05000000000000000000" pitchFamily="2" charset="2"/>
              </a:rPr>
              <a:t>C</a:t>
            </a:r>
            <a:r>
              <a:rPr lang="en-US" sz="4000" dirty="0">
                <a:sym typeface="Wingdings" panose="05000000000000000000" pitchFamily="2" charset="2"/>
              </a:rPr>
              <a:t>+</a:t>
            </a:r>
            <a:r>
              <a:rPr lang="en-US" sz="4000" i="1" dirty="0">
                <a:sym typeface="Wingdings" panose="05000000000000000000" pitchFamily="2" charset="2"/>
              </a:rPr>
              <a:t>Y</a:t>
            </a:r>
            <a:endParaRPr lang="en-US" sz="4000" i="1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2210517" y="4761483"/>
            <a:ext cx="9044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Traditionally a descriptive </a:t>
            </a:r>
            <a:r>
              <a:rPr lang="en-US" sz="2800" dirty="0">
                <a:solidFill>
                  <a:srgbClr val="C00000"/>
                </a:solidFill>
              </a:rPr>
              <a:t>modeling</a:t>
            </a:r>
            <a:r>
              <a:rPr lang="en-US" sz="2800" dirty="0"/>
              <a:t> language… </a:t>
            </a:r>
          </a:p>
          <a:p>
            <a:r>
              <a:rPr lang="en-US" sz="2800" dirty="0"/>
              <a:t>Let’s instead use it as a prescriptive </a:t>
            </a:r>
            <a:r>
              <a:rPr lang="en-US" sz="2800" dirty="0">
                <a:solidFill>
                  <a:srgbClr val="C00000"/>
                </a:solidFill>
              </a:rPr>
              <a:t>programming</a:t>
            </a:r>
            <a:r>
              <a:rPr lang="en-US" sz="2800" dirty="0"/>
              <a:t> language</a:t>
            </a:r>
            <a:endParaRPr lang="en-US" sz="280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2362354" y="1773978"/>
            <a:ext cx="1907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reactant(s)</a:t>
            </a:r>
            <a:endParaRPr lang="en-US" sz="40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8263572" y="1744809"/>
            <a:ext cx="1886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product(s)</a:t>
            </a:r>
            <a:endParaRPr lang="en-US" sz="40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8263572" y="2759906"/>
            <a:ext cx="1886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dimer</a:t>
            </a:r>
            <a:endParaRPr lang="en-US" sz="4000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2362354" y="2775880"/>
            <a:ext cx="1886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monomers</a:t>
            </a:r>
            <a:endParaRPr lang="en-US" sz="400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2362354" y="3728377"/>
            <a:ext cx="1886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catalyst</a:t>
            </a:r>
            <a:endParaRPr lang="en-US" sz="4000" baseline="-25000" dirty="0"/>
          </a:p>
        </p:txBody>
      </p:sp>
    </p:spTree>
    <p:extLst>
      <p:ext uri="{BB962C8B-B14F-4D97-AF65-F5344CB8AC3E}">
        <p14:creationId xmlns:p14="http://schemas.microsoft.com/office/powerpoint/2010/main" val="397046882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Limits of stable computation (unbounded time)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25736" y="1385811"/>
            <a:ext cx="5685654" cy="908210"/>
          </a:xfrm>
        </p:spPr>
        <p:txBody>
          <a:bodyPr/>
          <a:lstStyle/>
          <a:p>
            <a:r>
              <a:rPr lang="en-US"/>
              <a:t>Predicates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9920" y="2294021"/>
            <a:ext cx="6091718" cy="2785979"/>
          </a:xfrm>
        </p:spPr>
        <p:txBody>
          <a:bodyPr>
            <a:normAutofit/>
          </a:bodyPr>
          <a:lstStyle/>
          <a:p>
            <a:r>
              <a:rPr lang="el-GR" sz="2400" i="1"/>
              <a:t>φ</a:t>
            </a:r>
            <a:r>
              <a:rPr lang="en-US" sz="2400"/>
              <a:t> is stably computable if and only if </a:t>
            </a:r>
            <a:r>
              <a:rPr lang="el-GR" sz="2400" i="1"/>
              <a:t>φ</a:t>
            </a:r>
            <a:r>
              <a:rPr lang="en-US" sz="2400"/>
              <a:t> is </a:t>
            </a:r>
            <a:r>
              <a:rPr lang="en-US" sz="2400" i="1"/>
              <a:t>semilinear</a:t>
            </a:r>
            <a:r>
              <a:rPr lang="en-US" sz="2400"/>
              <a:t>.</a:t>
            </a:r>
            <a:endParaRPr lang="en-US" sz="2400" dirty="0"/>
          </a:p>
          <a:p>
            <a:r>
              <a:rPr lang="en-US" sz="2400"/>
              <a:t>semilinear = Boolean combination of </a:t>
            </a:r>
            <a:r>
              <a:rPr lang="en-US" sz="2400" u="sng"/>
              <a:t>threshold</a:t>
            </a:r>
            <a:r>
              <a:rPr lang="en-US" sz="2400"/>
              <a:t> and </a:t>
            </a:r>
            <a:r>
              <a:rPr lang="en-US" sz="2400" u="sng"/>
              <a:t>mod</a:t>
            </a:r>
            <a:r>
              <a:rPr lang="en-US" sz="2400"/>
              <a:t> predicates: take weighted sum </a:t>
            </a:r>
            <a:r>
              <a:rPr lang="en-US" sz="2400" i="1"/>
              <a:t>s</a:t>
            </a:r>
            <a:r>
              <a:rPr lang="en-US" sz="2400"/>
              <a:t> = </a:t>
            </a:r>
            <a:r>
              <a:rPr lang="en-US" sz="2400" i="1"/>
              <a:t>w</a:t>
            </a:r>
            <a:r>
              <a:rPr lang="en-US" sz="2400" baseline="-25000"/>
              <a:t>1</a:t>
            </a:r>
            <a:r>
              <a:rPr lang="en-US" sz="2400"/>
              <a:t>∙</a:t>
            </a:r>
            <a:r>
              <a:rPr lang="en-US" sz="2400" i="1"/>
              <a:t>a</a:t>
            </a:r>
            <a:r>
              <a:rPr lang="en-US" sz="2400" baseline="-25000"/>
              <a:t>1</a:t>
            </a:r>
            <a:r>
              <a:rPr lang="en-US" sz="2400"/>
              <a:t> + … </a:t>
            </a:r>
            <a:r>
              <a:rPr lang="en-US" sz="2400" i="1"/>
              <a:t>w</a:t>
            </a:r>
            <a:r>
              <a:rPr lang="en-US" sz="2400" i="1" baseline="-25000"/>
              <a:t>k</a:t>
            </a:r>
            <a:r>
              <a:rPr lang="en-US" sz="2400"/>
              <a:t>∙</a:t>
            </a:r>
            <a:r>
              <a:rPr lang="en-US" sz="2400" i="1"/>
              <a:t>a</a:t>
            </a:r>
            <a:r>
              <a:rPr lang="en-US" sz="2400" i="1" baseline="-25000"/>
              <a:t>k</a:t>
            </a:r>
            <a:r>
              <a:rPr lang="en-US" sz="2400"/>
              <a:t> of inputs and ask if</a:t>
            </a:r>
            <a:endParaRPr lang="en-US" sz="2400" dirty="0"/>
          </a:p>
          <a:p>
            <a:pPr marL="503971" lvl="1" indent="0">
              <a:buNone/>
            </a:pPr>
            <a:r>
              <a:rPr lang="en-US" sz="2400" i="1"/>
              <a:t>s</a:t>
            </a:r>
            <a:r>
              <a:rPr lang="en-US" sz="2400"/>
              <a:t> &gt; constant </a:t>
            </a:r>
            <a:r>
              <a:rPr lang="en-US" sz="2400" i="1"/>
              <a:t>c</a:t>
            </a:r>
            <a:r>
              <a:rPr lang="en-US" sz="2400"/>
              <a:t>?</a:t>
            </a:r>
            <a:endParaRPr lang="en-US" sz="2400" dirty="0"/>
          </a:p>
          <a:p>
            <a:pPr marL="503971" lvl="1" indent="0">
              <a:buNone/>
            </a:pPr>
            <a:r>
              <a:rPr lang="en-US" sz="2400" i="1"/>
              <a:t>s</a:t>
            </a:r>
            <a:r>
              <a:rPr lang="en-US" sz="2400"/>
              <a:t> ≡ </a:t>
            </a:r>
            <a:r>
              <a:rPr lang="en-US" sz="2400" i="1"/>
              <a:t>c</a:t>
            </a:r>
            <a:r>
              <a:rPr lang="en-US" sz="2400"/>
              <a:t> mod </a:t>
            </a:r>
            <a:r>
              <a:rPr lang="en-US" sz="2400" i="1"/>
              <a:t>m</a:t>
            </a:r>
            <a:r>
              <a:rPr lang="en-US" sz="2400"/>
              <a:t> for constants </a:t>
            </a:r>
            <a:r>
              <a:rPr lang="en-US" sz="2400" i="1"/>
              <a:t>c</a:t>
            </a:r>
            <a:r>
              <a:rPr lang="en-US" sz="2400"/>
              <a:t>,</a:t>
            </a:r>
            <a:r>
              <a:rPr lang="en-US" sz="2400" i="1"/>
              <a:t>m</a:t>
            </a:r>
            <a:r>
              <a:rPr lang="en-US" sz="2400"/>
              <a:t>?</a:t>
            </a: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803886" y="1345171"/>
            <a:ext cx="5713655" cy="908210"/>
          </a:xfrm>
        </p:spPr>
        <p:txBody>
          <a:bodyPr/>
          <a:lstStyle/>
          <a:p>
            <a:r>
              <a:rPr lang="en-US"/>
              <a:t>Functions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803886" y="2253381"/>
            <a:ext cx="5713655" cy="1607419"/>
          </a:xfrm>
        </p:spPr>
        <p:txBody>
          <a:bodyPr>
            <a:normAutofit/>
          </a:bodyPr>
          <a:lstStyle/>
          <a:p>
            <a:r>
              <a:rPr lang="en-US" sz="2400" i="1"/>
              <a:t>f</a:t>
            </a:r>
            <a:r>
              <a:rPr lang="en-US" sz="2400"/>
              <a:t> is stably computable if and only if graph(</a:t>
            </a:r>
            <a:r>
              <a:rPr lang="en-US" sz="2400" i="1"/>
              <a:t>f</a:t>
            </a:r>
            <a:r>
              <a:rPr lang="en-US" sz="2400"/>
              <a:t>) = { (</a:t>
            </a:r>
            <a:r>
              <a:rPr lang="en-US" sz="2400" b="1" i="1"/>
              <a:t>a</a:t>
            </a:r>
            <a:r>
              <a:rPr lang="en-US" sz="2400"/>
              <a:t>,</a:t>
            </a:r>
            <a:r>
              <a:rPr lang="en-US" sz="2400" i="1"/>
              <a:t>y</a:t>
            </a:r>
            <a:r>
              <a:rPr lang="en-US" sz="2400"/>
              <a:t>) | </a:t>
            </a:r>
            <a:r>
              <a:rPr lang="en-US" sz="2400" i="1"/>
              <a:t>f</a:t>
            </a:r>
            <a:r>
              <a:rPr lang="en-US" sz="2400"/>
              <a:t>(</a:t>
            </a:r>
            <a:r>
              <a:rPr lang="en-US" sz="2400" b="1" i="1"/>
              <a:t>a</a:t>
            </a:r>
            <a:r>
              <a:rPr lang="en-US" sz="2400"/>
              <a:t>)=</a:t>
            </a:r>
            <a:r>
              <a:rPr lang="en-US" sz="2400" i="1"/>
              <a:t>y</a:t>
            </a:r>
            <a:r>
              <a:rPr lang="en-US" sz="2400"/>
              <a:t> } is semilinear.</a:t>
            </a:r>
            <a:endParaRPr lang="en-US" sz="2400" dirty="0"/>
          </a:p>
          <a:p>
            <a:r>
              <a:rPr lang="en-US" sz="2400" u="sng"/>
              <a:t>piecewise linear</a:t>
            </a:r>
            <a:r>
              <a:rPr lang="en-US" sz="2400"/>
              <a:t>, with semilinear predicate to determine which piece.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30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90390" y="6220914"/>
            <a:ext cx="55563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Diamadi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Fischer, Peralta, Computation in networks of passively mobile finite-state sensors,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2004]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Stably computable predicates are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semilinear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2006]</a:t>
            </a:r>
          </a:p>
        </p:txBody>
      </p:sp>
      <p:sp>
        <p:nvSpPr>
          <p:cNvPr id="9" name="Rectangle 8"/>
          <p:cNvSpPr/>
          <p:nvPr/>
        </p:nvSpPr>
        <p:spPr>
          <a:xfrm>
            <a:off x="6721638" y="6220913"/>
            <a:ext cx="55563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[Chen, Doty,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Deterministic function computation with chemical reaction networks,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2012]</a:t>
            </a: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[Doty,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Hajiaghayi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Leaderless deterministic chemical reaction networks,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2013]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5735" y="5113535"/>
            <a:ext cx="5159755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 </a:t>
            </a:r>
            <a:r>
              <a:rPr lang="en-US" sz="2000" i="1" dirty="0"/>
              <a:t>a</a:t>
            </a:r>
            <a:r>
              <a:rPr lang="en-US" sz="2000" dirty="0"/>
              <a:t>&gt;</a:t>
            </a:r>
            <a:r>
              <a:rPr lang="en-US" sz="2000" i="1" dirty="0"/>
              <a:t>b</a:t>
            </a:r>
            <a:r>
              <a:rPr lang="en-US" sz="2000" dirty="0"/>
              <a:t>?        </a:t>
            </a:r>
            <a:r>
              <a:rPr lang="en-US" sz="2000" i="1" dirty="0"/>
              <a:t>a</a:t>
            </a:r>
            <a:r>
              <a:rPr lang="en-US" sz="2000" dirty="0"/>
              <a:t>=</a:t>
            </a:r>
            <a:r>
              <a:rPr lang="en-US" sz="2000" i="1" dirty="0"/>
              <a:t>b</a:t>
            </a:r>
            <a:r>
              <a:rPr lang="en-US" sz="2000" dirty="0"/>
              <a:t>?        </a:t>
            </a:r>
            <a:r>
              <a:rPr lang="en-US" sz="2000" i="1" dirty="0"/>
              <a:t>a</a:t>
            </a:r>
            <a:r>
              <a:rPr lang="en-US" sz="2000" dirty="0"/>
              <a:t> is odd?        </a:t>
            </a:r>
            <a:r>
              <a:rPr lang="en-US" sz="2000" i="1" dirty="0"/>
              <a:t>a</a:t>
            </a:r>
            <a:r>
              <a:rPr lang="en-US" sz="2000" dirty="0"/>
              <a:t>&gt;0?        </a:t>
            </a:r>
            <a:r>
              <a:rPr lang="en-US" sz="2000" i="1" dirty="0"/>
              <a:t>a</a:t>
            </a:r>
            <a:r>
              <a:rPr lang="en-US" sz="2000" dirty="0"/>
              <a:t>&gt;1?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99179" y="3905608"/>
            <a:ext cx="5478803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i="1" dirty="0"/>
              <a:t> </a:t>
            </a:r>
            <a:r>
              <a:rPr lang="en-US" sz="2000" i="1" dirty="0" err="1"/>
              <a:t>a</a:t>
            </a:r>
            <a:r>
              <a:rPr lang="en-US" sz="2000" dirty="0" err="1"/>
              <a:t>+</a:t>
            </a:r>
            <a:r>
              <a:rPr lang="en-US" sz="2000" i="1" dirty="0" err="1"/>
              <a:t>b</a:t>
            </a:r>
            <a:r>
              <a:rPr lang="en-US" sz="2000" dirty="0"/>
              <a:t>       </a:t>
            </a:r>
            <a:r>
              <a:rPr lang="en-US" sz="2000" i="1" dirty="0"/>
              <a:t>a</a:t>
            </a:r>
            <a:r>
              <a:rPr lang="en-US" sz="2000" dirty="0"/>
              <a:t>–</a:t>
            </a:r>
            <a:r>
              <a:rPr lang="en-US" sz="2000" i="1" dirty="0"/>
              <a:t>b</a:t>
            </a:r>
            <a:r>
              <a:rPr lang="en-US" sz="2000" dirty="0"/>
              <a:t>      2</a:t>
            </a:r>
            <a:r>
              <a:rPr lang="en-US" sz="2000" i="1" dirty="0"/>
              <a:t>a</a:t>
            </a:r>
            <a:r>
              <a:rPr lang="en-US" sz="2000" dirty="0"/>
              <a:t>       </a:t>
            </a:r>
            <a:r>
              <a:rPr lang="en-US" sz="2000" i="1" dirty="0"/>
              <a:t>a</a:t>
            </a:r>
            <a:r>
              <a:rPr lang="en-US" sz="2000" dirty="0"/>
              <a:t>/2       min(</a:t>
            </a:r>
            <a:r>
              <a:rPr lang="en-US" sz="2000" i="1" dirty="0" err="1"/>
              <a:t>a</a:t>
            </a:r>
            <a:r>
              <a:rPr lang="en-US" sz="2000" dirty="0" err="1"/>
              <a:t>,</a:t>
            </a:r>
            <a:r>
              <a:rPr lang="en-US" sz="2000" i="1" dirty="0" err="1"/>
              <a:t>b</a:t>
            </a:r>
            <a:r>
              <a:rPr lang="en-US" sz="2000" dirty="0"/>
              <a:t>)     </a:t>
            </a:r>
            <a:r>
              <a:rPr lang="en-US" sz="2000" i="1" dirty="0"/>
              <a:t>a</a:t>
            </a:r>
            <a:r>
              <a:rPr lang="en-US" sz="2000" dirty="0"/>
              <a:t>+1     </a:t>
            </a:r>
            <a:r>
              <a:rPr lang="en-US" sz="2000" i="1" dirty="0"/>
              <a:t>a</a:t>
            </a:r>
            <a:r>
              <a:rPr lang="en-US" sz="2000" dirty="0"/>
              <a:t>–1</a:t>
            </a:r>
          </a:p>
          <a:p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/>
              <a:t>a</a:t>
            </a:r>
            <a:r>
              <a:rPr lang="en-US" sz="2000" dirty="0"/>
              <a:t>) = 2</a:t>
            </a:r>
            <a:r>
              <a:rPr lang="en-US" sz="2000" i="1" dirty="0"/>
              <a:t>a</a:t>
            </a:r>
            <a:r>
              <a:rPr lang="en-US" sz="2000" dirty="0"/>
              <a:t>–</a:t>
            </a:r>
            <a:r>
              <a:rPr lang="en-US" sz="2000" i="1" dirty="0"/>
              <a:t>b</a:t>
            </a:r>
            <a:r>
              <a:rPr lang="en-US" sz="2000" dirty="0"/>
              <a:t>/3 if </a:t>
            </a:r>
            <a:r>
              <a:rPr lang="en-US" sz="2000" i="1" dirty="0" err="1"/>
              <a:t>a</a:t>
            </a:r>
            <a:r>
              <a:rPr lang="en-US" sz="2000" dirty="0" err="1"/>
              <a:t>+</a:t>
            </a:r>
            <a:r>
              <a:rPr lang="en-US" sz="2000" i="1" dirty="0" err="1"/>
              <a:t>b</a:t>
            </a:r>
            <a:r>
              <a:rPr lang="en-US" sz="2000" dirty="0"/>
              <a:t> is odd, else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/>
              <a:t>a</a:t>
            </a:r>
            <a:r>
              <a:rPr lang="en-US" sz="2000" dirty="0"/>
              <a:t>) = </a:t>
            </a:r>
            <a:r>
              <a:rPr lang="en-US" sz="2000" i="1" dirty="0"/>
              <a:t>a</a:t>
            </a:r>
            <a:r>
              <a:rPr lang="en-US" sz="2000" dirty="0"/>
              <a:t>/4+5</a:t>
            </a:r>
            <a:r>
              <a:rPr lang="en-US" sz="2000" i="1" dirty="0"/>
              <a:t>b</a:t>
            </a:r>
            <a:endParaRPr lang="en-US" sz="2000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6799180" y="5413208"/>
            <a:ext cx="5478803" cy="74257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/>
              <a:t>All </a:t>
            </a:r>
            <a:r>
              <a:rPr lang="en-US" sz="2400" dirty="0" err="1"/>
              <a:t>semilinear</a:t>
            </a:r>
            <a:r>
              <a:rPr lang="en-US" sz="2400" dirty="0"/>
              <a:t> predicates/functions are known to be computable in </a:t>
            </a:r>
            <a:r>
              <a:rPr lang="en-US" sz="2400" i="1" dirty="0"/>
              <a:t>O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dirty="0"/>
              <a:t>) time.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25734" y="5668232"/>
            <a:ext cx="5159755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NOT</a:t>
            </a:r>
            <a:r>
              <a:rPr lang="en-US" sz="2000" dirty="0"/>
              <a:t>    </a:t>
            </a:r>
            <a:r>
              <a:rPr lang="en-US" sz="2000" i="1" dirty="0"/>
              <a:t>a</a:t>
            </a:r>
            <a:r>
              <a:rPr lang="en-US" sz="2000" dirty="0"/>
              <a:t>=</a:t>
            </a:r>
            <a:r>
              <a:rPr lang="en-US" sz="2000" i="1" dirty="0"/>
              <a:t>b</a:t>
            </a:r>
            <a:r>
              <a:rPr lang="en-US" sz="2000" baseline="30000" dirty="0"/>
              <a:t>2</a:t>
            </a:r>
            <a:r>
              <a:rPr lang="en-US" sz="2000" dirty="0"/>
              <a:t>?       </a:t>
            </a:r>
            <a:r>
              <a:rPr lang="en-US" sz="2000" i="1" dirty="0"/>
              <a:t>a</a:t>
            </a:r>
            <a:r>
              <a:rPr lang="en-US" sz="2000" dirty="0"/>
              <a:t> is a power of 2?      </a:t>
            </a:r>
            <a:r>
              <a:rPr lang="en-US" sz="2000" i="1" dirty="0"/>
              <a:t>a</a:t>
            </a:r>
            <a:r>
              <a:rPr lang="en-US" sz="2000" dirty="0"/>
              <a:t> is prime?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03886" y="4801658"/>
            <a:ext cx="5478803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</a:rPr>
              <a:t>NOT</a:t>
            </a:r>
            <a:r>
              <a:rPr lang="en-US" sz="2000" dirty="0"/>
              <a:t>       </a:t>
            </a:r>
            <a:r>
              <a:rPr lang="en-US" sz="2000" i="1" dirty="0"/>
              <a:t>a</a:t>
            </a:r>
            <a:r>
              <a:rPr lang="en-US" sz="2000" baseline="30000" dirty="0"/>
              <a:t>2</a:t>
            </a:r>
            <a:r>
              <a:rPr lang="en-US" sz="2000" dirty="0"/>
              <a:t>             2</a:t>
            </a:r>
            <a:r>
              <a:rPr lang="en-US" sz="2000" i="1" baseline="30000" dirty="0"/>
              <a:t>a</a:t>
            </a:r>
            <a:r>
              <a:rPr lang="en-US" sz="2000" dirty="0"/>
              <a:t>             </a:t>
            </a:r>
            <a:r>
              <a:rPr lang="en-US" sz="2000" dirty="0" err="1"/>
              <a:t>2</a:t>
            </a:r>
            <a:r>
              <a:rPr lang="en-US" sz="2000" i="1" dirty="0" err="1"/>
              <a:t>a</a:t>
            </a:r>
            <a:r>
              <a:rPr lang="en-US" sz="2000" dirty="0"/>
              <a:t> if </a:t>
            </a:r>
            <a:r>
              <a:rPr lang="en-US" sz="2000" i="1" dirty="0"/>
              <a:t>a </a:t>
            </a:r>
            <a:r>
              <a:rPr lang="en-US" sz="2000" dirty="0"/>
              <a:t>is prime, else 3</a:t>
            </a:r>
            <a:r>
              <a:rPr lang="en-US" sz="2000" i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641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  <p:bldP spid="6" grpId="0" build="p"/>
      <p:bldP spid="7" grpId="0" uiExpand="1" build="p"/>
      <p:bldP spid="8" grpId="0"/>
      <p:bldP spid="9" grpId="0"/>
      <p:bldP spid="10" grpId="0" animBg="1"/>
      <p:bldP spid="12" grpId="0" animBg="1"/>
      <p:bldP spid="14" grpId="0" animBg="1"/>
      <p:bldP spid="13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4" y="402483"/>
            <a:ext cx="11863165" cy="1461188"/>
          </a:xfrm>
        </p:spPr>
        <p:txBody>
          <a:bodyPr>
            <a:normAutofit/>
          </a:bodyPr>
          <a:lstStyle/>
          <a:p>
            <a:r>
              <a:rPr lang="en-US" sz="4000" dirty="0"/>
              <a:t>What is known to be computable in less than time </a:t>
            </a:r>
            <a:r>
              <a:rPr lang="en-US" sz="4000" i="1" dirty="0"/>
              <a:t>O</a:t>
            </a:r>
            <a:r>
              <a:rPr lang="en-US" sz="4000" dirty="0"/>
              <a:t>(</a:t>
            </a:r>
            <a:r>
              <a:rPr lang="en-US" sz="4000" i="1" dirty="0"/>
              <a:t>n</a:t>
            </a:r>
            <a:r>
              <a:rPr lang="en-US" sz="4000" dirty="0"/>
              <a:t>)?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8" y="1470490"/>
            <a:ext cx="5685654" cy="908210"/>
          </a:xfrm>
        </p:spPr>
        <p:txBody>
          <a:bodyPr/>
          <a:lstStyle/>
          <a:p>
            <a:r>
              <a:rPr lang="en-US"/>
              <a:t>Predicates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8" y="2378701"/>
            <a:ext cx="5685654" cy="1663474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Boolean combination of detection predicates</a:t>
            </a:r>
            <a:endParaRPr lang="en-US" dirty="0"/>
          </a:p>
          <a:p>
            <a:pPr marL="503971" lvl="1" indent="0">
              <a:buNone/>
            </a:pPr>
            <a:r>
              <a:rPr lang="en-US"/>
              <a:t>“detection” means </a:t>
            </a:r>
            <a:r>
              <a:rPr lang="el-GR" sz="2400" i="1"/>
              <a:t>φ</a:t>
            </a:r>
            <a:r>
              <a:rPr lang="en-US" sz="2400">
                <a:sym typeface="Wingdings" panose="05000000000000000000" pitchFamily="2" charset="2"/>
              </a:rPr>
              <a:t>(</a:t>
            </a:r>
            <a:r>
              <a:rPr lang="en-US" sz="2400" i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400">
                <a:sym typeface="Wingdings" panose="05000000000000000000" pitchFamily="2" charset="2"/>
              </a:rPr>
              <a:t>)  =  “</a:t>
            </a:r>
            <a:r>
              <a:rPr lang="en-US" sz="2400" i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400">
                <a:sym typeface="Wingdings" panose="05000000000000000000" pitchFamily="2" charset="2"/>
              </a:rPr>
              <a:t> &gt; 0?”</a:t>
            </a:r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8" y="1470490"/>
            <a:ext cx="5713655" cy="908210"/>
          </a:xfrm>
        </p:spPr>
        <p:txBody>
          <a:bodyPr/>
          <a:lstStyle/>
          <a:p>
            <a:r>
              <a:rPr lang="en-US"/>
              <a:t>Functions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8" y="2378700"/>
            <a:ext cx="5713655" cy="1222040"/>
          </a:xfrm>
        </p:spPr>
        <p:txBody>
          <a:bodyPr/>
          <a:lstStyle/>
          <a:p>
            <a:pPr marL="0" indent="0">
              <a:buNone/>
            </a:pPr>
            <a:r>
              <a:rPr lang="en-US" sz="3200"/>
              <a:t>ℕ</a:t>
            </a:r>
            <a:r>
              <a:rPr lang="en-US"/>
              <a:t>-linear functions (coefficients are nonnegative integers)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AEE87-A3FB-430A-8AD0-398101585727}" type="slidenum">
              <a:rPr lang="en-US" smtClean="0"/>
              <a:t>31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27999" y="3306168"/>
            <a:ext cx="309475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e.g., </a:t>
            </a:r>
            <a:r>
              <a:rPr lang="en-US" sz="2800" i="1" dirty="0"/>
              <a:t>f</a:t>
            </a:r>
            <a:r>
              <a:rPr lang="en-US" sz="2800" dirty="0"/>
              <a:t>(</a:t>
            </a:r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800" dirty="0" err="1"/>
              <a:t>,</a:t>
            </a:r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800" dirty="0"/>
              <a:t>) = 2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800" dirty="0"/>
              <a:t> + 3</a:t>
            </a:r>
            <a:r>
              <a:rPr lang="en-US" sz="280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en-US" sz="2800" i="1" dirty="0"/>
          </a:p>
          <a:p>
            <a:r>
              <a:rPr lang="en-US" sz="2800" i="1" dirty="0" err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8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800" dirty="0" err="1">
                <a:ea typeface="Andale Sans UI" pitchFamily="2"/>
              </a:rPr>
              <a:t>+</a:t>
            </a:r>
            <a:r>
              <a:rPr lang="en-US" sz="280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800" i="1" dirty="0">
              <a:solidFill>
                <a:srgbClr val="C00000"/>
              </a:solidFill>
              <a:ea typeface="Andale Sans UI" pitchFamily="2"/>
            </a:endParaRPr>
          </a:p>
          <a:p>
            <a:r>
              <a:rPr lang="en-US" sz="2800" i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8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800" dirty="0" err="1">
                <a:ea typeface="Andale Sans UI" pitchFamily="2"/>
              </a:rPr>
              <a:t>+</a:t>
            </a:r>
            <a:r>
              <a:rPr lang="en-US" sz="280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800" dirty="0" err="1">
                <a:ea typeface="Andale Sans UI" pitchFamily="2"/>
              </a:rPr>
              <a:t>+</a:t>
            </a:r>
            <a:r>
              <a:rPr lang="en-US" sz="280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800" i="1" dirty="0">
              <a:solidFill>
                <a:srgbClr val="C00000"/>
              </a:solidFill>
              <a:ea typeface="Andale Sans UI" pitchFamily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25739" y="3854798"/>
            <a:ext cx="5685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i="1" dirty="0"/>
              <a:t>φ</a:t>
            </a:r>
            <a:r>
              <a:rPr lang="en-US" sz="2400" dirty="0">
                <a:sym typeface="Wingdings" panose="05000000000000000000" pitchFamily="2" charset="2"/>
              </a:rPr>
              <a:t>(</a:t>
            </a:r>
            <a:r>
              <a:rPr lang="en-US" sz="2400" i="1" dirty="0" err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400" dirty="0" err="1">
                <a:sym typeface="Wingdings" panose="05000000000000000000" pitchFamily="2" charset="2"/>
              </a:rPr>
              <a:t>,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b</a:t>
            </a:r>
            <a:r>
              <a:rPr lang="en-US" sz="2400" dirty="0" err="1">
                <a:sym typeface="Wingdings" panose="05000000000000000000" pitchFamily="2" charset="2"/>
              </a:rPr>
              <a:t>,</a:t>
            </a:r>
            <a:r>
              <a:rPr lang="en-US" sz="2400" i="1" dirty="0" err="1">
                <a:solidFill>
                  <a:srgbClr val="C00000"/>
                </a:solidFill>
                <a:sym typeface="Wingdings" panose="05000000000000000000" pitchFamily="2" charset="2"/>
              </a:rPr>
              <a:t>c</a:t>
            </a:r>
            <a:r>
              <a:rPr lang="en-US" sz="2400" dirty="0">
                <a:sym typeface="Wingdings" panose="05000000000000000000" pitchFamily="2" charset="2"/>
              </a:rPr>
              <a:t>) =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400" dirty="0"/>
              <a:t>&gt;0</a:t>
            </a:r>
            <a:r>
              <a:rPr lang="en-US" sz="2400" dirty="0">
                <a:sym typeface="Wingdings" panose="05000000000000000000" pitchFamily="2" charset="2"/>
              </a:rPr>
              <a:t> OR (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b</a:t>
            </a:r>
            <a:r>
              <a:rPr lang="en-US" sz="2400" dirty="0"/>
              <a:t>&gt;0</a:t>
            </a:r>
            <a:r>
              <a:rPr lang="en-US" sz="2400" dirty="0">
                <a:sym typeface="Wingdings" panose="05000000000000000000" pitchFamily="2" charset="2"/>
              </a:rPr>
              <a:t> AND </a:t>
            </a:r>
            <a:r>
              <a:rPr lang="en-US" sz="2400" i="1" dirty="0">
                <a:solidFill>
                  <a:srgbClr val="C00000"/>
                </a:solidFill>
                <a:sym typeface="Wingdings" panose="05000000000000000000" pitchFamily="2" charset="2"/>
              </a:rPr>
              <a:t>c</a:t>
            </a:r>
            <a:r>
              <a:rPr lang="en-US" sz="2400" dirty="0">
                <a:sym typeface="Wingdings" panose="05000000000000000000" pitchFamily="2" charset="2"/>
              </a:rPr>
              <a:t>=0)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925735" y="6034545"/>
            <a:ext cx="114764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Fast computation by population protocols with a leader,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2006]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[Chen, Doty,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Deterministic function computation with chemical reaction networks,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2012]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55659" y="4595736"/>
            <a:ext cx="41949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i.e., constant except when a variable changes from 0 to positive</a:t>
            </a:r>
          </a:p>
        </p:txBody>
      </p:sp>
    </p:spTree>
    <p:extLst>
      <p:ext uri="{BB962C8B-B14F-4D97-AF65-F5344CB8AC3E}">
        <p14:creationId xmlns:p14="http://schemas.microsoft.com/office/powerpoint/2010/main" val="329844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8" grpId="0"/>
      <p:bldP spid="9" grpId="0"/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790" y="627619"/>
            <a:ext cx="12070682" cy="1461188"/>
          </a:xfrm>
        </p:spPr>
        <p:txBody>
          <a:bodyPr>
            <a:normAutofit/>
          </a:bodyPr>
          <a:lstStyle/>
          <a:p>
            <a:r>
              <a:rPr lang="en-US" sz="4400" dirty="0"/>
              <a:t>Known time lower bounds: leader election/majority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Leader election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4" cy="17624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Leader election (computing the constant function </a:t>
            </a:r>
            <a:r>
              <a:rPr lang="en-US" sz="2400" i="1" dirty="0"/>
              <a:t>f</a:t>
            </a:r>
            <a:r>
              <a:rPr lang="en-US" sz="2400" dirty="0"/>
              <a:t>(</a:t>
            </a:r>
            <a:r>
              <a:rPr lang="en-US" sz="2400" i="1" dirty="0"/>
              <a:t>a</a:t>
            </a:r>
            <a:r>
              <a:rPr lang="en-US" sz="2400" dirty="0"/>
              <a:t>)=1) requires </a:t>
            </a:r>
            <a:r>
              <a:rPr lang="el-GR" sz="2400" dirty="0"/>
              <a:t>Ω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dirty="0"/>
              <a:t>) time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11390" y="1853171"/>
            <a:ext cx="6065082" cy="908210"/>
          </a:xfrm>
        </p:spPr>
        <p:txBody>
          <a:bodyPr/>
          <a:lstStyle/>
          <a:p>
            <a:r>
              <a:rPr lang="en-US" dirty="0"/>
              <a:t>Majority (and other “explicit” predicates)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11390" y="2761381"/>
            <a:ext cx="5988079" cy="3156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Majority (and many other “explicit” predicates such as equality) require </a:t>
            </a:r>
            <a:r>
              <a:rPr lang="el-GR" sz="2400" dirty="0"/>
              <a:t>Ω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dirty="0"/>
              <a:t> / polylog </a:t>
            </a:r>
            <a:r>
              <a:rPr lang="en-US" sz="2400" i="1" dirty="0"/>
              <a:t>n</a:t>
            </a:r>
            <a:r>
              <a:rPr lang="en-US" sz="2400" dirty="0"/>
              <a:t>) time, even with up to ½ log </a:t>
            </a:r>
            <a:r>
              <a:rPr lang="en-US" sz="2400" dirty="0" err="1"/>
              <a:t>log</a:t>
            </a:r>
            <a:r>
              <a:rPr lang="en-US" sz="2400" dirty="0"/>
              <a:t> </a:t>
            </a:r>
            <a:r>
              <a:rPr lang="en-US" sz="2400" i="1" dirty="0"/>
              <a:t>n</a:t>
            </a:r>
            <a:r>
              <a:rPr lang="en-US" sz="2400" dirty="0"/>
              <a:t> states.*</a:t>
            </a:r>
          </a:p>
          <a:p>
            <a:pPr marL="0" indent="0">
              <a:buNone/>
            </a:pPr>
            <a:r>
              <a:rPr lang="en-US" sz="2400" dirty="0"/>
              <a:t>If the protocol satisfies a technical condition called “output dominance”, then even with up to log </a:t>
            </a:r>
            <a:r>
              <a:rPr lang="en-US" sz="2400" i="1" dirty="0"/>
              <a:t>n</a:t>
            </a:r>
            <a:r>
              <a:rPr lang="en-US" sz="2400" dirty="0"/>
              <a:t> states, </a:t>
            </a:r>
            <a:r>
              <a:rPr lang="el-GR" sz="2400" dirty="0"/>
              <a:t>Ω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baseline="30000" dirty="0"/>
              <a:t>0.999</a:t>
            </a:r>
            <a:r>
              <a:rPr lang="en-US" sz="2400" dirty="0"/>
              <a:t>) time is required.**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AEE87-A3FB-430A-8AD0-398101585727}" type="slidenum">
              <a:rPr lang="en-US" smtClean="0"/>
              <a:t>32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5736" y="6092814"/>
            <a:ext cx="5208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[Doty,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Stable leader election in population protocols requires linear time,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2015]</a:t>
            </a:r>
          </a:p>
        </p:txBody>
      </p:sp>
      <p:sp>
        <p:nvSpPr>
          <p:cNvPr id="9" name="Rectangle 8"/>
          <p:cNvSpPr/>
          <p:nvPr/>
        </p:nvSpPr>
        <p:spPr>
          <a:xfrm>
            <a:off x="6611390" y="5723482"/>
            <a:ext cx="57203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*[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Alistarh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Gelashvili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Rivest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SODA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95887" y="6092814"/>
            <a:ext cx="61035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**[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Alistarh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Gelashvili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SODA 2018]: “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output dominance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 = changing positive counts of states in a stable configuration leaves it able to reach a stable configuration with the same output</a:t>
            </a:r>
          </a:p>
        </p:txBody>
      </p:sp>
    </p:spTree>
    <p:extLst>
      <p:ext uri="{BB962C8B-B14F-4D97-AF65-F5344CB8AC3E}">
        <p14:creationId xmlns:p14="http://schemas.microsoft.com/office/powerpoint/2010/main" val="158289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Known time lower bounds: “most” predicates/functions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14702" y="1703051"/>
            <a:ext cx="12149959" cy="4796544"/>
          </a:xfrm>
        </p:spPr>
        <p:txBody>
          <a:bodyPr>
            <a:normAutofit/>
          </a:bodyPr>
          <a:lstStyle/>
          <a:p>
            <a:r>
              <a:rPr lang="en-US" sz="2800" u="sng" dirty="0"/>
              <a:t>Informal</a:t>
            </a:r>
            <a:r>
              <a:rPr lang="en-US" sz="2800" dirty="0"/>
              <a:t>: “most” </a:t>
            </a:r>
            <a:r>
              <a:rPr lang="en-US" sz="2800" dirty="0" err="1"/>
              <a:t>semilinear</a:t>
            </a:r>
            <a:r>
              <a:rPr lang="en-US" sz="2800" dirty="0"/>
              <a:t> predicates and functions not known to be computable in </a:t>
            </a:r>
            <a:r>
              <a:rPr lang="en-US" sz="2800" i="1" dirty="0"/>
              <a:t>o</a:t>
            </a:r>
            <a:r>
              <a:rPr lang="en-US" sz="2800" dirty="0"/>
              <a:t>(</a:t>
            </a:r>
            <a:r>
              <a:rPr lang="en-US" sz="2800" i="1" dirty="0"/>
              <a:t>n</a:t>
            </a:r>
            <a:r>
              <a:rPr lang="en-US" sz="2800" dirty="0"/>
              <a:t>) time, actually require at least </a:t>
            </a:r>
            <a:r>
              <a:rPr lang="en-US" sz="2800" i="1" dirty="0"/>
              <a:t>O</a:t>
            </a:r>
            <a:r>
              <a:rPr lang="en-US" sz="2800" dirty="0"/>
              <a:t>(</a:t>
            </a:r>
            <a:r>
              <a:rPr lang="en-US" sz="2800" i="1" dirty="0"/>
              <a:t>n</a:t>
            </a:r>
            <a:r>
              <a:rPr lang="en-US" sz="2800" dirty="0"/>
              <a:t>) time to compute</a:t>
            </a:r>
          </a:p>
          <a:p>
            <a:r>
              <a:rPr lang="en-US" sz="2800" u="sng"/>
              <a:t>Definition</a:t>
            </a:r>
            <a:r>
              <a:rPr lang="en-US" sz="2800"/>
              <a:t>: </a:t>
            </a:r>
            <a:r>
              <a:rPr lang="el-GR" sz="2800" i="1"/>
              <a:t>φ</a:t>
            </a:r>
            <a:r>
              <a:rPr lang="en-US" sz="2800"/>
              <a:t>: ℕ</a:t>
            </a:r>
            <a:r>
              <a:rPr lang="en-US" sz="2800" i="1" baseline="31999"/>
              <a:t>k</a:t>
            </a:r>
            <a:r>
              <a:rPr lang="en-US" sz="2800" i="1">
                <a:latin typeface="Liberation Sans" pitchFamily="34"/>
                <a:ea typeface="Andale Sans UI" pitchFamily="2"/>
              </a:rPr>
              <a:t>→</a:t>
            </a:r>
            <a:r>
              <a:rPr lang="en-US" sz="2800">
                <a:sym typeface="Wingdings" panose="05000000000000000000" pitchFamily="2" charset="2"/>
              </a:rPr>
              <a:t>{Y,N}</a:t>
            </a:r>
            <a:r>
              <a:rPr lang="en-US" sz="2800"/>
              <a:t> is </a:t>
            </a:r>
            <a:r>
              <a:rPr lang="en-US" sz="2800">
                <a:solidFill>
                  <a:srgbClr val="C00000"/>
                </a:solidFill>
              </a:rPr>
              <a:t>eventually constant</a:t>
            </a:r>
            <a:r>
              <a:rPr lang="en-US" sz="2800"/>
              <a:t> if there is </a:t>
            </a:r>
            <a:r>
              <a:rPr lang="en-US" sz="2800" i="1"/>
              <a:t>m</a:t>
            </a:r>
            <a:r>
              <a:rPr lang="en-US" sz="2800"/>
              <a:t>∈ℕ so that </a:t>
            </a:r>
            <a:r>
              <a:rPr lang="el-GR" sz="2800" i="1"/>
              <a:t>φ</a:t>
            </a:r>
            <a:r>
              <a:rPr lang="en-US" sz="2800"/>
              <a:t>(</a:t>
            </a:r>
            <a:r>
              <a:rPr lang="en-US" sz="2800" b="1" i="1"/>
              <a:t>a</a:t>
            </a:r>
            <a:r>
              <a:rPr lang="en-US" sz="2800"/>
              <a:t>) =</a:t>
            </a:r>
            <a:r>
              <a:rPr lang="el-GR" sz="2800" i="1"/>
              <a:t> φ</a:t>
            </a:r>
            <a:r>
              <a:rPr lang="en-US" sz="2800"/>
              <a:t>(</a:t>
            </a:r>
            <a:r>
              <a:rPr lang="en-US" sz="2800" b="1" i="1"/>
              <a:t>b</a:t>
            </a:r>
            <a:r>
              <a:rPr lang="en-US" sz="2800"/>
              <a:t>) for all </a:t>
            </a:r>
            <a:r>
              <a:rPr lang="en-US" sz="2800" b="1" i="1"/>
              <a:t>a</a:t>
            </a:r>
            <a:r>
              <a:rPr lang="en-US" sz="2800"/>
              <a:t>,</a:t>
            </a:r>
            <a:r>
              <a:rPr lang="en-US" sz="2800" b="1" i="1"/>
              <a:t>b</a:t>
            </a:r>
            <a:r>
              <a:rPr lang="en-US" sz="2800"/>
              <a:t> with all components ≥ </a:t>
            </a:r>
            <a:r>
              <a:rPr lang="en-US" sz="2800" i="1"/>
              <a:t>m</a:t>
            </a:r>
            <a:endParaRPr lang="en-US" sz="2800" dirty="0"/>
          </a:p>
          <a:p>
            <a:r>
              <a:rPr lang="en-US" sz="2800" u="sng"/>
              <a:t>Definition</a:t>
            </a:r>
            <a:r>
              <a:rPr lang="en-US" sz="2800"/>
              <a:t>: </a:t>
            </a:r>
            <a:r>
              <a:rPr lang="en-US" sz="2800" i="1"/>
              <a:t>f</a:t>
            </a:r>
            <a:r>
              <a:rPr lang="en-US" sz="2800"/>
              <a:t>: ℕ</a:t>
            </a:r>
            <a:r>
              <a:rPr lang="en-US" sz="2800" i="1" baseline="31999"/>
              <a:t>k</a:t>
            </a:r>
            <a:r>
              <a:rPr lang="en-US" sz="2800" i="1">
                <a:latin typeface="Liberation Sans" pitchFamily="34"/>
                <a:ea typeface="Andale Sans UI" pitchFamily="2"/>
              </a:rPr>
              <a:t>→</a:t>
            </a:r>
            <a:r>
              <a:rPr lang="en-US" sz="2800"/>
              <a:t>ℕ is </a:t>
            </a:r>
            <a:r>
              <a:rPr lang="en-US" sz="2800">
                <a:solidFill>
                  <a:srgbClr val="C00000"/>
                </a:solidFill>
              </a:rPr>
              <a:t>eventually ℕ-linear</a:t>
            </a:r>
            <a:r>
              <a:rPr lang="en-US" sz="2800"/>
              <a:t> if there is </a:t>
            </a:r>
            <a:r>
              <a:rPr lang="en-US" sz="2800" i="1"/>
              <a:t>m</a:t>
            </a:r>
            <a:r>
              <a:rPr lang="en-US" sz="2800"/>
              <a:t>∈ℕ so that </a:t>
            </a:r>
            <a:r>
              <a:rPr lang="en-US" sz="2800" i="1"/>
              <a:t>f</a:t>
            </a:r>
            <a:r>
              <a:rPr lang="en-US" sz="2800"/>
              <a:t>(</a:t>
            </a:r>
            <a:r>
              <a:rPr lang="en-US" sz="2800" b="1" i="1"/>
              <a:t>a</a:t>
            </a:r>
            <a:r>
              <a:rPr lang="en-US" sz="2800"/>
              <a:t>) is ℕ-linear for all </a:t>
            </a:r>
            <a:r>
              <a:rPr lang="en-US" sz="2800" b="1" i="1"/>
              <a:t>a</a:t>
            </a:r>
            <a:r>
              <a:rPr lang="en-US" sz="2800"/>
              <a:t> with all components ≥ </a:t>
            </a:r>
            <a:r>
              <a:rPr lang="en-US" sz="2800" i="1"/>
              <a:t>m</a:t>
            </a:r>
            <a:endParaRPr lang="en-US" sz="2800" dirty="0"/>
          </a:p>
          <a:p>
            <a:pPr lvl="1"/>
            <a:r>
              <a:rPr lang="en-US" sz="2360"/>
              <a:t>Both definitions allow exceptions “near a face of </a:t>
            </a:r>
            <a:r>
              <a:rPr lang="en-US" sz="2400"/>
              <a:t>ℕ</a:t>
            </a:r>
            <a:r>
              <a:rPr lang="en-US" sz="2400" i="1" baseline="31999"/>
              <a:t>k</a:t>
            </a:r>
            <a:r>
              <a:rPr lang="en-US" sz="2400" i="1"/>
              <a:t>”</a:t>
            </a:r>
            <a:endParaRPr lang="en-US" sz="2360" dirty="0"/>
          </a:p>
          <a:p>
            <a:r>
              <a:rPr lang="en-US" sz="2800" u="sng"/>
              <a:t>Formal theorem</a:t>
            </a:r>
            <a:r>
              <a:rPr lang="en-US" sz="2800"/>
              <a:t>: Every predicate that is not eventually constant, and every function that is not eventually ℕ-linear, requires at least time </a:t>
            </a:r>
            <a:r>
              <a:rPr lang="en-US" sz="2800" i="1"/>
              <a:t>O</a:t>
            </a:r>
            <a:r>
              <a:rPr lang="en-US" sz="2800"/>
              <a:t>(</a:t>
            </a:r>
            <a:r>
              <a:rPr lang="en-US" sz="2800" i="1"/>
              <a:t>n</a:t>
            </a:r>
            <a:r>
              <a:rPr lang="en-US" sz="2800"/>
              <a:t>) to compute.</a:t>
            </a:r>
            <a:endParaRPr lang="en-US" sz="2800" dirty="0"/>
          </a:p>
          <a:p>
            <a:pPr lvl="1"/>
            <a:r>
              <a:rPr lang="en-US" sz="2360"/>
              <a:t>They’re all computable in at most </a:t>
            </a:r>
            <a:r>
              <a:rPr lang="en-US" sz="2360" i="1"/>
              <a:t>O</a:t>
            </a:r>
            <a:r>
              <a:rPr lang="en-US" sz="2360"/>
              <a:t>(</a:t>
            </a:r>
            <a:r>
              <a:rPr lang="en-US" sz="2360" i="1"/>
              <a:t>n</a:t>
            </a:r>
            <a:r>
              <a:rPr lang="en-US" sz="2360"/>
              <a:t>) time, so this settles their time complexity.</a:t>
            </a:r>
            <a:endParaRPr lang="en-US" sz="236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33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759023" y="6411353"/>
            <a:ext cx="7465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[Belleville, Doty,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Hardness of computing and approximating predicates and functions with leaderless population protocols,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ICALP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</a:p>
        </p:txBody>
      </p:sp>
      <p:sp>
        <p:nvSpPr>
          <p:cNvPr id="6" name="Rectangle 5"/>
          <p:cNvSpPr/>
          <p:nvPr/>
        </p:nvSpPr>
        <p:spPr>
          <a:xfrm>
            <a:off x="550659" y="6429982"/>
            <a:ext cx="5208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[Doty,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Stable leader election in population protocols requires linear time,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2015]</a:t>
            </a:r>
          </a:p>
        </p:txBody>
      </p:sp>
    </p:spTree>
    <p:extLst>
      <p:ext uri="{BB962C8B-B14F-4D97-AF65-F5344CB8AC3E}">
        <p14:creationId xmlns:p14="http://schemas.microsoft.com/office/powerpoint/2010/main" val="226579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currently known/unknown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388314"/>
              </p:ext>
            </p:extLst>
          </p:nvPr>
        </p:nvGraphicFramePr>
        <p:xfrm>
          <a:off x="673101" y="1598758"/>
          <a:ext cx="11960334" cy="5371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1666">
                  <a:extLst>
                    <a:ext uri="{9D8B030D-6E8A-4147-A177-3AD203B41FA5}">
                      <a16:colId xmlns:a16="http://schemas.microsoft.com/office/drawing/2014/main" val="1084561021"/>
                    </a:ext>
                  </a:extLst>
                </a:gridCol>
                <a:gridCol w="4313531">
                  <a:extLst>
                    <a:ext uri="{9D8B030D-6E8A-4147-A177-3AD203B41FA5}">
                      <a16:colId xmlns:a16="http://schemas.microsoft.com/office/drawing/2014/main" val="1724440029"/>
                    </a:ext>
                  </a:extLst>
                </a:gridCol>
                <a:gridCol w="4895137">
                  <a:extLst>
                    <a:ext uri="{9D8B030D-6E8A-4147-A177-3AD203B41FA5}">
                      <a16:colId xmlns:a16="http://schemas.microsoft.com/office/drawing/2014/main" val="1460083024"/>
                    </a:ext>
                  </a:extLst>
                </a:gridCol>
              </a:tblGrid>
              <a:tr h="6073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Predicates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Functions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75398"/>
                  </a:ext>
                </a:extLst>
              </a:tr>
              <a:tr h="1412964">
                <a:tc>
                  <a:txBody>
                    <a:bodyPr/>
                    <a:lstStyle/>
                    <a:p>
                      <a:r>
                        <a:rPr lang="en-US" sz="2800" dirty="0"/>
                        <a:t>computable in </a:t>
                      </a:r>
                      <a:r>
                        <a:rPr lang="en-US" sz="2800" i="1" dirty="0">
                          <a:solidFill>
                            <a:srgbClr val="C00000"/>
                          </a:solidFill>
                        </a:rPr>
                        <a:t>O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(log </a:t>
                      </a:r>
                      <a:r>
                        <a:rPr lang="en-US" sz="2800" i="1" dirty="0">
                          <a:solidFill>
                            <a:srgbClr val="C00000"/>
                          </a:solidFill>
                        </a:rPr>
                        <a:t>n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)</a:t>
                      </a:r>
                      <a:r>
                        <a:rPr lang="en-US" sz="2800" dirty="0"/>
                        <a:t>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/>
                        <a:t>detection</a:t>
                      </a:r>
                      <a:endParaRPr lang="en-US" sz="2400" dirty="0"/>
                    </a:p>
                    <a:p>
                      <a:r>
                        <a:rPr lang="en-US" sz="2400" i="1" dirty="0"/>
                        <a:t>a</a:t>
                      </a:r>
                      <a:r>
                        <a:rPr lang="en-US" sz="2400" dirty="0"/>
                        <a:t>&gt;0 </a:t>
                      </a:r>
                      <a:r>
                        <a:rPr lang="en-US" sz="2400" b="1" dirty="0"/>
                        <a:t>AND</a:t>
                      </a:r>
                      <a:r>
                        <a:rPr lang="en-US" sz="2400" dirty="0"/>
                        <a:t> (</a:t>
                      </a:r>
                      <a:r>
                        <a:rPr lang="en-US" sz="2400" i="1" dirty="0"/>
                        <a:t>b</a:t>
                      </a:r>
                      <a:r>
                        <a:rPr lang="en-US" sz="2400" dirty="0"/>
                        <a:t>&gt;0 </a:t>
                      </a:r>
                      <a:r>
                        <a:rPr lang="en-US" sz="2400" b="1" dirty="0"/>
                        <a:t>OR</a:t>
                      </a:r>
                      <a:r>
                        <a:rPr lang="en-US" sz="2400" dirty="0"/>
                        <a:t> </a:t>
                      </a:r>
                      <a:r>
                        <a:rPr lang="en-US" sz="2400" i="1" dirty="0"/>
                        <a:t>c</a:t>
                      </a:r>
                      <a:r>
                        <a:rPr lang="en-US" sz="2400" dirty="0"/>
                        <a:t>=0)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/>
                        <a:t>ℕ-linear</a:t>
                      </a:r>
                      <a:endParaRPr lang="en-US" sz="2400" dirty="0"/>
                    </a:p>
                    <a:p>
                      <a:r>
                        <a:rPr lang="en-US" sz="2400" dirty="0"/>
                        <a:t>3</a:t>
                      </a:r>
                      <a:r>
                        <a:rPr lang="en-US" sz="2400" i="1" dirty="0"/>
                        <a:t>a</a:t>
                      </a:r>
                      <a:r>
                        <a:rPr lang="en-US" sz="2400" dirty="0"/>
                        <a:t> + </a:t>
                      </a:r>
                      <a:r>
                        <a:rPr lang="en-US" sz="2400" i="1" dirty="0"/>
                        <a:t>b</a:t>
                      </a:r>
                      <a:r>
                        <a:rPr lang="en-US" sz="2400" dirty="0"/>
                        <a:t> + 2</a:t>
                      </a:r>
                      <a:r>
                        <a:rPr lang="en-US" sz="2400" i="1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9561135"/>
                  </a:ext>
                </a:extLst>
              </a:tr>
              <a:tr h="1549667">
                <a:tc>
                  <a:txBody>
                    <a:bodyPr/>
                    <a:lstStyle/>
                    <a:p>
                      <a:r>
                        <a:rPr lang="en-US" sz="2800" dirty="0"/>
                        <a:t>not computable in 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less than </a:t>
                      </a:r>
                      <a:r>
                        <a:rPr lang="en-US" sz="2800" i="1" dirty="0">
                          <a:solidFill>
                            <a:srgbClr val="C00000"/>
                          </a:solidFill>
                        </a:rPr>
                        <a:t>O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(</a:t>
                      </a:r>
                      <a:r>
                        <a:rPr lang="en-US" sz="2800" i="1" dirty="0">
                          <a:solidFill>
                            <a:srgbClr val="C00000"/>
                          </a:solidFill>
                        </a:rPr>
                        <a:t>n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)</a:t>
                      </a:r>
                      <a:r>
                        <a:rPr lang="en-US" sz="2800" dirty="0"/>
                        <a:t>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/>
                        <a:t>non-eventually constant</a:t>
                      </a:r>
                    </a:p>
                    <a:p>
                      <a:r>
                        <a:rPr lang="en-US" sz="2400" i="1" dirty="0"/>
                        <a:t>a</a:t>
                      </a:r>
                      <a:r>
                        <a:rPr lang="en-US" sz="2400" dirty="0"/>
                        <a:t>&gt;</a:t>
                      </a:r>
                      <a:r>
                        <a:rPr lang="en-US" sz="2400" i="1" dirty="0"/>
                        <a:t>b</a:t>
                      </a:r>
                      <a:r>
                        <a:rPr lang="en-US" sz="2400" dirty="0"/>
                        <a:t>? </a:t>
                      </a:r>
                      <a:r>
                        <a:rPr lang="en-US" sz="2400" baseline="0" dirty="0"/>
                        <a:t>        </a:t>
                      </a:r>
                      <a:r>
                        <a:rPr lang="en-US" sz="2400" i="1" dirty="0"/>
                        <a:t>a</a:t>
                      </a:r>
                      <a:r>
                        <a:rPr lang="en-US" sz="2400" dirty="0"/>
                        <a:t>=</a:t>
                      </a:r>
                      <a:r>
                        <a:rPr lang="en-US" sz="2400" i="1" dirty="0"/>
                        <a:t>b</a:t>
                      </a:r>
                      <a:r>
                        <a:rPr lang="en-US" sz="2400" dirty="0"/>
                        <a:t>?           </a:t>
                      </a:r>
                      <a:r>
                        <a:rPr lang="en-US" sz="2400" i="1" dirty="0"/>
                        <a:t>a</a:t>
                      </a:r>
                      <a:r>
                        <a:rPr lang="en-US" sz="2400" dirty="0"/>
                        <a:t> is odd?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/>
                        <a:t>non-eventually ℕ-linear</a:t>
                      </a:r>
                      <a:endParaRPr lang="en-US" sz="2400" u="none" dirty="0"/>
                    </a:p>
                    <a:p>
                      <a:r>
                        <a:rPr lang="en-US" sz="2400" i="1" u="none" dirty="0"/>
                        <a:t>a</a:t>
                      </a:r>
                      <a:r>
                        <a:rPr lang="en-US" sz="2400" i="0" u="none" dirty="0"/>
                        <a:t>/2      </a:t>
                      </a:r>
                      <a:r>
                        <a:rPr lang="en-US" sz="2400" i="1" u="none" dirty="0"/>
                        <a:t> a</a:t>
                      </a:r>
                      <a:r>
                        <a:rPr lang="en-US" sz="2400" u="none" dirty="0"/>
                        <a:t>–</a:t>
                      </a:r>
                      <a:r>
                        <a:rPr lang="en-US" sz="2400" i="1" u="none" dirty="0"/>
                        <a:t>b</a:t>
                      </a:r>
                      <a:r>
                        <a:rPr lang="en-US" sz="2400" u="none" dirty="0"/>
                        <a:t>        </a:t>
                      </a:r>
                      <a:r>
                        <a:rPr lang="en-US" sz="2400" i="1" u="none" dirty="0"/>
                        <a:t>a</a:t>
                      </a:r>
                      <a:r>
                        <a:rPr lang="en-US" sz="2400" u="none" dirty="0"/>
                        <a:t>+1        </a:t>
                      </a:r>
                      <a:r>
                        <a:rPr lang="en-US" sz="2400" i="1" u="none" dirty="0"/>
                        <a:t>a</a:t>
                      </a:r>
                      <a:r>
                        <a:rPr lang="en-US" sz="2400" u="none" dirty="0"/>
                        <a:t>–</a:t>
                      </a:r>
                      <a:r>
                        <a:rPr lang="en-US" sz="2400" u="none" baseline="0" dirty="0"/>
                        <a:t>1         1</a:t>
                      </a:r>
                    </a:p>
                    <a:p>
                      <a:r>
                        <a:rPr lang="en-US" sz="2400" u="none" baseline="0" dirty="0"/>
                        <a:t>min(</a:t>
                      </a:r>
                      <a:r>
                        <a:rPr lang="en-US" sz="2400" i="1" u="none" baseline="0" dirty="0" err="1"/>
                        <a:t>a</a:t>
                      </a:r>
                      <a:r>
                        <a:rPr lang="en-US" sz="2400" u="none" baseline="0" dirty="0" err="1"/>
                        <a:t>,</a:t>
                      </a:r>
                      <a:r>
                        <a:rPr lang="en-US" sz="2400" i="1" u="none" baseline="0" dirty="0" err="1"/>
                        <a:t>b</a:t>
                      </a:r>
                      <a:r>
                        <a:rPr lang="en-US" sz="2400" u="none" baseline="0" dirty="0"/>
                        <a:t>)           max(</a:t>
                      </a:r>
                      <a:r>
                        <a:rPr lang="en-US" sz="2400" i="1" u="none" baseline="0" dirty="0" err="1"/>
                        <a:t>a</a:t>
                      </a:r>
                      <a:r>
                        <a:rPr lang="en-US" sz="2400" u="none" baseline="0" dirty="0" err="1"/>
                        <a:t>,</a:t>
                      </a:r>
                      <a:r>
                        <a:rPr lang="en-US" sz="2400" i="1" u="none" baseline="0" dirty="0" err="1"/>
                        <a:t>b</a:t>
                      </a:r>
                      <a:r>
                        <a:rPr lang="en-US" sz="2400" u="none" baseline="0" dirty="0"/>
                        <a:t>)   </a:t>
                      </a:r>
                    </a:p>
                    <a:p>
                      <a:r>
                        <a:rPr lang="en-US" sz="2400" u="none" baseline="0" dirty="0"/>
                        <a:t>max(</a:t>
                      </a:r>
                      <a:r>
                        <a:rPr lang="en-US" sz="2400" i="1" u="none" baseline="0" dirty="0"/>
                        <a:t>a</a:t>
                      </a:r>
                      <a:r>
                        <a:rPr lang="en-US" sz="2400" u="none" baseline="0" dirty="0"/>
                        <a:t>, min(</a:t>
                      </a:r>
                      <a:r>
                        <a:rPr lang="en-US" sz="2400" i="1" u="none" baseline="0" dirty="0"/>
                        <a:t>b</a:t>
                      </a:r>
                      <a:r>
                        <a:rPr lang="en-US" sz="2400" i="0" u="none" baseline="0" dirty="0"/>
                        <a:t> + 3</a:t>
                      </a:r>
                      <a:r>
                        <a:rPr lang="en-US" sz="2400" u="none" baseline="0" dirty="0"/>
                        <a:t>, 2</a:t>
                      </a:r>
                      <a:r>
                        <a:rPr lang="en-US" sz="2400" i="1" u="none" baseline="0" dirty="0"/>
                        <a:t>c</a:t>
                      </a:r>
                      <a:r>
                        <a:rPr lang="en-US" sz="2400" u="none" baseline="0" dirty="0"/>
                        <a:t>)) – c – 1</a:t>
                      </a:r>
                      <a:endParaRPr lang="en-US" sz="240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1658766"/>
                  </a:ext>
                </a:extLst>
              </a:tr>
              <a:tr h="1796292"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rgbClr val="C00000"/>
                          </a:solidFill>
                        </a:rPr>
                        <a:t>unknown</a:t>
                      </a:r>
                      <a:r>
                        <a:rPr lang="en-US" sz="2800" dirty="0"/>
                        <a:t> (best known protocol is </a:t>
                      </a:r>
                      <a:r>
                        <a:rPr lang="en-US" sz="2800" i="1" dirty="0"/>
                        <a:t>O</a:t>
                      </a:r>
                      <a:r>
                        <a:rPr lang="en-US" sz="2800" dirty="0"/>
                        <a:t>(</a:t>
                      </a:r>
                      <a:r>
                        <a:rPr lang="en-US" sz="2800" i="1" dirty="0"/>
                        <a:t>n</a:t>
                      </a:r>
                      <a:r>
                        <a:rPr lang="en-US" sz="2800" dirty="0"/>
                        <a:t>) 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dirty="0"/>
                        <a:t>eventually constant but not constant on</a:t>
                      </a:r>
                      <a:r>
                        <a:rPr lang="en-US" sz="2400" u="sng" baseline="0" dirty="0"/>
                        <a:t> </a:t>
                      </a:r>
                      <a:r>
                        <a:rPr lang="en-US" sz="2400" u="sng" dirty="0"/>
                        <a:t>positive values</a:t>
                      </a:r>
                    </a:p>
                    <a:p>
                      <a:r>
                        <a:rPr lang="en-US" sz="2400" i="1" dirty="0"/>
                        <a:t>a</a:t>
                      </a:r>
                      <a:r>
                        <a:rPr lang="en-US" sz="2400" dirty="0"/>
                        <a:t>&gt;1?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sng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eventually ℕ-linear</a:t>
                      </a:r>
                      <a:r>
                        <a:rPr lang="en-US" sz="2400" u="sng" dirty="0"/>
                        <a:t> but </a:t>
                      </a:r>
                      <a:r>
                        <a:rPr lang="en-US" sz="2400" u="sng" dirty="0">
                          <a:solidFill>
                            <a:srgbClr val="C00000"/>
                          </a:solidFill>
                        </a:rPr>
                        <a:t>not ℕ-linear</a:t>
                      </a:r>
                    </a:p>
                    <a:p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787717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425862" y="3626657"/>
            <a:ext cx="9202318" cy="15549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25862" y="2212326"/>
            <a:ext cx="9202318" cy="141433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25862" y="5183046"/>
            <a:ext cx="9202318" cy="17868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626028925"/>
              </p:ext>
            </p:extLst>
          </p:nvPr>
        </p:nvGraphicFramePr>
        <p:xfrm>
          <a:off x="10818662" y="5558784"/>
          <a:ext cx="1495181" cy="1420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12162199" y="6600539"/>
            <a:ext cx="30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a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56595" y="5531701"/>
            <a:ext cx="514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870190" y="5716366"/>
            <a:ext cx="17483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accent6"/>
                </a:solidFill>
              </a:rPr>
              <a:t>a</a:t>
            </a:r>
            <a:r>
              <a:rPr lang="en-US" sz="2400" dirty="0"/>
              <a:t> if </a:t>
            </a:r>
            <a:r>
              <a:rPr lang="en-US" sz="2400" i="1" dirty="0"/>
              <a:t>a</a:t>
            </a:r>
            <a:r>
              <a:rPr lang="en-US" sz="2400" dirty="0"/>
              <a:t>&gt;1, </a:t>
            </a:r>
          </a:p>
          <a:p>
            <a:r>
              <a:rPr lang="en-US" sz="2400" dirty="0">
                <a:solidFill>
                  <a:srgbClr val="C00000"/>
                </a:solidFill>
              </a:rPr>
              <a:t>0</a:t>
            </a:r>
            <a:r>
              <a:rPr lang="en-US" sz="2400" dirty="0"/>
              <a:t> otherwise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832146" y="5901031"/>
            <a:ext cx="8467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dirty="0"/>
              <a:t>(</a:t>
            </a:r>
            <a:r>
              <a:rPr lang="en-US" sz="2400" i="1" dirty="0"/>
              <a:t>a</a:t>
            </a:r>
            <a:r>
              <a:rPr lang="en-US" sz="2400" dirty="0"/>
              <a:t>) =</a:t>
            </a:r>
          </a:p>
        </p:txBody>
      </p:sp>
      <p:sp>
        <p:nvSpPr>
          <p:cNvPr id="13" name="Left Brace 12"/>
          <p:cNvSpPr/>
          <p:nvPr/>
        </p:nvSpPr>
        <p:spPr>
          <a:xfrm>
            <a:off x="8757885" y="5774737"/>
            <a:ext cx="121042" cy="714252"/>
          </a:xfrm>
          <a:prstGeom prst="leftBrace">
            <a:avLst>
              <a:gd name="adj1" fmla="val 85275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7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modeling choices?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487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923984" y="1609931"/>
            <a:ext cx="11591806" cy="594974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integer</a:t>
            </a:r>
            <a:r>
              <a:rPr lang="en-US" sz="2400" dirty="0"/>
              <a:t> counts  (“stochastic”) or </a:t>
            </a:r>
            <a:r>
              <a:rPr lang="en-US" sz="2400" dirty="0">
                <a:solidFill>
                  <a:srgbClr val="C00000"/>
                </a:solidFill>
              </a:rPr>
              <a:t>real</a:t>
            </a:r>
            <a:r>
              <a:rPr lang="en-US" sz="2400" dirty="0"/>
              <a:t> concentrations  (“mass-action”)?</a:t>
            </a:r>
          </a:p>
          <a:p>
            <a:r>
              <a:rPr lang="en-US" sz="2400" dirty="0"/>
              <a:t>what is the object being “computed”?</a:t>
            </a:r>
          </a:p>
          <a:p>
            <a:pPr lvl="1"/>
            <a:r>
              <a:rPr lang="en-US" sz="1960" dirty="0"/>
              <a:t>yes/no </a:t>
            </a:r>
            <a:r>
              <a:rPr lang="en-US" sz="1960" dirty="0">
                <a:solidFill>
                  <a:srgbClr val="C00000"/>
                </a:solidFill>
              </a:rPr>
              <a:t>decision problem</a:t>
            </a:r>
            <a:r>
              <a:rPr lang="en-US" sz="1960" dirty="0"/>
              <a:t>?   </a:t>
            </a:r>
            <a:r>
              <a:rPr lang="en-US" sz="1960" i="1" dirty="0"/>
              <a:t>“number of A’s &gt; number of B’s?”</a:t>
            </a:r>
          </a:p>
          <a:p>
            <a:pPr lvl="1"/>
            <a:r>
              <a:rPr lang="en-US" sz="1960" dirty="0">
                <a:solidFill>
                  <a:srgbClr val="C00000"/>
                </a:solidFill>
              </a:rPr>
              <a:t>numerical function</a:t>
            </a:r>
            <a:r>
              <a:rPr lang="en-US" sz="1960" dirty="0"/>
              <a:t>?             </a:t>
            </a:r>
            <a:r>
              <a:rPr lang="en-US" sz="1960" i="1" dirty="0"/>
              <a:t>“make Y become double the amount of X”</a:t>
            </a:r>
            <a:r>
              <a:rPr lang="en-US" sz="2400" dirty="0"/>
              <a:t> </a:t>
            </a:r>
          </a:p>
          <a:p>
            <a:r>
              <a:rPr lang="en-US" sz="2400" dirty="0"/>
              <a:t>guaranteed to get correct answer? or allow </a:t>
            </a:r>
            <a:r>
              <a:rPr lang="en-US" sz="2400" dirty="0">
                <a:solidFill>
                  <a:srgbClr val="C00000"/>
                </a:solidFill>
              </a:rPr>
              <a:t>small probability of error</a:t>
            </a:r>
            <a:r>
              <a:rPr lang="en-US" sz="2400" dirty="0"/>
              <a:t>?</a:t>
            </a:r>
          </a:p>
          <a:p>
            <a:pPr lvl="1"/>
            <a:r>
              <a:rPr lang="en-US" sz="1960" dirty="0"/>
              <a:t>if </a:t>
            </a:r>
            <a:r>
              <a:rPr lang="en-US" sz="1960" dirty="0" err="1"/>
              <a:t>Pr</a:t>
            </a:r>
            <a:r>
              <a:rPr lang="en-US" sz="1960" dirty="0"/>
              <a:t>[error] = 0, system works </a:t>
            </a:r>
            <a:r>
              <a:rPr lang="en-US" sz="1960" i="1" dirty="0"/>
              <a:t>no matter the reaction rates</a:t>
            </a:r>
          </a:p>
          <a:p>
            <a:r>
              <a:rPr lang="en-US" sz="2400" dirty="0"/>
              <a:t>to represent an input </a:t>
            </a:r>
            <a:r>
              <a:rPr lang="en-US" sz="2400" i="1" dirty="0"/>
              <a:t>n</a:t>
            </a:r>
            <a:r>
              <a:rPr lang="en-US" sz="2400" baseline="-25000" dirty="0"/>
              <a:t>1</a:t>
            </a:r>
            <a:r>
              <a:rPr lang="en-US" sz="2400" dirty="0"/>
              <a:t>,…,</a:t>
            </a:r>
            <a:r>
              <a:rPr lang="en-US" sz="2400" i="1" dirty="0" err="1"/>
              <a:t>n</a:t>
            </a:r>
            <a:r>
              <a:rPr lang="en-US" sz="2400" i="1" baseline="-25000" dirty="0" err="1"/>
              <a:t>k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C00000"/>
                </a:solidFill>
              </a:rPr>
              <a:t>what is the initial configuration</a:t>
            </a:r>
            <a:r>
              <a:rPr lang="en-US" sz="2400" dirty="0"/>
              <a:t>?</a:t>
            </a:r>
          </a:p>
          <a:p>
            <a:pPr lvl="1"/>
            <a:r>
              <a:rPr lang="en-US" sz="1960" dirty="0"/>
              <a:t>only input species present? </a:t>
            </a:r>
          </a:p>
          <a:p>
            <a:pPr lvl="1"/>
            <a:r>
              <a:rPr lang="en-US" sz="1960" dirty="0"/>
              <a:t>auxiliary species can be present?</a:t>
            </a:r>
          </a:p>
          <a:p>
            <a:r>
              <a:rPr lang="en-US" sz="2400" dirty="0"/>
              <a:t>when is the computation </a:t>
            </a:r>
            <a:r>
              <a:rPr lang="en-US" sz="2400" dirty="0">
                <a:solidFill>
                  <a:srgbClr val="C00000"/>
                </a:solidFill>
              </a:rPr>
              <a:t>finished</a:t>
            </a:r>
            <a:r>
              <a:rPr lang="en-US" sz="2400" dirty="0"/>
              <a:t>?  when…</a:t>
            </a:r>
          </a:p>
          <a:p>
            <a:pPr lvl="1"/>
            <a:r>
              <a:rPr lang="en-US" sz="1960" dirty="0"/>
              <a:t>the output </a:t>
            </a:r>
            <a:r>
              <a:rPr lang="en-US" sz="1960" dirty="0">
                <a:solidFill>
                  <a:srgbClr val="C00000"/>
                </a:solidFill>
              </a:rPr>
              <a:t>stops changing</a:t>
            </a:r>
            <a:r>
              <a:rPr lang="en-US" sz="1960" dirty="0"/>
              <a:t>? (convergence)</a:t>
            </a:r>
          </a:p>
          <a:p>
            <a:pPr lvl="1"/>
            <a:r>
              <a:rPr lang="en-US" sz="1960" dirty="0"/>
              <a:t>the output </a:t>
            </a:r>
            <a:r>
              <a:rPr lang="en-US" sz="1960" dirty="0">
                <a:solidFill>
                  <a:srgbClr val="C00000"/>
                </a:solidFill>
              </a:rPr>
              <a:t>becomes unable to change</a:t>
            </a:r>
            <a:r>
              <a:rPr lang="en-US" sz="1960" dirty="0"/>
              <a:t>? (stabilization)</a:t>
            </a:r>
          </a:p>
          <a:p>
            <a:pPr lvl="1"/>
            <a:r>
              <a:rPr lang="en-US" sz="1960" dirty="0"/>
              <a:t>a </a:t>
            </a:r>
            <a:r>
              <a:rPr lang="en-US" sz="1960" dirty="0">
                <a:solidFill>
                  <a:srgbClr val="C00000"/>
                </a:solidFill>
              </a:rPr>
              <a:t>certain species </a:t>
            </a:r>
            <a:r>
              <a:rPr lang="en-US" sz="1960" i="1" dirty="0">
                <a:solidFill>
                  <a:srgbClr val="C00000"/>
                </a:solidFill>
              </a:rPr>
              <a:t>T</a:t>
            </a:r>
            <a:r>
              <a:rPr lang="en-US" sz="1960" dirty="0">
                <a:solidFill>
                  <a:srgbClr val="C00000"/>
                </a:solidFill>
              </a:rPr>
              <a:t> is first produced</a:t>
            </a:r>
            <a:r>
              <a:rPr lang="en-US" sz="1960" dirty="0"/>
              <a:t>? (termination)</a:t>
            </a:r>
          </a:p>
          <a:p>
            <a:r>
              <a:rPr lang="en-US" sz="2400" dirty="0"/>
              <a:t>require exact numerical answer? or allow an approximation?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1651559" y="2504643"/>
            <a:ext cx="2800350" cy="67437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/>
          <p:cNvSpPr/>
          <p:nvPr/>
        </p:nvSpPr>
        <p:spPr>
          <a:xfrm>
            <a:off x="1192530" y="1631894"/>
            <a:ext cx="1925320" cy="359833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/>
          <p:cNvSpPr/>
          <p:nvPr/>
        </p:nvSpPr>
        <p:spPr>
          <a:xfrm>
            <a:off x="1176655" y="3303508"/>
            <a:ext cx="4275878" cy="41018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/>
          <p:cNvSpPr/>
          <p:nvPr/>
        </p:nvSpPr>
        <p:spPr>
          <a:xfrm>
            <a:off x="1713656" y="4505724"/>
            <a:ext cx="2741082" cy="363917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/>
          <p:cNvSpPr/>
          <p:nvPr/>
        </p:nvSpPr>
        <p:spPr>
          <a:xfrm>
            <a:off x="1705188" y="5986863"/>
            <a:ext cx="5525345" cy="389846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943717"/>
          </a:xfrm>
        </p:spPr>
        <p:txBody>
          <a:bodyPr>
            <a:normAutofit/>
          </a:bodyPr>
          <a:lstStyle/>
          <a:p>
            <a:r>
              <a:rPr lang="en-US" sz="3600" dirty="0"/>
              <a:t>Modeling choices in formalizing </a:t>
            </a:r>
            <a:r>
              <a:rPr lang="en-US" sz="3600" i="1" dirty="0"/>
              <a:t>“Computing with chemistry”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36</a:t>
            </a:fld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9086850" y="2227515"/>
            <a:ext cx="2937510" cy="6858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first part of talk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5156624" y="1609931"/>
            <a:ext cx="2523490" cy="431746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/>
          <p:cNvSpPr/>
          <p:nvPr/>
        </p:nvSpPr>
        <p:spPr>
          <a:xfrm>
            <a:off x="6597649" y="3275815"/>
            <a:ext cx="3198283" cy="431746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/>
          <p:cNvSpPr/>
          <p:nvPr/>
        </p:nvSpPr>
        <p:spPr>
          <a:xfrm>
            <a:off x="1705188" y="4865924"/>
            <a:ext cx="3304962" cy="348696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/>
          <p:cNvSpPr/>
          <p:nvPr/>
        </p:nvSpPr>
        <p:spPr>
          <a:xfrm>
            <a:off x="8196790" y="4723359"/>
            <a:ext cx="2937510" cy="111346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summarized in next few slides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1705188" y="5680231"/>
            <a:ext cx="4350172" cy="348696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/>
          <p:cNvSpPr/>
          <p:nvPr/>
        </p:nvSpPr>
        <p:spPr>
          <a:xfrm>
            <a:off x="1705189" y="6380893"/>
            <a:ext cx="5169744" cy="348696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/>
          <p:cNvSpPr/>
          <p:nvPr/>
        </p:nvSpPr>
        <p:spPr>
          <a:xfrm>
            <a:off x="2167889" y="6811132"/>
            <a:ext cx="3034877" cy="363917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/>
          <p:cNvSpPr/>
          <p:nvPr/>
        </p:nvSpPr>
        <p:spPr>
          <a:xfrm>
            <a:off x="6756400" y="6811132"/>
            <a:ext cx="1883832" cy="363917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4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5" grpId="0" animBg="1"/>
      <p:bldP spid="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/>
          <p:cNvSpPr/>
          <p:nvPr/>
        </p:nvSpPr>
        <p:spPr>
          <a:xfrm>
            <a:off x="7175500" y="4032399"/>
            <a:ext cx="3746500" cy="130066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/>
          <p:cNvSpPr/>
          <p:nvPr/>
        </p:nvSpPr>
        <p:spPr>
          <a:xfrm>
            <a:off x="1299945" y="4032399"/>
            <a:ext cx="4470400" cy="26459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Auxiliary species present initially ≈ “initial leader”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985" y="1637028"/>
            <a:ext cx="11591806" cy="121084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Instead of starting with { 100 </a:t>
            </a:r>
            <a:r>
              <a:rPr lang="en-US" i="1" dirty="0"/>
              <a:t>A </a:t>
            </a:r>
            <a:r>
              <a:rPr lang="en-US" dirty="0"/>
              <a:t>} to represent input value 100, start with { 1 </a:t>
            </a:r>
            <a:r>
              <a:rPr lang="en-US" i="1" dirty="0"/>
              <a:t>L</a:t>
            </a:r>
            <a:r>
              <a:rPr lang="en-US" dirty="0"/>
              <a:t>, 100 </a:t>
            </a:r>
            <a:r>
              <a:rPr lang="en-US" i="1" dirty="0"/>
              <a:t>A</a:t>
            </a:r>
            <a:r>
              <a:rPr lang="en-US" dirty="0"/>
              <a:t> 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37</a:t>
            </a:fld>
            <a:endParaRPr lang="en-US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1116599" y="2844837"/>
            <a:ext cx="11487527" cy="601513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some predicates/functions get “easier” (i.e., it’s easy to </a:t>
            </a:r>
            <a:r>
              <a:rPr lang="en-US" sz="2800" i="1" dirty="0"/>
              <a:t>think of the reactions</a:t>
            </a:r>
            <a:r>
              <a:rPr lang="en-US" sz="2800" dirty="0"/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2971243" y="4032399"/>
            <a:ext cx="28415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endParaRPr lang="en-US" sz="3200" dirty="0"/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endParaRPr lang="en-US" sz="3200" dirty="0"/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baseline="-25000" dirty="0">
                <a:solidFill>
                  <a:srgbClr val="C00000"/>
                </a:solidFill>
              </a:rPr>
              <a:t> 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3200" baseline="-25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3200" baseline="-25000" dirty="0"/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>
                <a:ea typeface="Andale Sans UI" pitchFamily="2"/>
              </a:rPr>
              <a:t> 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dirty="0" err="1"/>
              <a:t>+</a:t>
            </a:r>
            <a:r>
              <a:rPr lang="en-US" sz="3200" i="1" dirty="0" err="1">
                <a:solidFill>
                  <a:srgbClr val="C00000"/>
                </a:solidFill>
              </a:rPr>
              <a:t>a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116599" y="3296082"/>
            <a:ext cx="36247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/>
              <a:t>parity</a:t>
            </a:r>
            <a:r>
              <a:rPr lang="en-US" sz="2800" dirty="0"/>
              <a:t>: </a:t>
            </a:r>
            <a:r>
              <a:rPr lang="el-GR" sz="2800" i="1" dirty="0"/>
              <a:t>φ</a:t>
            </a:r>
            <a:r>
              <a:rPr lang="en-US" sz="2800" dirty="0">
                <a:sym typeface="Wingdings" panose="05000000000000000000" pitchFamily="2" charset="2"/>
              </a:rPr>
              <a:t>(</a:t>
            </a:r>
            <a:r>
              <a:rPr lang="en-US" sz="2800" i="1" dirty="0">
                <a:sym typeface="Wingdings" panose="05000000000000000000" pitchFamily="2" charset="2"/>
              </a:rPr>
              <a:t>a</a:t>
            </a:r>
            <a:r>
              <a:rPr lang="en-US" sz="2800" dirty="0">
                <a:sym typeface="Wingdings" panose="05000000000000000000" pitchFamily="2" charset="2"/>
              </a:rPr>
              <a:t>) = “</a:t>
            </a:r>
            <a:r>
              <a:rPr lang="en-US" sz="2800" i="1" dirty="0">
                <a:sym typeface="Wingdings" panose="05000000000000000000" pitchFamily="2" charset="2"/>
              </a:rPr>
              <a:t>a</a:t>
            </a:r>
            <a:r>
              <a:rPr lang="en-US" sz="2800" dirty="0">
                <a:sym typeface="Wingdings" panose="05000000000000000000" pitchFamily="2" charset="2"/>
              </a:rPr>
              <a:t> is odd”</a:t>
            </a:r>
            <a:endParaRPr lang="en-US" sz="2800" dirty="0"/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1396346" y="4138735"/>
            <a:ext cx="1519921" cy="1065990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u="sng" dirty="0"/>
              <a:t>without</a:t>
            </a:r>
            <a:r>
              <a:rPr lang="en-US" sz="2800" dirty="0"/>
              <a:t> a leader</a:t>
            </a:r>
          </a:p>
        </p:txBody>
      </p:sp>
      <p:sp>
        <p:nvSpPr>
          <p:cNvPr id="9" name="Rectangle 8"/>
          <p:cNvSpPr/>
          <p:nvPr/>
        </p:nvSpPr>
        <p:spPr>
          <a:xfrm>
            <a:off x="9101579" y="4107483"/>
            <a:ext cx="17004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 err="1">
                <a:solidFill>
                  <a:srgbClr val="C00000"/>
                </a:solidFill>
              </a:rPr>
              <a:t>L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r>
              <a:rPr lang="en-US" sz="3200" dirty="0" err="1"/>
              <a:t>+</a:t>
            </a:r>
            <a:r>
              <a:rPr lang="en-US" sz="3200" i="1" dirty="0" err="1"/>
              <a:t>A</a:t>
            </a:r>
            <a:r>
              <a:rPr lang="en-US" sz="32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3200" baseline="-25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US" sz="3200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3200" dirty="0" err="1"/>
              <a:t>+</a:t>
            </a:r>
            <a:r>
              <a:rPr lang="en-US" sz="3200" i="1" dirty="0" err="1"/>
              <a:t>A</a:t>
            </a:r>
            <a:r>
              <a:rPr lang="en-US" sz="32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3200" i="1" dirty="0" err="1">
                <a:solidFill>
                  <a:srgbClr val="C00000"/>
                </a:solidFill>
              </a:rPr>
              <a:t>L</a:t>
            </a:r>
            <a:r>
              <a:rPr lang="en-US" sz="3200" baseline="-25000" dirty="0" err="1">
                <a:solidFill>
                  <a:srgbClr val="C00000"/>
                </a:solidFill>
              </a:rPr>
              <a:t>e</a:t>
            </a:r>
            <a:endParaRPr lang="en-US" sz="3200" dirty="0"/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7339339" y="4227618"/>
            <a:ext cx="1519921" cy="1065990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u="sng" dirty="0"/>
              <a:t>with</a:t>
            </a:r>
            <a:r>
              <a:rPr lang="en-US" sz="2800" dirty="0"/>
              <a:t> a leader </a:t>
            </a:r>
            <a:r>
              <a:rPr lang="en-US" sz="2800" i="1" dirty="0">
                <a:solidFill>
                  <a:srgbClr val="C00000"/>
                </a:solidFill>
              </a:rPr>
              <a:t>L</a:t>
            </a:r>
            <a:r>
              <a:rPr lang="en-US" sz="2800" baseline="-25000" dirty="0">
                <a:solidFill>
                  <a:srgbClr val="C00000"/>
                </a:solidFill>
              </a:rPr>
              <a:t>e</a:t>
            </a:r>
            <a:endParaRPr lang="en-US" sz="2800" dirty="0"/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6172200" y="5433464"/>
            <a:ext cx="6100011" cy="11535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But </a:t>
            </a:r>
            <a:r>
              <a:rPr lang="en-US" sz="2400" i="1" dirty="0"/>
              <a:t>fundamental computability</a:t>
            </a:r>
            <a:r>
              <a:rPr lang="en-US" sz="2400" dirty="0"/>
              <a:t> doesn’t change: exactly the </a:t>
            </a:r>
            <a:r>
              <a:rPr lang="en-US" sz="2400" dirty="0" err="1"/>
              <a:t>semilinear</a:t>
            </a:r>
            <a:r>
              <a:rPr lang="en-US" sz="2400" dirty="0"/>
              <a:t> predicates/functions can be computed (same as without a leader).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8131" y="6844838"/>
            <a:ext cx="8158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Diamadi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Fischer, Peralta,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2004] [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2006] [Chen, Doty,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2012] [Doty,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Hajiaghayi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2013]</a:t>
            </a:r>
          </a:p>
        </p:txBody>
      </p:sp>
    </p:spTree>
    <p:extLst>
      <p:ext uri="{BB962C8B-B14F-4D97-AF65-F5344CB8AC3E}">
        <p14:creationId xmlns:p14="http://schemas.microsoft.com/office/powerpoint/2010/main" val="187541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E6D3F1A-0D86-4D8E-98E8-492D32E77539}" type="slidenum">
              <a:rPr lang="en-US" smtClean="0"/>
              <a:t>38</a:t>
            </a:fld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783619" y="301625"/>
            <a:ext cx="11918731" cy="1262063"/>
          </a:xfrm>
        </p:spPr>
        <p:txBody>
          <a:bodyPr>
            <a:normAutofit/>
          </a:bodyPr>
          <a:lstStyle/>
          <a:p>
            <a:pPr lvl="0" algn="ctr"/>
            <a:r>
              <a:rPr lang="en-US" sz="4000" u="sng" dirty="0"/>
              <a:t>Convergence vs stabilization</a:t>
            </a:r>
            <a:r>
              <a:rPr lang="en-US" sz="4000" dirty="0"/>
              <a:t> and </a:t>
            </a:r>
            <a:r>
              <a:rPr lang="en-US" sz="4000" u="sng" dirty="0"/>
              <a:t>leader vs anarchy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7620" y="3275639"/>
            <a:ext cx="12386380" cy="8132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06814" hangingPunct="0">
              <a:spcAft>
                <a:spcPts val="1134"/>
              </a:spcAft>
              <a:buClr>
                <a:srgbClr val="FF6633"/>
              </a:buClr>
              <a:buSzPct val="45000"/>
            </a:pPr>
            <a:r>
              <a:rPr lang="en-US" sz="2400" b="1" dirty="0">
                <a:latin typeface="Liberation Sans" pitchFamily="34"/>
                <a:ea typeface="Andale Sans UI" pitchFamily="2"/>
                <a:cs typeface="Tahoma" pitchFamily="2"/>
              </a:rPr>
              <a:t>Theorem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: </a:t>
            </a:r>
            <a:r>
              <a:rPr lang="en-US" sz="2400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Without a leader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, all non-eventually constant predicates and non-eventually-</a:t>
            </a:r>
            <a:r>
              <a:rPr lang="en-US" sz="2400" dirty="0"/>
              <a:t>ℕ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-linear functions require at least </a:t>
            </a:r>
            <a:r>
              <a:rPr lang="en-US" sz="2400" i="1" dirty="0">
                <a:latin typeface="Liberation Sans" pitchFamily="34"/>
                <a:ea typeface="Andale Sans UI" pitchFamily="2"/>
                <a:cs typeface="Tahoma" pitchFamily="2"/>
              </a:rPr>
              <a:t>O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(</a:t>
            </a:r>
            <a:r>
              <a:rPr lang="en-US" sz="2400" i="1" dirty="0"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) </a:t>
            </a:r>
            <a:r>
              <a:rPr lang="en-US" sz="2400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stabilization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 time.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[Belleville, Doty,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Soloveichik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ICALP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2017]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Liberation Sans" pitchFamily="34"/>
              <a:ea typeface="Andale Sans UI" pitchFamily="2"/>
              <a:cs typeface="Tahoma" pitchFamily="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03880" y="2033432"/>
            <a:ext cx="924120" cy="1059480"/>
            <a:chOff x="664200" y="2230919"/>
            <a:chExt cx="924120" cy="1059480"/>
          </a:xfrm>
        </p:grpSpPr>
        <p:sp>
          <p:nvSpPr>
            <p:cNvPr id="10" name="Freeform 9"/>
            <p:cNvSpPr/>
            <p:nvPr/>
          </p:nvSpPr>
          <p:spPr>
            <a:xfrm>
              <a:off x="892800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732599" y="2644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1136160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425239" y="2327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193399" y="2505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1451160" y="2595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1211759" y="2778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15119" y="2696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664200" y="2369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996480" y="2408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2159" y="3063959"/>
              <a:ext cx="614520" cy="22644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hangingPunct="0">
                <a:spcAft>
                  <a:spcPts val="1417"/>
                </a:spcAft>
              </a:pPr>
              <a:r>
                <a:rPr lang="en-US" sz="1600" dirty="0">
                  <a:latin typeface="Liberation Sans" pitchFamily="34"/>
                  <a:ea typeface="Andale Sans UI" pitchFamily="2"/>
                  <a:cs typeface="Tahoma" pitchFamily="2"/>
                </a:rPr>
                <a:t>initial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151480" y="1665876"/>
            <a:ext cx="3650400" cy="1426679"/>
            <a:chOff x="1711800" y="1863360"/>
            <a:chExt cx="3650400" cy="1426679"/>
          </a:xfrm>
        </p:grpSpPr>
        <p:sp>
          <p:nvSpPr>
            <p:cNvPr id="22" name="Freeform 21"/>
            <p:cNvSpPr/>
            <p:nvPr/>
          </p:nvSpPr>
          <p:spPr>
            <a:xfrm>
              <a:off x="4633200" y="221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4473000" y="2624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4876560" y="221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5165640" y="230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4933800" y="2485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5191560" y="2575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4952160" y="275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4655520" y="2675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4404600" y="23497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3878280" y="244224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4678920" y="2422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33679" y="3063959"/>
              <a:ext cx="1286640" cy="22608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hangingPunct="0">
                <a:spcAft>
                  <a:spcPts val="1417"/>
                </a:spcAft>
              </a:pPr>
              <a:r>
                <a:rPr lang="en-US" sz="1600" dirty="0">
                  <a:latin typeface="Liberation Sans" pitchFamily="34"/>
                  <a:ea typeface="Andale Sans UI" pitchFamily="2"/>
                  <a:cs typeface="Tahoma" pitchFamily="2"/>
                </a:rPr>
                <a:t>convergence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999520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839320" y="2644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242879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3531960" y="2327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300120" y="2505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3557880" y="2595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3318479" y="2778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021840" y="2696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2770919" y="2369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3045240" y="2442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2431800" y="2430720"/>
              <a:ext cx="25704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90720" y="2098080"/>
              <a:ext cx="609375" cy="6807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hangingPunct="0"/>
              <a:r>
                <a:rPr lang="en-US" sz="4000">
                  <a:latin typeface="Arial" pitchFamily="18"/>
                  <a:ea typeface="Andale Sans UI" pitchFamily="2"/>
                  <a:cs typeface="Tahoma" pitchFamily="2"/>
                </a:rPr>
                <a:t>...</a:t>
              </a:r>
            </a:p>
          </p:txBody>
        </p:sp>
        <p:sp>
          <p:nvSpPr>
            <p:cNvPr id="46" name="Freeform 45"/>
            <p:cNvSpPr/>
            <p:nvPr/>
          </p:nvSpPr>
          <p:spPr>
            <a:xfrm>
              <a:off x="1711800" y="2430720"/>
              <a:ext cx="25704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cxnSp>
          <p:nvCxnSpPr>
            <p:cNvPr id="47" name="Straight Arrow Connector 46"/>
            <p:cNvCxnSpPr>
              <a:cxnSpLocks/>
              <a:stCxn id="40" idx="11"/>
              <a:endCxn id="39" idx="7"/>
            </p:cNvCxnSpPr>
            <p:nvPr/>
          </p:nvCxnSpPr>
          <p:spPr>
            <a:xfrm flipV="1">
              <a:off x="3435554" y="2712315"/>
              <a:ext cx="142411" cy="85890"/>
            </a:xfrm>
            <a:prstGeom prst="straightConnector1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</p:cxnSp>
        <p:sp>
          <p:nvSpPr>
            <p:cNvPr id="48" name="Freeform 47"/>
            <p:cNvSpPr/>
            <p:nvPr/>
          </p:nvSpPr>
          <p:spPr>
            <a:xfrm>
              <a:off x="2984759" y="19231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600" i="1" dirty="0"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Y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775600" y="18633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hangingPunct="0"/>
              <a:r>
                <a:rPr lang="en-US" sz="1600" i="1" dirty="0"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099600" y="1863719"/>
              <a:ext cx="41940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hangingPunct="0"/>
              <a:r>
                <a:rPr lang="en-US" sz="1600" dirty="0">
                  <a:latin typeface="Liberation Sans" pitchFamily="34"/>
                  <a:ea typeface="Segoe UI" pitchFamily="2"/>
                  <a:cs typeface="Segoe UI" pitchFamily="2"/>
                </a:rPr>
                <a:t>=3</a:t>
              </a:r>
            </a:p>
          </p:txBody>
        </p:sp>
        <p:sp>
          <p:nvSpPr>
            <p:cNvPr id="51" name="Freeform 50"/>
            <p:cNvSpPr/>
            <p:nvPr/>
          </p:nvSpPr>
          <p:spPr>
            <a:xfrm>
              <a:off x="4630680" y="19285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600" i="1" dirty="0"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Y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21520" y="18687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hangingPunct="0"/>
              <a:r>
                <a:rPr lang="en-US" sz="1600" i="1" dirty="0"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745520" y="1869119"/>
              <a:ext cx="41940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hangingPunct="0"/>
              <a:r>
                <a:rPr lang="en-US" sz="1600" dirty="0">
                  <a:latin typeface="Liberation Sans" pitchFamily="34"/>
                  <a:ea typeface="Segoe UI" pitchFamily="2"/>
                  <a:cs typeface="Segoe UI" pitchFamily="2"/>
                </a:rPr>
                <a:t>=2</a:t>
              </a:r>
            </a:p>
          </p:txBody>
        </p:sp>
        <p:sp>
          <p:nvSpPr>
            <p:cNvPr id="54" name="Straight Connector 53"/>
            <p:cNvSpPr/>
            <p:nvPr/>
          </p:nvSpPr>
          <p:spPr>
            <a:xfrm>
              <a:off x="2703960" y="214236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99000" tIns="54000" rIns="99000" bIns="54000" anchor="ctr" anchorCtr="1" compatLnSpc="0"/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5" name="Straight Connector 54"/>
            <p:cNvSpPr/>
            <p:nvPr/>
          </p:nvSpPr>
          <p:spPr>
            <a:xfrm>
              <a:off x="4318560" y="214560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99000" tIns="54000" rIns="99000" bIns="54000" anchor="ctr" anchorCtr="1" compatLnSpc="0"/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918163" y="1665872"/>
            <a:ext cx="4198681" cy="1422720"/>
            <a:chOff x="5478479" y="1863360"/>
            <a:chExt cx="4198681" cy="1422720"/>
          </a:xfrm>
        </p:grpSpPr>
        <p:sp>
          <p:nvSpPr>
            <p:cNvPr id="57" name="Freeform 56"/>
            <p:cNvSpPr/>
            <p:nvPr/>
          </p:nvSpPr>
          <p:spPr>
            <a:xfrm>
              <a:off x="5478479" y="247608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6340680" y="247608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61800" y="2154960"/>
              <a:ext cx="609375" cy="6807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>
              <a:spAutoFit/>
            </a:bodyPr>
            <a:lstStyle/>
            <a:p>
              <a:pPr hangingPunct="0"/>
              <a:r>
                <a:rPr lang="en-US" sz="4000">
                  <a:latin typeface="Arial" pitchFamily="18"/>
                  <a:ea typeface="Andale Sans UI" pitchFamily="2"/>
                  <a:cs typeface="Tahoma" pitchFamily="2"/>
                </a:rPr>
                <a:t>...</a:t>
              </a:r>
            </a:p>
          </p:txBody>
        </p:sp>
        <p:sp>
          <p:nvSpPr>
            <p:cNvPr id="60" name="Freeform 59"/>
            <p:cNvSpPr/>
            <p:nvPr/>
          </p:nvSpPr>
          <p:spPr>
            <a:xfrm>
              <a:off x="709812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6937919" y="2675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734148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7398720" y="2536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7656479" y="2625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7120440" y="272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6869519" y="24004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7143840" y="2473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7939800" y="247608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869724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8537040" y="2675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894060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9229680" y="2358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8997840" y="2536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9255600" y="2625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9016200" y="280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6" name="Freeform 75"/>
            <p:cNvSpPr/>
            <p:nvPr/>
          </p:nvSpPr>
          <p:spPr>
            <a:xfrm>
              <a:off x="8719560" y="272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7" name="Freeform 76"/>
            <p:cNvSpPr/>
            <p:nvPr/>
          </p:nvSpPr>
          <p:spPr>
            <a:xfrm>
              <a:off x="8468640" y="24004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8742960" y="2473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560000" y="3059640"/>
              <a:ext cx="1343520" cy="22644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hangingPunct="0">
                <a:spcAft>
                  <a:spcPts val="1417"/>
                </a:spcAft>
              </a:pPr>
              <a:r>
                <a:rPr lang="en-US" sz="1600" dirty="0">
                  <a:latin typeface="Liberation Sans" pitchFamily="34"/>
                  <a:ea typeface="Andale Sans UI" pitchFamily="2"/>
                  <a:cs typeface="Tahoma" pitchFamily="2"/>
                </a:rPr>
                <a:t>stabilization</a:t>
              </a:r>
            </a:p>
          </p:txBody>
        </p:sp>
        <p:sp>
          <p:nvSpPr>
            <p:cNvPr id="80" name="Freeform 79"/>
            <p:cNvSpPr/>
            <p:nvPr/>
          </p:nvSpPr>
          <p:spPr>
            <a:xfrm>
              <a:off x="7417080" y="280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7630560" y="2358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cxnSp>
          <p:nvCxnSpPr>
            <p:cNvPr id="82" name="Straight Arrow Connector 81"/>
            <p:cNvCxnSpPr>
              <a:cxnSpLocks/>
              <a:stCxn id="81" idx="8"/>
              <a:endCxn id="64" idx="4"/>
            </p:cNvCxnSpPr>
            <p:nvPr/>
          </p:nvCxnSpPr>
          <p:spPr>
            <a:xfrm>
              <a:off x="7699140" y="2495520"/>
              <a:ext cx="25919" cy="130320"/>
            </a:xfrm>
            <a:prstGeom prst="straightConnector1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</p:cxnSp>
        <p:sp>
          <p:nvSpPr>
            <p:cNvPr id="83" name="Freeform 82"/>
            <p:cNvSpPr/>
            <p:nvPr/>
          </p:nvSpPr>
          <p:spPr>
            <a:xfrm>
              <a:off x="7125119" y="19231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600" i="1" dirty="0"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Y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915960" y="18633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hangingPunct="0"/>
              <a:r>
                <a:rPr lang="en-US" sz="1600" i="1" dirty="0"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239960" y="1863719"/>
              <a:ext cx="41940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hangingPunct="0"/>
              <a:r>
                <a:rPr lang="en-US" sz="1600" dirty="0">
                  <a:latin typeface="Liberation Sans" pitchFamily="34"/>
                  <a:ea typeface="Segoe UI" pitchFamily="2"/>
                  <a:cs typeface="Segoe UI" pitchFamily="2"/>
                </a:rPr>
                <a:t>=2</a:t>
              </a:r>
            </a:p>
          </p:txBody>
        </p:sp>
        <p:sp>
          <p:nvSpPr>
            <p:cNvPr id="86" name="Freeform 85"/>
            <p:cNvSpPr/>
            <p:nvPr/>
          </p:nvSpPr>
          <p:spPr>
            <a:xfrm>
              <a:off x="8457480" y="19231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600" i="1" dirty="0"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Y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48320" y="18633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hangingPunct="0"/>
              <a:r>
                <a:rPr lang="en-US" sz="1600" i="1" dirty="0"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72320" y="1863719"/>
              <a:ext cx="11048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hangingPunct="0"/>
              <a:r>
                <a:rPr lang="en-US" sz="1600" dirty="0">
                  <a:latin typeface="Liberation Sans" pitchFamily="34"/>
                  <a:ea typeface="Segoe UI" pitchFamily="2"/>
                  <a:cs typeface="Segoe UI" pitchFamily="2"/>
                </a:rPr>
                <a:t>=2 stable</a:t>
              </a:r>
            </a:p>
          </p:txBody>
        </p:sp>
        <p:sp>
          <p:nvSpPr>
            <p:cNvPr id="89" name="Straight Connector 88"/>
            <p:cNvSpPr/>
            <p:nvPr/>
          </p:nvSpPr>
          <p:spPr>
            <a:xfrm>
              <a:off x="6765840" y="216612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99000" tIns="54000" rIns="99000" bIns="54000" anchor="ctr" anchorCtr="1" compatLnSpc="0"/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0" name="Straight Connector 89"/>
            <p:cNvSpPr/>
            <p:nvPr/>
          </p:nvSpPr>
          <p:spPr>
            <a:xfrm>
              <a:off x="8392320" y="217980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99000" tIns="54000" rIns="99000" bIns="54000" anchor="ctr" anchorCtr="1" compatLnSpc="0"/>
            <a:lstStyle/>
            <a:p>
              <a:pPr hangingPunct="0"/>
              <a:endParaRPr lang="en-US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567620" y="4155417"/>
            <a:ext cx="12141230" cy="8225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06814" hangingPunct="0">
              <a:spcAft>
                <a:spcPts val="1134"/>
              </a:spcAft>
              <a:buClr>
                <a:srgbClr val="FF6633"/>
              </a:buClr>
              <a:buSzPct val="45000"/>
            </a:pPr>
            <a:r>
              <a:rPr lang="en-US" sz="2400" b="1" dirty="0">
                <a:latin typeface="Liberation Sans" pitchFamily="34"/>
                <a:ea typeface="Andale Sans UI" pitchFamily="2"/>
                <a:cs typeface="Tahoma" pitchFamily="2"/>
              </a:rPr>
              <a:t>Previous work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: </a:t>
            </a:r>
            <a:r>
              <a:rPr lang="en-US" sz="2400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With a leader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, all </a:t>
            </a:r>
            <a:r>
              <a:rPr lang="en-US" sz="2400" dirty="0" err="1">
                <a:latin typeface="Liberation Sans" pitchFamily="34"/>
                <a:ea typeface="Andale Sans UI" pitchFamily="2"/>
                <a:cs typeface="Tahoma" pitchFamily="2"/>
              </a:rPr>
              <a:t>semilinear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 predicates/functions can be computed in at most </a:t>
            </a:r>
            <a:r>
              <a:rPr lang="en-US" sz="2400" i="1" dirty="0">
                <a:latin typeface="Liberation Sans" pitchFamily="34"/>
                <a:ea typeface="Andale Sans UI" pitchFamily="2"/>
                <a:cs typeface="Tahoma" pitchFamily="2"/>
              </a:rPr>
              <a:t>O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(log</a:t>
            </a:r>
            <a:r>
              <a:rPr lang="en-US" sz="2400" baseline="30000" dirty="0">
                <a:latin typeface="Liberation Sans" pitchFamily="34"/>
                <a:ea typeface="Andale Sans UI" pitchFamily="2"/>
                <a:cs typeface="Tahoma" pitchFamily="2"/>
              </a:rPr>
              <a:t>5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 </a:t>
            </a:r>
            <a:r>
              <a:rPr lang="en-US" sz="2400" i="1" dirty="0"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) </a:t>
            </a:r>
            <a:r>
              <a:rPr lang="en-US" sz="2400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convergence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 time.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[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Angluin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Aspnes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Eisenstat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DISC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2006]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Liberation Sans" pitchFamily="34"/>
              <a:ea typeface="Andale Sans UI" pitchFamily="2"/>
              <a:cs typeface="Tahoma" pitchFamily="2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67620" y="5071744"/>
            <a:ext cx="12141230" cy="91632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06814" hangingPunct="0">
              <a:spcAft>
                <a:spcPts val="1134"/>
              </a:spcAft>
              <a:buClr>
                <a:srgbClr val="FF6633"/>
              </a:buClr>
              <a:buSzPct val="45000"/>
            </a:pPr>
            <a:r>
              <a:rPr lang="en-US" sz="2400" b="1" dirty="0">
                <a:latin typeface="Liberation Sans" pitchFamily="34"/>
                <a:ea typeface="Andale Sans UI" pitchFamily="2"/>
                <a:cs typeface="Tahoma" pitchFamily="2"/>
              </a:rPr>
              <a:t>Conjecture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: </a:t>
            </a:r>
            <a:r>
              <a:rPr lang="en-US" sz="2400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With a leader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, all non-detection predicates and non-</a:t>
            </a:r>
            <a:r>
              <a:rPr lang="en-US" sz="2400" dirty="0"/>
              <a:t>ℕ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-linear functions require at least </a:t>
            </a:r>
            <a:r>
              <a:rPr lang="en-US" sz="2400" i="1" dirty="0">
                <a:latin typeface="Liberation Sans" pitchFamily="34"/>
                <a:ea typeface="Andale Sans UI" pitchFamily="2"/>
                <a:cs typeface="Tahoma" pitchFamily="2"/>
              </a:rPr>
              <a:t>O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(</a:t>
            </a:r>
            <a:r>
              <a:rPr lang="en-US" sz="2400" i="1" dirty="0"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) </a:t>
            </a:r>
            <a:r>
              <a:rPr lang="en-US" sz="2400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stabilization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 time.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67620" y="5988073"/>
            <a:ext cx="12141230" cy="85849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06814" hangingPunct="0">
              <a:spcAft>
                <a:spcPts val="1134"/>
              </a:spcAft>
              <a:buClr>
                <a:srgbClr val="FF6633"/>
              </a:buClr>
              <a:buSzPct val="45000"/>
            </a:pPr>
            <a:r>
              <a:rPr lang="en-US" sz="2400" b="1" dirty="0">
                <a:latin typeface="Liberation Sans" pitchFamily="34"/>
                <a:ea typeface="Andale Sans UI" pitchFamily="2"/>
                <a:cs typeface="Tahoma" pitchFamily="2"/>
              </a:rPr>
              <a:t>Conjecture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: </a:t>
            </a:r>
            <a:r>
              <a:rPr lang="en-US" sz="2400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Without a leader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, all non-detection predicates and non-</a:t>
            </a:r>
            <a:r>
              <a:rPr lang="en-US" sz="2400" dirty="0"/>
              <a:t>ℕ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-linear functions require at least </a:t>
            </a:r>
            <a:r>
              <a:rPr lang="en-US" sz="2400" i="1" dirty="0">
                <a:latin typeface="Liberation Sans" pitchFamily="34"/>
                <a:ea typeface="Andale Sans UI" pitchFamily="2"/>
                <a:cs typeface="Tahoma" pitchFamily="2"/>
              </a:rPr>
              <a:t>O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(</a:t>
            </a:r>
            <a:r>
              <a:rPr lang="en-US" sz="2400" i="1" dirty="0"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) </a:t>
            </a:r>
            <a:r>
              <a:rPr lang="en-US" sz="2400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convergence</a:t>
            </a:r>
            <a:r>
              <a:rPr lang="en-US" sz="2400" dirty="0">
                <a:latin typeface="Liberation Sans" pitchFamily="34"/>
                <a:ea typeface="Andale Sans UI" pitchFamily="2"/>
                <a:cs typeface="Tahoma" pitchFamily="2"/>
              </a:rPr>
              <a:t> time.</a:t>
            </a:r>
          </a:p>
        </p:txBody>
      </p:sp>
    </p:spTree>
    <p:extLst>
      <p:ext uri="{BB962C8B-B14F-4D97-AF65-F5344CB8AC3E}">
        <p14:creationId xmlns:p14="http://schemas.microsoft.com/office/powerpoint/2010/main" val="172120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1" grpId="0"/>
      <p:bldP spid="93" grpId="0"/>
      <p:bldP spid="9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use </a:t>
            </a:r>
            <a:r>
              <a:rPr lang="en-US" dirty="0">
                <a:solidFill>
                  <a:srgbClr val="C00000"/>
                </a:solidFill>
              </a:rPr>
              <a:t>real-valued</a:t>
            </a:r>
            <a:r>
              <a:rPr lang="en-US" dirty="0"/>
              <a:t> concentrations?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39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82985" y="1687793"/>
            <a:ext cx="50471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Theorem</a:t>
            </a:r>
            <a:r>
              <a:rPr lang="en-US" sz="2400" dirty="0"/>
              <a:t>: A function is stably computable by a </a:t>
            </a:r>
            <a:r>
              <a:rPr lang="en-US" sz="2400" dirty="0">
                <a:solidFill>
                  <a:srgbClr val="C00000"/>
                </a:solidFill>
              </a:rPr>
              <a:t>real-valued</a:t>
            </a:r>
            <a:r>
              <a:rPr lang="en-US" sz="2400" dirty="0"/>
              <a:t> chemical reaction network if and only if it is </a:t>
            </a:r>
            <a:r>
              <a:rPr lang="en-US" sz="2400" i="1" dirty="0"/>
              <a:t>continuous</a:t>
            </a:r>
            <a:r>
              <a:rPr lang="en-US" sz="2400" dirty="0"/>
              <a:t> and piecewise linear.</a:t>
            </a:r>
          </a:p>
        </p:txBody>
      </p:sp>
      <p:sp>
        <p:nvSpPr>
          <p:cNvPr id="7" name="Rectangle 6"/>
          <p:cNvSpPr/>
          <p:nvPr/>
        </p:nvSpPr>
        <p:spPr>
          <a:xfrm>
            <a:off x="834708" y="1687793"/>
            <a:ext cx="54513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Theorem</a:t>
            </a:r>
            <a:r>
              <a:rPr lang="en-US" sz="2400" dirty="0"/>
              <a:t>: A function is stably computable by an </a:t>
            </a:r>
            <a:r>
              <a:rPr lang="en-US" sz="2400" dirty="0">
                <a:solidFill>
                  <a:srgbClr val="C00000"/>
                </a:solidFill>
              </a:rPr>
              <a:t>integer-valued</a:t>
            </a:r>
            <a:r>
              <a:rPr lang="en-US" sz="2400" dirty="0"/>
              <a:t> chemical reaction network if and only if it is </a:t>
            </a:r>
            <a:r>
              <a:rPr lang="en-US" sz="2400" dirty="0" err="1"/>
              <a:t>semilinear</a:t>
            </a:r>
            <a:r>
              <a:rPr lang="en-US" sz="2400" dirty="0"/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953525" y="3360698"/>
            <a:ext cx="4760560" cy="3476724"/>
            <a:chOff x="6953525" y="3299142"/>
            <a:chExt cx="5076632" cy="37075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53525" y="3765716"/>
              <a:ext cx="5076632" cy="3240983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7437779" y="3299142"/>
              <a:ext cx="4427999" cy="4266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u="sng" dirty="0"/>
                <a:t>continuous piecewise linear example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7108125" y="6947368"/>
            <a:ext cx="31546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[Chen, Doty,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ITCS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2014]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840431" y="3095775"/>
            <a:ext cx="5339142" cy="4249511"/>
            <a:chOff x="834708" y="3050507"/>
            <a:chExt cx="5339142" cy="4249511"/>
          </a:xfrm>
        </p:grpSpPr>
        <p:graphicFrame>
          <p:nvGraphicFramePr>
            <p:cNvPr id="15" name="Chart 14"/>
            <p:cNvGraphicFramePr/>
            <p:nvPr>
              <p:extLst>
                <p:ext uri="{D42A27DB-BD31-4B8C-83A1-F6EECF244321}">
                  <p14:modId xmlns:p14="http://schemas.microsoft.com/office/powerpoint/2010/main" val="173173548"/>
                </p:ext>
              </p:extLst>
            </p:nvPr>
          </p:nvGraphicFramePr>
          <p:xfrm>
            <a:off x="1007999" y="3428555"/>
            <a:ext cx="5165851" cy="32623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6" name="Rectangle 15"/>
            <p:cNvSpPr/>
            <p:nvPr/>
          </p:nvSpPr>
          <p:spPr>
            <a:xfrm>
              <a:off x="5776293" y="6481508"/>
              <a:ext cx="350672" cy="4374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i="1" dirty="0"/>
                <a:t>n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34708" y="3076133"/>
              <a:ext cx="646005" cy="4374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i="1" dirty="0"/>
                <a:t>f</a:t>
              </a:r>
              <a:r>
                <a:rPr lang="en-US" sz="2400" dirty="0"/>
                <a:t>(</a:t>
              </a:r>
              <a:r>
                <a:rPr lang="en-US" sz="2400" i="1" dirty="0"/>
                <a:t>n</a:t>
              </a:r>
              <a:r>
                <a:rPr lang="en-US" sz="2400" dirty="0"/>
                <a:t>)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71392" y="3050507"/>
              <a:ext cx="2539528" cy="3791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u="sng" dirty="0" err="1"/>
                <a:t>semilinear</a:t>
              </a:r>
              <a:r>
                <a:rPr lang="en-US" sz="2000" u="sng" dirty="0"/>
                <a:t> example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26563" y="6715243"/>
              <a:ext cx="351698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</a:t>
              </a:r>
              <a:r>
                <a:rPr lang="en-US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Angluin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en-US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Aspnes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en-US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Eisenstat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en-US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PODC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2006]</a:t>
              </a:r>
            </a:p>
            <a:p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[Chen, Doty, </a:t>
              </a:r>
              <a:r>
                <a:rPr lang="en-US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Soloveichik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en-US" sz="16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DNA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2012]</a:t>
              </a: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1320800" y="3583757"/>
              <a:ext cx="4670425" cy="2740846"/>
              <a:chOff x="1320800" y="3583757"/>
              <a:chExt cx="4670425" cy="2740846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1320800" y="6032500"/>
                <a:ext cx="4670425" cy="0"/>
              </a:xfrm>
              <a:prstGeom prst="line">
                <a:avLst/>
              </a:prstGeom>
              <a:ln w="19050">
                <a:solidFill>
                  <a:srgbClr val="4472C4">
                    <a:alpha val="52157"/>
                  </a:srgb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1778000" y="3583757"/>
                <a:ext cx="4180515" cy="2740846"/>
              </a:xfrm>
              <a:prstGeom prst="line">
                <a:avLst/>
              </a:prstGeom>
              <a:ln w="19050">
                <a:solidFill>
                  <a:srgbClr val="4472C4">
                    <a:alpha val="52157"/>
                  </a:srgb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/>
          <p:cNvGrpSpPr/>
          <p:nvPr/>
        </p:nvGrpSpPr>
        <p:grpSpPr>
          <a:xfrm>
            <a:off x="1394560" y="3989807"/>
            <a:ext cx="4551454" cy="2327473"/>
            <a:chOff x="1400175" y="3955852"/>
            <a:chExt cx="4551454" cy="2327473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1400175" y="6076950"/>
              <a:ext cx="307975" cy="206375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1876425" y="6076950"/>
              <a:ext cx="292100" cy="206375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2330450" y="5768976"/>
              <a:ext cx="304800" cy="222249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771392" y="5768976"/>
              <a:ext cx="336933" cy="222250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3225800" y="5172076"/>
              <a:ext cx="365125" cy="796924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693160" y="5172076"/>
              <a:ext cx="375920" cy="796924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150360" y="4577080"/>
              <a:ext cx="374333" cy="1391920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614386" y="4550745"/>
              <a:ext cx="384334" cy="1418255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080000" y="3966545"/>
              <a:ext cx="386615" cy="2002455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5537534" y="3955852"/>
              <a:ext cx="414095" cy="2013148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195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215" y="1133077"/>
            <a:ext cx="5025363" cy="367479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caucusing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34490" y="2049002"/>
            <a:ext cx="2477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4000" i="1" dirty="0">
                <a:solidFill>
                  <a:schemeClr val="accent1"/>
                </a:solidFill>
              </a:rPr>
              <a:t>X</a:t>
            </a:r>
            <a:r>
              <a:rPr lang="is-IS" sz="4000" dirty="0"/>
              <a:t>+</a:t>
            </a:r>
            <a:r>
              <a:rPr lang="is-IS" sz="4000" i="1" dirty="0">
                <a:solidFill>
                  <a:schemeClr val="accent2"/>
                </a:solidFill>
              </a:rPr>
              <a:t>Y</a:t>
            </a:r>
            <a:r>
              <a:rPr lang="en-US" sz="40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4000" i="1" dirty="0">
                <a:solidFill>
                  <a:schemeClr val="accent6"/>
                </a:solidFill>
              </a:rPr>
              <a:t>U</a:t>
            </a:r>
            <a:r>
              <a:rPr lang="is-IS" sz="4000" dirty="0"/>
              <a:t>+</a:t>
            </a:r>
            <a:r>
              <a:rPr lang="is-IS" sz="4000" i="1" dirty="0">
                <a:solidFill>
                  <a:schemeClr val="accent6"/>
                </a:solidFill>
              </a:rPr>
              <a:t>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95785" y="5270831"/>
            <a:ext cx="88469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distributed algorithm for </a:t>
            </a:r>
            <a:r>
              <a:rPr lang="en-US" sz="2800" i="1" dirty="0"/>
              <a:t>“approximate majority”</a:t>
            </a:r>
            <a:r>
              <a:rPr lang="en-US" sz="2800" dirty="0"/>
              <a:t>: </a:t>
            </a:r>
          </a:p>
          <a:p>
            <a:r>
              <a:rPr lang="en-US" sz="2800" dirty="0"/>
              <a:t>initial majority (</a:t>
            </a:r>
            <a:r>
              <a:rPr lang="en-US" sz="2800" i="1" dirty="0">
                <a:solidFill>
                  <a:schemeClr val="accent1"/>
                </a:solidFill>
              </a:rPr>
              <a:t>X</a:t>
            </a:r>
            <a:r>
              <a:rPr lang="en-US" sz="2800" dirty="0"/>
              <a:t> or </a:t>
            </a:r>
            <a:r>
              <a:rPr lang="is-IS" sz="2800" i="1" dirty="0">
                <a:solidFill>
                  <a:schemeClr val="accent2"/>
                </a:solidFill>
              </a:rPr>
              <a:t>Y</a:t>
            </a:r>
            <a:r>
              <a:rPr lang="en-US" sz="2800" dirty="0"/>
              <a:t>) quickly overtakes whole population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5293138" y="2476688"/>
            <a:ext cx="2080136" cy="1351595"/>
            <a:chOff x="4779669" y="2685896"/>
            <a:chExt cx="2080136" cy="1351595"/>
          </a:xfrm>
        </p:grpSpPr>
        <p:sp>
          <p:nvSpPr>
            <p:cNvPr id="8" name="Rectangle 7"/>
            <p:cNvSpPr/>
            <p:nvPr/>
          </p:nvSpPr>
          <p:spPr>
            <a:xfrm>
              <a:off x="4783694" y="3024189"/>
              <a:ext cx="42351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600" i="1" dirty="0">
                  <a:solidFill>
                    <a:schemeClr val="accent1"/>
                  </a:solidFill>
                </a:rPr>
                <a:t>X</a:t>
              </a:r>
              <a:endParaRPr lang="en-US" sz="3600" dirty="0">
                <a:solidFill>
                  <a:schemeClr val="accent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88352" y="3024188"/>
              <a:ext cx="48122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600" i="1" dirty="0">
                  <a:solidFill>
                    <a:schemeClr val="accent6"/>
                  </a:solidFill>
                </a:rPr>
                <a:t>U</a:t>
              </a:r>
              <a:endParaRPr lang="en-US" sz="3600" dirty="0">
                <a:solidFill>
                  <a:schemeClr val="accent6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50719" y="3024189"/>
              <a:ext cx="40908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600" i="1" dirty="0">
                  <a:solidFill>
                    <a:schemeClr val="accent2"/>
                  </a:solidFill>
                </a:rPr>
                <a:t>Y</a:t>
              </a:r>
              <a:endParaRPr lang="en-US" sz="3600" dirty="0">
                <a:solidFill>
                  <a:schemeClr val="accent2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251619" y="3222044"/>
              <a:ext cx="4157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082273" y="3222044"/>
              <a:ext cx="4157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5170837" y="3484616"/>
              <a:ext cx="41575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6006075" y="3488321"/>
              <a:ext cx="41575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4779669" y="3346721"/>
              <a:ext cx="1534386" cy="690770"/>
              <a:chOff x="4792368" y="2452481"/>
              <a:chExt cx="1534386" cy="690770"/>
            </a:xfrm>
          </p:grpSpPr>
          <p:cxnSp>
            <p:nvCxnSpPr>
              <p:cNvPr id="27" name="Connector: Elbow 26"/>
              <p:cNvCxnSpPr/>
              <p:nvPr/>
            </p:nvCxnSpPr>
            <p:spPr>
              <a:xfrm rot="10800000" flipH="1" flipV="1">
                <a:off x="4792368" y="2452481"/>
                <a:ext cx="636032" cy="321592"/>
              </a:xfrm>
              <a:prstGeom prst="bentConnector5">
                <a:avLst>
                  <a:gd name="adj1" fmla="val -35942"/>
                  <a:gd name="adj2" fmla="val 214846"/>
                  <a:gd name="adj3" fmla="val 9687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5342126" y="2685896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Connector: Elbow 39"/>
              <p:cNvCxnSpPr/>
              <p:nvPr/>
            </p:nvCxnSpPr>
            <p:spPr>
              <a:xfrm flipV="1">
                <a:off x="5414234" y="2793526"/>
                <a:ext cx="854855" cy="349725"/>
              </a:xfrm>
              <a:prstGeom prst="bentConnector3">
                <a:avLst>
                  <a:gd name="adj1" fmla="val 9884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/>
              <p:cNvSpPr/>
              <p:nvPr/>
            </p:nvSpPr>
            <p:spPr>
              <a:xfrm>
                <a:off x="6190049" y="2688337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 rot="10800000">
              <a:off x="5317092" y="2685896"/>
              <a:ext cx="1530361" cy="690136"/>
              <a:chOff x="4948793" y="2605515"/>
              <a:chExt cx="1530361" cy="690136"/>
            </a:xfrm>
          </p:grpSpPr>
          <p:cxnSp>
            <p:nvCxnSpPr>
              <p:cNvPr id="48" name="Connector: Elbow 47"/>
              <p:cNvCxnSpPr/>
              <p:nvPr/>
            </p:nvCxnSpPr>
            <p:spPr>
              <a:xfrm rot="10800000" flipH="1" flipV="1">
                <a:off x="4948793" y="2605515"/>
                <a:ext cx="636032" cy="321592"/>
              </a:xfrm>
              <a:prstGeom prst="bentConnector5">
                <a:avLst>
                  <a:gd name="adj1" fmla="val -35942"/>
                  <a:gd name="adj2" fmla="val 214846"/>
                  <a:gd name="adj3" fmla="val 9687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48"/>
              <p:cNvSpPr/>
              <p:nvPr/>
            </p:nvSpPr>
            <p:spPr>
              <a:xfrm>
                <a:off x="5494526" y="2838296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Connector: Elbow 49"/>
              <p:cNvCxnSpPr/>
              <p:nvPr/>
            </p:nvCxnSpPr>
            <p:spPr>
              <a:xfrm flipV="1">
                <a:off x="5566634" y="2945926"/>
                <a:ext cx="854855" cy="349725"/>
              </a:xfrm>
              <a:prstGeom prst="bentConnector3">
                <a:avLst>
                  <a:gd name="adj1" fmla="val 9884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/>
              <p:cNvSpPr/>
              <p:nvPr/>
            </p:nvSpPr>
            <p:spPr>
              <a:xfrm>
                <a:off x="6342449" y="2840737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7" name="Rectangle 56"/>
          <p:cNvSpPr/>
          <p:nvPr/>
        </p:nvSpPr>
        <p:spPr>
          <a:xfrm>
            <a:off x="1255636" y="6637367"/>
            <a:ext cx="10688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   A simple population protocol for fast robust approximate majority,   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2007]</a:t>
            </a:r>
          </a:p>
        </p:txBody>
      </p:sp>
      <p:sp>
        <p:nvSpPr>
          <p:cNvPr id="4" name="Rectangle 3"/>
          <p:cNvSpPr/>
          <p:nvPr/>
        </p:nvSpPr>
        <p:spPr>
          <a:xfrm>
            <a:off x="1634490" y="3070136"/>
            <a:ext cx="2477073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4000" i="1" dirty="0">
                <a:solidFill>
                  <a:schemeClr val="accent1"/>
                </a:solidFill>
              </a:rPr>
              <a:t>X</a:t>
            </a:r>
            <a:r>
              <a:rPr lang="is-IS" sz="4000" dirty="0"/>
              <a:t>+</a:t>
            </a:r>
            <a:r>
              <a:rPr lang="is-IS" sz="4000" i="1" dirty="0">
                <a:solidFill>
                  <a:schemeClr val="accent6"/>
                </a:solidFill>
              </a:rPr>
              <a:t>U</a:t>
            </a:r>
            <a:r>
              <a:rPr lang="en-US" sz="40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4000" i="1" dirty="0">
                <a:solidFill>
                  <a:schemeClr val="accent1"/>
                </a:solidFill>
              </a:rPr>
              <a:t>X</a:t>
            </a:r>
            <a:r>
              <a:rPr lang="is-IS" sz="4000" dirty="0"/>
              <a:t>+</a:t>
            </a:r>
            <a:r>
              <a:rPr lang="is-IS" sz="4000" i="1" dirty="0">
                <a:solidFill>
                  <a:schemeClr val="accent1"/>
                </a:solidFill>
              </a:rPr>
              <a:t>X</a:t>
            </a:r>
          </a:p>
          <a:p>
            <a:pPr>
              <a:spcBef>
                <a:spcPts val="9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4000" i="1" dirty="0">
                <a:solidFill>
                  <a:schemeClr val="accent2"/>
                </a:solidFill>
              </a:rPr>
              <a:t>Y</a:t>
            </a:r>
            <a:r>
              <a:rPr lang="is-IS" sz="4000" dirty="0"/>
              <a:t>+</a:t>
            </a:r>
            <a:r>
              <a:rPr lang="is-IS" sz="4000" i="1" dirty="0">
                <a:solidFill>
                  <a:schemeClr val="accent6"/>
                </a:solidFill>
              </a:rPr>
              <a:t>U</a:t>
            </a:r>
            <a:r>
              <a:rPr lang="en-US" sz="40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4000" i="1" dirty="0">
                <a:solidFill>
                  <a:schemeClr val="accent2"/>
                </a:solidFill>
              </a:rPr>
              <a:t>Y</a:t>
            </a:r>
            <a:r>
              <a:rPr lang="is-IS" sz="4000" dirty="0"/>
              <a:t>+</a:t>
            </a:r>
            <a:r>
              <a:rPr lang="is-IS" sz="4000" i="1" dirty="0">
                <a:solidFill>
                  <a:schemeClr val="accent2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09268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46285" y="402483"/>
            <a:ext cx="9896415" cy="1461188"/>
          </a:xfrm>
        </p:spPr>
        <p:txBody>
          <a:bodyPr>
            <a:normAutofit/>
          </a:bodyPr>
          <a:lstStyle/>
          <a:p>
            <a:r>
              <a:rPr lang="en-US" sz="4000" dirty="0"/>
              <a:t>What if we allow a small probability of </a:t>
            </a:r>
            <a:r>
              <a:rPr lang="en-US" sz="4000" dirty="0">
                <a:solidFill>
                  <a:srgbClr val="C00000"/>
                </a:solidFill>
              </a:rPr>
              <a:t>error</a:t>
            </a:r>
            <a:r>
              <a:rPr lang="en-US" sz="4000" dirty="0"/>
              <a:t>? (i.e., allow reaction rates to influence outcome)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40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4707" y="1861618"/>
            <a:ext cx="11379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Theorem</a:t>
            </a:r>
            <a:r>
              <a:rPr lang="en-US" sz="2400" dirty="0"/>
              <a:t>: A function is computable with probability of error &lt; 1% by an integer-valued chemical reaction network if and only if it is computable by </a:t>
            </a:r>
            <a:r>
              <a:rPr lang="en-US" sz="2400" u="sng" dirty="0"/>
              <a:t>any algorithm whatsoever</a:t>
            </a:r>
            <a:r>
              <a:rPr lang="en-US" sz="2400" dirty="0"/>
              <a:t>…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917626" y="3198398"/>
            <a:ext cx="5653826" cy="4082297"/>
            <a:chOff x="704907" y="3256834"/>
            <a:chExt cx="5653826" cy="4082297"/>
          </a:xfrm>
        </p:grpSpPr>
        <p:graphicFrame>
          <p:nvGraphicFramePr>
            <p:cNvPr id="7" name="Chart 6"/>
            <p:cNvGraphicFramePr/>
            <p:nvPr>
              <p:extLst>
                <p:ext uri="{D42A27DB-BD31-4B8C-83A1-F6EECF244321}">
                  <p14:modId xmlns:p14="http://schemas.microsoft.com/office/powerpoint/2010/main" val="2917723920"/>
                </p:ext>
              </p:extLst>
            </p:nvPr>
          </p:nvGraphicFramePr>
          <p:xfrm>
            <a:off x="907366" y="3669214"/>
            <a:ext cx="5451367" cy="34426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5919613" y="6877466"/>
              <a:ext cx="37005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i="1" dirty="0"/>
                <a:t>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04907" y="3283876"/>
              <a:ext cx="68171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i="1" dirty="0"/>
                <a:t>f</a:t>
              </a:r>
              <a:r>
                <a:rPr lang="en-US" sz="2400" dirty="0"/>
                <a:t>(</a:t>
              </a:r>
              <a:r>
                <a:rPr lang="en-US" sz="2400" i="1" dirty="0"/>
                <a:t>n</a:t>
              </a:r>
              <a:r>
                <a:rPr lang="en-US" sz="2400" dirty="0"/>
                <a:t>)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748631" y="3256834"/>
              <a:ext cx="267988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u="sng" dirty="0"/>
                <a:t>computable example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1542" y="5837859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87503" y="5342407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21597" y="486544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56981" y="4391693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00909" y="3881187"/>
              <a:ext cx="4187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11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834707" y="2684432"/>
            <a:ext cx="52561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Cook, Bruck,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Winfree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Natural Computing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2008]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012173" y="3198398"/>
            <a:ext cx="55372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… </a:t>
            </a:r>
            <a:r>
              <a:rPr lang="en-US" sz="2000" b="1" dirty="0">
                <a:solidFill>
                  <a:srgbClr val="C00000"/>
                </a:solidFill>
              </a:rPr>
              <a:t>if</a:t>
            </a:r>
            <a:r>
              <a:rPr lang="en-US" sz="2000" dirty="0"/>
              <a:t> we have an initial leader.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989490" y="3849052"/>
            <a:ext cx="5537285" cy="1631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Furthermore, computation doesn’t merely converge to the correct answer eventually, but can be made </a:t>
            </a:r>
            <a:r>
              <a:rPr lang="en-US" sz="2000" i="1" dirty="0"/>
              <a:t>“terminating”</a:t>
            </a:r>
            <a:r>
              <a:rPr lang="en-US" sz="2000" dirty="0"/>
              <a:t>: producing a molecule </a:t>
            </a:r>
            <a:r>
              <a:rPr lang="en-US" sz="2000" i="1" dirty="0"/>
              <a:t>T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00000"/>
                </a:solidFill>
              </a:rPr>
              <a:t>signaling when the computation is done</a:t>
            </a:r>
            <a:r>
              <a:rPr lang="en-US" sz="2000" dirty="0"/>
              <a:t>.</a:t>
            </a:r>
          </a:p>
          <a:p>
            <a:r>
              <a:rPr lang="en-US" sz="2000" dirty="0"/>
              <a:t>(provably impossible when </a:t>
            </a:r>
            <a:r>
              <a:rPr lang="en-US" sz="2000" dirty="0" err="1"/>
              <a:t>Pr</a:t>
            </a:r>
            <a:r>
              <a:rPr lang="en-US" sz="2000" dirty="0"/>
              <a:t>[error] = 0)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989490" y="5730812"/>
            <a:ext cx="5521332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/>
              <a:t>Conjecture</a:t>
            </a:r>
            <a:r>
              <a:rPr lang="en-US" sz="2400" dirty="0"/>
              <a:t>: </a:t>
            </a:r>
            <a:r>
              <a:rPr lang="en-US" sz="2400" i="1" dirty="0"/>
              <a:t>Even without a leader</a:t>
            </a:r>
            <a:r>
              <a:rPr lang="en-US" sz="2400" dirty="0"/>
              <a:t>, any computable function can be efficiently computed with high probability.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012171" y="2742612"/>
            <a:ext cx="55372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… “efficiently” (polynomial-time slowdown) …</a:t>
            </a:r>
          </a:p>
        </p:txBody>
      </p:sp>
    </p:spTree>
    <p:extLst>
      <p:ext uri="{BB962C8B-B14F-4D97-AF65-F5344CB8AC3E}">
        <p14:creationId xmlns:p14="http://schemas.microsoft.com/office/powerpoint/2010/main" val="13749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 if we use real-valued concentrations… </a:t>
            </a:r>
            <a:r>
              <a:rPr lang="en-US" sz="4000" b="1" dirty="0"/>
              <a:t>and</a:t>
            </a:r>
            <a:r>
              <a:rPr lang="en-US" sz="4000" dirty="0"/>
              <a:t> allow reaction rates to influence outcome??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41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23985" y="2047040"/>
            <a:ext cx="11379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Theorem</a:t>
            </a:r>
            <a:r>
              <a:rPr lang="en-US" sz="2400" dirty="0"/>
              <a:t>: A function is computable by a real-valued chemical reaction network using </a:t>
            </a:r>
            <a:r>
              <a:rPr lang="en-US" sz="2400" dirty="0">
                <a:solidFill>
                  <a:srgbClr val="C00000"/>
                </a:solidFill>
              </a:rPr>
              <a:t>mass-action kinetics</a:t>
            </a:r>
            <a:r>
              <a:rPr lang="en-US" sz="2400" dirty="0"/>
              <a:t> if and only if it is computable by </a:t>
            </a:r>
            <a:r>
              <a:rPr lang="en-US" sz="2400" u="sng" dirty="0"/>
              <a:t>any algorithm whatsoever</a:t>
            </a:r>
            <a:r>
              <a:rPr lang="en-US" sz="24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923985" y="2873295"/>
            <a:ext cx="10616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Fages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Le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Guludec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Bournez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Pouly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  Strong Turing completeness of continuous chemical reaction networks and compilation of mixed analog-digital programs.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Computational Methods in Systems Biology – CMSB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68910" y="4163775"/>
            <a:ext cx="6696065" cy="2230605"/>
            <a:chOff x="2963658" y="3750437"/>
            <a:chExt cx="6696065" cy="2230605"/>
          </a:xfrm>
        </p:grpSpPr>
        <p:sp>
          <p:nvSpPr>
            <p:cNvPr id="6" name="Rectangle 5"/>
            <p:cNvSpPr/>
            <p:nvPr/>
          </p:nvSpPr>
          <p:spPr>
            <a:xfrm>
              <a:off x="2963658" y="3750437"/>
              <a:ext cx="281061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/>
                <a:t>mass-action kinetics: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021782" y="4445016"/>
              <a:ext cx="160011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i="1" dirty="0"/>
                <a:t>X</a:t>
              </a:r>
              <a:r>
                <a:rPr lang="en-US" sz="3200" dirty="0"/>
                <a:t> </a:t>
              </a:r>
              <a:r>
                <a:rPr lang="en-US" sz="3200" dirty="0">
                  <a:latin typeface="Liberation Sans" panose="020B0604020202020204" pitchFamily="34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→</a:t>
              </a:r>
              <a:r>
                <a:rPr lang="en-US" sz="3200" dirty="0"/>
                <a:t> </a:t>
              </a:r>
              <a:r>
                <a:rPr lang="en-US" sz="3200" i="1" dirty="0"/>
                <a:t>Y</a:t>
              </a:r>
              <a:r>
                <a:rPr lang="en-US" sz="3200" dirty="0"/>
                <a:t>+</a:t>
              </a:r>
              <a:r>
                <a:rPr lang="en-US" sz="3200" i="1" dirty="0"/>
                <a:t>Y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650372" y="5145631"/>
              <a:ext cx="159210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i="1" dirty="0"/>
                <a:t>Y</a:t>
              </a:r>
              <a:r>
                <a:rPr lang="en-US" sz="3200" dirty="0"/>
                <a:t>+</a:t>
              </a:r>
              <a:r>
                <a:rPr lang="en-US" sz="3200" i="1" dirty="0"/>
                <a:t>Z</a:t>
              </a:r>
              <a:r>
                <a:rPr lang="en-US" sz="3200" dirty="0"/>
                <a:t> </a:t>
              </a:r>
              <a:r>
                <a:rPr lang="en-US" sz="3200" dirty="0">
                  <a:latin typeface="Liberation Sans" panose="020B0604020202020204" pitchFamily="34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→</a:t>
              </a:r>
              <a:r>
                <a:rPr lang="en-US" sz="3200" dirty="0"/>
                <a:t> </a:t>
              </a:r>
              <a:r>
                <a:rPr lang="en-US" sz="3200" i="1" dirty="0"/>
                <a:t>X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44989" y="4398849"/>
              <a:ext cx="38824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i="1" dirty="0"/>
                <a:t>k</a:t>
              </a:r>
              <a:r>
                <a:rPr lang="en-US" sz="2000" baseline="-25000" dirty="0"/>
                <a:t>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24150" y="5091347"/>
              <a:ext cx="38824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i="1" dirty="0"/>
                <a:t>k</a:t>
              </a:r>
              <a:r>
                <a:rPr lang="en-US" sz="2000" baseline="-25000" dirty="0"/>
                <a:t>2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99747" y="3860241"/>
              <a:ext cx="365516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[</a:t>
              </a:r>
              <a:r>
                <a:rPr lang="en-US" sz="3200" i="1" dirty="0"/>
                <a:t>X</a:t>
              </a:r>
              <a:r>
                <a:rPr lang="en-US" sz="3200" dirty="0"/>
                <a:t>] = –</a:t>
              </a:r>
              <a:r>
                <a:rPr lang="en-US" sz="3200" i="1" dirty="0"/>
                <a:t>k</a:t>
              </a:r>
              <a:r>
                <a:rPr lang="en-US" sz="3200" baseline="-25000" dirty="0"/>
                <a:t>1</a:t>
              </a:r>
              <a:r>
                <a:rPr lang="en-US" sz="3200" dirty="0"/>
                <a:t>[</a:t>
              </a:r>
              <a:r>
                <a:rPr lang="en-US" sz="3200" i="1" dirty="0"/>
                <a:t>X</a:t>
              </a:r>
              <a:r>
                <a:rPr lang="en-US" sz="3200" dirty="0"/>
                <a:t>] + </a:t>
              </a:r>
              <a:r>
                <a:rPr lang="en-US" sz="3200" i="1" dirty="0"/>
                <a:t>k</a:t>
              </a:r>
              <a:r>
                <a:rPr lang="en-US" sz="3200" baseline="-25000" dirty="0"/>
                <a:t>2</a:t>
              </a:r>
              <a:r>
                <a:rPr lang="en-US" sz="3200" dirty="0"/>
                <a:t>[</a:t>
              </a:r>
              <a:r>
                <a:rPr lang="en-US" sz="3200" i="1" dirty="0"/>
                <a:t>Y</a:t>
              </a:r>
              <a:r>
                <a:rPr lang="en-US" sz="3200" dirty="0"/>
                <a:t>][</a:t>
              </a:r>
              <a:r>
                <a:rPr lang="en-US" sz="3200" i="1" dirty="0"/>
                <a:t>Z</a:t>
              </a:r>
              <a:r>
                <a:rPr lang="en-US" sz="3200" dirty="0"/>
                <a:t>]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6283380" y="3892664"/>
              <a:ext cx="86122" cy="861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99747" y="4609028"/>
              <a:ext cx="364555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[</a:t>
              </a:r>
              <a:r>
                <a:rPr lang="en-US" sz="3200" i="1" dirty="0"/>
                <a:t>Y</a:t>
              </a:r>
              <a:r>
                <a:rPr lang="en-US" sz="3200" dirty="0"/>
                <a:t>] = 2</a:t>
              </a:r>
              <a:r>
                <a:rPr lang="en-US" sz="3200" i="1" dirty="0"/>
                <a:t>k</a:t>
              </a:r>
              <a:r>
                <a:rPr lang="en-US" sz="3200" baseline="-25000" dirty="0"/>
                <a:t>1</a:t>
              </a:r>
              <a:r>
                <a:rPr lang="en-US" sz="3200" dirty="0"/>
                <a:t>[</a:t>
              </a:r>
              <a:r>
                <a:rPr lang="en-US" sz="3200" i="1" dirty="0"/>
                <a:t>X</a:t>
              </a:r>
              <a:r>
                <a:rPr lang="en-US" sz="3200" dirty="0"/>
                <a:t>] – </a:t>
              </a:r>
              <a:r>
                <a:rPr lang="en-US" sz="3200" i="1" dirty="0"/>
                <a:t>k</a:t>
              </a:r>
              <a:r>
                <a:rPr lang="en-US" sz="3200" baseline="-25000" dirty="0"/>
                <a:t>2</a:t>
              </a:r>
              <a:r>
                <a:rPr lang="en-US" sz="3200" dirty="0"/>
                <a:t>[</a:t>
              </a:r>
              <a:r>
                <a:rPr lang="en-US" sz="3200" i="1" dirty="0"/>
                <a:t>Y</a:t>
              </a:r>
              <a:r>
                <a:rPr lang="en-US" sz="3200" dirty="0"/>
                <a:t>][</a:t>
              </a:r>
              <a:r>
                <a:rPr lang="en-US" sz="3200" i="1" dirty="0"/>
                <a:t>Z</a:t>
              </a:r>
              <a:r>
                <a:rPr lang="en-US" sz="3200" dirty="0"/>
                <a:t>]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999747" y="5396267"/>
              <a:ext cx="365997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[</a:t>
              </a:r>
              <a:r>
                <a:rPr lang="en-US" sz="3200" i="1" dirty="0"/>
                <a:t>Z</a:t>
              </a:r>
              <a:r>
                <a:rPr lang="en-US" sz="3200" dirty="0"/>
                <a:t>] =             – </a:t>
              </a:r>
              <a:r>
                <a:rPr lang="en-US" sz="3200" i="1" dirty="0"/>
                <a:t>k</a:t>
              </a:r>
              <a:r>
                <a:rPr lang="en-US" sz="3200" baseline="-25000" dirty="0"/>
                <a:t>2</a:t>
              </a:r>
              <a:r>
                <a:rPr lang="en-US" sz="3200" dirty="0"/>
                <a:t>[</a:t>
              </a:r>
              <a:r>
                <a:rPr lang="en-US" sz="3200" i="1" dirty="0"/>
                <a:t>Y</a:t>
              </a:r>
              <a:r>
                <a:rPr lang="en-US" sz="3200" dirty="0"/>
                <a:t>][</a:t>
              </a:r>
              <a:r>
                <a:rPr lang="en-US" sz="3200" i="1" dirty="0"/>
                <a:t>Z</a:t>
              </a:r>
              <a:r>
                <a:rPr lang="en-US" sz="3200" dirty="0"/>
                <a:t>]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6283380" y="4647480"/>
              <a:ext cx="86122" cy="861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6283380" y="5426029"/>
              <a:ext cx="86122" cy="861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8290560" y="4326146"/>
            <a:ext cx="4084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… with only a polynomial-time slowdown.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920131" y="5146940"/>
            <a:ext cx="48251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Bournez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Graça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Pouly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 Polynomial time corresponds to solutions of polynomial ordinary differential equations of polynomial length.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Journal of the ACM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8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1390306"/>
            <a:ext cx="7067873" cy="5168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985" y="363983"/>
            <a:ext cx="11591806" cy="1461188"/>
          </a:xfrm>
        </p:spPr>
        <p:txBody>
          <a:bodyPr/>
          <a:lstStyle/>
          <a:p>
            <a:r>
              <a:rPr lang="en-US" dirty="0"/>
              <a:t>Fast approximate division by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42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5214" y="3309943"/>
            <a:ext cx="256352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i="1" dirty="0">
                <a:solidFill>
                  <a:schemeClr val="accent1"/>
                </a:solidFill>
              </a:rPr>
              <a:t>X</a:t>
            </a:r>
            <a:r>
              <a:rPr lang="en-US" dirty="0"/>
              <a:t>+</a:t>
            </a:r>
            <a:r>
              <a:rPr lang="en-US" i="1" dirty="0">
                <a:solidFill>
                  <a:schemeClr val="accent6"/>
                </a:solidFill>
              </a:rPr>
              <a:t>A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i="1" dirty="0">
                <a:solidFill>
                  <a:srgbClr val="C00000"/>
                </a:solidFill>
              </a:rPr>
              <a:t>B</a:t>
            </a:r>
            <a:r>
              <a:rPr lang="en-US" dirty="0"/>
              <a:t>+</a:t>
            </a:r>
            <a:r>
              <a:rPr lang="en-US" i="1" dirty="0">
                <a:solidFill>
                  <a:schemeClr val="accent2"/>
                </a:solidFill>
                <a:ea typeface="Andale Sans UI" pitchFamily="2"/>
              </a:rPr>
              <a:t>Y</a:t>
            </a:r>
            <a:endParaRPr lang="en-US" i="1" dirty="0">
              <a:solidFill>
                <a:srgbClr val="C00000"/>
              </a:solidFill>
            </a:endParaRP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i="1" dirty="0">
                <a:solidFill>
                  <a:schemeClr val="accent1"/>
                </a:solidFill>
              </a:rPr>
              <a:t>X</a:t>
            </a:r>
            <a:r>
              <a:rPr lang="en-US" dirty="0"/>
              <a:t>+</a:t>
            </a:r>
            <a:r>
              <a:rPr lang="en-US" i="1" dirty="0">
                <a:solidFill>
                  <a:srgbClr val="C00000"/>
                </a:solidFill>
              </a:rPr>
              <a:t>B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i="1" dirty="0">
                <a:solidFill>
                  <a:schemeClr val="accent6"/>
                </a:solidFill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1472626" y="2006151"/>
            <a:ext cx="4206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initial configuration: </a:t>
            </a:r>
          </a:p>
          <a:p>
            <a:r>
              <a:rPr lang="en-US" sz="2800" dirty="0"/>
              <a:t>{ </a:t>
            </a:r>
            <a:r>
              <a:rPr lang="en-US" sz="2800" i="1" dirty="0"/>
              <a:t>n</a:t>
            </a:r>
            <a:r>
              <a:rPr lang="en-US" sz="2800" dirty="0"/>
              <a:t> </a:t>
            </a:r>
            <a:r>
              <a:rPr lang="en-US" sz="2800" i="1" dirty="0">
                <a:solidFill>
                  <a:schemeClr val="accent1"/>
                </a:solidFill>
              </a:rPr>
              <a:t>X</a:t>
            </a:r>
            <a:r>
              <a:rPr lang="en-US" sz="2800" dirty="0"/>
              <a:t>, </a:t>
            </a:r>
            <a:r>
              <a:rPr lang="el-GR" sz="2800" i="1" dirty="0"/>
              <a:t>ε</a:t>
            </a:r>
            <a:r>
              <a:rPr lang="en-US" sz="2800" i="1" dirty="0"/>
              <a:t>n</a:t>
            </a:r>
            <a:r>
              <a:rPr lang="en-US" sz="2800" dirty="0"/>
              <a:t> </a:t>
            </a:r>
            <a:r>
              <a:rPr lang="en-US" sz="2800" i="1" dirty="0">
                <a:solidFill>
                  <a:schemeClr val="accent6"/>
                </a:solidFill>
              </a:rPr>
              <a:t>A</a:t>
            </a:r>
            <a:r>
              <a:rPr lang="en-US" sz="2800" dirty="0"/>
              <a:t>, </a:t>
            </a:r>
            <a:r>
              <a:rPr lang="el-GR" sz="2800" i="1" dirty="0"/>
              <a:t>ε</a:t>
            </a:r>
            <a:r>
              <a:rPr lang="en-US" sz="2800" i="1" dirty="0"/>
              <a:t>n</a:t>
            </a:r>
            <a:r>
              <a:rPr lang="en-US" sz="2800" dirty="0"/>
              <a:t> </a:t>
            </a:r>
            <a:r>
              <a:rPr lang="en-US" sz="2800" i="1" dirty="0">
                <a:solidFill>
                  <a:srgbClr val="C00000"/>
                </a:solidFill>
              </a:rPr>
              <a:t>B</a:t>
            </a:r>
            <a:r>
              <a:rPr lang="en-US" sz="2800" dirty="0"/>
              <a:t> }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17844" y="5144852"/>
            <a:ext cx="321754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/>
              <a:t>guaranteed</a:t>
            </a:r>
            <a:r>
              <a:rPr lang="en-US" sz="2800" dirty="0"/>
              <a:t> to get </a:t>
            </a:r>
          </a:p>
          <a:p>
            <a:r>
              <a:rPr lang="en-US" sz="2800" i="1" dirty="0">
                <a:solidFill>
                  <a:schemeClr val="accent2"/>
                </a:solidFill>
              </a:rPr>
              <a:t>Y</a:t>
            </a:r>
            <a:r>
              <a:rPr lang="en-US" sz="2800" dirty="0"/>
              <a:t> = </a:t>
            </a:r>
            <a:r>
              <a:rPr lang="en-US" sz="2800" i="1" dirty="0"/>
              <a:t>n</a:t>
            </a:r>
            <a:r>
              <a:rPr lang="en-US" sz="2800" dirty="0"/>
              <a:t>/2 ± </a:t>
            </a:r>
            <a:r>
              <a:rPr lang="el-GR" sz="2800" i="1" dirty="0"/>
              <a:t>ε</a:t>
            </a:r>
            <a:r>
              <a:rPr lang="en-US" sz="2800" i="1" dirty="0"/>
              <a:t>n</a:t>
            </a:r>
          </a:p>
          <a:p>
            <a:r>
              <a:rPr lang="en-US" sz="2800" dirty="0"/>
              <a:t>E[time] = O(log </a:t>
            </a:r>
            <a:r>
              <a:rPr lang="en-US" sz="2800" i="1" dirty="0"/>
              <a:t>n</a:t>
            </a:r>
            <a:r>
              <a:rPr lang="en-US" sz="2800" dirty="0"/>
              <a:t>) / </a:t>
            </a:r>
            <a:r>
              <a:rPr lang="el-GR" sz="2800" i="1" dirty="0"/>
              <a:t>ε</a:t>
            </a:r>
            <a:endParaRPr lang="en-US" sz="2800" dirty="0"/>
          </a:p>
        </p:txBody>
      </p:sp>
      <p:sp>
        <p:nvSpPr>
          <p:cNvPr id="17" name="Rectangle 16"/>
          <p:cNvSpPr/>
          <p:nvPr/>
        </p:nvSpPr>
        <p:spPr>
          <a:xfrm>
            <a:off x="7616635" y="1390306"/>
            <a:ext cx="27142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/>
              <a:t>n</a:t>
            </a:r>
            <a:r>
              <a:rPr lang="en-US" sz="2800" dirty="0"/>
              <a:t> = 100      </a:t>
            </a:r>
            <a:r>
              <a:rPr lang="el-GR" sz="2800" i="1" dirty="0"/>
              <a:t>ε</a:t>
            </a:r>
            <a:r>
              <a:rPr lang="en-US" sz="2800" dirty="0"/>
              <a:t> = 0.1</a:t>
            </a:r>
          </a:p>
        </p:txBody>
      </p:sp>
      <p:sp>
        <p:nvSpPr>
          <p:cNvPr id="9" name="Rectangle 8"/>
          <p:cNvSpPr/>
          <p:nvPr/>
        </p:nvSpPr>
        <p:spPr>
          <a:xfrm>
            <a:off x="2984308" y="6654693"/>
            <a:ext cx="74656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[Belleville, Doty,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Hardness of computing and approximating predicates and functions with leaderless population protocols,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ICALP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</a:p>
        </p:txBody>
      </p:sp>
    </p:spTree>
    <p:extLst>
      <p:ext uri="{BB962C8B-B14F-4D97-AF65-F5344CB8AC3E}">
        <p14:creationId xmlns:p14="http://schemas.microsoft.com/office/powerpoint/2010/main" val="119160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7866" y="1579761"/>
            <a:ext cx="11719900" cy="1235720"/>
          </a:xfrm>
        </p:spPr>
        <p:txBody>
          <a:bodyPr>
            <a:normAutofit/>
          </a:bodyPr>
          <a:lstStyle/>
          <a:p>
            <a:r>
              <a:rPr lang="en-US" dirty="0"/>
              <a:t>Thank you!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96767" y="3272680"/>
            <a:ext cx="12090534" cy="36538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Questions?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Proofs of conjectures?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Criticism of model? </a:t>
            </a:r>
          </a:p>
          <a:p>
            <a:pPr lvl="1"/>
            <a:r>
              <a:rPr lang="en-US" sz="2400" i="1" dirty="0"/>
              <a:t>suggestions</a:t>
            </a:r>
            <a:r>
              <a:rPr lang="en-US" sz="2400" dirty="0"/>
              <a:t>: 1) lack of reverse reactions (energy dissipated = </a:t>
            </a:r>
            <a:r>
              <a:rPr lang="en-US" sz="24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∞</a:t>
            </a:r>
            <a:r>
              <a:rPr lang="en-US" sz="2400" dirty="0"/>
              <a:t>), 2) assumption of single initial copy of leader, 3) reactions aren’t mass-conserving, 4) what about leak reactions?, 5) no discussion of diffusion rates, 6) this has nothing to do with how biological cells compute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4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362215" y="3065643"/>
            <a:ext cx="3496045" cy="2662431"/>
            <a:chOff x="8220495" y="2726347"/>
            <a:chExt cx="4306002" cy="32331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8621" y="2726347"/>
              <a:ext cx="3990464" cy="3233109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8220495" y="3853782"/>
              <a:ext cx="574940" cy="85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4000" i="1" dirty="0">
                  <a:solidFill>
                    <a:schemeClr val="accent1"/>
                  </a:solidFill>
                </a:rPr>
                <a:t>X</a:t>
              </a:r>
              <a:endParaRPr lang="en-US" sz="4000" dirty="0">
                <a:solidFill>
                  <a:schemeClr val="accent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971301" y="3813459"/>
              <a:ext cx="555196" cy="8596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4000" i="1" dirty="0">
                  <a:solidFill>
                    <a:schemeClr val="accent2"/>
                  </a:solidFill>
                </a:rPr>
                <a:t>Y</a:t>
              </a:r>
              <a:endParaRPr lang="en-US" sz="40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Does</a:t>
            </a:r>
            <a:r>
              <a:rPr lang="en-US" dirty="0"/>
              <a:t> chemistry compute?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5</a:t>
            </a:fld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7845455" y="1682719"/>
            <a:ext cx="2080136" cy="1351595"/>
            <a:chOff x="4779669" y="2685896"/>
            <a:chExt cx="2080136" cy="1351595"/>
          </a:xfrm>
        </p:grpSpPr>
        <p:sp>
          <p:nvSpPr>
            <p:cNvPr id="8" name="Rectangle 7"/>
            <p:cNvSpPr/>
            <p:nvPr/>
          </p:nvSpPr>
          <p:spPr>
            <a:xfrm>
              <a:off x="4783694" y="3024189"/>
              <a:ext cx="42351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600" i="1" dirty="0">
                  <a:solidFill>
                    <a:schemeClr val="accent1"/>
                  </a:solidFill>
                </a:rPr>
                <a:t>X</a:t>
              </a:r>
              <a:endParaRPr lang="en-US" sz="3600" dirty="0">
                <a:solidFill>
                  <a:schemeClr val="accent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88352" y="3024188"/>
              <a:ext cx="48122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600" i="1" dirty="0">
                  <a:solidFill>
                    <a:schemeClr val="accent6"/>
                  </a:solidFill>
                </a:rPr>
                <a:t>U</a:t>
              </a:r>
              <a:endParaRPr lang="en-US" sz="3600" dirty="0">
                <a:solidFill>
                  <a:schemeClr val="accent6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50719" y="3024189"/>
              <a:ext cx="40908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600" i="1" dirty="0">
                  <a:solidFill>
                    <a:schemeClr val="accent2"/>
                  </a:solidFill>
                </a:rPr>
                <a:t>Y</a:t>
              </a:r>
              <a:endParaRPr lang="en-US" sz="3600" dirty="0">
                <a:solidFill>
                  <a:schemeClr val="accent2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251619" y="3222044"/>
              <a:ext cx="4157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082273" y="3222044"/>
              <a:ext cx="4157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5170837" y="3484616"/>
              <a:ext cx="41575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6006075" y="3488321"/>
              <a:ext cx="41575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4779669" y="3346721"/>
              <a:ext cx="1534386" cy="690770"/>
              <a:chOff x="4792368" y="2452481"/>
              <a:chExt cx="1534386" cy="690770"/>
            </a:xfrm>
          </p:grpSpPr>
          <p:cxnSp>
            <p:nvCxnSpPr>
              <p:cNvPr id="27" name="Connector: Elbow 26"/>
              <p:cNvCxnSpPr/>
              <p:nvPr/>
            </p:nvCxnSpPr>
            <p:spPr>
              <a:xfrm rot="10800000" flipH="1" flipV="1">
                <a:off x="4792368" y="2452481"/>
                <a:ext cx="636032" cy="321592"/>
              </a:xfrm>
              <a:prstGeom prst="bentConnector5">
                <a:avLst>
                  <a:gd name="adj1" fmla="val -35942"/>
                  <a:gd name="adj2" fmla="val 214846"/>
                  <a:gd name="adj3" fmla="val 9687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5342126" y="2685896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Connector: Elbow 39"/>
              <p:cNvCxnSpPr/>
              <p:nvPr/>
            </p:nvCxnSpPr>
            <p:spPr>
              <a:xfrm flipV="1">
                <a:off x="5414234" y="2793526"/>
                <a:ext cx="854855" cy="349725"/>
              </a:xfrm>
              <a:prstGeom prst="bentConnector3">
                <a:avLst>
                  <a:gd name="adj1" fmla="val 9884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/>
              <p:cNvSpPr/>
              <p:nvPr/>
            </p:nvSpPr>
            <p:spPr>
              <a:xfrm>
                <a:off x="6190049" y="2688337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 rot="10800000">
              <a:off x="5317092" y="2685896"/>
              <a:ext cx="1530361" cy="690136"/>
              <a:chOff x="4948793" y="2605515"/>
              <a:chExt cx="1530361" cy="690136"/>
            </a:xfrm>
          </p:grpSpPr>
          <p:cxnSp>
            <p:nvCxnSpPr>
              <p:cNvPr id="48" name="Connector: Elbow 47"/>
              <p:cNvCxnSpPr/>
              <p:nvPr/>
            </p:nvCxnSpPr>
            <p:spPr>
              <a:xfrm rot="10800000" flipH="1" flipV="1">
                <a:off x="4948793" y="2605515"/>
                <a:ext cx="636032" cy="321592"/>
              </a:xfrm>
              <a:prstGeom prst="bentConnector5">
                <a:avLst>
                  <a:gd name="adj1" fmla="val -35942"/>
                  <a:gd name="adj2" fmla="val 214846"/>
                  <a:gd name="adj3" fmla="val 9687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48"/>
              <p:cNvSpPr/>
              <p:nvPr/>
            </p:nvSpPr>
            <p:spPr>
              <a:xfrm>
                <a:off x="5494526" y="2838296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0" name="Connector: Elbow 49"/>
              <p:cNvCxnSpPr/>
              <p:nvPr/>
            </p:nvCxnSpPr>
            <p:spPr>
              <a:xfrm flipV="1">
                <a:off x="5566634" y="2945926"/>
                <a:ext cx="854855" cy="349725"/>
              </a:xfrm>
              <a:prstGeom prst="bentConnector3">
                <a:avLst>
                  <a:gd name="adj1" fmla="val 9884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/>
              <p:cNvSpPr/>
              <p:nvPr/>
            </p:nvSpPr>
            <p:spPr>
              <a:xfrm>
                <a:off x="6342449" y="2840737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719425" y="6517574"/>
            <a:ext cx="6298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[Dodd,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Micheelsen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Sneppen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Thon.   Theoretical analysis of epigenetic cell memory by nucleosome modification,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Cell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2007]</a:t>
            </a:r>
          </a:p>
        </p:txBody>
      </p:sp>
      <p:pic>
        <p:nvPicPr>
          <p:cNvPr id="1026" name="Picture 2" descr="http://ars.els-cdn.com/content/image/1-s2.0-S0092867407004588-gr1_l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" y="1863671"/>
            <a:ext cx="5372211" cy="459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281209" y="1790937"/>
            <a:ext cx="489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=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27511" y="6016798"/>
            <a:ext cx="5595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Cardelli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Csikász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-Nagy.   The cell cycle switch computes approximate majority.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 Scientific Reports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2012]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33243" y="3960868"/>
            <a:ext cx="489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≈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1612" y="6594245"/>
            <a:ext cx="5348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Cardelli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Morphisms of reaction networks that couple structure to function,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BMC Systems Biology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2014]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442328" y="2208146"/>
            <a:ext cx="238848" cy="5539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is-IS" sz="3600" i="1" dirty="0">
                <a:solidFill>
                  <a:schemeClr val="accent1"/>
                </a:solidFill>
              </a:rPr>
              <a:t>X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872310" y="2218867"/>
            <a:ext cx="224420" cy="5539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is-IS" sz="3600" i="1" dirty="0">
                <a:solidFill>
                  <a:schemeClr val="accent2"/>
                </a:solidFill>
              </a:rPr>
              <a:t>Y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154395" y="2188575"/>
            <a:ext cx="296556" cy="5539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is-IS" sz="3600" i="1" dirty="0">
                <a:solidFill>
                  <a:schemeClr val="accent6"/>
                </a:solidFill>
              </a:rPr>
              <a:t>U</a:t>
            </a:r>
            <a:endParaRPr lang="en-US" sz="3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7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826317" y="515159"/>
            <a:ext cx="7749643" cy="778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398" tIns="50398" rIns="50398" bIns="50398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4400" b="1" dirty="0">
                <a:solidFill>
                  <a:schemeClr val="tx1"/>
                </a:solidFill>
                <a:latin typeface="+mj-lt"/>
              </a:rPr>
              <a:t>Can</a:t>
            </a:r>
            <a:r>
              <a:rPr lang="en-US" sz="4400" dirty="0">
                <a:solidFill>
                  <a:schemeClr val="tx1"/>
                </a:solidFill>
                <a:latin typeface="+mj-lt"/>
              </a:rPr>
              <a:t> we compute with chemistry?</a:t>
            </a:r>
            <a:endParaRPr sz="4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6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577516" y="1349562"/>
            <a:ext cx="1224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“Not every chemical reaction network describes real chemicals!”, i.e. “where’s the </a:t>
            </a:r>
            <a:r>
              <a:rPr lang="en-US" sz="2400" i="1" dirty="0"/>
              <a:t>compiler</a:t>
            </a:r>
            <a:r>
              <a:rPr lang="en-US" sz="2400" dirty="0"/>
              <a:t>?”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96720" y="2001727"/>
            <a:ext cx="1010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Response: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Seelig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Winfree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400" i="1">
                <a:solidFill>
                  <a:schemeClr val="tx1">
                    <a:lumMod val="50000"/>
                    <a:lumOff val="50000"/>
                  </a:schemeClr>
                </a:solidFill>
              </a:rPr>
              <a:t>PNAS</a:t>
            </a:r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</a:rPr>
              <a:t> 2010]</a:t>
            </a:r>
            <a:r>
              <a:rPr lang="en-US" sz="2400"/>
              <a:t> </a:t>
            </a:r>
            <a:r>
              <a:rPr lang="en-US" sz="2400" dirty="0"/>
              <a:t>showed how to physically implement </a:t>
            </a:r>
            <a:r>
              <a:rPr lang="en-US" sz="2400" u="sng" dirty="0"/>
              <a:t>any</a:t>
            </a:r>
            <a:r>
              <a:rPr lang="en-US" sz="2400" dirty="0"/>
              <a:t> chemical reaction network using </a:t>
            </a:r>
            <a:r>
              <a:rPr lang="en-US" sz="2400" i="1" dirty="0"/>
              <a:t>DNA strand displacement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89600" y="2906866"/>
            <a:ext cx="2175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X</a:t>
            </a:r>
            <a:r>
              <a:rPr lang="en-US" sz="3600" baseline="-25000" dirty="0"/>
              <a:t>1</a:t>
            </a:r>
            <a:r>
              <a:rPr lang="en-US" sz="3600" dirty="0"/>
              <a:t>+</a:t>
            </a:r>
            <a:r>
              <a:rPr lang="en-US" sz="3600" i="1" dirty="0"/>
              <a:t>X</a:t>
            </a:r>
            <a:r>
              <a:rPr lang="en-US" sz="3600" baseline="-25000" dirty="0"/>
              <a:t>2</a:t>
            </a:r>
            <a:r>
              <a:rPr lang="en-US" sz="36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00" i="1" dirty="0">
                <a:sym typeface="Wingdings" panose="05000000000000000000" pitchFamily="2" charset="2"/>
              </a:rPr>
              <a:t>X</a:t>
            </a:r>
            <a:r>
              <a:rPr lang="en-US" sz="3600" baseline="-25000" dirty="0">
                <a:sym typeface="Wingdings" panose="05000000000000000000" pitchFamily="2" charset="2"/>
              </a:rPr>
              <a:t>3</a:t>
            </a:r>
            <a:endParaRPr lang="en-US" sz="3600" i="1" baseline="-25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911" y="3733614"/>
            <a:ext cx="1234177" cy="9040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234" y="3730356"/>
            <a:ext cx="1670886" cy="8945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637" y="3763361"/>
            <a:ext cx="1870253" cy="8088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0889" y="3975956"/>
            <a:ext cx="712025" cy="5519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2143" y="4802853"/>
            <a:ext cx="1253165" cy="9135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7556" y="4893043"/>
            <a:ext cx="1841772" cy="8088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6192" y="4898640"/>
            <a:ext cx="1566456" cy="6756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02623" y="5041348"/>
            <a:ext cx="1082278" cy="4949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9704" y="6167285"/>
            <a:ext cx="1044304" cy="5425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4681" y="5947879"/>
            <a:ext cx="1053797" cy="8181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6846" y="6050500"/>
            <a:ext cx="959114" cy="68517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41234" y="5936308"/>
            <a:ext cx="1243671" cy="91356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022255" y="3863152"/>
            <a:ext cx="364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22259" y="4996452"/>
            <a:ext cx="364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022255" y="6041427"/>
            <a:ext cx="364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316175" y="3897969"/>
            <a:ext cx="364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280250" y="4893610"/>
            <a:ext cx="364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950579" y="6093837"/>
            <a:ext cx="3647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464267" y="3697136"/>
            <a:ext cx="5112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  <a:sym typeface="Wingdings" panose="05000000000000000000" pitchFamily="2" charset="2"/>
              </a:rPr>
              <a:t>↔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474659" y="4779697"/>
            <a:ext cx="5112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464267" y="5942221"/>
            <a:ext cx="5112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endParaRPr lang="en-US" sz="4400" dirty="0"/>
          </a:p>
        </p:txBody>
      </p:sp>
      <p:sp>
        <p:nvSpPr>
          <p:cNvPr id="2" name="Rounded Rectangle 1"/>
          <p:cNvSpPr/>
          <p:nvPr/>
        </p:nvSpPr>
        <p:spPr>
          <a:xfrm>
            <a:off x="2416998" y="3657600"/>
            <a:ext cx="8632723" cy="1022798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416998" y="4761062"/>
            <a:ext cx="8632723" cy="1022798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416998" y="5865436"/>
            <a:ext cx="8632723" cy="1022798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11064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30" grpId="0" build="allAtOnce"/>
      <p:bldP spid="32" grpId="0" build="allAtOnce"/>
      <p:bldP spid="33" grpId="0" build="allAtOnce"/>
      <p:bldP spid="34" grpId="0" build="allAtOnce"/>
      <p:bldP spid="35" grpId="0" build="allAtOnce"/>
      <p:bldP spid="36" grpId="0" build="allAtOnce"/>
      <p:bldP spid="38" grpId="0" build="allAtOnce"/>
      <p:bldP spid="39" grpId="0" build="allAtOnce"/>
      <p:bldP spid="40" grpId="0" build="allAtOnce"/>
      <p:bldP spid="2" grpId="0" animBg="1"/>
      <p:bldP spid="31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dsd-jo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1920" y="1157842"/>
            <a:ext cx="10485119" cy="5897879"/>
          </a:xfrm>
          <a:prstGeom prst="rect">
            <a:avLst/>
          </a:prstGeom>
        </p:spPr>
      </p:pic>
      <p:sp>
        <p:nvSpPr>
          <p:cNvPr id="4" name="Shape 172"/>
          <p:cNvSpPr/>
          <p:nvPr/>
        </p:nvSpPr>
        <p:spPr>
          <a:xfrm>
            <a:off x="2076198" y="359482"/>
            <a:ext cx="9267111" cy="655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398" tIns="50398" rIns="50398" bIns="50398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  <a:latin typeface="+mj-lt"/>
              </a:rPr>
              <a:t>DNA</a:t>
            </a:r>
            <a:r>
              <a:rPr lang="en-US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+mj-lt"/>
              </a:rPr>
              <a:t>strand displacement implementing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dirty="0">
                <a:solidFill>
                  <a:srgbClr val="C00000"/>
                </a:solidFill>
              </a:rPr>
              <a:t>A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+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3600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3600" dirty="0">
                <a:solidFill>
                  <a:srgbClr val="0000FF"/>
                </a:solidFill>
                <a:sym typeface="Wingdings" panose="05000000000000000000" pitchFamily="2" charset="2"/>
              </a:rPr>
              <a:t>C</a:t>
            </a:r>
            <a:endParaRPr sz="36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5765" y="7039560"/>
            <a:ext cx="451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video: Microsoft Research Cambridge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982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implementations of synthetic chemical reaction networks with DNA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8</a:t>
            </a:fld>
            <a:endParaRPr lang="en-US"/>
          </a:p>
        </p:txBody>
      </p:sp>
      <p:sp>
        <p:nvSpPr>
          <p:cNvPr id="4" name="Rectangle: Rounded Corners 3"/>
          <p:cNvSpPr/>
          <p:nvPr/>
        </p:nvSpPr>
        <p:spPr>
          <a:xfrm>
            <a:off x="6738345" y="1863671"/>
            <a:ext cx="6316505" cy="5214906"/>
          </a:xfrm>
          <a:prstGeom prst="roundRect">
            <a:avLst>
              <a:gd name="adj" fmla="val 7649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/>
          <p:cNvSpPr/>
          <p:nvPr/>
        </p:nvSpPr>
        <p:spPr>
          <a:xfrm>
            <a:off x="352429" y="1863671"/>
            <a:ext cx="6157208" cy="5214906"/>
          </a:xfrm>
          <a:prstGeom prst="roundRect">
            <a:avLst>
              <a:gd name="adj" fmla="val 7649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816" y="2498344"/>
            <a:ext cx="2337905" cy="1925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60483" y="6525696"/>
            <a:ext cx="5102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Programmable chemical controllers made from DNA.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Chen,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Dalchau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Srinivas, Phillips,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Cardelli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Seelig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2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 Nanotechnology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2013.]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17691" y="6533312"/>
            <a:ext cx="35406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Enzyme-free nucleic acid dynamical systems.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Srinivas, Parkin,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Seelig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Winfree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2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Science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2017.]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891" y="2521228"/>
            <a:ext cx="5740989" cy="1638598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543816" y="2023801"/>
            <a:ext cx="2976704" cy="3657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Analog majority computation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7014891" y="2048140"/>
            <a:ext cx="1987550" cy="3657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Chemical oscillator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95144" y="4628180"/>
            <a:ext cx="2020867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200" i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is-IS" sz="3200" dirty="0"/>
              <a:t>+</a:t>
            </a:r>
            <a:r>
              <a:rPr lang="is-IS" sz="3200" i="1" dirty="0">
                <a:solidFill>
                  <a:schemeClr val="accent6"/>
                </a:solidFill>
              </a:rPr>
              <a:t>Y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200" i="1" dirty="0">
                <a:solidFill>
                  <a:srgbClr val="FFC000"/>
                </a:solidFill>
              </a:rPr>
              <a:t>B</a:t>
            </a:r>
            <a:r>
              <a:rPr lang="is-IS" sz="3200" dirty="0"/>
              <a:t>+</a:t>
            </a:r>
            <a:r>
              <a:rPr lang="is-IS" sz="3200" i="1" dirty="0">
                <a:solidFill>
                  <a:srgbClr val="FFC000"/>
                </a:solidFill>
              </a:rPr>
              <a:t>B</a:t>
            </a:r>
          </a:p>
          <a:p>
            <a:pPr>
              <a:spcBef>
                <a:spcPts val="9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200" i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is-IS" sz="3200" dirty="0"/>
              <a:t>+</a:t>
            </a:r>
            <a:r>
              <a:rPr lang="is-IS" sz="3200" i="1" dirty="0">
                <a:solidFill>
                  <a:srgbClr val="FFC000"/>
                </a:solidFill>
              </a:rPr>
              <a:t>B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200" i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is-IS" sz="3200" dirty="0"/>
              <a:t>+</a:t>
            </a:r>
            <a:r>
              <a:rPr lang="is-IS" sz="3200" i="1" dirty="0">
                <a:solidFill>
                  <a:schemeClr val="accent2">
                    <a:lumMod val="75000"/>
                  </a:schemeClr>
                </a:solidFill>
              </a:rPr>
              <a:t>X</a:t>
            </a:r>
          </a:p>
          <a:p>
            <a:pPr>
              <a:spcBef>
                <a:spcPts val="9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200" i="1" dirty="0">
                <a:solidFill>
                  <a:schemeClr val="accent6"/>
                </a:solidFill>
              </a:rPr>
              <a:t>Y</a:t>
            </a:r>
            <a:r>
              <a:rPr lang="is-IS" sz="3200" dirty="0"/>
              <a:t>+</a:t>
            </a:r>
            <a:r>
              <a:rPr lang="is-IS" sz="3200" i="1" dirty="0">
                <a:solidFill>
                  <a:srgbClr val="FFC000"/>
                </a:solidFill>
              </a:rPr>
              <a:t>B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200" i="1" dirty="0">
                <a:solidFill>
                  <a:schemeClr val="accent6"/>
                </a:solidFill>
              </a:rPr>
              <a:t>Y</a:t>
            </a:r>
            <a:r>
              <a:rPr lang="is-IS" sz="3200" dirty="0"/>
              <a:t>+</a:t>
            </a:r>
            <a:r>
              <a:rPr lang="is-IS" sz="3200" i="1" dirty="0">
                <a:solidFill>
                  <a:schemeClr val="accent6"/>
                </a:solidFill>
              </a:rPr>
              <a:t>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60391" y="4495396"/>
            <a:ext cx="2068763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200" i="1" dirty="0">
                <a:solidFill>
                  <a:srgbClr val="C00000"/>
                </a:solidFill>
              </a:rPr>
              <a:t>A</a:t>
            </a:r>
            <a:r>
              <a:rPr lang="is-IS" sz="3200" dirty="0"/>
              <a:t>+</a:t>
            </a:r>
            <a:r>
              <a:rPr lang="is-IS" sz="3200" i="1" dirty="0">
                <a:solidFill>
                  <a:schemeClr val="accent2"/>
                </a:solidFill>
              </a:rPr>
              <a:t>B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200" i="1" dirty="0">
                <a:solidFill>
                  <a:schemeClr val="accent2"/>
                </a:solidFill>
              </a:rPr>
              <a:t>B</a:t>
            </a:r>
            <a:r>
              <a:rPr lang="is-IS" sz="3200" dirty="0"/>
              <a:t>+</a:t>
            </a:r>
            <a:r>
              <a:rPr lang="is-IS" sz="3200" i="1" dirty="0">
                <a:solidFill>
                  <a:schemeClr val="accent2"/>
                </a:solidFill>
              </a:rPr>
              <a:t>B</a:t>
            </a:r>
          </a:p>
          <a:p>
            <a:pPr>
              <a:spcBef>
                <a:spcPts val="9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200" i="1" dirty="0">
                <a:solidFill>
                  <a:schemeClr val="accent2"/>
                </a:solidFill>
              </a:rPr>
              <a:t>B</a:t>
            </a:r>
            <a:r>
              <a:rPr lang="is-IS" sz="3200" dirty="0"/>
              <a:t>+</a:t>
            </a:r>
            <a:r>
              <a:rPr lang="is-IS" sz="3200" i="1" dirty="0">
                <a:solidFill>
                  <a:srgbClr val="0000FF"/>
                </a:solidFill>
              </a:rPr>
              <a:t>C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200" i="1" dirty="0">
                <a:solidFill>
                  <a:srgbClr val="0000FF"/>
                </a:solidFill>
              </a:rPr>
              <a:t>C</a:t>
            </a:r>
            <a:r>
              <a:rPr lang="is-IS" sz="3200" dirty="0"/>
              <a:t>+</a:t>
            </a:r>
            <a:r>
              <a:rPr lang="is-IS" sz="3200" i="1" dirty="0">
                <a:solidFill>
                  <a:srgbClr val="0000FF"/>
                </a:solidFill>
              </a:rPr>
              <a:t>C</a:t>
            </a:r>
            <a:endParaRPr lang="is-IS" sz="3200" i="1" dirty="0">
              <a:solidFill>
                <a:schemeClr val="accent1"/>
              </a:solidFill>
            </a:endParaRPr>
          </a:p>
          <a:p>
            <a:pPr>
              <a:spcBef>
                <a:spcPts val="90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200" i="1" dirty="0">
                <a:solidFill>
                  <a:srgbClr val="0000FF"/>
                </a:solidFill>
              </a:rPr>
              <a:t>C</a:t>
            </a:r>
            <a:r>
              <a:rPr lang="is-IS" sz="3200" dirty="0"/>
              <a:t>+</a:t>
            </a:r>
            <a:r>
              <a:rPr lang="is-IS" sz="3200" i="1" dirty="0">
                <a:solidFill>
                  <a:srgbClr val="C00000"/>
                </a:solidFill>
              </a:rPr>
              <a:t>A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200" i="1" dirty="0">
                <a:solidFill>
                  <a:srgbClr val="C00000"/>
                </a:solidFill>
              </a:rPr>
              <a:t>A</a:t>
            </a:r>
            <a:r>
              <a:rPr lang="is-IS" sz="3200" dirty="0"/>
              <a:t>+</a:t>
            </a:r>
            <a:r>
              <a:rPr lang="is-IS" sz="3200" i="1" dirty="0">
                <a:solidFill>
                  <a:srgbClr val="C00000"/>
                </a:solidFill>
              </a:rPr>
              <a:t>A</a:t>
            </a:r>
            <a:endParaRPr lang="is-IS" sz="3200" i="1" dirty="0">
              <a:solidFill>
                <a:schemeClr val="accent2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476055" y="2093478"/>
            <a:ext cx="2695325" cy="4335195"/>
            <a:chOff x="3476055" y="2093478"/>
            <a:chExt cx="2695325" cy="433519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0776" y="2093478"/>
              <a:ext cx="2370604" cy="19588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0776" y="4114497"/>
              <a:ext cx="2370604" cy="1977182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423213" y="6059341"/>
              <a:ext cx="13396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time (hours)</a:t>
              </a:r>
            </a:p>
          </p:txBody>
        </p:sp>
        <p:sp>
          <p:nvSpPr>
            <p:cNvPr id="19" name="Rectangle 18"/>
            <p:cNvSpPr/>
            <p:nvPr/>
          </p:nvSpPr>
          <p:spPr>
            <a:xfrm rot="16200000">
              <a:off x="2644192" y="3975159"/>
              <a:ext cx="20330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relative amount (%)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556868" y="4328285"/>
            <a:ext cx="3272110" cy="2569595"/>
            <a:chOff x="9556868" y="4328285"/>
            <a:chExt cx="3272110" cy="2569595"/>
          </a:xfrm>
        </p:grpSpPr>
        <p:sp>
          <p:nvSpPr>
            <p:cNvPr id="20" name="Rectangle 19"/>
            <p:cNvSpPr/>
            <p:nvPr/>
          </p:nvSpPr>
          <p:spPr>
            <a:xfrm rot="16200000">
              <a:off x="8716253" y="5168900"/>
              <a:ext cx="20505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conc. deriv. (</a:t>
              </a:r>
              <a:r>
                <a:rPr lang="en-US" dirty="0" err="1"/>
                <a:t>nM</a:t>
              </a:r>
              <a:r>
                <a:rPr lang="en-US" dirty="0"/>
                <a:t>/</a:t>
              </a:r>
              <a:r>
                <a:rPr lang="en-US" dirty="0" err="1"/>
                <a:t>hr</a:t>
              </a:r>
              <a:r>
                <a:rPr lang="en-US" dirty="0"/>
                <a:t>)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25829" y="4372268"/>
              <a:ext cx="2658062" cy="2056405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9824692" y="5597090"/>
              <a:ext cx="26321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1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824692" y="4918145"/>
              <a:ext cx="26321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2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532361" y="6371537"/>
              <a:ext cx="3417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15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183980" y="6369438"/>
              <a:ext cx="3417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30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835599" y="6369438"/>
              <a:ext cx="3417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45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2487218" y="6369438"/>
              <a:ext cx="3417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60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829781" y="6528548"/>
              <a:ext cx="133966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time (hours)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4733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282"/>
            <a:ext cx="9732195" cy="1401909"/>
          </a:xfrm>
        </p:spPr>
        <p:txBody>
          <a:bodyPr>
            <a:noAutofit/>
          </a:bodyPr>
          <a:lstStyle/>
          <a:p>
            <a:r>
              <a:rPr lang="en-US" sz="4000" dirty="0"/>
              <a:t>Theoretical Computer Science Approach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9</a:t>
            </a:fld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7304674" y="5806370"/>
            <a:ext cx="5345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computations necessarily take a long time and what can be done quickly?</a:t>
            </a:r>
          </a:p>
          <a:p>
            <a:r>
              <a:rPr lang="en-US" sz="2400" dirty="0"/>
              <a:t>(Computational complexity theory)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7246" y="6211455"/>
            <a:ext cx="5992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What computation is possible and what is not?</a:t>
            </a:r>
          </a:p>
          <a:p>
            <a:r>
              <a:rPr lang="en-US" sz="2400" dirty="0"/>
              <a:t>(Computability theory)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96" y="4768358"/>
            <a:ext cx="1174515" cy="1304556"/>
          </a:xfrm>
          <a:prstGeom prst="rect">
            <a:avLst/>
          </a:prstGeom>
        </p:spPr>
      </p:pic>
      <p:pic>
        <p:nvPicPr>
          <p:cNvPr id="1032" name="Picture 8" descr="https://image.spreadshirtmedia.com/image-server/v1/designs/12930893,width=178,height=178,version=1428437053/Limited-Edition-Est.193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t="4603" r="10077" b="20460"/>
          <a:stretch/>
        </p:blipFill>
        <p:spPr bwMode="auto">
          <a:xfrm>
            <a:off x="9308683" y="186656"/>
            <a:ext cx="1337912" cy="127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1097137" y="1121097"/>
            <a:ext cx="5807988" cy="3576331"/>
          </a:xfrm>
          <a:prstGeom prst="cloudCallout">
            <a:avLst>
              <a:gd name="adj1" fmla="val -27734"/>
              <a:gd name="adj2" fmla="val 5436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346" y="1664282"/>
            <a:ext cx="3951142" cy="2334766"/>
          </a:xfrm>
          <a:prstGeom prst="rect">
            <a:avLst/>
          </a:prstGeom>
        </p:spPr>
      </p:pic>
      <p:pic>
        <p:nvPicPr>
          <p:cNvPr id="1026" name="Picture 2" descr="http://www.kings.cam.ac.uk/files/news/turing-plaqu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t="7000" r="3412" b="8292"/>
          <a:stretch/>
        </p:blipFill>
        <p:spPr bwMode="auto">
          <a:xfrm>
            <a:off x="2935095" y="4767483"/>
            <a:ext cx="1365992" cy="130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7344078" y="1515193"/>
            <a:ext cx="5345930" cy="4174407"/>
            <a:chOff x="7344078" y="1515193"/>
            <a:chExt cx="5345930" cy="4174407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7344078" y="1515193"/>
              <a:ext cx="5345930" cy="4174407"/>
            </a:xfrm>
            <a:prstGeom prst="roundRect">
              <a:avLst>
                <a:gd name="adj" fmla="val 7236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504989" y="2136130"/>
              <a:ext cx="61266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/>
                <a:t>NP</a:t>
              </a:r>
              <a:endParaRPr lang="en-US" b="1" dirty="0"/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8278568" y="1737640"/>
              <a:ext cx="4237222" cy="175486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16001" y="1783050"/>
              <a:ext cx="211737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/>
                <a:t>NP</a:t>
              </a:r>
              <a:r>
                <a:rPr lang="en-US" sz="2800" dirty="0"/>
                <a:t>-complete</a:t>
              </a:r>
              <a:endParaRPr lang="en-US" dirty="0"/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8278568" y="4084293"/>
              <a:ext cx="4237222" cy="136638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318358" y="4132550"/>
              <a:ext cx="37542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/>
                <a:t>P</a:t>
              </a:r>
              <a:endParaRPr lang="en-US" b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432608" y="2600686"/>
              <a:ext cx="21184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Boolean satisfiability</a:t>
              </a:r>
              <a:endParaRPr lang="en-US" sz="1200" i="1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525691" y="3006472"/>
              <a:ext cx="18153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Hamiltonian path</a:t>
              </a:r>
              <a:endParaRPr lang="en-US" sz="1200" i="1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690490" y="2221642"/>
              <a:ext cx="15681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protein folding</a:t>
              </a:r>
              <a:endParaRPr lang="en-US" sz="1200" i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915705" y="4151689"/>
              <a:ext cx="25582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DNA sequence alignment</a:t>
              </a:r>
              <a:endParaRPr lang="en-US" sz="1200" i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761339" y="5079542"/>
              <a:ext cx="14251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shortest path</a:t>
              </a:r>
              <a:endParaRPr lang="en-US" sz="1200" i="1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553552" y="4887542"/>
              <a:ext cx="21886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integer multiplication</a:t>
              </a:r>
              <a:endParaRPr lang="en-US" sz="1200" i="1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649320" y="3609032"/>
              <a:ext cx="17436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integer factoring</a:t>
              </a:r>
              <a:endParaRPr lang="en-US" sz="1200" i="1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977639" y="4521021"/>
              <a:ext cx="21186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polynomial factoring</a:t>
              </a:r>
              <a:endParaRPr lang="en-US" sz="12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2438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37167</TotalTime>
  <Words>4551</Words>
  <Application>Microsoft Office PowerPoint</Application>
  <PresentationFormat>Custom</PresentationFormat>
  <Paragraphs>686</Paragraphs>
  <Slides>43</Slides>
  <Notes>12</Notes>
  <HiddenSlides>1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9" baseType="lpstr">
      <vt:lpstr>Albany</vt:lpstr>
      <vt:lpstr>Andale Sans UI</vt:lpstr>
      <vt:lpstr>Arial</vt:lpstr>
      <vt:lpstr>Calibri</vt:lpstr>
      <vt:lpstr>Calibri Light</vt:lpstr>
      <vt:lpstr>Courier New</vt:lpstr>
      <vt:lpstr>Gill Sans</vt:lpstr>
      <vt:lpstr>Gill Sans SemiBold</vt:lpstr>
      <vt:lpstr>Liberation Sans</vt:lpstr>
      <vt:lpstr>Liberation Serif</vt:lpstr>
      <vt:lpstr>Menlo</vt:lpstr>
      <vt:lpstr>Segoe UI</vt:lpstr>
      <vt:lpstr>Tahoma</vt:lpstr>
      <vt:lpstr>Times New Roman</vt:lpstr>
      <vt:lpstr>Wingdings</vt:lpstr>
      <vt:lpstr>Office Theme</vt:lpstr>
      <vt:lpstr>The limits of chemical computing Computation with chemical reaction networks</vt:lpstr>
      <vt:lpstr>Acknowledgments</vt:lpstr>
      <vt:lpstr>Chemical reaction networks</vt:lpstr>
      <vt:lpstr>Chemical caucusing</vt:lpstr>
      <vt:lpstr>Does chemistry compute?</vt:lpstr>
      <vt:lpstr>PowerPoint Presentation</vt:lpstr>
      <vt:lpstr>PowerPoint Presentation</vt:lpstr>
      <vt:lpstr>Experimental implementations of synthetic chemical reaction networks with DNA</vt:lpstr>
      <vt:lpstr>Theoretical Computer Science Approach</vt:lpstr>
      <vt:lpstr>PowerPoint Presentation</vt:lpstr>
      <vt:lpstr>PowerPoint Presentation</vt:lpstr>
      <vt:lpstr>PowerPoint Presentation</vt:lpstr>
      <vt:lpstr>PowerPoint Presentation</vt:lpstr>
      <vt:lpstr>Relationship to distributed computing</vt:lpstr>
      <vt:lpstr>PowerPoint Presentation</vt:lpstr>
      <vt:lpstr>Some simple reactions</vt:lpstr>
      <vt:lpstr>Modeling choices in formalizing “Computing with chemistry”</vt:lpstr>
      <vt:lpstr>Defining stable computation</vt:lpstr>
      <vt:lpstr>PowerPoint Presentation</vt:lpstr>
      <vt:lpstr>PowerPoint Presentation</vt:lpstr>
      <vt:lpstr>Definition of predicate (decision problem) computation</vt:lpstr>
      <vt:lpstr>Examples of predicate computation</vt:lpstr>
      <vt:lpstr>Examples of predicate computation</vt:lpstr>
      <vt:lpstr>Examples of predicate computation</vt:lpstr>
      <vt:lpstr>Definition of function computation</vt:lpstr>
      <vt:lpstr>Examples of function computation</vt:lpstr>
      <vt:lpstr>Examples of function computation</vt:lpstr>
      <vt:lpstr>Examples of function computation</vt:lpstr>
      <vt:lpstr>Examples of function computation</vt:lpstr>
      <vt:lpstr>Limits of stable computation (unbounded time)</vt:lpstr>
      <vt:lpstr>What is known to be computable in less than time O(n)?</vt:lpstr>
      <vt:lpstr>Known time lower bounds: leader election/majority</vt:lpstr>
      <vt:lpstr>Known time lower bounds: “most” predicates/functions</vt:lpstr>
      <vt:lpstr>What is currently known/unknown</vt:lpstr>
      <vt:lpstr>Other modeling choices?</vt:lpstr>
      <vt:lpstr>Modeling choices in formalizing “Computing with chemistry”</vt:lpstr>
      <vt:lpstr>Auxiliary species present initially ≈ “initial leader”</vt:lpstr>
      <vt:lpstr>Convergence vs stabilization and leader vs anarchy</vt:lpstr>
      <vt:lpstr>What if we use real-valued concentrations?</vt:lpstr>
      <vt:lpstr>What if we allow a small probability of error? (i.e., allow reaction rates to influence outcome)</vt:lpstr>
      <vt:lpstr>What if we use real-valued concentrations… and allow reaction rates to influence outcome??</vt:lpstr>
      <vt:lpstr>Fast approximate division by 2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Stable leader election in population protocols requires linear time</dc:title>
  <dc:creator>David Doty</dc:creator>
  <cp:lastModifiedBy>David Doty</cp:lastModifiedBy>
  <cp:revision>5648</cp:revision>
  <cp:lastPrinted>2016-01-13T20:52:38Z</cp:lastPrinted>
  <dcterms:created xsi:type="dcterms:W3CDTF">2009-04-16T11:32:32Z</dcterms:created>
  <dcterms:modified xsi:type="dcterms:W3CDTF">2017-10-09T21:18:10Z</dcterms:modified>
</cp:coreProperties>
</file>