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310" r:id="rId2"/>
    <p:sldId id="269" r:id="rId3"/>
    <p:sldId id="305" r:id="rId4"/>
    <p:sldId id="288" r:id="rId5"/>
    <p:sldId id="289" r:id="rId6"/>
    <p:sldId id="276" r:id="rId7"/>
    <p:sldId id="292" r:id="rId8"/>
    <p:sldId id="350" r:id="rId9"/>
    <p:sldId id="348" r:id="rId10"/>
    <p:sldId id="360" r:id="rId11"/>
    <p:sldId id="347" r:id="rId12"/>
    <p:sldId id="363" r:id="rId13"/>
    <p:sldId id="351" r:id="rId14"/>
    <p:sldId id="352" r:id="rId15"/>
    <p:sldId id="364" r:id="rId16"/>
    <p:sldId id="353" r:id="rId17"/>
    <p:sldId id="361" r:id="rId18"/>
    <p:sldId id="316" r:id="rId19"/>
    <p:sldId id="317" r:id="rId20"/>
    <p:sldId id="318" r:id="rId21"/>
    <p:sldId id="320" r:id="rId22"/>
    <p:sldId id="329" r:id="rId23"/>
    <p:sldId id="362" r:id="rId24"/>
    <p:sldId id="355" r:id="rId25"/>
    <p:sldId id="356" r:id="rId26"/>
    <p:sldId id="357" r:id="rId27"/>
    <p:sldId id="358" r:id="rId28"/>
    <p:sldId id="359" r:id="rId29"/>
    <p:sldId id="338" r:id="rId30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700"/>
    <a:srgbClr val="0000FF"/>
    <a:srgbClr val="4472C4"/>
    <a:srgbClr val="FF9900"/>
    <a:srgbClr val="C15700"/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063" autoAdjust="0"/>
  </p:normalViewPr>
  <p:slideViewPr>
    <p:cSldViewPr snapToGrid="0" snapToObjects="1">
      <p:cViewPr varScale="1">
        <p:scale>
          <a:sx n="90" d="100"/>
          <a:sy n="90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4"/>
    </p:cViewPr>
  </p:sorterViewPr>
  <p:notesViewPr>
    <p:cSldViewPr snapToGrid="0" snapToObjects="1">
      <p:cViewPr varScale="1">
        <p:scale>
          <a:sx n="70" d="100"/>
          <a:sy n="70" d="100"/>
        </p:scale>
        <p:origin x="22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2139531054638"/>
          <c:y val="7.0080190405977474E-2"/>
          <c:w val="0.83576038541950737"/>
          <c:h val="0.833914534144378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101600">
                <a:solidFill>
                  <a:srgbClr val="0000FF"/>
                </a:solidFill>
              </a:ln>
              <a:effectLst/>
            </c:spPr>
          </c:marker>
          <c:xVal>
            <c:numRef>
              <c:f>Sheet1!$A$2:$A$63</c:f>
              <c:numCache>
                <c:formatCode>General</c:formatCode>
                <c:ptCount val="62"/>
              </c:numCache>
            </c:numRef>
          </c:xVal>
          <c:yVal>
            <c:numRef>
              <c:f>Sheet1!$B$2:$B$63</c:f>
              <c:numCache>
                <c:formatCode>General</c:formatCode>
                <c:ptCount val="62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5C-4A63-AC02-583AE89E9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867104"/>
        <c:axId val="466890400"/>
      </c:scatterChart>
      <c:valAx>
        <c:axId val="466867104"/>
        <c:scaling>
          <c:orientation val="minMax"/>
          <c:max val="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890400"/>
        <c:crosses val="autoZero"/>
        <c:crossBetween val="midCat"/>
        <c:majorUnit val="1"/>
      </c:valAx>
      <c:valAx>
        <c:axId val="466890400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86710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E7CDD08-6E15-4D7D-BDDC-111344185A33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00F7C-5B8E-43DF-8BE4-772AC320861D}" type="datetimeFigureOut">
              <a:rPr lang="en-US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ABFB4-14D2-4861-A14F-2C5EEF1BA9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654A-D60C-4B17-8571-0799884749E8}" type="datetimeFigureOut">
              <a:rPr lang="en-US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DAF345D-1496-4AED-A63D-AF3D2DDA3868}" type="slidenum">
              <a:t>‹#›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6E649-9408-49AA-9780-D01B879CBF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A654A-D60C-4B17-8571-0799884749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FF2D2-64F2-424D-AEE3-F36EE9220665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2C4EC-EC34-4E49-9794-B972D6D9EF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en-US" dirty="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7550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A654A-D60C-4B17-8571-0799884749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65575-942A-40E8-91D5-CABA029E5BF7}" type="slidenum">
              <a:rPr kumimoji="0" lang="x-non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52D08-D6DF-43BB-9585-3F46454E4BB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ndale Sans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r>
              <a:rPr lang="en-US" dirty="0">
                <a:latin typeface="Albany" pitchFamily="18"/>
              </a:rPr>
              <a:t>Doty</a:t>
            </a:r>
            <a:r>
              <a:rPr lang="en-US" baseline="0" dirty="0">
                <a:latin typeface="Albany" pitchFamily="18"/>
              </a:rPr>
              <a:t> here!</a:t>
            </a:r>
          </a:p>
          <a:p>
            <a:r>
              <a:rPr lang="en-US" baseline="0" dirty="0">
                <a:latin typeface="Albany" pitchFamily="18"/>
              </a:rPr>
              <a:t>Initial ideas at workshop</a:t>
            </a:r>
            <a:endParaRPr lang="en-US" dirty="0">
              <a:latin typeface="Albany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0460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molecules actually do!</a:t>
            </a:r>
          </a:p>
          <a:p>
            <a:r>
              <a:rPr dirty="0"/>
              <a:t>Fundamental mathematical structure: it comes up over and over again in different contexts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sz="2000" b="0" i="0" u="none" strike="noStrike" kern="1200" baseline="0" dirty="0">
                <a:ln>
                  <a:noFill/>
                </a:ln>
                <a:latin typeface="Arial" pitchFamily="18"/>
                <a:cs typeface="Tahoma" pitchFamily="2"/>
              </a:rPr>
              <a:t>vector addition systems, Petri nets, commutative semigroups, bounded context-free languages, uniform recurrence equations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4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[</a:t>
            </a:r>
            <a:r>
              <a:rPr dirty="0"/>
              <a:t>d stands for dimension</a:t>
            </a:r>
            <a:r>
              <a:rPr lang="en-US" dirty="0"/>
              <a:t>]</a:t>
            </a:r>
          </a:p>
          <a:p>
            <a:r>
              <a:rPr lang="en-US" dirty="0"/>
              <a:t>[Transition to next slide:]  Unless otherwise noted, we’ll say that the rate constants are 1. So</a:t>
            </a:r>
            <a:r>
              <a:rPr lang="en-US" baseline="0" dirty="0"/>
              <a:t> suppose we have this set of reactions... and we start in this state...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84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8649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-This is the appropriate notion of determinism</a:t>
            </a:r>
            <a:r>
              <a:rPr lang="en-US" baseline="0" dirty="0"/>
              <a:t> here</a:t>
            </a:r>
            <a:endParaRPr lang="en-US" dirty="0"/>
          </a:p>
          <a:p>
            <a:r>
              <a:rPr lang="en-US" dirty="0"/>
              <a:t>-Say “such that” when talk about there</a:t>
            </a:r>
            <a:r>
              <a:rPr lang="en-US" baseline="0" dirty="0"/>
              <a:t> not existing a path to o’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DAF345D-1496-4AED-A63D-AF3D2DDA3868}" type="slidenum">
              <a:rPr lang="uk-UA" smtClean="0"/>
              <a:t>18</a:t>
            </a:fld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76E649-9408-49AA-9780-D01B879CBF92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D2AD3-51FC-4DDF-B3AC-DBDD5B07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68A3F2-25E0-4B03-B70D-900D3DF5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42CB3B-CFB2-43AD-B9D5-74A2F9544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310381" y="2141913"/>
            <a:ext cx="10819019" cy="4435009"/>
          </a:xfrm>
          <a:prstGeom prst="rect">
            <a:avLst/>
          </a:prstGeom>
        </p:spPr>
        <p:txBody>
          <a:bodyPr/>
          <a:lstStyle>
            <a:lvl1pPr>
              <a:spcBef>
                <a:spcPts val="1786"/>
              </a:spcBef>
            </a:lvl1pPr>
            <a:lvl2pPr>
              <a:spcBef>
                <a:spcPts val="1786"/>
              </a:spcBef>
            </a:lvl2pPr>
            <a:lvl3pPr>
              <a:spcBef>
                <a:spcPts val="1786"/>
              </a:spcBef>
            </a:lvl3pPr>
            <a:lvl4pPr>
              <a:spcBef>
                <a:spcPts val="1786"/>
              </a:spcBef>
            </a:lvl4pPr>
            <a:lvl5pPr>
              <a:spcBef>
                <a:spcPts val="1786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8521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263E69-ED49-47CB-9AC2-8373DBB6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2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060BC9-E287-48BC-AB98-A838A6CD5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AEE87-A3FB-430A-8AD0-39810158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113C2-1118-4121-A75E-62E9A41F2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7ADB38-5663-432A-935A-0FD4BFC60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454AC1-D96A-4F28-9FFA-51D83520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D32F28F-017D-406F-8DEF-A875F1108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ctrTitle"/>
          </p:nvPr>
        </p:nvSpPr>
        <p:spPr>
          <a:xfrm>
            <a:off x="894080" y="494911"/>
            <a:ext cx="11633200" cy="2163574"/>
          </a:xfrm>
        </p:spPr>
        <p:txBody>
          <a:bodyPr>
            <a:normAutofit/>
          </a:bodyPr>
          <a:lstStyle/>
          <a:p>
            <a:pPr lvl="0"/>
            <a:r>
              <a:rPr lang="en-US" sz="5400" b="1" dirty="0">
                <a:solidFill>
                  <a:srgbClr val="C99700"/>
                </a:solidFill>
                <a:latin typeface="+mn-lt"/>
              </a:rPr>
              <a:t>The computational power of execution bounded chemical reaction networks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ubtitle 1"/>
          <p:cNvSpPr txBox="1">
            <a:spLocks noGrp="1"/>
          </p:cNvSpPr>
          <p:nvPr>
            <p:ph type="subTitle" idx="1"/>
          </p:nvPr>
        </p:nvSpPr>
        <p:spPr>
          <a:xfrm>
            <a:off x="2940052" y="3080045"/>
            <a:ext cx="7559675" cy="518889"/>
          </a:xfrm>
        </p:spPr>
        <p:txBody>
          <a:bodyPr anchor="ctr">
            <a:normAutofit fontScale="92500" lnSpcReduction="10000"/>
          </a:bodyPr>
          <a:lstStyle/>
          <a:p>
            <a:pPr lvl="0" algn="ctr"/>
            <a:r>
              <a:rPr lang="en-US" sz="3600" u="sng" dirty="0">
                <a:solidFill>
                  <a:schemeClr val="accent1">
                    <a:lumMod val="50000"/>
                  </a:schemeClr>
                </a:solidFill>
              </a:rPr>
              <a:t>David Doty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, Ben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Heckmann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omputer Sci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72" b="24191"/>
          <a:stretch/>
        </p:blipFill>
        <p:spPr bwMode="auto">
          <a:xfrm>
            <a:off x="7827803" y="5692030"/>
            <a:ext cx="3932399" cy="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907" y="5254099"/>
            <a:ext cx="1778032" cy="17241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9201" y="4166033"/>
            <a:ext cx="9921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May 2024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Seminar on the Mathematics of Reaction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253690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uk-UA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fld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83574" y="717883"/>
            <a:ext cx="9071640" cy="880379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x-none" sz="4400" b="0" i="0" u="none" strike="noStrike" kern="1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688" y="2260976"/>
            <a:ext cx="1237629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3" indent="-352803" defTabSz="466204">
              <a:spcBef>
                <a:spcPts val="2976"/>
              </a:spcBef>
              <a:buSzPct val="151000"/>
              <a:buFontTx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Formal definition of chemical reaction networks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b="1" u="sng" dirty="0"/>
              <a:t>Execution bounded chemical reaction networks and linear potential functions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What is “computation” with chemical reactions?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Limitations of computation with execution bounded chemical reaction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232975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DC1F0-7831-515A-368D-98CBE299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bounded CRNs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6C3DC-137A-4805-37B3-86DF44E7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5" y="1736801"/>
            <a:ext cx="11591806" cy="4334390"/>
          </a:xfrm>
        </p:spPr>
        <p:txBody>
          <a:bodyPr>
            <a:normAutofit/>
          </a:bodyPr>
          <a:lstStyle/>
          <a:p>
            <a:r>
              <a:rPr lang="en-US" sz="2800" u="sng" dirty="0"/>
              <a:t>Definition</a:t>
            </a:r>
            <a:r>
              <a:rPr lang="en-US" sz="2800" dirty="0"/>
              <a:t>: A CRN </a:t>
            </a:r>
            <a:r>
              <a:rPr lang="en-US" sz="2800" i="1" dirty="0"/>
              <a:t>C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execution bounded</a:t>
            </a:r>
            <a:r>
              <a:rPr lang="en-US" sz="2800" dirty="0"/>
              <a:t> from state </a:t>
            </a:r>
            <a:r>
              <a:rPr lang="en-US" sz="2800" b="1" dirty="0"/>
              <a:t>x</a:t>
            </a:r>
            <a:r>
              <a:rPr lang="en-US" sz="2800" dirty="0"/>
              <a:t> if all executions starting at </a:t>
            </a:r>
            <a:r>
              <a:rPr lang="en-US" sz="2800" b="1" dirty="0"/>
              <a:t>x</a:t>
            </a:r>
            <a:r>
              <a:rPr lang="en-US" sz="2800" dirty="0"/>
              <a:t> are finite.</a:t>
            </a:r>
          </a:p>
          <a:p>
            <a:r>
              <a:rPr lang="en-US" sz="2800" dirty="0"/>
              <a:t>Why prefer execution bounded CRNs?</a:t>
            </a:r>
          </a:p>
          <a:p>
            <a:pPr lvl="1"/>
            <a:r>
              <a:rPr lang="en-US" sz="2360" dirty="0"/>
              <a:t>Wet lab implementations of CRNs use up “fuel” to execute reactions; execution bounded CRNs limit the amount of fuel needed</a:t>
            </a:r>
          </a:p>
          <a:p>
            <a:pPr lvl="1"/>
            <a:r>
              <a:rPr lang="en-US" sz="2360" dirty="0"/>
              <a:t>Easier to reason about: as long as reactions keep happening, they make “progress” towards reaching a final state.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07B48-EC3E-40EF-11A3-3802420B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DC1F0-7831-515A-368D-98CBE299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Self-covering executions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6C3DC-137A-4805-37B3-86DF44E7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5" y="1736801"/>
            <a:ext cx="11591806" cy="1025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Easy Lemma</a:t>
            </a:r>
            <a:r>
              <a:rPr lang="en-US" sz="2800" dirty="0"/>
              <a:t>: CRN </a:t>
            </a:r>
            <a:r>
              <a:rPr lang="en-US" sz="2800" i="1" dirty="0"/>
              <a:t>C</a:t>
            </a:r>
            <a:r>
              <a:rPr lang="en-US" sz="2800" dirty="0"/>
              <a:t> is </a:t>
            </a:r>
            <a:r>
              <a:rPr lang="en-US" sz="2800" u="sng" dirty="0"/>
              <a:t>not</a:t>
            </a:r>
            <a:r>
              <a:rPr lang="en-US" sz="2800" dirty="0"/>
              <a:t> execution bounded from </a:t>
            </a:r>
            <a:r>
              <a:rPr lang="en-US" sz="2800" b="1" dirty="0"/>
              <a:t>x</a:t>
            </a:r>
            <a:r>
              <a:rPr lang="en-US" sz="2800" baseline="-25000" dirty="0"/>
              <a:t>0</a:t>
            </a:r>
            <a:r>
              <a:rPr lang="en-US" sz="2800" dirty="0"/>
              <a:t> if and only if there </a:t>
            </a:r>
            <a:r>
              <a:rPr lang="en-US" sz="2800" u="sng" dirty="0"/>
              <a:t>is</a:t>
            </a:r>
            <a:r>
              <a:rPr lang="en-US" sz="2800" dirty="0"/>
              <a:t> an execution (</a:t>
            </a:r>
            <a:r>
              <a:rPr lang="en-US" sz="2800" b="1" dirty="0"/>
              <a:t>x</a:t>
            </a:r>
            <a:r>
              <a:rPr lang="en-US" sz="2800" baseline="-25000" dirty="0"/>
              <a:t>0</a:t>
            </a:r>
            <a:r>
              <a:rPr lang="en-US" sz="2800" dirty="0"/>
              <a:t>, </a:t>
            </a:r>
            <a:r>
              <a:rPr lang="en-US" sz="2800" b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b="1" dirty="0"/>
              <a:t>x</a:t>
            </a:r>
            <a:r>
              <a:rPr lang="en-US" sz="2800" baseline="-25000" dirty="0"/>
              <a:t>2</a:t>
            </a:r>
            <a:r>
              <a:rPr lang="en-US" sz="2800" dirty="0"/>
              <a:t>, …) that is </a:t>
            </a:r>
            <a:r>
              <a:rPr lang="en-US" sz="2800" b="1" dirty="0">
                <a:solidFill>
                  <a:srgbClr val="FF0000"/>
                </a:solidFill>
              </a:rPr>
              <a:t>self-covering</a:t>
            </a:r>
            <a:r>
              <a:rPr lang="en-US" sz="2800" dirty="0"/>
              <a:t>: </a:t>
            </a:r>
            <a:r>
              <a:rPr lang="en-US" sz="2800" b="1" dirty="0"/>
              <a:t>x</a:t>
            </a:r>
            <a:r>
              <a:rPr lang="en-US" sz="2800" i="1" baseline="-25000" dirty="0"/>
              <a:t>i</a:t>
            </a:r>
            <a:r>
              <a:rPr lang="en-US" sz="2800" dirty="0"/>
              <a:t> 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≦ </a:t>
            </a:r>
            <a:r>
              <a:rPr lang="en-US" sz="2800" b="1" i="0" dirty="0" err="1">
                <a:effectLst/>
                <a:highlight>
                  <a:srgbClr val="FFFFFF"/>
                </a:highlight>
              </a:rPr>
              <a:t>x</a:t>
            </a:r>
            <a:r>
              <a:rPr lang="en-US" sz="2800" b="0" i="1" baseline="-25000" dirty="0" err="1">
                <a:effectLst/>
                <a:highlight>
                  <a:srgbClr val="FFFFFF"/>
                </a:highlight>
              </a:rPr>
              <a:t>k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 for some </a:t>
            </a:r>
            <a:r>
              <a:rPr lang="en-US" sz="2800" b="0" i="1" dirty="0" err="1">
                <a:effectLst/>
                <a:highlight>
                  <a:srgbClr val="FFFFFF"/>
                </a:highlight>
              </a:rPr>
              <a:t>i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 &lt; </a:t>
            </a:r>
            <a:r>
              <a:rPr lang="en-US" sz="2800" b="0" i="1" dirty="0">
                <a:effectLst/>
                <a:highlight>
                  <a:srgbClr val="FFFFFF"/>
                </a:highlight>
              </a:rPr>
              <a:t>k</a:t>
            </a:r>
            <a:r>
              <a:rPr lang="en-US" sz="2800" b="0" i="0" dirty="0">
                <a:effectLst/>
                <a:highlight>
                  <a:srgbClr val="FFFFFF"/>
                </a:highlight>
              </a:rPr>
              <a:t>.</a:t>
            </a:r>
            <a:endParaRPr lang="en-US" sz="2600" dirty="0">
              <a:highlight>
                <a:srgbClr val="FF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07B48-EC3E-40EF-11A3-3802420B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62A9FB-9BBD-CD52-BD3F-4C7FFE76B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174464"/>
              </p:ext>
            </p:extLst>
          </p:nvPr>
        </p:nvGraphicFramePr>
        <p:xfrm>
          <a:off x="8410180" y="2790762"/>
          <a:ext cx="3066596" cy="284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8F1237D8-9A1B-2FB8-DFCE-CB3BA944E390}"/>
              </a:ext>
            </a:extLst>
          </p:cNvPr>
          <p:cNvSpPr/>
          <p:nvPr/>
        </p:nvSpPr>
        <p:spPr>
          <a:xfrm>
            <a:off x="9491357" y="3904584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A20C125-4041-76B2-462D-0906BE13FA5A}"/>
              </a:ext>
            </a:extLst>
          </p:cNvPr>
          <p:cNvSpPr/>
          <p:nvPr/>
        </p:nvSpPr>
        <p:spPr>
          <a:xfrm>
            <a:off x="10058285" y="4678776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242EC2-0DBF-54E7-3DDD-28C547E920CA}"/>
              </a:ext>
            </a:extLst>
          </p:cNvPr>
          <p:cNvSpPr/>
          <p:nvPr/>
        </p:nvSpPr>
        <p:spPr>
          <a:xfrm>
            <a:off x="10631309" y="4961943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E4905C-C1D5-3D44-1068-E651CE2651F3}"/>
              </a:ext>
            </a:extLst>
          </p:cNvPr>
          <p:cNvSpPr/>
          <p:nvPr/>
        </p:nvSpPr>
        <p:spPr>
          <a:xfrm>
            <a:off x="10917643" y="5209794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777D05-462A-0715-F1CE-7BE22C96DD7A}"/>
              </a:ext>
            </a:extLst>
          </p:cNvPr>
          <p:cNvSpPr/>
          <p:nvPr/>
        </p:nvSpPr>
        <p:spPr>
          <a:xfrm>
            <a:off x="9207898" y="3633979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C509CD-C44E-92DD-89BB-AC1A23742371}"/>
              </a:ext>
            </a:extLst>
          </p:cNvPr>
          <p:cNvSpPr/>
          <p:nvPr/>
        </p:nvSpPr>
        <p:spPr>
          <a:xfrm>
            <a:off x="8915290" y="3372206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E1A0D3-65EF-25F2-E994-1DC6580FD4E9}"/>
              </a:ext>
            </a:extLst>
          </p:cNvPr>
          <p:cNvSpPr/>
          <p:nvPr/>
        </p:nvSpPr>
        <p:spPr>
          <a:xfrm>
            <a:off x="8640970" y="2841854"/>
            <a:ext cx="231293" cy="2312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DCE79B-AE68-4CF5-85EB-9AF5AC25BD88}"/>
              </a:ext>
            </a:extLst>
          </p:cNvPr>
          <p:cNvSpPr/>
          <p:nvPr/>
        </p:nvSpPr>
        <p:spPr>
          <a:xfrm>
            <a:off x="10345152" y="4161565"/>
            <a:ext cx="231293" cy="23129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6B8F1-AD48-71DF-DDE8-F3AC20A85697}"/>
              </a:ext>
            </a:extLst>
          </p:cNvPr>
          <p:cNvSpPr txBox="1"/>
          <p:nvPr/>
        </p:nvSpPr>
        <p:spPr>
          <a:xfrm>
            <a:off x="9691755" y="4517198"/>
            <a:ext cx="79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i="1" baseline="-25000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C6E934-9F9F-3AA1-932E-DCD295A62121}"/>
              </a:ext>
            </a:extLst>
          </p:cNvPr>
          <p:cNvSpPr txBox="1"/>
          <p:nvPr/>
        </p:nvSpPr>
        <p:spPr>
          <a:xfrm>
            <a:off x="10478238" y="3726701"/>
            <a:ext cx="79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x</a:t>
            </a:r>
            <a:r>
              <a:rPr lang="en-US" sz="3200" i="1" baseline="-25000" dirty="0" err="1"/>
              <a:t>k</a:t>
            </a:r>
            <a:endParaRPr lang="en-US" sz="3200" i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4BBF69-E8FB-8A8E-20A3-431F83AEF9EB}"/>
              </a:ext>
            </a:extLst>
          </p:cNvPr>
          <p:cNvSpPr txBox="1"/>
          <p:nvPr/>
        </p:nvSpPr>
        <p:spPr>
          <a:xfrm>
            <a:off x="1308223" y="2889018"/>
            <a:ext cx="6773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FF"/>
                </a:highlight>
              </a:rPr>
              <a:t>⇒: </a:t>
            </a:r>
            <a:r>
              <a:rPr lang="en-US" sz="2200" i="1" dirty="0">
                <a:highlight>
                  <a:srgbClr val="FFFFFF"/>
                </a:highlight>
              </a:rPr>
              <a:t>Dickson’s Lemma</a:t>
            </a:r>
            <a:r>
              <a:rPr lang="en-US" sz="2200" dirty="0">
                <a:highlight>
                  <a:srgbClr val="FFFFFF"/>
                </a:highlight>
              </a:rPr>
              <a:t>: If (</a:t>
            </a:r>
            <a:r>
              <a:rPr lang="en-US" sz="2200" b="1" dirty="0">
                <a:highlight>
                  <a:srgbClr val="FFFFFF"/>
                </a:highlight>
              </a:rPr>
              <a:t>x</a:t>
            </a:r>
            <a:r>
              <a:rPr lang="en-US" sz="2200" baseline="-25000" dirty="0">
                <a:highlight>
                  <a:srgbClr val="FFFFFF"/>
                </a:highlight>
              </a:rPr>
              <a:t>0</a:t>
            </a:r>
            <a:r>
              <a:rPr lang="en-US" sz="2200" dirty="0">
                <a:highlight>
                  <a:srgbClr val="FFFFFF"/>
                </a:highlight>
              </a:rPr>
              <a:t>, </a:t>
            </a:r>
            <a:r>
              <a:rPr lang="en-US" sz="2200" b="1" dirty="0">
                <a:highlight>
                  <a:srgbClr val="FFFFFF"/>
                </a:highlight>
              </a:rPr>
              <a:t>x</a:t>
            </a:r>
            <a:r>
              <a:rPr lang="en-US" sz="2200" baseline="-25000" dirty="0">
                <a:highlight>
                  <a:srgbClr val="FFFFFF"/>
                </a:highlight>
              </a:rPr>
              <a:t>1</a:t>
            </a:r>
            <a:r>
              <a:rPr lang="en-US" sz="2200" dirty="0">
                <a:highlight>
                  <a:srgbClr val="FFFFFF"/>
                </a:highlight>
              </a:rPr>
              <a:t>, </a:t>
            </a:r>
            <a:r>
              <a:rPr lang="en-US" sz="2200" b="1" dirty="0">
                <a:highlight>
                  <a:srgbClr val="FFFFFF"/>
                </a:highlight>
              </a:rPr>
              <a:t>x</a:t>
            </a:r>
            <a:r>
              <a:rPr lang="en-US" sz="2200" baseline="-25000" dirty="0">
                <a:highlight>
                  <a:srgbClr val="FFFFFF"/>
                </a:highlight>
              </a:rPr>
              <a:t>2</a:t>
            </a:r>
            <a:r>
              <a:rPr lang="en-US" sz="2200" dirty="0">
                <a:highlight>
                  <a:srgbClr val="FFFFFF"/>
                </a:highlight>
              </a:rPr>
              <a:t>, …) is any infinite sequence of vectors from </a:t>
            </a:r>
            <a:r>
              <a:rPr lang="en-US" sz="2200" dirty="0" err="1">
                <a:highlight>
                  <a:srgbClr val="FFFFFF"/>
                </a:highlight>
              </a:rPr>
              <a:t>ℕ</a:t>
            </a:r>
            <a:r>
              <a:rPr lang="en-US" sz="2200" i="1" baseline="30000" dirty="0" err="1">
                <a:highlight>
                  <a:srgbClr val="FFFFFF"/>
                </a:highlight>
              </a:rPr>
              <a:t>d</a:t>
            </a:r>
            <a:r>
              <a:rPr lang="en-US" sz="2200" dirty="0">
                <a:highlight>
                  <a:srgbClr val="FFFFFF"/>
                </a:highlight>
              </a:rPr>
              <a:t>, then for some </a:t>
            </a:r>
            <a:r>
              <a:rPr lang="en-US" sz="2200" i="1" dirty="0" err="1">
                <a:highlight>
                  <a:srgbClr val="FFFFFF"/>
                </a:highlight>
              </a:rPr>
              <a:t>i</a:t>
            </a:r>
            <a:r>
              <a:rPr lang="en-US" sz="2200" dirty="0">
                <a:highlight>
                  <a:srgbClr val="FFFFFF"/>
                </a:highlight>
              </a:rPr>
              <a:t> &lt; </a:t>
            </a:r>
            <a:r>
              <a:rPr lang="en-US" sz="2200" i="1" dirty="0">
                <a:highlight>
                  <a:srgbClr val="FFFFFF"/>
                </a:highlight>
              </a:rPr>
              <a:t>k , </a:t>
            </a:r>
            <a:r>
              <a:rPr lang="en-US" sz="2200" b="1" dirty="0">
                <a:highlight>
                  <a:srgbClr val="FFFFFF"/>
                </a:highlight>
              </a:rPr>
              <a:t>x</a:t>
            </a:r>
            <a:r>
              <a:rPr lang="en-US" sz="2200" i="1" baseline="-25000" dirty="0">
                <a:highlight>
                  <a:srgbClr val="FFFFFF"/>
                </a:highlight>
              </a:rPr>
              <a:t>i</a:t>
            </a:r>
            <a:r>
              <a:rPr lang="en-US" sz="2200" dirty="0">
                <a:highlight>
                  <a:srgbClr val="FFFFFF"/>
                </a:highlight>
              </a:rPr>
              <a:t> ≦ </a:t>
            </a:r>
            <a:r>
              <a:rPr lang="en-US" sz="2200" b="1" dirty="0" err="1">
                <a:highlight>
                  <a:srgbClr val="FFFFFF"/>
                </a:highlight>
              </a:rPr>
              <a:t>x</a:t>
            </a:r>
            <a:r>
              <a:rPr lang="en-US" sz="2200" i="1" baseline="-25000" dirty="0" err="1">
                <a:highlight>
                  <a:srgbClr val="FFFFFF"/>
                </a:highlight>
              </a:rPr>
              <a:t>k</a:t>
            </a:r>
            <a:r>
              <a:rPr lang="en-US" sz="2200" dirty="0">
                <a:highlight>
                  <a:srgbClr val="FFFFFF"/>
                </a:highlight>
              </a:rPr>
              <a:t>. (easy to show by induction on dimension </a:t>
            </a:r>
            <a:r>
              <a:rPr lang="en-US" sz="2200" i="1" dirty="0">
                <a:highlight>
                  <a:srgbClr val="FFFFFF"/>
                </a:highlight>
              </a:rPr>
              <a:t>d</a:t>
            </a:r>
            <a:r>
              <a:rPr lang="en-US" sz="2200" dirty="0">
                <a:highlight>
                  <a:srgbClr val="FFFFFF"/>
                </a:highlight>
              </a:rPr>
              <a:t>) So if </a:t>
            </a:r>
            <a:r>
              <a:rPr lang="en-US" sz="2200" i="1" dirty="0">
                <a:highlight>
                  <a:srgbClr val="FFFFFF"/>
                </a:highlight>
              </a:rPr>
              <a:t>C</a:t>
            </a:r>
            <a:r>
              <a:rPr lang="en-US" sz="2200" dirty="0">
                <a:highlight>
                  <a:srgbClr val="FFFFFF"/>
                </a:highlight>
              </a:rPr>
              <a:t> has an infinite execution, it is self-covering.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79DC6-96CF-9832-151E-EEA03B3E505D}"/>
              </a:ext>
            </a:extLst>
          </p:cNvPr>
          <p:cNvSpPr txBox="1"/>
          <p:nvPr/>
        </p:nvSpPr>
        <p:spPr>
          <a:xfrm>
            <a:off x="1287719" y="4571534"/>
            <a:ext cx="6422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ighlight>
                  <a:srgbClr val="FFFFFF"/>
                </a:highlight>
              </a:rPr>
              <a:t>⇐: If an execution is self-covering, by additivity we can repeat indefinitely the reactions leading from </a:t>
            </a:r>
            <a:r>
              <a:rPr lang="en-US" sz="2200" b="1" dirty="0">
                <a:highlight>
                  <a:srgbClr val="FFFFFF"/>
                </a:highlight>
              </a:rPr>
              <a:t>x</a:t>
            </a:r>
            <a:r>
              <a:rPr lang="en-US" sz="2200" i="1" baseline="-25000" dirty="0">
                <a:highlight>
                  <a:srgbClr val="FFFFFF"/>
                </a:highlight>
              </a:rPr>
              <a:t>i</a:t>
            </a:r>
            <a:r>
              <a:rPr lang="en-US" sz="2200" dirty="0">
                <a:highlight>
                  <a:srgbClr val="FFFFFF"/>
                </a:highlight>
              </a:rPr>
              <a:t> to </a:t>
            </a:r>
            <a:r>
              <a:rPr lang="en-US" sz="2200" b="1" dirty="0" err="1">
                <a:highlight>
                  <a:srgbClr val="FFFFFF"/>
                </a:highlight>
              </a:rPr>
              <a:t>x</a:t>
            </a:r>
            <a:r>
              <a:rPr lang="en-US" sz="2200" i="1" baseline="-25000" dirty="0" err="1">
                <a:highlight>
                  <a:srgbClr val="FFFFFF"/>
                </a:highlight>
              </a:rPr>
              <a:t>k</a:t>
            </a:r>
            <a:r>
              <a:rPr lang="en-US" sz="2200" dirty="0">
                <a:highlight>
                  <a:srgbClr val="FFFFFF"/>
                </a:highlight>
              </a:rPr>
              <a:t>, so </a:t>
            </a:r>
            <a:r>
              <a:rPr lang="en-US" sz="2200" i="1" dirty="0">
                <a:highlight>
                  <a:srgbClr val="FFFFFF"/>
                </a:highlight>
              </a:rPr>
              <a:t>C</a:t>
            </a:r>
            <a:r>
              <a:rPr lang="en-US" sz="2200" dirty="0">
                <a:highlight>
                  <a:srgbClr val="FFFFFF"/>
                </a:highlight>
              </a:rPr>
              <a:t> is not execution bounded from </a:t>
            </a:r>
            <a:r>
              <a:rPr lang="en-US" sz="2200" b="1" dirty="0">
                <a:highlight>
                  <a:srgbClr val="FFFFFF"/>
                </a:highlight>
              </a:rPr>
              <a:t>x</a:t>
            </a:r>
            <a:r>
              <a:rPr lang="en-US" sz="2200" baseline="-25000" dirty="0">
                <a:highlight>
                  <a:srgbClr val="FFFFFF"/>
                </a:highlight>
              </a:rPr>
              <a:t>0</a:t>
            </a:r>
            <a:r>
              <a:rPr lang="en-US" sz="2200" dirty="0">
                <a:highlight>
                  <a:srgbClr val="FFFFFF"/>
                </a:highlight>
              </a:rPr>
              <a:t>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2D6E57-7F70-F756-D92B-638E2082531C}"/>
              </a:ext>
            </a:extLst>
          </p:cNvPr>
          <p:cNvGrpSpPr/>
          <p:nvPr/>
        </p:nvGrpSpPr>
        <p:grpSpPr>
          <a:xfrm>
            <a:off x="891494" y="5689896"/>
            <a:ext cx="602458" cy="1157203"/>
            <a:chOff x="4719102" y="4664509"/>
            <a:chExt cx="602458" cy="115720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7D7A75B-05E7-F7D4-E286-95D057322495}"/>
                </a:ext>
              </a:extLst>
            </p:cNvPr>
            <p:cNvSpPr/>
            <p:nvPr/>
          </p:nvSpPr>
          <p:spPr>
            <a:xfrm>
              <a:off x="4719102" y="5308308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AA2E6C8-5658-657F-5169-4D3A73C57ED6}"/>
                </a:ext>
              </a:extLst>
            </p:cNvPr>
            <p:cNvSpPr/>
            <p:nvPr/>
          </p:nvSpPr>
          <p:spPr>
            <a:xfrm>
              <a:off x="5001034" y="5556442"/>
              <a:ext cx="260347" cy="26527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85B85F-7855-067D-E25C-A9780A55EC05}"/>
                </a:ext>
              </a:extLst>
            </p:cNvPr>
            <p:cNvSpPr/>
            <p:nvPr/>
          </p:nvSpPr>
          <p:spPr>
            <a:xfrm>
              <a:off x="5061213" y="5209198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06DE91C-A9F3-1359-AFC8-83200A9AB293}"/>
                </a:ext>
              </a:extLst>
            </p:cNvPr>
            <p:cNvSpPr txBox="1"/>
            <p:nvPr/>
          </p:nvSpPr>
          <p:spPr>
            <a:xfrm>
              <a:off x="4825911" y="4664509"/>
              <a:ext cx="4354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aseline="-25000" dirty="0"/>
                <a:t>0</a:t>
              </a:r>
              <a:endParaRPr lang="en-US" sz="24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6036503-6050-D097-4818-CF61663137C7}"/>
              </a:ext>
            </a:extLst>
          </p:cNvPr>
          <p:cNvGrpSpPr/>
          <p:nvPr/>
        </p:nvGrpSpPr>
        <p:grpSpPr>
          <a:xfrm>
            <a:off x="1756798" y="5689896"/>
            <a:ext cx="1284427" cy="1154971"/>
            <a:chOff x="5584406" y="4664509"/>
            <a:chExt cx="1284427" cy="1154971"/>
          </a:xfrm>
        </p:grpSpPr>
        <p:sp>
          <p:nvSpPr>
            <p:cNvPr id="65" name="Shape 380">
              <a:extLst>
                <a:ext uri="{FF2B5EF4-FFF2-40B4-BE49-F238E27FC236}">
                  <a16:creationId xmlns:a16="http://schemas.microsoft.com/office/drawing/2014/main" id="{F5DE9B92-B961-0DCE-83E1-3C2BF9B1892C}"/>
                </a:ext>
              </a:extLst>
            </p:cNvPr>
            <p:cNvSpPr/>
            <p:nvPr/>
          </p:nvSpPr>
          <p:spPr>
            <a:xfrm>
              <a:off x="5584406" y="5254550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2E7F92A-6177-FE80-A842-24B15F0392D1}"/>
                </a:ext>
              </a:extLst>
            </p:cNvPr>
            <p:cNvSpPr/>
            <p:nvPr/>
          </p:nvSpPr>
          <p:spPr>
            <a:xfrm>
              <a:off x="6266375" y="5389840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5251735-CE14-1477-33AC-680F9AAB903D}"/>
                </a:ext>
              </a:extLst>
            </p:cNvPr>
            <p:cNvSpPr/>
            <p:nvPr/>
          </p:nvSpPr>
          <p:spPr>
            <a:xfrm>
              <a:off x="6608486" y="5290730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51D6C2C-324C-DF3B-BC8D-DEA819A34C41}"/>
                </a:ext>
              </a:extLst>
            </p:cNvPr>
            <p:cNvSpPr txBox="1"/>
            <p:nvPr/>
          </p:nvSpPr>
          <p:spPr>
            <a:xfrm>
              <a:off x="6396548" y="4664509"/>
              <a:ext cx="4354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36732BE-9C99-579F-137A-1CE392083BD1}"/>
              </a:ext>
            </a:extLst>
          </p:cNvPr>
          <p:cNvGrpSpPr/>
          <p:nvPr/>
        </p:nvGrpSpPr>
        <p:grpSpPr>
          <a:xfrm>
            <a:off x="3172850" y="5715472"/>
            <a:ext cx="1211350" cy="1148822"/>
            <a:chOff x="7000458" y="4690085"/>
            <a:chExt cx="1211350" cy="1148822"/>
          </a:xfrm>
        </p:grpSpPr>
        <p:sp>
          <p:nvSpPr>
            <p:cNvPr id="67" name="Shape 380">
              <a:extLst>
                <a:ext uri="{FF2B5EF4-FFF2-40B4-BE49-F238E27FC236}">
                  <a16:creationId xmlns:a16="http://schemas.microsoft.com/office/drawing/2014/main" id="{D891650F-B214-6032-36A9-B936F16D900C}"/>
                </a:ext>
              </a:extLst>
            </p:cNvPr>
            <p:cNvSpPr/>
            <p:nvPr/>
          </p:nvSpPr>
          <p:spPr>
            <a:xfrm>
              <a:off x="7000458" y="5273977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68" name="Shape 381">
              <a:extLst>
                <a:ext uri="{FF2B5EF4-FFF2-40B4-BE49-F238E27FC236}">
                  <a16:creationId xmlns:a16="http://schemas.microsoft.com/office/drawing/2014/main" id="{FC6B926C-8E2A-263B-A488-3ECB87ED62BF}"/>
                </a:ext>
              </a:extLst>
            </p:cNvPr>
            <p:cNvSpPr/>
            <p:nvPr/>
          </p:nvSpPr>
          <p:spPr>
            <a:xfrm>
              <a:off x="7079987" y="5033841"/>
              <a:ext cx="307168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α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0035A8E-A0A0-F682-5AB0-449D28936AF5}"/>
                </a:ext>
              </a:extLst>
            </p:cNvPr>
            <p:cNvSpPr/>
            <p:nvPr/>
          </p:nvSpPr>
          <p:spPr>
            <a:xfrm>
              <a:off x="7609350" y="5415416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F90463C-286A-18DE-A12A-F76C8F7D1D3E}"/>
                </a:ext>
              </a:extLst>
            </p:cNvPr>
            <p:cNvSpPr/>
            <p:nvPr/>
          </p:nvSpPr>
          <p:spPr>
            <a:xfrm>
              <a:off x="7951461" y="5316306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D916419-3BA3-54C3-0A0D-8F4D54831E7F}"/>
                </a:ext>
              </a:extLst>
            </p:cNvPr>
            <p:cNvSpPr txBox="1"/>
            <p:nvPr/>
          </p:nvSpPr>
          <p:spPr>
            <a:xfrm>
              <a:off x="7739523" y="4690085"/>
              <a:ext cx="4354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3A9E126-D785-698C-A470-D66FA441D42C}"/>
              </a:ext>
            </a:extLst>
          </p:cNvPr>
          <p:cNvGrpSpPr/>
          <p:nvPr/>
        </p:nvGrpSpPr>
        <p:grpSpPr>
          <a:xfrm>
            <a:off x="4457159" y="5715472"/>
            <a:ext cx="2158001" cy="1263401"/>
            <a:chOff x="8284767" y="4690085"/>
            <a:chExt cx="2158001" cy="1263401"/>
          </a:xfrm>
        </p:grpSpPr>
        <p:sp>
          <p:nvSpPr>
            <p:cNvPr id="69" name="Shape 380">
              <a:extLst>
                <a:ext uri="{FF2B5EF4-FFF2-40B4-BE49-F238E27FC236}">
                  <a16:creationId xmlns:a16="http://schemas.microsoft.com/office/drawing/2014/main" id="{1DDFC108-95CC-4BFB-9D71-EE40F91797F8}"/>
                </a:ext>
              </a:extLst>
            </p:cNvPr>
            <p:cNvSpPr/>
            <p:nvPr/>
          </p:nvSpPr>
          <p:spPr>
            <a:xfrm>
              <a:off x="8284767" y="5256782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70" name="Shape 381">
              <a:extLst>
                <a:ext uri="{FF2B5EF4-FFF2-40B4-BE49-F238E27FC236}">
                  <a16:creationId xmlns:a16="http://schemas.microsoft.com/office/drawing/2014/main" id="{A9BB222A-9884-7621-81F2-4AB78CD7FA19}"/>
                </a:ext>
              </a:extLst>
            </p:cNvPr>
            <p:cNvSpPr/>
            <p:nvPr/>
          </p:nvSpPr>
          <p:spPr>
            <a:xfrm>
              <a:off x="8371510" y="5016646"/>
              <a:ext cx="292739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l-GR" sz="3175" dirty="0"/>
                <a:t>β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674AAF9-4EA8-E6A7-FCC3-8B7FFD53B0AF}"/>
                </a:ext>
              </a:extLst>
            </p:cNvPr>
            <p:cNvSpPr/>
            <p:nvPr/>
          </p:nvSpPr>
          <p:spPr>
            <a:xfrm>
              <a:off x="8957295" y="5415416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921E241-201D-0ACB-317E-156F1122A76A}"/>
                </a:ext>
              </a:extLst>
            </p:cNvPr>
            <p:cNvSpPr/>
            <p:nvPr/>
          </p:nvSpPr>
          <p:spPr>
            <a:xfrm>
              <a:off x="9299406" y="5316306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7D4A4EE-60D8-FA82-0534-DD5ECFAFED2C}"/>
                </a:ext>
              </a:extLst>
            </p:cNvPr>
            <p:cNvSpPr txBox="1"/>
            <p:nvPr/>
          </p:nvSpPr>
          <p:spPr>
            <a:xfrm>
              <a:off x="9087467" y="4690085"/>
              <a:ext cx="13553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x</a:t>
              </a:r>
              <a:r>
                <a:rPr lang="en-US" sz="2400" baseline="-25000" dirty="0"/>
                <a:t>3</a:t>
              </a:r>
              <a:r>
                <a:rPr lang="en-US" sz="2400" dirty="0"/>
                <a:t> </a:t>
              </a:r>
              <a:r>
                <a:rPr lang="en-US" sz="2400" b="0" i="0" dirty="0">
                  <a:effectLst/>
                  <a:latin typeface="Arial" panose="020B0604020202020204" pitchFamily="34" charset="0"/>
                </a:rPr>
                <a:t>≧ </a:t>
              </a:r>
              <a:r>
                <a:rPr lang="en-US" sz="2400" b="1" dirty="0"/>
                <a:t>x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29166BD-773A-AD42-115D-B39897767079}"/>
                </a:ext>
              </a:extLst>
            </p:cNvPr>
            <p:cNvSpPr/>
            <p:nvPr/>
          </p:nvSpPr>
          <p:spPr>
            <a:xfrm>
              <a:off x="9217642" y="5688216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D06C04D-A807-0871-96CC-27CD35C65351}"/>
              </a:ext>
            </a:extLst>
          </p:cNvPr>
          <p:cNvGrpSpPr/>
          <p:nvPr/>
        </p:nvGrpSpPr>
        <p:grpSpPr>
          <a:xfrm>
            <a:off x="6201467" y="6088185"/>
            <a:ext cx="2770466" cy="1019726"/>
            <a:chOff x="6201467" y="6230590"/>
            <a:chExt cx="2770466" cy="1019726"/>
          </a:xfrm>
        </p:grpSpPr>
        <p:sp>
          <p:nvSpPr>
            <p:cNvPr id="89" name="Shape 380">
              <a:extLst>
                <a:ext uri="{FF2B5EF4-FFF2-40B4-BE49-F238E27FC236}">
                  <a16:creationId xmlns:a16="http://schemas.microsoft.com/office/drawing/2014/main" id="{43816DAB-49E1-1D23-227E-B4886CC929BB}"/>
                </a:ext>
              </a:extLst>
            </p:cNvPr>
            <p:cNvSpPr/>
            <p:nvPr/>
          </p:nvSpPr>
          <p:spPr>
            <a:xfrm>
              <a:off x="6201467" y="6476384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90" name="Shape 381">
              <a:extLst>
                <a:ext uri="{FF2B5EF4-FFF2-40B4-BE49-F238E27FC236}">
                  <a16:creationId xmlns:a16="http://schemas.microsoft.com/office/drawing/2014/main" id="{3BA4857F-61EE-A41A-01E9-DBA400D7C7A7}"/>
                </a:ext>
              </a:extLst>
            </p:cNvPr>
            <p:cNvSpPr/>
            <p:nvPr/>
          </p:nvSpPr>
          <p:spPr>
            <a:xfrm>
              <a:off x="6280996" y="6236248"/>
              <a:ext cx="307168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α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B0EEFC-B923-CCD7-DAF5-03CE1DE478BB}"/>
                </a:ext>
              </a:extLst>
            </p:cNvPr>
            <p:cNvSpPr/>
            <p:nvPr/>
          </p:nvSpPr>
          <p:spPr>
            <a:xfrm>
              <a:off x="6810359" y="6617823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15D97CF-1D53-9737-5A92-05DABE67AF89}"/>
                </a:ext>
              </a:extLst>
            </p:cNvPr>
            <p:cNvSpPr/>
            <p:nvPr/>
          </p:nvSpPr>
          <p:spPr>
            <a:xfrm>
              <a:off x="7152470" y="6518713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030467-E047-C009-4A1D-EBAD4F8DFE93}"/>
                </a:ext>
              </a:extLst>
            </p:cNvPr>
            <p:cNvSpPr/>
            <p:nvPr/>
          </p:nvSpPr>
          <p:spPr>
            <a:xfrm>
              <a:off x="7070706" y="6900351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96" name="Shape 380">
              <a:extLst>
                <a:ext uri="{FF2B5EF4-FFF2-40B4-BE49-F238E27FC236}">
                  <a16:creationId xmlns:a16="http://schemas.microsoft.com/office/drawing/2014/main" id="{84C589EA-D548-DDCF-4EA6-A9487709132B}"/>
                </a:ext>
              </a:extLst>
            </p:cNvPr>
            <p:cNvSpPr/>
            <p:nvPr/>
          </p:nvSpPr>
          <p:spPr>
            <a:xfrm>
              <a:off x="7696947" y="6470726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97" name="Shape 381">
              <a:extLst>
                <a:ext uri="{FF2B5EF4-FFF2-40B4-BE49-F238E27FC236}">
                  <a16:creationId xmlns:a16="http://schemas.microsoft.com/office/drawing/2014/main" id="{25CE446D-8800-48F4-C77B-662966A35E54}"/>
                </a:ext>
              </a:extLst>
            </p:cNvPr>
            <p:cNvSpPr/>
            <p:nvPr/>
          </p:nvSpPr>
          <p:spPr>
            <a:xfrm>
              <a:off x="7783690" y="6230590"/>
              <a:ext cx="292739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l-GR" sz="3175" dirty="0"/>
                <a:t>β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999257B-2014-6D18-BAD4-123B6359719E}"/>
                </a:ext>
              </a:extLst>
            </p:cNvPr>
            <p:cNvSpPr/>
            <p:nvPr/>
          </p:nvSpPr>
          <p:spPr>
            <a:xfrm>
              <a:off x="8369475" y="6629360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DDDC132-9549-02C0-47F5-518379312F0A}"/>
                </a:ext>
              </a:extLst>
            </p:cNvPr>
            <p:cNvSpPr/>
            <p:nvPr/>
          </p:nvSpPr>
          <p:spPr>
            <a:xfrm>
              <a:off x="8711586" y="6530250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B4F48F3-44A3-3691-C390-02D29670FEA2}"/>
                </a:ext>
              </a:extLst>
            </p:cNvPr>
            <p:cNvSpPr/>
            <p:nvPr/>
          </p:nvSpPr>
          <p:spPr>
            <a:xfrm>
              <a:off x="8629822" y="6902160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DB07664-34A4-FF44-A797-9B88F48447F2}"/>
                </a:ext>
              </a:extLst>
            </p:cNvPr>
            <p:cNvSpPr/>
            <p:nvPr/>
          </p:nvSpPr>
          <p:spPr>
            <a:xfrm>
              <a:off x="8281273" y="6985046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EBD31D2-C485-07A3-CD7D-C52978D67431}"/>
              </a:ext>
            </a:extLst>
          </p:cNvPr>
          <p:cNvGrpSpPr/>
          <p:nvPr/>
        </p:nvGrpSpPr>
        <p:grpSpPr>
          <a:xfrm>
            <a:off x="9225275" y="6119435"/>
            <a:ext cx="3660475" cy="1029783"/>
            <a:chOff x="9225275" y="6261840"/>
            <a:chExt cx="3660475" cy="1029783"/>
          </a:xfrm>
        </p:grpSpPr>
        <p:sp>
          <p:nvSpPr>
            <p:cNvPr id="104" name="Shape 380">
              <a:extLst>
                <a:ext uri="{FF2B5EF4-FFF2-40B4-BE49-F238E27FC236}">
                  <a16:creationId xmlns:a16="http://schemas.microsoft.com/office/drawing/2014/main" id="{3873950B-625C-8CDE-2FFC-18C149D3966C}"/>
                </a:ext>
              </a:extLst>
            </p:cNvPr>
            <p:cNvSpPr/>
            <p:nvPr/>
          </p:nvSpPr>
          <p:spPr>
            <a:xfrm>
              <a:off x="9225275" y="6501976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105" name="Shape 381">
              <a:extLst>
                <a:ext uri="{FF2B5EF4-FFF2-40B4-BE49-F238E27FC236}">
                  <a16:creationId xmlns:a16="http://schemas.microsoft.com/office/drawing/2014/main" id="{AF983A84-A8EE-D359-BDB7-45762BB6850A}"/>
                </a:ext>
              </a:extLst>
            </p:cNvPr>
            <p:cNvSpPr/>
            <p:nvPr/>
          </p:nvSpPr>
          <p:spPr>
            <a:xfrm>
              <a:off x="9304804" y="6261840"/>
              <a:ext cx="307168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α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AF46A08-D023-A13C-1861-A307A45302DE}"/>
                </a:ext>
              </a:extLst>
            </p:cNvPr>
            <p:cNvSpPr/>
            <p:nvPr/>
          </p:nvSpPr>
          <p:spPr>
            <a:xfrm>
              <a:off x="9834167" y="6643415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15A4E9B-BDC4-90DA-77F1-689A70C133BC}"/>
                </a:ext>
              </a:extLst>
            </p:cNvPr>
            <p:cNvSpPr/>
            <p:nvPr/>
          </p:nvSpPr>
          <p:spPr>
            <a:xfrm>
              <a:off x="10176278" y="6544305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4542384-BDEA-E7D8-F0C8-7559D3320496}"/>
                </a:ext>
              </a:extLst>
            </p:cNvPr>
            <p:cNvSpPr/>
            <p:nvPr/>
          </p:nvSpPr>
          <p:spPr>
            <a:xfrm>
              <a:off x="10094514" y="6925943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C382A01-3AA0-F7CA-211B-1E87C9E40C82}"/>
                </a:ext>
              </a:extLst>
            </p:cNvPr>
            <p:cNvSpPr/>
            <p:nvPr/>
          </p:nvSpPr>
          <p:spPr>
            <a:xfrm>
              <a:off x="9743142" y="7006699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111" name="Shape 380">
              <a:extLst>
                <a:ext uri="{FF2B5EF4-FFF2-40B4-BE49-F238E27FC236}">
                  <a16:creationId xmlns:a16="http://schemas.microsoft.com/office/drawing/2014/main" id="{02B84851-A793-DA16-EA3C-33317D4CE9CB}"/>
                </a:ext>
              </a:extLst>
            </p:cNvPr>
            <p:cNvSpPr/>
            <p:nvPr/>
          </p:nvSpPr>
          <p:spPr>
            <a:xfrm>
              <a:off x="10644193" y="6512033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112" name="Shape 381">
              <a:extLst>
                <a:ext uri="{FF2B5EF4-FFF2-40B4-BE49-F238E27FC236}">
                  <a16:creationId xmlns:a16="http://schemas.microsoft.com/office/drawing/2014/main" id="{55D14860-A6BD-F143-8BEF-65F6C9DE419A}"/>
                </a:ext>
              </a:extLst>
            </p:cNvPr>
            <p:cNvSpPr/>
            <p:nvPr/>
          </p:nvSpPr>
          <p:spPr>
            <a:xfrm>
              <a:off x="10730936" y="6271897"/>
              <a:ext cx="292739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l-GR" sz="3175" dirty="0"/>
                <a:t>β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86BE109-A8E6-DC12-38A2-84F201858251}"/>
                </a:ext>
              </a:extLst>
            </p:cNvPr>
            <p:cNvSpPr/>
            <p:nvPr/>
          </p:nvSpPr>
          <p:spPr>
            <a:xfrm>
              <a:off x="11316721" y="6670667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E4E4F8D-F9DD-A7AC-4151-F21D27E32462}"/>
                </a:ext>
              </a:extLst>
            </p:cNvPr>
            <p:cNvSpPr/>
            <p:nvPr/>
          </p:nvSpPr>
          <p:spPr>
            <a:xfrm>
              <a:off x="11658832" y="6571557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38AAA23-5EE5-F36A-194E-DD8E89A68421}"/>
                </a:ext>
              </a:extLst>
            </p:cNvPr>
            <p:cNvSpPr/>
            <p:nvPr/>
          </p:nvSpPr>
          <p:spPr>
            <a:xfrm>
              <a:off x="11577068" y="6943467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C8FCCC3-32C1-DD0E-26EE-681ABA510C41}"/>
                </a:ext>
              </a:extLst>
            </p:cNvPr>
            <p:cNvSpPr/>
            <p:nvPr/>
          </p:nvSpPr>
          <p:spPr>
            <a:xfrm>
              <a:off x="11228519" y="7026353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B287195-01B5-39CA-D052-69F1EF8AFB74}"/>
                </a:ext>
              </a:extLst>
            </p:cNvPr>
            <p:cNvSpPr/>
            <p:nvPr/>
          </p:nvSpPr>
          <p:spPr>
            <a:xfrm>
              <a:off x="11932937" y="6854219"/>
              <a:ext cx="260347" cy="26527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20" name="Shape 381">
              <a:extLst>
                <a:ext uri="{FF2B5EF4-FFF2-40B4-BE49-F238E27FC236}">
                  <a16:creationId xmlns:a16="http://schemas.microsoft.com/office/drawing/2014/main" id="{24E37B2B-A67F-73AA-472C-860263D5FA44}"/>
                </a:ext>
              </a:extLst>
            </p:cNvPr>
            <p:cNvSpPr/>
            <p:nvPr/>
          </p:nvSpPr>
          <p:spPr>
            <a:xfrm>
              <a:off x="12455152" y="6334466"/>
              <a:ext cx="430598" cy="691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n-US" sz="4000" dirty="0"/>
                <a:t>…</a:t>
              </a:r>
              <a:endParaRPr lang="el-GR" sz="4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8EFF94-66D8-9A2E-7647-B642AEC158D3}"/>
              </a:ext>
            </a:extLst>
          </p:cNvPr>
          <p:cNvSpPr txBox="1"/>
          <p:nvPr/>
        </p:nvSpPr>
        <p:spPr>
          <a:xfrm rot="18190991">
            <a:off x="10126745" y="4343126"/>
            <a:ext cx="331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highlight>
                  <a:srgbClr val="FFFFFF"/>
                </a:highlight>
              </a:rPr>
              <a:t>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4" grpId="0"/>
      <p:bldP spid="2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51CC-CBAA-DC0F-EF4E-2655ACE1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877702"/>
          </a:xfrm>
        </p:spPr>
        <p:txBody>
          <a:bodyPr/>
          <a:lstStyle/>
          <a:p>
            <a:r>
              <a:rPr lang="en-US" dirty="0"/>
              <a:t>Linear potential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EF5E8-FB3B-345E-0B4A-DCF300F1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5" y="1477926"/>
            <a:ext cx="11591806" cy="5331032"/>
          </a:xfrm>
        </p:spPr>
        <p:txBody>
          <a:bodyPr>
            <a:normAutofit/>
          </a:bodyPr>
          <a:lstStyle/>
          <a:p>
            <a:r>
              <a:rPr lang="en-US" sz="2800" u="sng" dirty="0"/>
              <a:t>Definition</a:t>
            </a:r>
            <a:r>
              <a:rPr lang="en-US" sz="2800" dirty="0"/>
              <a:t>: </a:t>
            </a:r>
            <a:r>
              <a:rPr lang="el-GR" sz="2800" dirty="0"/>
              <a:t>Φ</a:t>
            </a:r>
            <a:r>
              <a:rPr lang="en-US" sz="2800" dirty="0"/>
              <a:t>: ℕ</a:t>
            </a:r>
            <a:r>
              <a:rPr lang="en-US" sz="2800" i="1" baseline="30000" dirty="0"/>
              <a:t>d</a:t>
            </a:r>
            <a:r>
              <a:rPr lang="en-US" sz="28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800" dirty="0"/>
              <a:t>ℝ</a:t>
            </a:r>
            <a:r>
              <a:rPr lang="en-US" sz="2800" baseline="-25000" dirty="0"/>
              <a:t>≥0</a:t>
            </a:r>
            <a:r>
              <a:rPr lang="en-US" sz="2800" dirty="0"/>
              <a:t> is a </a:t>
            </a:r>
            <a:r>
              <a:rPr lang="en-US" sz="2800" b="1" dirty="0">
                <a:solidFill>
                  <a:srgbClr val="FF0000"/>
                </a:solidFill>
              </a:rPr>
              <a:t>linear potential function</a:t>
            </a:r>
            <a:r>
              <a:rPr lang="en-US" sz="2800" dirty="0"/>
              <a:t> for a CRN if it is a nonnegative linear function of states that every reaction strictly decreases.</a:t>
            </a:r>
          </a:p>
          <a:p>
            <a:r>
              <a:rPr lang="en-US" sz="2800" dirty="0"/>
              <a:t>Example:</a:t>
            </a:r>
          </a:p>
          <a:p>
            <a:pPr lvl="1"/>
            <a:r>
              <a:rPr lang="en-US" sz="2800" i="1" dirty="0"/>
              <a:t>A</a:t>
            </a:r>
            <a:r>
              <a:rPr lang="en-US" sz="2800" dirty="0"/>
              <a:t>+</a:t>
            </a:r>
            <a:r>
              <a:rPr lang="en-US" sz="2800" i="1" dirty="0"/>
              <a:t>A</a:t>
            </a:r>
            <a:r>
              <a:rPr lang="en-US" sz="28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800" i="1" dirty="0">
                <a:sym typeface="Wingdings" panose="05000000000000000000" pitchFamily="2" charset="2"/>
              </a:rPr>
              <a:t>B</a:t>
            </a:r>
            <a:r>
              <a:rPr lang="en-US" sz="2800" dirty="0">
                <a:sym typeface="Wingdings" panose="05000000000000000000" pitchFamily="2" charset="2"/>
              </a:rPr>
              <a:t>+</a:t>
            </a:r>
            <a:r>
              <a:rPr lang="en-US" sz="2800" i="1" dirty="0">
                <a:sym typeface="Wingdings" panose="05000000000000000000" pitchFamily="2" charset="2"/>
              </a:rPr>
              <a:t>C</a:t>
            </a:r>
          </a:p>
          <a:p>
            <a:pPr lvl="1"/>
            <a:r>
              <a:rPr lang="en-US" sz="2800" i="1" dirty="0">
                <a:sym typeface="Wingdings" panose="05000000000000000000" pitchFamily="2" charset="2"/>
              </a:rPr>
              <a:t>B</a:t>
            </a:r>
            <a:r>
              <a:rPr lang="en-US" sz="2800" dirty="0">
                <a:sym typeface="Wingdings" panose="05000000000000000000" pitchFamily="2" charset="2"/>
              </a:rPr>
              <a:t>+</a:t>
            </a:r>
            <a:r>
              <a:rPr lang="en-US" sz="2800" i="1" dirty="0">
                <a:sym typeface="Wingdings" panose="05000000000000000000" pitchFamily="2" charset="2"/>
              </a:rPr>
              <a:t>B</a:t>
            </a:r>
            <a:r>
              <a:rPr lang="en-US" sz="28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800" i="1" dirty="0">
                <a:sym typeface="Wingdings" panose="05000000000000000000" pitchFamily="2" charset="2"/>
              </a:rPr>
              <a:t>A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A linear potential function </a:t>
            </a:r>
            <a:r>
              <a:rPr lang="el-GR" sz="2800" dirty="0"/>
              <a:t>Φ</a:t>
            </a:r>
            <a:r>
              <a:rPr lang="en-US" sz="2800" dirty="0"/>
              <a:t>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A</a:t>
            </a:r>
            <a:r>
              <a:rPr lang="en-US" sz="2800" dirty="0" err="1"/>
              <a:t>∙</a:t>
            </a:r>
            <a:r>
              <a:rPr lang="en-US" sz="2800" b="1" dirty="0" err="1"/>
              <a:t>x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 +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B</a:t>
            </a:r>
            <a:r>
              <a:rPr lang="en-US" sz="2800" dirty="0" err="1"/>
              <a:t>∙</a:t>
            </a:r>
            <a:r>
              <a:rPr lang="en-US" sz="2800" b="1" dirty="0" err="1"/>
              <a:t>x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 +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C</a:t>
            </a:r>
            <a:r>
              <a:rPr lang="en-US" sz="2800" dirty="0" err="1"/>
              <a:t>∙</a:t>
            </a:r>
            <a:r>
              <a:rPr lang="en-US" sz="2800" b="1" dirty="0" err="1"/>
              <a:t>x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) must satisfy                  2v</a:t>
            </a:r>
            <a:r>
              <a:rPr lang="en-US" sz="2800" i="1" baseline="-25000" dirty="0"/>
              <a:t>A</a:t>
            </a:r>
            <a:r>
              <a:rPr lang="en-US" sz="2800" dirty="0"/>
              <a:t> &gt;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B</a:t>
            </a:r>
            <a:r>
              <a:rPr lang="en-US" sz="2800" dirty="0" err="1"/>
              <a:t>+v</a:t>
            </a:r>
            <a:r>
              <a:rPr lang="en-US" sz="2800" i="1" baseline="-25000" dirty="0" err="1"/>
              <a:t>C</a:t>
            </a:r>
            <a:r>
              <a:rPr lang="en-US" sz="2800" dirty="0"/>
              <a:t> and 2v</a:t>
            </a:r>
            <a:r>
              <a:rPr lang="en-US" sz="2800" i="1" baseline="-25000" dirty="0"/>
              <a:t>B</a:t>
            </a:r>
            <a:r>
              <a:rPr lang="en-US" sz="2800" dirty="0"/>
              <a:t> &gt;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A</a:t>
            </a:r>
            <a:r>
              <a:rPr lang="en-US" sz="2800" dirty="0"/>
              <a:t>  …   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A</a:t>
            </a:r>
            <a:r>
              <a:rPr lang="en-US" sz="2800" dirty="0"/>
              <a:t>=</a:t>
            </a:r>
            <a:r>
              <a:rPr lang="en-US" sz="2800" dirty="0" err="1"/>
              <a:t>v</a:t>
            </a:r>
            <a:r>
              <a:rPr lang="en-US" sz="2800" i="1" baseline="-25000" dirty="0" err="1"/>
              <a:t>B</a:t>
            </a:r>
            <a:r>
              <a:rPr lang="en-US" sz="2800" dirty="0"/>
              <a:t>=1  and 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C</a:t>
            </a:r>
            <a:r>
              <a:rPr lang="en-US" sz="2800" dirty="0"/>
              <a:t>=0  works.</a:t>
            </a:r>
          </a:p>
          <a:p>
            <a:r>
              <a:rPr lang="en-US" sz="2800" dirty="0"/>
              <a:t>A coefficient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S</a:t>
            </a:r>
            <a:r>
              <a:rPr lang="en-US" sz="2800" dirty="0"/>
              <a:t> assigns a nonnegative “mass” to species </a:t>
            </a:r>
            <a:r>
              <a:rPr lang="en-US" sz="2800" i="1" dirty="0"/>
              <a:t>S</a:t>
            </a:r>
            <a:r>
              <a:rPr lang="en-US" sz="2800" dirty="0"/>
              <a:t>, and every reaction removes a positive amount of mass from the system.</a:t>
            </a:r>
          </a:p>
          <a:p>
            <a:r>
              <a:rPr lang="en-US" sz="2800" dirty="0"/>
              <a:t>By clearing denominators, we can assume each </a:t>
            </a:r>
            <a:r>
              <a:rPr lang="en-US" sz="2800" dirty="0" err="1"/>
              <a:t>v</a:t>
            </a:r>
            <a:r>
              <a:rPr lang="en-US" sz="2800" i="1" baseline="-25000" dirty="0" err="1"/>
              <a:t>S</a:t>
            </a:r>
            <a:r>
              <a:rPr lang="en-US" sz="2800" dirty="0"/>
              <a:t> is an integer, so each reaction decreases </a:t>
            </a:r>
            <a:r>
              <a:rPr lang="el-GR" sz="2800" dirty="0"/>
              <a:t>Φ</a:t>
            </a:r>
            <a:r>
              <a:rPr lang="en-US" sz="2800" dirty="0"/>
              <a:t> by at least 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17B9D-ED99-C9DF-47F4-AB55A8A0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1751-F098-82FF-23BB-F4B33A4B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4" y="625601"/>
            <a:ext cx="11591806" cy="1461188"/>
          </a:xfrm>
        </p:spPr>
        <p:txBody>
          <a:bodyPr/>
          <a:lstStyle/>
          <a:p>
            <a:r>
              <a:rPr lang="en-US" dirty="0"/>
              <a:t>Linear potential functions characterize execution bounded CRNs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A3CC-807F-7F75-1941-55D62C1E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4" y="2612764"/>
            <a:ext cx="11591806" cy="386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Theorem</a:t>
            </a:r>
            <a:r>
              <a:rPr lang="en-US" sz="2800" dirty="0"/>
              <a:t>: A CRN has a linear potential function if and only if it is execution bounded from every state.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Forward direction is easy: Since each reaction reduces Φ by at least 1, at most Φ(</a:t>
            </a:r>
            <a:r>
              <a:rPr lang="en-US" sz="2800" b="1" dirty="0"/>
              <a:t>x</a:t>
            </a:r>
            <a:r>
              <a:rPr lang="en-US" sz="2800" dirty="0"/>
              <a:t>) reactions are possible from any state </a:t>
            </a:r>
            <a:r>
              <a:rPr lang="en-US" sz="2800" b="1" dirty="0"/>
              <a:t>x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59E8C-1D00-BB8E-3834-9B6562DC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1751-F098-82FF-23BB-F4B33A4B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4" y="486355"/>
            <a:ext cx="11591806" cy="1461188"/>
          </a:xfrm>
        </p:spPr>
        <p:txBody>
          <a:bodyPr/>
          <a:lstStyle/>
          <a:p>
            <a:r>
              <a:rPr lang="en-US" sz="5400" dirty="0"/>
              <a:t>Key technical tool for reverse direction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A3CC-807F-7F75-1941-55D62C1E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4" y="2021130"/>
            <a:ext cx="11591806" cy="386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Theorem:</a:t>
            </a:r>
            <a:r>
              <a:rPr lang="en-US" sz="2800" dirty="0"/>
              <a:t> (Gale 1960) “</a:t>
            </a:r>
            <a:r>
              <a:rPr lang="en-US" sz="2800" i="1" dirty="0"/>
              <a:t>Theorem of the Alternative</a:t>
            </a:r>
            <a:r>
              <a:rPr lang="en-US" sz="2800" dirty="0"/>
              <a:t>” (similar to Farkas’ Lemma): Let </a:t>
            </a:r>
            <a:r>
              <a:rPr lang="en-US" sz="2800" b="1" dirty="0"/>
              <a:t>M</a:t>
            </a:r>
            <a:r>
              <a:rPr lang="en-US" sz="2800" dirty="0"/>
              <a:t> be a matrix. Then exactly one of the following statements is true:</a:t>
            </a:r>
          </a:p>
          <a:p>
            <a:pPr marL="1018321" lvl="1" indent="-514350">
              <a:buFont typeface="+mj-lt"/>
              <a:buAutoNum type="arabicPeriod"/>
            </a:pPr>
            <a:r>
              <a:rPr lang="en-US" sz="2400" dirty="0"/>
              <a:t>There is a vector </a:t>
            </a:r>
            <a:r>
              <a:rPr lang="en-US" sz="2400" b="1" dirty="0"/>
              <a:t>u</a:t>
            </a:r>
            <a:r>
              <a:rPr lang="en-US" sz="2400" dirty="0"/>
              <a:t> ≥ </a:t>
            </a:r>
            <a:r>
              <a:rPr lang="en-US" sz="2400" b="1" dirty="0"/>
              <a:t>0</a:t>
            </a:r>
            <a:r>
              <a:rPr lang="en-US" sz="2400" dirty="0"/>
              <a:t> such that </a:t>
            </a:r>
            <a:r>
              <a:rPr lang="en-US" sz="2400" b="1" dirty="0"/>
              <a:t>Mu</a:t>
            </a:r>
            <a:r>
              <a:rPr lang="en-US" sz="2400" dirty="0"/>
              <a:t> ≧ </a:t>
            </a:r>
            <a:r>
              <a:rPr lang="en-US" sz="2400" b="1" dirty="0"/>
              <a:t>0</a:t>
            </a:r>
            <a:r>
              <a:rPr lang="en-US" sz="2400" dirty="0"/>
              <a:t>.</a:t>
            </a:r>
          </a:p>
          <a:p>
            <a:pPr marL="1018321" lvl="1" indent="-514350">
              <a:buFont typeface="+mj-lt"/>
              <a:buAutoNum type="arabicPeriod"/>
            </a:pPr>
            <a:r>
              <a:rPr lang="en-US" sz="2400" dirty="0"/>
              <a:t>There is a vector </a:t>
            </a:r>
            <a:r>
              <a:rPr lang="en-US" sz="2400" b="1" dirty="0"/>
              <a:t>v</a:t>
            </a:r>
            <a:r>
              <a:rPr lang="en-US" sz="2400" dirty="0"/>
              <a:t> ≥ </a:t>
            </a:r>
            <a:r>
              <a:rPr lang="en-US" sz="2400" b="1" dirty="0"/>
              <a:t>0</a:t>
            </a:r>
            <a:r>
              <a:rPr lang="en-US" sz="2400" dirty="0"/>
              <a:t> such that </a:t>
            </a:r>
            <a:r>
              <a:rPr lang="en-US" sz="2400" b="1" dirty="0" err="1"/>
              <a:t>vM</a:t>
            </a:r>
            <a:r>
              <a:rPr lang="en-US" sz="2400" dirty="0"/>
              <a:t> &lt; </a:t>
            </a:r>
            <a:r>
              <a:rPr lang="en-US" sz="2400" b="1" dirty="0"/>
              <a:t>0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59E8C-1D00-BB8E-3834-9B6562DC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83A82-72DF-A6BC-228F-45EB83F22D2C}"/>
              </a:ext>
            </a:extLst>
          </p:cNvPr>
          <p:cNvSpPr txBox="1"/>
          <p:nvPr/>
        </p:nvSpPr>
        <p:spPr>
          <a:xfrm>
            <a:off x="5580425" y="580188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</a:t>
            </a:r>
            <a:r>
              <a:rPr lang="en-US" sz="2400" dirty="0"/>
              <a:t> = [</a:t>
            </a:r>
            <a:r>
              <a:rPr lang="en-US" sz="2400" b="1" dirty="0"/>
              <a:t>x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b="1" dirty="0"/>
              <a:t>x</a:t>
            </a:r>
            <a:r>
              <a:rPr lang="en-US" sz="2400" baseline="-25000" dirty="0"/>
              <a:t>3</a:t>
            </a:r>
            <a:r>
              <a:rPr lang="en-US" sz="2400" dirty="0"/>
              <a:t>]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A5E196-2D63-EFDC-F2C1-84CC7508ED38}"/>
              </a:ext>
            </a:extLst>
          </p:cNvPr>
          <p:cNvGrpSpPr/>
          <p:nvPr/>
        </p:nvGrpSpPr>
        <p:grpSpPr>
          <a:xfrm>
            <a:off x="8228267" y="4953160"/>
            <a:ext cx="2020723" cy="1562125"/>
            <a:chOff x="8239295" y="5518410"/>
            <a:chExt cx="2020723" cy="156212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FFF5B-0489-DD39-ABE7-93BFB4F3F3C9}"/>
                </a:ext>
              </a:extLst>
            </p:cNvPr>
            <p:cNvCxnSpPr>
              <a:cxnSpLocks/>
            </p:cNvCxnSpPr>
            <p:nvPr/>
          </p:nvCxnSpPr>
          <p:spPr>
            <a:xfrm>
              <a:off x="8669342" y="5903108"/>
              <a:ext cx="1586646" cy="46403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888E990-C372-BA94-B3B6-01A9A30D4A89}"/>
                </a:ext>
              </a:extLst>
            </p:cNvPr>
            <p:cNvSpPr/>
            <p:nvPr/>
          </p:nvSpPr>
          <p:spPr>
            <a:xfrm rot="20958512">
              <a:off x="8239295" y="6008724"/>
              <a:ext cx="1722707" cy="855160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tint val="44500"/>
                    <a:satMod val="160000"/>
                    <a:lumMod val="91000"/>
                    <a:lumOff val="9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B6FB811-7E89-063C-D03C-781270CDCE51}"/>
                </a:ext>
              </a:extLst>
            </p:cNvPr>
            <p:cNvCxnSpPr>
              <a:cxnSpLocks/>
              <a:endCxn id="19" idx="5"/>
            </p:cNvCxnSpPr>
            <p:nvPr/>
          </p:nvCxnSpPr>
          <p:spPr>
            <a:xfrm rot="460206">
              <a:off x="8999459" y="6046270"/>
              <a:ext cx="545179" cy="2749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829C8B-48CE-0F72-4C1A-86B4D072F4C2}"/>
                </a:ext>
              </a:extLst>
            </p:cNvPr>
            <p:cNvCxnSpPr>
              <a:cxnSpLocks/>
            </p:cNvCxnSpPr>
            <p:nvPr/>
          </p:nvCxnSpPr>
          <p:spPr>
            <a:xfrm>
              <a:off x="9020248" y="6011117"/>
              <a:ext cx="220677" cy="5272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464F9A3-D407-7E7D-EB65-D34A6D301AE6}"/>
                </a:ext>
              </a:extLst>
            </p:cNvPr>
            <p:cNvCxnSpPr>
              <a:cxnSpLocks/>
              <a:stCxn id="19" idx="0"/>
              <a:endCxn id="19" idx="1"/>
            </p:cNvCxnSpPr>
            <p:nvPr/>
          </p:nvCxnSpPr>
          <p:spPr>
            <a:xfrm rot="460206" flipH="1">
              <a:off x="8712358" y="5995435"/>
              <a:ext cx="274057" cy="54147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4CA33A-EB55-5DF9-6F97-6E4D6DDD5B24}"/>
                </a:ext>
              </a:extLst>
            </p:cNvPr>
            <p:cNvSpPr txBox="1"/>
            <p:nvPr/>
          </p:nvSpPr>
          <p:spPr>
            <a:xfrm>
              <a:off x="9488576" y="6289057"/>
              <a:ext cx="27101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DB9DB1-B518-0E68-B25A-DEC4E30C8CDF}"/>
                </a:ext>
              </a:extLst>
            </p:cNvPr>
            <p:cNvSpPr txBox="1"/>
            <p:nvPr/>
          </p:nvSpPr>
          <p:spPr>
            <a:xfrm>
              <a:off x="9212795" y="6465550"/>
              <a:ext cx="27101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5F77FA-C0C6-6BDC-892F-95034B2FE8E6}"/>
                </a:ext>
              </a:extLst>
            </p:cNvPr>
            <p:cNvSpPr txBox="1"/>
            <p:nvPr/>
          </p:nvSpPr>
          <p:spPr>
            <a:xfrm>
              <a:off x="8617958" y="6447256"/>
              <a:ext cx="27101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83143D-DA8B-B616-8973-1124E4E97C8B}"/>
                </a:ext>
              </a:extLst>
            </p:cNvPr>
            <p:cNvSpPr txBox="1"/>
            <p:nvPr/>
          </p:nvSpPr>
          <p:spPr>
            <a:xfrm>
              <a:off x="9241931" y="5518410"/>
              <a:ext cx="952225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v </a:t>
              </a:r>
              <a:r>
                <a:rPr lang="en-US" dirty="0"/>
                <a:t>= (1,3)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761D6DC-A9FD-F936-B96F-BFFB4EF6BC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5699" y="5602135"/>
              <a:ext cx="137160" cy="41148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0DA6FAC-2479-6059-150B-39CB2FD3F3ED}"/>
                </a:ext>
              </a:extLst>
            </p:cNvPr>
            <p:cNvGrpSpPr/>
            <p:nvPr/>
          </p:nvGrpSpPr>
          <p:grpSpPr>
            <a:xfrm>
              <a:off x="8659818" y="5544343"/>
              <a:ext cx="1600200" cy="1536192"/>
              <a:chOff x="2343393" y="3408505"/>
              <a:chExt cx="1200150" cy="115214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E7167D8-B40F-D925-F7F8-C8859AAE83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5585" y="3408505"/>
                <a:ext cx="0" cy="11521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87B874F-4488-72EC-282D-019115DD0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3393" y="3759378"/>
                <a:ext cx="120015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DA769F-AF41-0B61-1776-FCC00E5066DD}"/>
              </a:ext>
            </a:extLst>
          </p:cNvPr>
          <p:cNvGrpSpPr/>
          <p:nvPr/>
        </p:nvGrpSpPr>
        <p:grpSpPr>
          <a:xfrm>
            <a:off x="1971719" y="4997212"/>
            <a:ext cx="2189737" cy="1422147"/>
            <a:chOff x="1982747" y="5955868"/>
            <a:chExt cx="2189737" cy="1422147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CEDE497-3BE9-F7E9-E491-451CA60200DD}"/>
                </a:ext>
              </a:extLst>
            </p:cNvPr>
            <p:cNvSpPr/>
            <p:nvPr/>
          </p:nvSpPr>
          <p:spPr>
            <a:xfrm rot="17570465">
              <a:off x="1974397" y="6206436"/>
              <a:ext cx="1330080" cy="828944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tint val="44500"/>
                    <a:satMod val="160000"/>
                    <a:lumMod val="91000"/>
                    <a:lumOff val="9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FA7B579-7E51-71EC-717A-548544511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2294" y="6275174"/>
              <a:ext cx="654704" cy="1882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370C31-F956-3C78-5113-7E9033353E81}"/>
                </a:ext>
              </a:extLst>
            </p:cNvPr>
            <p:cNvCxnSpPr>
              <a:cxnSpLocks/>
            </p:cNvCxnSpPr>
            <p:nvPr/>
          </p:nvCxnSpPr>
          <p:spPr>
            <a:xfrm>
              <a:off x="2242293" y="6463450"/>
              <a:ext cx="475196" cy="1574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F8659D3-8BB2-9DE5-DDFE-14D66E5D0FB8}"/>
                </a:ext>
              </a:extLst>
            </p:cNvPr>
            <p:cNvCxnSpPr>
              <a:cxnSpLocks/>
              <a:stCxn id="7" idx="0"/>
              <a:endCxn id="7" idx="1"/>
            </p:cNvCxnSpPr>
            <p:nvPr/>
          </p:nvCxnSpPr>
          <p:spPr>
            <a:xfrm>
              <a:off x="2257466" y="6460020"/>
              <a:ext cx="252895" cy="46733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DD85AC-7745-FC5F-3D40-73320D35ED1D}"/>
                </a:ext>
              </a:extLst>
            </p:cNvPr>
            <p:cNvSpPr txBox="1"/>
            <p:nvPr/>
          </p:nvSpPr>
          <p:spPr>
            <a:xfrm>
              <a:off x="2441123" y="6054910"/>
              <a:ext cx="27101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402F7-F592-8700-7FB2-983831A03A74}"/>
                </a:ext>
              </a:extLst>
            </p:cNvPr>
            <p:cNvSpPr txBox="1"/>
            <p:nvPr/>
          </p:nvSpPr>
          <p:spPr>
            <a:xfrm>
              <a:off x="2408001" y="6482410"/>
              <a:ext cx="27101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5B76EF-398C-2406-80B9-6F1DF070E469}"/>
                </a:ext>
              </a:extLst>
            </p:cNvPr>
            <p:cNvSpPr txBox="1"/>
            <p:nvPr/>
          </p:nvSpPr>
          <p:spPr>
            <a:xfrm>
              <a:off x="2318316" y="6832996"/>
              <a:ext cx="271019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7EB0503-A834-DDF7-EE49-AF6765CFF4DF}"/>
                </a:ext>
              </a:extLst>
            </p:cNvPr>
            <p:cNvGrpSpPr/>
            <p:nvPr/>
          </p:nvGrpSpPr>
          <p:grpSpPr>
            <a:xfrm>
              <a:off x="1982747" y="6022221"/>
              <a:ext cx="2189737" cy="1355794"/>
              <a:chOff x="2423918" y="3428455"/>
              <a:chExt cx="1642303" cy="101684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E649AB6-609C-A548-9F09-AE1782CA27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8579" y="3428455"/>
                <a:ext cx="0" cy="101684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7C62357-DFBD-F99F-711C-54591234A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23918" y="3759378"/>
                <a:ext cx="164230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E20AB9-F996-370F-2F4C-4063BB4EAC80}"/>
              </a:ext>
            </a:extLst>
          </p:cNvPr>
          <p:cNvSpPr/>
          <p:nvPr/>
        </p:nvSpPr>
        <p:spPr>
          <a:xfrm>
            <a:off x="7880092" y="2943695"/>
            <a:ext cx="442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[David Gale.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Theory of Linear Economic Models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University of Chicago press, 1960.]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1AF8B9-1E1C-A1D3-A164-9AB4EF823B80}"/>
              </a:ext>
            </a:extLst>
          </p:cNvPr>
          <p:cNvSpPr txBox="1"/>
          <p:nvPr/>
        </p:nvSpPr>
        <p:spPr>
          <a:xfrm>
            <a:off x="1200715" y="4402719"/>
            <a:ext cx="3930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 Either the cone </a:t>
            </a:r>
            <a:r>
              <a:rPr lang="en-US" sz="1800"/>
              <a:t>of </a:t>
            </a:r>
            <a:r>
              <a:rPr lang="en-US" sz="1800" b="1"/>
              <a:t>M</a:t>
            </a:r>
            <a:r>
              <a:rPr lang="en-US" sz="1800"/>
              <a:t>’s </a:t>
            </a:r>
            <a:r>
              <a:rPr lang="en-US" sz="1800" dirty="0"/>
              <a:t>column vectors intersects the nonnegative orthant: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97128B-C210-39E9-CD0D-B61625CAF23E}"/>
              </a:ext>
            </a:extLst>
          </p:cNvPr>
          <p:cNvSpPr txBox="1"/>
          <p:nvPr/>
        </p:nvSpPr>
        <p:spPr>
          <a:xfrm>
            <a:off x="7163274" y="4289082"/>
            <a:ext cx="5508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2. Or it doesn’t, and then some hyperplane (dashed line) separates that cone from the nonnegative orthant: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ED2030-1048-2C0A-D808-6FC71331D473}"/>
              </a:ext>
            </a:extLst>
          </p:cNvPr>
          <p:cNvGrpSpPr/>
          <p:nvPr/>
        </p:nvGrpSpPr>
        <p:grpSpPr>
          <a:xfrm>
            <a:off x="2873522" y="4948674"/>
            <a:ext cx="2372251" cy="587565"/>
            <a:chOff x="2884550" y="5907330"/>
            <a:chExt cx="2372251" cy="5875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2E84F6-D07B-3930-246F-16112EEA8563}"/>
                </a:ext>
              </a:extLst>
            </p:cNvPr>
            <p:cNvSpPr txBox="1"/>
            <p:nvPr/>
          </p:nvSpPr>
          <p:spPr>
            <a:xfrm>
              <a:off x="4029479" y="6217896"/>
              <a:ext cx="1227322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Mu </a:t>
              </a:r>
              <a:r>
                <a:rPr lang="en-US" dirty="0"/>
                <a:t>= 2</a:t>
              </a:r>
              <a:r>
                <a:rPr lang="en-US" b="1" dirty="0"/>
                <a:t>x</a:t>
              </a:r>
              <a:r>
                <a:rPr lang="en-US" baseline="-25000" dirty="0"/>
                <a:t>1</a:t>
              </a:r>
              <a:r>
                <a:rPr lang="en-US" dirty="0"/>
                <a:t>+</a:t>
              </a:r>
              <a:r>
                <a:rPr lang="en-US" b="1" dirty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980EB8-938F-F842-C813-B9BD13FEE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4550" y="6089279"/>
              <a:ext cx="654705" cy="1882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7710348-41A0-DE8C-5DC7-8DC366E86D66}"/>
                </a:ext>
              </a:extLst>
            </p:cNvPr>
            <p:cNvCxnSpPr>
              <a:cxnSpLocks/>
            </p:cNvCxnSpPr>
            <p:nvPr/>
          </p:nvCxnSpPr>
          <p:spPr>
            <a:xfrm>
              <a:off x="3530541" y="6093904"/>
              <a:ext cx="475196" cy="1574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103C37-0F98-2758-27A8-038D6EF9718E}"/>
                </a:ext>
              </a:extLst>
            </p:cNvPr>
            <p:cNvSpPr/>
            <p:nvPr/>
          </p:nvSpPr>
          <p:spPr>
            <a:xfrm>
              <a:off x="3994871" y="6230812"/>
              <a:ext cx="46733" cy="467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3C1577-2A43-693D-E72A-2808CE32C12B}"/>
                </a:ext>
              </a:extLst>
            </p:cNvPr>
            <p:cNvSpPr txBox="1"/>
            <p:nvPr/>
          </p:nvSpPr>
          <p:spPr>
            <a:xfrm>
              <a:off x="4172483" y="5907330"/>
              <a:ext cx="108262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/>
                <a:t>u </a:t>
              </a:r>
              <a:r>
                <a:rPr lang="en-US" dirty="0"/>
                <a:t>= (2,1,0)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D41830C-408C-E7E6-FF54-1F42AAEA73B7}"/>
              </a:ext>
            </a:extLst>
          </p:cNvPr>
          <p:cNvSpPr txBox="1"/>
          <p:nvPr/>
        </p:nvSpPr>
        <p:spPr>
          <a:xfrm>
            <a:off x="10551059" y="5155558"/>
            <a:ext cx="1501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vM</a:t>
            </a:r>
            <a:r>
              <a:rPr lang="en-US" sz="1800" dirty="0"/>
              <a:t> &lt; </a:t>
            </a:r>
            <a:r>
              <a:rPr lang="en-US" sz="1800" b="1" dirty="0"/>
              <a:t>0</a:t>
            </a:r>
            <a:r>
              <a:rPr lang="en-US" dirty="0"/>
              <a:t> ⇒ </a:t>
            </a:r>
          </a:p>
          <a:p>
            <a:r>
              <a:rPr lang="en-US" dirty="0"/>
              <a:t>(∀</a:t>
            </a:r>
            <a:r>
              <a:rPr lang="en-US" i="1" dirty="0" err="1"/>
              <a:t>i</a:t>
            </a:r>
            <a:r>
              <a:rPr lang="en-US" dirty="0"/>
              <a:t>) </a:t>
            </a:r>
            <a:r>
              <a:rPr lang="en-US" b="1" dirty="0" err="1"/>
              <a:t>v</a:t>
            </a:r>
            <a:r>
              <a:rPr lang="en-US" dirty="0" err="1"/>
              <a:t>∙</a:t>
            </a:r>
            <a:r>
              <a:rPr lang="en-US" b="1" dirty="0" err="1"/>
              <a:t>x</a:t>
            </a:r>
            <a:r>
              <a:rPr lang="en-US" i="1" baseline="-25000" dirty="0" err="1"/>
              <a:t>i</a:t>
            </a:r>
            <a:r>
              <a:rPr lang="en-US" dirty="0"/>
              <a:t> &lt; 0</a:t>
            </a:r>
          </a:p>
        </p:txBody>
      </p:sp>
    </p:spTree>
    <p:extLst>
      <p:ext uri="{BB962C8B-B14F-4D97-AF65-F5344CB8AC3E}">
        <p14:creationId xmlns:p14="http://schemas.microsoft.com/office/powerpoint/2010/main" val="33592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4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0B74-DF8A-6B2E-92FF-6C3E9DE3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CRN is execution bounded from every state ⇒ it has a linear potential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42CA-D87B-F3AF-32B6-3E8039FE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4" y="2012414"/>
            <a:ext cx="11771289" cy="5144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Let </a:t>
            </a:r>
            <a:r>
              <a:rPr lang="en-US" sz="2600" b="1" dirty="0"/>
              <a:t>M</a:t>
            </a:r>
            <a:r>
              <a:rPr lang="en-US" sz="2600" dirty="0"/>
              <a:t> be the stoichiometric matrix, e.g.</a:t>
            </a:r>
          </a:p>
          <a:p>
            <a:pPr marL="0" indent="0">
              <a:buNone/>
            </a:pPr>
            <a:r>
              <a:rPr lang="en-US" sz="2600" dirty="0"/>
              <a:t>			</a:t>
            </a:r>
            <a:r>
              <a:rPr lang="el-GR" sz="2600" dirty="0"/>
              <a:t>α</a:t>
            </a:r>
            <a:r>
              <a:rPr lang="en-US" sz="2600" dirty="0"/>
              <a:t>:   </a:t>
            </a:r>
            <a:r>
              <a:rPr lang="en-US" sz="2600" i="1" dirty="0"/>
              <a:t>A</a:t>
            </a:r>
            <a:r>
              <a:rPr lang="en-US" sz="28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600" i="1" dirty="0"/>
              <a:t>B</a:t>
            </a:r>
            <a:r>
              <a:rPr lang="en-US" sz="2600" dirty="0"/>
              <a:t> + 2</a:t>
            </a:r>
            <a:r>
              <a:rPr lang="en-US" sz="2600" i="1" dirty="0"/>
              <a:t>C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		</a:t>
            </a:r>
            <a:r>
              <a:rPr lang="el-GR" sz="2600" dirty="0"/>
              <a:t>β</a:t>
            </a:r>
            <a:r>
              <a:rPr lang="en-US" sz="2600" dirty="0"/>
              <a:t>:   3</a:t>
            </a:r>
            <a:r>
              <a:rPr lang="en-US" sz="2600" i="1" dirty="0"/>
              <a:t>B</a:t>
            </a:r>
            <a:r>
              <a:rPr lang="en-US" sz="2600" dirty="0"/>
              <a:t> + </a:t>
            </a:r>
            <a:r>
              <a:rPr lang="en-US" sz="2600" i="1" dirty="0"/>
              <a:t>C</a:t>
            </a:r>
            <a:r>
              <a:rPr lang="en-US" sz="28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 + </a:t>
            </a:r>
            <a:r>
              <a:rPr lang="en-US" sz="2600" i="1" dirty="0"/>
              <a:t>C</a:t>
            </a:r>
            <a:endParaRPr lang="en-US" sz="2600" baseline="-250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600" dirty="0"/>
              <a:t>If </a:t>
            </a:r>
            <a:r>
              <a:rPr lang="en-US" sz="2600" b="1" dirty="0"/>
              <a:t>u</a:t>
            </a:r>
            <a:r>
              <a:rPr lang="en-US" sz="2600" dirty="0"/>
              <a:t> = (2,1) is a vector indicating “</a:t>
            </a:r>
            <a:r>
              <a:rPr lang="en-US" sz="2600" i="1" dirty="0"/>
              <a:t>do reaction </a:t>
            </a:r>
            <a:r>
              <a:rPr lang="el-GR" sz="2600" dirty="0"/>
              <a:t>α</a:t>
            </a:r>
            <a:r>
              <a:rPr lang="en-US" sz="2600" i="1" dirty="0"/>
              <a:t> twice and reaction </a:t>
            </a:r>
            <a:r>
              <a:rPr lang="el-GR" sz="2600" dirty="0"/>
              <a:t>β</a:t>
            </a:r>
            <a:r>
              <a:rPr lang="en-US" sz="2600" i="1" dirty="0"/>
              <a:t> once</a:t>
            </a:r>
            <a:r>
              <a:rPr lang="en-US" sz="2600" dirty="0"/>
              <a:t>”, then the vector </a:t>
            </a:r>
            <a:r>
              <a:rPr lang="en-US" sz="2600" b="1" dirty="0"/>
              <a:t>Mu</a:t>
            </a:r>
            <a:r>
              <a:rPr lang="en-US" sz="2600" dirty="0"/>
              <a:t> = (–1,0,4) indicates how species counts change.</a:t>
            </a:r>
          </a:p>
          <a:p>
            <a:pPr marL="0" indent="0">
              <a:buNone/>
            </a:pPr>
            <a:r>
              <a:rPr lang="en-US" sz="2600" u="sng" dirty="0"/>
              <a:t>Claim</a:t>
            </a:r>
            <a:r>
              <a:rPr lang="en-US" sz="2600" dirty="0"/>
              <a:t>: There is </a:t>
            </a:r>
            <a:r>
              <a:rPr lang="en-US" sz="2600" u="sng" dirty="0"/>
              <a:t>no</a:t>
            </a:r>
            <a:r>
              <a:rPr lang="en-US" sz="2600" dirty="0"/>
              <a:t> </a:t>
            </a:r>
            <a:r>
              <a:rPr lang="en-US" sz="2600" b="1" dirty="0"/>
              <a:t>u</a:t>
            </a:r>
            <a:r>
              <a:rPr lang="en-US" sz="2600" dirty="0"/>
              <a:t> ≥ </a:t>
            </a:r>
            <a:r>
              <a:rPr lang="en-US" sz="2600" b="1" dirty="0"/>
              <a:t>0</a:t>
            </a:r>
            <a:r>
              <a:rPr lang="en-US" sz="2600" dirty="0"/>
              <a:t> such that </a:t>
            </a:r>
            <a:r>
              <a:rPr lang="en-US" sz="2600" b="1" dirty="0"/>
              <a:t>Mu</a:t>
            </a:r>
            <a:r>
              <a:rPr lang="en-US" sz="2600" dirty="0"/>
              <a:t> ≧ </a:t>
            </a:r>
            <a:r>
              <a:rPr lang="en-US" sz="2600" b="1" dirty="0"/>
              <a:t>0</a:t>
            </a:r>
            <a:r>
              <a:rPr lang="en-US" sz="2600" dirty="0"/>
              <a:t>; suppose otherwise. Then from any sufficiently large state </a:t>
            </a:r>
            <a:r>
              <a:rPr lang="en-US" sz="2600" b="1" dirty="0"/>
              <a:t>x</a:t>
            </a:r>
            <a:r>
              <a:rPr lang="en-US" sz="2600" dirty="0"/>
              <a:t>, we can execute reactions in </a:t>
            </a:r>
            <a:r>
              <a:rPr lang="en-US" sz="2600" b="1" dirty="0"/>
              <a:t>u</a:t>
            </a:r>
            <a:r>
              <a:rPr lang="en-US" sz="2600" dirty="0"/>
              <a:t>, reaching from </a:t>
            </a:r>
            <a:r>
              <a:rPr lang="en-US" sz="2600" b="1" dirty="0"/>
              <a:t>x</a:t>
            </a:r>
            <a:r>
              <a:rPr lang="en-US" sz="2600" dirty="0"/>
              <a:t> to </a:t>
            </a:r>
            <a:r>
              <a:rPr lang="en-US" sz="2600" b="1" dirty="0"/>
              <a:t>y</a:t>
            </a:r>
            <a:r>
              <a:rPr lang="en-US" sz="2600" dirty="0"/>
              <a:t> = </a:t>
            </a:r>
            <a:r>
              <a:rPr lang="en-US" sz="2600" b="1" dirty="0"/>
              <a:t>x</a:t>
            </a:r>
            <a:r>
              <a:rPr lang="en-US" sz="2600" dirty="0"/>
              <a:t> + </a:t>
            </a:r>
            <a:r>
              <a:rPr lang="en-US" sz="2600" b="1" dirty="0"/>
              <a:t>Mu</a:t>
            </a:r>
            <a:r>
              <a:rPr lang="en-US" sz="2600" dirty="0"/>
              <a:t>, where </a:t>
            </a:r>
            <a:r>
              <a:rPr lang="en-US" sz="2600" b="1" dirty="0"/>
              <a:t>y</a:t>
            </a:r>
            <a:r>
              <a:rPr lang="en-US" sz="2600" dirty="0"/>
              <a:t> ≧ </a:t>
            </a:r>
            <a:r>
              <a:rPr lang="en-US" sz="2600" b="1" dirty="0"/>
              <a:t>x</a:t>
            </a:r>
            <a:r>
              <a:rPr lang="en-US" sz="2600" dirty="0"/>
              <a:t>, i.e., a self-covering execution, not possible since the CRN is execution bounded from </a:t>
            </a:r>
            <a:r>
              <a:rPr lang="en-US" sz="2600" b="1" dirty="0"/>
              <a:t>x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/>
              <a:t>Then there </a:t>
            </a:r>
            <a:r>
              <a:rPr lang="en-US" sz="2600" u="sng" dirty="0"/>
              <a:t>is</a:t>
            </a:r>
            <a:r>
              <a:rPr lang="en-US" sz="2600" dirty="0"/>
              <a:t> a vector </a:t>
            </a:r>
            <a:r>
              <a:rPr lang="en-US" sz="2600" b="1" dirty="0"/>
              <a:t>v</a:t>
            </a:r>
            <a:r>
              <a:rPr lang="en-US" sz="2600" dirty="0"/>
              <a:t> </a:t>
            </a:r>
            <a:r>
              <a:rPr lang="en-US" sz="2800" dirty="0"/>
              <a:t>≥</a:t>
            </a:r>
            <a:r>
              <a:rPr lang="en-US" sz="2600" dirty="0"/>
              <a:t> </a:t>
            </a:r>
            <a:r>
              <a:rPr lang="en-US" sz="2600" b="1" dirty="0"/>
              <a:t>0</a:t>
            </a:r>
            <a:r>
              <a:rPr lang="en-US" sz="2600" dirty="0"/>
              <a:t> such that </a:t>
            </a:r>
            <a:r>
              <a:rPr lang="en-US" sz="2600" b="1" dirty="0" err="1"/>
              <a:t>vM</a:t>
            </a:r>
            <a:r>
              <a:rPr lang="en-US" sz="2600" dirty="0"/>
              <a:t> &lt; </a:t>
            </a:r>
            <a:r>
              <a:rPr lang="en-US" sz="2600" b="1" dirty="0"/>
              <a:t>0</a:t>
            </a:r>
            <a:r>
              <a:rPr lang="en-US" sz="2600" dirty="0"/>
              <a:t>. Let </a:t>
            </a:r>
            <a:r>
              <a:rPr lang="en-US" sz="2600" b="1" dirty="0"/>
              <a:t>v</a:t>
            </a:r>
            <a:r>
              <a:rPr lang="en-US" sz="2600" dirty="0"/>
              <a:t> be the coefficients of a linear function Φ(</a:t>
            </a:r>
            <a:r>
              <a:rPr lang="en-US" sz="2600" b="1" dirty="0"/>
              <a:t>x</a:t>
            </a:r>
            <a:r>
              <a:rPr lang="en-US" sz="2600" dirty="0"/>
              <a:t>) = </a:t>
            </a:r>
            <a:r>
              <a:rPr lang="en-US" sz="2600" b="1" dirty="0" err="1"/>
              <a:t>v</a:t>
            </a:r>
            <a:r>
              <a:rPr lang="en-US" sz="2600" dirty="0" err="1"/>
              <a:t>∙</a:t>
            </a:r>
            <a:r>
              <a:rPr lang="en-US" sz="2600" b="1" dirty="0" err="1"/>
              <a:t>x</a:t>
            </a:r>
            <a:r>
              <a:rPr lang="en-US" sz="2600" dirty="0"/>
              <a:t>. Then </a:t>
            </a:r>
            <a:r>
              <a:rPr lang="en-US" sz="2600" b="1" dirty="0" err="1"/>
              <a:t>vM</a:t>
            </a:r>
            <a:r>
              <a:rPr lang="en-US" sz="2600" dirty="0"/>
              <a:t> &lt; </a:t>
            </a:r>
            <a:r>
              <a:rPr lang="en-US" sz="2600" b="1" dirty="0"/>
              <a:t>0</a:t>
            </a:r>
            <a:r>
              <a:rPr lang="en-US" sz="2600" dirty="0"/>
              <a:t> means each reaction decreases Φ: it is a linear potential function.      QED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3542-14D7-5442-53E4-010D0CA6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9D054-5C21-7520-F77E-AE3707CDE393}"/>
                  </a:ext>
                </a:extLst>
              </p:cNvPr>
              <p:cNvSpPr txBox="1"/>
              <p:nvPr/>
            </p:nvSpPr>
            <p:spPr>
              <a:xfrm>
                <a:off x="7665418" y="2291688"/>
                <a:ext cx="2775097" cy="1231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9D054-5C21-7520-F77E-AE3707CDE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418" y="2291688"/>
                <a:ext cx="2775097" cy="1231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DC77FCC-6B42-77CD-A84F-8E13BC93ABA9}"/>
              </a:ext>
            </a:extLst>
          </p:cNvPr>
          <p:cNvSpPr txBox="1"/>
          <p:nvPr/>
        </p:nvSpPr>
        <p:spPr>
          <a:xfrm>
            <a:off x="8942294" y="1832252"/>
            <a:ext cx="40131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l-GR" sz="3200" dirty="0"/>
              <a:t>α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B5E95-F005-6DF2-8DE7-539D95AEB3CF}"/>
              </a:ext>
            </a:extLst>
          </p:cNvPr>
          <p:cNvSpPr txBox="1"/>
          <p:nvPr/>
        </p:nvSpPr>
        <p:spPr>
          <a:xfrm>
            <a:off x="9744009" y="1832563"/>
            <a:ext cx="40131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l-GR" sz="3200" dirty="0"/>
              <a:t>β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2E45F-8B9C-2D14-B303-90F29F531074}"/>
              </a:ext>
            </a:extLst>
          </p:cNvPr>
          <p:cNvSpPr txBox="1"/>
          <p:nvPr/>
        </p:nvSpPr>
        <p:spPr>
          <a:xfrm>
            <a:off x="10387451" y="2231184"/>
            <a:ext cx="40131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200" i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2625C-3B2F-2503-967C-8544F1892BA1}"/>
              </a:ext>
            </a:extLst>
          </p:cNvPr>
          <p:cNvSpPr txBox="1"/>
          <p:nvPr/>
        </p:nvSpPr>
        <p:spPr>
          <a:xfrm>
            <a:off x="10387450" y="2682539"/>
            <a:ext cx="40131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200" i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D292E-31E9-5106-0E0F-2D166CC72C8C}"/>
              </a:ext>
            </a:extLst>
          </p:cNvPr>
          <p:cNvSpPr txBox="1"/>
          <p:nvPr/>
        </p:nvSpPr>
        <p:spPr>
          <a:xfrm>
            <a:off x="10382223" y="3097788"/>
            <a:ext cx="40131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200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06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uk-UA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fld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83574" y="717883"/>
            <a:ext cx="9071640" cy="880379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x-none" sz="4400" b="0" i="0" u="none" strike="noStrike" kern="1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688" y="2260976"/>
            <a:ext cx="1237629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3" indent="-352803" defTabSz="466204">
              <a:spcBef>
                <a:spcPts val="2976"/>
              </a:spcBef>
              <a:buSzPct val="151000"/>
              <a:buFontTx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Formal definition of chemical reaction networks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Execution bounded chemical reaction networks and linear potential functions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b="1" u="sng" dirty="0"/>
              <a:t>What is “computation” with chemical reactions?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Limitations of computation with execution bounded chemical reaction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177413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7406533" y="1224366"/>
            <a:ext cx="3561206" cy="2786512"/>
          </a:xfrm>
          <a:prstGeom prst="round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12" y="488917"/>
            <a:ext cx="8619396" cy="923046"/>
          </a:xfrm>
        </p:spPr>
        <p:txBody>
          <a:bodyPr>
            <a:normAutofit/>
          </a:bodyPr>
          <a:lstStyle/>
          <a:p>
            <a:r>
              <a:rPr lang="en-US" sz="4800" dirty="0"/>
              <a:t>Defining </a:t>
            </a:r>
            <a:r>
              <a:rPr lang="en-US" sz="4800" b="1" dirty="0"/>
              <a:t>stable </a:t>
            </a:r>
            <a:r>
              <a:rPr lang="en-US" sz="4800" dirty="0"/>
              <a:t>computation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113C2-1118-4121-A75E-62E9A41F269B}" type="slidenum">
              <a:rPr lang="uk-UA" smtClean="0"/>
              <a:t>18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951404" y="2441487"/>
            <a:ext cx="311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i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63320" y="2441487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4241" y="2441487"/>
            <a:ext cx="42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05160" y="2441487"/>
            <a:ext cx="73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o’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615392" y="2597032"/>
            <a:ext cx="1317356" cy="50232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reactions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089174" y="2567438"/>
            <a:ext cx="1317356" cy="53646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reactions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475905" y="2561024"/>
            <a:ext cx="1317356" cy="535351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206" y="1669051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591" y="1669051"/>
            <a:ext cx="58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3555" y="3149376"/>
            <a:ext cx="1927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any reachable</a:t>
            </a:r>
          </a:p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8306" y="3149376"/>
            <a:ext cx="878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initial</a:t>
            </a:r>
          </a:p>
          <a:p>
            <a:pPr algn="ctr"/>
            <a:r>
              <a:rPr lang="en-US" sz="2400" dirty="0"/>
              <a:t>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0180" y="3047853"/>
            <a:ext cx="1323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“correct”</a:t>
            </a:r>
          </a:p>
          <a:p>
            <a:pPr algn="ctr"/>
            <a:r>
              <a:rPr lang="en-US" sz="2400" dirty="0"/>
              <a:t>output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41927" y="3062870"/>
            <a:ext cx="1139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correct </a:t>
            </a:r>
          </a:p>
          <a:p>
            <a:pPr algn="ctr"/>
            <a:r>
              <a:rPr lang="en-US" sz="2400" dirty="0"/>
              <a:t>output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751089" y="1663844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15096" y="1251632"/>
            <a:ext cx="189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C00000"/>
                </a:solidFill>
              </a:rPr>
              <a:t>stable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11123" y="5904672"/>
            <a:ext cx="9018877" cy="8810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(assuming finite set of reachable states) equivalent to:</a:t>
            </a:r>
          </a:p>
          <a:p>
            <a:r>
              <a:rPr lang="en-US" sz="2400" dirty="0"/>
              <a:t>The system </a:t>
            </a:r>
            <a:r>
              <a:rPr lang="en-US" sz="2400" u="sng" dirty="0"/>
              <a:t>will</a:t>
            </a:r>
            <a:r>
              <a:rPr lang="en-US" sz="2400" dirty="0"/>
              <a:t> reach the correct output with probability 1.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75936" y="4066950"/>
            <a:ext cx="1856520" cy="1549940"/>
            <a:chOff x="1246320" y="3404880"/>
            <a:chExt cx="3060720" cy="2813040"/>
          </a:xfrm>
        </p:grpSpPr>
        <p:sp>
          <p:nvSpPr>
            <p:cNvPr id="23" name="Freeform 22"/>
            <p:cNvSpPr/>
            <p:nvPr/>
          </p:nvSpPr>
          <p:spPr>
            <a:xfrm>
              <a:off x="1513440" y="3452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65880" y="38239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13200" y="34048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41720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22720" y="400463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789640" y="41763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036960" y="37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865519" y="4414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2856600" y="486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37439" y="5328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084760" y="49096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360880" y="52430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94280" y="5509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60960" y="54334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760840" y="5500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37080" y="591911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70240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370159" y="4128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798920" y="4166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51240" y="4928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22520" y="5719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79399" y="3718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solidFill>
                  <a:srgbClr val="FF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541600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46320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55680" y="5556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465200" y="58525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931759" y="55476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1788840" y="4737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98280" y="45572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88920" y="5176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074399" y="55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028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83760" y="4442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07280" y="5833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69360" y="5957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312200" y="60429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694320" y="37000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161240" y="387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741840" y="4176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169880" y="42526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3923640" y="4576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647159" y="46810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341880" y="48045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17960" y="47952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65839" y="5347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570479" y="5062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9992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504239" y="5433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56679" y="58053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075479" y="4080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407760" y="4119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332520" y="5633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03879" y="6080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575732" y="4073378"/>
            <a:ext cx="1757366" cy="1555739"/>
            <a:chOff x="5890319" y="3404880"/>
            <a:chExt cx="3060720" cy="2813040"/>
          </a:xfrm>
        </p:grpSpPr>
        <p:sp>
          <p:nvSpPr>
            <p:cNvPr id="77" name="Freeform 76"/>
            <p:cNvSpPr/>
            <p:nvPr/>
          </p:nvSpPr>
          <p:spPr>
            <a:xfrm>
              <a:off x="6157440" y="3452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509879" y="38239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757200" y="34048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985720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6966720" y="400463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7433640" y="41763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680960" y="37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509519" y="4414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7500600" y="486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6481440" y="5328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6728760" y="49096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7004879" y="52430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938280" y="5509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6204960" y="54334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7404840" y="5500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6481080" y="591911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7014239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6014160" y="4128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6442920" y="4166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6195240" y="4928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7166520" y="5719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7223399" y="3718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85599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890319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899679" y="5556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109200" y="58525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575759" y="55476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432840" y="4737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442280" y="45572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3333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32920" y="5176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718399" y="55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7468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727759" y="4442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451280" y="5833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813359" y="5957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956199" y="60429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84D1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338320" y="37000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805240" y="387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385840" y="4176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813879" y="42526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567640" y="4576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291160" y="46810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985880" y="48045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1960" y="47952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709840" y="5347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214480" y="5062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6432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48240" y="5433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00680" y="58053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719479" y="4080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051760" y="4119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50E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976520" y="5633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47880" y="6080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430508" y="4091736"/>
            <a:ext cx="1757366" cy="1555739"/>
            <a:chOff x="5890319" y="3404880"/>
            <a:chExt cx="3060720" cy="2813040"/>
          </a:xfrm>
        </p:grpSpPr>
        <p:sp>
          <p:nvSpPr>
            <p:cNvPr id="186" name="Freeform 185"/>
            <p:cNvSpPr/>
            <p:nvPr/>
          </p:nvSpPr>
          <p:spPr>
            <a:xfrm>
              <a:off x="6157440" y="3452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6509879" y="38239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6757200" y="34048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5985720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966720" y="400463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7433640" y="41763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680960" y="37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6509519" y="4414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500600" y="486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481440" y="5328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728761" y="4909679"/>
              <a:ext cx="137160" cy="137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7004879" y="5243040"/>
              <a:ext cx="137160" cy="137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938280" y="5509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6204960" y="54334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404840" y="5500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481080" y="591911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7014239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014160" y="4128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442920" y="4166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195240" y="4928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7166520" y="5719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223399" y="3718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185599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890319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5899679" y="5556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109200" y="58525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6575759" y="55476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6432840" y="4737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442280" y="45572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7432920" y="5176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718399" y="55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7468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727759" y="4442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451280" y="5833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813359" y="5957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956199" y="60429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338320" y="37000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8805240" y="387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8385840" y="4176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8813879" y="42526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8567640" y="4576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291160" y="46810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985880" y="48045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8661960" y="47952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709840" y="5347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214480" y="5062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6432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148240" y="5433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500680" y="58053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7719479" y="4080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8051760" y="4119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976520" y="5633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147880" y="6080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6974067" y="4125881"/>
            <a:ext cx="1757366" cy="1555739"/>
            <a:chOff x="5890319" y="3404880"/>
            <a:chExt cx="3060720" cy="2813040"/>
          </a:xfrm>
        </p:grpSpPr>
        <p:sp>
          <p:nvSpPr>
            <p:cNvPr id="240" name="Freeform 185"/>
            <p:cNvSpPr/>
            <p:nvPr/>
          </p:nvSpPr>
          <p:spPr>
            <a:xfrm>
              <a:off x="6157440" y="3452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1" name="Freeform 186"/>
            <p:cNvSpPr/>
            <p:nvPr/>
          </p:nvSpPr>
          <p:spPr>
            <a:xfrm>
              <a:off x="6509879" y="38239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2" name="Freeform 187"/>
            <p:cNvSpPr/>
            <p:nvPr/>
          </p:nvSpPr>
          <p:spPr>
            <a:xfrm>
              <a:off x="6757200" y="34048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3" name="Freeform 188"/>
            <p:cNvSpPr/>
            <p:nvPr/>
          </p:nvSpPr>
          <p:spPr>
            <a:xfrm>
              <a:off x="5985720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4" name="Freeform 189"/>
            <p:cNvSpPr/>
            <p:nvPr/>
          </p:nvSpPr>
          <p:spPr>
            <a:xfrm>
              <a:off x="6966720" y="400463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5" name="Freeform 190"/>
            <p:cNvSpPr/>
            <p:nvPr/>
          </p:nvSpPr>
          <p:spPr>
            <a:xfrm>
              <a:off x="7433640" y="41763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6" name="Freeform 191"/>
            <p:cNvSpPr/>
            <p:nvPr/>
          </p:nvSpPr>
          <p:spPr>
            <a:xfrm>
              <a:off x="7680960" y="37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7" name="Freeform 192"/>
            <p:cNvSpPr/>
            <p:nvPr/>
          </p:nvSpPr>
          <p:spPr>
            <a:xfrm>
              <a:off x="6509519" y="4414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8" name="Freeform 193"/>
            <p:cNvSpPr/>
            <p:nvPr/>
          </p:nvSpPr>
          <p:spPr>
            <a:xfrm>
              <a:off x="7500600" y="486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49" name="Freeform 194"/>
            <p:cNvSpPr/>
            <p:nvPr/>
          </p:nvSpPr>
          <p:spPr>
            <a:xfrm>
              <a:off x="6481440" y="5328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0" name="Freeform 195"/>
            <p:cNvSpPr/>
            <p:nvPr/>
          </p:nvSpPr>
          <p:spPr>
            <a:xfrm>
              <a:off x="6728761" y="4909679"/>
              <a:ext cx="137160" cy="137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1" name="Freeform 196"/>
            <p:cNvSpPr/>
            <p:nvPr/>
          </p:nvSpPr>
          <p:spPr>
            <a:xfrm>
              <a:off x="7004879" y="5243040"/>
              <a:ext cx="137160" cy="1371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2" name="Freeform 197"/>
            <p:cNvSpPr/>
            <p:nvPr/>
          </p:nvSpPr>
          <p:spPr>
            <a:xfrm>
              <a:off x="6938280" y="5509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3" name="Freeform 198"/>
            <p:cNvSpPr/>
            <p:nvPr/>
          </p:nvSpPr>
          <p:spPr>
            <a:xfrm>
              <a:off x="6204960" y="54334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4" name="Freeform 199"/>
            <p:cNvSpPr/>
            <p:nvPr/>
          </p:nvSpPr>
          <p:spPr>
            <a:xfrm>
              <a:off x="7404840" y="5500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5" name="Freeform 200"/>
            <p:cNvSpPr/>
            <p:nvPr/>
          </p:nvSpPr>
          <p:spPr>
            <a:xfrm>
              <a:off x="6481080" y="591911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6" name="Freeform 201"/>
            <p:cNvSpPr/>
            <p:nvPr/>
          </p:nvSpPr>
          <p:spPr>
            <a:xfrm>
              <a:off x="7014239" y="4481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7" name="Freeform 202"/>
            <p:cNvSpPr/>
            <p:nvPr/>
          </p:nvSpPr>
          <p:spPr>
            <a:xfrm>
              <a:off x="6014160" y="4128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8" name="Freeform 203"/>
            <p:cNvSpPr/>
            <p:nvPr/>
          </p:nvSpPr>
          <p:spPr>
            <a:xfrm>
              <a:off x="6442920" y="4166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59" name="Freeform 204"/>
            <p:cNvSpPr/>
            <p:nvPr/>
          </p:nvSpPr>
          <p:spPr>
            <a:xfrm>
              <a:off x="6195240" y="4928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0" name="Freeform 205"/>
            <p:cNvSpPr/>
            <p:nvPr/>
          </p:nvSpPr>
          <p:spPr>
            <a:xfrm>
              <a:off x="7166520" y="5719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1" name="Freeform 206"/>
            <p:cNvSpPr/>
            <p:nvPr/>
          </p:nvSpPr>
          <p:spPr>
            <a:xfrm>
              <a:off x="7223399" y="3718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2" name="Freeform 207"/>
            <p:cNvSpPr/>
            <p:nvPr/>
          </p:nvSpPr>
          <p:spPr>
            <a:xfrm>
              <a:off x="7185599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3" name="Freeform 208"/>
            <p:cNvSpPr/>
            <p:nvPr/>
          </p:nvSpPr>
          <p:spPr>
            <a:xfrm>
              <a:off x="5890319" y="49284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4" name="Freeform 209"/>
            <p:cNvSpPr/>
            <p:nvPr/>
          </p:nvSpPr>
          <p:spPr>
            <a:xfrm>
              <a:off x="5899679" y="5556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5" name="Freeform 210"/>
            <p:cNvSpPr/>
            <p:nvPr/>
          </p:nvSpPr>
          <p:spPr>
            <a:xfrm>
              <a:off x="6109200" y="58525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6" name="Freeform 211"/>
            <p:cNvSpPr/>
            <p:nvPr/>
          </p:nvSpPr>
          <p:spPr>
            <a:xfrm>
              <a:off x="6575759" y="55476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7" name="Freeform 212"/>
            <p:cNvSpPr/>
            <p:nvPr/>
          </p:nvSpPr>
          <p:spPr>
            <a:xfrm>
              <a:off x="6432840" y="4737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8" name="Freeform 213"/>
            <p:cNvSpPr/>
            <p:nvPr/>
          </p:nvSpPr>
          <p:spPr>
            <a:xfrm>
              <a:off x="7442280" y="45572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69" name="Freeform 214"/>
            <p:cNvSpPr/>
            <p:nvPr/>
          </p:nvSpPr>
          <p:spPr>
            <a:xfrm>
              <a:off x="7432920" y="5176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0" name="Freeform 215"/>
            <p:cNvSpPr/>
            <p:nvPr/>
          </p:nvSpPr>
          <p:spPr>
            <a:xfrm>
              <a:off x="7718399" y="5557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1" name="Freeform 216"/>
            <p:cNvSpPr/>
            <p:nvPr/>
          </p:nvSpPr>
          <p:spPr>
            <a:xfrm>
              <a:off x="77468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2" name="Freeform 217"/>
            <p:cNvSpPr/>
            <p:nvPr/>
          </p:nvSpPr>
          <p:spPr>
            <a:xfrm>
              <a:off x="7727759" y="4442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3" name="Freeform 218"/>
            <p:cNvSpPr/>
            <p:nvPr/>
          </p:nvSpPr>
          <p:spPr>
            <a:xfrm>
              <a:off x="7451280" y="58334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4" name="Freeform 219"/>
            <p:cNvSpPr/>
            <p:nvPr/>
          </p:nvSpPr>
          <p:spPr>
            <a:xfrm>
              <a:off x="6813359" y="59572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5" name="Freeform 220"/>
            <p:cNvSpPr/>
            <p:nvPr/>
          </p:nvSpPr>
          <p:spPr>
            <a:xfrm>
              <a:off x="5956199" y="604295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9900"/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6" name="Freeform 221"/>
            <p:cNvSpPr/>
            <p:nvPr/>
          </p:nvSpPr>
          <p:spPr>
            <a:xfrm>
              <a:off x="8338320" y="3700079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7" name="Freeform 222"/>
            <p:cNvSpPr/>
            <p:nvPr/>
          </p:nvSpPr>
          <p:spPr>
            <a:xfrm>
              <a:off x="8805240" y="3871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8" name="Freeform 223"/>
            <p:cNvSpPr/>
            <p:nvPr/>
          </p:nvSpPr>
          <p:spPr>
            <a:xfrm>
              <a:off x="8385840" y="41767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79" name="Freeform 224"/>
            <p:cNvSpPr/>
            <p:nvPr/>
          </p:nvSpPr>
          <p:spPr>
            <a:xfrm>
              <a:off x="8813879" y="42526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0" name="Freeform 225"/>
            <p:cNvSpPr/>
            <p:nvPr/>
          </p:nvSpPr>
          <p:spPr>
            <a:xfrm>
              <a:off x="8567640" y="4576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1" name="Freeform 226"/>
            <p:cNvSpPr/>
            <p:nvPr/>
          </p:nvSpPr>
          <p:spPr>
            <a:xfrm>
              <a:off x="8291160" y="468108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2" name="Freeform 227"/>
            <p:cNvSpPr/>
            <p:nvPr/>
          </p:nvSpPr>
          <p:spPr>
            <a:xfrm>
              <a:off x="7985880" y="48045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3" name="Freeform 228"/>
            <p:cNvSpPr/>
            <p:nvPr/>
          </p:nvSpPr>
          <p:spPr>
            <a:xfrm>
              <a:off x="8661960" y="47952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4" name="Freeform 229"/>
            <p:cNvSpPr/>
            <p:nvPr/>
          </p:nvSpPr>
          <p:spPr>
            <a:xfrm>
              <a:off x="8709840" y="534780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5" name="Freeform 230"/>
            <p:cNvSpPr/>
            <p:nvPr/>
          </p:nvSpPr>
          <p:spPr>
            <a:xfrm>
              <a:off x="8214480" y="50623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6" name="Freeform 231"/>
            <p:cNvSpPr/>
            <p:nvPr/>
          </p:nvSpPr>
          <p:spPr>
            <a:xfrm>
              <a:off x="8643240" y="5100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7" name="Freeform 232"/>
            <p:cNvSpPr/>
            <p:nvPr/>
          </p:nvSpPr>
          <p:spPr>
            <a:xfrm>
              <a:off x="8148240" y="54338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8" name="Freeform 233"/>
            <p:cNvSpPr/>
            <p:nvPr/>
          </p:nvSpPr>
          <p:spPr>
            <a:xfrm>
              <a:off x="8500680" y="58053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89" name="Freeform 234"/>
            <p:cNvSpPr/>
            <p:nvPr/>
          </p:nvSpPr>
          <p:spPr>
            <a:xfrm>
              <a:off x="7719479" y="40809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90" name="Freeform 235"/>
            <p:cNvSpPr/>
            <p:nvPr/>
          </p:nvSpPr>
          <p:spPr>
            <a:xfrm>
              <a:off x="8051760" y="411912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91" name="Freeform 236"/>
            <p:cNvSpPr/>
            <p:nvPr/>
          </p:nvSpPr>
          <p:spPr>
            <a:xfrm>
              <a:off x="7976520" y="563364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sp>
          <p:nvSpPr>
            <p:cNvPr id="292" name="Freeform 237"/>
            <p:cNvSpPr/>
            <p:nvPr/>
          </p:nvSpPr>
          <p:spPr>
            <a:xfrm>
              <a:off x="8147880" y="6080760"/>
              <a:ext cx="137160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hangingPunct="0"/>
              <a:endParaRPr lang="en-US"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5" grpId="0"/>
      <p:bldP spid="16" grpId="0"/>
      <p:bldP spid="17" grpId="0"/>
      <p:bldP spid="19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Definition of </a:t>
            </a:r>
            <a:r>
              <a:rPr lang="en-US" sz="4000" i="1" dirty="0"/>
              <a:t>predicate</a:t>
            </a:r>
            <a:r>
              <a:rPr lang="en-US" sz="4000" dirty="0"/>
              <a:t> (decision problem) computation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703" y="2012414"/>
            <a:ext cx="12055366" cy="38600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goal</a:t>
            </a:r>
            <a:r>
              <a:rPr lang="en-US" sz="2800" dirty="0"/>
              <a:t>: compute predicate </a:t>
            </a:r>
            <a:r>
              <a:rPr lang="el-GR" sz="2800" i="1" dirty="0"/>
              <a:t>φ</a:t>
            </a:r>
            <a:r>
              <a:rPr lang="en-US" sz="2800" dirty="0"/>
              <a:t>: </a:t>
            </a:r>
            <a:r>
              <a:rPr lang="en-US" sz="2800" dirty="0" err="1"/>
              <a:t>ℕ</a:t>
            </a:r>
            <a:r>
              <a:rPr lang="en-US" sz="2800" i="1" baseline="31999" dirty="0" err="1"/>
              <a:t>k</a:t>
            </a:r>
            <a:r>
              <a:rPr lang="en-US" sz="28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800" dirty="0">
                <a:sym typeface="Wingdings" panose="05000000000000000000" pitchFamily="2" charset="2"/>
              </a:rPr>
              <a:t>{Y,N},     e.g.,    </a:t>
            </a:r>
            <a:r>
              <a:rPr lang="el-GR" sz="2800" i="1" dirty="0"/>
              <a:t>φ</a:t>
            </a:r>
            <a:r>
              <a:rPr lang="en-US" sz="2800" dirty="0">
                <a:sym typeface="Wingdings" panose="05000000000000000000" pitchFamily="2" charset="2"/>
              </a:rPr>
              <a:t>(</a:t>
            </a:r>
            <a:r>
              <a:rPr lang="en-US" sz="2800" i="1" dirty="0" err="1">
                <a:sym typeface="Wingdings" panose="05000000000000000000" pitchFamily="2" charset="2"/>
              </a:rPr>
              <a:t>a</a:t>
            </a:r>
            <a:r>
              <a:rPr lang="en-US" sz="2800" dirty="0" err="1">
                <a:sym typeface="Wingdings" panose="05000000000000000000" pitchFamily="2" charset="2"/>
              </a:rPr>
              <a:t>,</a:t>
            </a:r>
            <a:r>
              <a:rPr lang="en-US" sz="2800" i="1" dirty="0" err="1">
                <a:sym typeface="Wingdings" panose="05000000000000000000" pitchFamily="2" charset="2"/>
              </a:rPr>
              <a:t>b</a:t>
            </a:r>
            <a:r>
              <a:rPr lang="en-US" sz="2800" dirty="0">
                <a:sym typeface="Wingdings" panose="05000000000000000000" pitchFamily="2" charset="2"/>
              </a:rPr>
              <a:t>)=Y   </a:t>
            </a:r>
            <a:r>
              <a:rPr lang="en-US" sz="2800" dirty="0"/>
              <a:t>⇔   </a:t>
            </a:r>
            <a:r>
              <a:rPr lang="en-US" sz="2800" i="1" dirty="0" err="1">
                <a:sym typeface="Wingdings" panose="05000000000000000000" pitchFamily="2" charset="2"/>
              </a:rPr>
              <a:t>a</a:t>
            </a:r>
            <a:r>
              <a:rPr lang="en-US" sz="2800" dirty="0" err="1"/>
              <a:t>≥</a:t>
            </a:r>
            <a:r>
              <a:rPr lang="en-US" sz="2800" i="1" dirty="0" err="1">
                <a:sym typeface="Wingdings" panose="05000000000000000000" pitchFamily="2" charset="2"/>
              </a:rPr>
              <a:t>b</a:t>
            </a:r>
            <a:endParaRPr lang="en-US" sz="2800" i="1" dirty="0"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input specification</a:t>
            </a:r>
            <a:r>
              <a:rPr lang="en-US" sz="2800" dirty="0">
                <a:sym typeface="Wingdings" panose="05000000000000000000" pitchFamily="2" charset="2"/>
              </a:rPr>
              <a:t>: designate subset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⊆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sz="2800" dirty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as “input” species</a:t>
            </a:r>
          </a:p>
          <a:p>
            <a:pPr lvl="1"/>
            <a:r>
              <a:rPr lang="en-US" sz="2360" dirty="0">
                <a:sym typeface="Wingdings" panose="05000000000000000000" pitchFamily="2" charset="2"/>
              </a:rPr>
              <a:t>in valid initial states all molecules are from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US" sz="2360" dirty="0">
                <a:sym typeface="Wingdings" panose="05000000000000000000" pitchFamily="2" charset="2"/>
              </a:rPr>
              <a:t>, e.g., {100 </a:t>
            </a:r>
            <a:r>
              <a:rPr lang="en-US" sz="2360" i="1" dirty="0">
                <a:sym typeface="Wingdings" panose="05000000000000000000" pitchFamily="2" charset="2"/>
              </a:rPr>
              <a:t>A</a:t>
            </a:r>
            <a:r>
              <a:rPr lang="en-US" sz="2360" dirty="0">
                <a:sym typeface="Wingdings" panose="05000000000000000000" pitchFamily="2" charset="2"/>
              </a:rPr>
              <a:t>, 55 </a:t>
            </a:r>
            <a:r>
              <a:rPr lang="en-US" sz="2360" i="1" dirty="0">
                <a:sym typeface="Wingdings" panose="05000000000000000000" pitchFamily="2" charset="2"/>
              </a:rPr>
              <a:t>B</a:t>
            </a:r>
            <a:r>
              <a:rPr lang="en-US" sz="2360" dirty="0">
                <a:sym typeface="Wingdings" panose="05000000000000000000" pitchFamily="2" charset="2"/>
              </a:rPr>
              <a:t>}</a:t>
            </a:r>
          </a:p>
          <a:p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output specification</a:t>
            </a:r>
            <a:r>
              <a:rPr lang="en-US" sz="2800" dirty="0">
                <a:sym typeface="Wingdings" panose="05000000000000000000" pitchFamily="2" charset="2"/>
              </a:rPr>
              <a:t>: partition species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sz="2800" dirty="0">
                <a:sym typeface="Wingdings" panose="05000000000000000000" pitchFamily="2" charset="2"/>
              </a:rPr>
              <a:t>into “yes” voters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>
                <a:cs typeface="Times New Roman" panose="02020603050405020304" pitchFamily="18" charset="0"/>
              </a:rPr>
              <a:t>Y</a:t>
            </a:r>
            <a:r>
              <a:rPr lang="en-US" sz="2800" dirty="0">
                <a:sym typeface="Wingdings" panose="05000000000000000000" pitchFamily="2" charset="2"/>
              </a:rPr>
              <a:t> and “no” voters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baseline="-25000" dirty="0">
                <a:cs typeface="Times New Roman" panose="02020603050405020304" pitchFamily="18" charset="0"/>
              </a:rPr>
              <a:t>N</a:t>
            </a:r>
            <a:endParaRPr lang="en-US" sz="28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l-GR" sz="2400" dirty="0">
                <a:sym typeface="Wingdings" panose="05000000000000000000" pitchFamily="2" charset="2"/>
              </a:rPr>
              <a:t>ψ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) = Y (state 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 outputs “yes”) if vote is unanimously yes:	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i="1" dirty="0">
                <a:sym typeface="Wingdings" panose="05000000000000000000" pitchFamily="2" charset="2"/>
              </a:rPr>
              <a:t>S</a:t>
            </a:r>
            <a:r>
              <a:rPr lang="en-US" sz="2400" dirty="0">
                <a:sym typeface="Wingdings" panose="05000000000000000000" pitchFamily="2" charset="2"/>
              </a:rPr>
              <a:t>)&gt;0 </a:t>
            </a:r>
            <a:r>
              <a:rPr lang="en-US" sz="2400" dirty="0"/>
              <a:t>⇔ </a:t>
            </a:r>
            <a:r>
              <a:rPr lang="en-US" sz="2400" i="1" dirty="0"/>
              <a:t>S</a:t>
            </a:r>
            <a:r>
              <a:rPr lang="en-US" sz="2400" dirty="0"/>
              <a:t>∈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aseline="-25000" dirty="0">
                <a:cs typeface="Times New Roman" panose="02020603050405020304" pitchFamily="18" charset="0"/>
              </a:rPr>
              <a:t>Y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sz="2400" dirty="0">
                <a:sym typeface="Wingdings" panose="05000000000000000000" pitchFamily="2" charset="2"/>
              </a:rPr>
              <a:t>ψ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) = N (state 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 outputs “no”) if vote is unanimously no:	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i="1" dirty="0"/>
              <a:t>S</a:t>
            </a:r>
            <a:r>
              <a:rPr lang="en-US" sz="2400" dirty="0">
                <a:sym typeface="Wingdings" panose="05000000000000000000" pitchFamily="2" charset="2"/>
              </a:rPr>
              <a:t>)&gt;0 </a:t>
            </a:r>
            <a:r>
              <a:rPr lang="en-US" sz="2400" dirty="0"/>
              <a:t>⇔ </a:t>
            </a:r>
            <a:r>
              <a:rPr lang="en-US" sz="2400" i="1" dirty="0"/>
              <a:t>S</a:t>
            </a:r>
            <a:r>
              <a:rPr lang="en-US" sz="2400" dirty="0"/>
              <a:t>∈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aseline="-25000" dirty="0">
                <a:cs typeface="Times New Roman" panose="02020603050405020304" pitchFamily="18" charset="0"/>
              </a:rPr>
              <a:t>N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state 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 has undefined output otherwise:    (</a:t>
            </a:r>
            <a:r>
              <a:rPr lang="en-US" sz="2400" dirty="0"/>
              <a:t>∃ </a:t>
            </a:r>
            <a:r>
              <a:rPr lang="en-US" sz="2400" i="1" dirty="0"/>
              <a:t>S</a:t>
            </a:r>
            <a:r>
              <a:rPr lang="en-US" sz="2400" dirty="0"/>
              <a:t>∈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aseline="-25000" dirty="0">
                <a:cs typeface="Times New Roman" panose="02020603050405020304" pitchFamily="18" charset="0"/>
              </a:rPr>
              <a:t>N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i="1" dirty="0"/>
              <a:t>S</a:t>
            </a:r>
            <a:r>
              <a:rPr lang="en-US" sz="2400" dirty="0">
                <a:sym typeface="Wingdings" panose="05000000000000000000" pitchFamily="2" charset="2"/>
              </a:rPr>
              <a:t>’</a:t>
            </a:r>
            <a:r>
              <a:rPr lang="en-US" sz="2400" dirty="0"/>
              <a:t>∈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baseline="-25000" dirty="0">
                <a:cs typeface="Times New Roman" panose="02020603050405020304" pitchFamily="18" charset="0"/>
              </a:rPr>
              <a:t>Y</a:t>
            </a:r>
            <a:r>
              <a:rPr lang="en-US" sz="2400" dirty="0">
                <a:sym typeface="Wingdings" panose="05000000000000000000" pitchFamily="2" charset="2"/>
              </a:rPr>
              <a:t>) 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i="1" dirty="0"/>
              <a:t>S</a:t>
            </a:r>
            <a:r>
              <a:rPr lang="en-US" sz="2400" dirty="0">
                <a:sym typeface="Wingdings" panose="05000000000000000000" pitchFamily="2" charset="2"/>
              </a:rPr>
              <a:t>)&gt;0 and 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i="1" dirty="0"/>
              <a:t>S</a:t>
            </a:r>
            <a:r>
              <a:rPr lang="en-US" sz="2400" dirty="0">
                <a:sym typeface="Wingdings" panose="05000000000000000000" pitchFamily="2" charset="2"/>
              </a:rPr>
              <a:t>’)&gt;0 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o</a:t>
            </a:r>
            <a:r>
              <a:rPr lang="en-US" sz="2800" dirty="0">
                <a:sym typeface="Wingdings" panose="05000000000000000000" pitchFamily="2" charset="2"/>
              </a:rPr>
              <a:t> is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stable</a:t>
            </a:r>
            <a:r>
              <a:rPr lang="en-US" sz="2800" dirty="0">
                <a:sym typeface="Wingdings" panose="05000000000000000000" pitchFamily="2" charset="2"/>
              </a:rPr>
              <a:t> if </a:t>
            </a:r>
            <a:r>
              <a:rPr lang="el-GR" sz="2800" dirty="0">
                <a:sym typeface="Wingdings" panose="05000000000000000000" pitchFamily="2" charset="2"/>
              </a:rPr>
              <a:t>ψ</a:t>
            </a:r>
            <a:r>
              <a:rPr lang="en-US" sz="2800" dirty="0">
                <a:sym typeface="Wingdings" panose="05000000000000000000" pitchFamily="2" charset="2"/>
              </a:rPr>
              <a:t>(</a:t>
            </a:r>
            <a:r>
              <a:rPr lang="en-US" sz="2800" b="1" dirty="0">
                <a:sym typeface="Wingdings" panose="05000000000000000000" pitchFamily="2" charset="2"/>
              </a:rPr>
              <a:t>o</a:t>
            </a:r>
            <a:r>
              <a:rPr lang="en-US" sz="2800" dirty="0">
                <a:sym typeface="Wingdings" panose="05000000000000000000" pitchFamily="2" charset="2"/>
              </a:rPr>
              <a:t>) = </a:t>
            </a:r>
            <a:r>
              <a:rPr lang="el-GR" sz="2800" dirty="0">
                <a:sym typeface="Wingdings" panose="05000000000000000000" pitchFamily="2" charset="2"/>
              </a:rPr>
              <a:t>ψ</a:t>
            </a:r>
            <a:r>
              <a:rPr lang="en-US" sz="2800" dirty="0">
                <a:sym typeface="Wingdings" panose="05000000000000000000" pitchFamily="2" charset="2"/>
              </a:rPr>
              <a:t>(</a:t>
            </a:r>
            <a:r>
              <a:rPr lang="en-US" sz="2800" b="1" dirty="0">
                <a:sym typeface="Wingdings" panose="05000000000000000000" pitchFamily="2" charset="2"/>
              </a:rPr>
              <a:t>o’</a:t>
            </a:r>
            <a:r>
              <a:rPr lang="en-US" sz="2800" dirty="0">
                <a:sym typeface="Wingdings" panose="05000000000000000000" pitchFamily="2" charset="2"/>
              </a:rPr>
              <a:t>) for all </a:t>
            </a:r>
            <a:r>
              <a:rPr lang="en-US" sz="2800" b="1" dirty="0">
                <a:sym typeface="Wingdings" panose="05000000000000000000" pitchFamily="2" charset="2"/>
              </a:rPr>
              <a:t>o’</a:t>
            </a:r>
            <a:r>
              <a:rPr lang="en-US" sz="2800" dirty="0">
                <a:sym typeface="Wingdings" panose="05000000000000000000" pitchFamily="2" charset="2"/>
              </a:rPr>
              <a:t> reachable from </a:t>
            </a:r>
            <a:r>
              <a:rPr lang="en-US" sz="2800" b="1" dirty="0">
                <a:sym typeface="Wingdings" panose="05000000000000000000" pitchFamily="2" charset="2"/>
              </a:rPr>
              <a:t>o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172" y="6311370"/>
            <a:ext cx="1147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Angluin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Aspnes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Diamadi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Fischer, Peralta, Computation in networks of passively mobile finite-state sensors,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2004]</a:t>
            </a:r>
          </a:p>
        </p:txBody>
      </p:sp>
    </p:spTree>
    <p:extLst>
      <p:ext uri="{BB962C8B-B14F-4D97-AF65-F5344CB8AC3E}">
        <p14:creationId xmlns:p14="http://schemas.microsoft.com/office/powerpoint/2010/main" val="30246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347250" y="566160"/>
            <a:ext cx="5016501" cy="764055"/>
          </a:xfr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Acknowledgments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0137955" y="7121233"/>
            <a:ext cx="2348280" cy="181730"/>
          </a:xfrm>
        </p:spPr>
        <p:txBody>
          <a:bodyPr/>
          <a:lstStyle/>
          <a:p>
            <a:pPr lvl="0"/>
            <a:fld id="{E21DE48A-8A52-4DEE-80C4-C72CA9B26C99}" type="slidenum">
              <a:rPr lang="uk-UA" smtClean="0"/>
              <a:t>2</a:t>
            </a:fld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3905" y="5840107"/>
            <a:ext cx="1472683" cy="136783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219285" y="1850487"/>
            <a:ext cx="7066335" cy="1329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algn="ctr" hangingPunct="0"/>
            <a:r>
              <a:rPr lang="en-US" sz="2800" dirty="0">
                <a:latin typeface="Arial" pitchFamily="18"/>
                <a:ea typeface="Andale Sans UI" pitchFamily="2"/>
                <a:cs typeface="Tahoma" pitchFamily="2"/>
              </a:rPr>
              <a:t>Ben </a:t>
            </a:r>
            <a:r>
              <a:rPr lang="en-US" sz="2800" dirty="0" err="1">
                <a:latin typeface="Arial" pitchFamily="18"/>
                <a:ea typeface="Andale Sans UI" pitchFamily="2"/>
                <a:cs typeface="Tahoma" pitchFamily="2"/>
              </a:rPr>
              <a:t>Heckmann</a:t>
            </a:r>
            <a:endParaRPr lang="en-US" sz="2800" dirty="0">
              <a:latin typeface="Arial" pitchFamily="18"/>
              <a:ea typeface="Andale Sans UI" pitchFamily="2"/>
              <a:cs typeface="Tahoma" pitchFamily="2"/>
            </a:endParaRPr>
          </a:p>
          <a:p>
            <a:pPr algn="ctr" hangingPunct="0"/>
            <a:r>
              <a:rPr lang="en-US" sz="2800" dirty="0">
                <a:latin typeface="Arial" pitchFamily="18"/>
                <a:ea typeface="Andale Sans UI" pitchFamily="2"/>
                <a:cs typeface="Tahoma" pitchFamily="2"/>
              </a:rPr>
              <a:t>Undergraduate student</a:t>
            </a:r>
          </a:p>
          <a:p>
            <a:pPr algn="ctr" hangingPunct="0"/>
            <a:r>
              <a:rPr lang="en-US" sz="2800" dirty="0" err="1">
                <a:latin typeface="Arial" pitchFamily="18"/>
                <a:ea typeface="Andale Sans UI" pitchFamily="2"/>
                <a:cs typeface="Tahoma" pitchFamily="2"/>
              </a:rPr>
              <a:t>Technische</a:t>
            </a:r>
            <a:r>
              <a:rPr lang="en-US" sz="2800" dirty="0">
                <a:latin typeface="Arial" pitchFamily="18"/>
                <a:ea typeface="Andale Sans UI" pitchFamily="2"/>
                <a:cs typeface="Tahoma" pitchFamily="2"/>
              </a:rPr>
              <a:t> Universität München, UC Davis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3280917-6F3D-7A3A-9EFC-45D27BEC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0" y="3655534"/>
            <a:ext cx="2208913" cy="11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rofile photo of Ben Heckmann">
            <a:extLst>
              <a:ext uri="{FF2B5EF4-FFF2-40B4-BE49-F238E27FC236}">
                <a16:creationId xmlns:a16="http://schemas.microsoft.com/office/drawing/2014/main" id="{910157BD-5324-0B99-2773-0628E61F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15341" r="15028" b="17690"/>
          <a:stretch/>
        </p:blipFill>
        <p:spPr bwMode="auto">
          <a:xfrm>
            <a:off x="3624417" y="3281229"/>
            <a:ext cx="2230318" cy="25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515352-FEDB-DD6F-F32C-EEC294EAD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541" y="3471313"/>
            <a:ext cx="1778032" cy="1724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9ABE83-4C5F-C459-64A8-C86CDD926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443" y="3276362"/>
            <a:ext cx="2012858" cy="2563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67243-A005-A8C3-3031-1464A0370055}"/>
              </a:ext>
            </a:extLst>
          </p:cNvPr>
          <p:cNvSpPr txBox="1"/>
          <p:nvPr/>
        </p:nvSpPr>
        <p:spPr>
          <a:xfrm>
            <a:off x="9786535" y="1823487"/>
            <a:ext cx="2676672" cy="1329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algn="ctr" hangingPunct="0"/>
            <a:r>
              <a:rPr lang="en-US" sz="2800" dirty="0">
                <a:latin typeface="Arial" pitchFamily="18"/>
                <a:ea typeface="Andale Sans UI" pitchFamily="2"/>
                <a:cs typeface="Tahoma" pitchFamily="2"/>
              </a:rPr>
              <a:t>Matthias </a:t>
            </a:r>
            <a:r>
              <a:rPr lang="en-US" sz="2800" dirty="0" err="1">
                <a:latin typeface="Arial" pitchFamily="18"/>
                <a:ea typeface="Andale Sans UI" pitchFamily="2"/>
                <a:cs typeface="Tahoma" pitchFamily="2"/>
              </a:rPr>
              <a:t>Köppe</a:t>
            </a:r>
            <a:endParaRPr lang="en-US" sz="2800" dirty="0">
              <a:latin typeface="Arial" pitchFamily="18"/>
              <a:ea typeface="Andale Sans UI" pitchFamily="2"/>
              <a:cs typeface="Tahoma" pitchFamily="2"/>
            </a:endParaRPr>
          </a:p>
          <a:p>
            <a:pPr algn="ctr" hangingPunct="0"/>
            <a:r>
              <a:rPr lang="en-US" sz="2800" dirty="0">
                <a:latin typeface="Arial" pitchFamily="18"/>
                <a:ea typeface="Andale Sans UI" pitchFamily="2"/>
                <a:cs typeface="Tahoma" pitchFamily="2"/>
              </a:rPr>
              <a:t>Professor</a:t>
            </a:r>
          </a:p>
          <a:p>
            <a:pPr algn="ctr" hangingPunct="0"/>
            <a:r>
              <a:rPr lang="en-US" sz="2800" dirty="0">
                <a:latin typeface="Arial" pitchFamily="18"/>
                <a:ea typeface="Andale Sans UI" pitchFamily="2"/>
                <a:cs typeface="Tahoma" pitchFamily="2"/>
              </a:rPr>
              <a:t>UC Davis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B6B06-165F-95E5-FCE7-2AFEDA96069C}"/>
              </a:ext>
            </a:extLst>
          </p:cNvPr>
          <p:cNvSpPr txBox="1"/>
          <p:nvPr/>
        </p:nvSpPr>
        <p:spPr>
          <a:xfrm>
            <a:off x="9610885" y="6200859"/>
            <a:ext cx="3402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itchFamily="18"/>
                <a:ea typeface="Andale Sans UI" pitchFamily="2"/>
                <a:cs typeface="Tahoma" pitchFamily="2"/>
              </a:rPr>
              <a:t>For teaching us about “</a:t>
            </a:r>
            <a:r>
              <a:rPr lang="en-US" sz="1800" i="1" dirty="0">
                <a:latin typeface="Arial" pitchFamily="18"/>
                <a:ea typeface="Andale Sans UI" pitchFamily="2"/>
                <a:cs typeface="Tahoma" pitchFamily="2"/>
              </a:rPr>
              <a:t>Theorems of the Alternative</a:t>
            </a:r>
            <a:r>
              <a:rPr lang="en-US" sz="1800" dirty="0">
                <a:latin typeface="Arial" pitchFamily="18"/>
                <a:ea typeface="Andale Sans UI" pitchFamily="2"/>
                <a:cs typeface="Tahoma" pitchFamily="2"/>
              </a:rPr>
              <a:t>”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77BDF1-2876-9C7B-E694-2961F108513A}"/>
              </a:ext>
            </a:extLst>
          </p:cNvPr>
          <p:cNvCxnSpPr>
            <a:endCxn id="5" idx="2"/>
          </p:cNvCxnSpPr>
          <p:nvPr/>
        </p:nvCxnSpPr>
        <p:spPr>
          <a:xfrm flipV="1">
            <a:off x="11124871" y="5840107"/>
            <a:ext cx="1" cy="3173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predicate computation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Detection:</a:t>
            </a:r>
            <a:r>
              <a:rPr lang="en-US" sz="2800" b="0" dirty="0"/>
              <a:t> </a:t>
            </a:r>
            <a:r>
              <a:rPr lang="el-GR" sz="2800" b="0" i="1" dirty="0"/>
              <a:t>φ</a:t>
            </a:r>
            <a:r>
              <a:rPr lang="en-US" sz="2800" b="0" dirty="0">
                <a:sym typeface="Wingdings" panose="05000000000000000000" pitchFamily="2" charset="2"/>
              </a:rPr>
              <a:t>(</a:t>
            </a:r>
            <a:r>
              <a:rPr lang="is-IS" sz="2800" b="0" i="1" dirty="0">
                <a:solidFill>
                  <a:srgbClr val="C00000"/>
                </a:solidFill>
              </a:rPr>
              <a:t>a</a:t>
            </a:r>
            <a:r>
              <a:rPr lang="en-US" sz="2800" b="0" dirty="0">
                <a:sym typeface="Wingdings" panose="05000000000000000000" pitchFamily="2" charset="2"/>
              </a:rPr>
              <a:t>,</a:t>
            </a:r>
            <a:r>
              <a:rPr lang="en-US" sz="2800" b="0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b="0" dirty="0">
                <a:sym typeface="Wingdings" panose="05000000000000000000" pitchFamily="2" charset="2"/>
              </a:rPr>
              <a:t>) = Y </a:t>
            </a:r>
            <a:r>
              <a:rPr lang="en-US" sz="2800" dirty="0"/>
              <a:t>⇔</a:t>
            </a:r>
            <a:r>
              <a:rPr lang="en-US" sz="2800" b="0" dirty="0">
                <a:sym typeface="Wingdings" panose="05000000000000000000" pitchFamily="2" charset="2"/>
              </a:rPr>
              <a:t> </a:t>
            </a:r>
            <a:r>
              <a:rPr lang="en-US" sz="2800" b="0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b="0" dirty="0">
                <a:sym typeface="Wingdings" panose="05000000000000000000" pitchFamily="2" charset="2"/>
              </a:rPr>
              <a:t> &gt; 0</a:t>
            </a:r>
            <a:endParaRPr lang="en-US" sz="2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9998" y="3043572"/>
            <a:ext cx="2584720" cy="552978"/>
          </a:xfrm>
        </p:spPr>
        <p:txBody>
          <a:bodyPr>
            <a:noAutofit/>
          </a:bodyPr>
          <a:lstStyle/>
          <a:p>
            <a:pPr marL="0" indent="0">
              <a:buNone/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600" dirty="0"/>
              <a:t>+</a:t>
            </a:r>
            <a:r>
              <a:rPr lang="is-IS" sz="3600" i="1" dirty="0">
                <a:solidFill>
                  <a:srgbClr val="C00000"/>
                </a:solidFill>
              </a:rPr>
              <a:t>A</a:t>
            </a:r>
            <a:r>
              <a:rPr lang="en-US" sz="3600" i="1" dirty="0">
                <a:ea typeface="Andale Sans UI" pitchFamily="2"/>
              </a:rPr>
              <a:t> </a:t>
            </a:r>
            <a:r>
              <a:rPr lang="en-US" sz="36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600" i="1" dirty="0">
                <a:ea typeface="Andale Sans UI" pitchFamily="2"/>
              </a:rPr>
              <a:t>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600" dirty="0"/>
              <a:t>+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5AEE87-A3FB-430A-8AD0-398101585727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5736" y="3880432"/>
            <a:ext cx="3761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is-IS" sz="2800" i="1" dirty="0">
                <a:solidFill>
                  <a:srgbClr val="C00000"/>
                </a:solidFill>
              </a:rPr>
              <a:t>A</a:t>
            </a:r>
            <a:r>
              <a:rPr lang="en-US" sz="2800" dirty="0"/>
              <a:t> votes no;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800" dirty="0"/>
              <a:t> votes yes</a:t>
            </a:r>
          </a:p>
        </p:txBody>
      </p:sp>
      <p:sp>
        <p:nvSpPr>
          <p:cNvPr id="16" name="Oval 15"/>
          <p:cNvSpPr/>
          <p:nvPr/>
        </p:nvSpPr>
        <p:spPr>
          <a:xfrm>
            <a:off x="3424472" y="5273603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1758680" y="5955282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</a:p>
        </p:txBody>
      </p:sp>
      <p:sp>
        <p:nvSpPr>
          <p:cNvPr id="18" name="Oval 17"/>
          <p:cNvSpPr/>
          <p:nvPr/>
        </p:nvSpPr>
        <p:spPr>
          <a:xfrm>
            <a:off x="2806675" y="6067824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4214727" y="510173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4114800" y="6171434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1238687" y="5177619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2085743" y="5162506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2085555" y="5161341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806487" y="6066659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3426652" y="5272438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1758492" y="5954117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1238499" y="5176454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sp>
        <p:nvSpPr>
          <p:cNvPr id="27" name="Oval 26"/>
          <p:cNvSpPr/>
          <p:nvPr/>
        </p:nvSpPr>
        <p:spPr>
          <a:xfrm>
            <a:off x="4214539" y="5100565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4114612" y="6170269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  <a:endParaRPr lang="en-US" sz="2800" dirty="0"/>
          </a:p>
        </p:txBody>
      </p:sp>
      <p:cxnSp>
        <p:nvCxnSpPr>
          <p:cNvPr id="11" name="Straight Connector 10"/>
          <p:cNvCxnSpPr>
            <a:cxnSpLocks/>
            <a:stCxn id="15" idx="5"/>
            <a:endCxn id="23" idx="1"/>
          </p:cNvCxnSpPr>
          <p:nvPr/>
        </p:nvCxnSpPr>
        <p:spPr>
          <a:xfrm>
            <a:off x="2475800" y="5551586"/>
            <a:ext cx="397642" cy="582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24" idx="3"/>
            <a:endCxn id="23" idx="7"/>
          </p:cNvCxnSpPr>
          <p:nvPr/>
        </p:nvCxnSpPr>
        <p:spPr>
          <a:xfrm flipH="1">
            <a:off x="3196732" y="5662683"/>
            <a:ext cx="296875" cy="4709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15" idx="3"/>
            <a:endCxn id="25" idx="0"/>
          </p:cNvCxnSpPr>
          <p:nvPr/>
        </p:nvCxnSpPr>
        <p:spPr>
          <a:xfrm flipH="1">
            <a:off x="1987092" y="5551586"/>
            <a:ext cx="165418" cy="402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predicate computation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30014" y="1621944"/>
            <a:ext cx="11487527" cy="908210"/>
          </a:xfrm>
        </p:spPr>
        <p:txBody>
          <a:bodyPr>
            <a:normAutofit/>
          </a:bodyPr>
          <a:lstStyle/>
          <a:p>
            <a:r>
              <a:rPr lang="en-US" sz="2800" dirty="0"/>
              <a:t>Parity: </a:t>
            </a:r>
            <a:r>
              <a:rPr lang="el-GR" sz="2800" b="0" i="1" dirty="0"/>
              <a:t>φ</a:t>
            </a:r>
            <a:r>
              <a:rPr lang="en-US" sz="2800" b="0" dirty="0">
                <a:sym typeface="Wingdings" panose="05000000000000000000" pitchFamily="2" charset="2"/>
              </a:rPr>
              <a:t>(</a:t>
            </a:r>
            <a:r>
              <a:rPr lang="en-US" sz="2800" b="0" i="1" dirty="0">
                <a:sym typeface="Wingdings" panose="05000000000000000000" pitchFamily="2" charset="2"/>
              </a:rPr>
              <a:t>a</a:t>
            </a:r>
            <a:r>
              <a:rPr lang="en-US" sz="2800" b="0" dirty="0">
                <a:sym typeface="Wingdings" panose="05000000000000000000" pitchFamily="2" charset="2"/>
              </a:rPr>
              <a:t>)=Y </a:t>
            </a:r>
            <a:r>
              <a:rPr lang="en-US" sz="2800" dirty="0"/>
              <a:t>⇔</a:t>
            </a:r>
            <a:r>
              <a:rPr lang="en-US" sz="2800" b="0" dirty="0">
                <a:sym typeface="Wingdings" panose="05000000000000000000" pitchFamily="2" charset="2"/>
              </a:rPr>
              <a:t> </a:t>
            </a:r>
            <a:r>
              <a:rPr lang="en-US" sz="2800" b="0" i="1" dirty="0">
                <a:sym typeface="Wingdings" panose="05000000000000000000" pitchFamily="2" charset="2"/>
              </a:rPr>
              <a:t>a</a:t>
            </a:r>
            <a:r>
              <a:rPr lang="en-US" sz="2800" b="0" dirty="0">
                <a:sym typeface="Wingdings" panose="05000000000000000000" pitchFamily="2" charset="2"/>
              </a:rPr>
              <a:t> is odd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030014" y="2530155"/>
            <a:ext cx="11487528" cy="487921"/>
          </a:xfrm>
        </p:spPr>
        <p:txBody>
          <a:bodyPr>
            <a:normAutofit/>
          </a:bodyPr>
          <a:lstStyle/>
          <a:p>
            <a:pPr marL="0" indent="0">
              <a:buNone/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2800" dirty="0"/>
              <a:t>input species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baseline="-250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800" dirty="0"/>
              <a:t> </a:t>
            </a:r>
            <a:r>
              <a:rPr lang="en-US" sz="2000" dirty="0"/>
              <a:t>(subscript o/e </a:t>
            </a:r>
            <a:r>
              <a:rPr lang="en-US" sz="2000" dirty="0">
                <a:sym typeface="Wingdings" panose="05000000000000000000" pitchFamily="2" charset="2"/>
              </a:rPr>
              <a:t>means </a:t>
            </a:r>
            <a:r>
              <a:rPr lang="en-US" sz="2000" dirty="0"/>
              <a:t>ODD/EVEN, and capital </a:t>
            </a:r>
            <a:r>
              <a:rPr lang="en-US" sz="2000" i="1" dirty="0"/>
              <a:t>A</a:t>
            </a:r>
            <a:r>
              <a:rPr lang="en-US" sz="2000" dirty="0"/>
              <a:t> means it is </a:t>
            </a:r>
            <a:r>
              <a:rPr lang="en-US" sz="2000" u="sng" dirty="0"/>
              <a:t>leader</a:t>
            </a:r>
            <a:r>
              <a:rPr lang="en-US" sz="2000" dirty="0"/>
              <a:t>)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925737" y="3217611"/>
            <a:ext cx="6601268" cy="1608019"/>
          </a:xfrm>
          <a:prstGeom prst="roundRect">
            <a:avLst>
              <a:gd name="adj" fmla="val 948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923984" y="5164962"/>
            <a:ext cx="6603021" cy="1189569"/>
          </a:xfrm>
          <a:prstGeom prst="roundRect">
            <a:avLst>
              <a:gd name="adj" fmla="val 948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4916" y="3705533"/>
            <a:ext cx="382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leaders XOR their parity, and one becomes follower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4916" y="5344247"/>
            <a:ext cx="2448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leader overwrites </a:t>
            </a:r>
          </a:p>
          <a:p>
            <a:r>
              <a:rPr lang="en-US" sz="2400" dirty="0"/>
              <a:t>bit of follower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5159" y="3205025"/>
            <a:ext cx="4269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/>
              <a:t>	</a:t>
            </a:r>
          </a:p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baseline="-250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	</a:t>
            </a:r>
          </a:p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baseline="-25000" dirty="0">
                <a:solidFill>
                  <a:srgbClr val="C00000"/>
                </a:solidFill>
              </a:rPr>
              <a:t> 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sz="32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1030014" y="5164962"/>
            <a:ext cx="2856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sz="3200" baseline="-25000" dirty="0"/>
          </a:p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1DB76D-1A3F-83CD-809C-B7387D00A194}"/>
              </a:ext>
            </a:extLst>
          </p:cNvPr>
          <p:cNvSpPr/>
          <p:nvPr/>
        </p:nvSpPr>
        <p:spPr>
          <a:xfrm>
            <a:off x="987156" y="5202727"/>
            <a:ext cx="2717760" cy="109515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032200-D117-F70F-8096-6A5D5CA91181}"/>
              </a:ext>
            </a:extLst>
          </p:cNvPr>
          <p:cNvSpPr/>
          <p:nvPr/>
        </p:nvSpPr>
        <p:spPr>
          <a:xfrm>
            <a:off x="8078993" y="4536530"/>
            <a:ext cx="3969572" cy="6664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Not execution bounded!</a:t>
            </a:r>
          </a:p>
        </p:txBody>
      </p:sp>
    </p:spTree>
    <p:extLst>
      <p:ext uri="{BB962C8B-B14F-4D97-AF65-F5344CB8AC3E}">
        <p14:creationId xmlns:p14="http://schemas.microsoft.com/office/powerpoint/2010/main" val="33603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  <p:bldP spid="12" grpId="0"/>
      <p:bldP spid="13" grpId="0"/>
      <p:bldP spid="14" grpId="0"/>
      <p:bldP spid="15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Limits of stable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390" y="2294021"/>
            <a:ext cx="11682118" cy="278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Theorem</a:t>
            </a:r>
            <a:r>
              <a:rPr lang="en-US" sz="2400" dirty="0"/>
              <a:t>: </a:t>
            </a:r>
            <a:r>
              <a:rPr lang="el-GR" sz="2400" i="1" dirty="0"/>
              <a:t>φ</a:t>
            </a:r>
            <a:r>
              <a:rPr lang="en-US" sz="2400" dirty="0"/>
              <a:t>: </a:t>
            </a:r>
            <a:r>
              <a:rPr lang="en-US" sz="2400" dirty="0" err="1"/>
              <a:t>ℕ</a:t>
            </a:r>
            <a:r>
              <a:rPr lang="en-US" sz="2400" i="1" baseline="30000" dirty="0" err="1"/>
              <a:t>k</a:t>
            </a:r>
            <a:r>
              <a:rPr lang="en-US" sz="24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2400" dirty="0">
                <a:sym typeface="Wingdings" panose="05000000000000000000" pitchFamily="2" charset="2"/>
              </a:rPr>
              <a:t>{Y,N}</a:t>
            </a:r>
            <a:r>
              <a:rPr lang="en-US" sz="2400" dirty="0"/>
              <a:t> is stably computable by a CRN if and only if </a:t>
            </a:r>
            <a:r>
              <a:rPr lang="el-GR" sz="2400" i="1" dirty="0"/>
              <a:t>φ</a:t>
            </a:r>
            <a:r>
              <a:rPr lang="en-US" sz="2400" dirty="0"/>
              <a:t> is </a:t>
            </a:r>
            <a:r>
              <a:rPr lang="en-US" sz="2400" i="1" dirty="0" err="1"/>
              <a:t>semilinear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semilinear</a:t>
            </a:r>
            <a:r>
              <a:rPr lang="en-US" sz="2400" dirty="0"/>
              <a:t> = Boolean combination of </a:t>
            </a:r>
            <a:r>
              <a:rPr lang="en-US" sz="2400" u="sng" dirty="0"/>
              <a:t>threshold</a:t>
            </a:r>
            <a:r>
              <a:rPr lang="en-US" sz="2400" dirty="0"/>
              <a:t> and </a:t>
            </a:r>
            <a:r>
              <a:rPr lang="en-US" sz="2400" u="sng" dirty="0"/>
              <a:t>mod</a:t>
            </a:r>
            <a:r>
              <a:rPr lang="en-US" sz="2400" dirty="0"/>
              <a:t> predicates: </a:t>
            </a:r>
          </a:p>
          <a:p>
            <a:pPr marL="0" indent="0">
              <a:buNone/>
            </a:pPr>
            <a:r>
              <a:rPr lang="en-US" sz="2400" dirty="0"/>
              <a:t>take weighted sum </a:t>
            </a:r>
            <a:r>
              <a:rPr lang="en-US" sz="2400" i="1" dirty="0"/>
              <a:t>s</a:t>
            </a:r>
            <a:r>
              <a:rPr lang="en-US" sz="2400" dirty="0"/>
              <a:t> = </a:t>
            </a:r>
            <a:r>
              <a:rPr lang="en-US" sz="2400" i="1" dirty="0"/>
              <a:t>w</a:t>
            </a:r>
            <a:r>
              <a:rPr lang="en-US" sz="2400" baseline="-25000" dirty="0"/>
              <a:t>1</a:t>
            </a:r>
            <a:r>
              <a:rPr lang="en-US" sz="2400" dirty="0"/>
              <a:t>∙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+ …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k</a:t>
            </a:r>
            <a:r>
              <a:rPr lang="en-US" sz="2400" dirty="0" err="1"/>
              <a:t>∙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k</a:t>
            </a:r>
            <a:r>
              <a:rPr lang="en-US" sz="2400" dirty="0"/>
              <a:t> of inputs and ask if</a:t>
            </a:r>
          </a:p>
          <a:p>
            <a:pPr marL="503971" lvl="1" indent="0">
              <a:buNone/>
            </a:pPr>
            <a:r>
              <a:rPr lang="en-US" sz="2400" i="1" dirty="0"/>
              <a:t>s</a:t>
            </a:r>
            <a:r>
              <a:rPr lang="en-US" sz="2400" dirty="0"/>
              <a:t> &gt; constant </a:t>
            </a:r>
            <a:r>
              <a:rPr lang="en-US" sz="2400" i="1" dirty="0"/>
              <a:t>c</a:t>
            </a:r>
            <a:r>
              <a:rPr lang="en-US" sz="2400" dirty="0"/>
              <a:t>?</a:t>
            </a:r>
          </a:p>
          <a:p>
            <a:pPr marL="503971" lvl="1" indent="0">
              <a:buNone/>
            </a:pPr>
            <a:r>
              <a:rPr lang="en-US" sz="2400" i="1" dirty="0"/>
              <a:t>s</a:t>
            </a:r>
            <a:r>
              <a:rPr lang="en-US" sz="2400" dirty="0"/>
              <a:t> ≡ </a:t>
            </a:r>
            <a:r>
              <a:rPr lang="en-US" sz="2400" i="1" dirty="0"/>
              <a:t>c</a:t>
            </a:r>
            <a:r>
              <a:rPr lang="en-US" sz="2400" dirty="0"/>
              <a:t> mod </a:t>
            </a:r>
            <a:r>
              <a:rPr lang="en-US" sz="2400" i="1" dirty="0"/>
              <a:t>m</a:t>
            </a:r>
            <a:r>
              <a:rPr lang="en-US" sz="2400" dirty="0"/>
              <a:t> for constants </a:t>
            </a:r>
            <a:r>
              <a:rPr lang="en-US" sz="2400" i="1" dirty="0" err="1"/>
              <a:t>c</a:t>
            </a:r>
            <a:r>
              <a:rPr lang="en-US" sz="2400" dirty="0" err="1"/>
              <a:t>,</a:t>
            </a:r>
            <a:r>
              <a:rPr lang="en-US" sz="2400" i="1" dirty="0" err="1"/>
              <a:t>m</a:t>
            </a:r>
            <a:r>
              <a:rPr lang="en-US" sz="2400" dirty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390" y="6522129"/>
            <a:ext cx="1128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Angluin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Aspnes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Diamadi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Fischer, Peralta, Computation in networks of passively mobile finite-state sensors,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2004]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Angluin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Aspnes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Eisenstat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Stably computable predicates are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semilinear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2006]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9558" y="4713425"/>
            <a:ext cx="89102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2800" dirty="0"/>
              <a:t>&gt;</a:t>
            </a:r>
            <a:r>
              <a:rPr lang="en-US" sz="2800" i="1" dirty="0"/>
              <a:t>b</a:t>
            </a:r>
            <a:r>
              <a:rPr lang="en-US" sz="2800" dirty="0"/>
              <a:t>?        </a:t>
            </a:r>
            <a:r>
              <a:rPr lang="en-US" sz="2800" i="1" dirty="0"/>
              <a:t>a</a:t>
            </a:r>
            <a:r>
              <a:rPr lang="en-US" sz="2800" dirty="0"/>
              <a:t>=</a:t>
            </a:r>
            <a:r>
              <a:rPr lang="en-US" sz="2800" i="1" dirty="0"/>
              <a:t>b</a:t>
            </a:r>
            <a:r>
              <a:rPr lang="en-US" sz="2800" dirty="0"/>
              <a:t>?        </a:t>
            </a:r>
            <a:r>
              <a:rPr lang="en-US" sz="2800" i="1" dirty="0"/>
              <a:t>a</a:t>
            </a:r>
            <a:r>
              <a:rPr lang="en-US" sz="2800" dirty="0"/>
              <a:t> is odd?        </a:t>
            </a:r>
            <a:r>
              <a:rPr lang="en-US" sz="2800" i="1" dirty="0"/>
              <a:t>a</a:t>
            </a:r>
            <a:r>
              <a:rPr lang="en-US" sz="2800" dirty="0"/>
              <a:t>&gt;1?        </a:t>
            </a:r>
            <a:r>
              <a:rPr lang="en-US" sz="2800" i="1" dirty="0"/>
              <a:t>a</a:t>
            </a:r>
            <a:r>
              <a:rPr lang="en-US" sz="2800" dirty="0"/>
              <a:t>&gt;1 and </a:t>
            </a:r>
            <a:r>
              <a:rPr lang="en-US" sz="2800" i="1" dirty="0"/>
              <a:t>b</a:t>
            </a:r>
            <a:r>
              <a:rPr lang="en-US" sz="2800" dirty="0"/>
              <a:t> is odd?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9989" y="5632263"/>
            <a:ext cx="719629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NOT</a:t>
            </a:r>
            <a:r>
              <a:rPr lang="en-US" sz="2800" dirty="0"/>
              <a:t>    </a:t>
            </a:r>
            <a:r>
              <a:rPr lang="en-US" sz="2800" i="1" dirty="0"/>
              <a:t>a</a:t>
            </a:r>
            <a:r>
              <a:rPr lang="en-US" sz="2800" dirty="0"/>
              <a:t>=</a:t>
            </a:r>
            <a:r>
              <a:rPr lang="en-US" sz="2800" i="1" dirty="0"/>
              <a:t>b</a:t>
            </a:r>
            <a:r>
              <a:rPr lang="en-US" sz="2800" baseline="30000" dirty="0"/>
              <a:t>2</a:t>
            </a:r>
            <a:r>
              <a:rPr lang="en-US" sz="2800" dirty="0"/>
              <a:t>?       </a:t>
            </a:r>
            <a:r>
              <a:rPr lang="en-US" sz="2800" i="1" dirty="0"/>
              <a:t>a</a:t>
            </a:r>
            <a:r>
              <a:rPr lang="en-US" sz="2800" dirty="0"/>
              <a:t> is a power of 2?      </a:t>
            </a:r>
            <a:r>
              <a:rPr lang="en-US" sz="2800" i="1" dirty="0"/>
              <a:t>a</a:t>
            </a:r>
            <a:r>
              <a:rPr lang="en-US" sz="2800" dirty="0"/>
              <a:t> is prime?</a:t>
            </a:r>
          </a:p>
        </p:txBody>
      </p:sp>
    </p:spTree>
    <p:extLst>
      <p:ext uri="{BB962C8B-B14F-4D97-AF65-F5344CB8AC3E}">
        <p14:creationId xmlns:p14="http://schemas.microsoft.com/office/powerpoint/2010/main" val="386419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uk-UA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fld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83574" y="717883"/>
            <a:ext cx="9071640" cy="880379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x-none" sz="4400" b="0" i="0" u="none" strike="noStrike" kern="1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688" y="2260976"/>
            <a:ext cx="1264211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3" indent="-352803" defTabSz="466204">
              <a:spcBef>
                <a:spcPts val="2976"/>
              </a:spcBef>
              <a:buSzPct val="151000"/>
              <a:buFontTx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Formal definition of chemical reaction networks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Execution bounded chemical reaction networks and linear potential functions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What is “computation” with chemical reactions?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b="1" u="sng" dirty="0"/>
              <a:t>Limitations of computation with execution bounded chemical reaction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297266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9574F42-C343-CBCE-3A3B-03878D9EE8C6}"/>
              </a:ext>
            </a:extLst>
          </p:cNvPr>
          <p:cNvSpPr/>
          <p:nvPr/>
        </p:nvSpPr>
        <p:spPr>
          <a:xfrm>
            <a:off x="6189547" y="3892749"/>
            <a:ext cx="530340" cy="5303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i="1" dirty="0"/>
              <a:t>A</a:t>
            </a:r>
            <a:r>
              <a:rPr lang="en-US" sz="2800" baseline="-25000" dirty="0"/>
              <a:t>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D3248-46D9-A14B-8227-87859C25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Noncollapsing CRNs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8B97DD-3D99-8F03-3EE1-8AAD2C7C80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3985" y="2012415"/>
                <a:ext cx="11591806" cy="18550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u="sng" dirty="0"/>
                  <a:t>Definition</a:t>
                </a:r>
                <a:r>
                  <a:rPr lang="en-US" sz="3200" dirty="0"/>
                  <a:t>: A CRN is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noncollapsing</a:t>
                </a:r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func>
                  </m:oMath>
                </a14:m>
                <a:r>
                  <a:rPr lang="en-US" sz="3200" dirty="0"/>
                  <a:t>, where </a:t>
                </a:r>
                <a:r>
                  <a:rPr lang="en-US" sz="3200" i="1" dirty="0"/>
                  <a:t>s</a:t>
                </a:r>
                <a:r>
                  <a:rPr lang="en-US" sz="3200" dirty="0"/>
                  <a:t>(</a:t>
                </a:r>
                <a:r>
                  <a:rPr lang="en-US" sz="3200" i="1" dirty="0"/>
                  <a:t>n</a:t>
                </a:r>
                <a:r>
                  <a:rPr lang="en-US" sz="3200" dirty="0"/>
                  <a:t>) = size of smallest stable state reachable from any initial state of size </a:t>
                </a:r>
                <a:r>
                  <a:rPr lang="en-US" sz="3200" i="1" dirty="0"/>
                  <a:t>n</a:t>
                </a:r>
                <a:r>
                  <a:rPr lang="en-US" sz="3200" dirty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/>
                  <a:t>Rules out CRNs such as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18B97DD-3D99-8F03-3EE1-8AAD2C7C80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985" y="2012415"/>
                <a:ext cx="11591806" cy="1855048"/>
              </a:xfrm>
              <a:blipFill>
                <a:blip r:embed="rId2"/>
                <a:stretch>
                  <a:fillRect l="-1368" t="-6250" r="-2104" b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3FB3D-02BB-8245-7ACE-E56FC657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F5324-6485-48AD-539B-497BF1C39FA5}"/>
              </a:ext>
            </a:extLst>
          </p:cNvPr>
          <p:cNvSpPr/>
          <p:nvPr/>
        </p:nvSpPr>
        <p:spPr>
          <a:xfrm>
            <a:off x="1852559" y="3934983"/>
            <a:ext cx="4269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>
                <a:solidFill>
                  <a:srgbClr val="C00000"/>
                </a:solidFill>
              </a:rPr>
              <a:t>A</a:t>
            </a:r>
            <a:r>
              <a:rPr lang="en-US" sz="3200" baseline="-25000" dirty="0">
                <a:solidFill>
                  <a:srgbClr val="C00000"/>
                </a:solidFill>
              </a:rPr>
              <a:t>e</a:t>
            </a:r>
            <a:endParaRPr lang="en-US" sz="3200" dirty="0"/>
          </a:p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>
                <a:solidFill>
                  <a:srgbClr val="C00000"/>
                </a:solidFill>
              </a:rPr>
              <a:t>A</a:t>
            </a:r>
            <a:r>
              <a:rPr lang="en-US" sz="3200" baseline="-25000" dirty="0">
                <a:solidFill>
                  <a:srgbClr val="C00000"/>
                </a:solidFill>
              </a:rPr>
              <a:t>e</a:t>
            </a:r>
            <a:endParaRPr lang="en-US" sz="3200" dirty="0"/>
          </a:p>
          <a:p>
            <a:pPr>
              <a:defRPr sz="4500">
                <a:latin typeface="Menlo"/>
                <a:ea typeface="Menlo"/>
                <a:cs typeface="Menlo"/>
                <a:sym typeface="Menlo"/>
              </a:defRPr>
            </a:pP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 err="1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3200" dirty="0" err="1"/>
              <a:t>+</a:t>
            </a:r>
            <a:r>
              <a:rPr lang="en-US" sz="3200" i="1" dirty="0" err="1">
                <a:solidFill>
                  <a:srgbClr val="C00000"/>
                </a:solidFill>
              </a:rPr>
              <a:t>A</a:t>
            </a:r>
            <a:r>
              <a:rPr lang="en-US" sz="3200" baseline="-25000" dirty="0" err="1">
                <a:solidFill>
                  <a:srgbClr val="C00000"/>
                </a:solidFill>
              </a:rPr>
              <a:t>e</a:t>
            </a:r>
            <a:r>
              <a:rPr lang="en-US" sz="3200" baseline="-25000" dirty="0">
                <a:solidFill>
                  <a:srgbClr val="C00000"/>
                </a:solidFill>
              </a:rPr>
              <a:t> 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i="1" dirty="0">
                <a:ea typeface="Andale Sans UI" pitchFamily="2"/>
              </a:rPr>
              <a:t>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200" baseline="-250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endParaRPr lang="en-US" sz="32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62635-2B7A-5498-758A-D7DEE80DC3BC}"/>
              </a:ext>
            </a:extLst>
          </p:cNvPr>
          <p:cNvSpPr txBox="1"/>
          <p:nvPr/>
        </p:nvSpPr>
        <p:spPr>
          <a:xfrm>
            <a:off x="958946" y="5878620"/>
            <a:ext cx="10561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which computes parity but always ends up with a single voter.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D9862-7FE8-7E00-3F01-786CAC3F455F}"/>
              </a:ext>
            </a:extLst>
          </p:cNvPr>
          <p:cNvSpPr/>
          <p:nvPr/>
        </p:nvSpPr>
        <p:spPr>
          <a:xfrm>
            <a:off x="6189547" y="3892749"/>
            <a:ext cx="530340" cy="5303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i="1" dirty="0"/>
              <a:t>A</a:t>
            </a:r>
            <a:r>
              <a:rPr lang="en-US" sz="2800" baseline="-25000" dirty="0"/>
              <a:t>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9ADDB8-D636-DA9E-8339-A6A28F80D4F5}"/>
              </a:ext>
            </a:extLst>
          </p:cNvPr>
          <p:cNvSpPr/>
          <p:nvPr/>
        </p:nvSpPr>
        <p:spPr>
          <a:xfrm>
            <a:off x="7560304" y="3893887"/>
            <a:ext cx="530340" cy="5303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i="1" dirty="0"/>
              <a:t>A</a:t>
            </a:r>
            <a:r>
              <a:rPr lang="en-US" sz="2800" baseline="-25000" dirty="0"/>
              <a:t>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5A280D-3400-4DA4-E45A-6389B9675106}"/>
              </a:ext>
            </a:extLst>
          </p:cNvPr>
          <p:cNvSpPr/>
          <p:nvPr/>
        </p:nvSpPr>
        <p:spPr>
          <a:xfrm>
            <a:off x="7559114" y="5048025"/>
            <a:ext cx="530340" cy="5303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i="1" dirty="0"/>
              <a:t>A</a:t>
            </a:r>
            <a:r>
              <a:rPr lang="en-US" sz="2800" baseline="-25000" dirty="0"/>
              <a:t>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04C921-4513-F89C-4000-A4DEB5270D80}"/>
              </a:ext>
            </a:extLst>
          </p:cNvPr>
          <p:cNvSpPr/>
          <p:nvPr/>
        </p:nvSpPr>
        <p:spPr>
          <a:xfrm>
            <a:off x="6183553" y="5048025"/>
            <a:ext cx="530340" cy="5303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i="1" dirty="0"/>
              <a:t>A</a:t>
            </a:r>
            <a:r>
              <a:rPr lang="en-US" sz="2800" baseline="-25000" dirty="0"/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7E6E28-75A6-9B82-D8DE-81CEB471904E}"/>
              </a:ext>
            </a:extLst>
          </p:cNvPr>
          <p:cNvCxnSpPr>
            <a:stCxn id="6" idx="4"/>
            <a:endCxn id="11" idx="0"/>
          </p:cNvCxnSpPr>
          <p:nvPr/>
        </p:nvCxnSpPr>
        <p:spPr>
          <a:xfrm flipH="1">
            <a:off x="6448723" y="4423089"/>
            <a:ext cx="5994" cy="6249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3B6285-9D04-DD86-A75D-0814B5353897}"/>
              </a:ext>
            </a:extLst>
          </p:cNvPr>
          <p:cNvCxnSpPr>
            <a:cxnSpLocks/>
            <a:stCxn id="10" idx="0"/>
            <a:endCxn id="9" idx="4"/>
          </p:cNvCxnSpPr>
          <p:nvPr/>
        </p:nvCxnSpPr>
        <p:spPr>
          <a:xfrm flipV="1">
            <a:off x="7824284" y="4424227"/>
            <a:ext cx="1190" cy="6237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03E967-B8A1-7AC1-78B8-3E98A0B21CA2}"/>
              </a:ext>
            </a:extLst>
          </p:cNvPr>
          <p:cNvCxnSpPr>
            <a:cxnSpLocks/>
            <a:stCxn id="10" idx="1"/>
            <a:endCxn id="6" idx="5"/>
          </p:cNvCxnSpPr>
          <p:nvPr/>
        </p:nvCxnSpPr>
        <p:spPr>
          <a:xfrm flipH="1" flipV="1">
            <a:off x="6642221" y="4345423"/>
            <a:ext cx="994559" cy="780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3BE8830-54DC-A6FE-D390-F21D0FBFD1C6}"/>
              </a:ext>
            </a:extLst>
          </p:cNvPr>
          <p:cNvSpPr/>
          <p:nvPr/>
        </p:nvSpPr>
        <p:spPr>
          <a:xfrm>
            <a:off x="7560304" y="5044632"/>
            <a:ext cx="530340" cy="5303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i="1" dirty="0"/>
              <a:t>A</a:t>
            </a:r>
            <a:r>
              <a:rPr lang="en-US" sz="2800" baseline="-25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822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" grpId="0"/>
      <p:bldP spid="7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8BAC-A4B7-F2C2-C32F-7A7D3FEC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110514"/>
          </a:xfrm>
        </p:spPr>
        <p:txBody>
          <a:bodyPr/>
          <a:lstStyle/>
          <a:p>
            <a:r>
              <a:rPr lang="en-US" dirty="0"/>
              <a:t>Eventually constant 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8622-2BC8-2084-3BFE-2175A210D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4" y="1676077"/>
            <a:ext cx="11591806" cy="1247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Definition</a:t>
            </a:r>
            <a:r>
              <a:rPr lang="en-US" sz="3200" dirty="0"/>
              <a:t>: A </a:t>
            </a:r>
            <a:r>
              <a:rPr lang="el-GR" sz="3200" i="1" dirty="0"/>
              <a:t>φ</a:t>
            </a:r>
            <a:r>
              <a:rPr lang="el-GR" sz="3200" dirty="0"/>
              <a:t>: ℕ</a:t>
            </a:r>
            <a:r>
              <a:rPr lang="en-US" sz="3200" i="1" baseline="30000" dirty="0"/>
              <a:t>k</a:t>
            </a:r>
            <a:r>
              <a:rPr lang="en-US" sz="36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3200" dirty="0"/>
              <a:t>{Y,N} is </a:t>
            </a:r>
            <a:r>
              <a:rPr lang="en-US" sz="3200" b="1" dirty="0">
                <a:solidFill>
                  <a:srgbClr val="FF0000"/>
                </a:solidFill>
              </a:rPr>
              <a:t>eventually constant</a:t>
            </a:r>
            <a:r>
              <a:rPr lang="en-US" sz="3200" dirty="0"/>
              <a:t> if, for some </a:t>
            </a:r>
            <a:r>
              <a:rPr lang="en-US" sz="3200" i="1" dirty="0"/>
              <a:t>c</a:t>
            </a:r>
            <a:r>
              <a:rPr lang="en-US" sz="3200" dirty="0"/>
              <a:t> </a:t>
            </a:r>
            <a:r>
              <a:rPr lang="en-US" dirty="0"/>
              <a:t>∈ </a:t>
            </a:r>
            <a:r>
              <a:rPr lang="el-GR" sz="3200" dirty="0"/>
              <a:t>ℕ</a:t>
            </a:r>
            <a:r>
              <a:rPr lang="en-US" sz="3200" dirty="0"/>
              <a:t>, </a:t>
            </a:r>
            <a:r>
              <a:rPr lang="el-GR" sz="3200" i="1" dirty="0"/>
              <a:t>φ</a:t>
            </a:r>
            <a:r>
              <a:rPr lang="en-US" sz="3200" dirty="0"/>
              <a:t>(</a:t>
            </a:r>
            <a:r>
              <a:rPr lang="en-US" sz="3200" b="1" dirty="0"/>
              <a:t>x</a:t>
            </a:r>
            <a:r>
              <a:rPr lang="en-US" sz="3200" dirty="0"/>
              <a:t>) is constant on all inputs </a:t>
            </a:r>
            <a:r>
              <a:rPr lang="en-US" sz="3200" b="1" dirty="0"/>
              <a:t>x</a:t>
            </a:r>
            <a:r>
              <a:rPr lang="en-US" sz="3200" dirty="0"/>
              <a:t>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≧ (</a:t>
            </a:r>
            <a:r>
              <a:rPr lang="en-US" sz="3200" b="0" i="1" dirty="0" err="1">
                <a:effectLst/>
                <a:highlight>
                  <a:srgbClr val="FFFFFF"/>
                </a:highlight>
              </a:rPr>
              <a:t>c</a:t>
            </a:r>
            <a:r>
              <a:rPr lang="en-US" sz="3200" b="0" i="0" dirty="0" err="1">
                <a:effectLst/>
                <a:highlight>
                  <a:srgbClr val="FFFFFF"/>
                </a:highlight>
              </a:rPr>
              <a:t>,</a:t>
            </a:r>
            <a:r>
              <a:rPr lang="en-US" sz="3200" b="0" i="1" dirty="0" err="1">
                <a:effectLst/>
                <a:highlight>
                  <a:srgbClr val="FFFFFF"/>
                </a:highlight>
              </a:rPr>
              <a:t>c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,…,</a:t>
            </a:r>
            <a:r>
              <a:rPr lang="en-US" sz="3200" b="0" i="1" dirty="0">
                <a:effectLst/>
                <a:highlight>
                  <a:srgbClr val="FFFFFF"/>
                </a:highlight>
              </a:rPr>
              <a:t>c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036DB-2EA8-A5E7-49AB-A53A0D3A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F250EF-2F7A-14CA-2597-091EF87BC769}"/>
              </a:ext>
            </a:extLst>
          </p:cNvPr>
          <p:cNvSpPr/>
          <p:nvPr/>
        </p:nvSpPr>
        <p:spPr>
          <a:xfrm>
            <a:off x="7197195" y="2826437"/>
            <a:ext cx="4859766" cy="4267950"/>
          </a:xfrm>
          <a:prstGeom prst="roundRect">
            <a:avLst>
              <a:gd name="adj" fmla="val 5956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6D8DC-6A55-38CD-8D4C-EC3083CA0E96}"/>
              </a:ext>
            </a:extLst>
          </p:cNvPr>
          <p:cNvSpPr txBox="1"/>
          <p:nvPr/>
        </p:nvSpPr>
        <p:spPr>
          <a:xfrm>
            <a:off x="7433862" y="2817332"/>
            <a:ext cx="4225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Example of eventually constant predicate: </a:t>
            </a:r>
          </a:p>
          <a:p>
            <a:pPr algn="ctr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&lt; 2 and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is odd</a:t>
            </a:r>
            <a:r>
              <a:rPr lang="en-US" dirty="0"/>
              <a:t>, or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&lt; 3 and 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is odd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E1729C-53DB-CFA7-C837-9666F7F030CA}"/>
              </a:ext>
            </a:extLst>
          </p:cNvPr>
          <p:cNvSpPr txBox="1"/>
          <p:nvPr/>
        </p:nvSpPr>
        <p:spPr>
          <a:xfrm>
            <a:off x="923985" y="3274206"/>
            <a:ext cx="6718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highlight>
                  <a:srgbClr val="FFFFFF"/>
                </a:highlight>
              </a:rPr>
              <a:t>Non-eventually constant predicates: 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FF"/>
                </a:highlight>
              </a:rPr>
              <a:t>	majority (</a:t>
            </a:r>
            <a:r>
              <a:rPr lang="en-US" sz="3200" i="1" dirty="0" err="1">
                <a:highlight>
                  <a:srgbClr val="FFFFFF"/>
                </a:highlight>
              </a:rPr>
              <a:t>a</a:t>
            </a:r>
            <a:r>
              <a:rPr lang="en-US" sz="3200" b="0" dirty="0" err="1"/>
              <a:t>≥</a:t>
            </a:r>
            <a:r>
              <a:rPr lang="en-US" sz="3200" b="0" i="1" dirty="0" err="1"/>
              <a:t>b</a:t>
            </a:r>
            <a:r>
              <a:rPr lang="en-US" sz="3200" b="0" dirty="0"/>
              <a:t>?</a:t>
            </a:r>
            <a:r>
              <a:rPr lang="en-US" sz="3200" dirty="0">
                <a:highlight>
                  <a:srgbClr val="FFFFFF"/>
                </a:highlight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FF"/>
                </a:highlight>
              </a:rPr>
              <a:t>	parity (</a:t>
            </a:r>
            <a:r>
              <a:rPr lang="en-US" sz="3200" i="1" dirty="0">
                <a:highlight>
                  <a:srgbClr val="FFFFFF"/>
                </a:highlight>
              </a:rPr>
              <a:t>a</a:t>
            </a:r>
            <a:r>
              <a:rPr lang="en-US" sz="3200" dirty="0">
                <a:highlight>
                  <a:srgbClr val="FFFFFF"/>
                </a:highlight>
              </a:rPr>
              <a:t> is odd?)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FF"/>
                </a:highlight>
              </a:rPr>
              <a:t>	equality (</a:t>
            </a:r>
            <a:r>
              <a:rPr lang="en-US" sz="3200" i="1" dirty="0">
                <a:highlight>
                  <a:srgbClr val="FFFFFF"/>
                </a:highlight>
              </a:rPr>
              <a:t>a</a:t>
            </a:r>
            <a:r>
              <a:rPr lang="en-US" sz="3200" dirty="0">
                <a:highlight>
                  <a:srgbClr val="FFFFFF"/>
                </a:highlight>
              </a:rPr>
              <a:t>=</a:t>
            </a:r>
            <a:r>
              <a:rPr lang="en-US" sz="3200" i="1" dirty="0">
                <a:highlight>
                  <a:srgbClr val="FFFFFF"/>
                </a:highlight>
              </a:rPr>
              <a:t>b</a:t>
            </a:r>
            <a:r>
              <a:rPr lang="en-US" sz="3200" dirty="0">
                <a:highlight>
                  <a:srgbClr val="FFFFFF"/>
                </a:highlight>
              </a:rPr>
              <a:t>?)</a:t>
            </a:r>
          </a:p>
          <a:p>
            <a:pPr marL="0" indent="0">
              <a:buNone/>
            </a:pPr>
            <a:r>
              <a:rPr lang="en-US" sz="3200" dirty="0">
                <a:highlight>
                  <a:srgbClr val="FFFFFF"/>
                </a:highlight>
              </a:rPr>
              <a:t>and most anything interesting.</a:t>
            </a:r>
            <a:endParaRPr lang="en-US" sz="3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A33ED6-270C-0D4F-FD03-632A66463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9422" y="3466463"/>
            <a:ext cx="3371850" cy="35623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B8322B-47BF-19CB-5EBA-4D4A12FF5A79}"/>
              </a:ext>
            </a:extLst>
          </p:cNvPr>
          <p:cNvSpPr/>
          <p:nvPr/>
        </p:nvSpPr>
        <p:spPr>
          <a:xfrm>
            <a:off x="9347432" y="3463664"/>
            <a:ext cx="1941758" cy="1950592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inputs ≧ (3,3)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all have output “no”</a:t>
            </a:r>
          </a:p>
        </p:txBody>
      </p:sp>
    </p:spTree>
    <p:extLst>
      <p:ext uri="{BB962C8B-B14F-4D97-AF65-F5344CB8AC3E}">
        <p14:creationId xmlns:p14="http://schemas.microsoft.com/office/powerpoint/2010/main" val="40201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477-A2C0-79CC-C0C1-792D21CE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execution bounded CRNs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DE32-8A5B-6287-8849-C36764ED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5" y="1619002"/>
            <a:ext cx="11591806" cy="207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Theorem</a:t>
            </a:r>
            <a:r>
              <a:rPr lang="en-US" sz="2800" dirty="0"/>
              <a:t>: If a CRN stably computing </a:t>
            </a:r>
            <a:r>
              <a:rPr lang="el-GR" sz="2800" i="1" dirty="0"/>
              <a:t>φ </a:t>
            </a:r>
            <a:r>
              <a:rPr lang="en-US" sz="2800" dirty="0"/>
              <a:t>is noncollapsing and execution bounded from every </a:t>
            </a:r>
            <a:r>
              <a:rPr lang="en-US" sz="2800"/>
              <a:t>input state, </a:t>
            </a:r>
            <a:r>
              <a:rPr lang="en-US" sz="2800" dirty="0"/>
              <a:t>then </a:t>
            </a:r>
            <a:r>
              <a:rPr lang="el-GR" sz="2800" i="1" dirty="0"/>
              <a:t>φ </a:t>
            </a:r>
            <a:r>
              <a:rPr lang="en-US" sz="2800" dirty="0"/>
              <a:t>is eventually constant.</a:t>
            </a:r>
          </a:p>
          <a:p>
            <a:pPr marL="0" indent="0">
              <a:buNone/>
            </a:pPr>
            <a:r>
              <a:rPr lang="en-US" sz="2800" u="sng" dirty="0"/>
              <a:t>Proof</a:t>
            </a:r>
            <a:r>
              <a:rPr lang="en-US" sz="2800" dirty="0"/>
              <a:t>: complex.</a:t>
            </a:r>
          </a:p>
          <a:p>
            <a:pPr marL="0" indent="0">
              <a:buNone/>
            </a:pPr>
            <a:r>
              <a:rPr lang="en-US" sz="2800" u="sng" dirty="0"/>
              <a:t>Proof that such CRNs cannot compute parity (</a:t>
            </a:r>
            <a:r>
              <a:rPr lang="en-US" sz="2800" i="1" u="sng" dirty="0"/>
              <a:t>a</a:t>
            </a:r>
            <a:r>
              <a:rPr lang="en-US" sz="2800" b="0" u="sng" dirty="0"/>
              <a:t> is odd?</a:t>
            </a:r>
            <a:r>
              <a:rPr lang="en-US" sz="2800" u="sng" dirty="0"/>
              <a:t>)</a:t>
            </a:r>
            <a:r>
              <a:rPr lang="en-US" sz="2800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D5BFB-FFE2-E4BD-9F37-2535D5C5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E6E18-A8CA-D24E-5CFB-E03D34039A71}"/>
              </a:ext>
            </a:extLst>
          </p:cNvPr>
          <p:cNvSpPr txBox="1"/>
          <p:nvPr/>
        </p:nvSpPr>
        <p:spPr>
          <a:xfrm>
            <a:off x="630499" y="3626760"/>
            <a:ext cx="122712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Start with {</a:t>
            </a:r>
            <a:r>
              <a:rPr lang="en-US" sz="2000" i="1" dirty="0"/>
              <a:t>A</a:t>
            </a:r>
            <a:r>
              <a:rPr lang="en-US" sz="2000" dirty="0"/>
              <a:t>}, CRN can reach to stable “yes” state </a:t>
            </a:r>
            <a:r>
              <a:rPr lang="en-US" sz="2000" b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</a:p>
          <a:p>
            <a:pPr marL="514350" indent="-514350">
              <a:buAutoNum type="arabicPeriod"/>
            </a:pPr>
            <a:r>
              <a:rPr lang="en-US" sz="2000" dirty="0"/>
              <a:t>Add 1 </a:t>
            </a:r>
            <a:r>
              <a:rPr lang="en-US" sz="2000" i="1" dirty="0"/>
              <a:t>A</a:t>
            </a:r>
            <a:r>
              <a:rPr lang="en-US" sz="2000" dirty="0"/>
              <a:t>. The state </a:t>
            </a:r>
            <a:r>
              <a:rPr lang="en-US" sz="2000" b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+{</a:t>
            </a:r>
            <a:r>
              <a:rPr lang="en-US" sz="2000" i="1" dirty="0"/>
              <a:t>A</a:t>
            </a:r>
            <a:r>
              <a:rPr lang="en-US" sz="2000" dirty="0"/>
              <a:t>} is reachable from {2</a:t>
            </a:r>
            <a:r>
              <a:rPr lang="en-US" sz="2000" i="1" dirty="0"/>
              <a:t>A</a:t>
            </a:r>
            <a:r>
              <a:rPr lang="en-US" sz="2000" dirty="0"/>
              <a:t>}, so the CRN can reach from there to a stable “no” state </a:t>
            </a:r>
            <a:r>
              <a:rPr lang="en-US" sz="2000" b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/>
              <a:t>Add 1 </a:t>
            </a:r>
            <a:r>
              <a:rPr lang="en-US" sz="2000" i="1" dirty="0"/>
              <a:t>A</a:t>
            </a:r>
            <a:r>
              <a:rPr lang="en-US" sz="2000" dirty="0"/>
              <a:t>. The state </a:t>
            </a:r>
            <a:r>
              <a:rPr lang="en-US" sz="2000" b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+{</a:t>
            </a:r>
            <a:r>
              <a:rPr lang="en-US" sz="2000" i="1" dirty="0"/>
              <a:t>A</a:t>
            </a:r>
            <a:r>
              <a:rPr lang="en-US" sz="2000" dirty="0"/>
              <a:t>} is reachable from {3</a:t>
            </a:r>
            <a:r>
              <a:rPr lang="en-US" sz="2000" i="1" dirty="0"/>
              <a:t>A</a:t>
            </a:r>
            <a:r>
              <a:rPr lang="en-US" sz="2000" dirty="0"/>
              <a:t>}, so the CRN can reach from there to a stable “yes” state </a:t>
            </a:r>
            <a:r>
              <a:rPr lang="en-US" sz="2000" b="1" dirty="0"/>
              <a:t>s</a:t>
            </a:r>
            <a:r>
              <a:rPr lang="en-US" sz="2000" baseline="-25000" dirty="0"/>
              <a:t>3</a:t>
            </a:r>
            <a:r>
              <a:rPr lang="en-US" sz="2000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000" dirty="0"/>
              <a:t>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209752-0CB1-B72C-EB00-F4788D8D15BF}"/>
              </a:ext>
            </a:extLst>
          </p:cNvPr>
          <p:cNvSpPr/>
          <p:nvPr/>
        </p:nvSpPr>
        <p:spPr>
          <a:xfrm>
            <a:off x="1638444" y="5225092"/>
            <a:ext cx="396355" cy="3963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/>
              <a:t>A</a:t>
            </a:r>
            <a:endParaRPr lang="en-US" sz="20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9D556-6836-F3AB-20A8-728464B38277}"/>
              </a:ext>
            </a:extLst>
          </p:cNvPr>
          <p:cNvSpPr txBox="1"/>
          <p:nvPr/>
        </p:nvSpPr>
        <p:spPr>
          <a:xfrm>
            <a:off x="1528946" y="6327533"/>
            <a:ext cx="55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{A}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92754-80EE-EC73-D9A9-E448D0D41C6C}"/>
              </a:ext>
            </a:extLst>
          </p:cNvPr>
          <p:cNvSpPr txBox="1"/>
          <p:nvPr/>
        </p:nvSpPr>
        <p:spPr>
          <a:xfrm>
            <a:off x="4258253" y="6331294"/>
            <a:ext cx="478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9E0DD8-9CE1-F070-F02C-80E3DFE4C2D4}"/>
              </a:ext>
            </a:extLst>
          </p:cNvPr>
          <p:cNvGrpSpPr/>
          <p:nvPr/>
        </p:nvGrpSpPr>
        <p:grpSpPr>
          <a:xfrm>
            <a:off x="3019291" y="5057102"/>
            <a:ext cx="2197275" cy="661727"/>
            <a:chOff x="2162757" y="4998305"/>
            <a:chExt cx="2197275" cy="661727"/>
          </a:xfrm>
        </p:grpSpPr>
        <p:sp>
          <p:nvSpPr>
            <p:cNvPr id="9" name="Shape 380">
              <a:extLst>
                <a:ext uri="{FF2B5EF4-FFF2-40B4-BE49-F238E27FC236}">
                  <a16:creationId xmlns:a16="http://schemas.microsoft.com/office/drawing/2014/main" id="{BF2F5929-2601-CA07-1776-9CD56C558B03}"/>
                </a:ext>
              </a:extLst>
            </p:cNvPr>
            <p:cNvSpPr/>
            <p:nvPr/>
          </p:nvSpPr>
          <p:spPr>
            <a:xfrm>
              <a:off x="2162757" y="5095102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ED6023-549B-1AC9-CB8F-C0A062323279}"/>
                </a:ext>
              </a:extLst>
            </p:cNvPr>
            <p:cNvSpPr/>
            <p:nvPr/>
          </p:nvSpPr>
          <p:spPr>
            <a:xfrm>
              <a:off x="3414922" y="5010611"/>
              <a:ext cx="396355" cy="3963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Y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0B67F6-F7AD-8A98-56ED-9BDD1B1BFFF9}"/>
                </a:ext>
              </a:extLst>
            </p:cNvPr>
            <p:cNvSpPr/>
            <p:nvPr/>
          </p:nvSpPr>
          <p:spPr>
            <a:xfrm>
              <a:off x="3963677" y="4998305"/>
              <a:ext cx="396355" cy="3963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Y</a:t>
              </a:r>
              <a:r>
                <a:rPr lang="en-US" sz="2000" baseline="-25000" dirty="0"/>
                <a:t>2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D14EE85-68B1-82C4-E21D-E46753A3FC4A}"/>
              </a:ext>
            </a:extLst>
          </p:cNvPr>
          <p:cNvSpPr/>
          <p:nvPr/>
        </p:nvSpPr>
        <p:spPr>
          <a:xfrm>
            <a:off x="4313394" y="5634542"/>
            <a:ext cx="396355" cy="3963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/>
              <a:t>A</a:t>
            </a:r>
            <a:endParaRPr lang="en-US" sz="20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1DDEE4-6361-D977-904D-D295D190991E}"/>
              </a:ext>
            </a:extLst>
          </p:cNvPr>
          <p:cNvSpPr txBox="1"/>
          <p:nvPr/>
        </p:nvSpPr>
        <p:spPr>
          <a:xfrm>
            <a:off x="4558534" y="6325874"/>
            <a:ext cx="103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{A}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7143CA-84BE-E66C-7698-802CF074ACF8}"/>
              </a:ext>
            </a:extLst>
          </p:cNvPr>
          <p:cNvSpPr/>
          <p:nvPr/>
        </p:nvSpPr>
        <p:spPr>
          <a:xfrm>
            <a:off x="1989613" y="5641366"/>
            <a:ext cx="396355" cy="3963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/>
              <a:t>A</a:t>
            </a:r>
            <a:endParaRPr lang="en-US" sz="20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F5C0-0AF1-DB79-EB34-3C77DC85FCFD}"/>
              </a:ext>
            </a:extLst>
          </p:cNvPr>
          <p:cNvSpPr txBox="1"/>
          <p:nvPr/>
        </p:nvSpPr>
        <p:spPr>
          <a:xfrm>
            <a:off x="1983046" y="6310114"/>
            <a:ext cx="103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{A}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A056FF-31A7-059F-F419-8A3BB9CCB8EB}"/>
              </a:ext>
            </a:extLst>
          </p:cNvPr>
          <p:cNvSpPr txBox="1"/>
          <p:nvPr/>
        </p:nvSpPr>
        <p:spPr>
          <a:xfrm>
            <a:off x="7121282" y="6305833"/>
            <a:ext cx="478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C3124-869C-5967-4156-F6D610FE74A7}"/>
              </a:ext>
            </a:extLst>
          </p:cNvPr>
          <p:cNvSpPr txBox="1"/>
          <p:nvPr/>
        </p:nvSpPr>
        <p:spPr>
          <a:xfrm>
            <a:off x="7421563" y="6300413"/>
            <a:ext cx="103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{A}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04C42A-A73C-5DBA-13B7-F65DEEC178C6}"/>
              </a:ext>
            </a:extLst>
          </p:cNvPr>
          <p:cNvGrpSpPr/>
          <p:nvPr/>
        </p:nvGrpSpPr>
        <p:grpSpPr>
          <a:xfrm>
            <a:off x="5810136" y="5051286"/>
            <a:ext cx="2538626" cy="656885"/>
            <a:chOff x="4953602" y="4992489"/>
            <a:chExt cx="2538626" cy="656885"/>
          </a:xfrm>
        </p:grpSpPr>
        <p:sp>
          <p:nvSpPr>
            <p:cNvPr id="17" name="Shape 380">
              <a:extLst>
                <a:ext uri="{FF2B5EF4-FFF2-40B4-BE49-F238E27FC236}">
                  <a16:creationId xmlns:a16="http://schemas.microsoft.com/office/drawing/2014/main" id="{810BA11A-FC44-CF45-7226-6C16E264F7F3}"/>
                </a:ext>
              </a:extLst>
            </p:cNvPr>
            <p:cNvSpPr/>
            <p:nvPr/>
          </p:nvSpPr>
          <p:spPr>
            <a:xfrm>
              <a:off x="4953602" y="5084444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5F26D77-DE21-82BC-6D92-D042EF33FB37}"/>
                </a:ext>
              </a:extLst>
            </p:cNvPr>
            <p:cNvSpPr/>
            <p:nvPr/>
          </p:nvSpPr>
          <p:spPr>
            <a:xfrm>
              <a:off x="6023101" y="5006129"/>
              <a:ext cx="396355" cy="39635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N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2705F1-BCA9-DF62-95E5-673BC70154D9}"/>
                </a:ext>
              </a:extLst>
            </p:cNvPr>
            <p:cNvSpPr/>
            <p:nvPr/>
          </p:nvSpPr>
          <p:spPr>
            <a:xfrm>
              <a:off x="6571856" y="4993823"/>
              <a:ext cx="396355" cy="39635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N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31C941-0BBF-1DD4-0906-38D98FA8C6CE}"/>
                </a:ext>
              </a:extLst>
            </p:cNvPr>
            <p:cNvSpPr/>
            <p:nvPr/>
          </p:nvSpPr>
          <p:spPr>
            <a:xfrm>
              <a:off x="7095873" y="4992489"/>
              <a:ext cx="396355" cy="39635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N</a:t>
              </a:r>
              <a:r>
                <a:rPr lang="en-US" sz="2000" baseline="-25000" dirty="0"/>
                <a:t>1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01DF2E40-F20A-6985-F53A-A0C0A6533A07}"/>
              </a:ext>
            </a:extLst>
          </p:cNvPr>
          <p:cNvSpPr/>
          <p:nvPr/>
        </p:nvSpPr>
        <p:spPr>
          <a:xfrm>
            <a:off x="2365433" y="5207966"/>
            <a:ext cx="396355" cy="3963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/>
              <a:t>A</a:t>
            </a:r>
            <a:endParaRPr lang="en-US" sz="2000" baseline="-25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5FD42F-5DE6-4431-444E-6BF8C270F897}"/>
              </a:ext>
            </a:extLst>
          </p:cNvPr>
          <p:cNvSpPr/>
          <p:nvPr/>
        </p:nvSpPr>
        <p:spPr>
          <a:xfrm>
            <a:off x="6895239" y="5595471"/>
            <a:ext cx="396355" cy="3963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/>
              <a:t>A</a:t>
            </a:r>
            <a:endParaRPr lang="en-US" sz="20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2ED46C-ED62-B9E6-37AB-0A3053C06734}"/>
              </a:ext>
            </a:extLst>
          </p:cNvPr>
          <p:cNvSpPr txBox="1"/>
          <p:nvPr/>
        </p:nvSpPr>
        <p:spPr>
          <a:xfrm>
            <a:off x="1982116" y="6695527"/>
            <a:ext cx="103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{A}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FFF306-952F-0255-58DF-3389D6064825}"/>
              </a:ext>
            </a:extLst>
          </p:cNvPr>
          <p:cNvSpPr txBox="1"/>
          <p:nvPr/>
        </p:nvSpPr>
        <p:spPr>
          <a:xfrm>
            <a:off x="4557604" y="6743744"/>
            <a:ext cx="103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+ {A}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BBA4E8-9FF8-2201-F023-FF1966A45B05}"/>
              </a:ext>
            </a:extLst>
          </p:cNvPr>
          <p:cNvSpPr txBox="1"/>
          <p:nvPr/>
        </p:nvSpPr>
        <p:spPr>
          <a:xfrm>
            <a:off x="10386528" y="6312561"/>
            <a:ext cx="478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85F50B-B4DE-E04D-ED46-19B5F627CDCB}"/>
              </a:ext>
            </a:extLst>
          </p:cNvPr>
          <p:cNvGrpSpPr/>
          <p:nvPr/>
        </p:nvGrpSpPr>
        <p:grpSpPr>
          <a:xfrm>
            <a:off x="8824841" y="5086501"/>
            <a:ext cx="2197275" cy="940921"/>
            <a:chOff x="7968307" y="5027704"/>
            <a:chExt cx="2197275" cy="940921"/>
          </a:xfrm>
        </p:grpSpPr>
        <p:sp>
          <p:nvSpPr>
            <p:cNvPr id="33" name="Shape 380">
              <a:extLst>
                <a:ext uri="{FF2B5EF4-FFF2-40B4-BE49-F238E27FC236}">
                  <a16:creationId xmlns:a16="http://schemas.microsoft.com/office/drawing/2014/main" id="{1270080A-6644-3690-A05A-A6296CC0DC1E}"/>
                </a:ext>
              </a:extLst>
            </p:cNvPr>
            <p:cNvSpPr/>
            <p:nvPr/>
          </p:nvSpPr>
          <p:spPr>
            <a:xfrm>
              <a:off x="7968307" y="5124501"/>
              <a:ext cx="517867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5DCC0F4-4251-E4BA-20FD-C37C2CD522C1}"/>
                </a:ext>
              </a:extLst>
            </p:cNvPr>
            <p:cNvSpPr/>
            <p:nvPr/>
          </p:nvSpPr>
          <p:spPr>
            <a:xfrm>
              <a:off x="9220472" y="5040010"/>
              <a:ext cx="396355" cy="3963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Y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96ADB4-EF18-B233-D202-49E5A3B4527F}"/>
                </a:ext>
              </a:extLst>
            </p:cNvPr>
            <p:cNvSpPr/>
            <p:nvPr/>
          </p:nvSpPr>
          <p:spPr>
            <a:xfrm>
              <a:off x="9769227" y="5027704"/>
              <a:ext cx="396355" cy="3963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Y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6B860C-F4C4-505E-0FCC-40A68B1FC300}"/>
                </a:ext>
              </a:extLst>
            </p:cNvPr>
            <p:cNvSpPr/>
            <p:nvPr/>
          </p:nvSpPr>
          <p:spPr>
            <a:xfrm>
              <a:off x="9220472" y="5572114"/>
              <a:ext cx="396355" cy="3963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Y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273F76-8FE7-4BBB-8B31-A380AC25A723}"/>
                </a:ext>
              </a:extLst>
            </p:cNvPr>
            <p:cNvSpPr/>
            <p:nvPr/>
          </p:nvSpPr>
          <p:spPr>
            <a:xfrm>
              <a:off x="9738128" y="5572270"/>
              <a:ext cx="396355" cy="3963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i="1" dirty="0"/>
                <a:t>Y</a:t>
              </a:r>
              <a:r>
                <a:rPr lang="en-US" sz="2000" baseline="-25000" dirty="0"/>
                <a:t>2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CA172EB-F90E-F504-E04A-36F18A186EFA}"/>
              </a:ext>
            </a:extLst>
          </p:cNvPr>
          <p:cNvSpPr/>
          <p:nvPr/>
        </p:nvSpPr>
        <p:spPr>
          <a:xfrm>
            <a:off x="4862149" y="5648794"/>
            <a:ext cx="396355" cy="3963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i="1" dirty="0"/>
              <a:t>A</a:t>
            </a:r>
            <a:endParaRPr lang="en-US" sz="2000" baseline="-25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EB859A-EC55-71FE-BA31-46E20138B792}"/>
              </a:ext>
            </a:extLst>
          </p:cNvPr>
          <p:cNvSpPr txBox="1"/>
          <p:nvPr/>
        </p:nvSpPr>
        <p:spPr>
          <a:xfrm>
            <a:off x="11660434" y="5006262"/>
            <a:ext cx="10621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14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5" grpId="0" animBg="1"/>
      <p:bldP spid="16" grpId="0"/>
      <p:bldP spid="18" grpId="0" animBg="1"/>
      <p:bldP spid="19" grpId="0"/>
      <p:bldP spid="20" grpId="0"/>
      <p:bldP spid="21" grpId="0"/>
      <p:bldP spid="25" grpId="0" animBg="1"/>
      <p:bldP spid="27" grpId="0" animBg="1"/>
      <p:bldP spid="29" grpId="0"/>
      <p:bldP spid="30" grpId="0"/>
      <p:bldP spid="32" grpId="0"/>
      <p:bldP spid="43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3E1B-C5EF-EB97-B071-19272C27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execution bounded CRNs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97E1F-E5D5-6073-2C87-63F28AEF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3984" y="2012414"/>
                <a:ext cx="11963677" cy="5248998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Since CRN is execution bounded from all states, it has a linear potential function Φ.</a:t>
                </a:r>
              </a:p>
              <a:p>
                <a:r>
                  <a:rPr lang="en-US" sz="3000" dirty="0"/>
                  <a:t>Adding {</a:t>
                </a:r>
                <a:r>
                  <a:rPr lang="en-US" sz="3000" i="1" dirty="0"/>
                  <a:t>A</a:t>
                </a:r>
                <a:r>
                  <a:rPr lang="en-US" sz="3000" dirty="0"/>
                  <a:t>} to </a:t>
                </a:r>
                <a:r>
                  <a:rPr lang="en-US" sz="3000" b="1" dirty="0" err="1"/>
                  <a:t>s</a:t>
                </a:r>
                <a:r>
                  <a:rPr lang="en-US" sz="3000" i="1" baseline="-25000" dirty="0" err="1"/>
                  <a:t>i</a:t>
                </a:r>
                <a:r>
                  <a:rPr lang="en-US" sz="3000" dirty="0"/>
                  <a:t> </a:t>
                </a:r>
                <a:r>
                  <a:rPr lang="en-US" sz="3000" u="sng" dirty="0"/>
                  <a:t>increases</a:t>
                </a:r>
                <a:r>
                  <a:rPr lang="en-US" sz="3000" dirty="0"/>
                  <a:t> Φ by the constant Φ({</a:t>
                </a:r>
                <a:r>
                  <a:rPr lang="en-US" sz="3000" i="1" dirty="0"/>
                  <a:t>A</a:t>
                </a:r>
                <a:r>
                  <a:rPr lang="en-US" sz="3000" dirty="0"/>
                  <a:t>}).</a:t>
                </a:r>
              </a:p>
              <a:p>
                <a:r>
                  <a:rPr lang="en-US" sz="3000" dirty="0"/>
                  <a:t>To get from </a:t>
                </a:r>
                <a:r>
                  <a:rPr lang="en-US" sz="3000" b="1" dirty="0" err="1"/>
                  <a:t>s</a:t>
                </a:r>
                <a:r>
                  <a:rPr lang="en-US" sz="3000" i="1" baseline="-25000" dirty="0" err="1"/>
                  <a:t>i</a:t>
                </a:r>
                <a:r>
                  <a:rPr lang="en-US" sz="3000" dirty="0"/>
                  <a:t>+{</a:t>
                </a:r>
                <a:r>
                  <a:rPr lang="en-US" sz="3000" i="1" dirty="0"/>
                  <a:t>A</a:t>
                </a:r>
                <a:r>
                  <a:rPr lang="en-US" sz="3000" dirty="0"/>
                  <a:t>} to </a:t>
                </a:r>
                <a:r>
                  <a:rPr lang="en-US" sz="3000" b="1" dirty="0"/>
                  <a:t>s</a:t>
                </a:r>
                <a:r>
                  <a:rPr lang="en-US" sz="3000" i="1" baseline="-25000" dirty="0"/>
                  <a:t>i</a:t>
                </a:r>
                <a:r>
                  <a:rPr lang="en-US" sz="3000" baseline="-25000" dirty="0"/>
                  <a:t>+1</a:t>
                </a:r>
                <a:r>
                  <a:rPr lang="en-US" sz="3000" dirty="0"/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|=∞</m:t>
                        </m:r>
                      </m:e>
                    </m:func>
                  </m:oMath>
                </a14:m>
                <a:r>
                  <a:rPr lang="en-US" sz="3000" dirty="0"/>
                  <a:t> (noncollapsing), we must execute increasingly more reactions as </a:t>
                </a:r>
                <a:r>
                  <a:rPr lang="en-US" sz="3000" i="1" dirty="0" err="1"/>
                  <a:t>i</a:t>
                </a:r>
                <a:r>
                  <a:rPr lang="en-US" sz="3000" i="1" dirty="0">
                    <a:latin typeface="Liberation Sans" pitchFamily="34"/>
                    <a:ea typeface="Andale Sans UI" pitchFamily="2"/>
                  </a:rPr>
                  <a:t>→∞</a:t>
                </a:r>
                <a:r>
                  <a:rPr lang="en-US" sz="3000" dirty="0"/>
                  <a:t>, which all </a:t>
                </a:r>
                <a:r>
                  <a:rPr lang="en-US" sz="3000" u="sng" dirty="0"/>
                  <a:t>decrease</a:t>
                </a:r>
                <a:r>
                  <a:rPr lang="en-US" sz="3000" dirty="0"/>
                  <a:t> Φ.</a:t>
                </a:r>
              </a:p>
              <a:p>
                <a:pPr lvl="1"/>
                <a:r>
                  <a:rPr lang="en-US" sz="2400" dirty="0"/>
                  <a:t>Key reason: all species vote, so all molecules in </a:t>
                </a:r>
                <a:r>
                  <a:rPr lang="en-US" sz="2400" b="1" dirty="0" err="1"/>
                  <a:t>s</a:t>
                </a:r>
                <a:r>
                  <a:rPr lang="en-US" sz="2400" i="1" baseline="-25000" dirty="0" err="1"/>
                  <a:t>i</a:t>
                </a:r>
                <a:r>
                  <a:rPr lang="en-US" sz="2400" i="1" baseline="-25000" dirty="0"/>
                  <a:t> </a:t>
                </a:r>
                <a:r>
                  <a:rPr lang="en-US" sz="2400" dirty="0"/>
                  <a:t>must be removed to switch the output.</a:t>
                </a:r>
              </a:p>
              <a:p>
                <a:r>
                  <a:rPr lang="en-US" sz="3000" dirty="0"/>
                  <a:t>After some </a:t>
                </a:r>
                <a:r>
                  <a:rPr lang="en-US" sz="3000" i="1" dirty="0" err="1"/>
                  <a:t>i</a:t>
                </a:r>
                <a:r>
                  <a:rPr lang="en-US" sz="3000" dirty="0"/>
                  <a:t>, the net change in Φ, in going from </a:t>
                </a:r>
                <a:r>
                  <a:rPr lang="en-US" sz="3000" b="1" dirty="0" err="1"/>
                  <a:t>s</a:t>
                </a:r>
                <a:r>
                  <a:rPr lang="en-US" sz="3000" i="1" baseline="-25000" dirty="0" err="1"/>
                  <a:t>i</a:t>
                </a:r>
                <a:r>
                  <a:rPr lang="en-US" sz="3000" dirty="0"/>
                  <a:t> to </a:t>
                </a:r>
                <a:r>
                  <a:rPr lang="en-US" sz="3000" b="1" dirty="0" err="1"/>
                  <a:t>s</a:t>
                </a:r>
                <a:r>
                  <a:rPr lang="en-US" sz="3000" i="1" baseline="-25000" dirty="0" err="1"/>
                  <a:t>i</a:t>
                </a:r>
                <a:r>
                  <a:rPr lang="en-US" sz="3000" dirty="0"/>
                  <a:t>+{</a:t>
                </a:r>
                <a:r>
                  <a:rPr lang="en-US" sz="3000" i="1" dirty="0"/>
                  <a:t>A</a:t>
                </a:r>
                <a:r>
                  <a:rPr lang="en-US" sz="3000" dirty="0"/>
                  <a:t>} to </a:t>
                </a:r>
                <a:r>
                  <a:rPr lang="en-US" sz="3000" b="1" dirty="0"/>
                  <a:t>s</a:t>
                </a:r>
                <a:r>
                  <a:rPr lang="en-US" sz="3000" i="1" baseline="-25000" dirty="0"/>
                  <a:t>i</a:t>
                </a:r>
                <a:r>
                  <a:rPr lang="en-US" sz="3000" baseline="-25000" dirty="0"/>
                  <a:t>+1</a:t>
                </a:r>
                <a:r>
                  <a:rPr lang="en-US" sz="3000" dirty="0"/>
                  <a:t>, is </a:t>
                </a:r>
                <a:r>
                  <a:rPr lang="en-US" sz="3000" u="sng" dirty="0"/>
                  <a:t>negative</a:t>
                </a:r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Since Φ is nonnegative, at some point we cannot continue.    QED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97E1F-E5D5-6073-2C87-63F28AEF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3984" y="2012414"/>
                <a:ext cx="11963677" cy="5248998"/>
              </a:xfrm>
              <a:blipFill>
                <a:blip r:embed="rId2"/>
                <a:stretch>
                  <a:fillRect l="-1070" t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7C2E4-7954-9863-B8F0-527C6340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ABDA-09A8-07A0-548E-1FDF138B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execution bounded CRNs good for any computation?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3F84-B552-54CA-60EF-7E440D36A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85" y="2012414"/>
            <a:ext cx="11591806" cy="5396768"/>
          </a:xfrm>
        </p:spPr>
        <p:txBody>
          <a:bodyPr>
            <a:normAutofit/>
          </a:bodyPr>
          <a:lstStyle/>
          <a:p>
            <a:r>
              <a:rPr lang="en-US" sz="2400" dirty="0"/>
              <a:t>Yes! Execution bounded CRNs </a:t>
            </a:r>
            <a:r>
              <a:rPr lang="en-US" sz="2400" i="1" dirty="0"/>
              <a:t>can</a:t>
            </a:r>
            <a:r>
              <a:rPr lang="en-US" sz="2400" dirty="0"/>
              <a:t> stably compute all </a:t>
            </a:r>
            <a:r>
              <a:rPr lang="en-US" sz="2400" dirty="0" err="1"/>
              <a:t>semilinear</a:t>
            </a:r>
            <a:r>
              <a:rPr lang="en-US" sz="2400" dirty="0"/>
              <a:t> predicates if:</a:t>
            </a:r>
          </a:p>
          <a:p>
            <a:pPr lvl="1"/>
            <a:r>
              <a:rPr lang="en-US" sz="2400" dirty="0"/>
              <a:t>Not all species are required to vote, and</a:t>
            </a:r>
          </a:p>
          <a:p>
            <a:pPr lvl="1"/>
            <a:r>
              <a:rPr lang="en-US" sz="2400" dirty="0"/>
              <a:t>We can start with an “initial leader”, e.g., to compute majority (</a:t>
            </a:r>
            <a:r>
              <a:rPr lang="en-US" sz="2400" i="1" dirty="0" err="1">
                <a:highlight>
                  <a:srgbClr val="FFFFFF"/>
                </a:highlight>
              </a:rPr>
              <a:t>a</a:t>
            </a:r>
            <a:r>
              <a:rPr lang="en-US" sz="2400" b="0" dirty="0" err="1"/>
              <a:t>≥</a:t>
            </a:r>
            <a:r>
              <a:rPr lang="en-US" sz="2400" b="0" i="1" dirty="0" err="1"/>
              <a:t>b</a:t>
            </a:r>
            <a:r>
              <a:rPr lang="en-US" sz="2400" b="0" dirty="0"/>
              <a:t>?), start in initial state {1 </a:t>
            </a:r>
            <a:r>
              <a:rPr lang="en-US" sz="2400" b="0" i="1" dirty="0"/>
              <a:t>L</a:t>
            </a:r>
            <a:r>
              <a:rPr lang="en-US" sz="2400" b="0" dirty="0"/>
              <a:t>, </a:t>
            </a:r>
            <a:r>
              <a:rPr lang="en-US" sz="2400" b="0" i="1" dirty="0"/>
              <a:t>a </a:t>
            </a:r>
            <a:r>
              <a:rPr lang="en-US" sz="2400" b="0" i="1" dirty="0" err="1"/>
              <a:t>A</a:t>
            </a:r>
            <a:r>
              <a:rPr lang="en-US" sz="2400" b="0" dirty="0"/>
              <a:t>, </a:t>
            </a:r>
            <a:r>
              <a:rPr lang="en-US" sz="2400" b="0" i="1" dirty="0"/>
              <a:t>b B</a:t>
            </a:r>
            <a:r>
              <a:rPr lang="en-US" sz="2400" b="0" dirty="0"/>
              <a:t>}… these are execution bounded from such states, but not from states with multiple leaders.</a:t>
            </a:r>
          </a:p>
          <a:p>
            <a:pPr lvl="1"/>
            <a:r>
              <a:rPr lang="en-US" sz="2400" dirty="0"/>
              <a:t>O</a:t>
            </a:r>
            <a:r>
              <a:rPr lang="en-US" sz="2400" b="0"/>
              <a:t>r </a:t>
            </a:r>
            <a:r>
              <a:rPr lang="en-US" sz="2400" b="0" dirty="0"/>
              <a:t>if all species are required to vote, but the CRN can be collapsing.</a:t>
            </a:r>
          </a:p>
          <a:p>
            <a:r>
              <a:rPr lang="en-US" sz="2400" dirty="0"/>
              <a:t>Those CRNs take expected time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 log </a:t>
            </a:r>
            <a:r>
              <a:rPr lang="en-US" sz="2400" i="1" dirty="0"/>
              <a:t>n</a:t>
            </a:r>
            <a:r>
              <a:rPr lang="en-US" sz="2400" dirty="0"/>
              <a:t>) to converge, whereas non-execution bounded (and leader-driven) CRNs can stably compute all </a:t>
            </a:r>
            <a:r>
              <a:rPr lang="en-US" sz="2400" dirty="0" err="1"/>
              <a:t>semilinear</a:t>
            </a:r>
            <a:r>
              <a:rPr lang="en-US" sz="2400" dirty="0"/>
              <a:t> predicates in expected time </a:t>
            </a:r>
            <a:r>
              <a:rPr lang="en-US" sz="2400" i="1" dirty="0"/>
              <a:t>O</a:t>
            </a:r>
            <a:r>
              <a:rPr lang="en-US" sz="2400" dirty="0"/>
              <a:t>(polylog(</a:t>
            </a:r>
            <a:r>
              <a:rPr lang="en-US" sz="2400" i="1" dirty="0"/>
              <a:t>n</a:t>
            </a:r>
            <a:r>
              <a:rPr lang="en-US" sz="2400" dirty="0"/>
              <a:t>)).</a:t>
            </a:r>
          </a:p>
          <a:p>
            <a:r>
              <a:rPr lang="en-US" sz="2400" u="sng" dirty="0"/>
              <a:t>Conjecture</a:t>
            </a:r>
            <a:r>
              <a:rPr lang="en-US" sz="2400" dirty="0"/>
              <a:t>: Any execution bounded CRN takes at least </a:t>
            </a:r>
            <a:r>
              <a:rPr lang="el-GR" sz="2400" dirty="0"/>
              <a:t>Ω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expected time to stably compute any non-eventually-constant predicate.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88E11-1FDC-0CC7-4A63-1C480837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FFCEE-415F-47A1-A992-BCBBF9213C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866" y="3860382"/>
            <a:ext cx="11719900" cy="123572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6767" y="5830645"/>
            <a:ext cx="12090534" cy="10959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reaction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uk-UA" smtClean="0"/>
              <a:t>3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914809" y="1681645"/>
            <a:ext cx="361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R</a:t>
            </a:r>
            <a:r>
              <a:rPr lang="en-US" sz="40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4000" i="1" dirty="0">
                <a:sym typeface="Wingdings" panose="05000000000000000000" pitchFamily="2" charset="2"/>
              </a:rPr>
              <a:t>P</a:t>
            </a:r>
            <a:r>
              <a:rPr lang="en-US" sz="4000" baseline="-25000" dirty="0">
                <a:sym typeface="Wingdings" panose="05000000000000000000" pitchFamily="2" charset="2"/>
              </a:rPr>
              <a:t>1</a:t>
            </a:r>
            <a:r>
              <a:rPr lang="en-US" sz="4000" dirty="0">
                <a:sym typeface="Wingdings" panose="05000000000000000000" pitchFamily="2" charset="2"/>
              </a:rPr>
              <a:t>+</a:t>
            </a:r>
            <a:r>
              <a:rPr lang="en-US" sz="4000" i="1" dirty="0">
                <a:sym typeface="Wingdings" panose="05000000000000000000" pitchFamily="2" charset="2"/>
              </a:rPr>
              <a:t>P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07879" y="2669746"/>
            <a:ext cx="361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M</a:t>
            </a:r>
            <a:r>
              <a:rPr lang="en-US" sz="4000" baseline="-25000" dirty="0"/>
              <a:t>1</a:t>
            </a:r>
            <a:r>
              <a:rPr lang="en-US" sz="4000" dirty="0"/>
              <a:t>+</a:t>
            </a:r>
            <a:r>
              <a:rPr lang="en-US" sz="4000" i="1" dirty="0"/>
              <a:t>M</a:t>
            </a:r>
            <a:r>
              <a:rPr lang="en-US" sz="4000" baseline="-25000" dirty="0"/>
              <a:t>2</a:t>
            </a:r>
            <a:r>
              <a:rPr lang="en-US" sz="40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4000" i="1" dirty="0">
                <a:sym typeface="Wingdings" panose="05000000000000000000" pitchFamily="2" charset="2"/>
              </a:rPr>
              <a:t>D</a:t>
            </a:r>
            <a:endParaRPr lang="en-US" sz="4000" i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6302" y="3648016"/>
            <a:ext cx="361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C</a:t>
            </a:r>
            <a:r>
              <a:rPr lang="en-US" sz="4000" dirty="0"/>
              <a:t>+</a:t>
            </a:r>
            <a:r>
              <a:rPr lang="en-US" sz="4000" i="1" dirty="0"/>
              <a:t>X</a:t>
            </a:r>
            <a:r>
              <a:rPr lang="en-US" sz="4000" i="1" dirty="0">
                <a:latin typeface="Liberation Sans" pitchFamily="34"/>
                <a:ea typeface="Andale Sans UI" pitchFamily="2"/>
              </a:rPr>
              <a:t>→</a:t>
            </a:r>
            <a:r>
              <a:rPr lang="en-US" sz="4000" i="1" dirty="0">
                <a:sym typeface="Wingdings" panose="05000000000000000000" pitchFamily="2" charset="2"/>
              </a:rPr>
              <a:t>C</a:t>
            </a:r>
            <a:r>
              <a:rPr lang="en-US" sz="4000" dirty="0">
                <a:sym typeface="Wingdings" panose="05000000000000000000" pitchFamily="2" charset="2"/>
              </a:rPr>
              <a:t>+</a:t>
            </a:r>
            <a:r>
              <a:rPr lang="en-US" sz="4000" i="1" dirty="0">
                <a:sym typeface="Wingdings" panose="05000000000000000000" pitchFamily="2" charset="2"/>
              </a:rPr>
              <a:t>Y</a:t>
            </a:r>
            <a:endParaRPr lang="en-US" sz="4000" i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210517" y="4761483"/>
            <a:ext cx="904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Traditionally a descriptive </a:t>
            </a:r>
            <a:r>
              <a:rPr lang="en-US" sz="2800" dirty="0">
                <a:solidFill>
                  <a:srgbClr val="C00000"/>
                </a:solidFill>
              </a:rPr>
              <a:t>modeling</a:t>
            </a:r>
            <a:r>
              <a:rPr lang="en-US" sz="2800" dirty="0"/>
              <a:t> language… </a:t>
            </a:r>
          </a:p>
          <a:p>
            <a:r>
              <a:rPr lang="en-US" sz="2800" dirty="0"/>
              <a:t>Let’s instead use it as a prescriptive </a:t>
            </a:r>
            <a:r>
              <a:rPr lang="en-US" sz="2800" dirty="0">
                <a:solidFill>
                  <a:srgbClr val="C00000"/>
                </a:solidFill>
              </a:rPr>
              <a:t>programming</a:t>
            </a:r>
            <a:r>
              <a:rPr lang="en-US" sz="2800" dirty="0"/>
              <a:t> language</a:t>
            </a:r>
            <a:endParaRPr lang="en-US" sz="2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354" y="1773978"/>
            <a:ext cx="190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reactant(s)</a:t>
            </a:r>
            <a:endParaRPr lang="en-US" sz="4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263572" y="1744809"/>
            <a:ext cx="188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product(s)</a:t>
            </a:r>
            <a:endParaRPr lang="en-US" sz="4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263572" y="2759906"/>
            <a:ext cx="188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dimer</a:t>
            </a:r>
            <a:endParaRPr lang="en-US" sz="4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2354" y="2775880"/>
            <a:ext cx="188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monomers</a:t>
            </a:r>
            <a:endParaRPr lang="en-US" sz="4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354" y="3728377"/>
            <a:ext cx="1886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catalyst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397046882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282"/>
            <a:ext cx="9732195" cy="1401909"/>
          </a:xfrm>
        </p:spPr>
        <p:txBody>
          <a:bodyPr>
            <a:noAutofit/>
          </a:bodyPr>
          <a:lstStyle/>
          <a:p>
            <a:r>
              <a:rPr lang="en-US" sz="4000" dirty="0"/>
              <a:t>Theoretical computer science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113C2-1118-4121-A75E-62E9A41F269B}" type="slidenum">
              <a:rPr lang="uk-UA" smtClean="0"/>
              <a:t>4</a:t>
            </a:fld>
            <a:endParaRPr lang="uk-UA" dirty="0"/>
          </a:p>
        </p:txBody>
      </p:sp>
      <p:sp>
        <p:nvSpPr>
          <p:cNvPr id="12" name="Rectangle 11"/>
          <p:cNvSpPr/>
          <p:nvPr/>
        </p:nvSpPr>
        <p:spPr>
          <a:xfrm>
            <a:off x="3353962" y="6545034"/>
            <a:ext cx="599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computation is possible and what is not?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12" y="5101937"/>
            <a:ext cx="1174515" cy="1304556"/>
          </a:xfrm>
          <a:prstGeom prst="rect">
            <a:avLst/>
          </a:prstGeom>
        </p:spPr>
      </p:pic>
      <p:pic>
        <p:nvPicPr>
          <p:cNvPr id="1032" name="Picture 8" descr="https://image.spreadshirtmedia.com/image-server/v1/designs/12930893,width=178,height=178,version=1428437053/Limited-Edition-Est.193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603" r="10077" b="20460"/>
          <a:stretch/>
        </p:blipFill>
        <p:spPr bwMode="auto">
          <a:xfrm>
            <a:off x="9308683" y="186656"/>
            <a:ext cx="1337912" cy="12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83853" y="1454676"/>
            <a:ext cx="5807988" cy="3576331"/>
          </a:xfrm>
          <a:prstGeom prst="cloudCallout">
            <a:avLst>
              <a:gd name="adj1" fmla="val -27734"/>
              <a:gd name="adj2" fmla="val 543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062" y="1997861"/>
            <a:ext cx="3951142" cy="2334766"/>
          </a:xfrm>
          <a:prstGeom prst="rect">
            <a:avLst/>
          </a:prstGeom>
        </p:spPr>
      </p:pic>
      <p:pic>
        <p:nvPicPr>
          <p:cNvPr id="1026" name="Picture 2" descr="http://www.kings.cam.ac.uk/files/news/turing-plaqu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7000" r="3412" b="8292"/>
          <a:stretch/>
        </p:blipFill>
        <p:spPr bwMode="auto">
          <a:xfrm>
            <a:off x="5521811" y="5101062"/>
            <a:ext cx="1365992" cy="13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8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uk-UA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uk-U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83574" y="717883"/>
            <a:ext cx="9071640" cy="880379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x-none" sz="4400" b="0" i="0" u="none" strike="noStrike" kern="1200">
                <a:ln>
                  <a:noFill/>
                </a:ln>
                <a:latin typeface="Arial" pitchFamily="18"/>
                <a:cs typeface="Tahoma" pitchFamily="2"/>
              </a:defRPr>
            </a:lvl1pPr>
          </a:lstStyle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6688" y="2260976"/>
            <a:ext cx="1237629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3" indent="-352803" defTabSz="466204">
              <a:spcBef>
                <a:spcPts val="2976"/>
              </a:spcBef>
              <a:buSzPct val="151000"/>
              <a:buFontTx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b="1" u="sng" dirty="0"/>
              <a:t>Formal definition of chemical reaction networks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Execution bounded chemical reaction networks and linear potential functions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What is “computation” with chemical reactions?</a:t>
            </a:r>
          </a:p>
          <a:p>
            <a:pPr marL="504003" indent="-352803" defTabSz="466204">
              <a:spcBef>
                <a:spcPts val="2976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Limitations of computation with execution bounded chemical reaction networks</a:t>
            </a:r>
          </a:p>
        </p:txBody>
      </p:sp>
    </p:spTree>
    <p:extLst>
      <p:ext uri="{BB962C8B-B14F-4D97-AF65-F5344CB8AC3E}">
        <p14:creationId xmlns:p14="http://schemas.microsoft.com/office/powerpoint/2010/main" val="33442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2673963" y="557812"/>
            <a:ext cx="8091853" cy="77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398" tIns="50398" rIns="50398" bIns="50398" anchor="ctr">
            <a:spAutoFit/>
          </a:bodyPr>
          <a:lstStyle>
            <a:lvl1pPr algn="ctr">
              <a:defRPr sz="3700">
                <a:solidFill>
                  <a:srgbClr val="0433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4400" dirty="0">
                <a:solidFill>
                  <a:schemeClr val="tx1"/>
                </a:solidFill>
              </a:rPr>
              <a:t>Chemical Reaction Network (</a:t>
            </a:r>
            <a:r>
              <a:rPr lang="en-US" sz="4400" dirty="0">
                <a:solidFill>
                  <a:schemeClr val="tx1"/>
                </a:solidFill>
              </a:rPr>
              <a:t>CRN</a:t>
            </a:r>
            <a:r>
              <a:rPr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19" name="Shape 219"/>
          <p:cNvSpPr/>
          <p:nvPr/>
        </p:nvSpPr>
        <p:spPr>
          <a:xfrm>
            <a:off x="2151799" y="3048317"/>
            <a:ext cx="4655715" cy="52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398" tIns="50398" rIns="50398" bIns="50398">
            <a:spAutoFit/>
          </a:bodyPr>
          <a:lstStyle/>
          <a:p>
            <a:pPr marL="504003" indent="-352803" defTabSz="466204">
              <a:spcBef>
                <a:spcPts val="2183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finite set of </a:t>
            </a:r>
            <a:r>
              <a:rPr lang="en-US" sz="2800" u="sng" dirty="0"/>
              <a:t>reactions</a:t>
            </a:r>
            <a:r>
              <a:rPr lang="en-US" sz="2800" dirty="0"/>
              <a:t>:   </a:t>
            </a:r>
            <a:r>
              <a:rPr lang="en-US" sz="2800" i="1" dirty="0"/>
              <a:t>e.g.</a:t>
            </a:r>
            <a:r>
              <a:rPr lang="en-US" sz="2800" dirty="0"/>
              <a:t> </a:t>
            </a:r>
            <a:endParaRPr sz="2800" baseline="31999" dirty="0"/>
          </a:p>
        </p:txBody>
      </p:sp>
      <p:sp>
        <p:nvSpPr>
          <p:cNvPr id="220" name="Shape 220"/>
          <p:cNvSpPr/>
          <p:nvPr/>
        </p:nvSpPr>
        <p:spPr>
          <a:xfrm>
            <a:off x="2171485" y="2090266"/>
            <a:ext cx="6488859" cy="50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/>
          <a:p>
            <a:pPr marL="504003" indent="-352803" defTabSz="466204">
              <a:spcBef>
                <a:spcPts val="2183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dirty="0"/>
              <a:t>finite set of </a:t>
            </a:r>
            <a:r>
              <a:rPr lang="en-US" sz="2800" i="1" dirty="0"/>
              <a:t>d</a:t>
            </a:r>
            <a:r>
              <a:rPr lang="en-US" sz="2800" dirty="0"/>
              <a:t> </a:t>
            </a:r>
            <a:r>
              <a:rPr lang="en-US" sz="2800" u="sng" dirty="0"/>
              <a:t>species</a:t>
            </a:r>
            <a:r>
              <a:rPr lang="en-US" sz="2800" dirty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/>
              <a:t>{ </a:t>
            </a:r>
            <a:r>
              <a:rPr lang="is-IS" sz="2800" i="1" dirty="0">
                <a:solidFill>
                  <a:srgbClr val="FF2600"/>
                </a:solidFill>
              </a:rPr>
              <a:t>A</a:t>
            </a:r>
            <a:r>
              <a:rPr lang="en-US" sz="2800" dirty="0"/>
              <a:t>, </a:t>
            </a:r>
            <a:r>
              <a:rPr lang="is-IS" sz="2800" i="1" dirty="0">
                <a:solidFill>
                  <a:srgbClr val="00A700"/>
                </a:solidFill>
              </a:rPr>
              <a:t>B</a:t>
            </a:r>
            <a:r>
              <a:rPr lang="en-US" sz="2800" dirty="0"/>
              <a:t>, </a:t>
            </a:r>
            <a:r>
              <a:rPr lang="is-IS" sz="2800" i="1" dirty="0">
                <a:solidFill>
                  <a:srgbClr val="0000FF"/>
                </a:solidFill>
              </a:rPr>
              <a:t>C</a:t>
            </a:r>
            <a:r>
              <a:rPr lang="en-US" sz="2800" dirty="0"/>
              <a:t>, </a:t>
            </a:r>
            <a:r>
              <a:rPr lang="en-US" sz="2800" i="1" dirty="0"/>
              <a:t>D, </a:t>
            </a:r>
            <a:r>
              <a:rPr lang="en-US" sz="2800" dirty="0"/>
              <a:t>... }</a:t>
            </a:r>
          </a:p>
        </p:txBody>
      </p:sp>
      <p:sp>
        <p:nvSpPr>
          <p:cNvPr id="222" name="Shape 222"/>
          <p:cNvSpPr/>
          <p:nvPr/>
        </p:nvSpPr>
        <p:spPr>
          <a:xfrm>
            <a:off x="2166135" y="5332778"/>
            <a:ext cx="8931225" cy="503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798" tIns="37798" rIns="37798" bIns="37798">
            <a:spAutoFit/>
          </a:bodyPr>
          <a:lstStyle/>
          <a:p>
            <a:pPr marL="504003" indent="-352803" defTabSz="466204">
              <a:spcBef>
                <a:spcPts val="2183"/>
              </a:spcBef>
              <a:buSzPct val="151000"/>
              <a:buChar char="•"/>
              <a:tabLst>
                <a:tab pos="12600" algn="l"/>
                <a:tab pos="138600" algn="l"/>
                <a:tab pos="352803" algn="l"/>
                <a:tab pos="705606" algn="l"/>
                <a:tab pos="1058408" algn="l"/>
                <a:tab pos="1411210" algn="l"/>
                <a:tab pos="1764012" algn="l"/>
                <a:tab pos="2116815" algn="l"/>
                <a:tab pos="2469617" algn="l"/>
                <a:tab pos="2822420" algn="l"/>
                <a:tab pos="3175223" algn="l"/>
                <a:tab pos="3528026" algn="l"/>
                <a:tab pos="3880828" algn="l"/>
                <a:tab pos="4233630" algn="l"/>
              </a:tabLst>
              <a:defRPr sz="28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2800" u="sng" dirty="0"/>
              <a:t>state</a:t>
            </a:r>
            <a:r>
              <a:rPr lang="en-US" sz="2800" dirty="0"/>
              <a:t> </a:t>
            </a:r>
            <a:r>
              <a:rPr sz="2800" b="1" dirty="0" err="1"/>
              <a:t>x</a:t>
            </a:r>
            <a:r>
              <a:rPr sz="2800" dirty="0" err="1"/>
              <a:t>∈ℕ</a:t>
            </a:r>
            <a:r>
              <a:rPr sz="2800" i="1" baseline="31999" dirty="0" err="1"/>
              <a:t>d</a:t>
            </a:r>
            <a:r>
              <a:rPr lang="en-US" sz="2800" dirty="0"/>
              <a:t>:</a:t>
            </a:r>
            <a:r>
              <a:rPr sz="2800" dirty="0"/>
              <a:t> molecular counts of</a:t>
            </a:r>
            <a:r>
              <a:rPr lang="en-US" sz="2800" dirty="0"/>
              <a:t> </a:t>
            </a:r>
            <a:r>
              <a:rPr sz="2800" dirty="0"/>
              <a:t>each species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6945E-8B00-45AD-A2DF-A08BFE3C79FC}" type="slidenum">
              <a:rPr lang="uk-UA" smtClean="0"/>
              <a:t>6</a:t>
            </a:fld>
            <a:endParaRPr lang="uk-UA" dirty="0"/>
          </a:p>
        </p:txBody>
      </p:sp>
      <p:sp>
        <p:nvSpPr>
          <p:cNvPr id="2" name="Rectangle 1"/>
          <p:cNvSpPr/>
          <p:nvPr/>
        </p:nvSpPr>
        <p:spPr>
          <a:xfrm>
            <a:off x="7187526" y="2926912"/>
            <a:ext cx="2433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defRPr sz="3200">
                <a:latin typeface="+mn-lt"/>
                <a:ea typeface="+mn-ea"/>
                <a:cs typeface="+mn-cs"/>
                <a:sym typeface="Gill Sans"/>
              </a:defRPr>
            </a:pPr>
            <a:r>
              <a:rPr lang="is-IS" sz="4000" i="1" dirty="0">
                <a:solidFill>
                  <a:srgbClr val="FF2600"/>
                </a:solidFill>
              </a:rPr>
              <a:t>A</a:t>
            </a:r>
            <a:r>
              <a:rPr lang="is-IS" sz="4000" dirty="0"/>
              <a:t>+</a:t>
            </a:r>
            <a:r>
              <a:rPr lang="is-IS" sz="4000" i="1" dirty="0">
                <a:solidFill>
                  <a:srgbClr val="00A700"/>
                </a:solidFill>
              </a:rPr>
              <a:t>B</a:t>
            </a:r>
            <a:r>
              <a:rPr lang="en-US" sz="4000" i="1" dirty="0">
                <a:latin typeface="Liberation Sans" pitchFamily="34"/>
                <a:ea typeface="Andale Sans UI" pitchFamily="2"/>
              </a:rPr>
              <a:t>→</a:t>
            </a:r>
            <a:r>
              <a:rPr lang="is-IS" sz="4000" i="1" dirty="0">
                <a:solidFill>
                  <a:srgbClr val="FF2600"/>
                </a:solidFill>
              </a:rPr>
              <a:t>A</a:t>
            </a:r>
            <a:r>
              <a:rPr lang="is-IS" sz="4000" dirty="0"/>
              <a:t>+</a:t>
            </a:r>
            <a:r>
              <a:rPr lang="is-IS" sz="4000" i="1" dirty="0">
                <a:solidFill>
                  <a:srgbClr val="0000FF"/>
                </a:solidFill>
              </a:rPr>
              <a:t>C</a:t>
            </a:r>
            <a:endParaRPr lang="is-IS" sz="4000" i="1" dirty="0">
              <a:solidFill>
                <a:srgbClr val="51515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9990" y="4307407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900"/>
              </a:spcBef>
              <a:defRPr sz="3200">
                <a:latin typeface="+mn-lt"/>
                <a:ea typeface="+mn-ea"/>
                <a:cs typeface="+mn-cs"/>
                <a:sym typeface="Gill Sans"/>
              </a:defRPr>
            </a:pPr>
            <a:r>
              <a:rPr lang="is-IS" sz="4000" i="1" dirty="0">
                <a:solidFill>
                  <a:srgbClr val="0000FF"/>
                </a:solidFill>
              </a:rPr>
              <a:t>C</a:t>
            </a:r>
            <a:r>
              <a:rPr lang="is-IS" sz="4000" dirty="0"/>
              <a:t>+</a:t>
            </a:r>
            <a:r>
              <a:rPr lang="is-IS" sz="4000" i="1" dirty="0">
                <a:solidFill>
                  <a:srgbClr val="00A700"/>
                </a:solidFill>
              </a:rPr>
              <a:t>B</a:t>
            </a:r>
            <a:r>
              <a:rPr lang="en-US" sz="4000" i="1" dirty="0">
                <a:latin typeface="Liberation Sans" pitchFamily="34"/>
                <a:ea typeface="Andale Sans UI" pitchFamily="2"/>
              </a:rPr>
              <a:t>→</a:t>
            </a:r>
            <a:r>
              <a:rPr lang="is-IS" sz="4000" i="1" dirty="0">
                <a:solidFill>
                  <a:srgbClr val="0000FF"/>
                </a:solidFill>
              </a:rPr>
              <a:t>C</a:t>
            </a:r>
            <a:endParaRPr lang="is-IS" sz="4000" i="1" dirty="0">
              <a:solidFill>
                <a:srgbClr val="FF2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1674" y="3634798"/>
            <a:ext cx="1813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4000" i="1" dirty="0">
                <a:solidFill>
                  <a:srgbClr val="0000FF"/>
                </a:solidFill>
              </a:rPr>
              <a:t>C</a:t>
            </a:r>
            <a:r>
              <a:rPr lang="en-US" sz="4000" i="1" dirty="0">
                <a:latin typeface="Liberation Sans" pitchFamily="34"/>
                <a:ea typeface="Andale Sans UI" pitchFamily="2"/>
              </a:rPr>
              <a:t>→</a:t>
            </a:r>
            <a:r>
              <a:rPr lang="is-IS" sz="4000" i="1" dirty="0">
                <a:solidFill>
                  <a:srgbClr val="FF2600"/>
                </a:solidFill>
              </a:rPr>
              <a:t>A</a:t>
            </a:r>
            <a:r>
              <a:rPr lang="is-IS" sz="4000" dirty="0"/>
              <a:t>+</a:t>
            </a:r>
            <a:r>
              <a:rPr lang="is-IS" sz="4000" i="1" dirty="0">
                <a:solidFill>
                  <a:srgbClr val="FF2600"/>
                </a:solidFill>
              </a:rPr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3006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3776417" y="1850551"/>
            <a:ext cx="1809180" cy="568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/>
          <a:p>
            <a:pPr algn="ctr">
              <a:spcBef>
                <a:spcPts val="893"/>
              </a:spcBef>
              <a:defRPr sz="3200">
                <a:latin typeface="+mn-lt"/>
                <a:ea typeface="+mn-ea"/>
                <a:cs typeface="+mn-cs"/>
                <a:sym typeface="Gill Sans"/>
              </a:defRPr>
            </a:pPr>
            <a:r>
              <a:rPr sz="3200" i="1" dirty="0">
                <a:solidFill>
                  <a:srgbClr val="FF2600"/>
                </a:solidFill>
              </a:rPr>
              <a:t>A</a:t>
            </a:r>
            <a:r>
              <a:rPr lang="en-US" sz="3200" dirty="0"/>
              <a:t>+</a:t>
            </a:r>
            <a:r>
              <a:rPr sz="3200" i="1" dirty="0">
                <a:solidFill>
                  <a:srgbClr val="00A700"/>
                </a:solidFill>
              </a:rPr>
              <a:t>B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sz="3200" i="1" dirty="0">
                <a:solidFill>
                  <a:srgbClr val="FF2600"/>
                </a:solidFill>
              </a:rPr>
              <a:t>A</a:t>
            </a:r>
            <a:r>
              <a:rPr lang="en-US" sz="3200" dirty="0"/>
              <a:t>+</a:t>
            </a:r>
            <a:r>
              <a:rPr lang="is-IS" sz="3200" i="1" dirty="0">
                <a:solidFill>
                  <a:srgbClr val="0000FF"/>
                </a:solidFill>
              </a:rPr>
              <a:t>C</a:t>
            </a:r>
            <a:endParaRPr sz="3200" i="1" dirty="0">
              <a:solidFill>
                <a:srgbClr val="515151"/>
              </a:solidFill>
            </a:endParaRPr>
          </a:p>
        </p:txBody>
      </p:sp>
      <p:sp>
        <p:nvSpPr>
          <p:cNvPr id="46" name="Shape 374"/>
          <p:cNvSpPr/>
          <p:nvPr/>
        </p:nvSpPr>
        <p:spPr>
          <a:xfrm>
            <a:off x="4177690" y="2413629"/>
            <a:ext cx="1381179" cy="568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/>
          <a:p>
            <a:pPr algn="ctr">
              <a:spcBef>
                <a:spcPts val="893"/>
              </a:spcBef>
              <a:defRPr sz="3200">
                <a:latin typeface="+mn-lt"/>
                <a:ea typeface="+mn-ea"/>
                <a:cs typeface="+mn-cs"/>
                <a:sym typeface="Gill Sans"/>
              </a:defRPr>
            </a:pPr>
            <a:r>
              <a:rPr lang="is-IS" sz="3200" i="1" dirty="0">
                <a:solidFill>
                  <a:srgbClr val="0000FF"/>
                </a:solidFill>
              </a:rPr>
              <a:t>C</a:t>
            </a:r>
            <a:r>
              <a:rPr lang="en-US" sz="3200" i="1" dirty="0">
                <a:latin typeface="Liberation Sans" pitchFamily="34"/>
                <a:ea typeface="Andale Sans UI" pitchFamily="2"/>
              </a:rPr>
              <a:t>→</a:t>
            </a:r>
            <a:r>
              <a:rPr sz="3200" i="1" dirty="0">
                <a:solidFill>
                  <a:srgbClr val="FF2600"/>
                </a:solidFill>
              </a:rPr>
              <a:t>A</a:t>
            </a:r>
            <a:r>
              <a:rPr lang="en-US" sz="3200" dirty="0"/>
              <a:t>+</a:t>
            </a:r>
            <a:r>
              <a:rPr sz="3200" i="1" dirty="0">
                <a:solidFill>
                  <a:srgbClr val="FF2600"/>
                </a:solidFill>
              </a:rPr>
              <a:t>A</a:t>
            </a:r>
          </a:p>
        </p:txBody>
      </p:sp>
      <p:sp>
        <p:nvSpPr>
          <p:cNvPr id="64" name="Oval 63"/>
          <p:cNvSpPr/>
          <p:nvPr/>
        </p:nvSpPr>
        <p:spPr>
          <a:xfrm>
            <a:off x="5275138" y="4282052"/>
            <a:ext cx="677456" cy="6902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B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238876" y="257701"/>
            <a:ext cx="8955945" cy="14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>
            <a:lvl1pPr algn="ctr">
              <a:defRPr sz="4500">
                <a:solidFill>
                  <a:srgbClr val="0433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What is </a:t>
            </a:r>
            <a:r>
              <a:rPr lang="en-US" sz="4400" b="1" dirty="0">
                <a:solidFill>
                  <a:srgbClr val="C00000"/>
                </a:solidFill>
                <a:latin typeface="+mj-lt"/>
              </a:rPr>
              <a:t>possible</a:t>
            </a:r>
            <a:r>
              <a:rPr lang="en-US" sz="440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E</a:t>
            </a:r>
            <a:r>
              <a:rPr sz="4400" dirty="0">
                <a:solidFill>
                  <a:schemeClr val="tx1"/>
                </a:solidFill>
                <a:latin typeface="+mj-lt"/>
              </a:rPr>
              <a:t>xample </a:t>
            </a:r>
            <a:r>
              <a:rPr lang="en-US" sz="4400" dirty="0">
                <a:solidFill>
                  <a:schemeClr val="tx1"/>
                </a:solidFill>
                <a:latin typeface="+mj-lt"/>
              </a:rPr>
              <a:t>execution (reaction sequence)</a:t>
            </a:r>
            <a:endParaRPr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2325731" y="1837060"/>
            <a:ext cx="416172" cy="564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>
            <a:lvl1pPr algn="ctr">
              <a:defRPr sz="3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175"/>
              <a:t>α:</a:t>
            </a:r>
          </a:p>
        </p:txBody>
      </p:sp>
      <p:sp>
        <p:nvSpPr>
          <p:cNvPr id="376" name="Shape 376"/>
          <p:cNvSpPr/>
          <p:nvPr/>
        </p:nvSpPr>
        <p:spPr>
          <a:xfrm>
            <a:off x="2332945" y="2479632"/>
            <a:ext cx="401744" cy="564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>
            <a:lvl1pPr algn="ctr">
              <a:defRPr sz="3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3175" dirty="0"/>
              <a:t>β:</a:t>
            </a:r>
          </a:p>
        </p:txBody>
      </p:sp>
      <p:grpSp>
        <p:nvGrpSpPr>
          <p:cNvPr id="379" name="Group 379"/>
          <p:cNvGrpSpPr/>
          <p:nvPr/>
        </p:nvGrpSpPr>
        <p:grpSpPr>
          <a:xfrm>
            <a:off x="8764248" y="1683906"/>
            <a:ext cx="2393898" cy="1356102"/>
            <a:chOff x="0" y="142802"/>
            <a:chExt cx="2413000" cy="615080"/>
          </a:xfrm>
        </p:grpSpPr>
        <p:sp>
          <p:nvSpPr>
            <p:cNvPr id="377" name="Shape 377"/>
            <p:cNvSpPr/>
            <p:nvPr/>
          </p:nvSpPr>
          <p:spPr>
            <a:xfrm>
              <a:off x="0" y="501650"/>
              <a:ext cx="2413000" cy="256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 b="1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3175"/>
                <a:t>(2, 2, 0)</a:t>
              </a:r>
            </a:p>
          </p:txBody>
        </p:sp>
        <p:sp>
          <p:nvSpPr>
            <p:cNvPr id="378" name="Shape 378"/>
            <p:cNvSpPr/>
            <p:nvPr/>
          </p:nvSpPr>
          <p:spPr>
            <a:xfrm>
              <a:off x="239384" y="142802"/>
              <a:ext cx="1794533" cy="28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/>
            <a:p>
              <a:pPr algn="ctr">
                <a:spcBef>
                  <a:spcPts val="893"/>
                </a:spcBef>
                <a:defRPr sz="34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3373" i="1" dirty="0">
                  <a:solidFill>
                    <a:srgbClr val="FF2600"/>
                  </a:solidFill>
                </a:rPr>
                <a:t>A</a:t>
              </a:r>
              <a:r>
                <a:rPr sz="3373" i="1" dirty="0"/>
                <a:t>    </a:t>
              </a:r>
              <a:r>
                <a:rPr lang="en-US" sz="3373" i="1" dirty="0"/>
                <a:t> </a:t>
              </a:r>
              <a:r>
                <a:rPr sz="3373" i="1" dirty="0">
                  <a:solidFill>
                    <a:srgbClr val="00A700"/>
                  </a:solidFill>
                </a:rPr>
                <a:t>B</a:t>
              </a:r>
              <a:r>
                <a:rPr sz="3373" i="1" dirty="0"/>
                <a:t> </a:t>
              </a:r>
              <a:r>
                <a:rPr lang="en-US" sz="3373" i="1" dirty="0"/>
                <a:t>    </a:t>
              </a:r>
              <a:r>
                <a:rPr lang="is-IS" sz="3600" i="1" dirty="0">
                  <a:solidFill>
                    <a:srgbClr val="0000FF"/>
                  </a:solidFill>
                </a:rPr>
                <a:t>C</a:t>
              </a:r>
              <a:endParaRPr sz="3373" i="1" dirty="0">
                <a:solidFill>
                  <a:srgbClr val="515151"/>
                </a:solidFill>
              </a:endParaRPr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8764248" y="2955667"/>
            <a:ext cx="2393898" cy="1251601"/>
            <a:chOff x="0" y="0"/>
            <a:chExt cx="2413000" cy="1261588"/>
          </a:xfrm>
        </p:grpSpPr>
        <p:sp>
          <p:nvSpPr>
            <p:cNvPr id="380" name="Shape 380"/>
            <p:cNvSpPr/>
            <p:nvPr/>
          </p:nvSpPr>
          <p:spPr>
            <a:xfrm rot="5400000">
              <a:off x="710742" y="178832"/>
              <a:ext cx="927101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588140" y="1031"/>
              <a:ext cx="309619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α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0" y="692150"/>
              <a:ext cx="2413000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 b="1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3175"/>
                <a:t>(2, 1, 1)</a:t>
              </a:r>
            </a:p>
          </p:txBody>
        </p:sp>
      </p:grpSp>
      <p:grpSp>
        <p:nvGrpSpPr>
          <p:cNvPr id="387" name="Group 387"/>
          <p:cNvGrpSpPr/>
          <p:nvPr/>
        </p:nvGrpSpPr>
        <p:grpSpPr>
          <a:xfrm>
            <a:off x="8764252" y="4050037"/>
            <a:ext cx="2688093" cy="1357021"/>
            <a:chOff x="0" y="-118960"/>
            <a:chExt cx="2709542" cy="1367848"/>
          </a:xfrm>
        </p:grpSpPr>
        <p:sp>
          <p:nvSpPr>
            <p:cNvPr id="384" name="Shape 384"/>
            <p:cNvSpPr/>
            <p:nvPr/>
          </p:nvSpPr>
          <p:spPr>
            <a:xfrm rot="5400000">
              <a:off x="710742" y="178832"/>
              <a:ext cx="927101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/>
                <a:t>⟹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595411" y="39131"/>
              <a:ext cx="295076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/>
                <a:t>β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0" y="679450"/>
              <a:ext cx="2413000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 b="1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3175"/>
                <a:t>(4, 1, 0)</a:t>
              </a:r>
            </a:p>
          </p:txBody>
        </p:sp>
        <p:sp>
          <p:nvSpPr>
            <p:cNvPr id="52" name="Shape 385"/>
            <p:cNvSpPr/>
            <p:nvPr/>
          </p:nvSpPr>
          <p:spPr>
            <a:xfrm>
              <a:off x="2399923" y="-118960"/>
              <a:ext cx="309619" cy="56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l-GR" sz="3175" dirty="0"/>
                <a:t>α</a:t>
              </a:r>
              <a:endParaRPr sz="3175" dirty="0"/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8764248" y="5451162"/>
            <a:ext cx="2393898" cy="1658231"/>
            <a:chOff x="0" y="-1"/>
            <a:chExt cx="2413000" cy="1671462"/>
          </a:xfrm>
        </p:grpSpPr>
        <p:sp>
          <p:nvSpPr>
            <p:cNvPr id="388" name="Shape 388"/>
            <p:cNvSpPr/>
            <p:nvPr/>
          </p:nvSpPr>
          <p:spPr>
            <a:xfrm rot="5400000">
              <a:off x="710742" y="178831"/>
              <a:ext cx="927101" cy="569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588140" y="26431"/>
              <a:ext cx="309619" cy="56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/>
                <a:t>α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0" y="692150"/>
              <a:ext cx="2413000" cy="56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 b="1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r>
                <a:rPr sz="3175"/>
                <a:t>(4, 0, 1)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865505" y="855841"/>
              <a:ext cx="542293" cy="815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48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4762"/>
                <a:t>...</a:t>
              </a:r>
            </a:p>
          </p:txBody>
        </p:sp>
      </p:grpSp>
      <p:sp>
        <p:nvSpPr>
          <p:cNvPr id="393" name="Shape 393"/>
          <p:cNvSpPr/>
          <p:nvPr/>
        </p:nvSpPr>
        <p:spPr>
          <a:xfrm>
            <a:off x="8256697" y="2452394"/>
            <a:ext cx="558839" cy="564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anchor="ctr">
            <a:spAutoFit/>
          </a:bodyPr>
          <a:lstStyle/>
          <a:p>
            <a:pPr algn="ctr">
              <a:defRPr sz="3200">
                <a:latin typeface="+mn-lt"/>
                <a:ea typeface="+mn-ea"/>
                <a:cs typeface="+mn-cs"/>
                <a:sym typeface="Gill Sans"/>
              </a:defRPr>
            </a:pPr>
            <a:r>
              <a:rPr lang="en-US" sz="3175"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x</a:t>
            </a:r>
            <a:r>
              <a:rPr sz="3175" dirty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sz="3175" dirty="0"/>
              <a:t>=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Rectangle 3"/>
          <p:cNvSpPr/>
          <p:nvPr/>
        </p:nvSpPr>
        <p:spPr>
          <a:xfrm rot="3199424">
            <a:off x="10688726" y="4132975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⟹</a:t>
            </a:r>
          </a:p>
        </p:txBody>
      </p:sp>
      <p:sp>
        <p:nvSpPr>
          <p:cNvPr id="54" name="Shape 388"/>
          <p:cNvSpPr/>
          <p:nvPr/>
        </p:nvSpPr>
        <p:spPr>
          <a:xfrm rot="5400000">
            <a:off x="3210256" y="5503946"/>
            <a:ext cx="919762" cy="564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7798" tIns="37798" rIns="37798" bIns="37798" numCol="1" anchor="t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endParaRPr sz="3175" dirty="0"/>
          </a:p>
        </p:txBody>
      </p:sp>
      <p:sp>
        <p:nvSpPr>
          <p:cNvPr id="58" name="Shape 391"/>
          <p:cNvSpPr/>
          <p:nvPr/>
        </p:nvSpPr>
        <p:spPr>
          <a:xfrm>
            <a:off x="11325049" y="4534125"/>
            <a:ext cx="538000" cy="809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798" tIns="37798" rIns="37798" bIns="37798" numCol="1" anchor="ctr">
            <a:spAutoFit/>
          </a:bodyPr>
          <a:lstStyle>
            <a:lvl1pPr algn="ctr">
              <a:defRPr sz="48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4762" dirty="0"/>
              <a:t>...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76418" y="1920620"/>
            <a:ext cx="774574" cy="453006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29291" y="4945612"/>
            <a:ext cx="984357" cy="9694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200240" y="2506974"/>
            <a:ext cx="365409" cy="453006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775200" y="2507449"/>
            <a:ext cx="775605" cy="453006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2016236">
            <a:off x="3545660" y="4921467"/>
            <a:ext cx="2891958" cy="1259726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9424" y="3737386"/>
            <a:ext cx="677456" cy="6902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2" name="Oval 61"/>
          <p:cNvSpPr/>
          <p:nvPr/>
        </p:nvSpPr>
        <p:spPr>
          <a:xfrm>
            <a:off x="3964430" y="4933785"/>
            <a:ext cx="677456" cy="6902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B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558126" y="3304858"/>
            <a:ext cx="677456" cy="6902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/>
          <p:cNvSpPr/>
          <p:nvPr/>
        </p:nvSpPr>
        <p:spPr>
          <a:xfrm>
            <a:off x="4393159" y="5082653"/>
            <a:ext cx="677456" cy="69026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82339" y="4812073"/>
            <a:ext cx="677456" cy="6902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>
                <a:solidFill>
                  <a:schemeClr val="tx1"/>
                </a:solidFill>
              </a:rPr>
              <a:t>A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265133" y="5682894"/>
            <a:ext cx="677456" cy="6902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9" name="Oval 68"/>
          <p:cNvSpPr/>
          <p:nvPr/>
        </p:nvSpPr>
        <p:spPr>
          <a:xfrm>
            <a:off x="5455010" y="4264702"/>
            <a:ext cx="677456" cy="69026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C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 rot="5820292">
            <a:off x="4312230" y="4692836"/>
            <a:ext cx="2804268" cy="1259213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5"/>
          <p:cNvSpPr/>
          <p:nvPr/>
        </p:nvSpPr>
        <p:spPr>
          <a:xfrm>
            <a:off x="4811024" y="1928925"/>
            <a:ext cx="802842" cy="453006"/>
          </a:xfrm>
          <a:prstGeom prst="round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3" idx="5"/>
            <a:endCxn id="62" idx="1"/>
          </p:cNvCxnSpPr>
          <p:nvPr/>
        </p:nvCxnSpPr>
        <p:spPr>
          <a:xfrm>
            <a:off x="3157669" y="4326564"/>
            <a:ext cx="905972" cy="708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rot="2232602">
            <a:off x="1977803" y="3968391"/>
            <a:ext cx="3589185" cy="1486150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cxnSpLocks/>
            <a:stCxn id="64" idx="4"/>
            <a:endCxn id="67" idx="0"/>
          </p:cNvCxnSpPr>
          <p:nvPr/>
        </p:nvCxnSpPr>
        <p:spPr>
          <a:xfrm flipH="1">
            <a:off x="5603861" y="4972317"/>
            <a:ext cx="10005" cy="7105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6754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83" grpId="0" animBg="1" advAuto="0"/>
      <p:bldP spid="387" grpId="0" animBg="1" advAuto="0"/>
      <p:bldP spid="392" grpId="0" animBg="1" advAuto="0"/>
      <p:bldP spid="4" grpId="0"/>
      <p:bldP spid="58" grpId="0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5" grpId="0" animBg="1"/>
      <p:bldP spid="65" grpId="1" animBg="1"/>
      <p:bldP spid="66" grpId="0" animBg="1"/>
      <p:bldP spid="67" grpId="0" animBg="1"/>
      <p:bldP spid="69" grpId="0" animBg="1"/>
      <p:bldP spid="44" grpId="0" animBg="1"/>
      <p:bldP spid="45" grpId="0" animBg="1"/>
      <p:bldP spid="45" grpId="1" animBg="1"/>
      <p:bldP spid="45" grpId="2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CEBC-F41D-60D1-9CE5-F0537066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property of reachability: </a:t>
            </a:r>
            <a:r>
              <a:rPr lang="en-US" u="sng" dirty="0"/>
              <a:t>additivity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82D96-8C1F-0307-BB32-FAAA0D70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382" y="2141914"/>
            <a:ext cx="10708168" cy="21926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can reach from state </a:t>
            </a:r>
            <a:r>
              <a:rPr lang="en-US" b="1" dirty="0"/>
              <a:t>x</a:t>
            </a:r>
            <a:r>
              <a:rPr lang="en-US" dirty="0"/>
              <a:t> to </a:t>
            </a:r>
            <a:r>
              <a:rPr lang="en-US" b="1" dirty="0"/>
              <a:t>y</a:t>
            </a:r>
            <a:r>
              <a:rPr lang="en-US" dirty="0"/>
              <a:t>, written </a:t>
            </a:r>
            <a:r>
              <a:rPr lang="en-US" b="1" dirty="0"/>
              <a:t>x</a:t>
            </a:r>
            <a:r>
              <a:rPr lang="en-US" dirty="0"/>
              <a:t> ⇒ </a:t>
            </a:r>
            <a:r>
              <a:rPr lang="en-US" b="1" dirty="0"/>
              <a:t>y</a:t>
            </a:r>
            <a:r>
              <a:rPr lang="en-US" dirty="0"/>
              <a:t>, then for all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sz="28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∈</a:t>
            </a:r>
            <a:r>
              <a:rPr lang="en-US" sz="2800" dirty="0"/>
              <a:t> </a:t>
            </a:r>
            <a:r>
              <a:rPr lang="en-US" sz="2800" dirty="0" err="1"/>
              <a:t>ℕ</a:t>
            </a:r>
            <a:r>
              <a:rPr lang="en-US" sz="2800" i="1" baseline="30000" dirty="0" err="1"/>
              <a:t>d</a:t>
            </a:r>
            <a:r>
              <a:rPr lang="en-US" dirty="0"/>
              <a:t>, </a:t>
            </a:r>
            <a:r>
              <a:rPr lang="en-US" b="1" dirty="0" err="1"/>
              <a:t>x</a:t>
            </a:r>
            <a:r>
              <a:rPr lang="en-US" dirty="0" err="1"/>
              <a:t>+</a:t>
            </a:r>
            <a:r>
              <a:rPr lang="en-US" b="1" dirty="0" err="1"/>
              <a:t>c</a:t>
            </a:r>
            <a:r>
              <a:rPr lang="en-US" dirty="0"/>
              <a:t> ⇒ </a:t>
            </a:r>
            <a:r>
              <a:rPr lang="en-US" b="1" dirty="0" err="1"/>
              <a:t>y</a:t>
            </a:r>
            <a:r>
              <a:rPr lang="en-US" dirty="0" err="1"/>
              <a:t>+</a:t>
            </a:r>
            <a:r>
              <a:rPr lang="en-US" b="1" dirty="0" err="1"/>
              <a:t>c</a:t>
            </a:r>
            <a:endParaRPr lang="en-US" b="1" dirty="0"/>
          </a:p>
          <a:p>
            <a:pPr marL="503971" lvl="1" indent="0">
              <a:buNone/>
            </a:pPr>
            <a:r>
              <a:rPr lang="en-US" dirty="0"/>
              <a:t>The presence of extra molecules (represented by </a:t>
            </a:r>
            <a:r>
              <a:rPr lang="en-US" b="1" dirty="0"/>
              <a:t>c</a:t>
            </a:r>
            <a:r>
              <a:rPr lang="en-US" dirty="0"/>
              <a:t>) cannot </a:t>
            </a:r>
            <a:r>
              <a:rPr lang="en-US" i="1" dirty="0"/>
              <a:t>prevent</a:t>
            </a:r>
            <a:r>
              <a:rPr lang="en-US" dirty="0"/>
              <a:t> reactions from occurring.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190B-079E-6671-3BCB-6A0174F1E9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9479E0-5CD5-9D4B-FB53-D102718F3F38}"/>
              </a:ext>
            </a:extLst>
          </p:cNvPr>
          <p:cNvGrpSpPr/>
          <p:nvPr/>
        </p:nvGrpSpPr>
        <p:grpSpPr>
          <a:xfrm>
            <a:off x="1521547" y="4296526"/>
            <a:ext cx="9434580" cy="1697936"/>
            <a:chOff x="1369539" y="4397509"/>
            <a:chExt cx="9434580" cy="169793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7DD438-D847-8AA1-067E-271BBA072D82}"/>
                </a:ext>
              </a:extLst>
            </p:cNvPr>
            <p:cNvSpPr/>
            <p:nvPr/>
          </p:nvSpPr>
          <p:spPr>
            <a:xfrm>
              <a:off x="1426263" y="5345289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365FFB-B977-7E17-2863-D998918950BC}"/>
                </a:ext>
              </a:extLst>
            </p:cNvPr>
            <p:cNvSpPr/>
            <p:nvPr/>
          </p:nvSpPr>
          <p:spPr>
            <a:xfrm>
              <a:off x="1708195" y="5593423"/>
              <a:ext cx="260347" cy="26527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5B5323-E395-D44C-D6C4-09B2A5C24E87}"/>
                </a:ext>
              </a:extLst>
            </p:cNvPr>
            <p:cNvSpPr/>
            <p:nvPr/>
          </p:nvSpPr>
          <p:spPr>
            <a:xfrm>
              <a:off x="1941308" y="5350100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DE3D68-5879-F7B0-19B8-BDFD5D4FB324}"/>
                </a:ext>
              </a:extLst>
            </p:cNvPr>
            <p:cNvSpPr/>
            <p:nvPr/>
          </p:nvSpPr>
          <p:spPr>
            <a:xfrm>
              <a:off x="2077509" y="5740257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CEDE3A-C76A-6193-2DBA-B2981C9B5764}"/>
                </a:ext>
              </a:extLst>
            </p:cNvPr>
            <p:cNvSpPr/>
            <p:nvPr/>
          </p:nvSpPr>
          <p:spPr>
            <a:xfrm>
              <a:off x="1426262" y="5830175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CC8481-AF33-166B-072C-494B4D5EE438}"/>
                </a:ext>
              </a:extLst>
            </p:cNvPr>
            <p:cNvSpPr txBox="1"/>
            <p:nvPr/>
          </p:nvSpPr>
          <p:spPr>
            <a:xfrm>
              <a:off x="1369539" y="4397509"/>
              <a:ext cx="551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/>
                <a:t>x</a:t>
              </a:r>
              <a:endParaRPr lang="en-US" sz="3600" dirty="0"/>
            </a:p>
          </p:txBody>
        </p:sp>
        <p:sp>
          <p:nvSpPr>
            <p:cNvPr id="14" name="Shape 380">
              <a:extLst>
                <a:ext uri="{FF2B5EF4-FFF2-40B4-BE49-F238E27FC236}">
                  <a16:creationId xmlns:a16="http://schemas.microsoft.com/office/drawing/2014/main" id="{42B77393-EF13-8E42-10DD-0F0DED13F386}"/>
                </a:ext>
              </a:extLst>
            </p:cNvPr>
            <p:cNvSpPr/>
            <p:nvPr/>
          </p:nvSpPr>
          <p:spPr>
            <a:xfrm>
              <a:off x="3136019" y="5350100"/>
              <a:ext cx="919762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15" name="Shape 381">
              <a:extLst>
                <a:ext uri="{FF2B5EF4-FFF2-40B4-BE49-F238E27FC236}">
                  <a16:creationId xmlns:a16="http://schemas.microsoft.com/office/drawing/2014/main" id="{8FC7F24C-8393-8625-68CD-E862B97BE13C}"/>
                </a:ext>
              </a:extLst>
            </p:cNvPr>
            <p:cNvSpPr/>
            <p:nvPr/>
          </p:nvSpPr>
          <p:spPr>
            <a:xfrm>
              <a:off x="3215548" y="5109964"/>
              <a:ext cx="307168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α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AF3CEB-E599-040E-2F74-ACE2B4CEB596}"/>
                </a:ext>
              </a:extLst>
            </p:cNvPr>
            <p:cNvSpPr/>
            <p:nvPr/>
          </p:nvSpPr>
          <p:spPr>
            <a:xfrm>
              <a:off x="4276262" y="5350100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F9BEE9-F594-841B-B1D0-8415A718D52E}"/>
                </a:ext>
              </a:extLst>
            </p:cNvPr>
            <p:cNvSpPr/>
            <p:nvPr/>
          </p:nvSpPr>
          <p:spPr>
            <a:xfrm>
              <a:off x="4558194" y="5598234"/>
              <a:ext cx="260347" cy="26527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325BE0-7AEA-C32B-88EF-C91EB23C8C6B}"/>
                </a:ext>
              </a:extLst>
            </p:cNvPr>
            <p:cNvSpPr/>
            <p:nvPr/>
          </p:nvSpPr>
          <p:spPr>
            <a:xfrm>
              <a:off x="4791307" y="5354911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F9B4D7-7C36-4B32-0A32-4A970F44777E}"/>
                </a:ext>
              </a:extLst>
            </p:cNvPr>
            <p:cNvSpPr/>
            <p:nvPr/>
          </p:nvSpPr>
          <p:spPr>
            <a:xfrm>
              <a:off x="4927508" y="5745068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Shape 380">
              <a:extLst>
                <a:ext uri="{FF2B5EF4-FFF2-40B4-BE49-F238E27FC236}">
                  <a16:creationId xmlns:a16="http://schemas.microsoft.com/office/drawing/2014/main" id="{EBC410D4-D7F8-0C9F-E75B-A8D20A5C4B1F}"/>
                </a:ext>
              </a:extLst>
            </p:cNvPr>
            <p:cNvSpPr/>
            <p:nvPr/>
          </p:nvSpPr>
          <p:spPr>
            <a:xfrm>
              <a:off x="5986018" y="5354911"/>
              <a:ext cx="919762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22" name="Shape 381">
              <a:extLst>
                <a:ext uri="{FF2B5EF4-FFF2-40B4-BE49-F238E27FC236}">
                  <a16:creationId xmlns:a16="http://schemas.microsoft.com/office/drawing/2014/main" id="{F1E1E07F-3EFD-329E-1711-654FD7AB2407}"/>
                </a:ext>
              </a:extLst>
            </p:cNvPr>
            <p:cNvSpPr/>
            <p:nvPr/>
          </p:nvSpPr>
          <p:spPr>
            <a:xfrm>
              <a:off x="6072761" y="5114775"/>
              <a:ext cx="292739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l-GR" sz="3175" dirty="0"/>
                <a:t>β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93FA30A-BB0C-31DE-B7C6-20D6BC34D00E}"/>
                </a:ext>
              </a:extLst>
            </p:cNvPr>
            <p:cNvSpPr/>
            <p:nvPr/>
          </p:nvSpPr>
          <p:spPr>
            <a:xfrm>
              <a:off x="7334138" y="5309871"/>
              <a:ext cx="260347" cy="2652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7A6D84A-A3BA-DF53-E93A-142AFB1926DE}"/>
                </a:ext>
              </a:extLst>
            </p:cNvPr>
            <p:cNvSpPr/>
            <p:nvPr/>
          </p:nvSpPr>
          <p:spPr>
            <a:xfrm>
              <a:off x="7616070" y="5558005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6A3FC9-B413-5FEB-19E2-E4C45650CE9D}"/>
                </a:ext>
              </a:extLst>
            </p:cNvPr>
            <p:cNvSpPr/>
            <p:nvPr/>
          </p:nvSpPr>
          <p:spPr>
            <a:xfrm>
              <a:off x="7849183" y="5314682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0D637B2-3DE5-ADDD-AAE2-00351B4FDFAF}"/>
                </a:ext>
              </a:extLst>
            </p:cNvPr>
            <p:cNvSpPr/>
            <p:nvPr/>
          </p:nvSpPr>
          <p:spPr>
            <a:xfrm>
              <a:off x="7985384" y="5704839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8" name="Shape 380">
              <a:extLst>
                <a:ext uri="{FF2B5EF4-FFF2-40B4-BE49-F238E27FC236}">
                  <a16:creationId xmlns:a16="http://schemas.microsoft.com/office/drawing/2014/main" id="{6A055928-6EC8-2033-DFB4-2406D292BF6F}"/>
                </a:ext>
              </a:extLst>
            </p:cNvPr>
            <p:cNvSpPr/>
            <p:nvPr/>
          </p:nvSpPr>
          <p:spPr>
            <a:xfrm>
              <a:off x="9043894" y="5314682"/>
              <a:ext cx="919762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7798" tIns="37798" rIns="37798" bIns="37798" numCol="1" anchor="t">
              <a:spAutoFit/>
            </a:bodyPr>
            <a:lstStyle>
              <a:lvl1pPr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⟹</a:t>
              </a:r>
            </a:p>
          </p:txBody>
        </p:sp>
        <p:sp>
          <p:nvSpPr>
            <p:cNvPr id="29" name="Shape 381">
              <a:extLst>
                <a:ext uri="{FF2B5EF4-FFF2-40B4-BE49-F238E27FC236}">
                  <a16:creationId xmlns:a16="http://schemas.microsoft.com/office/drawing/2014/main" id="{99D51394-5389-C6D0-3CB9-3A03F660C663}"/>
                </a:ext>
              </a:extLst>
            </p:cNvPr>
            <p:cNvSpPr/>
            <p:nvPr/>
          </p:nvSpPr>
          <p:spPr>
            <a:xfrm>
              <a:off x="9123423" y="5074546"/>
              <a:ext cx="307168" cy="564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7798" tIns="37798" rIns="37798" bIns="37798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sz="3175" dirty="0"/>
                <a:t>α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5128E76-1412-53EE-8E77-BD95AC54066D}"/>
                </a:ext>
              </a:extLst>
            </p:cNvPr>
            <p:cNvSpPr/>
            <p:nvPr/>
          </p:nvSpPr>
          <p:spPr>
            <a:xfrm>
              <a:off x="10174458" y="5502926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8823D7-AF04-3D6B-02E2-94A2B01ECBE9}"/>
                </a:ext>
              </a:extLst>
            </p:cNvPr>
            <p:cNvSpPr/>
            <p:nvPr/>
          </p:nvSpPr>
          <p:spPr>
            <a:xfrm>
              <a:off x="10407571" y="5259603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B0FFCD8-5BFC-5930-2EC5-CB945A5C21C4}"/>
                </a:ext>
              </a:extLst>
            </p:cNvPr>
            <p:cNvSpPr/>
            <p:nvPr/>
          </p:nvSpPr>
          <p:spPr>
            <a:xfrm>
              <a:off x="10543772" y="5649760"/>
              <a:ext cx="260347" cy="26527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303212-A3FD-C942-5495-E62D97A40467}"/>
                </a:ext>
              </a:extLst>
            </p:cNvPr>
            <p:cNvSpPr txBox="1"/>
            <p:nvPr/>
          </p:nvSpPr>
          <p:spPr>
            <a:xfrm>
              <a:off x="10028718" y="4447838"/>
              <a:ext cx="551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/>
                <a:t>y</a:t>
              </a:r>
              <a:endParaRPr lang="en-US" sz="36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60A1BF-BAFF-CBB2-6DB7-7C7B12EB304D}"/>
              </a:ext>
            </a:extLst>
          </p:cNvPr>
          <p:cNvGrpSpPr/>
          <p:nvPr/>
        </p:nvGrpSpPr>
        <p:grpSpPr>
          <a:xfrm>
            <a:off x="6388553" y="3692440"/>
            <a:ext cx="1410057" cy="646331"/>
            <a:chOff x="6388553" y="3692440"/>
            <a:chExt cx="1410057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530E9A-E884-91AD-EAF8-F84D2EEDD947}"/>
                </a:ext>
              </a:extLst>
            </p:cNvPr>
            <p:cNvSpPr txBox="1"/>
            <p:nvPr/>
          </p:nvSpPr>
          <p:spPr>
            <a:xfrm>
              <a:off x="6388553" y="3692440"/>
              <a:ext cx="10840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/>
                <a:t>c </a:t>
              </a:r>
              <a:r>
                <a:rPr lang="en-US" sz="3600" dirty="0"/>
                <a:t>=</a:t>
              </a:r>
              <a:r>
                <a:rPr lang="en-US" sz="3600" b="1" dirty="0"/>
                <a:t> </a:t>
              </a:r>
              <a:endParaRPr lang="en-US" sz="36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7D890B8-666D-3F30-9456-237E10D48322}"/>
                </a:ext>
              </a:extLst>
            </p:cNvPr>
            <p:cNvSpPr/>
            <p:nvPr/>
          </p:nvSpPr>
          <p:spPr>
            <a:xfrm>
              <a:off x="7155080" y="3948696"/>
              <a:ext cx="260347" cy="265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2C95A99-007C-91A0-FCBA-E5B9FEDF4A48}"/>
                </a:ext>
              </a:extLst>
            </p:cNvPr>
            <p:cNvSpPr/>
            <p:nvPr/>
          </p:nvSpPr>
          <p:spPr>
            <a:xfrm>
              <a:off x="7538263" y="3948696"/>
              <a:ext cx="260347" cy="2652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6CDA7AD-8CF9-9929-DF42-AFCF665E8A8D}"/>
              </a:ext>
            </a:extLst>
          </p:cNvPr>
          <p:cNvSpPr txBox="1"/>
          <p:nvPr/>
        </p:nvSpPr>
        <p:spPr>
          <a:xfrm>
            <a:off x="1812869" y="4302751"/>
            <a:ext cx="108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+ </a:t>
            </a:r>
            <a:r>
              <a:rPr lang="en-US" sz="3600" b="1" dirty="0"/>
              <a:t>c</a:t>
            </a:r>
            <a:endParaRPr lang="en-US" sz="3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796D20-5DCB-4197-E854-7A1DBC1C0712}"/>
              </a:ext>
            </a:extLst>
          </p:cNvPr>
          <p:cNvSpPr txBox="1"/>
          <p:nvPr/>
        </p:nvSpPr>
        <p:spPr>
          <a:xfrm>
            <a:off x="10456639" y="4350486"/>
            <a:ext cx="108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+ </a:t>
            </a:r>
            <a:r>
              <a:rPr lang="en-US" sz="3600" b="1" dirty="0"/>
              <a:t>c</a:t>
            </a:r>
            <a:endParaRPr lang="en-US" sz="36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9457D10-97FF-C9FC-21CA-AC18BDDF6C87}"/>
              </a:ext>
            </a:extLst>
          </p:cNvPr>
          <p:cNvGrpSpPr/>
          <p:nvPr/>
        </p:nvGrpSpPr>
        <p:grpSpPr>
          <a:xfrm>
            <a:off x="1690190" y="6362746"/>
            <a:ext cx="9265937" cy="267172"/>
            <a:chOff x="1690190" y="6648162"/>
            <a:chExt cx="9265937" cy="26717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46D5462-FA95-94A4-DDA5-9D6899D9C6DE}"/>
                </a:ext>
              </a:extLst>
            </p:cNvPr>
            <p:cNvSpPr/>
            <p:nvPr/>
          </p:nvSpPr>
          <p:spPr>
            <a:xfrm>
              <a:off x="1690190" y="6648162"/>
              <a:ext cx="260347" cy="265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5097C79-2555-1DC3-BCF5-088B3F01586A}"/>
                </a:ext>
              </a:extLst>
            </p:cNvPr>
            <p:cNvSpPr/>
            <p:nvPr/>
          </p:nvSpPr>
          <p:spPr>
            <a:xfrm>
              <a:off x="2073373" y="6648162"/>
              <a:ext cx="260347" cy="2652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DCC75F-9AD6-7C55-3670-5A3981245B95}"/>
                </a:ext>
              </a:extLst>
            </p:cNvPr>
            <p:cNvSpPr/>
            <p:nvPr/>
          </p:nvSpPr>
          <p:spPr>
            <a:xfrm>
              <a:off x="4552844" y="6650064"/>
              <a:ext cx="260347" cy="265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C4BB88-AEDF-8BC4-C12F-E6BAD04D1D3C}"/>
                </a:ext>
              </a:extLst>
            </p:cNvPr>
            <p:cNvSpPr/>
            <p:nvPr/>
          </p:nvSpPr>
          <p:spPr>
            <a:xfrm>
              <a:off x="4936027" y="6650064"/>
              <a:ext cx="260347" cy="2652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F67FC50-8CE9-8DF7-ED0F-651412B41696}"/>
                </a:ext>
              </a:extLst>
            </p:cNvPr>
            <p:cNvSpPr/>
            <p:nvPr/>
          </p:nvSpPr>
          <p:spPr>
            <a:xfrm>
              <a:off x="7645242" y="6648162"/>
              <a:ext cx="260347" cy="265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0A8E5B9-2FA2-0865-ED59-A1FA6FC764C5}"/>
                </a:ext>
              </a:extLst>
            </p:cNvPr>
            <p:cNvSpPr/>
            <p:nvPr/>
          </p:nvSpPr>
          <p:spPr>
            <a:xfrm>
              <a:off x="8028425" y="6648162"/>
              <a:ext cx="260347" cy="2652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94593C2-B8E1-3108-CECD-1E940692EABC}"/>
                </a:ext>
              </a:extLst>
            </p:cNvPr>
            <p:cNvSpPr/>
            <p:nvPr/>
          </p:nvSpPr>
          <p:spPr>
            <a:xfrm>
              <a:off x="10312597" y="6650064"/>
              <a:ext cx="260347" cy="26527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DEA3BFC-5C8D-2AB1-AD0C-7EE4D0277A06}"/>
                </a:ext>
              </a:extLst>
            </p:cNvPr>
            <p:cNvSpPr/>
            <p:nvPr/>
          </p:nvSpPr>
          <p:spPr>
            <a:xfrm>
              <a:off x="10695780" y="6650064"/>
              <a:ext cx="260347" cy="26527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673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E847-DC18-E02B-4B4F-FA9609C7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0E1BA-B944-95D4-FD42-03FA0CE2E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377" y="1847175"/>
            <a:ext cx="10819019" cy="5159524"/>
          </a:xfrm>
        </p:spPr>
        <p:txBody>
          <a:bodyPr>
            <a:normAutofit/>
          </a:bodyPr>
          <a:lstStyle/>
          <a:p>
            <a:r>
              <a:rPr lang="en-US" sz="3200" dirty="0"/>
              <a:t>For vectors </a:t>
            </a:r>
            <a:r>
              <a:rPr lang="en-US" sz="3200" b="1" dirty="0" err="1"/>
              <a:t>x</a:t>
            </a:r>
            <a:r>
              <a:rPr lang="en-US" sz="3200" dirty="0" err="1"/>
              <a:t>,</a:t>
            </a:r>
            <a:r>
              <a:rPr lang="en-US" sz="3200" b="1" dirty="0" err="1"/>
              <a:t>y</a:t>
            </a:r>
            <a:r>
              <a:rPr lang="en-US" sz="3200" dirty="0"/>
              <a:t> </a:t>
            </a:r>
            <a:r>
              <a:rPr lang="en-US" sz="32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</a:rPr>
              <a:t>∈</a:t>
            </a:r>
            <a:r>
              <a:rPr lang="en-US" sz="3200" dirty="0"/>
              <a:t> </a:t>
            </a:r>
            <a:r>
              <a:rPr lang="en-US" sz="3200" dirty="0" err="1"/>
              <a:t>ℕ</a:t>
            </a:r>
            <a:r>
              <a:rPr lang="en-US" sz="3200" i="1" baseline="30000" dirty="0" err="1"/>
              <a:t>d</a:t>
            </a:r>
            <a:r>
              <a:rPr lang="en-US" sz="3200" dirty="0"/>
              <a:t> </a:t>
            </a:r>
          </a:p>
          <a:p>
            <a:pPr lvl="1"/>
            <a:r>
              <a:rPr lang="en-US" sz="3200" b="1" dirty="0"/>
              <a:t>x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≦ </a:t>
            </a:r>
            <a:r>
              <a:rPr lang="en-US" sz="3200" b="1" dirty="0"/>
              <a:t>y</a:t>
            </a:r>
            <a:r>
              <a:rPr lang="en-US" sz="3200" dirty="0"/>
              <a:t>:	</a:t>
            </a:r>
            <a:r>
              <a:rPr lang="en-US" sz="3200" b="1" dirty="0"/>
              <a:t>x</a:t>
            </a:r>
            <a:r>
              <a:rPr lang="en-US" sz="3200" dirty="0"/>
              <a:t>(</a:t>
            </a:r>
            <a:r>
              <a:rPr lang="en-US" sz="3200" i="1" dirty="0" err="1"/>
              <a:t>i</a:t>
            </a:r>
            <a:r>
              <a:rPr lang="en-US" sz="3200" dirty="0"/>
              <a:t>)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≤ </a:t>
            </a:r>
            <a:r>
              <a:rPr lang="en-US" sz="3200" b="1" i="0" dirty="0">
                <a:effectLst/>
                <a:highlight>
                  <a:srgbClr val="FFFFFF"/>
                </a:highlight>
              </a:rPr>
              <a:t>y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(</a:t>
            </a:r>
            <a:r>
              <a:rPr lang="en-US" sz="3200" b="0" i="1" dirty="0" err="1">
                <a:effectLst/>
                <a:highlight>
                  <a:srgbClr val="FFFFFF"/>
                </a:highlight>
              </a:rPr>
              <a:t>i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) for 1 ≤ </a:t>
            </a:r>
            <a:r>
              <a:rPr lang="en-US" sz="3200" b="0" i="1" dirty="0" err="1">
                <a:effectLst/>
                <a:highlight>
                  <a:srgbClr val="FFFFFF"/>
                </a:highlight>
              </a:rPr>
              <a:t>i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≤ </a:t>
            </a:r>
            <a:r>
              <a:rPr lang="en-US" sz="3200" b="0" i="1" dirty="0">
                <a:effectLst/>
                <a:highlight>
                  <a:srgbClr val="FFFFFF"/>
                </a:highlight>
              </a:rPr>
              <a:t>d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		(1,2)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≦ (1,2)</a:t>
            </a:r>
            <a:endParaRPr lang="en-US" sz="3200" b="0" dirty="0">
              <a:effectLst/>
              <a:highlight>
                <a:srgbClr val="FFFFFF"/>
              </a:highlight>
            </a:endParaRPr>
          </a:p>
          <a:p>
            <a:pPr lvl="1"/>
            <a:r>
              <a:rPr lang="en-US" sz="3200" b="1" dirty="0"/>
              <a:t>x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≤ </a:t>
            </a:r>
            <a:r>
              <a:rPr lang="en-US" sz="3200" b="1" dirty="0"/>
              <a:t>y</a:t>
            </a:r>
            <a:r>
              <a:rPr lang="en-US" sz="3200" dirty="0"/>
              <a:t>:	</a:t>
            </a:r>
            <a:r>
              <a:rPr lang="en-US" sz="3200" b="1" dirty="0"/>
              <a:t>x</a:t>
            </a:r>
            <a:r>
              <a:rPr lang="en-US" sz="3200" dirty="0"/>
              <a:t>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≦ </a:t>
            </a:r>
            <a:r>
              <a:rPr lang="en-US" sz="3200" b="1" i="0" dirty="0">
                <a:effectLst/>
                <a:highlight>
                  <a:srgbClr val="FFFFFF"/>
                </a:highlight>
              </a:rPr>
              <a:t>y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and </a:t>
            </a:r>
            <a:r>
              <a:rPr lang="en-US" sz="3200" b="1" i="0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≠ </a:t>
            </a:r>
            <a:r>
              <a:rPr lang="en-US" sz="3200" b="1" i="0" dirty="0">
                <a:effectLst/>
                <a:highlight>
                  <a:srgbClr val="FFFFFF"/>
                </a:highlight>
              </a:rPr>
              <a:t>y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			(1,2)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≤ (1,4)</a:t>
            </a:r>
            <a:endParaRPr lang="en-US" sz="3200" dirty="0">
              <a:highlight>
                <a:srgbClr val="FFFFFF"/>
              </a:highlight>
            </a:endParaRPr>
          </a:p>
          <a:p>
            <a:pPr lvl="1"/>
            <a:r>
              <a:rPr lang="en-US" sz="3200" b="1" dirty="0"/>
              <a:t>x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&lt; </a:t>
            </a:r>
            <a:r>
              <a:rPr lang="en-US" sz="3200" b="1" dirty="0"/>
              <a:t>y</a:t>
            </a:r>
            <a:r>
              <a:rPr lang="en-US" sz="3200" dirty="0"/>
              <a:t>:	</a:t>
            </a:r>
            <a:r>
              <a:rPr lang="en-US" sz="3200" b="1" dirty="0"/>
              <a:t>x</a:t>
            </a:r>
            <a:r>
              <a:rPr lang="en-US" sz="3200" dirty="0"/>
              <a:t>(</a:t>
            </a:r>
            <a:r>
              <a:rPr lang="en-US" sz="3200" i="1" dirty="0" err="1"/>
              <a:t>i</a:t>
            </a:r>
            <a:r>
              <a:rPr lang="en-US" sz="3200" dirty="0"/>
              <a:t>)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&lt; </a:t>
            </a:r>
            <a:r>
              <a:rPr lang="en-US" sz="3200" b="1" i="0" dirty="0">
                <a:effectLst/>
                <a:highlight>
                  <a:srgbClr val="FFFFFF"/>
                </a:highlight>
              </a:rPr>
              <a:t>y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(</a:t>
            </a:r>
            <a:r>
              <a:rPr lang="en-US" sz="3200" b="0" i="1" dirty="0" err="1">
                <a:effectLst/>
                <a:highlight>
                  <a:srgbClr val="FFFFFF"/>
                </a:highlight>
              </a:rPr>
              <a:t>i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) for 1 ≤ </a:t>
            </a:r>
            <a:r>
              <a:rPr lang="en-US" sz="3200" b="0" i="1" dirty="0" err="1">
                <a:effectLst/>
                <a:highlight>
                  <a:srgbClr val="FFFFFF"/>
                </a:highlight>
              </a:rPr>
              <a:t>i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 ≤ </a:t>
            </a:r>
            <a:r>
              <a:rPr lang="en-US" sz="3200" b="0" i="1" dirty="0">
                <a:effectLst/>
                <a:highlight>
                  <a:srgbClr val="FFFFFF"/>
                </a:highlight>
              </a:rPr>
              <a:t>d	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	(1,2) </a:t>
            </a:r>
            <a:r>
              <a:rPr lang="en-US" sz="3200" b="0" i="0" dirty="0">
                <a:effectLst/>
                <a:highlight>
                  <a:srgbClr val="FFFFFF"/>
                </a:highlight>
              </a:rPr>
              <a:t>&lt; (3,4)</a:t>
            </a:r>
          </a:p>
          <a:p>
            <a:pPr lvl="1"/>
            <a:r>
              <a:rPr lang="en-US" sz="3200" b="0" dirty="0">
                <a:effectLst/>
                <a:highlight>
                  <a:srgbClr val="FFFFFF"/>
                </a:highlight>
              </a:rPr>
              <a:t>If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 ≧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0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,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 is 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nonnegative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.</a:t>
            </a:r>
          </a:p>
          <a:p>
            <a:pPr lvl="1"/>
            <a:r>
              <a:rPr lang="en-US" sz="3200" b="0" dirty="0">
                <a:effectLst/>
                <a:highlight>
                  <a:srgbClr val="FFFFFF"/>
                </a:highlight>
              </a:rPr>
              <a:t>If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 ≥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0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,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 is 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semipositive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.</a:t>
            </a:r>
          </a:p>
          <a:p>
            <a:pPr lvl="1"/>
            <a:r>
              <a:rPr lang="en-US" sz="3200" b="0" dirty="0">
                <a:effectLst/>
                <a:highlight>
                  <a:srgbClr val="FFFFFF"/>
                </a:highlight>
              </a:rPr>
              <a:t>If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 &gt;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0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, </a:t>
            </a:r>
            <a:r>
              <a:rPr lang="en-US" sz="3200" b="1" dirty="0">
                <a:effectLst/>
                <a:highlight>
                  <a:srgbClr val="FFFFFF"/>
                </a:highlight>
              </a:rPr>
              <a:t>x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 is </a:t>
            </a: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positive</a:t>
            </a:r>
            <a:r>
              <a:rPr lang="en-US" sz="3200" b="0" dirty="0">
                <a:effectLst/>
                <a:highlight>
                  <a:srgbClr val="FFFFFF"/>
                </a:highlight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034D3-9C41-9E57-1345-95D19BD70BA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5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38161</TotalTime>
  <Words>2719</Words>
  <Application>Microsoft Office PowerPoint</Application>
  <PresentationFormat>Custom</PresentationFormat>
  <Paragraphs>372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Albany</vt:lpstr>
      <vt:lpstr>Andale Sans UI</vt:lpstr>
      <vt:lpstr>Arial</vt:lpstr>
      <vt:lpstr>Calibri</vt:lpstr>
      <vt:lpstr>Calibri Light</vt:lpstr>
      <vt:lpstr>Cambria Math</vt:lpstr>
      <vt:lpstr>Gill Sans SemiBold</vt:lpstr>
      <vt:lpstr>Liberation Sans</vt:lpstr>
      <vt:lpstr>Times New Roman</vt:lpstr>
      <vt:lpstr>Wingdings</vt:lpstr>
      <vt:lpstr>Office Theme</vt:lpstr>
      <vt:lpstr>The computational power of execution bounded chemical reaction networks</vt:lpstr>
      <vt:lpstr>Acknowledgments</vt:lpstr>
      <vt:lpstr>Chemical reaction networks</vt:lpstr>
      <vt:lpstr>Theoretical computer science approach</vt:lpstr>
      <vt:lpstr>PowerPoint Presentation</vt:lpstr>
      <vt:lpstr>PowerPoint Presentation</vt:lpstr>
      <vt:lpstr>PowerPoint Presentation</vt:lpstr>
      <vt:lpstr>Key property of reachability: additivity</vt:lpstr>
      <vt:lpstr>Notation</vt:lpstr>
      <vt:lpstr>PowerPoint Presentation</vt:lpstr>
      <vt:lpstr>Execution bounded CRNs</vt:lpstr>
      <vt:lpstr>Self-covering executions</vt:lpstr>
      <vt:lpstr>Linear potential function</vt:lpstr>
      <vt:lpstr>Linear potential functions characterize execution bounded CRNs</vt:lpstr>
      <vt:lpstr>Key technical tool for reverse direction</vt:lpstr>
      <vt:lpstr>CRN is execution bounded from every state ⇒ it has a linear potential function</vt:lpstr>
      <vt:lpstr>PowerPoint Presentation</vt:lpstr>
      <vt:lpstr>Defining stable computation</vt:lpstr>
      <vt:lpstr>Definition of predicate (decision problem) computation</vt:lpstr>
      <vt:lpstr>Examples of predicate computation</vt:lpstr>
      <vt:lpstr>Examples of predicate computation</vt:lpstr>
      <vt:lpstr>Limits of stable computation</vt:lpstr>
      <vt:lpstr>PowerPoint Presentation</vt:lpstr>
      <vt:lpstr>Noncollapsing CRNs</vt:lpstr>
      <vt:lpstr>Eventually constant predicates</vt:lpstr>
      <vt:lpstr>Limitations of execution bounded CRNs</vt:lpstr>
      <vt:lpstr>Limitations of execution bounded CRNs</vt:lpstr>
      <vt:lpstr>Are execution bounded CRNs good for any computation?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Stable leader election in population protocols requires linear time</dc:title>
  <dc:creator>David Doty</dc:creator>
  <cp:lastModifiedBy>David Doty</cp:lastModifiedBy>
  <cp:revision>5927</cp:revision>
  <cp:lastPrinted>2016-01-13T20:52:38Z</cp:lastPrinted>
  <dcterms:created xsi:type="dcterms:W3CDTF">2009-04-16T11:32:32Z</dcterms:created>
  <dcterms:modified xsi:type="dcterms:W3CDTF">2024-05-09T04:50:59Z</dcterms:modified>
</cp:coreProperties>
</file>