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42"/>
  </p:notesMasterIdLst>
  <p:handoutMasterIdLst>
    <p:handoutMasterId r:id="rId43"/>
  </p:handoutMasterIdLst>
  <p:sldIdLst>
    <p:sldId id="310" r:id="rId2"/>
    <p:sldId id="269" r:id="rId3"/>
    <p:sldId id="305" r:id="rId4"/>
    <p:sldId id="365" r:id="rId5"/>
    <p:sldId id="289" r:id="rId6"/>
    <p:sldId id="276" r:id="rId7"/>
    <p:sldId id="292" r:id="rId8"/>
    <p:sldId id="350" r:id="rId9"/>
    <p:sldId id="348" r:id="rId10"/>
    <p:sldId id="360" r:id="rId11"/>
    <p:sldId id="347" r:id="rId12"/>
    <p:sldId id="363" r:id="rId13"/>
    <p:sldId id="351" r:id="rId14"/>
    <p:sldId id="352" r:id="rId15"/>
    <p:sldId id="364" r:id="rId16"/>
    <p:sldId id="353" r:id="rId17"/>
    <p:sldId id="361" r:id="rId18"/>
    <p:sldId id="304" r:id="rId19"/>
    <p:sldId id="307" r:id="rId20"/>
    <p:sldId id="332" r:id="rId21"/>
    <p:sldId id="316" r:id="rId22"/>
    <p:sldId id="317" r:id="rId23"/>
    <p:sldId id="318" r:id="rId24"/>
    <p:sldId id="320" r:id="rId25"/>
    <p:sldId id="319" r:id="rId26"/>
    <p:sldId id="329" r:id="rId27"/>
    <p:sldId id="362" r:id="rId28"/>
    <p:sldId id="355" r:id="rId29"/>
    <p:sldId id="356" r:id="rId30"/>
    <p:sldId id="357" r:id="rId31"/>
    <p:sldId id="358" r:id="rId32"/>
    <p:sldId id="366" r:id="rId33"/>
    <p:sldId id="359" r:id="rId34"/>
    <p:sldId id="368" r:id="rId35"/>
    <p:sldId id="371" r:id="rId36"/>
    <p:sldId id="367" r:id="rId37"/>
    <p:sldId id="369" r:id="rId38"/>
    <p:sldId id="370" r:id="rId39"/>
    <p:sldId id="372" r:id="rId40"/>
    <p:sldId id="338" r:id="rId41"/>
  </p:sldIdLst>
  <p:sldSz cx="1343977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9700"/>
    <a:srgbClr val="0000FF"/>
    <a:srgbClr val="4472C4"/>
    <a:srgbClr val="FF9900"/>
    <a:srgbClr val="C15700"/>
    <a:srgbClr val="0C2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89063" autoAdjust="0"/>
  </p:normalViewPr>
  <p:slideViewPr>
    <p:cSldViewPr snapToGrid="0" snapToObjects="1">
      <p:cViewPr varScale="1">
        <p:scale>
          <a:sx n="90" d="100"/>
          <a:sy n="90" d="100"/>
        </p:scale>
        <p:origin x="9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84"/>
    </p:cViewPr>
  </p:sorterViewPr>
  <p:notesViewPr>
    <p:cSldViewPr snapToGrid="0" snapToObjects="1">
      <p:cViewPr varScale="1">
        <p:scale>
          <a:sx n="70" d="100"/>
          <a:sy n="70" d="100"/>
        </p:scale>
        <p:origin x="224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2139531054638"/>
          <c:y val="7.0080190405977474E-2"/>
          <c:w val="0.83576038541950737"/>
          <c:h val="0.83391453414437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Sheet1!$A$2:$A$63</c:f>
              <c:numCache>
                <c:formatCode>General</c:formatCode>
                <c:ptCount val="62"/>
              </c:numCache>
            </c:numRef>
          </c:xVal>
          <c:yVal>
            <c:numRef>
              <c:f>Sheet1!$B$2:$B$63</c:f>
              <c:numCache>
                <c:formatCode>General</c:formatCode>
                <c:ptCount val="62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D5C-4A63-AC02-583AE89E94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6E7CDD08-6E15-4D7D-BDDC-111344185A33}" type="slidenum">
              <a:t>‹#›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00F7C-5B8E-43DF-8BE4-772AC320861D}" type="datetimeFigureOut">
              <a:rPr lang="en-US"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ABFB4-14D2-4861-A14F-2C5EEF1BA9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66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A654A-D60C-4B17-8571-0799884749E8}" type="datetimeFigureOut">
              <a:rPr lang="en-US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9" name="Notes Placeholder 8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10" name="Header Placeholder 9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11" name="Date Placeholder 10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12" name="Footer Placeholder 11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13" name="Slide Number Placeholder 12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2DAF345D-1496-4AED-A63D-AF3D2DDA3868}" type="slidenum">
              <a:t>‹#›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6E649-9408-49AA-9780-D01B879CBF9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4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A654A-D60C-4B17-8571-0799884749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FF2D2-64F2-424D-AEE3-F36EE9220665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x-non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2C4EC-EC34-4E49-9794-B972D6D9EFF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en-US" dirty="0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75501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A654A-D60C-4B17-8571-0799884749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65575-942A-40E8-91D5-CABA029E5BF7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non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52D08-D6DF-43BB-9585-3F46454E4BB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r>
              <a:rPr lang="en-US" dirty="0">
                <a:latin typeface="Albany" pitchFamily="18"/>
              </a:rPr>
              <a:t>Doty</a:t>
            </a:r>
            <a:r>
              <a:rPr lang="en-US" baseline="0" dirty="0">
                <a:latin typeface="Albany" pitchFamily="18"/>
              </a:rPr>
              <a:t> here!</a:t>
            </a:r>
          </a:p>
          <a:p>
            <a:r>
              <a:rPr lang="en-US" baseline="0" dirty="0">
                <a:latin typeface="Albany" pitchFamily="18"/>
              </a:rPr>
              <a:t>Initial ideas at workshop</a:t>
            </a:r>
            <a:endParaRPr lang="en-US" dirty="0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04608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474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[</a:t>
            </a:r>
            <a:r>
              <a:rPr dirty="0"/>
              <a:t>d stands for dimension</a:t>
            </a:r>
            <a:r>
              <a:rPr lang="en-US" dirty="0"/>
              <a:t>]</a:t>
            </a:r>
          </a:p>
          <a:p>
            <a:r>
              <a:rPr lang="en-US" dirty="0"/>
              <a:t>[Transition to next slide:]  Unless otherwise noted, we’ll say that the rate constants are 1. So</a:t>
            </a:r>
            <a:r>
              <a:rPr lang="en-US" baseline="0" dirty="0"/>
              <a:t> suppose we have this set of reactions... and we start in this state...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7849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86499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623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-This is the appropriate notion of determinism</a:t>
            </a:r>
            <a:r>
              <a:rPr lang="en-US" baseline="0" dirty="0"/>
              <a:t> here</a:t>
            </a:r>
            <a:endParaRPr lang="en-US" dirty="0"/>
          </a:p>
          <a:p>
            <a:r>
              <a:rPr lang="en-US" dirty="0"/>
              <a:t>-Say “such that” when talk about there</a:t>
            </a:r>
            <a:r>
              <a:rPr lang="en-US" baseline="0" dirty="0"/>
              <a:t> not existing a path to o’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21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5786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1D2AD3-51FC-4DDF-B3AC-DBDD5B079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68A3F2-25E0-4B03-B70D-900D3DF5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0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642CB3B-CFB2-43AD-B9D5-74A2F954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66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310381" y="2141913"/>
            <a:ext cx="10819019" cy="4435009"/>
          </a:xfrm>
          <a:prstGeom prst="rect">
            <a:avLst/>
          </a:prstGeom>
        </p:spPr>
        <p:txBody>
          <a:bodyPr/>
          <a:lstStyle>
            <a:lvl1pPr>
              <a:spcBef>
                <a:spcPts val="1786"/>
              </a:spcBef>
            </a:lvl1pPr>
            <a:lvl2pPr>
              <a:spcBef>
                <a:spcPts val="1786"/>
              </a:spcBef>
            </a:lvl2pPr>
            <a:lvl3pPr>
              <a:spcBef>
                <a:spcPts val="1786"/>
              </a:spcBef>
            </a:lvl3pPr>
            <a:lvl4pPr>
              <a:spcBef>
                <a:spcPts val="1786"/>
              </a:spcBef>
            </a:lvl4pPr>
            <a:lvl5pPr>
              <a:spcBef>
                <a:spcPts val="1786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85211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263E69-ED49-47CB-9AC2-8373DBB68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2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1060BC9-E287-48BC-AB98-A838A6CD5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67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1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6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7ADB38-5663-432A-935A-0FD4BFC60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5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454AC1-D96A-4F28-9FFA-51D8352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83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5D32F28F-017D-406F-8DEF-A875F1108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7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ctrTitle"/>
          </p:nvPr>
        </p:nvSpPr>
        <p:spPr>
          <a:xfrm>
            <a:off x="894080" y="494911"/>
            <a:ext cx="11633200" cy="2163574"/>
          </a:xfrm>
        </p:spPr>
        <p:txBody>
          <a:bodyPr>
            <a:normAutofit/>
          </a:bodyPr>
          <a:lstStyle/>
          <a:p>
            <a:pPr lvl="0"/>
            <a:r>
              <a:rPr lang="en-US" sz="5400" b="1" dirty="0">
                <a:solidFill>
                  <a:srgbClr val="C99700"/>
                </a:solidFill>
                <a:latin typeface="+mn-lt"/>
              </a:rPr>
              <a:t>The computational power of execution bounded chemical reaction networks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Subtitle 1"/>
          <p:cNvSpPr txBox="1">
            <a:spLocks noGrp="1"/>
          </p:cNvSpPr>
          <p:nvPr>
            <p:ph type="subTitle" idx="1"/>
          </p:nvPr>
        </p:nvSpPr>
        <p:spPr>
          <a:xfrm>
            <a:off x="2940052" y="3080045"/>
            <a:ext cx="7559675" cy="518889"/>
          </a:xfrm>
        </p:spPr>
        <p:txBody>
          <a:bodyPr anchor="ctr">
            <a:normAutofit fontScale="92500" lnSpcReduction="10000"/>
          </a:bodyPr>
          <a:lstStyle/>
          <a:p>
            <a:pPr lvl="0" algn="ctr"/>
            <a:r>
              <a:rPr lang="en-US" sz="3600" u="sng" dirty="0">
                <a:solidFill>
                  <a:schemeClr val="accent1">
                    <a:lumMod val="50000"/>
                  </a:schemeClr>
                </a:solidFill>
              </a:rPr>
              <a:t>David Doty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, Ben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Heckmann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142" y="5285906"/>
            <a:ext cx="1694128" cy="16428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9201" y="4166033"/>
            <a:ext cx="9921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June 2024</a:t>
            </a:r>
          </a:p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UC Santa Cruz Applied Mathematics Department Seminar</a:t>
            </a:r>
          </a:p>
        </p:txBody>
      </p:sp>
      <p:pic>
        <p:nvPicPr>
          <p:cNvPr id="4" name="Picture 2" descr="University Of California, Santa Cruz Wikipedia, 55% OFF">
            <a:extLst>
              <a:ext uri="{FF2B5EF4-FFF2-40B4-BE49-F238E27FC236}">
                <a16:creationId xmlns:a16="http://schemas.microsoft.com/office/drawing/2014/main" id="{31AA8E8E-BB54-2E98-FA4F-29B26EABF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51" y="5285907"/>
            <a:ext cx="1642801" cy="16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47C8BC3-24C8-4733-71F0-D0D56E2FD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3" t="32559" r="13460" b="32092"/>
          <a:stretch/>
        </p:blipFill>
        <p:spPr bwMode="auto">
          <a:xfrm>
            <a:off x="5188798" y="5620593"/>
            <a:ext cx="3062177" cy="8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905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fld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83574" y="717883"/>
            <a:ext cx="9071640" cy="880379"/>
          </a:xfrm>
          <a:prstGeom prst="rect">
            <a:avLst/>
          </a:prstGeom>
        </p:spPr>
        <p:txBody>
          <a:bodyPr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r>
              <a:rPr lang="en-US" dirty="0">
                <a:latin typeface="+mn-lt"/>
              </a:rPr>
              <a:t>Outline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616688" y="2260976"/>
            <a:ext cx="123762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03" indent="-352803" defTabSz="466204">
              <a:spcBef>
                <a:spcPts val="2976"/>
              </a:spcBef>
              <a:buSzPct val="151000"/>
              <a:buFontTx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Formal definition of chemical reaction networks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b="1" u="sng" dirty="0"/>
              <a:t>Execution bounded chemical reaction networks and linear potential functions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What is “computation” with chemical reactions?</a:t>
            </a:r>
          </a:p>
          <a:p>
            <a:pPr marL="504003" indent="-352803" defTabSz="466204">
              <a:spcBef>
                <a:spcPts val="2976"/>
              </a:spcBef>
              <a:buSzPct val="151000"/>
              <a:buFontTx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Limitations of computation with execution bounded chemical reaction networks</a:t>
            </a:r>
          </a:p>
          <a:p>
            <a:pPr marL="504003" indent="-352803" defTabSz="466204">
              <a:spcBef>
                <a:spcPts val="2976"/>
              </a:spcBef>
              <a:buSzPct val="151000"/>
              <a:buFontTx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Possibilities of computation with execution bounded chemical reaction networks</a:t>
            </a:r>
          </a:p>
        </p:txBody>
      </p:sp>
    </p:spTree>
    <p:extLst>
      <p:ext uri="{BB962C8B-B14F-4D97-AF65-F5344CB8AC3E}">
        <p14:creationId xmlns:p14="http://schemas.microsoft.com/office/powerpoint/2010/main" val="2329758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4DC1F0-7831-515A-368D-98CBE299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bounded CRNs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6C3DC-137A-4805-37B3-86DF44E7A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85" y="1736801"/>
            <a:ext cx="11591806" cy="4334390"/>
          </a:xfrm>
        </p:spPr>
        <p:txBody>
          <a:bodyPr>
            <a:normAutofit/>
          </a:bodyPr>
          <a:lstStyle/>
          <a:p>
            <a:r>
              <a:rPr lang="en-US" sz="2800" u="sng" dirty="0"/>
              <a:t>Definition</a:t>
            </a:r>
            <a:r>
              <a:rPr lang="en-US" sz="2800" dirty="0"/>
              <a:t>: A CRN </a:t>
            </a:r>
            <a:r>
              <a:rPr lang="en-US" sz="2800" i="1" dirty="0"/>
              <a:t>C</a:t>
            </a:r>
            <a:r>
              <a:rPr lang="en-US" sz="2800" dirty="0"/>
              <a:t> is </a:t>
            </a:r>
            <a:r>
              <a:rPr lang="en-US" sz="2800" b="1" dirty="0">
                <a:solidFill>
                  <a:srgbClr val="FF0000"/>
                </a:solidFill>
              </a:rPr>
              <a:t>execution bounded</a:t>
            </a:r>
            <a:r>
              <a:rPr lang="en-US" sz="2800" dirty="0"/>
              <a:t> from state </a:t>
            </a:r>
            <a:r>
              <a:rPr lang="en-US" sz="2800" b="1" dirty="0"/>
              <a:t>x</a:t>
            </a:r>
            <a:r>
              <a:rPr lang="en-US" sz="2800" dirty="0"/>
              <a:t> if all executions starting at </a:t>
            </a:r>
            <a:r>
              <a:rPr lang="en-US" sz="2800" b="1" dirty="0"/>
              <a:t>x</a:t>
            </a:r>
            <a:r>
              <a:rPr lang="en-US" sz="2800" dirty="0"/>
              <a:t> are finite.</a:t>
            </a:r>
          </a:p>
          <a:p>
            <a:r>
              <a:rPr lang="en-US" sz="2800" dirty="0"/>
              <a:t>Why prefer execution bounded CRNs?</a:t>
            </a:r>
          </a:p>
          <a:p>
            <a:pPr lvl="1"/>
            <a:r>
              <a:rPr lang="en-US" sz="2360" dirty="0"/>
              <a:t>Wet lab implementations of CRNs use up “fuel” to execute reactions; execution bounded CRNs limit the amount of fuel needed</a:t>
            </a:r>
          </a:p>
          <a:p>
            <a:pPr lvl="1"/>
            <a:r>
              <a:rPr lang="en-US" sz="2360" dirty="0"/>
              <a:t>Easier to reason about: as long as reactions keep happening, they make “progress” towards reaching a final state.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107B48-EC3E-40EF-11A3-3802420B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6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4DC1F0-7831-515A-368D-98CBE299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Self-covering executions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6C3DC-137A-4805-37B3-86DF44E7A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85" y="1736801"/>
            <a:ext cx="11591806" cy="1025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Easy Lemma</a:t>
            </a:r>
            <a:r>
              <a:rPr lang="en-US" sz="2800" dirty="0"/>
              <a:t>: CRN </a:t>
            </a:r>
            <a:r>
              <a:rPr lang="en-US" sz="2800" i="1" dirty="0"/>
              <a:t>C</a:t>
            </a:r>
            <a:r>
              <a:rPr lang="en-US" sz="2800" dirty="0"/>
              <a:t> is </a:t>
            </a:r>
            <a:r>
              <a:rPr lang="en-US" sz="2800" u="sng" dirty="0"/>
              <a:t>not</a:t>
            </a:r>
            <a:r>
              <a:rPr lang="en-US" sz="2800" dirty="0"/>
              <a:t> execution bounded from </a:t>
            </a:r>
            <a:r>
              <a:rPr lang="en-US" sz="2800" b="1" dirty="0"/>
              <a:t>x</a:t>
            </a:r>
            <a:r>
              <a:rPr lang="en-US" sz="2800" baseline="-25000" dirty="0"/>
              <a:t>0</a:t>
            </a:r>
            <a:r>
              <a:rPr lang="en-US" sz="2800" dirty="0"/>
              <a:t> if and only if there </a:t>
            </a:r>
            <a:r>
              <a:rPr lang="en-US" sz="2800" u="sng" dirty="0"/>
              <a:t>is</a:t>
            </a:r>
            <a:r>
              <a:rPr lang="en-US" sz="2800" dirty="0"/>
              <a:t> an execution (</a:t>
            </a:r>
            <a:r>
              <a:rPr lang="en-US" sz="2800" b="1" dirty="0"/>
              <a:t>x</a:t>
            </a:r>
            <a:r>
              <a:rPr lang="en-US" sz="2800" baseline="-25000" dirty="0"/>
              <a:t>0</a:t>
            </a:r>
            <a:r>
              <a:rPr lang="en-US" sz="2800" dirty="0"/>
              <a:t>, </a:t>
            </a:r>
            <a:r>
              <a:rPr lang="en-US" sz="2800" b="1" dirty="0"/>
              <a:t>x</a:t>
            </a:r>
            <a:r>
              <a:rPr lang="en-US" sz="2800" baseline="-25000" dirty="0"/>
              <a:t>1</a:t>
            </a:r>
            <a:r>
              <a:rPr lang="en-US" sz="2800" dirty="0"/>
              <a:t>, </a:t>
            </a:r>
            <a:r>
              <a:rPr lang="en-US" sz="2800" b="1" dirty="0"/>
              <a:t>x</a:t>
            </a:r>
            <a:r>
              <a:rPr lang="en-US" sz="2800" baseline="-25000" dirty="0"/>
              <a:t>2</a:t>
            </a:r>
            <a:r>
              <a:rPr lang="en-US" sz="2800" dirty="0"/>
              <a:t>, …) that is </a:t>
            </a:r>
            <a:r>
              <a:rPr lang="en-US" sz="2800" b="1" dirty="0">
                <a:solidFill>
                  <a:srgbClr val="FF0000"/>
                </a:solidFill>
              </a:rPr>
              <a:t>self-covering</a:t>
            </a:r>
            <a:r>
              <a:rPr lang="en-US" sz="2800" dirty="0"/>
              <a:t>: </a:t>
            </a:r>
            <a:r>
              <a:rPr lang="en-US" sz="2800" b="1" dirty="0"/>
              <a:t>x</a:t>
            </a:r>
            <a:r>
              <a:rPr lang="en-US" sz="2800" i="1" baseline="-25000" dirty="0"/>
              <a:t>i</a:t>
            </a:r>
            <a:r>
              <a:rPr lang="en-US" sz="2800" dirty="0"/>
              <a:t> </a:t>
            </a:r>
            <a:r>
              <a:rPr lang="en-US" sz="2800" b="0" i="0" dirty="0">
                <a:effectLst/>
                <a:highlight>
                  <a:srgbClr val="FFFFFF"/>
                </a:highlight>
              </a:rPr>
              <a:t>≦ </a:t>
            </a:r>
            <a:r>
              <a:rPr lang="en-US" sz="2800" b="1" i="0" dirty="0" err="1">
                <a:effectLst/>
                <a:highlight>
                  <a:srgbClr val="FFFFFF"/>
                </a:highlight>
              </a:rPr>
              <a:t>x</a:t>
            </a:r>
            <a:r>
              <a:rPr lang="en-US" sz="2800" b="0" i="1" baseline="-25000" dirty="0" err="1">
                <a:effectLst/>
                <a:highlight>
                  <a:srgbClr val="FFFFFF"/>
                </a:highlight>
              </a:rPr>
              <a:t>k</a:t>
            </a:r>
            <a:r>
              <a:rPr lang="en-US" sz="2800" b="0" i="0" dirty="0">
                <a:effectLst/>
                <a:highlight>
                  <a:srgbClr val="FFFFFF"/>
                </a:highlight>
              </a:rPr>
              <a:t> for some </a:t>
            </a:r>
            <a:r>
              <a:rPr lang="en-US" sz="2800" b="0" i="1" dirty="0" err="1">
                <a:effectLst/>
                <a:highlight>
                  <a:srgbClr val="FFFFFF"/>
                </a:highlight>
              </a:rPr>
              <a:t>i</a:t>
            </a:r>
            <a:r>
              <a:rPr lang="en-US" sz="2800" b="0" i="0" dirty="0">
                <a:effectLst/>
                <a:highlight>
                  <a:srgbClr val="FFFFFF"/>
                </a:highlight>
              </a:rPr>
              <a:t> &lt; </a:t>
            </a:r>
            <a:r>
              <a:rPr lang="en-US" sz="2800" b="0" i="1" dirty="0">
                <a:effectLst/>
                <a:highlight>
                  <a:srgbClr val="FFFFFF"/>
                </a:highlight>
              </a:rPr>
              <a:t>k</a:t>
            </a:r>
            <a:r>
              <a:rPr lang="en-US" sz="2800" b="0" i="0" dirty="0">
                <a:effectLst/>
                <a:highlight>
                  <a:srgbClr val="FFFFFF"/>
                </a:highlight>
              </a:rPr>
              <a:t>.</a:t>
            </a:r>
            <a:endParaRPr lang="en-US" sz="2600" dirty="0">
              <a:highlight>
                <a:srgbClr val="FFFFFF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107B48-EC3E-40EF-11A3-3802420B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62A9FB-9BBD-CD52-BD3F-4C7FFE76B5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1174464"/>
              </p:ext>
            </p:extLst>
          </p:nvPr>
        </p:nvGraphicFramePr>
        <p:xfrm>
          <a:off x="8410180" y="2790762"/>
          <a:ext cx="3066596" cy="2846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8F1237D8-9A1B-2FB8-DFCE-CB3BA944E390}"/>
              </a:ext>
            </a:extLst>
          </p:cNvPr>
          <p:cNvSpPr/>
          <p:nvPr/>
        </p:nvSpPr>
        <p:spPr>
          <a:xfrm>
            <a:off x="9491357" y="3904584"/>
            <a:ext cx="231293" cy="2312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A20C125-4041-76B2-462D-0906BE13FA5A}"/>
              </a:ext>
            </a:extLst>
          </p:cNvPr>
          <p:cNvSpPr/>
          <p:nvPr/>
        </p:nvSpPr>
        <p:spPr>
          <a:xfrm>
            <a:off x="10058285" y="4678776"/>
            <a:ext cx="231293" cy="2312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2242EC2-0DBF-54E7-3DDD-28C547E920CA}"/>
              </a:ext>
            </a:extLst>
          </p:cNvPr>
          <p:cNvSpPr/>
          <p:nvPr/>
        </p:nvSpPr>
        <p:spPr>
          <a:xfrm>
            <a:off x="10631309" y="4961943"/>
            <a:ext cx="231293" cy="2312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E4905C-C1D5-3D44-1068-E651CE2651F3}"/>
              </a:ext>
            </a:extLst>
          </p:cNvPr>
          <p:cNvSpPr/>
          <p:nvPr/>
        </p:nvSpPr>
        <p:spPr>
          <a:xfrm>
            <a:off x="10917643" y="5209794"/>
            <a:ext cx="231293" cy="2312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777D05-462A-0715-F1CE-7BE22C96DD7A}"/>
              </a:ext>
            </a:extLst>
          </p:cNvPr>
          <p:cNvSpPr/>
          <p:nvPr/>
        </p:nvSpPr>
        <p:spPr>
          <a:xfrm>
            <a:off x="9207898" y="3633979"/>
            <a:ext cx="231293" cy="2312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C509CD-C44E-92DD-89BB-AC1A23742371}"/>
              </a:ext>
            </a:extLst>
          </p:cNvPr>
          <p:cNvSpPr/>
          <p:nvPr/>
        </p:nvSpPr>
        <p:spPr>
          <a:xfrm>
            <a:off x="8915290" y="3372206"/>
            <a:ext cx="231293" cy="2312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E1A0D3-65EF-25F2-E994-1DC6580FD4E9}"/>
              </a:ext>
            </a:extLst>
          </p:cNvPr>
          <p:cNvSpPr/>
          <p:nvPr/>
        </p:nvSpPr>
        <p:spPr>
          <a:xfrm>
            <a:off x="8640970" y="2841854"/>
            <a:ext cx="231293" cy="2312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DCE79B-AE68-4CF5-85EB-9AF5AC25BD88}"/>
              </a:ext>
            </a:extLst>
          </p:cNvPr>
          <p:cNvSpPr/>
          <p:nvPr/>
        </p:nvSpPr>
        <p:spPr>
          <a:xfrm>
            <a:off x="10345152" y="4161565"/>
            <a:ext cx="231293" cy="231293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D6B8F1-AD48-71DF-DDE8-F3AC20A85697}"/>
              </a:ext>
            </a:extLst>
          </p:cNvPr>
          <p:cNvSpPr txBox="1"/>
          <p:nvPr/>
        </p:nvSpPr>
        <p:spPr>
          <a:xfrm>
            <a:off x="9691755" y="4517198"/>
            <a:ext cx="798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x</a:t>
            </a:r>
            <a:r>
              <a:rPr lang="en-US" sz="3200" i="1" baseline="-25000" dirty="0"/>
              <a:t>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C6E934-9F9F-3AA1-932E-DCD295A62121}"/>
              </a:ext>
            </a:extLst>
          </p:cNvPr>
          <p:cNvSpPr txBox="1"/>
          <p:nvPr/>
        </p:nvSpPr>
        <p:spPr>
          <a:xfrm>
            <a:off x="10478238" y="3726701"/>
            <a:ext cx="798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x</a:t>
            </a:r>
            <a:r>
              <a:rPr lang="en-US" sz="3200" i="1" baseline="-25000" dirty="0" err="1"/>
              <a:t>k</a:t>
            </a:r>
            <a:endParaRPr lang="en-US" sz="3200" i="1" baseline="-25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BBF69-E8FB-8A8E-20A3-431F83AEF9EB}"/>
              </a:ext>
            </a:extLst>
          </p:cNvPr>
          <p:cNvSpPr txBox="1"/>
          <p:nvPr/>
        </p:nvSpPr>
        <p:spPr>
          <a:xfrm>
            <a:off x="1308223" y="2889018"/>
            <a:ext cx="6773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highlight>
                  <a:srgbClr val="FFFFFF"/>
                </a:highlight>
              </a:rPr>
              <a:t>⇒: </a:t>
            </a:r>
            <a:r>
              <a:rPr lang="en-US" sz="2200" i="1" dirty="0">
                <a:highlight>
                  <a:srgbClr val="FFFFFF"/>
                </a:highlight>
              </a:rPr>
              <a:t>Dickson’s Lemma</a:t>
            </a:r>
            <a:r>
              <a:rPr lang="en-US" sz="2200" dirty="0">
                <a:highlight>
                  <a:srgbClr val="FFFFFF"/>
                </a:highlight>
              </a:rPr>
              <a:t>: If (</a:t>
            </a:r>
            <a:r>
              <a:rPr lang="en-US" sz="2200" b="1" dirty="0">
                <a:highlight>
                  <a:srgbClr val="FFFFFF"/>
                </a:highlight>
              </a:rPr>
              <a:t>x</a:t>
            </a:r>
            <a:r>
              <a:rPr lang="en-US" sz="2200" baseline="-25000" dirty="0">
                <a:highlight>
                  <a:srgbClr val="FFFFFF"/>
                </a:highlight>
              </a:rPr>
              <a:t>0</a:t>
            </a:r>
            <a:r>
              <a:rPr lang="en-US" sz="2200" dirty="0">
                <a:highlight>
                  <a:srgbClr val="FFFFFF"/>
                </a:highlight>
              </a:rPr>
              <a:t>, </a:t>
            </a:r>
            <a:r>
              <a:rPr lang="en-US" sz="2200" b="1" dirty="0">
                <a:highlight>
                  <a:srgbClr val="FFFFFF"/>
                </a:highlight>
              </a:rPr>
              <a:t>x</a:t>
            </a:r>
            <a:r>
              <a:rPr lang="en-US" sz="2200" baseline="-25000" dirty="0">
                <a:highlight>
                  <a:srgbClr val="FFFFFF"/>
                </a:highlight>
              </a:rPr>
              <a:t>1</a:t>
            </a:r>
            <a:r>
              <a:rPr lang="en-US" sz="2200" dirty="0">
                <a:highlight>
                  <a:srgbClr val="FFFFFF"/>
                </a:highlight>
              </a:rPr>
              <a:t>, </a:t>
            </a:r>
            <a:r>
              <a:rPr lang="en-US" sz="2200" b="1" dirty="0">
                <a:highlight>
                  <a:srgbClr val="FFFFFF"/>
                </a:highlight>
              </a:rPr>
              <a:t>x</a:t>
            </a:r>
            <a:r>
              <a:rPr lang="en-US" sz="2200" baseline="-25000" dirty="0">
                <a:highlight>
                  <a:srgbClr val="FFFFFF"/>
                </a:highlight>
              </a:rPr>
              <a:t>2</a:t>
            </a:r>
            <a:r>
              <a:rPr lang="en-US" sz="2200" dirty="0">
                <a:highlight>
                  <a:srgbClr val="FFFFFF"/>
                </a:highlight>
              </a:rPr>
              <a:t>, …) is any infinite sequence of vectors from </a:t>
            </a:r>
            <a:r>
              <a:rPr lang="en-US" sz="2200" dirty="0" err="1">
                <a:highlight>
                  <a:srgbClr val="FFFFFF"/>
                </a:highlight>
              </a:rPr>
              <a:t>ℕ</a:t>
            </a:r>
            <a:r>
              <a:rPr lang="en-US" sz="2200" i="1" baseline="30000" dirty="0" err="1">
                <a:highlight>
                  <a:srgbClr val="FFFFFF"/>
                </a:highlight>
              </a:rPr>
              <a:t>d</a:t>
            </a:r>
            <a:r>
              <a:rPr lang="en-US" sz="2200" dirty="0">
                <a:highlight>
                  <a:srgbClr val="FFFFFF"/>
                </a:highlight>
              </a:rPr>
              <a:t>, then for some </a:t>
            </a:r>
            <a:r>
              <a:rPr lang="en-US" sz="2200" i="1" dirty="0" err="1">
                <a:highlight>
                  <a:srgbClr val="FFFFFF"/>
                </a:highlight>
              </a:rPr>
              <a:t>i</a:t>
            </a:r>
            <a:r>
              <a:rPr lang="en-US" sz="2200" dirty="0">
                <a:highlight>
                  <a:srgbClr val="FFFFFF"/>
                </a:highlight>
              </a:rPr>
              <a:t> &lt; </a:t>
            </a:r>
            <a:r>
              <a:rPr lang="en-US" sz="2200" i="1" dirty="0">
                <a:highlight>
                  <a:srgbClr val="FFFFFF"/>
                </a:highlight>
              </a:rPr>
              <a:t>k , </a:t>
            </a:r>
            <a:r>
              <a:rPr lang="en-US" sz="2200" b="1" dirty="0">
                <a:highlight>
                  <a:srgbClr val="FFFFFF"/>
                </a:highlight>
              </a:rPr>
              <a:t>x</a:t>
            </a:r>
            <a:r>
              <a:rPr lang="en-US" sz="2200" i="1" baseline="-25000" dirty="0">
                <a:highlight>
                  <a:srgbClr val="FFFFFF"/>
                </a:highlight>
              </a:rPr>
              <a:t>i</a:t>
            </a:r>
            <a:r>
              <a:rPr lang="en-US" sz="2200" dirty="0">
                <a:highlight>
                  <a:srgbClr val="FFFFFF"/>
                </a:highlight>
              </a:rPr>
              <a:t> ≦ </a:t>
            </a:r>
            <a:r>
              <a:rPr lang="en-US" sz="2200" b="1" dirty="0" err="1">
                <a:highlight>
                  <a:srgbClr val="FFFFFF"/>
                </a:highlight>
              </a:rPr>
              <a:t>x</a:t>
            </a:r>
            <a:r>
              <a:rPr lang="en-US" sz="2200" i="1" baseline="-25000" dirty="0" err="1">
                <a:highlight>
                  <a:srgbClr val="FFFFFF"/>
                </a:highlight>
              </a:rPr>
              <a:t>k</a:t>
            </a:r>
            <a:r>
              <a:rPr lang="en-US" sz="2200" dirty="0">
                <a:highlight>
                  <a:srgbClr val="FFFFFF"/>
                </a:highlight>
              </a:rPr>
              <a:t>. (easy to show by induction on dimension </a:t>
            </a:r>
            <a:r>
              <a:rPr lang="en-US" sz="2200" i="1" dirty="0">
                <a:highlight>
                  <a:srgbClr val="FFFFFF"/>
                </a:highlight>
              </a:rPr>
              <a:t>d</a:t>
            </a:r>
            <a:r>
              <a:rPr lang="en-US" sz="2200" dirty="0">
                <a:highlight>
                  <a:srgbClr val="FFFFFF"/>
                </a:highlight>
              </a:rPr>
              <a:t>) So if </a:t>
            </a:r>
            <a:r>
              <a:rPr lang="en-US" sz="2200" i="1" dirty="0">
                <a:highlight>
                  <a:srgbClr val="FFFFFF"/>
                </a:highlight>
              </a:rPr>
              <a:t>C</a:t>
            </a:r>
            <a:r>
              <a:rPr lang="en-US" sz="2200" dirty="0">
                <a:highlight>
                  <a:srgbClr val="FFFFFF"/>
                </a:highlight>
              </a:rPr>
              <a:t> has an infinite execution, it is self-covering.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979DC6-96CF-9832-151E-EEA03B3E505D}"/>
              </a:ext>
            </a:extLst>
          </p:cNvPr>
          <p:cNvSpPr txBox="1"/>
          <p:nvPr/>
        </p:nvSpPr>
        <p:spPr>
          <a:xfrm>
            <a:off x="1287719" y="4571534"/>
            <a:ext cx="64220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highlight>
                  <a:srgbClr val="FFFFFF"/>
                </a:highlight>
              </a:rPr>
              <a:t>⇐: If an execution is self-covering, by additivity we can repeat indefinitely the reactions leading from </a:t>
            </a:r>
            <a:r>
              <a:rPr lang="en-US" sz="2200" b="1" dirty="0">
                <a:highlight>
                  <a:srgbClr val="FFFFFF"/>
                </a:highlight>
              </a:rPr>
              <a:t>x</a:t>
            </a:r>
            <a:r>
              <a:rPr lang="en-US" sz="2200" i="1" baseline="-25000" dirty="0">
                <a:highlight>
                  <a:srgbClr val="FFFFFF"/>
                </a:highlight>
              </a:rPr>
              <a:t>i</a:t>
            </a:r>
            <a:r>
              <a:rPr lang="en-US" sz="2200" dirty="0">
                <a:highlight>
                  <a:srgbClr val="FFFFFF"/>
                </a:highlight>
              </a:rPr>
              <a:t> to </a:t>
            </a:r>
            <a:r>
              <a:rPr lang="en-US" sz="2200" b="1" dirty="0" err="1">
                <a:highlight>
                  <a:srgbClr val="FFFFFF"/>
                </a:highlight>
              </a:rPr>
              <a:t>x</a:t>
            </a:r>
            <a:r>
              <a:rPr lang="en-US" sz="2200" i="1" baseline="-25000" dirty="0" err="1">
                <a:highlight>
                  <a:srgbClr val="FFFFFF"/>
                </a:highlight>
              </a:rPr>
              <a:t>k</a:t>
            </a:r>
            <a:r>
              <a:rPr lang="en-US" sz="2200" dirty="0">
                <a:highlight>
                  <a:srgbClr val="FFFFFF"/>
                </a:highlight>
              </a:rPr>
              <a:t>, so </a:t>
            </a:r>
            <a:r>
              <a:rPr lang="en-US" sz="2200" i="1" dirty="0">
                <a:highlight>
                  <a:srgbClr val="FFFFFF"/>
                </a:highlight>
              </a:rPr>
              <a:t>C</a:t>
            </a:r>
            <a:r>
              <a:rPr lang="en-US" sz="2200" dirty="0">
                <a:highlight>
                  <a:srgbClr val="FFFFFF"/>
                </a:highlight>
              </a:rPr>
              <a:t> is not execution bounded from </a:t>
            </a:r>
            <a:r>
              <a:rPr lang="en-US" sz="2200" b="1" dirty="0">
                <a:highlight>
                  <a:srgbClr val="FFFFFF"/>
                </a:highlight>
              </a:rPr>
              <a:t>x</a:t>
            </a:r>
            <a:r>
              <a:rPr lang="en-US" sz="2200" baseline="-25000" dirty="0">
                <a:highlight>
                  <a:srgbClr val="FFFFFF"/>
                </a:highlight>
              </a:rPr>
              <a:t>0</a:t>
            </a:r>
            <a:r>
              <a:rPr lang="en-US" sz="2200" dirty="0">
                <a:highlight>
                  <a:srgbClr val="FFFFFF"/>
                </a:highlight>
              </a:rPr>
              <a:t>.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42D6E57-7F70-F756-D92B-638E2082531C}"/>
              </a:ext>
            </a:extLst>
          </p:cNvPr>
          <p:cNvGrpSpPr/>
          <p:nvPr/>
        </p:nvGrpSpPr>
        <p:grpSpPr>
          <a:xfrm>
            <a:off x="891494" y="5689896"/>
            <a:ext cx="602458" cy="1157203"/>
            <a:chOff x="4719102" y="4664509"/>
            <a:chExt cx="602458" cy="115720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7D7A75B-05E7-F7D4-E286-95D057322495}"/>
                </a:ext>
              </a:extLst>
            </p:cNvPr>
            <p:cNvSpPr/>
            <p:nvPr/>
          </p:nvSpPr>
          <p:spPr>
            <a:xfrm>
              <a:off x="4719102" y="5308308"/>
              <a:ext cx="260347" cy="26527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AA2E6C8-5658-657F-5169-4D3A73C57ED6}"/>
                </a:ext>
              </a:extLst>
            </p:cNvPr>
            <p:cNvSpPr/>
            <p:nvPr/>
          </p:nvSpPr>
          <p:spPr>
            <a:xfrm>
              <a:off x="5001034" y="5556442"/>
              <a:ext cx="260347" cy="26527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285B85F-7855-067D-E25C-A9780A55EC05}"/>
                </a:ext>
              </a:extLst>
            </p:cNvPr>
            <p:cNvSpPr/>
            <p:nvPr/>
          </p:nvSpPr>
          <p:spPr>
            <a:xfrm>
              <a:off x="5061213" y="5209198"/>
              <a:ext cx="260347" cy="2652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06DE91C-A9F3-1359-AFC8-83200A9AB293}"/>
                </a:ext>
              </a:extLst>
            </p:cNvPr>
            <p:cNvSpPr txBox="1"/>
            <p:nvPr/>
          </p:nvSpPr>
          <p:spPr>
            <a:xfrm>
              <a:off x="4825911" y="4664509"/>
              <a:ext cx="4354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/>
                <a:t>x</a:t>
              </a:r>
              <a:r>
                <a:rPr lang="en-US" sz="2400" baseline="-25000" dirty="0"/>
                <a:t>0</a:t>
              </a:r>
              <a:endParaRPr lang="en-US" sz="2400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6036503-6050-D097-4818-CF61663137C7}"/>
              </a:ext>
            </a:extLst>
          </p:cNvPr>
          <p:cNvGrpSpPr/>
          <p:nvPr/>
        </p:nvGrpSpPr>
        <p:grpSpPr>
          <a:xfrm>
            <a:off x="1756798" y="5689896"/>
            <a:ext cx="1284427" cy="1154971"/>
            <a:chOff x="5584406" y="4664509"/>
            <a:chExt cx="1284427" cy="1154971"/>
          </a:xfrm>
        </p:grpSpPr>
        <p:sp>
          <p:nvSpPr>
            <p:cNvPr id="65" name="Shape 380">
              <a:extLst>
                <a:ext uri="{FF2B5EF4-FFF2-40B4-BE49-F238E27FC236}">
                  <a16:creationId xmlns:a16="http://schemas.microsoft.com/office/drawing/2014/main" id="{F5DE9B92-B961-0DCE-83E1-3C2BF9B1892C}"/>
                </a:ext>
              </a:extLst>
            </p:cNvPr>
            <p:cNvSpPr/>
            <p:nvPr/>
          </p:nvSpPr>
          <p:spPr>
            <a:xfrm>
              <a:off x="5584406" y="5254550"/>
              <a:ext cx="517867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2E7F92A-6177-FE80-A842-24B15F0392D1}"/>
                </a:ext>
              </a:extLst>
            </p:cNvPr>
            <p:cNvSpPr/>
            <p:nvPr/>
          </p:nvSpPr>
          <p:spPr>
            <a:xfrm>
              <a:off x="6266375" y="5389840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5251735-CE14-1477-33AC-680F9AAB903D}"/>
                </a:ext>
              </a:extLst>
            </p:cNvPr>
            <p:cNvSpPr/>
            <p:nvPr/>
          </p:nvSpPr>
          <p:spPr>
            <a:xfrm>
              <a:off x="6608486" y="5290730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51D6C2C-324C-DF3B-BC8D-DEA819A34C41}"/>
                </a:ext>
              </a:extLst>
            </p:cNvPr>
            <p:cNvSpPr txBox="1"/>
            <p:nvPr/>
          </p:nvSpPr>
          <p:spPr>
            <a:xfrm>
              <a:off x="6396548" y="4664509"/>
              <a:ext cx="4354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/>
                <a:t>x</a:t>
              </a:r>
              <a:r>
                <a:rPr lang="en-US" sz="2400" baseline="-25000" dirty="0"/>
                <a:t>1</a:t>
              </a:r>
              <a:endParaRPr lang="en-US" sz="2400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36732BE-9C99-579F-137A-1CE392083BD1}"/>
              </a:ext>
            </a:extLst>
          </p:cNvPr>
          <p:cNvGrpSpPr/>
          <p:nvPr/>
        </p:nvGrpSpPr>
        <p:grpSpPr>
          <a:xfrm>
            <a:off x="3172850" y="5715472"/>
            <a:ext cx="1211350" cy="1148822"/>
            <a:chOff x="7000458" y="4690085"/>
            <a:chExt cx="1211350" cy="1148822"/>
          </a:xfrm>
        </p:grpSpPr>
        <p:sp>
          <p:nvSpPr>
            <p:cNvPr id="67" name="Shape 380">
              <a:extLst>
                <a:ext uri="{FF2B5EF4-FFF2-40B4-BE49-F238E27FC236}">
                  <a16:creationId xmlns:a16="http://schemas.microsoft.com/office/drawing/2014/main" id="{D891650F-B214-6032-36A9-B936F16D900C}"/>
                </a:ext>
              </a:extLst>
            </p:cNvPr>
            <p:cNvSpPr/>
            <p:nvPr/>
          </p:nvSpPr>
          <p:spPr>
            <a:xfrm>
              <a:off x="7000458" y="5273977"/>
              <a:ext cx="517867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68" name="Shape 381">
              <a:extLst>
                <a:ext uri="{FF2B5EF4-FFF2-40B4-BE49-F238E27FC236}">
                  <a16:creationId xmlns:a16="http://schemas.microsoft.com/office/drawing/2014/main" id="{FC6B926C-8E2A-263B-A488-3ECB87ED62BF}"/>
                </a:ext>
              </a:extLst>
            </p:cNvPr>
            <p:cNvSpPr/>
            <p:nvPr/>
          </p:nvSpPr>
          <p:spPr>
            <a:xfrm>
              <a:off x="7079987" y="5033841"/>
              <a:ext cx="307168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α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0035A8E-A0A0-F682-5AB0-449D28936AF5}"/>
                </a:ext>
              </a:extLst>
            </p:cNvPr>
            <p:cNvSpPr/>
            <p:nvPr/>
          </p:nvSpPr>
          <p:spPr>
            <a:xfrm>
              <a:off x="7609350" y="5415416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F90463C-286A-18DE-A12A-F76C8F7D1D3E}"/>
                </a:ext>
              </a:extLst>
            </p:cNvPr>
            <p:cNvSpPr/>
            <p:nvPr/>
          </p:nvSpPr>
          <p:spPr>
            <a:xfrm>
              <a:off x="7951461" y="5316306"/>
              <a:ext cx="260347" cy="2652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D916419-3BA3-54C3-0A0D-8F4D54831E7F}"/>
                </a:ext>
              </a:extLst>
            </p:cNvPr>
            <p:cNvSpPr txBox="1"/>
            <p:nvPr/>
          </p:nvSpPr>
          <p:spPr>
            <a:xfrm>
              <a:off x="7739523" y="4690085"/>
              <a:ext cx="4354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/>
                <a:t>x</a:t>
              </a:r>
              <a:r>
                <a:rPr lang="en-US" sz="2400" baseline="-25000" dirty="0"/>
                <a:t>2</a:t>
              </a:r>
              <a:endParaRPr lang="en-US" sz="2400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3A9E126-D785-698C-A470-D66FA441D42C}"/>
              </a:ext>
            </a:extLst>
          </p:cNvPr>
          <p:cNvGrpSpPr/>
          <p:nvPr/>
        </p:nvGrpSpPr>
        <p:grpSpPr>
          <a:xfrm>
            <a:off x="4457159" y="5715472"/>
            <a:ext cx="2158001" cy="1263401"/>
            <a:chOff x="8284767" y="4690085"/>
            <a:chExt cx="2158001" cy="1263401"/>
          </a:xfrm>
        </p:grpSpPr>
        <p:sp>
          <p:nvSpPr>
            <p:cNvPr id="69" name="Shape 380">
              <a:extLst>
                <a:ext uri="{FF2B5EF4-FFF2-40B4-BE49-F238E27FC236}">
                  <a16:creationId xmlns:a16="http://schemas.microsoft.com/office/drawing/2014/main" id="{1DDFC108-95CC-4BFB-9D71-EE40F91797F8}"/>
                </a:ext>
              </a:extLst>
            </p:cNvPr>
            <p:cNvSpPr/>
            <p:nvPr/>
          </p:nvSpPr>
          <p:spPr>
            <a:xfrm>
              <a:off x="8284767" y="5256782"/>
              <a:ext cx="517867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70" name="Shape 381">
              <a:extLst>
                <a:ext uri="{FF2B5EF4-FFF2-40B4-BE49-F238E27FC236}">
                  <a16:creationId xmlns:a16="http://schemas.microsoft.com/office/drawing/2014/main" id="{A9BB222A-9884-7621-81F2-4AB78CD7FA19}"/>
                </a:ext>
              </a:extLst>
            </p:cNvPr>
            <p:cNvSpPr/>
            <p:nvPr/>
          </p:nvSpPr>
          <p:spPr>
            <a:xfrm>
              <a:off x="8371510" y="5016646"/>
              <a:ext cx="292739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l-GR" sz="3175" dirty="0"/>
                <a:t>β</a:t>
              </a: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674AAF9-4EA8-E6A7-FCC3-8B7FFD53B0AF}"/>
                </a:ext>
              </a:extLst>
            </p:cNvPr>
            <p:cNvSpPr/>
            <p:nvPr/>
          </p:nvSpPr>
          <p:spPr>
            <a:xfrm>
              <a:off x="8957295" y="5415416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921E241-201D-0ACB-317E-156F1122A76A}"/>
                </a:ext>
              </a:extLst>
            </p:cNvPr>
            <p:cNvSpPr/>
            <p:nvPr/>
          </p:nvSpPr>
          <p:spPr>
            <a:xfrm>
              <a:off x="9299406" y="5316306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7D4A4EE-60D8-FA82-0534-DD5ECFAFED2C}"/>
                </a:ext>
              </a:extLst>
            </p:cNvPr>
            <p:cNvSpPr txBox="1"/>
            <p:nvPr/>
          </p:nvSpPr>
          <p:spPr>
            <a:xfrm>
              <a:off x="9087467" y="4690085"/>
              <a:ext cx="135530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/>
                <a:t>x</a:t>
              </a:r>
              <a:r>
                <a:rPr lang="en-US" sz="2400" baseline="-25000" dirty="0"/>
                <a:t>3</a:t>
              </a:r>
              <a:r>
                <a:rPr lang="en-US" sz="2400" dirty="0"/>
                <a:t> </a:t>
              </a:r>
              <a:r>
                <a:rPr lang="en-US" sz="2400" b="0" i="0" dirty="0">
                  <a:effectLst/>
                  <a:latin typeface="Arial" panose="020B0604020202020204" pitchFamily="34" charset="0"/>
                </a:rPr>
                <a:t>≧ </a:t>
              </a:r>
              <a:r>
                <a:rPr lang="en-US" sz="2400" b="1" dirty="0"/>
                <a:t>x</a:t>
              </a:r>
              <a:r>
                <a:rPr lang="en-US" sz="2400" baseline="-25000" dirty="0"/>
                <a:t>1</a:t>
              </a:r>
              <a:endParaRPr lang="en-US" sz="2400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29166BD-773A-AD42-115D-B39897767079}"/>
                </a:ext>
              </a:extLst>
            </p:cNvPr>
            <p:cNvSpPr/>
            <p:nvPr/>
          </p:nvSpPr>
          <p:spPr>
            <a:xfrm>
              <a:off x="9217642" y="5688216"/>
              <a:ext cx="260347" cy="2652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D06C04D-A807-0871-96CC-27CD35C65351}"/>
              </a:ext>
            </a:extLst>
          </p:cNvPr>
          <p:cNvGrpSpPr/>
          <p:nvPr/>
        </p:nvGrpSpPr>
        <p:grpSpPr>
          <a:xfrm>
            <a:off x="6201467" y="6088185"/>
            <a:ext cx="2770466" cy="1019726"/>
            <a:chOff x="6201467" y="6230590"/>
            <a:chExt cx="2770466" cy="1019726"/>
          </a:xfrm>
        </p:grpSpPr>
        <p:sp>
          <p:nvSpPr>
            <p:cNvPr id="89" name="Shape 380">
              <a:extLst>
                <a:ext uri="{FF2B5EF4-FFF2-40B4-BE49-F238E27FC236}">
                  <a16:creationId xmlns:a16="http://schemas.microsoft.com/office/drawing/2014/main" id="{43816DAB-49E1-1D23-227E-B4886CC929BB}"/>
                </a:ext>
              </a:extLst>
            </p:cNvPr>
            <p:cNvSpPr/>
            <p:nvPr/>
          </p:nvSpPr>
          <p:spPr>
            <a:xfrm>
              <a:off x="6201467" y="6476384"/>
              <a:ext cx="517867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90" name="Shape 381">
              <a:extLst>
                <a:ext uri="{FF2B5EF4-FFF2-40B4-BE49-F238E27FC236}">
                  <a16:creationId xmlns:a16="http://schemas.microsoft.com/office/drawing/2014/main" id="{3BA4857F-61EE-A41A-01E9-DBA400D7C7A7}"/>
                </a:ext>
              </a:extLst>
            </p:cNvPr>
            <p:cNvSpPr/>
            <p:nvPr/>
          </p:nvSpPr>
          <p:spPr>
            <a:xfrm>
              <a:off x="6280996" y="6236248"/>
              <a:ext cx="307168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α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CB0EEFC-B923-CCD7-DAF5-03CE1DE478BB}"/>
                </a:ext>
              </a:extLst>
            </p:cNvPr>
            <p:cNvSpPr/>
            <p:nvPr/>
          </p:nvSpPr>
          <p:spPr>
            <a:xfrm>
              <a:off x="6810359" y="6617823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15D97CF-1D53-9737-5A92-05DABE67AF89}"/>
                </a:ext>
              </a:extLst>
            </p:cNvPr>
            <p:cNvSpPr/>
            <p:nvPr/>
          </p:nvSpPr>
          <p:spPr>
            <a:xfrm>
              <a:off x="7152470" y="6518713"/>
              <a:ext cx="260347" cy="2652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0030467-E047-C009-4A1D-EBAD4F8DFE93}"/>
                </a:ext>
              </a:extLst>
            </p:cNvPr>
            <p:cNvSpPr/>
            <p:nvPr/>
          </p:nvSpPr>
          <p:spPr>
            <a:xfrm>
              <a:off x="7070706" y="6900351"/>
              <a:ext cx="260347" cy="2652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96" name="Shape 380">
              <a:extLst>
                <a:ext uri="{FF2B5EF4-FFF2-40B4-BE49-F238E27FC236}">
                  <a16:creationId xmlns:a16="http://schemas.microsoft.com/office/drawing/2014/main" id="{84C589EA-D548-DDCF-4EA6-A9487709132B}"/>
                </a:ext>
              </a:extLst>
            </p:cNvPr>
            <p:cNvSpPr/>
            <p:nvPr/>
          </p:nvSpPr>
          <p:spPr>
            <a:xfrm>
              <a:off x="7696947" y="6470726"/>
              <a:ext cx="517867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97" name="Shape 381">
              <a:extLst>
                <a:ext uri="{FF2B5EF4-FFF2-40B4-BE49-F238E27FC236}">
                  <a16:creationId xmlns:a16="http://schemas.microsoft.com/office/drawing/2014/main" id="{25CE446D-8800-48F4-C77B-662966A35E54}"/>
                </a:ext>
              </a:extLst>
            </p:cNvPr>
            <p:cNvSpPr/>
            <p:nvPr/>
          </p:nvSpPr>
          <p:spPr>
            <a:xfrm>
              <a:off x="7783690" y="6230590"/>
              <a:ext cx="292739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l-GR" sz="3175" dirty="0"/>
                <a:t>β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999257B-2014-6D18-BAD4-123B6359719E}"/>
                </a:ext>
              </a:extLst>
            </p:cNvPr>
            <p:cNvSpPr/>
            <p:nvPr/>
          </p:nvSpPr>
          <p:spPr>
            <a:xfrm>
              <a:off x="8369475" y="6629360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DDDC132-9549-02C0-47F5-518379312F0A}"/>
                </a:ext>
              </a:extLst>
            </p:cNvPr>
            <p:cNvSpPr/>
            <p:nvPr/>
          </p:nvSpPr>
          <p:spPr>
            <a:xfrm>
              <a:off x="8711586" y="6530250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B4F48F3-44A3-3691-C390-02D29670FEA2}"/>
                </a:ext>
              </a:extLst>
            </p:cNvPr>
            <p:cNvSpPr/>
            <p:nvPr/>
          </p:nvSpPr>
          <p:spPr>
            <a:xfrm>
              <a:off x="8629822" y="6902160"/>
              <a:ext cx="260347" cy="2652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DB07664-34A4-FF44-A797-9B88F48447F2}"/>
                </a:ext>
              </a:extLst>
            </p:cNvPr>
            <p:cNvSpPr/>
            <p:nvPr/>
          </p:nvSpPr>
          <p:spPr>
            <a:xfrm>
              <a:off x="8281273" y="6985046"/>
              <a:ext cx="260347" cy="2652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EBD31D2-C485-07A3-CD7D-C52978D67431}"/>
              </a:ext>
            </a:extLst>
          </p:cNvPr>
          <p:cNvGrpSpPr/>
          <p:nvPr/>
        </p:nvGrpSpPr>
        <p:grpSpPr>
          <a:xfrm>
            <a:off x="9225275" y="6119435"/>
            <a:ext cx="3660475" cy="1029783"/>
            <a:chOff x="9225275" y="6261840"/>
            <a:chExt cx="3660475" cy="1029783"/>
          </a:xfrm>
        </p:grpSpPr>
        <p:sp>
          <p:nvSpPr>
            <p:cNvPr id="104" name="Shape 380">
              <a:extLst>
                <a:ext uri="{FF2B5EF4-FFF2-40B4-BE49-F238E27FC236}">
                  <a16:creationId xmlns:a16="http://schemas.microsoft.com/office/drawing/2014/main" id="{3873950B-625C-8CDE-2FFC-18C149D3966C}"/>
                </a:ext>
              </a:extLst>
            </p:cNvPr>
            <p:cNvSpPr/>
            <p:nvPr/>
          </p:nvSpPr>
          <p:spPr>
            <a:xfrm>
              <a:off x="9225275" y="6501976"/>
              <a:ext cx="517867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105" name="Shape 381">
              <a:extLst>
                <a:ext uri="{FF2B5EF4-FFF2-40B4-BE49-F238E27FC236}">
                  <a16:creationId xmlns:a16="http://schemas.microsoft.com/office/drawing/2014/main" id="{AF983A84-A8EE-D359-BDB7-45762BB6850A}"/>
                </a:ext>
              </a:extLst>
            </p:cNvPr>
            <p:cNvSpPr/>
            <p:nvPr/>
          </p:nvSpPr>
          <p:spPr>
            <a:xfrm>
              <a:off x="9304804" y="6261840"/>
              <a:ext cx="307168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α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AF46A08-D023-A13C-1861-A307A45302DE}"/>
                </a:ext>
              </a:extLst>
            </p:cNvPr>
            <p:cNvSpPr/>
            <p:nvPr/>
          </p:nvSpPr>
          <p:spPr>
            <a:xfrm>
              <a:off x="9834167" y="6643415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15A4E9B-BDC4-90DA-77F1-689A70C133BC}"/>
                </a:ext>
              </a:extLst>
            </p:cNvPr>
            <p:cNvSpPr/>
            <p:nvPr/>
          </p:nvSpPr>
          <p:spPr>
            <a:xfrm>
              <a:off x="10176278" y="6544305"/>
              <a:ext cx="260347" cy="2652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94542384-BDEA-E7D8-F0C8-7559D3320496}"/>
                </a:ext>
              </a:extLst>
            </p:cNvPr>
            <p:cNvSpPr/>
            <p:nvPr/>
          </p:nvSpPr>
          <p:spPr>
            <a:xfrm>
              <a:off x="10094514" y="6925943"/>
              <a:ext cx="260347" cy="2652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C382A01-3AA0-F7CA-211B-1E87C9E40C82}"/>
                </a:ext>
              </a:extLst>
            </p:cNvPr>
            <p:cNvSpPr/>
            <p:nvPr/>
          </p:nvSpPr>
          <p:spPr>
            <a:xfrm>
              <a:off x="9743142" y="7006699"/>
              <a:ext cx="260347" cy="2652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111" name="Shape 380">
              <a:extLst>
                <a:ext uri="{FF2B5EF4-FFF2-40B4-BE49-F238E27FC236}">
                  <a16:creationId xmlns:a16="http://schemas.microsoft.com/office/drawing/2014/main" id="{02B84851-A793-DA16-EA3C-33317D4CE9CB}"/>
                </a:ext>
              </a:extLst>
            </p:cNvPr>
            <p:cNvSpPr/>
            <p:nvPr/>
          </p:nvSpPr>
          <p:spPr>
            <a:xfrm>
              <a:off x="10644193" y="6512033"/>
              <a:ext cx="517867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112" name="Shape 381">
              <a:extLst>
                <a:ext uri="{FF2B5EF4-FFF2-40B4-BE49-F238E27FC236}">
                  <a16:creationId xmlns:a16="http://schemas.microsoft.com/office/drawing/2014/main" id="{55D14860-A6BD-F143-8BEF-65F6C9DE419A}"/>
                </a:ext>
              </a:extLst>
            </p:cNvPr>
            <p:cNvSpPr/>
            <p:nvPr/>
          </p:nvSpPr>
          <p:spPr>
            <a:xfrm>
              <a:off x="10730936" y="6271897"/>
              <a:ext cx="292739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l-GR" sz="3175" dirty="0"/>
                <a:t>β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786BE109-A8E6-DC12-38A2-84F201858251}"/>
                </a:ext>
              </a:extLst>
            </p:cNvPr>
            <p:cNvSpPr/>
            <p:nvPr/>
          </p:nvSpPr>
          <p:spPr>
            <a:xfrm>
              <a:off x="11316721" y="6670667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E4E4F8D-F9DD-A7AC-4151-F21D27E32462}"/>
                </a:ext>
              </a:extLst>
            </p:cNvPr>
            <p:cNvSpPr/>
            <p:nvPr/>
          </p:nvSpPr>
          <p:spPr>
            <a:xfrm>
              <a:off x="11658832" y="6571557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238AAA23-5EE5-F36A-194E-DD8E89A68421}"/>
                </a:ext>
              </a:extLst>
            </p:cNvPr>
            <p:cNvSpPr/>
            <p:nvPr/>
          </p:nvSpPr>
          <p:spPr>
            <a:xfrm>
              <a:off x="11577068" y="6943467"/>
              <a:ext cx="260347" cy="2652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C8FCCC3-32C1-DD0E-26EE-681ABA510C41}"/>
                </a:ext>
              </a:extLst>
            </p:cNvPr>
            <p:cNvSpPr/>
            <p:nvPr/>
          </p:nvSpPr>
          <p:spPr>
            <a:xfrm>
              <a:off x="11228519" y="7026353"/>
              <a:ext cx="260347" cy="2652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DB287195-01B5-39CA-D052-69F1EF8AFB74}"/>
                </a:ext>
              </a:extLst>
            </p:cNvPr>
            <p:cNvSpPr/>
            <p:nvPr/>
          </p:nvSpPr>
          <p:spPr>
            <a:xfrm>
              <a:off x="11932937" y="6854219"/>
              <a:ext cx="260347" cy="2652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120" name="Shape 381">
              <a:extLst>
                <a:ext uri="{FF2B5EF4-FFF2-40B4-BE49-F238E27FC236}">
                  <a16:creationId xmlns:a16="http://schemas.microsoft.com/office/drawing/2014/main" id="{24E37B2B-A67F-73AA-472C-860263D5FA44}"/>
                </a:ext>
              </a:extLst>
            </p:cNvPr>
            <p:cNvSpPr/>
            <p:nvPr/>
          </p:nvSpPr>
          <p:spPr>
            <a:xfrm>
              <a:off x="12455152" y="6334466"/>
              <a:ext cx="430598" cy="691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n-US" sz="4000" dirty="0"/>
                <a:t>…</a:t>
              </a:r>
              <a:endParaRPr lang="el-GR" sz="40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F8EFF94-66D8-9A2E-7647-B642AEC158D3}"/>
              </a:ext>
            </a:extLst>
          </p:cNvPr>
          <p:cNvSpPr txBox="1"/>
          <p:nvPr/>
        </p:nvSpPr>
        <p:spPr>
          <a:xfrm rot="18190991">
            <a:off x="10126745" y="4343126"/>
            <a:ext cx="3315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highlight>
                  <a:srgbClr val="FFFFFF"/>
                </a:highlight>
              </a:rPr>
              <a:t>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49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/>
      <p:bldP spid="19" grpId="0"/>
      <p:bldP spid="24" grpId="0"/>
      <p:bldP spid="2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51CC-CBAA-DC0F-EF4E-2655ACE12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877702"/>
          </a:xfrm>
        </p:spPr>
        <p:txBody>
          <a:bodyPr/>
          <a:lstStyle/>
          <a:p>
            <a:r>
              <a:rPr lang="en-US" dirty="0"/>
              <a:t>Linear potential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EF5E8-FB3B-345E-0B4A-DCF300F18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85" y="1477926"/>
            <a:ext cx="11591806" cy="5331032"/>
          </a:xfrm>
        </p:spPr>
        <p:txBody>
          <a:bodyPr>
            <a:normAutofit/>
          </a:bodyPr>
          <a:lstStyle/>
          <a:p>
            <a:r>
              <a:rPr lang="en-US" sz="2800" u="sng" dirty="0"/>
              <a:t>Definition</a:t>
            </a:r>
            <a:r>
              <a:rPr lang="en-US" sz="2800" dirty="0"/>
              <a:t>: </a:t>
            </a:r>
            <a:r>
              <a:rPr lang="el-GR" sz="2800" dirty="0"/>
              <a:t>Φ</a:t>
            </a:r>
            <a:r>
              <a:rPr lang="en-US" sz="2800" dirty="0"/>
              <a:t>: ℕ</a:t>
            </a:r>
            <a:r>
              <a:rPr lang="en-US" sz="2800" i="1" baseline="30000" dirty="0"/>
              <a:t>d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dirty="0"/>
              <a:t>ℝ</a:t>
            </a:r>
            <a:r>
              <a:rPr lang="en-US" sz="2800" baseline="-25000" dirty="0"/>
              <a:t>≥0</a:t>
            </a:r>
            <a:r>
              <a:rPr lang="en-US" sz="2800" dirty="0"/>
              <a:t> is a </a:t>
            </a:r>
            <a:r>
              <a:rPr lang="en-US" sz="2800" b="1" dirty="0">
                <a:solidFill>
                  <a:srgbClr val="FF0000"/>
                </a:solidFill>
              </a:rPr>
              <a:t>linear potential function</a:t>
            </a:r>
            <a:r>
              <a:rPr lang="en-US" sz="2800" dirty="0"/>
              <a:t> for a CRN if it is a nonnegative linear function of states that every reaction strictly decreases.</a:t>
            </a:r>
          </a:p>
          <a:p>
            <a:r>
              <a:rPr lang="en-US" sz="2800" dirty="0"/>
              <a:t>Example:</a:t>
            </a:r>
          </a:p>
          <a:p>
            <a:pPr lvl="1"/>
            <a:r>
              <a:rPr lang="en-US" sz="2800" i="1" dirty="0"/>
              <a:t>A</a:t>
            </a:r>
            <a:r>
              <a:rPr lang="en-US" sz="2800" dirty="0"/>
              <a:t>+</a:t>
            </a:r>
            <a:r>
              <a:rPr lang="en-US" sz="2800" i="1" dirty="0"/>
              <a:t>A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>
                <a:sym typeface="Wingdings" panose="05000000000000000000" pitchFamily="2" charset="2"/>
              </a:rPr>
              <a:t>B</a:t>
            </a:r>
            <a:r>
              <a:rPr lang="en-US" sz="2800" dirty="0">
                <a:sym typeface="Wingdings" panose="05000000000000000000" pitchFamily="2" charset="2"/>
              </a:rPr>
              <a:t>+</a:t>
            </a:r>
            <a:r>
              <a:rPr lang="en-US" sz="2800" i="1" dirty="0">
                <a:sym typeface="Wingdings" panose="05000000000000000000" pitchFamily="2" charset="2"/>
              </a:rPr>
              <a:t>C</a:t>
            </a:r>
          </a:p>
          <a:p>
            <a:pPr lvl="1"/>
            <a:r>
              <a:rPr lang="en-US" sz="2800" i="1" dirty="0">
                <a:sym typeface="Wingdings" panose="05000000000000000000" pitchFamily="2" charset="2"/>
              </a:rPr>
              <a:t>B</a:t>
            </a:r>
            <a:r>
              <a:rPr lang="en-US" sz="2800" dirty="0">
                <a:sym typeface="Wingdings" panose="05000000000000000000" pitchFamily="2" charset="2"/>
              </a:rPr>
              <a:t>+</a:t>
            </a:r>
            <a:r>
              <a:rPr lang="en-US" sz="2800" i="1" dirty="0">
                <a:sym typeface="Wingdings" panose="05000000000000000000" pitchFamily="2" charset="2"/>
              </a:rPr>
              <a:t>B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>
                <a:sym typeface="Wingdings" panose="05000000000000000000" pitchFamily="2" charset="2"/>
              </a:rPr>
              <a:t>A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A linear potential function </a:t>
            </a:r>
            <a:r>
              <a:rPr lang="el-GR" sz="2800" dirty="0"/>
              <a:t>Φ</a:t>
            </a:r>
            <a:r>
              <a:rPr lang="en-US" sz="2800" dirty="0"/>
              <a:t>(</a:t>
            </a:r>
            <a:r>
              <a:rPr lang="en-US" sz="2800" b="1" dirty="0"/>
              <a:t>x</a:t>
            </a:r>
            <a:r>
              <a:rPr lang="en-US" sz="2800" dirty="0"/>
              <a:t>) = </a:t>
            </a:r>
            <a:r>
              <a:rPr lang="en-US" sz="2800" dirty="0" err="1"/>
              <a:t>v</a:t>
            </a:r>
            <a:r>
              <a:rPr lang="en-US" sz="2800" i="1" baseline="-25000" dirty="0" err="1"/>
              <a:t>A</a:t>
            </a:r>
            <a:r>
              <a:rPr lang="en-US" sz="2800" dirty="0" err="1"/>
              <a:t>∙</a:t>
            </a:r>
            <a:r>
              <a:rPr lang="en-US" sz="2800" b="1" dirty="0" err="1"/>
              <a:t>x</a:t>
            </a:r>
            <a:r>
              <a:rPr lang="en-US" sz="2800" dirty="0"/>
              <a:t>(</a:t>
            </a:r>
            <a:r>
              <a:rPr lang="en-US" sz="2800" i="1" dirty="0"/>
              <a:t>A</a:t>
            </a:r>
            <a:r>
              <a:rPr lang="en-US" sz="2800" dirty="0"/>
              <a:t>) + </a:t>
            </a:r>
            <a:r>
              <a:rPr lang="en-US" sz="2800" dirty="0" err="1"/>
              <a:t>v</a:t>
            </a:r>
            <a:r>
              <a:rPr lang="en-US" sz="2800" i="1" baseline="-25000" dirty="0" err="1"/>
              <a:t>B</a:t>
            </a:r>
            <a:r>
              <a:rPr lang="en-US" sz="2800" dirty="0" err="1"/>
              <a:t>∙</a:t>
            </a:r>
            <a:r>
              <a:rPr lang="en-US" sz="2800" b="1" dirty="0" err="1"/>
              <a:t>x</a:t>
            </a:r>
            <a:r>
              <a:rPr lang="en-US" sz="2800" dirty="0"/>
              <a:t>(</a:t>
            </a:r>
            <a:r>
              <a:rPr lang="en-US" sz="2800" i="1" dirty="0"/>
              <a:t>B</a:t>
            </a:r>
            <a:r>
              <a:rPr lang="en-US" sz="2800" dirty="0"/>
              <a:t>) + </a:t>
            </a:r>
            <a:r>
              <a:rPr lang="en-US" sz="2800" dirty="0" err="1"/>
              <a:t>v</a:t>
            </a:r>
            <a:r>
              <a:rPr lang="en-US" sz="2800" i="1" baseline="-25000" dirty="0" err="1"/>
              <a:t>C</a:t>
            </a:r>
            <a:r>
              <a:rPr lang="en-US" sz="2800" dirty="0" err="1"/>
              <a:t>∙</a:t>
            </a:r>
            <a:r>
              <a:rPr lang="en-US" sz="2800" b="1" dirty="0" err="1"/>
              <a:t>x</a:t>
            </a:r>
            <a:r>
              <a:rPr lang="en-US" sz="2800" dirty="0"/>
              <a:t>(</a:t>
            </a:r>
            <a:r>
              <a:rPr lang="en-US" sz="2800" i="1" dirty="0"/>
              <a:t>C</a:t>
            </a:r>
            <a:r>
              <a:rPr lang="en-US" sz="2800" dirty="0"/>
              <a:t>) must satisfy                  2v</a:t>
            </a:r>
            <a:r>
              <a:rPr lang="en-US" sz="2800" i="1" baseline="-25000" dirty="0"/>
              <a:t>A</a:t>
            </a:r>
            <a:r>
              <a:rPr lang="en-US" sz="2800" dirty="0"/>
              <a:t> &gt; </a:t>
            </a:r>
            <a:r>
              <a:rPr lang="en-US" sz="2800" dirty="0" err="1"/>
              <a:t>v</a:t>
            </a:r>
            <a:r>
              <a:rPr lang="en-US" sz="2800" i="1" baseline="-25000" dirty="0" err="1"/>
              <a:t>B</a:t>
            </a:r>
            <a:r>
              <a:rPr lang="en-US" sz="2800" dirty="0" err="1"/>
              <a:t>+v</a:t>
            </a:r>
            <a:r>
              <a:rPr lang="en-US" sz="2800" i="1" baseline="-25000" dirty="0" err="1"/>
              <a:t>C</a:t>
            </a:r>
            <a:r>
              <a:rPr lang="en-US" sz="2800" dirty="0"/>
              <a:t> and 2v</a:t>
            </a:r>
            <a:r>
              <a:rPr lang="en-US" sz="2800" i="1" baseline="-25000" dirty="0"/>
              <a:t>B</a:t>
            </a:r>
            <a:r>
              <a:rPr lang="en-US" sz="2800" dirty="0"/>
              <a:t> &gt; </a:t>
            </a:r>
            <a:r>
              <a:rPr lang="en-US" sz="2800" dirty="0" err="1"/>
              <a:t>v</a:t>
            </a:r>
            <a:r>
              <a:rPr lang="en-US" sz="2800" i="1" baseline="-25000" dirty="0" err="1"/>
              <a:t>A</a:t>
            </a:r>
            <a:r>
              <a:rPr lang="en-US" sz="2800" dirty="0"/>
              <a:t>  …    </a:t>
            </a:r>
            <a:r>
              <a:rPr lang="en-US" sz="2800" dirty="0" err="1"/>
              <a:t>v</a:t>
            </a:r>
            <a:r>
              <a:rPr lang="en-US" sz="2800" i="1" baseline="-25000" dirty="0" err="1"/>
              <a:t>A</a:t>
            </a:r>
            <a:r>
              <a:rPr lang="en-US" sz="2800" dirty="0"/>
              <a:t>=</a:t>
            </a:r>
            <a:r>
              <a:rPr lang="en-US" sz="2800" dirty="0" err="1"/>
              <a:t>v</a:t>
            </a:r>
            <a:r>
              <a:rPr lang="en-US" sz="2800" i="1" baseline="-25000" dirty="0" err="1"/>
              <a:t>B</a:t>
            </a:r>
            <a:r>
              <a:rPr lang="en-US" sz="2800" dirty="0"/>
              <a:t>=1  and  </a:t>
            </a:r>
            <a:r>
              <a:rPr lang="en-US" sz="2800" dirty="0" err="1"/>
              <a:t>v</a:t>
            </a:r>
            <a:r>
              <a:rPr lang="en-US" sz="2800" i="1" baseline="-25000" dirty="0" err="1"/>
              <a:t>C</a:t>
            </a:r>
            <a:r>
              <a:rPr lang="en-US" sz="2800" dirty="0"/>
              <a:t>=0  works.</a:t>
            </a:r>
          </a:p>
          <a:p>
            <a:r>
              <a:rPr lang="en-US" sz="2800" dirty="0"/>
              <a:t>A coefficient </a:t>
            </a:r>
            <a:r>
              <a:rPr lang="en-US" sz="2800" dirty="0" err="1"/>
              <a:t>v</a:t>
            </a:r>
            <a:r>
              <a:rPr lang="en-US" sz="2800" i="1" baseline="-25000" dirty="0" err="1"/>
              <a:t>S</a:t>
            </a:r>
            <a:r>
              <a:rPr lang="en-US" sz="2800" dirty="0"/>
              <a:t> assigns a nonnegative “mass” to species </a:t>
            </a:r>
            <a:r>
              <a:rPr lang="en-US" sz="2800" i="1" dirty="0"/>
              <a:t>S</a:t>
            </a:r>
            <a:r>
              <a:rPr lang="en-US" sz="2800" dirty="0"/>
              <a:t>, and every reaction removes a positive amount of mass from the system.</a:t>
            </a:r>
          </a:p>
          <a:p>
            <a:r>
              <a:rPr lang="en-US" sz="2800" dirty="0"/>
              <a:t>By clearing denominators, we can assume each </a:t>
            </a:r>
            <a:r>
              <a:rPr lang="en-US" sz="2800" dirty="0" err="1"/>
              <a:t>v</a:t>
            </a:r>
            <a:r>
              <a:rPr lang="en-US" sz="2800" i="1" baseline="-25000" dirty="0" err="1"/>
              <a:t>S</a:t>
            </a:r>
            <a:r>
              <a:rPr lang="en-US" sz="2800" dirty="0"/>
              <a:t> is an integer, so each reaction decreases </a:t>
            </a:r>
            <a:r>
              <a:rPr lang="el-GR" sz="2800" dirty="0"/>
              <a:t>Φ</a:t>
            </a:r>
            <a:r>
              <a:rPr lang="en-US" sz="2800" dirty="0"/>
              <a:t> by at least 1.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17B9D-ED99-C9DF-47F4-AB55A8A0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4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B1751-F098-82FF-23BB-F4B33A4B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84" y="625601"/>
            <a:ext cx="11591806" cy="1461188"/>
          </a:xfrm>
        </p:spPr>
        <p:txBody>
          <a:bodyPr/>
          <a:lstStyle/>
          <a:p>
            <a:r>
              <a:rPr lang="en-US" dirty="0"/>
              <a:t>Linear potential functions characterize execution bounded CRNs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5A3CC-807F-7F75-1941-55D62C1EA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84" y="2612764"/>
            <a:ext cx="11591806" cy="3867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Theorem</a:t>
            </a:r>
            <a:r>
              <a:rPr lang="en-US" sz="2800" dirty="0"/>
              <a:t>: A CRN has a linear potential function if and only if it is execution bounded from every state.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Forward direction is easy: Since each reaction reduces Φ by at least 1, from any state </a:t>
            </a:r>
            <a:r>
              <a:rPr lang="en-US" sz="2800" b="1" dirty="0"/>
              <a:t>x</a:t>
            </a:r>
            <a:r>
              <a:rPr lang="en-US" sz="2800" dirty="0"/>
              <a:t>,</a:t>
            </a:r>
            <a:r>
              <a:rPr lang="en-US" sz="2800" b="1" dirty="0"/>
              <a:t> </a:t>
            </a:r>
            <a:r>
              <a:rPr lang="en-US" sz="2800" dirty="0"/>
              <a:t>at most Φ(</a:t>
            </a:r>
            <a:r>
              <a:rPr lang="en-US" sz="2800" b="1" dirty="0"/>
              <a:t>x</a:t>
            </a:r>
            <a:r>
              <a:rPr lang="en-US" sz="2800" dirty="0"/>
              <a:t>) reactions are possible.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59E8C-1D00-BB8E-3834-9B6562DC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6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B1751-F098-82FF-23BB-F4B33A4B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84" y="486355"/>
            <a:ext cx="11591806" cy="1461188"/>
          </a:xfrm>
        </p:spPr>
        <p:txBody>
          <a:bodyPr/>
          <a:lstStyle/>
          <a:p>
            <a:r>
              <a:rPr lang="en-US" sz="5400" dirty="0"/>
              <a:t>Key technical tool for reverse direction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5A3CC-807F-7F75-1941-55D62C1EA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84" y="2021130"/>
            <a:ext cx="11591806" cy="3867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Theorem:</a:t>
            </a:r>
            <a:r>
              <a:rPr lang="en-US" sz="2800" dirty="0"/>
              <a:t> (Gale 1960) “</a:t>
            </a:r>
            <a:r>
              <a:rPr lang="en-US" sz="2800" i="1" dirty="0"/>
              <a:t>Theorem of the Alternative</a:t>
            </a:r>
            <a:r>
              <a:rPr lang="en-US" sz="2800" dirty="0"/>
              <a:t>” (similar to Farkas’ Lemma): Let </a:t>
            </a:r>
            <a:r>
              <a:rPr lang="en-US" sz="2800" b="1" dirty="0"/>
              <a:t>M</a:t>
            </a:r>
            <a:r>
              <a:rPr lang="en-US" sz="2800" dirty="0"/>
              <a:t> be a matrix. Then exactly one of the following statements is true:</a:t>
            </a:r>
          </a:p>
          <a:p>
            <a:pPr marL="1018321" lvl="1" indent="-514350">
              <a:buFont typeface="+mj-lt"/>
              <a:buAutoNum type="arabicPeriod"/>
            </a:pPr>
            <a:r>
              <a:rPr lang="en-US" sz="2400" dirty="0"/>
              <a:t>There is a vector </a:t>
            </a:r>
            <a:r>
              <a:rPr lang="en-US" sz="2400" b="1" dirty="0"/>
              <a:t>u</a:t>
            </a:r>
            <a:r>
              <a:rPr lang="en-US" sz="2400" dirty="0"/>
              <a:t> ≥ </a:t>
            </a:r>
            <a:r>
              <a:rPr lang="en-US" sz="2400" b="1" dirty="0"/>
              <a:t>0</a:t>
            </a:r>
            <a:r>
              <a:rPr lang="en-US" sz="2400" dirty="0"/>
              <a:t> such that </a:t>
            </a:r>
            <a:r>
              <a:rPr lang="en-US" sz="2400" b="1" dirty="0"/>
              <a:t>Mu</a:t>
            </a:r>
            <a:r>
              <a:rPr lang="en-US" sz="2400" dirty="0"/>
              <a:t> ≧ </a:t>
            </a:r>
            <a:r>
              <a:rPr lang="en-US" sz="2400" b="1" dirty="0"/>
              <a:t>0</a:t>
            </a:r>
            <a:r>
              <a:rPr lang="en-US" sz="2400" dirty="0"/>
              <a:t>.</a:t>
            </a:r>
          </a:p>
          <a:p>
            <a:pPr marL="1018321" lvl="1" indent="-514350">
              <a:buFont typeface="+mj-lt"/>
              <a:buAutoNum type="arabicPeriod"/>
            </a:pPr>
            <a:r>
              <a:rPr lang="en-US" sz="2400" dirty="0"/>
              <a:t>There is a vector </a:t>
            </a:r>
            <a:r>
              <a:rPr lang="en-US" sz="2400" b="1" dirty="0"/>
              <a:t>v</a:t>
            </a:r>
            <a:r>
              <a:rPr lang="en-US" sz="2400" dirty="0"/>
              <a:t> ≥ </a:t>
            </a:r>
            <a:r>
              <a:rPr lang="en-US" sz="2400" b="1" dirty="0"/>
              <a:t>0</a:t>
            </a:r>
            <a:r>
              <a:rPr lang="en-US" sz="2400" dirty="0"/>
              <a:t> such that </a:t>
            </a:r>
            <a:r>
              <a:rPr lang="en-US" sz="2400" b="1" dirty="0" err="1"/>
              <a:t>vM</a:t>
            </a:r>
            <a:r>
              <a:rPr lang="en-US" sz="2400" dirty="0"/>
              <a:t> &lt; </a:t>
            </a:r>
            <a:r>
              <a:rPr lang="en-US" sz="2400" b="1" dirty="0"/>
              <a:t>0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59E8C-1D00-BB8E-3834-9B6562DC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83A82-72DF-A6BC-228F-45EB83F22D2C}"/>
              </a:ext>
            </a:extLst>
          </p:cNvPr>
          <p:cNvSpPr txBox="1"/>
          <p:nvPr/>
        </p:nvSpPr>
        <p:spPr>
          <a:xfrm>
            <a:off x="5580425" y="5801889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</a:t>
            </a:r>
            <a:r>
              <a:rPr lang="en-US" sz="2400" dirty="0"/>
              <a:t> = [</a:t>
            </a:r>
            <a:r>
              <a:rPr lang="en-US" sz="2400" b="1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 </a:t>
            </a:r>
            <a:r>
              <a:rPr lang="en-US" sz="2400" b="1" dirty="0"/>
              <a:t>x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2400" b="1" dirty="0"/>
              <a:t>x</a:t>
            </a:r>
            <a:r>
              <a:rPr lang="en-US" sz="2400" baseline="-25000" dirty="0"/>
              <a:t>3</a:t>
            </a:r>
            <a:r>
              <a:rPr lang="en-US" sz="2400" dirty="0"/>
              <a:t>]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1A5E196-2D63-EFDC-F2C1-84CC7508ED38}"/>
              </a:ext>
            </a:extLst>
          </p:cNvPr>
          <p:cNvGrpSpPr/>
          <p:nvPr/>
        </p:nvGrpSpPr>
        <p:grpSpPr>
          <a:xfrm>
            <a:off x="8228267" y="4953160"/>
            <a:ext cx="2020723" cy="1562125"/>
            <a:chOff x="8239295" y="5518410"/>
            <a:chExt cx="2020723" cy="156212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1EFFF5B-0489-DD39-ABE7-93BFB4F3F3C9}"/>
                </a:ext>
              </a:extLst>
            </p:cNvPr>
            <p:cNvCxnSpPr>
              <a:cxnSpLocks/>
            </p:cNvCxnSpPr>
            <p:nvPr/>
          </p:nvCxnSpPr>
          <p:spPr>
            <a:xfrm>
              <a:off x="8669342" y="5903108"/>
              <a:ext cx="1586646" cy="46403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888E990-C372-BA94-B3B6-01A9A30D4A89}"/>
                </a:ext>
              </a:extLst>
            </p:cNvPr>
            <p:cNvSpPr/>
            <p:nvPr/>
          </p:nvSpPr>
          <p:spPr>
            <a:xfrm rot="20958512">
              <a:off x="8239295" y="6008724"/>
              <a:ext cx="1722707" cy="855160"/>
            </a:xfrm>
            <a:prstGeom prst="triangl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tx1">
                    <a:tint val="44500"/>
                    <a:satMod val="160000"/>
                    <a:lumMod val="91000"/>
                    <a:lumOff val="9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B6FB811-7E89-063C-D03C-781270CDCE51}"/>
                </a:ext>
              </a:extLst>
            </p:cNvPr>
            <p:cNvCxnSpPr>
              <a:cxnSpLocks/>
              <a:endCxn id="19" idx="5"/>
            </p:cNvCxnSpPr>
            <p:nvPr/>
          </p:nvCxnSpPr>
          <p:spPr>
            <a:xfrm rot="460206">
              <a:off x="8999459" y="6046270"/>
              <a:ext cx="545179" cy="2749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D829C8B-48CE-0F72-4C1A-86B4D072F4C2}"/>
                </a:ext>
              </a:extLst>
            </p:cNvPr>
            <p:cNvCxnSpPr>
              <a:cxnSpLocks/>
            </p:cNvCxnSpPr>
            <p:nvPr/>
          </p:nvCxnSpPr>
          <p:spPr>
            <a:xfrm>
              <a:off x="9020248" y="6011117"/>
              <a:ext cx="220677" cy="5272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464F9A3-D407-7E7D-EB65-D34A6D301AE6}"/>
                </a:ext>
              </a:extLst>
            </p:cNvPr>
            <p:cNvCxnSpPr>
              <a:cxnSpLocks/>
              <a:stCxn id="19" idx="0"/>
              <a:endCxn id="19" idx="1"/>
            </p:cNvCxnSpPr>
            <p:nvPr/>
          </p:nvCxnSpPr>
          <p:spPr>
            <a:xfrm rot="460206" flipH="1">
              <a:off x="8712358" y="5995435"/>
              <a:ext cx="274057" cy="54147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4CA33A-EB55-5DF9-6F97-6E4D6DDD5B24}"/>
                </a:ext>
              </a:extLst>
            </p:cNvPr>
            <p:cNvSpPr txBox="1"/>
            <p:nvPr/>
          </p:nvSpPr>
          <p:spPr>
            <a:xfrm>
              <a:off x="9488576" y="6289057"/>
              <a:ext cx="271019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/>
                <a:t>x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DB9DB1-B518-0E68-B25A-DEC4E30C8CDF}"/>
                </a:ext>
              </a:extLst>
            </p:cNvPr>
            <p:cNvSpPr txBox="1"/>
            <p:nvPr/>
          </p:nvSpPr>
          <p:spPr>
            <a:xfrm>
              <a:off x="9212795" y="6465550"/>
              <a:ext cx="271019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/>
                <a:t>x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5F77FA-C0C6-6BDC-892F-95034B2FE8E6}"/>
                </a:ext>
              </a:extLst>
            </p:cNvPr>
            <p:cNvSpPr txBox="1"/>
            <p:nvPr/>
          </p:nvSpPr>
          <p:spPr>
            <a:xfrm>
              <a:off x="8617958" y="6447256"/>
              <a:ext cx="271019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/>
                <a:t>x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183143D-DA8B-B616-8973-1124E4E97C8B}"/>
                </a:ext>
              </a:extLst>
            </p:cNvPr>
            <p:cNvSpPr txBox="1"/>
            <p:nvPr/>
          </p:nvSpPr>
          <p:spPr>
            <a:xfrm>
              <a:off x="9241931" y="5518410"/>
              <a:ext cx="952225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/>
                <a:t>v </a:t>
              </a:r>
              <a:r>
                <a:rPr lang="en-US" dirty="0"/>
                <a:t>= (1,3)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761D6DC-A9FD-F936-B96F-BFFB4EF6BC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5699" y="5602135"/>
              <a:ext cx="137160" cy="411480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0DA6FAC-2479-6059-150B-39CB2FD3F3ED}"/>
                </a:ext>
              </a:extLst>
            </p:cNvPr>
            <p:cNvGrpSpPr/>
            <p:nvPr/>
          </p:nvGrpSpPr>
          <p:grpSpPr>
            <a:xfrm>
              <a:off x="8659818" y="5544343"/>
              <a:ext cx="1600200" cy="1536192"/>
              <a:chOff x="2343393" y="3408505"/>
              <a:chExt cx="1200150" cy="1152144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E7167D8-B40F-D925-F7F8-C8859AAE83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5585" y="3408505"/>
                <a:ext cx="0" cy="115214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87B874F-4488-72EC-282D-019115DD08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3393" y="3759378"/>
                <a:ext cx="120015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8DA769F-AF41-0B61-1776-FCC00E5066DD}"/>
              </a:ext>
            </a:extLst>
          </p:cNvPr>
          <p:cNvGrpSpPr/>
          <p:nvPr/>
        </p:nvGrpSpPr>
        <p:grpSpPr>
          <a:xfrm>
            <a:off x="1971719" y="4997212"/>
            <a:ext cx="2189737" cy="1422147"/>
            <a:chOff x="1982747" y="5955868"/>
            <a:chExt cx="2189737" cy="1422147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7CEDE497-3BE9-F7E9-E491-451CA60200DD}"/>
                </a:ext>
              </a:extLst>
            </p:cNvPr>
            <p:cNvSpPr/>
            <p:nvPr/>
          </p:nvSpPr>
          <p:spPr>
            <a:xfrm rot="17570465">
              <a:off x="1974397" y="6206436"/>
              <a:ext cx="1330080" cy="828944"/>
            </a:xfrm>
            <a:prstGeom prst="triangl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tx1">
                    <a:tint val="44500"/>
                    <a:satMod val="160000"/>
                    <a:lumMod val="91000"/>
                    <a:lumOff val="9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FA7B579-7E51-71EC-717A-5485445114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2294" y="6275174"/>
              <a:ext cx="654704" cy="1882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5370C31-F956-3C78-5113-7E9033353E81}"/>
                </a:ext>
              </a:extLst>
            </p:cNvPr>
            <p:cNvCxnSpPr>
              <a:cxnSpLocks/>
            </p:cNvCxnSpPr>
            <p:nvPr/>
          </p:nvCxnSpPr>
          <p:spPr>
            <a:xfrm>
              <a:off x="2242293" y="6463450"/>
              <a:ext cx="475196" cy="15745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F8659D3-8BB2-9DE5-DDFE-14D66E5D0FB8}"/>
                </a:ext>
              </a:extLst>
            </p:cNvPr>
            <p:cNvCxnSpPr>
              <a:cxnSpLocks/>
              <a:stCxn id="7" idx="0"/>
              <a:endCxn id="7" idx="1"/>
            </p:cNvCxnSpPr>
            <p:nvPr/>
          </p:nvCxnSpPr>
          <p:spPr>
            <a:xfrm>
              <a:off x="2257466" y="6460020"/>
              <a:ext cx="252895" cy="467333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DD85AC-7745-FC5F-3D40-73320D35ED1D}"/>
                </a:ext>
              </a:extLst>
            </p:cNvPr>
            <p:cNvSpPr txBox="1"/>
            <p:nvPr/>
          </p:nvSpPr>
          <p:spPr>
            <a:xfrm>
              <a:off x="2441123" y="6054910"/>
              <a:ext cx="271019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/>
                <a:t>x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5402F7-F592-8700-7FB2-983831A03A74}"/>
                </a:ext>
              </a:extLst>
            </p:cNvPr>
            <p:cNvSpPr txBox="1"/>
            <p:nvPr/>
          </p:nvSpPr>
          <p:spPr>
            <a:xfrm>
              <a:off x="2408001" y="6482410"/>
              <a:ext cx="271019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/>
                <a:t>x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5B76EF-398C-2406-80B9-6F1DF070E469}"/>
                </a:ext>
              </a:extLst>
            </p:cNvPr>
            <p:cNvSpPr txBox="1"/>
            <p:nvPr/>
          </p:nvSpPr>
          <p:spPr>
            <a:xfrm>
              <a:off x="2318316" y="6832996"/>
              <a:ext cx="271019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/>
                <a:t>x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7EB0503-A834-DDF7-EE49-AF6765CFF4DF}"/>
                </a:ext>
              </a:extLst>
            </p:cNvPr>
            <p:cNvGrpSpPr/>
            <p:nvPr/>
          </p:nvGrpSpPr>
          <p:grpSpPr>
            <a:xfrm>
              <a:off x="1982747" y="6022221"/>
              <a:ext cx="2189737" cy="1355794"/>
              <a:chOff x="2423918" y="3428455"/>
              <a:chExt cx="1642303" cy="1016845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E649AB6-609C-A548-9F09-AE1782CA27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8579" y="3428455"/>
                <a:ext cx="0" cy="1016845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7C62357-DFBD-F99F-711C-54591234A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23918" y="3759378"/>
                <a:ext cx="1642303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6E20AB9-F996-370F-2F4C-4063BB4EAC80}"/>
              </a:ext>
            </a:extLst>
          </p:cNvPr>
          <p:cNvSpPr/>
          <p:nvPr/>
        </p:nvSpPr>
        <p:spPr>
          <a:xfrm>
            <a:off x="7880092" y="2943695"/>
            <a:ext cx="4429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[David Gale. </a:t>
            </a:r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Theory of Linear Economic Models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University of Chicago press, 1960.]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1AF8B9-1E1C-A1D3-A164-9AB4EF823B80}"/>
              </a:ext>
            </a:extLst>
          </p:cNvPr>
          <p:cNvSpPr txBox="1"/>
          <p:nvPr/>
        </p:nvSpPr>
        <p:spPr>
          <a:xfrm>
            <a:off x="1200715" y="4402719"/>
            <a:ext cx="3930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1. Either the cone </a:t>
            </a:r>
            <a:r>
              <a:rPr lang="en-US" sz="1800"/>
              <a:t>of </a:t>
            </a:r>
            <a:r>
              <a:rPr lang="en-US" sz="1800" b="1"/>
              <a:t>M</a:t>
            </a:r>
            <a:r>
              <a:rPr lang="en-US" sz="1800"/>
              <a:t>’s </a:t>
            </a:r>
            <a:r>
              <a:rPr lang="en-US" sz="1800" dirty="0"/>
              <a:t>column vectors intersects the nonnegative orthant: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97128B-C210-39E9-CD0D-B61625CAF23E}"/>
              </a:ext>
            </a:extLst>
          </p:cNvPr>
          <p:cNvSpPr txBox="1"/>
          <p:nvPr/>
        </p:nvSpPr>
        <p:spPr>
          <a:xfrm>
            <a:off x="7163274" y="4289082"/>
            <a:ext cx="5508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2. Or it doesn’t, and then some hyperplane (dashed line) separates that cone from the nonnegative orthant:</a:t>
            </a:r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ED2030-1048-2C0A-D808-6FC71331D473}"/>
              </a:ext>
            </a:extLst>
          </p:cNvPr>
          <p:cNvGrpSpPr/>
          <p:nvPr/>
        </p:nvGrpSpPr>
        <p:grpSpPr>
          <a:xfrm>
            <a:off x="2873522" y="4948674"/>
            <a:ext cx="2372251" cy="587565"/>
            <a:chOff x="2884550" y="5907330"/>
            <a:chExt cx="2372251" cy="5875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2E84F6-D07B-3930-246F-16112EEA8563}"/>
                </a:ext>
              </a:extLst>
            </p:cNvPr>
            <p:cNvSpPr txBox="1"/>
            <p:nvPr/>
          </p:nvSpPr>
          <p:spPr>
            <a:xfrm>
              <a:off x="4029479" y="6217896"/>
              <a:ext cx="1227322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/>
                <a:t>Mu </a:t>
              </a:r>
              <a:r>
                <a:rPr lang="en-US" dirty="0"/>
                <a:t>= 2</a:t>
              </a:r>
              <a:r>
                <a:rPr lang="en-US" b="1" dirty="0"/>
                <a:t>x</a:t>
              </a:r>
              <a:r>
                <a:rPr lang="en-US" baseline="-25000" dirty="0"/>
                <a:t>1</a:t>
              </a:r>
              <a:r>
                <a:rPr lang="en-US" dirty="0"/>
                <a:t>+</a:t>
              </a:r>
              <a:r>
                <a:rPr lang="en-US" b="1" dirty="0"/>
                <a:t>x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2980EB8-938F-F842-C813-B9BD13FEEC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4550" y="6089279"/>
              <a:ext cx="654705" cy="1882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7710348-41A0-DE8C-5DC7-8DC366E86D66}"/>
                </a:ext>
              </a:extLst>
            </p:cNvPr>
            <p:cNvCxnSpPr>
              <a:cxnSpLocks/>
            </p:cNvCxnSpPr>
            <p:nvPr/>
          </p:nvCxnSpPr>
          <p:spPr>
            <a:xfrm>
              <a:off x="3530541" y="6093904"/>
              <a:ext cx="475196" cy="15745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4103C37-0F98-2758-27A8-038D6EF9718E}"/>
                </a:ext>
              </a:extLst>
            </p:cNvPr>
            <p:cNvSpPr/>
            <p:nvPr/>
          </p:nvSpPr>
          <p:spPr>
            <a:xfrm>
              <a:off x="3994871" y="6230812"/>
              <a:ext cx="46733" cy="467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53C1577-2A43-693D-E72A-2808CE32C12B}"/>
                </a:ext>
              </a:extLst>
            </p:cNvPr>
            <p:cNvSpPr txBox="1"/>
            <p:nvPr/>
          </p:nvSpPr>
          <p:spPr>
            <a:xfrm>
              <a:off x="4172483" y="5907330"/>
              <a:ext cx="1082621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/>
                <a:t>u </a:t>
              </a:r>
              <a:r>
                <a:rPr lang="en-US" dirty="0"/>
                <a:t>= (2,1,0)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D41830C-408C-E7E6-FF54-1F42AAEA73B7}"/>
              </a:ext>
            </a:extLst>
          </p:cNvPr>
          <p:cNvSpPr txBox="1"/>
          <p:nvPr/>
        </p:nvSpPr>
        <p:spPr>
          <a:xfrm>
            <a:off x="10551059" y="5155558"/>
            <a:ext cx="1501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vM</a:t>
            </a:r>
            <a:r>
              <a:rPr lang="en-US" sz="1800" dirty="0"/>
              <a:t> &lt; </a:t>
            </a:r>
            <a:r>
              <a:rPr lang="en-US" sz="1800" b="1" dirty="0"/>
              <a:t>0</a:t>
            </a:r>
            <a:r>
              <a:rPr lang="en-US" dirty="0"/>
              <a:t> ⇒ </a:t>
            </a:r>
          </a:p>
          <a:p>
            <a:r>
              <a:rPr lang="en-US" dirty="0"/>
              <a:t>(∀</a:t>
            </a:r>
            <a:r>
              <a:rPr lang="en-US" i="1" dirty="0" err="1"/>
              <a:t>i</a:t>
            </a:r>
            <a:r>
              <a:rPr lang="en-US" dirty="0"/>
              <a:t>) </a:t>
            </a:r>
            <a:r>
              <a:rPr lang="en-US" b="1" dirty="0" err="1"/>
              <a:t>v</a:t>
            </a:r>
            <a:r>
              <a:rPr lang="en-US" dirty="0" err="1"/>
              <a:t>∙</a:t>
            </a:r>
            <a:r>
              <a:rPr lang="en-US" b="1" dirty="0" err="1"/>
              <a:t>x</a:t>
            </a:r>
            <a:r>
              <a:rPr lang="en-US" i="1" baseline="-25000" dirty="0" err="1"/>
              <a:t>i</a:t>
            </a:r>
            <a:r>
              <a:rPr lang="en-US" dirty="0"/>
              <a:t> &lt; 0</a:t>
            </a:r>
          </a:p>
        </p:txBody>
      </p:sp>
    </p:spTree>
    <p:extLst>
      <p:ext uri="{BB962C8B-B14F-4D97-AF65-F5344CB8AC3E}">
        <p14:creationId xmlns:p14="http://schemas.microsoft.com/office/powerpoint/2010/main" val="335920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3" grpId="0"/>
      <p:bldP spid="44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0B74-DF8A-6B2E-92FF-6C3E9DE39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CRN is execution bounded from every state ⇒ it has a linear potential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D42CA-D87B-F3AF-32B6-3E8039FE5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84" y="2012414"/>
            <a:ext cx="11771289" cy="51447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Let </a:t>
            </a:r>
            <a:r>
              <a:rPr lang="en-US" sz="2600" b="1" dirty="0"/>
              <a:t>M</a:t>
            </a:r>
            <a:r>
              <a:rPr lang="en-US" sz="2600" dirty="0"/>
              <a:t> be the </a:t>
            </a:r>
            <a:r>
              <a:rPr lang="en-US" sz="2600" i="1" dirty="0"/>
              <a:t>stoichiometric matrix</a:t>
            </a:r>
            <a:r>
              <a:rPr lang="en-US" sz="2600" dirty="0"/>
              <a:t>, e.g.</a:t>
            </a:r>
          </a:p>
          <a:p>
            <a:pPr marL="0" indent="0">
              <a:buNone/>
            </a:pPr>
            <a:r>
              <a:rPr lang="en-US" sz="2600" dirty="0"/>
              <a:t>			</a:t>
            </a:r>
            <a:r>
              <a:rPr lang="el-GR" sz="2600" dirty="0"/>
              <a:t>α</a:t>
            </a:r>
            <a:r>
              <a:rPr lang="en-US" sz="2600" dirty="0"/>
              <a:t>:   </a:t>
            </a:r>
            <a:r>
              <a:rPr lang="en-US" sz="2600" i="1" dirty="0"/>
              <a:t>A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600" i="1" dirty="0"/>
              <a:t>B</a:t>
            </a:r>
            <a:r>
              <a:rPr lang="en-US" sz="2600" dirty="0"/>
              <a:t> + 2</a:t>
            </a:r>
            <a:r>
              <a:rPr lang="en-US" sz="2600" i="1" dirty="0"/>
              <a:t>C</a:t>
            </a:r>
            <a:r>
              <a:rPr lang="en-US" sz="2600" dirty="0"/>
              <a:t> </a:t>
            </a:r>
          </a:p>
          <a:p>
            <a:pPr marL="0" indent="0">
              <a:buNone/>
            </a:pPr>
            <a:r>
              <a:rPr lang="en-US" sz="2600" dirty="0"/>
              <a:t>			</a:t>
            </a:r>
            <a:r>
              <a:rPr lang="el-GR" sz="2600" dirty="0"/>
              <a:t>β</a:t>
            </a:r>
            <a:r>
              <a:rPr lang="en-US" sz="2600" dirty="0"/>
              <a:t>:   3</a:t>
            </a:r>
            <a:r>
              <a:rPr lang="en-US" sz="2600" i="1" dirty="0"/>
              <a:t>B</a:t>
            </a:r>
            <a:r>
              <a:rPr lang="en-US" sz="2600" dirty="0"/>
              <a:t> + </a:t>
            </a:r>
            <a:r>
              <a:rPr lang="en-US" sz="2600" i="1" dirty="0"/>
              <a:t>C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600" i="1" dirty="0"/>
              <a:t>A</a:t>
            </a:r>
            <a:r>
              <a:rPr lang="en-US" sz="2600" dirty="0"/>
              <a:t> + </a:t>
            </a:r>
            <a:r>
              <a:rPr lang="en-US" sz="2600" i="1" dirty="0"/>
              <a:t>B</a:t>
            </a:r>
            <a:r>
              <a:rPr lang="en-US" sz="2600" dirty="0"/>
              <a:t> + </a:t>
            </a:r>
            <a:r>
              <a:rPr lang="en-US" sz="2600" i="1" dirty="0"/>
              <a:t>C</a:t>
            </a:r>
            <a:endParaRPr lang="en-US" sz="2600" baseline="-25000" dirty="0"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-US" sz="2600" dirty="0"/>
              <a:t>If </a:t>
            </a:r>
            <a:r>
              <a:rPr lang="en-US" sz="2600" b="1" dirty="0"/>
              <a:t>u</a:t>
            </a:r>
            <a:r>
              <a:rPr lang="en-US" sz="2600" dirty="0"/>
              <a:t> = (2,1) is a vector indicating “</a:t>
            </a:r>
            <a:r>
              <a:rPr lang="en-US" sz="2600" i="1" dirty="0"/>
              <a:t>do reaction </a:t>
            </a:r>
            <a:r>
              <a:rPr lang="el-GR" sz="2600" dirty="0"/>
              <a:t>α</a:t>
            </a:r>
            <a:r>
              <a:rPr lang="en-US" sz="2600" i="1" dirty="0"/>
              <a:t> twice and reaction </a:t>
            </a:r>
            <a:r>
              <a:rPr lang="el-GR" sz="2600" dirty="0"/>
              <a:t>β</a:t>
            </a:r>
            <a:r>
              <a:rPr lang="en-US" sz="2600" i="1" dirty="0"/>
              <a:t> once</a:t>
            </a:r>
            <a:r>
              <a:rPr lang="en-US" sz="2600" dirty="0"/>
              <a:t>”, then the vector </a:t>
            </a:r>
            <a:r>
              <a:rPr lang="en-US" sz="2600" b="1" dirty="0"/>
              <a:t>Mu</a:t>
            </a:r>
            <a:r>
              <a:rPr lang="en-US" sz="2600" dirty="0"/>
              <a:t> = (–1,0,4) indicates how species counts change.</a:t>
            </a:r>
          </a:p>
          <a:p>
            <a:pPr marL="0" indent="0">
              <a:buNone/>
            </a:pPr>
            <a:r>
              <a:rPr lang="en-US" sz="2600" u="sng" dirty="0"/>
              <a:t>Claim</a:t>
            </a:r>
            <a:r>
              <a:rPr lang="en-US" sz="2600" dirty="0"/>
              <a:t>: There is </a:t>
            </a:r>
            <a:r>
              <a:rPr lang="en-US" sz="2600" u="sng" dirty="0"/>
              <a:t>no</a:t>
            </a:r>
            <a:r>
              <a:rPr lang="en-US" sz="2600" dirty="0"/>
              <a:t> </a:t>
            </a:r>
            <a:r>
              <a:rPr lang="en-US" sz="2600" b="1" dirty="0"/>
              <a:t>u</a:t>
            </a:r>
            <a:r>
              <a:rPr lang="en-US" sz="2600" dirty="0"/>
              <a:t> ≥ </a:t>
            </a:r>
            <a:r>
              <a:rPr lang="en-US" sz="2600" b="1" dirty="0"/>
              <a:t>0</a:t>
            </a:r>
            <a:r>
              <a:rPr lang="en-US" sz="2600" dirty="0"/>
              <a:t> such that </a:t>
            </a:r>
            <a:r>
              <a:rPr lang="en-US" sz="2600" b="1" dirty="0"/>
              <a:t>Mu</a:t>
            </a:r>
            <a:r>
              <a:rPr lang="en-US" sz="2600" dirty="0"/>
              <a:t> ≧ </a:t>
            </a:r>
            <a:r>
              <a:rPr lang="en-US" sz="2600" b="1" dirty="0"/>
              <a:t>0</a:t>
            </a:r>
            <a:r>
              <a:rPr lang="en-US" sz="2600" dirty="0"/>
              <a:t>; suppose otherwise. Then from any sufficiently large state </a:t>
            </a:r>
            <a:r>
              <a:rPr lang="en-US" sz="2600" b="1" dirty="0"/>
              <a:t>x</a:t>
            </a:r>
            <a:r>
              <a:rPr lang="en-US" sz="2600" dirty="0"/>
              <a:t>, we can execute reactions in </a:t>
            </a:r>
            <a:r>
              <a:rPr lang="en-US" sz="2600" b="1" dirty="0"/>
              <a:t>u</a:t>
            </a:r>
            <a:r>
              <a:rPr lang="en-US" sz="2600" dirty="0"/>
              <a:t>, reaching from </a:t>
            </a:r>
            <a:r>
              <a:rPr lang="en-US" sz="2600" b="1" dirty="0"/>
              <a:t>x</a:t>
            </a:r>
            <a:r>
              <a:rPr lang="en-US" sz="2600" dirty="0"/>
              <a:t> to </a:t>
            </a:r>
            <a:r>
              <a:rPr lang="en-US" sz="2600" b="1" dirty="0"/>
              <a:t>y</a:t>
            </a:r>
            <a:r>
              <a:rPr lang="en-US" sz="2600" dirty="0"/>
              <a:t> = </a:t>
            </a:r>
            <a:r>
              <a:rPr lang="en-US" sz="2600" b="1" dirty="0"/>
              <a:t>x</a:t>
            </a:r>
            <a:r>
              <a:rPr lang="en-US" sz="2600" dirty="0"/>
              <a:t> + </a:t>
            </a:r>
            <a:r>
              <a:rPr lang="en-US" sz="2600" b="1" dirty="0"/>
              <a:t>Mu</a:t>
            </a:r>
            <a:r>
              <a:rPr lang="en-US" sz="2600" dirty="0"/>
              <a:t>, where </a:t>
            </a:r>
            <a:r>
              <a:rPr lang="en-US" sz="2600" b="1" dirty="0"/>
              <a:t>y</a:t>
            </a:r>
            <a:r>
              <a:rPr lang="en-US" sz="2600" dirty="0"/>
              <a:t> ≧ </a:t>
            </a:r>
            <a:r>
              <a:rPr lang="en-US" sz="2600" b="1" dirty="0"/>
              <a:t>x</a:t>
            </a:r>
            <a:r>
              <a:rPr lang="en-US" sz="2600" dirty="0"/>
              <a:t>, i.e., a self-covering execution, not possible since the CRN is execution bounded from </a:t>
            </a:r>
            <a:r>
              <a:rPr lang="en-US" sz="2600" b="1" dirty="0"/>
              <a:t>x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r>
              <a:rPr lang="en-US" sz="2600" dirty="0"/>
              <a:t>Then there </a:t>
            </a:r>
            <a:r>
              <a:rPr lang="en-US" sz="2600" u="sng" dirty="0"/>
              <a:t>is</a:t>
            </a:r>
            <a:r>
              <a:rPr lang="en-US" sz="2600" dirty="0"/>
              <a:t> a vector </a:t>
            </a:r>
            <a:r>
              <a:rPr lang="en-US" sz="2600" b="1" dirty="0"/>
              <a:t>v</a:t>
            </a:r>
            <a:r>
              <a:rPr lang="en-US" sz="2600" dirty="0"/>
              <a:t> </a:t>
            </a:r>
            <a:r>
              <a:rPr lang="en-US" sz="2800" dirty="0"/>
              <a:t>≥</a:t>
            </a:r>
            <a:r>
              <a:rPr lang="en-US" sz="2600" dirty="0"/>
              <a:t> </a:t>
            </a:r>
            <a:r>
              <a:rPr lang="en-US" sz="2600" b="1" dirty="0"/>
              <a:t>0</a:t>
            </a:r>
            <a:r>
              <a:rPr lang="en-US" sz="2600" dirty="0"/>
              <a:t> such that </a:t>
            </a:r>
            <a:r>
              <a:rPr lang="en-US" sz="2600" b="1" dirty="0" err="1"/>
              <a:t>vM</a:t>
            </a:r>
            <a:r>
              <a:rPr lang="en-US" sz="2600" dirty="0"/>
              <a:t> &lt; </a:t>
            </a:r>
            <a:r>
              <a:rPr lang="en-US" sz="2600" b="1" dirty="0"/>
              <a:t>0</a:t>
            </a:r>
            <a:r>
              <a:rPr lang="en-US" sz="2600" dirty="0"/>
              <a:t>. Let </a:t>
            </a:r>
            <a:r>
              <a:rPr lang="en-US" sz="2600" b="1" dirty="0"/>
              <a:t>v</a:t>
            </a:r>
            <a:r>
              <a:rPr lang="en-US" sz="2600" dirty="0"/>
              <a:t> be the coefficients of a linear function Φ(</a:t>
            </a:r>
            <a:r>
              <a:rPr lang="en-US" sz="2600" b="1" dirty="0"/>
              <a:t>x</a:t>
            </a:r>
            <a:r>
              <a:rPr lang="en-US" sz="2600" dirty="0"/>
              <a:t>) = </a:t>
            </a:r>
            <a:r>
              <a:rPr lang="en-US" sz="2600" b="1" dirty="0" err="1"/>
              <a:t>v</a:t>
            </a:r>
            <a:r>
              <a:rPr lang="en-US" sz="2600" dirty="0" err="1"/>
              <a:t>∙</a:t>
            </a:r>
            <a:r>
              <a:rPr lang="en-US" sz="2600" b="1" dirty="0" err="1"/>
              <a:t>x</a:t>
            </a:r>
            <a:r>
              <a:rPr lang="en-US" sz="2600" dirty="0"/>
              <a:t>. Then </a:t>
            </a:r>
            <a:r>
              <a:rPr lang="en-US" sz="2600" b="1" dirty="0" err="1"/>
              <a:t>vM</a:t>
            </a:r>
            <a:r>
              <a:rPr lang="en-US" sz="2600" dirty="0"/>
              <a:t> &lt; </a:t>
            </a:r>
            <a:r>
              <a:rPr lang="en-US" sz="2600" b="1" dirty="0"/>
              <a:t>0</a:t>
            </a:r>
            <a:r>
              <a:rPr lang="en-US" sz="2600" dirty="0"/>
              <a:t> means each reaction decreases Φ: it is a linear potential function.      QED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93542-14D7-5442-53E4-010D0CA6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16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BDCAF7-ABA2-EED3-86CA-31BD14FC400B}"/>
              </a:ext>
            </a:extLst>
          </p:cNvPr>
          <p:cNvGrpSpPr/>
          <p:nvPr/>
        </p:nvGrpSpPr>
        <p:grpSpPr>
          <a:xfrm>
            <a:off x="7634901" y="1832252"/>
            <a:ext cx="3153867" cy="1757979"/>
            <a:chOff x="7634901" y="1832252"/>
            <a:chExt cx="3153867" cy="17579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F9D054-5C21-7520-F77E-AE3707CDE393}"/>
                    </a:ext>
                  </a:extLst>
                </p:cNvPr>
                <p:cNvSpPr txBox="1"/>
                <p:nvPr/>
              </p:nvSpPr>
              <p:spPr>
                <a:xfrm>
                  <a:off x="8470490" y="2291688"/>
                  <a:ext cx="1970025" cy="123174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F9D054-5C21-7520-F77E-AE3707CDE3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0490" y="2291688"/>
                  <a:ext cx="1970025" cy="123174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C77FCC-6B42-77CD-A84F-8E13BC93ABA9}"/>
                </a:ext>
              </a:extLst>
            </p:cNvPr>
            <p:cNvSpPr txBox="1"/>
            <p:nvPr/>
          </p:nvSpPr>
          <p:spPr>
            <a:xfrm>
              <a:off x="8942294" y="1832252"/>
              <a:ext cx="401317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l-GR" sz="3200" dirty="0"/>
                <a:t>α</a:t>
              </a:r>
              <a:endParaRPr lang="en-US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0B5E95-F005-6DF2-8DE7-539D95AEB3CF}"/>
                </a:ext>
              </a:extLst>
            </p:cNvPr>
            <p:cNvSpPr txBox="1"/>
            <p:nvPr/>
          </p:nvSpPr>
          <p:spPr>
            <a:xfrm>
              <a:off x="9744009" y="1832563"/>
              <a:ext cx="401317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l-GR" sz="3200" dirty="0"/>
                <a:t>β</a:t>
              </a:r>
              <a:endParaRPr lang="en-US" sz="3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22E45F-8B9C-2D14-B303-90F29F531074}"/>
                </a:ext>
              </a:extLst>
            </p:cNvPr>
            <p:cNvSpPr txBox="1"/>
            <p:nvPr/>
          </p:nvSpPr>
          <p:spPr>
            <a:xfrm>
              <a:off x="10387451" y="2231184"/>
              <a:ext cx="401317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3200" i="1" dirty="0"/>
                <a:t>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A2625C-3B2F-2503-967C-8544F1892BA1}"/>
                </a:ext>
              </a:extLst>
            </p:cNvPr>
            <p:cNvSpPr txBox="1"/>
            <p:nvPr/>
          </p:nvSpPr>
          <p:spPr>
            <a:xfrm>
              <a:off x="10387450" y="2682539"/>
              <a:ext cx="401317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3200" i="1" dirty="0"/>
                <a:t>B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0D292E-31E9-5106-0E0F-2D166CC72C8C}"/>
                </a:ext>
              </a:extLst>
            </p:cNvPr>
            <p:cNvSpPr txBox="1"/>
            <p:nvPr/>
          </p:nvSpPr>
          <p:spPr>
            <a:xfrm>
              <a:off x="10382223" y="3097788"/>
              <a:ext cx="401317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3200" i="1" dirty="0"/>
                <a:t>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51F93B-6C6F-39F4-F80E-26FE63244556}"/>
                </a:ext>
              </a:extLst>
            </p:cNvPr>
            <p:cNvSpPr txBox="1"/>
            <p:nvPr/>
          </p:nvSpPr>
          <p:spPr>
            <a:xfrm>
              <a:off x="7634901" y="2579839"/>
              <a:ext cx="11925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/>
                <a:t>M </a:t>
              </a:r>
              <a:r>
                <a:rPr lang="en-US" sz="3600" dirty="0"/>
                <a:t>=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62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17</a:t>
            </a:fld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83574" y="717883"/>
            <a:ext cx="9071640" cy="880379"/>
          </a:xfrm>
          <a:prstGeom prst="rect">
            <a:avLst/>
          </a:prstGeom>
        </p:spPr>
        <p:txBody>
          <a:bodyPr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r>
              <a:rPr lang="en-US" dirty="0">
                <a:latin typeface="+mn-lt"/>
              </a:rPr>
              <a:t>Outline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616688" y="2260976"/>
            <a:ext cx="1237629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03" indent="-352803" defTabSz="466204">
              <a:spcBef>
                <a:spcPts val="2976"/>
              </a:spcBef>
              <a:buSzPct val="151000"/>
              <a:buFontTx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Formal definition of chemical reaction networks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Execution bounded chemical reaction networks and linear potential functions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b="1" u="sng" dirty="0"/>
              <a:t>What is “computation” with chemical reactions?</a:t>
            </a:r>
          </a:p>
          <a:p>
            <a:pPr marL="504003" indent="-352803" defTabSz="466204">
              <a:spcBef>
                <a:spcPts val="2976"/>
              </a:spcBef>
              <a:buSzPct val="151000"/>
              <a:buFontTx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Limitations of computation with execution bounded chemical reaction networks</a:t>
            </a:r>
          </a:p>
          <a:p>
            <a:pPr marL="504003" indent="-352803" defTabSz="466204">
              <a:spcBef>
                <a:spcPts val="2976"/>
              </a:spcBef>
              <a:buSzPct val="151000"/>
              <a:buFontTx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Possibilities of computation with execution bounded chemical reaction networks</a:t>
            </a:r>
          </a:p>
        </p:txBody>
      </p:sp>
    </p:spTree>
    <p:extLst>
      <p:ext uri="{BB962C8B-B14F-4D97-AF65-F5344CB8AC3E}">
        <p14:creationId xmlns:p14="http://schemas.microsoft.com/office/powerpoint/2010/main" val="1774133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826317" y="515159"/>
            <a:ext cx="7749643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b="1" dirty="0">
                <a:solidFill>
                  <a:schemeClr val="tx1"/>
                </a:solidFill>
                <a:latin typeface="+mj-lt"/>
              </a:rPr>
              <a:t>Can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 we compute with chemistry?</a:t>
            </a:r>
            <a:endParaRPr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18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577516" y="1349562"/>
            <a:ext cx="1224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“Not every chemical reaction network describes real chemicals!”, i.e. “where’s the </a:t>
            </a:r>
            <a:r>
              <a:rPr lang="en-US" sz="2400" i="1" dirty="0"/>
              <a:t>compiler</a:t>
            </a:r>
            <a:r>
              <a:rPr lang="en-US" sz="2400" dirty="0"/>
              <a:t>?”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96720" y="2001727"/>
            <a:ext cx="1010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Response:</a:t>
            </a:r>
            <a:r>
              <a:rPr lang="en-US" sz="2400" dirty="0"/>
              <a:t> </a:t>
            </a:r>
            <a:r>
              <a:rPr lang="en-US" sz="2400" dirty="0" err="1"/>
              <a:t>Soloveichik</a:t>
            </a:r>
            <a:r>
              <a:rPr lang="en-US" sz="2400" dirty="0"/>
              <a:t> et al. showed how to physically implement </a:t>
            </a:r>
            <a:r>
              <a:rPr lang="en-US" sz="2400" u="sng" dirty="0"/>
              <a:t>any</a:t>
            </a:r>
            <a:r>
              <a:rPr lang="en-US" sz="2400" dirty="0"/>
              <a:t> chemical reaction network using </a:t>
            </a:r>
            <a:r>
              <a:rPr lang="en-US" sz="2400" i="1" dirty="0"/>
              <a:t>DNA strand displacement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89600" y="2906866"/>
            <a:ext cx="2175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X</a:t>
            </a:r>
            <a:r>
              <a:rPr lang="en-US" sz="3600" baseline="-25000" dirty="0"/>
              <a:t>1</a:t>
            </a:r>
            <a:r>
              <a:rPr lang="en-US" sz="3600" dirty="0"/>
              <a:t>+</a:t>
            </a:r>
            <a:r>
              <a:rPr lang="en-US" sz="3600" i="1" dirty="0"/>
              <a:t>X</a:t>
            </a:r>
            <a:r>
              <a:rPr lang="en-US" sz="3600" baseline="-25000" dirty="0"/>
              <a:t>2</a:t>
            </a:r>
            <a:r>
              <a:rPr lang="en-US" sz="3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00" i="1" dirty="0">
                <a:sym typeface="Wingdings" panose="05000000000000000000" pitchFamily="2" charset="2"/>
              </a:rPr>
              <a:t>X</a:t>
            </a:r>
            <a:r>
              <a:rPr lang="en-US" sz="3600" baseline="-25000" dirty="0">
                <a:sym typeface="Wingdings" panose="05000000000000000000" pitchFamily="2" charset="2"/>
              </a:rPr>
              <a:t>3</a:t>
            </a:r>
            <a:endParaRPr lang="en-US" sz="3600" i="1" baseline="-25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911" y="3733614"/>
            <a:ext cx="1234177" cy="904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34" y="3730356"/>
            <a:ext cx="1670886" cy="894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637" y="3763361"/>
            <a:ext cx="1870253" cy="8088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889" y="3975956"/>
            <a:ext cx="712025" cy="551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2143" y="4802853"/>
            <a:ext cx="1253165" cy="913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556" y="4893043"/>
            <a:ext cx="1841772" cy="8088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6192" y="4898640"/>
            <a:ext cx="1566456" cy="6756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2623" y="5041348"/>
            <a:ext cx="1082278" cy="4949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9704" y="6167285"/>
            <a:ext cx="1044304" cy="5425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4681" y="5947879"/>
            <a:ext cx="1053797" cy="8181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6846" y="6050500"/>
            <a:ext cx="959114" cy="6851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1234" y="5936308"/>
            <a:ext cx="1243671" cy="91356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022255" y="3863152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22259" y="4996452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22255" y="6041427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16175" y="3897969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280250" y="4893610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950579" y="6093837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464267" y="3697136"/>
            <a:ext cx="511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Wingdings" panose="05000000000000000000" pitchFamily="2" charset="2"/>
              </a:rPr>
              <a:t>↔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474659" y="4779697"/>
            <a:ext cx="511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464267" y="5942221"/>
            <a:ext cx="511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4400" dirty="0"/>
          </a:p>
        </p:txBody>
      </p:sp>
      <p:sp>
        <p:nvSpPr>
          <p:cNvPr id="2" name="Rounded Rectangle 1"/>
          <p:cNvSpPr/>
          <p:nvPr/>
        </p:nvSpPr>
        <p:spPr>
          <a:xfrm>
            <a:off x="2416998" y="3657600"/>
            <a:ext cx="8632723" cy="102279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16998" y="4761062"/>
            <a:ext cx="8632723" cy="102279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416998" y="5865436"/>
            <a:ext cx="8632723" cy="102279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E4998D-70F2-50B0-B459-CE65F1369215}"/>
              </a:ext>
            </a:extLst>
          </p:cNvPr>
          <p:cNvSpPr txBox="1"/>
          <p:nvPr/>
        </p:nvSpPr>
        <p:spPr>
          <a:xfrm>
            <a:off x="588046" y="7023274"/>
            <a:ext cx="9310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Seelig, Winfree, DNA as a Universal Substrate for Chemical Kinetics, 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PNAS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2010]</a:t>
            </a:r>
            <a:r>
              <a:rPr lang="en-US" sz="1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21106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8" grpId="0" build="allAtOnce"/>
      <p:bldP spid="39" grpId="0" build="allAtOnce"/>
      <p:bldP spid="40" grpId="0" build="allAtOnce"/>
      <p:bldP spid="2" grpId="0" animBg="1"/>
      <p:bldP spid="31" grpId="0" animBg="1"/>
      <p:bldP spid="37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19</a:t>
            </a:fld>
            <a:endParaRPr lang="en-US" dirty="0"/>
          </a:p>
        </p:txBody>
      </p:sp>
      <p:pic>
        <p:nvPicPr>
          <p:cNvPr id="3" name="dsd-jo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1920" y="1157842"/>
            <a:ext cx="10485119" cy="5897879"/>
          </a:xfrm>
          <a:prstGeom prst="rect">
            <a:avLst/>
          </a:prstGeom>
        </p:spPr>
      </p:pic>
      <p:sp>
        <p:nvSpPr>
          <p:cNvPr id="4" name="Shape 172"/>
          <p:cNvSpPr/>
          <p:nvPr/>
        </p:nvSpPr>
        <p:spPr>
          <a:xfrm>
            <a:off x="2076198" y="359482"/>
            <a:ext cx="9267111" cy="6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DNA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strand displacement implementing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3600" dirty="0">
                <a:solidFill>
                  <a:srgbClr val="0000FF"/>
                </a:solidFill>
                <a:sym typeface="Wingdings" panose="05000000000000000000" pitchFamily="2" charset="2"/>
              </a:rPr>
              <a:t>C</a:t>
            </a:r>
            <a:endParaRPr sz="3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5765" y="7039560"/>
            <a:ext cx="451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video: Microsoft Research Cambridge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982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347250" y="566160"/>
            <a:ext cx="5016501" cy="764055"/>
          </a:xfr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Acknowledgments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10137955" y="7121233"/>
            <a:ext cx="2348280" cy="181730"/>
          </a:xfrm>
        </p:spPr>
        <p:txBody>
          <a:bodyPr/>
          <a:lstStyle/>
          <a:p>
            <a:pPr lvl="0"/>
            <a:fld id="{E21DE48A-8A52-4DEE-80C4-C72CA9B26C99}" type="slidenum">
              <a:rPr lang="uk-UA" smtClean="0"/>
              <a:t>2</a:t>
            </a:fld>
            <a:endParaRPr lang="uk-U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13905" y="5840107"/>
            <a:ext cx="1472683" cy="136783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1219285" y="1850487"/>
            <a:ext cx="7066335" cy="1329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algn="ctr" hangingPunct="0"/>
            <a:r>
              <a:rPr lang="en-US" sz="2800" dirty="0">
                <a:latin typeface="Arial" pitchFamily="18"/>
                <a:ea typeface="Andale Sans UI" pitchFamily="2"/>
                <a:cs typeface="Tahoma" pitchFamily="2"/>
              </a:rPr>
              <a:t>Ben </a:t>
            </a:r>
            <a:r>
              <a:rPr lang="en-US" sz="2800" dirty="0" err="1">
                <a:latin typeface="Arial" pitchFamily="18"/>
                <a:ea typeface="Andale Sans UI" pitchFamily="2"/>
                <a:cs typeface="Tahoma" pitchFamily="2"/>
              </a:rPr>
              <a:t>Heckmann</a:t>
            </a:r>
            <a:endParaRPr lang="en-US" sz="2800" dirty="0">
              <a:latin typeface="Arial" pitchFamily="18"/>
              <a:ea typeface="Andale Sans UI" pitchFamily="2"/>
              <a:cs typeface="Tahoma" pitchFamily="2"/>
            </a:endParaRPr>
          </a:p>
          <a:p>
            <a:pPr algn="ctr" hangingPunct="0"/>
            <a:r>
              <a:rPr lang="en-US" sz="2800" dirty="0">
                <a:latin typeface="Arial" pitchFamily="18"/>
                <a:ea typeface="Andale Sans UI" pitchFamily="2"/>
                <a:cs typeface="Tahoma" pitchFamily="2"/>
              </a:rPr>
              <a:t>Undergraduate student</a:t>
            </a:r>
          </a:p>
          <a:p>
            <a:pPr algn="ctr" hangingPunct="0"/>
            <a:r>
              <a:rPr lang="en-US" sz="2800" dirty="0" err="1">
                <a:latin typeface="Arial" pitchFamily="18"/>
                <a:ea typeface="Andale Sans UI" pitchFamily="2"/>
                <a:cs typeface="Tahoma" pitchFamily="2"/>
              </a:rPr>
              <a:t>Technische</a:t>
            </a:r>
            <a:r>
              <a:rPr lang="en-US" sz="2800" dirty="0">
                <a:latin typeface="Arial" pitchFamily="18"/>
                <a:ea typeface="Andale Sans UI" pitchFamily="2"/>
                <a:cs typeface="Tahoma" pitchFamily="2"/>
              </a:rPr>
              <a:t> Universität München, UC Davis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3280917-6F3D-7A3A-9EFC-45D27BEC8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20" y="3655534"/>
            <a:ext cx="2208913" cy="114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Profile photo of Ben Heckmann">
            <a:extLst>
              <a:ext uri="{FF2B5EF4-FFF2-40B4-BE49-F238E27FC236}">
                <a16:creationId xmlns:a16="http://schemas.microsoft.com/office/drawing/2014/main" id="{910157BD-5324-0B99-2773-0628E61F2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15341" r="15028" b="17690"/>
          <a:stretch/>
        </p:blipFill>
        <p:spPr bwMode="auto">
          <a:xfrm>
            <a:off x="3624417" y="3281229"/>
            <a:ext cx="2230318" cy="255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515352-FEDB-DD6F-F32C-EEC294EAD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541" y="3471313"/>
            <a:ext cx="1778032" cy="1724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ABE83-4C5F-C459-64A8-C86CDD926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8443" y="3276362"/>
            <a:ext cx="2012858" cy="2563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167243-A005-A8C3-3031-1464A0370055}"/>
              </a:ext>
            </a:extLst>
          </p:cNvPr>
          <p:cNvSpPr txBox="1"/>
          <p:nvPr/>
        </p:nvSpPr>
        <p:spPr>
          <a:xfrm>
            <a:off x="9786535" y="1823487"/>
            <a:ext cx="2676672" cy="1329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algn="ctr" hangingPunct="0"/>
            <a:r>
              <a:rPr lang="en-US" sz="2800" dirty="0">
                <a:latin typeface="Arial" pitchFamily="18"/>
                <a:ea typeface="Andale Sans UI" pitchFamily="2"/>
                <a:cs typeface="Tahoma" pitchFamily="2"/>
              </a:rPr>
              <a:t>Matthias </a:t>
            </a:r>
            <a:r>
              <a:rPr lang="en-US" sz="2800" dirty="0" err="1">
                <a:latin typeface="Arial" pitchFamily="18"/>
                <a:ea typeface="Andale Sans UI" pitchFamily="2"/>
                <a:cs typeface="Tahoma" pitchFamily="2"/>
              </a:rPr>
              <a:t>Köppe</a:t>
            </a:r>
            <a:endParaRPr lang="en-US" sz="2800" dirty="0">
              <a:latin typeface="Arial" pitchFamily="18"/>
              <a:ea typeface="Andale Sans UI" pitchFamily="2"/>
              <a:cs typeface="Tahoma" pitchFamily="2"/>
            </a:endParaRPr>
          </a:p>
          <a:p>
            <a:pPr algn="ctr" hangingPunct="0"/>
            <a:r>
              <a:rPr lang="en-US" sz="2800" dirty="0">
                <a:latin typeface="Arial" pitchFamily="18"/>
                <a:ea typeface="Andale Sans UI" pitchFamily="2"/>
                <a:cs typeface="Tahoma" pitchFamily="2"/>
              </a:rPr>
              <a:t>Professor</a:t>
            </a:r>
          </a:p>
          <a:p>
            <a:pPr algn="ctr" hangingPunct="0"/>
            <a:r>
              <a:rPr lang="en-US" sz="2800" dirty="0">
                <a:latin typeface="Arial" pitchFamily="18"/>
                <a:ea typeface="Andale Sans UI" pitchFamily="2"/>
                <a:cs typeface="Tahoma" pitchFamily="2"/>
              </a:rPr>
              <a:t>UC Davis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BB6B06-165F-95E5-FCE7-2AFEDA96069C}"/>
              </a:ext>
            </a:extLst>
          </p:cNvPr>
          <p:cNvSpPr txBox="1"/>
          <p:nvPr/>
        </p:nvSpPr>
        <p:spPr>
          <a:xfrm>
            <a:off x="9610885" y="6200859"/>
            <a:ext cx="34024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itchFamily="18"/>
                <a:ea typeface="Andale Sans UI" pitchFamily="2"/>
                <a:cs typeface="Tahoma" pitchFamily="2"/>
              </a:rPr>
              <a:t>For teaching us about “</a:t>
            </a:r>
            <a:r>
              <a:rPr lang="en-US" sz="1800" i="1" dirty="0">
                <a:latin typeface="Arial" pitchFamily="18"/>
                <a:ea typeface="Andale Sans UI" pitchFamily="2"/>
                <a:cs typeface="Tahoma" pitchFamily="2"/>
              </a:rPr>
              <a:t>Theorems of the Alternative</a:t>
            </a:r>
            <a:r>
              <a:rPr lang="en-US" sz="1800" dirty="0">
                <a:latin typeface="Arial" pitchFamily="18"/>
                <a:ea typeface="Andale Sans UI" pitchFamily="2"/>
                <a:cs typeface="Tahoma" pitchFamily="2"/>
              </a:rPr>
              <a:t>”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77BDF1-2876-9C7B-E694-2961F108513A}"/>
              </a:ext>
            </a:extLst>
          </p:cNvPr>
          <p:cNvCxnSpPr>
            <a:endCxn id="5" idx="2"/>
          </p:cNvCxnSpPr>
          <p:nvPr/>
        </p:nvCxnSpPr>
        <p:spPr>
          <a:xfrm flipV="1">
            <a:off x="11124871" y="5840107"/>
            <a:ext cx="1" cy="3173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implementations of synthetic chemical reaction networks with DNA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20</a:t>
            </a:fld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6738345" y="1863671"/>
            <a:ext cx="6316505" cy="5214906"/>
          </a:xfrm>
          <a:prstGeom prst="roundRect">
            <a:avLst>
              <a:gd name="adj" fmla="val 764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352429" y="1863671"/>
            <a:ext cx="6157208" cy="5214906"/>
          </a:xfrm>
          <a:prstGeom prst="roundRect">
            <a:avLst>
              <a:gd name="adj" fmla="val 764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16" y="2498344"/>
            <a:ext cx="2337905" cy="1925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60483" y="6525696"/>
            <a:ext cx="5102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Programmable chemical controllers made from DNA.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Chen,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Dalchau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Srinivas, Phillips,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Nanotechnology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2013.]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17691" y="6533312"/>
            <a:ext cx="3540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Enzyme-free nucleic acid dynamical systems.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Srinivas, Parkin,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2017.]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891" y="2521228"/>
            <a:ext cx="5740989" cy="1638598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543816" y="2023801"/>
            <a:ext cx="2976704" cy="3657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Analog majority computation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7014891" y="2048140"/>
            <a:ext cx="1987550" cy="3657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Chemical oscillator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5144" y="4628180"/>
            <a:ext cx="202086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3200" dirty="0"/>
              <a:t>+</a:t>
            </a:r>
            <a:r>
              <a:rPr lang="is-IS" sz="3200" i="1" dirty="0">
                <a:solidFill>
                  <a:schemeClr val="accent6"/>
                </a:solidFill>
              </a:rPr>
              <a:t>Y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rgbClr val="FFC000"/>
                </a:solidFill>
              </a:rPr>
              <a:t>B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FFC000"/>
                </a:solidFill>
              </a:rPr>
              <a:t>B</a:t>
            </a:r>
          </a:p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FFC0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3200" dirty="0"/>
              <a:t>+</a:t>
            </a:r>
            <a:r>
              <a:rPr lang="is-IS" sz="3200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i="1" dirty="0">
                <a:solidFill>
                  <a:schemeClr val="accent6"/>
                </a:solidFill>
              </a:rPr>
              <a:t>Y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FFC0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chemeClr val="accent6"/>
                </a:solidFill>
              </a:rPr>
              <a:t>Y</a:t>
            </a:r>
            <a:r>
              <a:rPr lang="is-IS" sz="3200" dirty="0"/>
              <a:t>+</a:t>
            </a:r>
            <a:r>
              <a:rPr lang="is-IS" sz="3200" i="1" dirty="0">
                <a:solidFill>
                  <a:schemeClr val="accent6"/>
                </a:solidFill>
              </a:rPr>
              <a:t>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60391" y="4495396"/>
            <a:ext cx="206876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i="1" dirty="0">
                <a:solidFill>
                  <a:srgbClr val="C00000"/>
                </a:solidFill>
              </a:rPr>
              <a:t>A</a:t>
            </a:r>
            <a:r>
              <a:rPr lang="is-IS" sz="3200" dirty="0"/>
              <a:t>+</a:t>
            </a:r>
            <a:r>
              <a:rPr lang="is-IS" sz="3200" i="1" dirty="0">
                <a:solidFill>
                  <a:schemeClr val="accent2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chemeClr val="accent2"/>
                </a:solidFill>
              </a:rPr>
              <a:t>B</a:t>
            </a:r>
            <a:r>
              <a:rPr lang="is-IS" sz="3200" dirty="0"/>
              <a:t>+</a:t>
            </a:r>
            <a:r>
              <a:rPr lang="is-IS" sz="3200" i="1" dirty="0">
                <a:solidFill>
                  <a:schemeClr val="accent2"/>
                </a:solidFill>
              </a:rPr>
              <a:t>B</a:t>
            </a:r>
          </a:p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i="1" dirty="0">
                <a:solidFill>
                  <a:schemeClr val="accent2"/>
                </a:solidFill>
              </a:rPr>
              <a:t>B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0000FF"/>
                </a:solidFill>
              </a:rPr>
              <a:t>C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rgbClr val="0000FF"/>
                </a:solidFill>
              </a:rPr>
              <a:t>C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0000FF"/>
                </a:solidFill>
              </a:rPr>
              <a:t>C</a:t>
            </a:r>
            <a:endParaRPr lang="is-IS" sz="3200" i="1" dirty="0">
              <a:solidFill>
                <a:schemeClr val="accent1"/>
              </a:solidFill>
            </a:endParaRPr>
          </a:p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i="1" dirty="0">
                <a:solidFill>
                  <a:srgbClr val="0000FF"/>
                </a:solidFill>
              </a:rPr>
              <a:t>C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C00000"/>
                </a:solidFill>
              </a:rPr>
              <a:t>A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rgbClr val="C00000"/>
                </a:solidFill>
              </a:rPr>
              <a:t>A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C00000"/>
                </a:solidFill>
              </a:rPr>
              <a:t>A</a:t>
            </a:r>
            <a:endParaRPr lang="is-IS" sz="3200" i="1" dirty="0">
              <a:solidFill>
                <a:schemeClr val="accent2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476055" y="2093478"/>
            <a:ext cx="2695325" cy="4335195"/>
            <a:chOff x="3476055" y="2093478"/>
            <a:chExt cx="2695325" cy="43351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0776" y="2093478"/>
              <a:ext cx="2370604" cy="19588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0776" y="4114497"/>
              <a:ext cx="2370604" cy="197718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423213" y="6059341"/>
              <a:ext cx="13396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time (hours)</a:t>
              </a:r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2644192" y="3975159"/>
              <a:ext cx="20330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relative amount (%)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556868" y="4328285"/>
            <a:ext cx="3272110" cy="2569595"/>
            <a:chOff x="9556868" y="4328285"/>
            <a:chExt cx="3272110" cy="2569595"/>
          </a:xfrm>
        </p:grpSpPr>
        <p:sp>
          <p:nvSpPr>
            <p:cNvPr id="20" name="Rectangle 19"/>
            <p:cNvSpPr/>
            <p:nvPr/>
          </p:nvSpPr>
          <p:spPr>
            <a:xfrm rot="16200000">
              <a:off x="8716253" y="5168900"/>
              <a:ext cx="20505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conc. deriv. (</a:t>
              </a:r>
              <a:r>
                <a:rPr lang="en-US" dirty="0" err="1"/>
                <a:t>nM</a:t>
              </a:r>
              <a:r>
                <a:rPr lang="en-US" dirty="0"/>
                <a:t>/</a:t>
              </a:r>
              <a:r>
                <a:rPr lang="en-US" dirty="0" err="1"/>
                <a:t>hr</a:t>
              </a:r>
              <a:r>
                <a:rPr lang="en-US" dirty="0"/>
                <a:t>)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25829" y="4372268"/>
              <a:ext cx="2658062" cy="205640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24692" y="5597090"/>
              <a:ext cx="26321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824692" y="4918145"/>
              <a:ext cx="26321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532361" y="6371537"/>
              <a:ext cx="3417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15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183980" y="6369438"/>
              <a:ext cx="3417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30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835599" y="6369438"/>
              <a:ext cx="3417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45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2487218" y="6369438"/>
              <a:ext cx="3417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60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829781" y="6528548"/>
              <a:ext cx="13396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time (hours)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733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7406533" y="1224366"/>
            <a:ext cx="3561206" cy="2786512"/>
          </a:xfrm>
          <a:prstGeom prst="roundRect">
            <a:avLst/>
          </a:prstGeom>
          <a:noFill/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112" y="488917"/>
            <a:ext cx="8619396" cy="923046"/>
          </a:xfrm>
        </p:spPr>
        <p:txBody>
          <a:bodyPr>
            <a:normAutofit/>
          </a:bodyPr>
          <a:lstStyle/>
          <a:p>
            <a:r>
              <a:rPr lang="en-US" sz="4800" dirty="0"/>
              <a:t>Defining </a:t>
            </a:r>
            <a:r>
              <a:rPr lang="en-US" sz="4800" b="1" dirty="0"/>
              <a:t>stable </a:t>
            </a:r>
            <a:r>
              <a:rPr lang="en-US" sz="4800" dirty="0"/>
              <a:t>computation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21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2951404" y="2441487"/>
            <a:ext cx="311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i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63320" y="2441487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4241" y="2441487"/>
            <a:ext cx="420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05160" y="2441487"/>
            <a:ext cx="734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o’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615392" y="2597032"/>
            <a:ext cx="1317356" cy="502326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reactions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6089174" y="2567438"/>
            <a:ext cx="1317356" cy="536462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reactions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8475905" y="2561024"/>
            <a:ext cx="1317356" cy="535351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reactions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8206" y="1669051"/>
            <a:ext cx="611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9591" y="1669051"/>
            <a:ext cx="583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23555" y="3149376"/>
            <a:ext cx="1927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any reachable</a:t>
            </a:r>
          </a:p>
          <a:p>
            <a:pPr algn="ctr"/>
            <a:r>
              <a:rPr lang="en-US" sz="2400" dirty="0"/>
              <a:t>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8306" y="3149376"/>
            <a:ext cx="878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initial</a:t>
            </a:r>
          </a:p>
          <a:p>
            <a:pPr algn="ctr"/>
            <a:r>
              <a:rPr lang="en-US" sz="2400" dirty="0"/>
              <a:t>state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70180" y="3047853"/>
            <a:ext cx="1323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“correct”</a:t>
            </a:r>
          </a:p>
          <a:p>
            <a:pPr algn="ctr"/>
            <a:r>
              <a:rPr lang="en-US" sz="2400" dirty="0"/>
              <a:t>output</a:t>
            </a:r>
            <a:endParaRPr lang="en-US" sz="2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9741927" y="3062870"/>
            <a:ext cx="1139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correct </a:t>
            </a:r>
          </a:p>
          <a:p>
            <a:pPr algn="ctr"/>
            <a:r>
              <a:rPr lang="en-US" sz="2400" dirty="0"/>
              <a:t>output</a:t>
            </a:r>
            <a:endParaRPr lang="en-US" sz="2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8751089" y="1663844"/>
            <a:ext cx="611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15096" y="1251632"/>
            <a:ext cx="189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</a:t>
            </a:r>
            <a:r>
              <a:rPr lang="en-US" sz="2800" dirty="0"/>
              <a:t> is </a:t>
            </a:r>
            <a:r>
              <a:rPr lang="en-US" sz="2800" b="1" dirty="0">
                <a:solidFill>
                  <a:srgbClr val="C00000"/>
                </a:solidFill>
              </a:rPr>
              <a:t>stable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411123" y="5904672"/>
            <a:ext cx="9018877" cy="88103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(assuming finite set of reachable states) equivalent to:</a:t>
            </a:r>
          </a:p>
          <a:p>
            <a:r>
              <a:rPr lang="en-US" sz="2400" dirty="0"/>
              <a:t>The system </a:t>
            </a:r>
            <a:r>
              <a:rPr lang="en-US" sz="2400" u="sng" dirty="0"/>
              <a:t>will</a:t>
            </a:r>
            <a:r>
              <a:rPr lang="en-US" sz="2400" dirty="0"/>
              <a:t> reach the correct output with probability 1.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075936" y="4066950"/>
            <a:ext cx="1856520" cy="1549940"/>
            <a:chOff x="1246320" y="3404880"/>
            <a:chExt cx="3060720" cy="2813040"/>
          </a:xfrm>
        </p:grpSpPr>
        <p:sp>
          <p:nvSpPr>
            <p:cNvPr id="23" name="Freeform 22"/>
            <p:cNvSpPr/>
            <p:nvPr/>
          </p:nvSpPr>
          <p:spPr>
            <a:xfrm>
              <a:off x="1513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865880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113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341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322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789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036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1865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2856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837439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084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360880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294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1560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760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1837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237024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1370159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1798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1551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522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579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254160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24632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1255680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1465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1931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1788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98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788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074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102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3083760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807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2169360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1312200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3694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4161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741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4169880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3923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647159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3341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4017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4065839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3570479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3999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3504239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3856679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3075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3407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3332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3503879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575732" y="4073378"/>
            <a:ext cx="1757366" cy="1555739"/>
            <a:chOff x="5890319" y="3404880"/>
            <a:chExt cx="3060720" cy="2813040"/>
          </a:xfrm>
        </p:grpSpPr>
        <p:sp>
          <p:nvSpPr>
            <p:cNvPr id="77" name="Freeform 76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6728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7004879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2" name="Freeform 121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9430508" y="4091736"/>
            <a:ext cx="1757366" cy="1555739"/>
            <a:chOff x="5890319" y="3404880"/>
            <a:chExt cx="3060720" cy="2813040"/>
          </a:xfrm>
        </p:grpSpPr>
        <p:sp>
          <p:nvSpPr>
            <p:cNvPr id="186" name="Freeform 185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6728761" y="4909679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7004879" y="5243040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1" name="Freeform 200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3" name="Freeform 202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4" name="Freeform 203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3" name="Freeform 212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4" name="Freeform 213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5" name="Freeform 234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6" name="Freeform 235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6974067" y="4125881"/>
            <a:ext cx="1757366" cy="1555739"/>
            <a:chOff x="5890319" y="3404880"/>
            <a:chExt cx="3060720" cy="2813040"/>
          </a:xfrm>
        </p:grpSpPr>
        <p:sp>
          <p:nvSpPr>
            <p:cNvPr id="240" name="Freeform 185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1" name="Freeform 186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2" name="Freeform 187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3" name="Freeform 188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4" name="Freeform 189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5" name="Freeform 190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6" name="Freeform 191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7" name="Freeform 192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8" name="Freeform 193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9" name="Freeform 194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0" name="Freeform 195"/>
            <p:cNvSpPr/>
            <p:nvPr/>
          </p:nvSpPr>
          <p:spPr>
            <a:xfrm>
              <a:off x="6728761" y="4909679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1" name="Freeform 196"/>
            <p:cNvSpPr/>
            <p:nvPr/>
          </p:nvSpPr>
          <p:spPr>
            <a:xfrm>
              <a:off x="7004879" y="5243040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2" name="Freeform 197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3" name="Freeform 198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4" name="Freeform 199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5" name="Freeform 200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6" name="Freeform 201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7" name="Freeform 202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8" name="Freeform 203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9" name="Freeform 204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0" name="Freeform 205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1" name="Freeform 206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2" name="Freeform 207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3" name="Freeform 208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4" name="Freeform 209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5" name="Freeform 210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6" name="Freeform 211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7" name="Freeform 212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8" name="Freeform 213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9" name="Freeform 214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0" name="Freeform 215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1" name="Freeform 216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2" name="Freeform 217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3" name="Freeform 218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4" name="Freeform 219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5" name="Freeform 220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6" name="Freeform 221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7" name="Freeform 222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8" name="Freeform 223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9" name="Freeform 224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0" name="Freeform 225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1" name="Freeform 226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2" name="Freeform 227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3" name="Freeform 228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4" name="Freeform 229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5" name="Freeform 230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6" name="Freeform 231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7" name="Freeform 232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8" name="Freeform 233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9" name="Freeform 234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0" name="Freeform 235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1" name="Freeform 236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2" name="Freeform 237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5" grpId="0"/>
      <p:bldP spid="16" grpId="0"/>
      <p:bldP spid="17" grpId="0"/>
      <p:bldP spid="19" grpId="0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Definition of </a:t>
            </a:r>
            <a:r>
              <a:rPr lang="en-US" sz="4000" i="1" dirty="0"/>
              <a:t>predicate</a:t>
            </a:r>
            <a:r>
              <a:rPr lang="en-US" sz="4000" dirty="0"/>
              <a:t> (decision problem) computation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4703" y="2012414"/>
            <a:ext cx="12055366" cy="386006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goal</a:t>
            </a:r>
            <a:r>
              <a:rPr lang="en-US" sz="2800" dirty="0"/>
              <a:t>: compute predicate </a:t>
            </a:r>
            <a:r>
              <a:rPr lang="el-GR" sz="2800" i="1" dirty="0"/>
              <a:t>φ</a:t>
            </a:r>
            <a:r>
              <a:rPr lang="en-US" sz="2800" dirty="0"/>
              <a:t>: </a:t>
            </a:r>
            <a:r>
              <a:rPr lang="en-US" sz="2800" dirty="0" err="1"/>
              <a:t>ℕ</a:t>
            </a:r>
            <a:r>
              <a:rPr lang="en-US" sz="2800" i="1" baseline="31999" dirty="0" err="1"/>
              <a:t>k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dirty="0">
                <a:sym typeface="Wingdings" panose="05000000000000000000" pitchFamily="2" charset="2"/>
              </a:rPr>
              <a:t>{Y,N},     e.g.,    </a:t>
            </a:r>
            <a:r>
              <a:rPr lang="el-GR" sz="2800" i="1" dirty="0"/>
              <a:t>φ</a:t>
            </a:r>
            <a:r>
              <a:rPr lang="en-US" sz="2800" dirty="0">
                <a:sym typeface="Wingdings" panose="05000000000000000000" pitchFamily="2" charset="2"/>
              </a:rPr>
              <a:t>(</a:t>
            </a:r>
            <a:r>
              <a:rPr lang="en-US" sz="2800" i="1" dirty="0" err="1">
                <a:sym typeface="Wingdings" panose="05000000000000000000" pitchFamily="2" charset="2"/>
              </a:rPr>
              <a:t>a</a:t>
            </a:r>
            <a:r>
              <a:rPr lang="en-US" sz="2800" dirty="0" err="1">
                <a:sym typeface="Wingdings" panose="05000000000000000000" pitchFamily="2" charset="2"/>
              </a:rPr>
              <a:t>,</a:t>
            </a:r>
            <a:r>
              <a:rPr lang="en-US" sz="2800" i="1" dirty="0" err="1">
                <a:sym typeface="Wingdings" panose="05000000000000000000" pitchFamily="2" charset="2"/>
              </a:rPr>
              <a:t>b</a:t>
            </a:r>
            <a:r>
              <a:rPr lang="en-US" sz="2800" dirty="0">
                <a:sym typeface="Wingdings" panose="05000000000000000000" pitchFamily="2" charset="2"/>
              </a:rPr>
              <a:t>)=Y   </a:t>
            </a:r>
            <a:r>
              <a:rPr lang="en-US" sz="2800" dirty="0"/>
              <a:t>⇔   </a:t>
            </a:r>
            <a:r>
              <a:rPr lang="en-US" sz="2800" i="1" dirty="0" err="1">
                <a:sym typeface="Wingdings" panose="05000000000000000000" pitchFamily="2" charset="2"/>
              </a:rPr>
              <a:t>a</a:t>
            </a:r>
            <a:r>
              <a:rPr lang="en-US" sz="2800" dirty="0" err="1"/>
              <a:t>≥</a:t>
            </a:r>
            <a:r>
              <a:rPr lang="en-US" sz="2800" i="1" dirty="0" err="1">
                <a:sym typeface="Wingdings" panose="05000000000000000000" pitchFamily="2" charset="2"/>
              </a:rPr>
              <a:t>b</a:t>
            </a:r>
            <a:endParaRPr lang="en-US" sz="2800" i="1" dirty="0">
              <a:sym typeface="Wingdings" panose="05000000000000000000" pitchFamily="2" charset="2"/>
            </a:endParaRPr>
          </a:p>
          <a:p>
            <a:r>
              <a:rPr 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input specification</a:t>
            </a:r>
            <a:r>
              <a:rPr lang="en-US" sz="2800" dirty="0">
                <a:sym typeface="Wingdings" panose="05000000000000000000" pitchFamily="2" charset="2"/>
              </a:rPr>
              <a:t>: designate subset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/>
              <a:t>⊆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2800" dirty="0">
                <a:cs typeface="Times New Roman" panose="02020603050405020304" pitchFamily="18" charset="0"/>
              </a:rPr>
              <a:t> </a:t>
            </a:r>
            <a:r>
              <a:rPr lang="en-US" sz="2800" dirty="0">
                <a:cs typeface="Times New Roman" panose="02020603050405020304" pitchFamily="18" charset="0"/>
              </a:rPr>
              <a:t>as “input” species</a:t>
            </a:r>
          </a:p>
          <a:p>
            <a:pPr lvl="1"/>
            <a:r>
              <a:rPr lang="en-US" sz="2360" dirty="0">
                <a:sym typeface="Wingdings" panose="05000000000000000000" pitchFamily="2" charset="2"/>
              </a:rPr>
              <a:t>in valid initial states all molecules are from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360" dirty="0">
                <a:sym typeface="Wingdings" panose="05000000000000000000" pitchFamily="2" charset="2"/>
              </a:rPr>
              <a:t>, e.g., {100 </a:t>
            </a:r>
            <a:r>
              <a:rPr lang="en-US" sz="2360" i="1" dirty="0">
                <a:sym typeface="Wingdings" panose="05000000000000000000" pitchFamily="2" charset="2"/>
              </a:rPr>
              <a:t>A</a:t>
            </a:r>
            <a:r>
              <a:rPr lang="en-US" sz="2360" dirty="0">
                <a:sym typeface="Wingdings" panose="05000000000000000000" pitchFamily="2" charset="2"/>
              </a:rPr>
              <a:t>, 55 </a:t>
            </a:r>
            <a:r>
              <a:rPr lang="en-US" sz="2360" i="1" dirty="0">
                <a:sym typeface="Wingdings" panose="05000000000000000000" pitchFamily="2" charset="2"/>
              </a:rPr>
              <a:t>B</a:t>
            </a:r>
            <a:r>
              <a:rPr lang="en-US" sz="2360" dirty="0">
                <a:sym typeface="Wingdings" panose="05000000000000000000" pitchFamily="2" charset="2"/>
              </a:rPr>
              <a:t>}</a:t>
            </a:r>
          </a:p>
          <a:p>
            <a:r>
              <a:rPr 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output specification</a:t>
            </a:r>
            <a:r>
              <a:rPr lang="en-US" sz="2800" dirty="0">
                <a:sym typeface="Wingdings" panose="05000000000000000000" pitchFamily="2" charset="2"/>
              </a:rPr>
              <a:t>: partition species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</a:t>
            </a:r>
            <a:r>
              <a:rPr lang="en-US" sz="2800" dirty="0">
                <a:sym typeface="Wingdings" panose="05000000000000000000" pitchFamily="2" charset="2"/>
              </a:rPr>
              <a:t>into “yes” voters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800" baseline="-25000" dirty="0">
                <a:cs typeface="Times New Roman" panose="02020603050405020304" pitchFamily="18" charset="0"/>
              </a:rPr>
              <a:t>Y</a:t>
            </a:r>
            <a:r>
              <a:rPr lang="en-US" sz="2800" dirty="0">
                <a:sym typeface="Wingdings" panose="05000000000000000000" pitchFamily="2" charset="2"/>
              </a:rPr>
              <a:t> and “no” voters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800" baseline="-25000" dirty="0">
                <a:cs typeface="Times New Roman" panose="02020603050405020304" pitchFamily="18" charset="0"/>
              </a:rPr>
              <a:t>N</a:t>
            </a:r>
            <a:endParaRPr lang="en-US" sz="2800" dirty="0"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el-GR" sz="2400" dirty="0">
                <a:sym typeface="Wingdings" panose="05000000000000000000" pitchFamily="2" charset="2"/>
              </a:rPr>
              <a:t>ψ</a:t>
            </a:r>
            <a:r>
              <a:rPr lang="en-US" sz="2400" dirty="0">
                <a:sym typeface="Wingdings" panose="05000000000000000000" pitchFamily="2" charset="2"/>
              </a:rPr>
              <a:t>(</a:t>
            </a:r>
            <a:r>
              <a:rPr lang="en-US" sz="2400" b="1" dirty="0">
                <a:sym typeface="Wingdings" panose="05000000000000000000" pitchFamily="2" charset="2"/>
              </a:rPr>
              <a:t>o</a:t>
            </a:r>
            <a:r>
              <a:rPr lang="en-US" sz="2400" dirty="0">
                <a:sym typeface="Wingdings" panose="05000000000000000000" pitchFamily="2" charset="2"/>
              </a:rPr>
              <a:t>) = Y (state </a:t>
            </a:r>
            <a:r>
              <a:rPr lang="en-US" sz="2400" b="1" dirty="0">
                <a:sym typeface="Wingdings" panose="05000000000000000000" pitchFamily="2" charset="2"/>
              </a:rPr>
              <a:t>o</a:t>
            </a:r>
            <a:r>
              <a:rPr lang="en-US" sz="2400" dirty="0">
                <a:sym typeface="Wingdings" panose="05000000000000000000" pitchFamily="2" charset="2"/>
              </a:rPr>
              <a:t> outputs “yes”) if vote is unanimously yes:	</a:t>
            </a:r>
            <a:r>
              <a:rPr lang="en-US" sz="2400" b="1" dirty="0">
                <a:sym typeface="Wingdings" panose="05000000000000000000" pitchFamily="2" charset="2"/>
              </a:rPr>
              <a:t>o</a:t>
            </a:r>
            <a:r>
              <a:rPr lang="en-US" sz="2400" dirty="0">
                <a:sym typeface="Wingdings" panose="05000000000000000000" pitchFamily="2" charset="2"/>
              </a:rPr>
              <a:t>(</a:t>
            </a:r>
            <a:r>
              <a:rPr lang="en-US" sz="2400" i="1" dirty="0">
                <a:sym typeface="Wingdings" panose="05000000000000000000" pitchFamily="2" charset="2"/>
              </a:rPr>
              <a:t>S</a:t>
            </a:r>
            <a:r>
              <a:rPr lang="en-US" sz="2400" dirty="0">
                <a:sym typeface="Wingdings" panose="05000000000000000000" pitchFamily="2" charset="2"/>
              </a:rPr>
              <a:t>)&gt;0 </a:t>
            </a:r>
            <a:r>
              <a:rPr lang="en-US" sz="2400" dirty="0"/>
              <a:t>⇔ </a:t>
            </a:r>
            <a:r>
              <a:rPr lang="en-US" sz="2400" i="1" dirty="0"/>
              <a:t>S</a:t>
            </a:r>
            <a:r>
              <a:rPr lang="en-US" sz="2400" dirty="0"/>
              <a:t>∈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 dirty="0">
                <a:cs typeface="Times New Roman" panose="02020603050405020304" pitchFamily="18" charset="0"/>
              </a:rPr>
              <a:t>Y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sz="2400" dirty="0">
                <a:sym typeface="Wingdings" panose="05000000000000000000" pitchFamily="2" charset="2"/>
              </a:rPr>
              <a:t>ψ</a:t>
            </a:r>
            <a:r>
              <a:rPr lang="en-US" sz="2400" dirty="0">
                <a:sym typeface="Wingdings" panose="05000000000000000000" pitchFamily="2" charset="2"/>
              </a:rPr>
              <a:t>(</a:t>
            </a:r>
            <a:r>
              <a:rPr lang="en-US" sz="2400" b="1" dirty="0">
                <a:sym typeface="Wingdings" panose="05000000000000000000" pitchFamily="2" charset="2"/>
              </a:rPr>
              <a:t>o</a:t>
            </a:r>
            <a:r>
              <a:rPr lang="en-US" sz="2400" dirty="0">
                <a:sym typeface="Wingdings" panose="05000000000000000000" pitchFamily="2" charset="2"/>
              </a:rPr>
              <a:t>) = N (state </a:t>
            </a:r>
            <a:r>
              <a:rPr lang="en-US" sz="2400" b="1" dirty="0">
                <a:sym typeface="Wingdings" panose="05000000000000000000" pitchFamily="2" charset="2"/>
              </a:rPr>
              <a:t>o</a:t>
            </a:r>
            <a:r>
              <a:rPr lang="en-US" sz="2400" dirty="0">
                <a:sym typeface="Wingdings" panose="05000000000000000000" pitchFamily="2" charset="2"/>
              </a:rPr>
              <a:t> outputs “no”) if vote is unanimously no:	</a:t>
            </a:r>
            <a:r>
              <a:rPr lang="en-US" sz="2400" b="1" dirty="0">
                <a:sym typeface="Wingdings" panose="05000000000000000000" pitchFamily="2" charset="2"/>
              </a:rPr>
              <a:t>o</a:t>
            </a:r>
            <a:r>
              <a:rPr lang="en-US" sz="2400" dirty="0">
                <a:sym typeface="Wingdings" panose="05000000000000000000" pitchFamily="2" charset="2"/>
              </a:rPr>
              <a:t>(</a:t>
            </a:r>
            <a:r>
              <a:rPr lang="en-US" sz="2400" i="1" dirty="0"/>
              <a:t>S</a:t>
            </a:r>
            <a:r>
              <a:rPr lang="en-US" sz="2400" dirty="0">
                <a:sym typeface="Wingdings" panose="05000000000000000000" pitchFamily="2" charset="2"/>
              </a:rPr>
              <a:t>)&gt;0 </a:t>
            </a:r>
            <a:r>
              <a:rPr lang="en-US" sz="2400" dirty="0"/>
              <a:t>⇔ </a:t>
            </a:r>
            <a:r>
              <a:rPr lang="en-US" sz="2400" i="1" dirty="0"/>
              <a:t>S</a:t>
            </a:r>
            <a:r>
              <a:rPr lang="en-US" sz="2400" dirty="0"/>
              <a:t>∈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 dirty="0">
                <a:cs typeface="Times New Roman" panose="02020603050405020304" pitchFamily="18" charset="0"/>
              </a:rPr>
              <a:t>N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state </a:t>
            </a:r>
            <a:r>
              <a:rPr lang="en-US" sz="2400" b="1" dirty="0">
                <a:sym typeface="Wingdings" panose="05000000000000000000" pitchFamily="2" charset="2"/>
              </a:rPr>
              <a:t>o</a:t>
            </a:r>
            <a:r>
              <a:rPr lang="en-US" sz="2400" dirty="0">
                <a:sym typeface="Wingdings" panose="05000000000000000000" pitchFamily="2" charset="2"/>
              </a:rPr>
              <a:t> has undefined output otherwise:    (</a:t>
            </a:r>
            <a:r>
              <a:rPr lang="en-US" sz="2400" dirty="0"/>
              <a:t>∃ </a:t>
            </a:r>
            <a:r>
              <a:rPr lang="en-US" sz="2400" i="1" dirty="0"/>
              <a:t>S</a:t>
            </a:r>
            <a:r>
              <a:rPr lang="en-US" sz="2400" dirty="0"/>
              <a:t>∈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 dirty="0">
                <a:cs typeface="Times New Roman" panose="02020603050405020304" pitchFamily="18" charset="0"/>
              </a:rPr>
              <a:t>N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i="1" dirty="0"/>
              <a:t>S</a:t>
            </a:r>
            <a:r>
              <a:rPr lang="en-US" sz="2400" dirty="0">
                <a:sym typeface="Wingdings" panose="05000000000000000000" pitchFamily="2" charset="2"/>
              </a:rPr>
              <a:t>’</a:t>
            </a:r>
            <a:r>
              <a:rPr lang="en-US" sz="2400" dirty="0"/>
              <a:t>∈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 dirty="0">
                <a:cs typeface="Times New Roman" panose="02020603050405020304" pitchFamily="18" charset="0"/>
              </a:rPr>
              <a:t>Y</a:t>
            </a:r>
            <a:r>
              <a:rPr lang="en-US" sz="2400" dirty="0">
                <a:sym typeface="Wingdings" panose="05000000000000000000" pitchFamily="2" charset="2"/>
              </a:rPr>
              <a:t>) </a:t>
            </a:r>
            <a:r>
              <a:rPr lang="en-US" sz="2400" b="1" dirty="0">
                <a:sym typeface="Wingdings" panose="05000000000000000000" pitchFamily="2" charset="2"/>
              </a:rPr>
              <a:t>o</a:t>
            </a:r>
            <a:r>
              <a:rPr lang="en-US" sz="2400" dirty="0">
                <a:sym typeface="Wingdings" panose="05000000000000000000" pitchFamily="2" charset="2"/>
              </a:rPr>
              <a:t>(</a:t>
            </a:r>
            <a:r>
              <a:rPr lang="en-US" sz="2400" i="1" dirty="0"/>
              <a:t>S</a:t>
            </a:r>
            <a:r>
              <a:rPr lang="en-US" sz="2400" dirty="0">
                <a:sym typeface="Wingdings" panose="05000000000000000000" pitchFamily="2" charset="2"/>
              </a:rPr>
              <a:t>)&gt;0 and </a:t>
            </a:r>
            <a:r>
              <a:rPr lang="en-US" sz="2400" b="1" dirty="0">
                <a:sym typeface="Wingdings" panose="05000000000000000000" pitchFamily="2" charset="2"/>
              </a:rPr>
              <a:t>o</a:t>
            </a:r>
            <a:r>
              <a:rPr lang="en-US" sz="2400" dirty="0">
                <a:sym typeface="Wingdings" panose="05000000000000000000" pitchFamily="2" charset="2"/>
              </a:rPr>
              <a:t>(</a:t>
            </a:r>
            <a:r>
              <a:rPr lang="en-US" sz="2400" i="1" dirty="0"/>
              <a:t>S</a:t>
            </a:r>
            <a:r>
              <a:rPr lang="en-US" sz="2400" dirty="0">
                <a:sym typeface="Wingdings" panose="05000000000000000000" pitchFamily="2" charset="2"/>
              </a:rPr>
              <a:t>’)&gt;0 </a:t>
            </a:r>
          </a:p>
          <a:p>
            <a:r>
              <a:rPr lang="en-US" sz="2800" b="1" dirty="0">
                <a:sym typeface="Wingdings" panose="05000000000000000000" pitchFamily="2" charset="2"/>
              </a:rPr>
              <a:t>o</a:t>
            </a:r>
            <a:r>
              <a:rPr lang="en-US" sz="2800" dirty="0">
                <a:sym typeface="Wingdings" panose="05000000000000000000" pitchFamily="2" charset="2"/>
              </a:rPr>
              <a:t> is </a:t>
            </a:r>
            <a:r>
              <a:rPr 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stable</a:t>
            </a:r>
            <a:r>
              <a:rPr lang="en-US" sz="2800" dirty="0">
                <a:sym typeface="Wingdings" panose="05000000000000000000" pitchFamily="2" charset="2"/>
              </a:rPr>
              <a:t> if </a:t>
            </a:r>
            <a:r>
              <a:rPr lang="el-GR" sz="2800" dirty="0">
                <a:sym typeface="Wingdings" panose="05000000000000000000" pitchFamily="2" charset="2"/>
              </a:rPr>
              <a:t>ψ</a:t>
            </a:r>
            <a:r>
              <a:rPr lang="en-US" sz="2800" dirty="0">
                <a:sym typeface="Wingdings" panose="05000000000000000000" pitchFamily="2" charset="2"/>
              </a:rPr>
              <a:t>(</a:t>
            </a:r>
            <a:r>
              <a:rPr lang="en-US" sz="2800" b="1" dirty="0">
                <a:sym typeface="Wingdings" panose="05000000000000000000" pitchFamily="2" charset="2"/>
              </a:rPr>
              <a:t>o</a:t>
            </a:r>
            <a:r>
              <a:rPr lang="en-US" sz="2800" dirty="0">
                <a:sym typeface="Wingdings" panose="05000000000000000000" pitchFamily="2" charset="2"/>
              </a:rPr>
              <a:t>) = </a:t>
            </a:r>
            <a:r>
              <a:rPr lang="el-GR" sz="2800" dirty="0">
                <a:sym typeface="Wingdings" panose="05000000000000000000" pitchFamily="2" charset="2"/>
              </a:rPr>
              <a:t>ψ</a:t>
            </a:r>
            <a:r>
              <a:rPr lang="en-US" sz="2800" dirty="0">
                <a:sym typeface="Wingdings" panose="05000000000000000000" pitchFamily="2" charset="2"/>
              </a:rPr>
              <a:t>(</a:t>
            </a:r>
            <a:r>
              <a:rPr lang="en-US" sz="2800" b="1" dirty="0">
                <a:sym typeface="Wingdings" panose="05000000000000000000" pitchFamily="2" charset="2"/>
              </a:rPr>
              <a:t>o’</a:t>
            </a:r>
            <a:r>
              <a:rPr lang="en-US" sz="2800" dirty="0">
                <a:sym typeface="Wingdings" panose="05000000000000000000" pitchFamily="2" charset="2"/>
              </a:rPr>
              <a:t>) for all </a:t>
            </a:r>
            <a:r>
              <a:rPr lang="en-US" sz="2800" b="1" dirty="0">
                <a:sym typeface="Wingdings" panose="05000000000000000000" pitchFamily="2" charset="2"/>
              </a:rPr>
              <a:t>o’</a:t>
            </a:r>
            <a:r>
              <a:rPr lang="en-US" sz="2800" dirty="0">
                <a:sym typeface="Wingdings" panose="05000000000000000000" pitchFamily="2" charset="2"/>
              </a:rPr>
              <a:t> reachable from </a:t>
            </a:r>
            <a:r>
              <a:rPr lang="en-US" sz="2800" b="1" dirty="0">
                <a:sym typeface="Wingdings" panose="05000000000000000000" pitchFamily="2" charset="2"/>
              </a:rPr>
              <a:t>o</a:t>
            </a:r>
            <a:endParaRPr 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4172" y="6311370"/>
            <a:ext cx="11479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Computation in networks of passively mobile finite-state sensors,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302464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Detection:</a:t>
            </a:r>
            <a:r>
              <a:rPr lang="en-US" sz="2800" b="0" dirty="0"/>
              <a:t> </a:t>
            </a:r>
            <a:r>
              <a:rPr lang="el-GR" sz="2800" b="0" i="1" dirty="0"/>
              <a:t>φ</a:t>
            </a:r>
            <a:r>
              <a:rPr lang="en-US" sz="2800" b="0" dirty="0">
                <a:sym typeface="Wingdings" panose="05000000000000000000" pitchFamily="2" charset="2"/>
              </a:rPr>
              <a:t>(</a:t>
            </a:r>
            <a:r>
              <a:rPr lang="is-IS" sz="2800" b="0" i="1" dirty="0">
                <a:solidFill>
                  <a:srgbClr val="C00000"/>
                </a:solidFill>
              </a:rPr>
              <a:t>a</a:t>
            </a:r>
            <a:r>
              <a:rPr lang="en-US" sz="2800" b="0" dirty="0">
                <a:sym typeface="Wingdings" panose="05000000000000000000" pitchFamily="2" charset="2"/>
              </a:rPr>
              <a:t>,</a:t>
            </a:r>
            <a:r>
              <a:rPr lang="en-US" sz="2800" b="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800" b="0" dirty="0">
                <a:sym typeface="Wingdings" panose="05000000000000000000" pitchFamily="2" charset="2"/>
              </a:rPr>
              <a:t>) = Y </a:t>
            </a:r>
            <a:r>
              <a:rPr lang="en-US" sz="2800" dirty="0"/>
              <a:t>⇔</a:t>
            </a:r>
            <a:r>
              <a:rPr lang="en-US" sz="2800" b="0" dirty="0">
                <a:sym typeface="Wingdings" panose="05000000000000000000" pitchFamily="2" charset="2"/>
              </a:rPr>
              <a:t> </a:t>
            </a:r>
            <a:r>
              <a:rPr lang="en-US" sz="2800" b="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800" b="0" dirty="0">
                <a:sym typeface="Wingdings" panose="05000000000000000000" pitchFamily="2" charset="2"/>
              </a:rPr>
              <a:t> &gt; 0</a:t>
            </a:r>
            <a:endParaRPr lang="en-US" sz="280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59998" y="3043572"/>
            <a:ext cx="2584720" cy="552978"/>
          </a:xfrm>
        </p:spPr>
        <p:txBody>
          <a:bodyPr>
            <a:no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600" dirty="0"/>
              <a:t>+</a:t>
            </a:r>
            <a:r>
              <a:rPr lang="is-IS" sz="3600" i="1" dirty="0">
                <a:solidFill>
                  <a:srgbClr val="C00000"/>
                </a:solidFill>
              </a:rPr>
              <a:t>A</a:t>
            </a:r>
            <a:r>
              <a:rPr lang="en-US" sz="3600" i="1" dirty="0">
                <a:ea typeface="Andale Sans UI" pitchFamily="2"/>
              </a:rPr>
              <a:t> </a:t>
            </a:r>
            <a:r>
              <a:rPr lang="en-US" sz="3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00" i="1" dirty="0">
                <a:ea typeface="Andale Sans UI" pitchFamily="2"/>
              </a:rPr>
              <a:t>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600" dirty="0"/>
              <a:t>+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23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5736" y="3880432"/>
            <a:ext cx="3761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is-IS" sz="2800" i="1" dirty="0">
                <a:solidFill>
                  <a:srgbClr val="C00000"/>
                </a:solidFill>
              </a:rPr>
              <a:t>A</a:t>
            </a:r>
            <a:r>
              <a:rPr lang="en-US" sz="2800" dirty="0"/>
              <a:t> votes no;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800" dirty="0"/>
              <a:t> votes yes</a:t>
            </a:r>
          </a:p>
        </p:txBody>
      </p:sp>
      <p:sp>
        <p:nvSpPr>
          <p:cNvPr id="16" name="Oval 15"/>
          <p:cNvSpPr/>
          <p:nvPr/>
        </p:nvSpPr>
        <p:spPr>
          <a:xfrm>
            <a:off x="3424472" y="5273603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sp>
        <p:nvSpPr>
          <p:cNvPr id="17" name="Oval 16"/>
          <p:cNvSpPr/>
          <p:nvPr/>
        </p:nvSpPr>
        <p:spPr>
          <a:xfrm>
            <a:off x="1758680" y="5955282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2806675" y="6067824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4214727" y="5101730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sp>
        <p:nvSpPr>
          <p:cNvPr id="20" name="Oval 19"/>
          <p:cNvSpPr/>
          <p:nvPr/>
        </p:nvSpPr>
        <p:spPr>
          <a:xfrm>
            <a:off x="4114800" y="6171434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</a:p>
        </p:txBody>
      </p:sp>
      <p:sp>
        <p:nvSpPr>
          <p:cNvPr id="21" name="Oval 20"/>
          <p:cNvSpPr/>
          <p:nvPr/>
        </p:nvSpPr>
        <p:spPr>
          <a:xfrm>
            <a:off x="1238687" y="5177619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2085743" y="5162506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sp>
        <p:nvSpPr>
          <p:cNvPr id="15" name="Oval 14"/>
          <p:cNvSpPr/>
          <p:nvPr/>
        </p:nvSpPr>
        <p:spPr>
          <a:xfrm>
            <a:off x="2085555" y="5161341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</a:t>
            </a:r>
            <a:endParaRPr lang="en-US" sz="2800" dirty="0"/>
          </a:p>
        </p:txBody>
      </p:sp>
      <p:sp>
        <p:nvSpPr>
          <p:cNvPr id="23" name="Oval 22"/>
          <p:cNvSpPr/>
          <p:nvPr/>
        </p:nvSpPr>
        <p:spPr>
          <a:xfrm>
            <a:off x="2806487" y="6066659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</a:t>
            </a:r>
            <a:endParaRPr lang="en-US" sz="2800" dirty="0"/>
          </a:p>
        </p:txBody>
      </p:sp>
      <p:sp>
        <p:nvSpPr>
          <p:cNvPr id="24" name="Oval 23"/>
          <p:cNvSpPr/>
          <p:nvPr/>
        </p:nvSpPr>
        <p:spPr>
          <a:xfrm>
            <a:off x="3426652" y="5272438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</a:t>
            </a:r>
            <a:endParaRPr lang="en-US" sz="2800" dirty="0"/>
          </a:p>
        </p:txBody>
      </p:sp>
      <p:sp>
        <p:nvSpPr>
          <p:cNvPr id="25" name="Oval 24"/>
          <p:cNvSpPr/>
          <p:nvPr/>
        </p:nvSpPr>
        <p:spPr>
          <a:xfrm>
            <a:off x="1758492" y="5954117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</a:t>
            </a:r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1238499" y="5176454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</a:t>
            </a:r>
            <a:endParaRPr lang="en-US" sz="2800" dirty="0"/>
          </a:p>
        </p:txBody>
      </p:sp>
      <p:sp>
        <p:nvSpPr>
          <p:cNvPr id="27" name="Oval 26"/>
          <p:cNvSpPr/>
          <p:nvPr/>
        </p:nvSpPr>
        <p:spPr>
          <a:xfrm>
            <a:off x="4214539" y="5100565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</a:t>
            </a:r>
            <a:endParaRPr lang="en-US" sz="2800" dirty="0"/>
          </a:p>
        </p:txBody>
      </p:sp>
      <p:sp>
        <p:nvSpPr>
          <p:cNvPr id="28" name="Oval 27"/>
          <p:cNvSpPr/>
          <p:nvPr/>
        </p:nvSpPr>
        <p:spPr>
          <a:xfrm>
            <a:off x="4114612" y="6170269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</a:t>
            </a:r>
            <a:endParaRPr lang="en-US" sz="2800" dirty="0"/>
          </a:p>
        </p:txBody>
      </p:sp>
      <p:cxnSp>
        <p:nvCxnSpPr>
          <p:cNvPr id="11" name="Straight Connector 10"/>
          <p:cNvCxnSpPr>
            <a:cxnSpLocks/>
            <a:stCxn id="15" idx="5"/>
            <a:endCxn id="23" idx="1"/>
          </p:cNvCxnSpPr>
          <p:nvPr/>
        </p:nvCxnSpPr>
        <p:spPr>
          <a:xfrm>
            <a:off x="2475800" y="5551586"/>
            <a:ext cx="397642" cy="5820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24" idx="3"/>
            <a:endCxn id="23" idx="7"/>
          </p:cNvCxnSpPr>
          <p:nvPr/>
        </p:nvCxnSpPr>
        <p:spPr>
          <a:xfrm flipH="1">
            <a:off x="3196732" y="5662683"/>
            <a:ext cx="296875" cy="4709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  <a:stCxn id="15" idx="3"/>
            <a:endCxn id="25" idx="0"/>
          </p:cNvCxnSpPr>
          <p:nvPr/>
        </p:nvCxnSpPr>
        <p:spPr>
          <a:xfrm flipH="1">
            <a:off x="1987092" y="5551586"/>
            <a:ext cx="165418" cy="4025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/>
      <p:bldP spid="1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1030014" y="1621944"/>
            <a:ext cx="11487527" cy="908210"/>
          </a:xfrm>
        </p:spPr>
        <p:txBody>
          <a:bodyPr>
            <a:normAutofit/>
          </a:bodyPr>
          <a:lstStyle/>
          <a:p>
            <a:r>
              <a:rPr lang="en-US" sz="2800" dirty="0"/>
              <a:t>Parity: </a:t>
            </a:r>
            <a:r>
              <a:rPr lang="el-GR" sz="2800" b="0" i="1" dirty="0"/>
              <a:t>φ</a:t>
            </a:r>
            <a:r>
              <a:rPr lang="en-US" sz="2800" b="0" dirty="0">
                <a:sym typeface="Wingdings" panose="05000000000000000000" pitchFamily="2" charset="2"/>
              </a:rPr>
              <a:t>(</a:t>
            </a:r>
            <a:r>
              <a:rPr lang="en-US" sz="2800" b="0" i="1" dirty="0">
                <a:sym typeface="Wingdings" panose="05000000000000000000" pitchFamily="2" charset="2"/>
              </a:rPr>
              <a:t>a</a:t>
            </a:r>
            <a:r>
              <a:rPr lang="en-US" sz="2800" b="0" dirty="0">
                <a:sym typeface="Wingdings" panose="05000000000000000000" pitchFamily="2" charset="2"/>
              </a:rPr>
              <a:t>)=Y </a:t>
            </a:r>
            <a:r>
              <a:rPr lang="en-US" sz="2800" dirty="0"/>
              <a:t>⇔</a:t>
            </a:r>
            <a:r>
              <a:rPr lang="en-US" sz="2800" b="0" dirty="0">
                <a:sym typeface="Wingdings" panose="05000000000000000000" pitchFamily="2" charset="2"/>
              </a:rPr>
              <a:t> </a:t>
            </a:r>
            <a:r>
              <a:rPr lang="en-US" sz="2800" b="0" i="1" dirty="0">
                <a:sym typeface="Wingdings" panose="05000000000000000000" pitchFamily="2" charset="2"/>
              </a:rPr>
              <a:t>a</a:t>
            </a:r>
            <a:r>
              <a:rPr lang="en-US" sz="2800" b="0" dirty="0">
                <a:sym typeface="Wingdings" panose="05000000000000000000" pitchFamily="2" charset="2"/>
              </a:rPr>
              <a:t> is odd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1030014" y="2530155"/>
            <a:ext cx="11487528" cy="487921"/>
          </a:xfrm>
        </p:spPr>
        <p:txBody>
          <a:bodyPr>
            <a:norm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input species</a:t>
            </a:r>
            <a:r>
              <a:rPr lang="en-US" sz="2800" i="1" dirty="0"/>
              <a:t>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800" baseline="-25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800" dirty="0"/>
              <a:t> </a:t>
            </a:r>
            <a:r>
              <a:rPr lang="en-US" sz="2000" dirty="0"/>
              <a:t>(subscript o/e </a:t>
            </a:r>
            <a:r>
              <a:rPr lang="en-US" sz="2000" dirty="0">
                <a:sym typeface="Wingdings" panose="05000000000000000000" pitchFamily="2" charset="2"/>
              </a:rPr>
              <a:t>means </a:t>
            </a:r>
            <a:r>
              <a:rPr lang="en-US" sz="2000" dirty="0"/>
              <a:t>ODD/EVEN, and capital </a:t>
            </a:r>
            <a:r>
              <a:rPr lang="en-US" sz="2000" i="1" dirty="0"/>
              <a:t>A</a:t>
            </a:r>
            <a:r>
              <a:rPr lang="en-US" sz="2000" dirty="0"/>
              <a:t> means it is </a:t>
            </a:r>
            <a:r>
              <a:rPr lang="en-US" sz="2000" u="sng" dirty="0"/>
              <a:t>leader</a:t>
            </a:r>
            <a:r>
              <a:rPr lang="en-US" sz="2000" dirty="0"/>
              <a:t>)</a:t>
            </a:r>
            <a:endParaRPr lang="en-US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24</a:t>
            </a:fld>
            <a:endParaRPr lang="en-US"/>
          </a:p>
        </p:txBody>
      </p:sp>
      <p:sp>
        <p:nvSpPr>
          <p:cNvPr id="10" name="Rectangle: Rounded Corners 9"/>
          <p:cNvSpPr/>
          <p:nvPr/>
        </p:nvSpPr>
        <p:spPr>
          <a:xfrm>
            <a:off x="925737" y="3217611"/>
            <a:ext cx="6601268" cy="1608019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923984" y="5129493"/>
            <a:ext cx="6603021" cy="1235672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04916" y="3705533"/>
            <a:ext cx="3822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two leaders XOR their parity, and one becomes follower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04916" y="5344247"/>
            <a:ext cx="24484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leader overwrites </a:t>
            </a:r>
          </a:p>
          <a:p>
            <a:r>
              <a:rPr lang="en-US" sz="2400" dirty="0"/>
              <a:t>bit of follower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25159" y="3205025"/>
            <a:ext cx="42697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/>
              <a:t>	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baseline="-250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	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baseline="-25000" dirty="0">
                <a:solidFill>
                  <a:srgbClr val="C00000"/>
                </a:solidFill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3200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1030014" y="5164962"/>
            <a:ext cx="28561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3200" baseline="-250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endParaRPr lang="en-US" sz="32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1DB76D-1A3F-83CD-809C-B7387D00A194}"/>
              </a:ext>
            </a:extLst>
          </p:cNvPr>
          <p:cNvSpPr/>
          <p:nvPr/>
        </p:nvSpPr>
        <p:spPr>
          <a:xfrm>
            <a:off x="987156" y="5202727"/>
            <a:ext cx="2717760" cy="1095154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032200-D117-F70F-8096-6A5D5CA91181}"/>
              </a:ext>
            </a:extLst>
          </p:cNvPr>
          <p:cNvSpPr/>
          <p:nvPr/>
        </p:nvSpPr>
        <p:spPr>
          <a:xfrm>
            <a:off x="1963148" y="6535409"/>
            <a:ext cx="3969572" cy="66648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Not execution bounded!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D4E5E2-5750-58C5-DAC4-EEFE6D139F2B}"/>
              </a:ext>
            </a:extLst>
          </p:cNvPr>
          <p:cNvSpPr/>
          <p:nvPr/>
        </p:nvSpPr>
        <p:spPr>
          <a:xfrm>
            <a:off x="8817272" y="3524640"/>
            <a:ext cx="695257" cy="69525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56B4144-B65F-5ABD-77DD-0A240E46DF73}"/>
              </a:ext>
            </a:extLst>
          </p:cNvPr>
          <p:cNvSpPr/>
          <p:nvPr/>
        </p:nvSpPr>
        <p:spPr>
          <a:xfrm>
            <a:off x="10020890" y="4637809"/>
            <a:ext cx="695257" cy="69525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B6475A-2783-FAF0-991B-ABBC461E1945}"/>
              </a:ext>
            </a:extLst>
          </p:cNvPr>
          <p:cNvSpPr/>
          <p:nvPr/>
        </p:nvSpPr>
        <p:spPr>
          <a:xfrm>
            <a:off x="10020891" y="3524640"/>
            <a:ext cx="695257" cy="69525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E17A50-C0AC-9A58-25CB-CA122BB59853}"/>
              </a:ext>
            </a:extLst>
          </p:cNvPr>
          <p:cNvSpPr/>
          <p:nvPr/>
        </p:nvSpPr>
        <p:spPr>
          <a:xfrm>
            <a:off x="8817272" y="4635765"/>
            <a:ext cx="695257" cy="69525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o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F15D55-B290-D70E-6062-101A3FC82973}"/>
              </a:ext>
            </a:extLst>
          </p:cNvPr>
          <p:cNvSpPr/>
          <p:nvPr/>
        </p:nvSpPr>
        <p:spPr>
          <a:xfrm>
            <a:off x="8920939" y="3623217"/>
            <a:ext cx="487921" cy="487921"/>
          </a:xfrm>
          <a:prstGeom prst="ellipse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5261CC-BC80-56D2-F663-2D112EBD82BA}"/>
              </a:ext>
            </a:extLst>
          </p:cNvPr>
          <p:cNvCxnSpPr>
            <a:stCxn id="17" idx="4"/>
            <a:endCxn id="21" idx="0"/>
          </p:cNvCxnSpPr>
          <p:nvPr/>
        </p:nvCxnSpPr>
        <p:spPr>
          <a:xfrm>
            <a:off x="9164901" y="4219897"/>
            <a:ext cx="0" cy="41586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F2A7F2-C328-5666-0B70-4E30CC1C25C3}"/>
              </a:ext>
            </a:extLst>
          </p:cNvPr>
          <p:cNvCxnSpPr>
            <a:cxnSpLocks/>
            <a:stCxn id="19" idx="2"/>
            <a:endCxn id="3" idx="6"/>
          </p:cNvCxnSpPr>
          <p:nvPr/>
        </p:nvCxnSpPr>
        <p:spPr>
          <a:xfrm flipH="1">
            <a:off x="9512529" y="4985438"/>
            <a:ext cx="50836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38A5F6B-9CDD-CEB2-CFC0-9C4D6FB11238}"/>
              </a:ext>
            </a:extLst>
          </p:cNvPr>
          <p:cNvCxnSpPr>
            <a:cxnSpLocks/>
            <a:stCxn id="19" idx="0"/>
            <a:endCxn id="20" idx="4"/>
          </p:cNvCxnSpPr>
          <p:nvPr/>
        </p:nvCxnSpPr>
        <p:spPr>
          <a:xfrm flipV="1">
            <a:off x="10368519" y="4219897"/>
            <a:ext cx="1" cy="4179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951E05D9-E693-3C1E-F573-5A8231FA661D}"/>
              </a:ext>
            </a:extLst>
          </p:cNvPr>
          <p:cNvSpPr/>
          <p:nvPr/>
        </p:nvSpPr>
        <p:spPr>
          <a:xfrm>
            <a:off x="8817272" y="4637809"/>
            <a:ext cx="695257" cy="695257"/>
          </a:xfrm>
          <a:prstGeom prst="ellipse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AA14D56-CC50-DD9C-9E70-1BC718CA2643}"/>
              </a:ext>
            </a:extLst>
          </p:cNvPr>
          <p:cNvSpPr/>
          <p:nvPr/>
        </p:nvSpPr>
        <p:spPr>
          <a:xfrm>
            <a:off x="8920940" y="4742234"/>
            <a:ext cx="487921" cy="48792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 err="1"/>
              <a:t>a</a:t>
            </a:r>
            <a:r>
              <a:rPr lang="en-US" sz="2800" baseline="-25000" dirty="0" err="1"/>
              <a:t>o</a:t>
            </a:r>
            <a:endParaRPr lang="en-US" sz="2800" baseline="-250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A83D782-A70C-D390-022C-6BF65B7B0630}"/>
              </a:ext>
            </a:extLst>
          </p:cNvPr>
          <p:cNvSpPr/>
          <p:nvPr/>
        </p:nvSpPr>
        <p:spPr>
          <a:xfrm>
            <a:off x="10124557" y="3636481"/>
            <a:ext cx="487921" cy="487921"/>
          </a:xfrm>
          <a:prstGeom prst="ellipse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7D9A72F-D93B-6E91-76DE-D9F1CB6B3DD9}"/>
              </a:ext>
            </a:extLst>
          </p:cNvPr>
          <p:cNvSpPr/>
          <p:nvPr/>
        </p:nvSpPr>
        <p:spPr>
          <a:xfrm>
            <a:off x="10020888" y="4635765"/>
            <a:ext cx="695257" cy="695257"/>
          </a:xfrm>
          <a:prstGeom prst="ellipse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CEC7D6-6083-85A0-7840-75C233D9C8AF}"/>
              </a:ext>
            </a:extLst>
          </p:cNvPr>
          <p:cNvCxnSpPr>
            <a:cxnSpLocks/>
            <a:stCxn id="34" idx="2"/>
            <a:endCxn id="32" idx="6"/>
          </p:cNvCxnSpPr>
          <p:nvPr/>
        </p:nvCxnSpPr>
        <p:spPr>
          <a:xfrm flipH="1">
            <a:off x="9408861" y="4983394"/>
            <a:ext cx="612027" cy="28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2F447A5A-D6EC-0234-F185-2FCC942EDB19}"/>
              </a:ext>
            </a:extLst>
          </p:cNvPr>
          <p:cNvSpPr/>
          <p:nvPr/>
        </p:nvSpPr>
        <p:spPr>
          <a:xfrm>
            <a:off x="8919017" y="4741813"/>
            <a:ext cx="487921" cy="487921"/>
          </a:xfrm>
          <a:prstGeom prst="ellipse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36034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animBg="1"/>
      <p:bldP spid="11" grpId="0" animBg="1"/>
      <p:bldP spid="12" grpId="0"/>
      <p:bldP spid="13" grpId="0"/>
      <p:bldP spid="14" grpId="0"/>
      <p:bldP spid="15" grpId="0"/>
      <p:bldP spid="5" grpId="0" animBg="1"/>
      <p:bldP spid="6" grpId="0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3" grpId="0" animBg="1"/>
      <p:bldP spid="3" grpId="1" animBg="1"/>
      <p:bldP spid="32" grpId="0" animBg="1"/>
      <p:bldP spid="32" grpId="1" animBg="1"/>
      <p:bldP spid="33" grpId="0" animBg="1"/>
      <p:bldP spid="34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25736" y="1621944"/>
            <a:ext cx="5685654" cy="908210"/>
          </a:xfrm>
        </p:spPr>
        <p:txBody>
          <a:bodyPr>
            <a:normAutofit/>
          </a:bodyPr>
          <a:lstStyle/>
          <a:p>
            <a:r>
              <a:rPr lang="en-US" sz="2800" dirty="0"/>
              <a:t>Majority:</a:t>
            </a:r>
            <a:r>
              <a:rPr lang="en-US" sz="2800" b="0" dirty="0"/>
              <a:t> </a:t>
            </a:r>
            <a:r>
              <a:rPr lang="el-GR" sz="2800" b="0" i="1" dirty="0"/>
              <a:t>φ</a:t>
            </a:r>
            <a:r>
              <a:rPr lang="en-US" sz="2800" b="0" dirty="0">
                <a:sym typeface="Wingdings" panose="05000000000000000000" pitchFamily="2" charset="2"/>
              </a:rPr>
              <a:t>(</a:t>
            </a:r>
            <a:r>
              <a:rPr lang="en-US" sz="2800" b="0" i="1" dirty="0" err="1">
                <a:sym typeface="Wingdings" panose="05000000000000000000" pitchFamily="2" charset="2"/>
              </a:rPr>
              <a:t>a</a:t>
            </a:r>
            <a:r>
              <a:rPr lang="en-US" sz="2800" b="0" dirty="0" err="1">
                <a:sym typeface="Wingdings" panose="05000000000000000000" pitchFamily="2" charset="2"/>
              </a:rPr>
              <a:t>,</a:t>
            </a:r>
            <a:r>
              <a:rPr lang="en-US" sz="2800" b="0" i="1" dirty="0" err="1">
                <a:sym typeface="Wingdings" panose="05000000000000000000" pitchFamily="2" charset="2"/>
              </a:rPr>
              <a:t>b</a:t>
            </a:r>
            <a:r>
              <a:rPr lang="en-US" sz="2800" b="0" dirty="0">
                <a:sym typeface="Wingdings" panose="05000000000000000000" pitchFamily="2" charset="2"/>
              </a:rPr>
              <a:t>) = Y </a:t>
            </a:r>
            <a:r>
              <a:rPr lang="en-US" sz="2800" dirty="0"/>
              <a:t>⇔</a:t>
            </a:r>
            <a:r>
              <a:rPr lang="en-US" sz="2800" b="0" dirty="0">
                <a:sym typeface="Wingdings" panose="05000000000000000000" pitchFamily="2" charset="2"/>
              </a:rPr>
              <a:t> </a:t>
            </a:r>
            <a:r>
              <a:rPr lang="en-US" sz="2800" b="0" i="1" dirty="0" err="1">
                <a:sym typeface="Wingdings" panose="05000000000000000000" pitchFamily="2" charset="2"/>
              </a:rPr>
              <a:t>a</a:t>
            </a:r>
            <a:r>
              <a:rPr lang="en-US" sz="2800" b="0" dirty="0" err="1"/>
              <a:t>≥</a:t>
            </a:r>
            <a:r>
              <a:rPr lang="en-US" sz="2800" b="0" i="1" dirty="0" err="1">
                <a:sym typeface="Wingdings" panose="05000000000000000000" pitchFamily="2" charset="2"/>
              </a:rPr>
              <a:t>b</a:t>
            </a:r>
            <a:endParaRPr lang="en-US" sz="2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25736" y="2530156"/>
            <a:ext cx="12054540" cy="2321544"/>
          </a:xfrm>
        </p:spPr>
        <p:txBody>
          <a:bodyPr>
            <a:norm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dirty="0"/>
              <a:t>+</a:t>
            </a:r>
            <a:r>
              <a:rPr lang="en-US" sz="3200" i="1" dirty="0">
                <a:solidFill>
                  <a:srgbClr val="C00000"/>
                </a:solidFill>
              </a:rPr>
              <a:t>B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b</a:t>
            </a:r>
            <a:r>
              <a:rPr lang="en-US" sz="2400" dirty="0"/>
              <a:t>      (both become “followers” but </a:t>
            </a:r>
            <a:r>
              <a:rPr lang="en-US" sz="2400" u="sng" dirty="0"/>
              <a:t>preserve difference</a:t>
            </a:r>
            <a:r>
              <a:rPr lang="en-US" sz="2400" dirty="0"/>
              <a:t> between </a:t>
            </a:r>
            <a:r>
              <a:rPr lang="en-US" sz="2400" i="1" dirty="0"/>
              <a:t>A</a:t>
            </a:r>
            <a:r>
              <a:rPr lang="en-US" sz="2400" dirty="0"/>
              <a:t>’s and </a:t>
            </a:r>
            <a:r>
              <a:rPr lang="en-US" sz="2400" i="1" dirty="0"/>
              <a:t>B</a:t>
            </a:r>
            <a:r>
              <a:rPr lang="en-US" sz="2400" dirty="0"/>
              <a:t>’s)</a:t>
            </a:r>
            <a:endParaRPr lang="en-US" sz="3600" dirty="0"/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b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sz="2400" dirty="0"/>
              <a:t>(leader changes vote of follower)</a:t>
            </a:r>
            <a:endParaRPr lang="en-US" sz="3200" dirty="0"/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rgbClr val="C00000"/>
                </a:solidFill>
              </a:rPr>
              <a:t>B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B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b</a:t>
            </a:r>
            <a:r>
              <a:rPr lang="en-US" sz="3200" baseline="-25000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rgbClr val="C00000"/>
                </a:solidFill>
              </a:rPr>
              <a:t>    </a:t>
            </a:r>
            <a:r>
              <a:rPr lang="en-US" sz="2400" dirty="0"/>
              <a:t>(leader changes vote of follower)</a:t>
            </a:r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b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en-US" sz="2400" dirty="0"/>
              <a:t>(tiebreaker if </a:t>
            </a:r>
            <a:r>
              <a:rPr lang="en-US" sz="2400" i="1" dirty="0"/>
              <a:t>a</a:t>
            </a:r>
            <a:r>
              <a:rPr lang="en-US" sz="2400" dirty="0"/>
              <a:t>=</a:t>
            </a:r>
            <a:r>
              <a:rPr lang="en-US" sz="2400" i="1" dirty="0"/>
              <a:t>b</a:t>
            </a:r>
            <a:r>
              <a:rPr lang="en-US" sz="24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25734" y="5730612"/>
            <a:ext cx="10509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Draief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Vojnovic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Convergence speed of binary interval consensus.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SIAM Journal on Control and Optimization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50(3):1087–1109, 2012]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Mertzios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Nikoletseas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Raptopoulos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Spirakis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Determining Majority in Networks with Local Interactions and very Small Local Memory,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Distributed Computing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2015]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8AF069-E674-7B9C-AE20-B58BB54F3160}"/>
              </a:ext>
            </a:extLst>
          </p:cNvPr>
          <p:cNvSpPr/>
          <p:nvPr/>
        </p:nvSpPr>
        <p:spPr>
          <a:xfrm>
            <a:off x="915100" y="3125972"/>
            <a:ext cx="2093913" cy="1095154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F248D2-A5CB-F8D4-6D8D-DC17C1B46D55}"/>
              </a:ext>
            </a:extLst>
          </p:cNvPr>
          <p:cNvSpPr/>
          <p:nvPr/>
        </p:nvSpPr>
        <p:spPr>
          <a:xfrm>
            <a:off x="3861995" y="4851700"/>
            <a:ext cx="3969572" cy="66648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Not execution bounded!</a:t>
            </a:r>
          </a:p>
        </p:txBody>
      </p:sp>
    </p:spTree>
    <p:extLst>
      <p:ext uri="{BB962C8B-B14F-4D97-AF65-F5344CB8AC3E}">
        <p14:creationId xmlns:p14="http://schemas.microsoft.com/office/powerpoint/2010/main" val="427540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uiExpand="1"/>
      <p:bldP spid="5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Limits of stable computation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990390" y="2294021"/>
            <a:ext cx="11682118" cy="2785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Theorem</a:t>
            </a:r>
            <a:r>
              <a:rPr lang="en-US" sz="2400" dirty="0"/>
              <a:t>: </a:t>
            </a:r>
            <a:r>
              <a:rPr lang="el-GR" sz="2400" i="1" dirty="0"/>
              <a:t>φ</a:t>
            </a:r>
            <a:r>
              <a:rPr lang="en-US" sz="2400" dirty="0"/>
              <a:t>: </a:t>
            </a:r>
            <a:r>
              <a:rPr lang="en-US" sz="2400" dirty="0" err="1"/>
              <a:t>ℕ</a:t>
            </a:r>
            <a:r>
              <a:rPr lang="en-US" sz="2400" i="1" baseline="30000" dirty="0" err="1"/>
              <a:t>k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>
                <a:sym typeface="Wingdings" panose="05000000000000000000" pitchFamily="2" charset="2"/>
              </a:rPr>
              <a:t>{Y,N}</a:t>
            </a:r>
            <a:r>
              <a:rPr lang="en-US" sz="2400" dirty="0"/>
              <a:t> is stably computable by a CRN if and only if </a:t>
            </a:r>
            <a:r>
              <a:rPr lang="el-GR" sz="2400" i="1" dirty="0"/>
              <a:t>φ</a:t>
            </a:r>
            <a:r>
              <a:rPr lang="en-US" sz="2400" dirty="0"/>
              <a:t> is </a:t>
            </a:r>
            <a:r>
              <a:rPr lang="en-US" sz="2400" i="1" dirty="0" err="1"/>
              <a:t>semilinear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 err="1"/>
              <a:t>semilinear</a:t>
            </a:r>
            <a:r>
              <a:rPr lang="en-US" sz="2400" dirty="0"/>
              <a:t> = Boolean combination of </a:t>
            </a:r>
            <a:r>
              <a:rPr lang="en-US" sz="2400" u="sng" dirty="0"/>
              <a:t>threshold</a:t>
            </a:r>
            <a:r>
              <a:rPr lang="en-US" sz="2400" dirty="0"/>
              <a:t> and </a:t>
            </a:r>
            <a:r>
              <a:rPr lang="en-US" sz="2400" u="sng" dirty="0"/>
              <a:t>mod</a:t>
            </a:r>
            <a:r>
              <a:rPr lang="en-US" sz="2400" dirty="0"/>
              <a:t> predicates: </a:t>
            </a:r>
          </a:p>
          <a:p>
            <a:pPr marL="0" indent="0">
              <a:buNone/>
            </a:pPr>
            <a:r>
              <a:rPr lang="en-US" sz="2400" dirty="0"/>
              <a:t>take weighted sum </a:t>
            </a:r>
            <a:r>
              <a:rPr lang="en-US" sz="2400" i="1" dirty="0"/>
              <a:t>s</a:t>
            </a:r>
            <a:r>
              <a:rPr lang="en-US" sz="2400" dirty="0"/>
              <a:t> = </a:t>
            </a:r>
            <a:r>
              <a:rPr lang="en-US" sz="2400" i="1" dirty="0"/>
              <a:t>w</a:t>
            </a:r>
            <a:r>
              <a:rPr lang="en-US" sz="2400" baseline="-25000" dirty="0"/>
              <a:t>1</a:t>
            </a:r>
            <a:r>
              <a:rPr lang="en-US" sz="2400" dirty="0"/>
              <a:t>∙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 + … </a:t>
            </a:r>
            <a:r>
              <a:rPr lang="en-US" sz="2400" i="1" dirty="0" err="1"/>
              <a:t>w</a:t>
            </a:r>
            <a:r>
              <a:rPr lang="en-US" sz="2400" i="1" baseline="-25000" dirty="0" err="1"/>
              <a:t>k</a:t>
            </a:r>
            <a:r>
              <a:rPr lang="en-US" sz="2400" dirty="0" err="1"/>
              <a:t>∙</a:t>
            </a:r>
            <a:r>
              <a:rPr lang="en-US" sz="2400" i="1" dirty="0" err="1"/>
              <a:t>x</a:t>
            </a:r>
            <a:r>
              <a:rPr lang="en-US" sz="2400" i="1" baseline="-25000" dirty="0" err="1"/>
              <a:t>k</a:t>
            </a:r>
            <a:r>
              <a:rPr lang="en-US" sz="2400" dirty="0"/>
              <a:t> of inputs </a:t>
            </a:r>
            <a:r>
              <a:rPr lang="en-US" sz="2400" i="1" dirty="0"/>
              <a:t>x</a:t>
            </a:r>
            <a:r>
              <a:rPr lang="en-US" sz="2400" baseline="-25000" dirty="0"/>
              <a:t>1 </a:t>
            </a:r>
            <a:r>
              <a:rPr lang="en-US" sz="2400" dirty="0"/>
              <a:t>… </a:t>
            </a:r>
            <a:r>
              <a:rPr lang="en-US" sz="2400" i="1" dirty="0" err="1"/>
              <a:t>x</a:t>
            </a:r>
            <a:r>
              <a:rPr lang="en-US" sz="2400" i="1" baseline="-25000" dirty="0" err="1"/>
              <a:t>k</a:t>
            </a:r>
            <a:r>
              <a:rPr lang="en-US" sz="2400" baseline="-25000" dirty="0"/>
              <a:t> </a:t>
            </a:r>
            <a:r>
              <a:rPr lang="en-US" sz="2400" dirty="0"/>
              <a:t>and ask if</a:t>
            </a:r>
          </a:p>
          <a:p>
            <a:pPr marL="503971" lvl="1" indent="0">
              <a:buNone/>
            </a:pPr>
            <a:r>
              <a:rPr lang="en-US" sz="2400" i="1" dirty="0"/>
              <a:t>s</a:t>
            </a:r>
            <a:r>
              <a:rPr lang="en-US" sz="2400" dirty="0"/>
              <a:t> ≤ constant </a:t>
            </a:r>
            <a:r>
              <a:rPr lang="en-US" sz="2400" i="1" dirty="0"/>
              <a:t>c</a:t>
            </a:r>
            <a:r>
              <a:rPr lang="en-US" sz="2400" dirty="0"/>
              <a:t>?</a:t>
            </a:r>
          </a:p>
          <a:p>
            <a:pPr marL="503971" lvl="1" indent="0">
              <a:buNone/>
            </a:pPr>
            <a:r>
              <a:rPr lang="en-US" sz="2400" i="1" dirty="0"/>
              <a:t>s</a:t>
            </a:r>
            <a:r>
              <a:rPr lang="en-US" sz="2400" dirty="0"/>
              <a:t> ≡ </a:t>
            </a:r>
            <a:r>
              <a:rPr lang="en-US" sz="2400" i="1" dirty="0"/>
              <a:t>c</a:t>
            </a:r>
            <a:r>
              <a:rPr lang="en-US" sz="2400" dirty="0"/>
              <a:t> mod </a:t>
            </a:r>
            <a:r>
              <a:rPr lang="en-US" sz="2400" i="1" dirty="0"/>
              <a:t>m</a:t>
            </a:r>
            <a:r>
              <a:rPr lang="en-US" sz="2400" dirty="0"/>
              <a:t> for constants </a:t>
            </a:r>
            <a:r>
              <a:rPr lang="en-US" sz="2400" i="1" dirty="0" err="1"/>
              <a:t>c</a:t>
            </a:r>
            <a:r>
              <a:rPr lang="en-US" sz="2400" dirty="0" err="1"/>
              <a:t>,</a:t>
            </a:r>
            <a:r>
              <a:rPr lang="en-US" sz="2400" i="1" dirty="0" err="1"/>
              <a:t>m</a:t>
            </a:r>
            <a:r>
              <a:rPr lang="en-US" sz="2400" dirty="0"/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26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90390" y="6522129"/>
            <a:ext cx="11284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Computation in networks of passively mobile finite-state sensors,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Stably computable predicates are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semilinear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39558" y="4713425"/>
            <a:ext cx="891022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 </a:t>
            </a:r>
            <a:r>
              <a:rPr lang="en-US" sz="2800" i="1" dirty="0"/>
              <a:t>a</a:t>
            </a:r>
            <a:r>
              <a:rPr lang="en-US" sz="2800" dirty="0"/>
              <a:t>&gt;</a:t>
            </a:r>
            <a:r>
              <a:rPr lang="en-US" sz="2800" i="1" dirty="0"/>
              <a:t>b</a:t>
            </a:r>
            <a:r>
              <a:rPr lang="en-US" sz="2800" dirty="0"/>
              <a:t>?        </a:t>
            </a:r>
            <a:r>
              <a:rPr lang="en-US" sz="2800" i="1" dirty="0"/>
              <a:t>a</a:t>
            </a:r>
            <a:r>
              <a:rPr lang="en-US" sz="2800" dirty="0"/>
              <a:t>=</a:t>
            </a:r>
            <a:r>
              <a:rPr lang="en-US" sz="2800" i="1" dirty="0"/>
              <a:t>b</a:t>
            </a:r>
            <a:r>
              <a:rPr lang="en-US" sz="2800" dirty="0"/>
              <a:t>?        </a:t>
            </a:r>
            <a:r>
              <a:rPr lang="en-US" sz="2800" i="1" dirty="0"/>
              <a:t>a</a:t>
            </a:r>
            <a:r>
              <a:rPr lang="en-US" sz="2800" dirty="0"/>
              <a:t> is odd?        </a:t>
            </a:r>
            <a:r>
              <a:rPr lang="en-US" sz="2800" i="1" dirty="0"/>
              <a:t>a</a:t>
            </a:r>
            <a:r>
              <a:rPr lang="en-US" sz="2800" dirty="0"/>
              <a:t>&gt;1?        </a:t>
            </a:r>
            <a:r>
              <a:rPr lang="en-US" sz="2800" i="1" dirty="0"/>
              <a:t>a</a:t>
            </a:r>
            <a:r>
              <a:rPr lang="en-US" sz="2800" dirty="0"/>
              <a:t>&gt;1 and </a:t>
            </a:r>
            <a:r>
              <a:rPr lang="en-US" sz="2800" i="1" dirty="0"/>
              <a:t>b</a:t>
            </a:r>
            <a:r>
              <a:rPr lang="en-US" sz="2800" dirty="0"/>
              <a:t> is odd?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89989" y="5632263"/>
            <a:ext cx="719629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NOT</a:t>
            </a:r>
            <a:r>
              <a:rPr lang="en-US" sz="2800" dirty="0"/>
              <a:t>    </a:t>
            </a:r>
            <a:r>
              <a:rPr lang="en-US" sz="2800" i="1" dirty="0"/>
              <a:t>a</a:t>
            </a:r>
            <a:r>
              <a:rPr lang="en-US" sz="2800" dirty="0"/>
              <a:t>=</a:t>
            </a:r>
            <a:r>
              <a:rPr lang="en-US" sz="2800" i="1" dirty="0"/>
              <a:t>b</a:t>
            </a:r>
            <a:r>
              <a:rPr lang="en-US" sz="2800" baseline="30000" dirty="0"/>
              <a:t>2</a:t>
            </a:r>
            <a:r>
              <a:rPr lang="en-US" sz="2800" dirty="0"/>
              <a:t>?       </a:t>
            </a:r>
            <a:r>
              <a:rPr lang="en-US" sz="2800" i="1" dirty="0"/>
              <a:t>a</a:t>
            </a:r>
            <a:r>
              <a:rPr lang="en-US" sz="2800" dirty="0"/>
              <a:t> is a power of 2?      </a:t>
            </a:r>
            <a:r>
              <a:rPr lang="en-US" sz="2800" i="1" dirty="0"/>
              <a:t>a</a:t>
            </a:r>
            <a:r>
              <a:rPr lang="en-US" sz="2800" dirty="0"/>
              <a:t> is prime?</a:t>
            </a:r>
          </a:p>
        </p:txBody>
      </p:sp>
    </p:spTree>
    <p:extLst>
      <p:ext uri="{BB962C8B-B14F-4D97-AF65-F5344CB8AC3E}">
        <p14:creationId xmlns:p14="http://schemas.microsoft.com/office/powerpoint/2010/main" val="386419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27</a:t>
            </a:fld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83574" y="717883"/>
            <a:ext cx="9071640" cy="880379"/>
          </a:xfrm>
          <a:prstGeom prst="rect">
            <a:avLst/>
          </a:prstGeom>
        </p:spPr>
        <p:txBody>
          <a:bodyPr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r>
              <a:rPr lang="en-US" dirty="0">
                <a:latin typeface="+mn-lt"/>
              </a:rPr>
              <a:t>Outline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616688" y="2260976"/>
            <a:ext cx="126421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03" indent="-352803" defTabSz="466204">
              <a:spcBef>
                <a:spcPts val="2976"/>
              </a:spcBef>
              <a:buSzPct val="151000"/>
              <a:buFontTx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Formal definition of chemical reaction networks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Execution bounded chemical reaction networks and linear potential functions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What is “computation” with chemical reactions?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b="1" u="sng" dirty="0"/>
              <a:t>Limitations of computation with execution bounded chemical reaction networks</a:t>
            </a:r>
            <a:endParaRPr lang="en-US" sz="2800" dirty="0"/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Possibilities of computation with execution bounded chemical reaction networks</a:t>
            </a:r>
          </a:p>
        </p:txBody>
      </p:sp>
    </p:spTree>
    <p:extLst>
      <p:ext uri="{BB962C8B-B14F-4D97-AF65-F5344CB8AC3E}">
        <p14:creationId xmlns:p14="http://schemas.microsoft.com/office/powerpoint/2010/main" val="2972661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39574F42-C343-CBCE-3A3B-03878D9EE8C6}"/>
              </a:ext>
            </a:extLst>
          </p:cNvPr>
          <p:cNvSpPr/>
          <p:nvPr/>
        </p:nvSpPr>
        <p:spPr>
          <a:xfrm>
            <a:off x="6189547" y="3892749"/>
            <a:ext cx="530340" cy="5303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3D3248-46D9-A14B-8227-87859C25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Noncollapsing CRNs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18B97DD-3D99-8F03-3EE1-8AAD2C7C80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985" y="2012415"/>
                <a:ext cx="11591806" cy="185504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u="sng" dirty="0"/>
                  <a:t>Definition</a:t>
                </a:r>
                <a:r>
                  <a:rPr lang="en-US" sz="3200" dirty="0"/>
                  <a:t>: A CRN is 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noncollapsing</a:t>
                </a:r>
                <a:r>
                  <a:rPr lang="en-US" sz="3200" dirty="0"/>
                  <a:t> if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=∞</m:t>
                        </m:r>
                      </m:e>
                    </m:func>
                  </m:oMath>
                </a14:m>
                <a:r>
                  <a:rPr lang="en-US" sz="3200" dirty="0"/>
                  <a:t>, where </a:t>
                </a:r>
                <a:r>
                  <a:rPr lang="en-US" sz="3200" i="1" dirty="0"/>
                  <a:t>s</a:t>
                </a:r>
                <a:r>
                  <a:rPr lang="en-US" sz="3200" dirty="0"/>
                  <a:t>(</a:t>
                </a:r>
                <a:r>
                  <a:rPr lang="en-US" sz="3200" i="1" dirty="0"/>
                  <a:t>n</a:t>
                </a:r>
                <a:r>
                  <a:rPr lang="en-US" sz="3200" dirty="0"/>
                  <a:t>) = size of smallest stable state reachable from any initial state of size </a:t>
                </a:r>
                <a:r>
                  <a:rPr lang="en-US" sz="3200" i="1" dirty="0"/>
                  <a:t>n</a:t>
                </a:r>
                <a:r>
                  <a:rPr lang="en-US" sz="3200" dirty="0"/>
                  <a:t>.</a:t>
                </a:r>
              </a:p>
              <a:p>
                <a:pPr marL="0" indent="0">
                  <a:buNone/>
                </a:pPr>
                <a:r>
                  <a:rPr lang="en-US" sz="3200" dirty="0"/>
                  <a:t>Rules out CRNs such as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18B97DD-3D99-8F03-3EE1-8AAD2C7C80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985" y="2012415"/>
                <a:ext cx="11591806" cy="1855048"/>
              </a:xfrm>
              <a:blipFill>
                <a:blip r:embed="rId2"/>
                <a:stretch>
                  <a:fillRect l="-1368" t="-6250" r="-2104" b="-1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3FB3D-02BB-8245-7ACE-E56FC657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2F5324-6485-48AD-539B-497BF1C39FA5}"/>
              </a:ext>
            </a:extLst>
          </p:cNvPr>
          <p:cNvSpPr/>
          <p:nvPr/>
        </p:nvSpPr>
        <p:spPr>
          <a:xfrm>
            <a:off x="1852559" y="3934983"/>
            <a:ext cx="42697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>
                <a:solidFill>
                  <a:srgbClr val="C00000"/>
                </a:solidFill>
              </a:rPr>
              <a:t>A</a:t>
            </a:r>
            <a:r>
              <a:rPr lang="en-US" sz="3200" baseline="-25000" dirty="0">
                <a:solidFill>
                  <a:srgbClr val="C00000"/>
                </a:solidFill>
              </a:rPr>
              <a:t>e</a:t>
            </a:r>
            <a:endParaRPr lang="en-US" sz="32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>
                <a:solidFill>
                  <a:srgbClr val="C00000"/>
                </a:solidFill>
              </a:rPr>
              <a:t>A</a:t>
            </a:r>
            <a:r>
              <a:rPr lang="en-US" sz="3200" baseline="-25000" dirty="0">
                <a:solidFill>
                  <a:srgbClr val="C00000"/>
                </a:solidFill>
              </a:rPr>
              <a:t>e</a:t>
            </a:r>
            <a:endParaRPr lang="en-US" sz="32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baseline="-25000" dirty="0">
                <a:solidFill>
                  <a:srgbClr val="C00000"/>
                </a:solidFill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32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62635-2B7A-5498-758A-D7DEE80DC3BC}"/>
              </a:ext>
            </a:extLst>
          </p:cNvPr>
          <p:cNvSpPr txBox="1"/>
          <p:nvPr/>
        </p:nvSpPr>
        <p:spPr>
          <a:xfrm>
            <a:off x="958946" y="5878620"/>
            <a:ext cx="105613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which computes parity but always ends up with a single voter.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5D9862-7FE8-7E00-3F01-786CAC3F455F}"/>
              </a:ext>
            </a:extLst>
          </p:cNvPr>
          <p:cNvSpPr/>
          <p:nvPr/>
        </p:nvSpPr>
        <p:spPr>
          <a:xfrm>
            <a:off x="6189547" y="3892749"/>
            <a:ext cx="530340" cy="5303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9ADDB8-D636-DA9E-8339-A6A28F80D4F5}"/>
              </a:ext>
            </a:extLst>
          </p:cNvPr>
          <p:cNvSpPr/>
          <p:nvPr/>
        </p:nvSpPr>
        <p:spPr>
          <a:xfrm>
            <a:off x="7560304" y="3893887"/>
            <a:ext cx="530340" cy="5303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5A280D-3400-4DA4-E45A-6389B9675106}"/>
              </a:ext>
            </a:extLst>
          </p:cNvPr>
          <p:cNvSpPr/>
          <p:nvPr/>
        </p:nvSpPr>
        <p:spPr>
          <a:xfrm>
            <a:off x="7559114" y="5048025"/>
            <a:ext cx="530340" cy="5303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o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04C921-4513-F89C-4000-A4DEB5270D80}"/>
              </a:ext>
            </a:extLst>
          </p:cNvPr>
          <p:cNvSpPr/>
          <p:nvPr/>
        </p:nvSpPr>
        <p:spPr>
          <a:xfrm>
            <a:off x="6183553" y="5048025"/>
            <a:ext cx="530340" cy="5303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67E6E28-75A6-9B82-D8DE-81CEB471904E}"/>
              </a:ext>
            </a:extLst>
          </p:cNvPr>
          <p:cNvCxnSpPr>
            <a:stCxn id="6" idx="4"/>
            <a:endCxn id="11" idx="0"/>
          </p:cNvCxnSpPr>
          <p:nvPr/>
        </p:nvCxnSpPr>
        <p:spPr>
          <a:xfrm flipH="1">
            <a:off x="6448723" y="4423089"/>
            <a:ext cx="5994" cy="6249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3B6285-9D04-DD86-A75D-0814B5353897}"/>
              </a:ext>
            </a:extLst>
          </p:cNvPr>
          <p:cNvCxnSpPr>
            <a:cxnSpLocks/>
            <a:stCxn id="10" idx="0"/>
            <a:endCxn id="9" idx="4"/>
          </p:cNvCxnSpPr>
          <p:nvPr/>
        </p:nvCxnSpPr>
        <p:spPr>
          <a:xfrm flipV="1">
            <a:off x="7824284" y="4424227"/>
            <a:ext cx="1190" cy="6237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03E967-B8A1-7AC1-78B8-3E98A0B21CA2}"/>
              </a:ext>
            </a:extLst>
          </p:cNvPr>
          <p:cNvCxnSpPr>
            <a:cxnSpLocks/>
            <a:stCxn id="10" idx="1"/>
            <a:endCxn id="6" idx="5"/>
          </p:cNvCxnSpPr>
          <p:nvPr/>
        </p:nvCxnSpPr>
        <p:spPr>
          <a:xfrm flipH="1" flipV="1">
            <a:off x="6642221" y="4345423"/>
            <a:ext cx="994559" cy="7802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D3BE8830-54DC-A6FE-D390-F21D0FBFD1C6}"/>
              </a:ext>
            </a:extLst>
          </p:cNvPr>
          <p:cNvSpPr/>
          <p:nvPr/>
        </p:nvSpPr>
        <p:spPr>
          <a:xfrm>
            <a:off x="7560304" y="5044632"/>
            <a:ext cx="530340" cy="5303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i="1" dirty="0"/>
              <a:t>A</a:t>
            </a:r>
            <a:r>
              <a:rPr lang="en-US" sz="2800" baseline="-2500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28221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5" grpId="0"/>
      <p:bldP spid="7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A8BAC-A4B7-F2C2-C32F-7A7D3FEC7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110514"/>
          </a:xfrm>
        </p:spPr>
        <p:txBody>
          <a:bodyPr/>
          <a:lstStyle/>
          <a:p>
            <a:r>
              <a:rPr lang="en-US" dirty="0"/>
              <a:t>Eventually constant predicates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38622-2BC8-2084-3BFE-2175A210D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84" y="1676077"/>
            <a:ext cx="11591806" cy="1247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u="sng" dirty="0"/>
              <a:t>Definition</a:t>
            </a:r>
            <a:r>
              <a:rPr lang="en-US" sz="3200" dirty="0"/>
              <a:t>: A predicate </a:t>
            </a:r>
            <a:r>
              <a:rPr lang="el-GR" sz="3200" i="1" dirty="0"/>
              <a:t>φ</a:t>
            </a:r>
            <a:r>
              <a:rPr lang="el-GR" sz="3200" dirty="0"/>
              <a:t>: ℕ</a:t>
            </a:r>
            <a:r>
              <a:rPr lang="en-US" sz="3200" i="1" baseline="30000" dirty="0"/>
              <a:t>k</a:t>
            </a:r>
            <a:r>
              <a:rPr lang="en-US" sz="3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dirty="0"/>
              <a:t>{Y,N} is </a:t>
            </a:r>
            <a:r>
              <a:rPr lang="en-US" sz="3200" b="1" dirty="0">
                <a:solidFill>
                  <a:srgbClr val="FF0000"/>
                </a:solidFill>
              </a:rPr>
              <a:t>eventually constant</a:t>
            </a:r>
            <a:r>
              <a:rPr lang="en-US" sz="3200" dirty="0"/>
              <a:t> if, for some </a:t>
            </a:r>
            <a:r>
              <a:rPr lang="en-US" sz="3200" i="1" dirty="0"/>
              <a:t>c</a:t>
            </a:r>
            <a:r>
              <a:rPr lang="en-US" sz="3200" dirty="0"/>
              <a:t> </a:t>
            </a:r>
            <a:r>
              <a:rPr lang="en-US" dirty="0"/>
              <a:t>∈ </a:t>
            </a:r>
            <a:r>
              <a:rPr lang="el-GR" sz="3200" dirty="0"/>
              <a:t>ℕ</a:t>
            </a:r>
            <a:r>
              <a:rPr lang="en-US" sz="3200" dirty="0"/>
              <a:t>, </a:t>
            </a:r>
            <a:r>
              <a:rPr lang="el-GR" sz="3200" i="1" dirty="0"/>
              <a:t>φ</a:t>
            </a:r>
            <a:r>
              <a:rPr lang="en-US" sz="3200" dirty="0"/>
              <a:t>(</a:t>
            </a:r>
            <a:r>
              <a:rPr lang="en-US" sz="3200" b="1" dirty="0"/>
              <a:t>x</a:t>
            </a:r>
            <a:r>
              <a:rPr lang="en-US" sz="3200" dirty="0"/>
              <a:t>) is constant on all inputs </a:t>
            </a:r>
            <a:r>
              <a:rPr lang="en-US" sz="3200" b="1" dirty="0"/>
              <a:t>x</a:t>
            </a:r>
            <a:r>
              <a:rPr lang="en-US" sz="3200" dirty="0"/>
              <a:t> 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≧ (</a:t>
            </a:r>
            <a:r>
              <a:rPr lang="en-US" sz="3200" b="0" i="1" dirty="0" err="1">
                <a:effectLst/>
                <a:highlight>
                  <a:srgbClr val="FFFFFF"/>
                </a:highlight>
              </a:rPr>
              <a:t>c</a:t>
            </a:r>
            <a:r>
              <a:rPr lang="en-US" sz="3200" b="0" i="0" dirty="0" err="1">
                <a:effectLst/>
                <a:highlight>
                  <a:srgbClr val="FFFFFF"/>
                </a:highlight>
              </a:rPr>
              <a:t>,</a:t>
            </a:r>
            <a:r>
              <a:rPr lang="en-US" sz="3200" b="0" i="1" dirty="0" err="1">
                <a:effectLst/>
                <a:highlight>
                  <a:srgbClr val="FFFFFF"/>
                </a:highlight>
              </a:rPr>
              <a:t>c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,…,</a:t>
            </a:r>
            <a:r>
              <a:rPr lang="en-US" sz="3200" b="0" i="1" dirty="0">
                <a:effectLst/>
                <a:highlight>
                  <a:srgbClr val="FFFFFF"/>
                </a:highlight>
              </a:rPr>
              <a:t>c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036DB-2EA8-A5E7-49AB-A53A0D3A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F250EF-2F7A-14CA-2597-091EF87BC769}"/>
              </a:ext>
            </a:extLst>
          </p:cNvPr>
          <p:cNvSpPr/>
          <p:nvPr/>
        </p:nvSpPr>
        <p:spPr>
          <a:xfrm>
            <a:off x="7197195" y="2826437"/>
            <a:ext cx="4859766" cy="4267950"/>
          </a:xfrm>
          <a:prstGeom prst="roundRect">
            <a:avLst>
              <a:gd name="adj" fmla="val 5956"/>
            </a:avLst>
          </a:prstGeom>
          <a:solidFill>
            <a:schemeClr val="bg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6D8DC-6A55-38CD-8D4C-EC3083CA0E96}"/>
              </a:ext>
            </a:extLst>
          </p:cNvPr>
          <p:cNvSpPr txBox="1"/>
          <p:nvPr/>
        </p:nvSpPr>
        <p:spPr>
          <a:xfrm>
            <a:off x="7433862" y="2817332"/>
            <a:ext cx="4225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Example of eventually constant predicate: </a:t>
            </a:r>
          </a:p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&lt; 2 and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is odd</a:t>
            </a:r>
            <a:r>
              <a:rPr lang="en-US" dirty="0"/>
              <a:t>, or </a:t>
            </a:r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 &lt; 3 and </a:t>
            </a:r>
            <a:r>
              <a:rPr lang="en-US" i="1" dirty="0" err="1">
                <a:solidFill>
                  <a:srgbClr val="FF0000"/>
                </a:solidFill>
              </a:rPr>
              <a:t>a</a:t>
            </a:r>
            <a:r>
              <a:rPr lang="en-US" dirty="0" err="1">
                <a:solidFill>
                  <a:srgbClr val="FF0000"/>
                </a:solidFill>
              </a:rPr>
              <a:t>+</a:t>
            </a:r>
            <a:r>
              <a:rPr lang="en-US" i="1" dirty="0" err="1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 is odd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E1729C-53DB-CFA7-C837-9666F7F030CA}"/>
              </a:ext>
            </a:extLst>
          </p:cNvPr>
          <p:cNvSpPr txBox="1"/>
          <p:nvPr/>
        </p:nvSpPr>
        <p:spPr>
          <a:xfrm>
            <a:off x="923985" y="3274206"/>
            <a:ext cx="67181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highlight>
                  <a:srgbClr val="FFFFFF"/>
                </a:highlight>
              </a:rPr>
              <a:t>Non-eventually constant predicates: </a:t>
            </a:r>
          </a:p>
          <a:p>
            <a:pPr marL="0" indent="0">
              <a:buNone/>
            </a:pPr>
            <a:r>
              <a:rPr lang="en-US" sz="3200" dirty="0">
                <a:highlight>
                  <a:srgbClr val="FFFFFF"/>
                </a:highlight>
              </a:rPr>
              <a:t>	majority (</a:t>
            </a:r>
            <a:r>
              <a:rPr lang="en-US" sz="3200" i="1" dirty="0" err="1">
                <a:highlight>
                  <a:srgbClr val="FFFFFF"/>
                </a:highlight>
              </a:rPr>
              <a:t>a</a:t>
            </a:r>
            <a:r>
              <a:rPr lang="en-US" sz="3200" b="0" dirty="0" err="1"/>
              <a:t>≥</a:t>
            </a:r>
            <a:r>
              <a:rPr lang="en-US" sz="3200" b="0" i="1" dirty="0" err="1"/>
              <a:t>b</a:t>
            </a:r>
            <a:r>
              <a:rPr lang="en-US" sz="3200" b="0" dirty="0"/>
              <a:t>?</a:t>
            </a:r>
            <a:r>
              <a:rPr lang="en-US" sz="3200" dirty="0">
                <a:highlight>
                  <a:srgbClr val="FFFFFF"/>
                </a:highlight>
              </a:rPr>
              <a:t>)</a:t>
            </a:r>
          </a:p>
          <a:p>
            <a:pPr marL="0" indent="0">
              <a:buNone/>
            </a:pPr>
            <a:r>
              <a:rPr lang="en-US" sz="3200" dirty="0">
                <a:highlight>
                  <a:srgbClr val="FFFFFF"/>
                </a:highlight>
              </a:rPr>
              <a:t>	parity (</a:t>
            </a:r>
            <a:r>
              <a:rPr lang="en-US" sz="3200" i="1" dirty="0">
                <a:highlight>
                  <a:srgbClr val="FFFFFF"/>
                </a:highlight>
              </a:rPr>
              <a:t>a</a:t>
            </a:r>
            <a:r>
              <a:rPr lang="en-US" sz="3200" dirty="0">
                <a:highlight>
                  <a:srgbClr val="FFFFFF"/>
                </a:highlight>
              </a:rPr>
              <a:t> is odd?)</a:t>
            </a:r>
          </a:p>
          <a:p>
            <a:pPr marL="0" indent="0">
              <a:buNone/>
            </a:pPr>
            <a:r>
              <a:rPr lang="en-US" sz="3200" dirty="0">
                <a:highlight>
                  <a:srgbClr val="FFFFFF"/>
                </a:highlight>
              </a:rPr>
              <a:t>	equality (</a:t>
            </a:r>
            <a:r>
              <a:rPr lang="en-US" sz="3200" i="1" dirty="0">
                <a:highlight>
                  <a:srgbClr val="FFFFFF"/>
                </a:highlight>
              </a:rPr>
              <a:t>a</a:t>
            </a:r>
            <a:r>
              <a:rPr lang="en-US" sz="3200" dirty="0">
                <a:highlight>
                  <a:srgbClr val="FFFFFF"/>
                </a:highlight>
              </a:rPr>
              <a:t>=</a:t>
            </a:r>
            <a:r>
              <a:rPr lang="en-US" sz="3200" i="1" dirty="0">
                <a:highlight>
                  <a:srgbClr val="FFFFFF"/>
                </a:highlight>
              </a:rPr>
              <a:t>b</a:t>
            </a:r>
            <a:r>
              <a:rPr lang="en-US" sz="3200" dirty="0">
                <a:highlight>
                  <a:srgbClr val="FFFFFF"/>
                </a:highlight>
              </a:rPr>
              <a:t>?)</a:t>
            </a:r>
          </a:p>
          <a:p>
            <a:pPr marL="0" indent="0">
              <a:buNone/>
            </a:pPr>
            <a:r>
              <a:rPr lang="en-US" sz="3200" dirty="0">
                <a:highlight>
                  <a:srgbClr val="FFFFFF"/>
                </a:highlight>
              </a:rPr>
              <a:t>and most anything interesting.</a:t>
            </a:r>
            <a:endParaRPr lang="en-US" sz="32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A33ED6-270C-0D4F-FD03-632A66463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19422" y="3466463"/>
            <a:ext cx="3371850" cy="35623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DB8322B-47BF-19CB-5EBA-4D4A12FF5A79}"/>
              </a:ext>
            </a:extLst>
          </p:cNvPr>
          <p:cNvSpPr/>
          <p:nvPr/>
        </p:nvSpPr>
        <p:spPr>
          <a:xfrm>
            <a:off x="9347432" y="3463664"/>
            <a:ext cx="1941758" cy="1950592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inputs ≧ (3,3)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all have output “no”</a:t>
            </a:r>
          </a:p>
        </p:txBody>
      </p:sp>
    </p:spTree>
    <p:extLst>
      <p:ext uri="{BB962C8B-B14F-4D97-AF65-F5344CB8AC3E}">
        <p14:creationId xmlns:p14="http://schemas.microsoft.com/office/powerpoint/2010/main" val="40201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8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reaction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3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4914809" y="1681645"/>
            <a:ext cx="361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/>
              <a:t>R</a:t>
            </a:r>
            <a:r>
              <a:rPr lang="en-US" sz="4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4000" i="1" dirty="0">
                <a:sym typeface="Wingdings" panose="05000000000000000000" pitchFamily="2" charset="2"/>
              </a:rPr>
              <a:t>P</a:t>
            </a:r>
            <a:r>
              <a:rPr lang="en-US" sz="4000" baseline="-25000" dirty="0">
                <a:sym typeface="Wingdings" panose="05000000000000000000" pitchFamily="2" charset="2"/>
              </a:rPr>
              <a:t>1</a:t>
            </a:r>
            <a:r>
              <a:rPr lang="en-US" sz="4000" dirty="0">
                <a:sym typeface="Wingdings" panose="05000000000000000000" pitchFamily="2" charset="2"/>
              </a:rPr>
              <a:t>+</a:t>
            </a:r>
            <a:r>
              <a:rPr lang="en-US" sz="4000" i="1" dirty="0">
                <a:sym typeface="Wingdings" panose="05000000000000000000" pitchFamily="2" charset="2"/>
              </a:rPr>
              <a:t>P</a:t>
            </a:r>
            <a:r>
              <a:rPr lang="en-US" sz="4000" baseline="-25000" dirty="0">
                <a:sym typeface="Wingdings" panose="05000000000000000000" pitchFamily="2" charset="2"/>
              </a:rPr>
              <a:t>2</a:t>
            </a:r>
            <a:endParaRPr lang="en-US" sz="40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907879" y="2669746"/>
            <a:ext cx="361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/>
              <a:t>M</a:t>
            </a:r>
            <a:r>
              <a:rPr lang="en-US" sz="4000" baseline="-25000" dirty="0"/>
              <a:t>1</a:t>
            </a:r>
            <a:r>
              <a:rPr lang="en-US" sz="4000" dirty="0"/>
              <a:t>+</a:t>
            </a:r>
            <a:r>
              <a:rPr lang="en-US" sz="4000" i="1" dirty="0"/>
              <a:t>M</a:t>
            </a:r>
            <a:r>
              <a:rPr lang="en-US" sz="4000" baseline="-25000" dirty="0"/>
              <a:t>2</a:t>
            </a:r>
            <a:r>
              <a:rPr lang="en-US" sz="4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4000" i="1" dirty="0">
                <a:sym typeface="Wingdings" panose="05000000000000000000" pitchFamily="2" charset="2"/>
              </a:rPr>
              <a:t>D</a:t>
            </a:r>
            <a:endParaRPr lang="en-US" sz="4000" i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496302" y="3648016"/>
            <a:ext cx="361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/>
              <a:t>C</a:t>
            </a:r>
            <a:r>
              <a:rPr lang="en-US" sz="4000" dirty="0"/>
              <a:t>+</a:t>
            </a:r>
            <a:r>
              <a:rPr lang="en-US" sz="4000" i="1" dirty="0"/>
              <a:t>X</a:t>
            </a:r>
            <a:r>
              <a:rPr lang="en-US" sz="4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4000" i="1" dirty="0">
                <a:sym typeface="Wingdings" panose="05000000000000000000" pitchFamily="2" charset="2"/>
              </a:rPr>
              <a:t>C</a:t>
            </a:r>
            <a:r>
              <a:rPr lang="en-US" sz="4000" dirty="0">
                <a:sym typeface="Wingdings" panose="05000000000000000000" pitchFamily="2" charset="2"/>
              </a:rPr>
              <a:t>+</a:t>
            </a:r>
            <a:r>
              <a:rPr lang="en-US" sz="4000" i="1" dirty="0">
                <a:sym typeface="Wingdings" panose="05000000000000000000" pitchFamily="2" charset="2"/>
              </a:rPr>
              <a:t>Y</a:t>
            </a:r>
            <a:endParaRPr lang="en-US" sz="4000" i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2210517" y="4761483"/>
            <a:ext cx="9044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Traditionally a descriptive </a:t>
            </a:r>
            <a:r>
              <a:rPr lang="en-US" sz="2800" dirty="0">
                <a:solidFill>
                  <a:srgbClr val="C00000"/>
                </a:solidFill>
              </a:rPr>
              <a:t>modeling</a:t>
            </a:r>
            <a:r>
              <a:rPr lang="en-US" sz="2800" dirty="0"/>
              <a:t> language… </a:t>
            </a:r>
          </a:p>
          <a:p>
            <a:r>
              <a:rPr lang="en-US" sz="2800" dirty="0"/>
              <a:t>Let’s instead use it as a prescriptive </a:t>
            </a:r>
            <a:r>
              <a:rPr lang="en-US" sz="2800" dirty="0">
                <a:solidFill>
                  <a:srgbClr val="C00000"/>
                </a:solidFill>
              </a:rPr>
              <a:t>programming</a:t>
            </a:r>
            <a:r>
              <a:rPr lang="en-US" sz="2800" dirty="0"/>
              <a:t> language</a:t>
            </a:r>
            <a:endParaRPr lang="en-US" sz="28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362354" y="1773978"/>
            <a:ext cx="1907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reactant(s)</a:t>
            </a:r>
            <a:endParaRPr lang="en-US" sz="40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8263572" y="1744809"/>
            <a:ext cx="1886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product(s)</a:t>
            </a:r>
            <a:endParaRPr lang="en-US" sz="40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8263572" y="2759906"/>
            <a:ext cx="1886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dimer</a:t>
            </a:r>
            <a:endParaRPr lang="en-US" sz="40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2354" y="2775880"/>
            <a:ext cx="1886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monomers</a:t>
            </a:r>
            <a:endParaRPr lang="en-US" sz="40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362354" y="3728377"/>
            <a:ext cx="1886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catalyst</a:t>
            </a:r>
            <a:endParaRPr lang="en-US" sz="4000" baseline="-25000" dirty="0"/>
          </a:p>
        </p:txBody>
      </p:sp>
    </p:spTree>
    <p:extLst>
      <p:ext uri="{BB962C8B-B14F-4D97-AF65-F5344CB8AC3E}">
        <p14:creationId xmlns:p14="http://schemas.microsoft.com/office/powerpoint/2010/main" val="397046882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477-A2C0-79CC-C0C1-792D21CEC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execution bounded CRNs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DDE32-8A5B-6287-8849-C36764ED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85" y="1619002"/>
            <a:ext cx="11591806" cy="2071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Theorem</a:t>
            </a:r>
            <a:r>
              <a:rPr lang="en-US" sz="2800" dirty="0"/>
              <a:t>: If a CRN stably computing </a:t>
            </a:r>
            <a:r>
              <a:rPr lang="el-GR" sz="2800" i="1" dirty="0"/>
              <a:t>φ </a:t>
            </a:r>
            <a:r>
              <a:rPr lang="en-US" sz="2800" dirty="0"/>
              <a:t>is noncollapsing and execution bounded from every </a:t>
            </a:r>
            <a:r>
              <a:rPr lang="en-US" sz="2800"/>
              <a:t>input state, </a:t>
            </a:r>
            <a:r>
              <a:rPr lang="en-US" sz="2800" dirty="0"/>
              <a:t>then </a:t>
            </a:r>
            <a:r>
              <a:rPr lang="el-GR" sz="2800" i="1" dirty="0"/>
              <a:t>φ </a:t>
            </a:r>
            <a:r>
              <a:rPr lang="en-US" sz="2800" dirty="0"/>
              <a:t>is eventually constant.</a:t>
            </a:r>
          </a:p>
          <a:p>
            <a:pPr marL="0" indent="0">
              <a:buNone/>
            </a:pPr>
            <a:r>
              <a:rPr lang="en-US" sz="2800" u="sng" dirty="0"/>
              <a:t>Proof</a:t>
            </a:r>
            <a:r>
              <a:rPr lang="en-US" sz="2800" dirty="0"/>
              <a:t>: complex.</a:t>
            </a:r>
          </a:p>
          <a:p>
            <a:pPr marL="0" indent="0">
              <a:buNone/>
            </a:pPr>
            <a:r>
              <a:rPr lang="en-US" sz="2800" u="sng" dirty="0"/>
              <a:t>Proof that such CRNs cannot compute parity (</a:t>
            </a:r>
            <a:r>
              <a:rPr lang="en-US" sz="2800" i="1" u="sng" dirty="0"/>
              <a:t>a</a:t>
            </a:r>
            <a:r>
              <a:rPr lang="en-US" sz="2800" b="0" u="sng" dirty="0"/>
              <a:t> is odd?</a:t>
            </a:r>
            <a:r>
              <a:rPr lang="en-US" sz="2800" u="sng" dirty="0"/>
              <a:t>)</a:t>
            </a:r>
            <a:r>
              <a:rPr lang="en-US" sz="2800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D5BFB-FFE2-E4BD-9F37-2535D5C5E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E6E18-A8CA-D24E-5CFB-E03D34039A71}"/>
              </a:ext>
            </a:extLst>
          </p:cNvPr>
          <p:cNvSpPr txBox="1"/>
          <p:nvPr/>
        </p:nvSpPr>
        <p:spPr>
          <a:xfrm>
            <a:off x="630499" y="3626760"/>
            <a:ext cx="122712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/>
              <a:t>Start with {</a:t>
            </a:r>
            <a:r>
              <a:rPr lang="en-US" sz="2000" i="1" dirty="0"/>
              <a:t>A</a:t>
            </a:r>
            <a:r>
              <a:rPr lang="en-US" sz="2000" dirty="0"/>
              <a:t>}, CRN can reach to stable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YES</a:t>
            </a:r>
            <a:r>
              <a:rPr lang="en-US" sz="2000" dirty="0"/>
              <a:t> state </a:t>
            </a:r>
            <a:r>
              <a:rPr lang="en-US" sz="2000" b="1" dirty="0"/>
              <a:t>s</a:t>
            </a:r>
            <a:r>
              <a:rPr lang="en-US" sz="2000" baseline="-25000" dirty="0"/>
              <a:t>1</a:t>
            </a:r>
            <a:r>
              <a:rPr lang="en-US" sz="2000" dirty="0"/>
              <a:t>.</a:t>
            </a:r>
          </a:p>
          <a:p>
            <a:pPr marL="514350" indent="-514350">
              <a:buAutoNum type="arabicPeriod"/>
            </a:pPr>
            <a:r>
              <a:rPr lang="en-US" sz="2000" dirty="0"/>
              <a:t>Add 1 </a:t>
            </a:r>
            <a:r>
              <a:rPr lang="en-US" sz="2000" i="1" dirty="0"/>
              <a:t>A</a:t>
            </a:r>
            <a:r>
              <a:rPr lang="en-US" sz="2000" dirty="0"/>
              <a:t>. The state </a:t>
            </a:r>
            <a:r>
              <a:rPr lang="en-US" sz="2000" b="1" dirty="0"/>
              <a:t>s</a:t>
            </a:r>
            <a:r>
              <a:rPr lang="en-US" sz="2000" baseline="-25000" dirty="0"/>
              <a:t>1</a:t>
            </a:r>
            <a:r>
              <a:rPr lang="en-US" sz="2000" dirty="0"/>
              <a:t>+{</a:t>
            </a:r>
            <a:r>
              <a:rPr lang="en-US" sz="2000" i="1" dirty="0"/>
              <a:t>A</a:t>
            </a:r>
            <a:r>
              <a:rPr lang="en-US" sz="2000" dirty="0"/>
              <a:t>} is reachable from {2</a:t>
            </a:r>
            <a:r>
              <a:rPr lang="en-US" sz="2000" i="1" dirty="0"/>
              <a:t>A</a:t>
            </a:r>
            <a:r>
              <a:rPr lang="en-US" sz="2000" dirty="0"/>
              <a:t>}, so the CRN can reach from there to a stable </a:t>
            </a:r>
            <a:r>
              <a:rPr lang="en-US" sz="2000" b="1" dirty="0">
                <a:solidFill>
                  <a:srgbClr val="C00000"/>
                </a:solidFill>
              </a:rPr>
              <a:t>NO</a:t>
            </a:r>
            <a:r>
              <a:rPr lang="en-US" sz="2000" dirty="0"/>
              <a:t> state </a:t>
            </a:r>
            <a:r>
              <a:rPr lang="en-US" sz="2000" b="1" dirty="0"/>
              <a:t>s</a:t>
            </a:r>
            <a:r>
              <a:rPr lang="en-US" sz="2000" baseline="-25000" dirty="0"/>
              <a:t>2</a:t>
            </a:r>
            <a:r>
              <a:rPr lang="en-US" sz="2000" dirty="0"/>
              <a:t>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Add 1 </a:t>
            </a:r>
            <a:r>
              <a:rPr lang="en-US" sz="2000" i="1" dirty="0"/>
              <a:t>A</a:t>
            </a:r>
            <a:r>
              <a:rPr lang="en-US" sz="2000" dirty="0"/>
              <a:t>. The state </a:t>
            </a:r>
            <a:r>
              <a:rPr lang="en-US" sz="2000" b="1" dirty="0"/>
              <a:t>s</a:t>
            </a:r>
            <a:r>
              <a:rPr lang="en-US" sz="2000" baseline="-25000" dirty="0"/>
              <a:t>2</a:t>
            </a:r>
            <a:r>
              <a:rPr lang="en-US" sz="2000" dirty="0"/>
              <a:t>+{</a:t>
            </a:r>
            <a:r>
              <a:rPr lang="en-US" sz="2000" i="1" dirty="0"/>
              <a:t>A</a:t>
            </a:r>
            <a:r>
              <a:rPr lang="en-US" sz="2000" dirty="0"/>
              <a:t>} is reachable from {3</a:t>
            </a:r>
            <a:r>
              <a:rPr lang="en-US" sz="2000" i="1" dirty="0"/>
              <a:t>A</a:t>
            </a:r>
            <a:r>
              <a:rPr lang="en-US" sz="2000" dirty="0"/>
              <a:t>}, so the CRN can reach from there to a stable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YES</a:t>
            </a:r>
            <a:r>
              <a:rPr lang="en-US" sz="2000" dirty="0"/>
              <a:t> state </a:t>
            </a:r>
            <a:r>
              <a:rPr lang="en-US" sz="2000" b="1" dirty="0"/>
              <a:t>s</a:t>
            </a:r>
            <a:r>
              <a:rPr lang="en-US" sz="2000" baseline="-25000" dirty="0"/>
              <a:t>3</a:t>
            </a:r>
            <a:r>
              <a:rPr lang="en-US" sz="2000" dirty="0"/>
              <a:t>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209752-0CB1-B72C-EB00-F4788D8D15BF}"/>
              </a:ext>
            </a:extLst>
          </p:cNvPr>
          <p:cNvSpPr/>
          <p:nvPr/>
        </p:nvSpPr>
        <p:spPr>
          <a:xfrm>
            <a:off x="1638444" y="5225092"/>
            <a:ext cx="396355" cy="39635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i="1" dirty="0"/>
              <a:t>A</a:t>
            </a:r>
            <a:endParaRPr lang="en-US" sz="20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79D556-6836-F3AB-20A8-728464B38277}"/>
              </a:ext>
            </a:extLst>
          </p:cNvPr>
          <p:cNvSpPr txBox="1"/>
          <p:nvPr/>
        </p:nvSpPr>
        <p:spPr>
          <a:xfrm>
            <a:off x="1528946" y="6327533"/>
            <a:ext cx="556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{A}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092754-80EE-EC73-D9A9-E448D0D41C6C}"/>
              </a:ext>
            </a:extLst>
          </p:cNvPr>
          <p:cNvSpPr txBox="1"/>
          <p:nvPr/>
        </p:nvSpPr>
        <p:spPr>
          <a:xfrm>
            <a:off x="4258253" y="6331294"/>
            <a:ext cx="478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79E0DD8-9CE1-F070-F02C-80E3DFE4C2D4}"/>
              </a:ext>
            </a:extLst>
          </p:cNvPr>
          <p:cNvGrpSpPr/>
          <p:nvPr/>
        </p:nvGrpSpPr>
        <p:grpSpPr>
          <a:xfrm>
            <a:off x="3019291" y="5057102"/>
            <a:ext cx="2197275" cy="661727"/>
            <a:chOff x="2162757" y="4998305"/>
            <a:chExt cx="2197275" cy="661727"/>
          </a:xfrm>
        </p:grpSpPr>
        <p:sp>
          <p:nvSpPr>
            <p:cNvPr id="9" name="Shape 380">
              <a:extLst>
                <a:ext uri="{FF2B5EF4-FFF2-40B4-BE49-F238E27FC236}">
                  <a16:creationId xmlns:a16="http://schemas.microsoft.com/office/drawing/2014/main" id="{BF2F5929-2601-CA07-1776-9CD56C558B03}"/>
                </a:ext>
              </a:extLst>
            </p:cNvPr>
            <p:cNvSpPr/>
            <p:nvPr/>
          </p:nvSpPr>
          <p:spPr>
            <a:xfrm>
              <a:off x="2162757" y="5095102"/>
              <a:ext cx="517867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5ED6023-549B-1AC9-CB8F-C0A062323279}"/>
                </a:ext>
              </a:extLst>
            </p:cNvPr>
            <p:cNvSpPr/>
            <p:nvPr/>
          </p:nvSpPr>
          <p:spPr>
            <a:xfrm>
              <a:off x="3414922" y="5010611"/>
              <a:ext cx="396355" cy="3963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i="1" dirty="0"/>
                <a:t>Y</a:t>
              </a:r>
              <a:r>
                <a:rPr lang="en-US" sz="2000" baseline="-25000" dirty="0"/>
                <a:t>1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90B67F6-F7AD-8A98-56ED-9BDD1B1BFFF9}"/>
                </a:ext>
              </a:extLst>
            </p:cNvPr>
            <p:cNvSpPr/>
            <p:nvPr/>
          </p:nvSpPr>
          <p:spPr>
            <a:xfrm>
              <a:off x="3963677" y="4998305"/>
              <a:ext cx="396355" cy="3963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i="1" dirty="0"/>
                <a:t>Y</a:t>
              </a:r>
              <a:r>
                <a:rPr lang="en-US" sz="2000" baseline="-25000" dirty="0"/>
                <a:t>2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3D14EE85-68B1-82C4-E21D-E46753A3FC4A}"/>
              </a:ext>
            </a:extLst>
          </p:cNvPr>
          <p:cNvSpPr/>
          <p:nvPr/>
        </p:nvSpPr>
        <p:spPr>
          <a:xfrm>
            <a:off x="4313394" y="5634542"/>
            <a:ext cx="396355" cy="39635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i="1" dirty="0"/>
              <a:t>A</a:t>
            </a:r>
            <a:endParaRPr lang="en-US" sz="2000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1DDEE4-6361-D977-904D-D295D190991E}"/>
              </a:ext>
            </a:extLst>
          </p:cNvPr>
          <p:cNvSpPr txBox="1"/>
          <p:nvPr/>
        </p:nvSpPr>
        <p:spPr>
          <a:xfrm>
            <a:off x="4558534" y="6325874"/>
            <a:ext cx="1037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+ {A}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B7143CA-84BE-E66C-7698-802CF074ACF8}"/>
              </a:ext>
            </a:extLst>
          </p:cNvPr>
          <p:cNvSpPr/>
          <p:nvPr/>
        </p:nvSpPr>
        <p:spPr>
          <a:xfrm>
            <a:off x="1989613" y="5641366"/>
            <a:ext cx="396355" cy="39635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i="1" dirty="0"/>
              <a:t>A</a:t>
            </a:r>
            <a:endParaRPr lang="en-US" sz="2000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ABF5C0-0AF1-DB79-EB34-3C77DC85FCFD}"/>
              </a:ext>
            </a:extLst>
          </p:cNvPr>
          <p:cNvSpPr txBox="1"/>
          <p:nvPr/>
        </p:nvSpPr>
        <p:spPr>
          <a:xfrm>
            <a:off x="1983046" y="6310114"/>
            <a:ext cx="1037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+ {A}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A056FF-31A7-059F-F419-8A3BB9CCB8EB}"/>
              </a:ext>
            </a:extLst>
          </p:cNvPr>
          <p:cNvSpPr txBox="1"/>
          <p:nvPr/>
        </p:nvSpPr>
        <p:spPr>
          <a:xfrm>
            <a:off x="7121282" y="6305833"/>
            <a:ext cx="478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EC3124-869C-5967-4156-F6D610FE74A7}"/>
              </a:ext>
            </a:extLst>
          </p:cNvPr>
          <p:cNvSpPr txBox="1"/>
          <p:nvPr/>
        </p:nvSpPr>
        <p:spPr>
          <a:xfrm>
            <a:off x="7421563" y="6300413"/>
            <a:ext cx="1037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+ {A}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04C42A-A73C-5DBA-13B7-F65DEEC178C6}"/>
              </a:ext>
            </a:extLst>
          </p:cNvPr>
          <p:cNvGrpSpPr/>
          <p:nvPr/>
        </p:nvGrpSpPr>
        <p:grpSpPr>
          <a:xfrm>
            <a:off x="5810136" y="5051286"/>
            <a:ext cx="2538626" cy="656885"/>
            <a:chOff x="4953602" y="4992489"/>
            <a:chExt cx="2538626" cy="656885"/>
          </a:xfrm>
        </p:grpSpPr>
        <p:sp>
          <p:nvSpPr>
            <p:cNvPr id="17" name="Shape 380">
              <a:extLst>
                <a:ext uri="{FF2B5EF4-FFF2-40B4-BE49-F238E27FC236}">
                  <a16:creationId xmlns:a16="http://schemas.microsoft.com/office/drawing/2014/main" id="{810BA11A-FC44-CF45-7226-6C16E264F7F3}"/>
                </a:ext>
              </a:extLst>
            </p:cNvPr>
            <p:cNvSpPr/>
            <p:nvPr/>
          </p:nvSpPr>
          <p:spPr>
            <a:xfrm>
              <a:off x="4953602" y="5084444"/>
              <a:ext cx="517867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F26D77-DE21-82BC-6D92-D042EF33FB37}"/>
                </a:ext>
              </a:extLst>
            </p:cNvPr>
            <p:cNvSpPr/>
            <p:nvPr/>
          </p:nvSpPr>
          <p:spPr>
            <a:xfrm>
              <a:off x="6023101" y="5006129"/>
              <a:ext cx="396355" cy="39635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i="1" dirty="0"/>
                <a:t>N</a:t>
              </a:r>
              <a:r>
                <a:rPr lang="en-US" sz="2000" baseline="-25000" dirty="0"/>
                <a:t>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52705F1-BCA9-DF62-95E5-673BC70154D9}"/>
                </a:ext>
              </a:extLst>
            </p:cNvPr>
            <p:cNvSpPr/>
            <p:nvPr/>
          </p:nvSpPr>
          <p:spPr>
            <a:xfrm>
              <a:off x="6571856" y="4993823"/>
              <a:ext cx="396355" cy="39635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i="1" dirty="0"/>
                <a:t>N</a:t>
              </a:r>
              <a:r>
                <a:rPr lang="en-US" sz="2000" baseline="-25000" dirty="0"/>
                <a:t>2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831C941-0BBF-1DD4-0906-38D98FA8C6CE}"/>
                </a:ext>
              </a:extLst>
            </p:cNvPr>
            <p:cNvSpPr/>
            <p:nvPr/>
          </p:nvSpPr>
          <p:spPr>
            <a:xfrm>
              <a:off x="7095873" y="4992489"/>
              <a:ext cx="396355" cy="39635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i="1" dirty="0"/>
                <a:t>N</a:t>
              </a:r>
              <a:r>
                <a:rPr lang="en-US" sz="2000" baseline="-25000" dirty="0"/>
                <a:t>1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01DF2E40-F20A-6985-F53A-A0C0A6533A07}"/>
              </a:ext>
            </a:extLst>
          </p:cNvPr>
          <p:cNvSpPr/>
          <p:nvPr/>
        </p:nvSpPr>
        <p:spPr>
          <a:xfrm>
            <a:off x="2365433" y="5207966"/>
            <a:ext cx="396355" cy="39635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i="1" dirty="0"/>
              <a:t>A</a:t>
            </a:r>
            <a:endParaRPr lang="en-US" sz="2000" baseline="-250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FD42F-5DE6-4431-444E-6BF8C270F897}"/>
              </a:ext>
            </a:extLst>
          </p:cNvPr>
          <p:cNvSpPr/>
          <p:nvPr/>
        </p:nvSpPr>
        <p:spPr>
          <a:xfrm>
            <a:off x="6895239" y="5595471"/>
            <a:ext cx="396355" cy="39635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i="1" dirty="0"/>
              <a:t>A</a:t>
            </a:r>
            <a:endParaRPr lang="en-US" sz="2000" baseline="-25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2ED46C-ED62-B9E6-37AB-0A3053C06734}"/>
              </a:ext>
            </a:extLst>
          </p:cNvPr>
          <p:cNvSpPr txBox="1"/>
          <p:nvPr/>
        </p:nvSpPr>
        <p:spPr>
          <a:xfrm>
            <a:off x="1982116" y="6695527"/>
            <a:ext cx="1037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+ {A}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FFF306-952F-0255-58DF-3389D6064825}"/>
              </a:ext>
            </a:extLst>
          </p:cNvPr>
          <p:cNvSpPr txBox="1"/>
          <p:nvPr/>
        </p:nvSpPr>
        <p:spPr>
          <a:xfrm>
            <a:off x="4557604" y="6743744"/>
            <a:ext cx="1037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+ {A}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BBA4E8-9FF8-2201-F023-FF1966A45B05}"/>
              </a:ext>
            </a:extLst>
          </p:cNvPr>
          <p:cNvSpPr txBox="1"/>
          <p:nvPr/>
        </p:nvSpPr>
        <p:spPr>
          <a:xfrm>
            <a:off x="10386528" y="6312561"/>
            <a:ext cx="478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</a:t>
            </a:r>
            <a:r>
              <a:rPr lang="en-US" sz="2400" baseline="-25000" dirty="0"/>
              <a:t>3</a:t>
            </a:r>
            <a:endParaRPr lang="en-US" sz="24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085F50B-B4DE-E04D-ED46-19B5F627CDCB}"/>
              </a:ext>
            </a:extLst>
          </p:cNvPr>
          <p:cNvGrpSpPr/>
          <p:nvPr/>
        </p:nvGrpSpPr>
        <p:grpSpPr>
          <a:xfrm>
            <a:off x="8824841" y="5086501"/>
            <a:ext cx="2197275" cy="940921"/>
            <a:chOff x="7968307" y="5027704"/>
            <a:chExt cx="2197275" cy="940921"/>
          </a:xfrm>
        </p:grpSpPr>
        <p:sp>
          <p:nvSpPr>
            <p:cNvPr id="33" name="Shape 380">
              <a:extLst>
                <a:ext uri="{FF2B5EF4-FFF2-40B4-BE49-F238E27FC236}">
                  <a16:creationId xmlns:a16="http://schemas.microsoft.com/office/drawing/2014/main" id="{1270080A-6644-3690-A05A-A6296CC0DC1E}"/>
                </a:ext>
              </a:extLst>
            </p:cNvPr>
            <p:cNvSpPr/>
            <p:nvPr/>
          </p:nvSpPr>
          <p:spPr>
            <a:xfrm>
              <a:off x="7968307" y="5124501"/>
              <a:ext cx="517867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5DCC0F4-4251-E4BA-20FD-C37C2CD522C1}"/>
                </a:ext>
              </a:extLst>
            </p:cNvPr>
            <p:cNvSpPr/>
            <p:nvPr/>
          </p:nvSpPr>
          <p:spPr>
            <a:xfrm>
              <a:off x="9220472" y="5040010"/>
              <a:ext cx="396355" cy="3963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i="1" dirty="0"/>
                <a:t>Y</a:t>
              </a:r>
              <a:r>
                <a:rPr lang="en-US" sz="2000" baseline="-25000" dirty="0"/>
                <a:t>1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96ADB4-EF18-B233-D202-49E5A3B4527F}"/>
                </a:ext>
              </a:extLst>
            </p:cNvPr>
            <p:cNvSpPr/>
            <p:nvPr/>
          </p:nvSpPr>
          <p:spPr>
            <a:xfrm>
              <a:off x="9769227" y="5027704"/>
              <a:ext cx="396355" cy="3963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i="1" dirty="0"/>
                <a:t>Y</a:t>
              </a:r>
              <a:r>
                <a:rPr lang="en-US" sz="2000" baseline="-25000" dirty="0"/>
                <a:t>2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26B860C-F4C4-505E-0FCC-40A68B1FC300}"/>
                </a:ext>
              </a:extLst>
            </p:cNvPr>
            <p:cNvSpPr/>
            <p:nvPr/>
          </p:nvSpPr>
          <p:spPr>
            <a:xfrm>
              <a:off x="9220472" y="5572114"/>
              <a:ext cx="396355" cy="3963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i="1" dirty="0"/>
                <a:t>Y</a:t>
              </a:r>
              <a:r>
                <a:rPr lang="en-US" sz="2000" baseline="-25000" dirty="0"/>
                <a:t>3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A273F76-8FE7-4BBB-8B31-A380AC25A723}"/>
                </a:ext>
              </a:extLst>
            </p:cNvPr>
            <p:cNvSpPr/>
            <p:nvPr/>
          </p:nvSpPr>
          <p:spPr>
            <a:xfrm>
              <a:off x="9738128" y="5572270"/>
              <a:ext cx="396355" cy="3963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i="1" dirty="0"/>
                <a:t>Y</a:t>
              </a:r>
              <a:r>
                <a:rPr lang="en-US" sz="2000" baseline="-25000" dirty="0"/>
                <a:t>2</a:t>
              </a:r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DCA172EB-F90E-F504-E04A-36F18A186EFA}"/>
              </a:ext>
            </a:extLst>
          </p:cNvPr>
          <p:cNvSpPr/>
          <p:nvPr/>
        </p:nvSpPr>
        <p:spPr>
          <a:xfrm>
            <a:off x="4862149" y="5648794"/>
            <a:ext cx="396355" cy="39635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i="1" dirty="0"/>
              <a:t>A</a:t>
            </a:r>
            <a:endParaRPr lang="en-US" sz="2000" baseline="-25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EB859A-EC55-71FE-BA31-46E20138B792}"/>
              </a:ext>
            </a:extLst>
          </p:cNvPr>
          <p:cNvSpPr txBox="1"/>
          <p:nvPr/>
        </p:nvSpPr>
        <p:spPr>
          <a:xfrm>
            <a:off x="11660434" y="5006262"/>
            <a:ext cx="10621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/>
              <a:t>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3149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  <p:bldP spid="15" grpId="0" animBg="1"/>
      <p:bldP spid="16" grpId="0"/>
      <p:bldP spid="18" grpId="0" animBg="1"/>
      <p:bldP spid="19" grpId="0"/>
      <p:bldP spid="20" grpId="0"/>
      <p:bldP spid="21" grpId="0"/>
      <p:bldP spid="25" grpId="0" animBg="1"/>
      <p:bldP spid="27" grpId="0" animBg="1"/>
      <p:bldP spid="29" grpId="0"/>
      <p:bldP spid="30" grpId="0"/>
      <p:bldP spid="32" grpId="0"/>
      <p:bldP spid="43" grpId="0" animBg="1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93E1B-C5EF-EB97-B071-19272C27D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execution bounded CRNs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C97E1F-E5D5-6073-2C87-63F28AEF5E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984" y="2012414"/>
                <a:ext cx="11963677" cy="5248998"/>
              </a:xfrm>
            </p:spPr>
            <p:txBody>
              <a:bodyPr>
                <a:normAutofit/>
              </a:bodyPr>
              <a:lstStyle/>
              <a:p>
                <a:r>
                  <a:rPr lang="en-US" sz="3000" dirty="0"/>
                  <a:t>Since CRN is execution bounded from all states, it has a linear potential function Φ.</a:t>
                </a:r>
              </a:p>
              <a:p>
                <a:r>
                  <a:rPr lang="en-US" sz="3000" dirty="0"/>
                  <a:t>Adding {</a:t>
                </a:r>
                <a:r>
                  <a:rPr lang="en-US" sz="3000" i="1" dirty="0"/>
                  <a:t>A</a:t>
                </a:r>
                <a:r>
                  <a:rPr lang="en-US" sz="3000" dirty="0"/>
                  <a:t>} to </a:t>
                </a:r>
                <a:r>
                  <a:rPr lang="en-US" sz="3000" b="1" dirty="0" err="1"/>
                  <a:t>s</a:t>
                </a:r>
                <a:r>
                  <a:rPr lang="en-US" sz="3000" i="1" baseline="-25000" dirty="0" err="1"/>
                  <a:t>i</a:t>
                </a:r>
                <a:r>
                  <a:rPr lang="en-US" sz="3000" dirty="0"/>
                  <a:t> </a:t>
                </a:r>
                <a:r>
                  <a:rPr lang="en-US" sz="3000" u="sng" dirty="0"/>
                  <a:t>increases</a:t>
                </a:r>
                <a:r>
                  <a:rPr lang="en-US" sz="3000" dirty="0"/>
                  <a:t> Φ by the constant Φ({</a:t>
                </a:r>
                <a:r>
                  <a:rPr lang="en-US" sz="3000" i="1" dirty="0"/>
                  <a:t>A</a:t>
                </a:r>
                <a:r>
                  <a:rPr lang="en-US" sz="3000" dirty="0"/>
                  <a:t>}).</a:t>
                </a:r>
              </a:p>
              <a:p>
                <a:r>
                  <a:rPr lang="en-US" sz="3000" dirty="0"/>
                  <a:t>To get from </a:t>
                </a:r>
                <a:r>
                  <a:rPr lang="en-US" sz="3000" b="1" dirty="0" err="1"/>
                  <a:t>s</a:t>
                </a:r>
                <a:r>
                  <a:rPr lang="en-US" sz="3000" i="1" baseline="-25000" dirty="0" err="1"/>
                  <a:t>i</a:t>
                </a:r>
                <a:r>
                  <a:rPr lang="en-US" sz="3000" dirty="0"/>
                  <a:t>+{</a:t>
                </a:r>
                <a:r>
                  <a:rPr lang="en-US" sz="3000" i="1" dirty="0"/>
                  <a:t>A</a:t>
                </a:r>
                <a:r>
                  <a:rPr lang="en-US" sz="3000" dirty="0"/>
                  <a:t>} to </a:t>
                </a:r>
                <a:r>
                  <a:rPr lang="en-US" sz="3000" b="1" dirty="0"/>
                  <a:t>s</a:t>
                </a:r>
                <a:r>
                  <a:rPr lang="en-US" sz="3000" i="1" baseline="-25000" dirty="0"/>
                  <a:t>i</a:t>
                </a:r>
                <a:r>
                  <a:rPr lang="en-US" sz="3000" baseline="-25000" dirty="0"/>
                  <a:t>+1</a:t>
                </a:r>
                <a:r>
                  <a:rPr lang="en-US" sz="3000" dirty="0"/>
                  <a:t>, 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0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0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1" i="0" smtClean="0">
                                <a:latin typeface="Cambria Math" panose="02040503050406030204" pitchFamily="18" charset="0"/>
                              </a:rPr>
                              <m:t>𝐬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|=∞</m:t>
                        </m:r>
                      </m:e>
                    </m:func>
                  </m:oMath>
                </a14:m>
                <a:r>
                  <a:rPr lang="en-US" sz="3000" dirty="0"/>
                  <a:t> (noncollapsing), we must execute increasingly more reactions as </a:t>
                </a:r>
                <a:r>
                  <a:rPr lang="en-US" sz="3000" i="1" dirty="0" err="1"/>
                  <a:t>i</a:t>
                </a:r>
                <a:r>
                  <a:rPr lang="en-US" sz="3000" i="1" dirty="0">
                    <a:latin typeface="Liberation Sans" pitchFamily="34"/>
                    <a:ea typeface="Andale Sans UI" pitchFamily="2"/>
                  </a:rPr>
                  <a:t>→∞</a:t>
                </a:r>
                <a:r>
                  <a:rPr lang="en-US" sz="3000" dirty="0"/>
                  <a:t>, which all </a:t>
                </a:r>
                <a:r>
                  <a:rPr lang="en-US" sz="3000" u="sng" dirty="0"/>
                  <a:t>decrease</a:t>
                </a:r>
                <a:r>
                  <a:rPr lang="en-US" sz="3000" dirty="0"/>
                  <a:t> Φ.</a:t>
                </a:r>
              </a:p>
              <a:p>
                <a:pPr lvl="1"/>
                <a:r>
                  <a:rPr lang="en-US" sz="2400" dirty="0"/>
                  <a:t>Key reason: all species vote, so all molecules in </a:t>
                </a:r>
                <a:r>
                  <a:rPr lang="en-US" sz="2400" b="1" dirty="0" err="1"/>
                  <a:t>s</a:t>
                </a:r>
                <a:r>
                  <a:rPr lang="en-US" sz="2400" i="1" baseline="-25000" dirty="0" err="1"/>
                  <a:t>i</a:t>
                </a:r>
                <a:r>
                  <a:rPr lang="en-US" sz="2400" i="1" baseline="-25000" dirty="0"/>
                  <a:t> </a:t>
                </a:r>
                <a:r>
                  <a:rPr lang="en-US" sz="2400" dirty="0"/>
                  <a:t>must be removed to switch the output.</a:t>
                </a:r>
              </a:p>
              <a:p>
                <a:r>
                  <a:rPr lang="en-US" sz="3000" dirty="0"/>
                  <a:t>After some </a:t>
                </a:r>
                <a:r>
                  <a:rPr lang="en-US" sz="3000" i="1" dirty="0" err="1"/>
                  <a:t>i</a:t>
                </a:r>
                <a:r>
                  <a:rPr lang="en-US" sz="3000" dirty="0"/>
                  <a:t>, the net change in Φ, in going from </a:t>
                </a:r>
                <a:r>
                  <a:rPr lang="en-US" sz="3000" b="1" dirty="0" err="1"/>
                  <a:t>s</a:t>
                </a:r>
                <a:r>
                  <a:rPr lang="en-US" sz="3000" i="1" baseline="-25000" dirty="0" err="1"/>
                  <a:t>i</a:t>
                </a:r>
                <a:r>
                  <a:rPr lang="en-US" sz="3000" dirty="0"/>
                  <a:t> to </a:t>
                </a:r>
                <a:r>
                  <a:rPr lang="en-US" sz="3000" b="1" dirty="0" err="1"/>
                  <a:t>s</a:t>
                </a:r>
                <a:r>
                  <a:rPr lang="en-US" sz="3000" i="1" baseline="-25000" dirty="0" err="1"/>
                  <a:t>i</a:t>
                </a:r>
                <a:r>
                  <a:rPr lang="en-US" sz="3000" dirty="0"/>
                  <a:t>+{</a:t>
                </a:r>
                <a:r>
                  <a:rPr lang="en-US" sz="3000" i="1" dirty="0"/>
                  <a:t>A</a:t>
                </a:r>
                <a:r>
                  <a:rPr lang="en-US" sz="3000" dirty="0"/>
                  <a:t>} to </a:t>
                </a:r>
                <a:r>
                  <a:rPr lang="en-US" sz="3000" b="1" dirty="0"/>
                  <a:t>s</a:t>
                </a:r>
                <a:r>
                  <a:rPr lang="en-US" sz="3000" i="1" baseline="-25000" dirty="0"/>
                  <a:t>i</a:t>
                </a:r>
                <a:r>
                  <a:rPr lang="en-US" sz="3000" baseline="-25000" dirty="0"/>
                  <a:t>+1</a:t>
                </a:r>
                <a:r>
                  <a:rPr lang="en-US" sz="3000" dirty="0"/>
                  <a:t>, is </a:t>
                </a:r>
                <a:r>
                  <a:rPr lang="en-US" sz="3000" u="sng" dirty="0"/>
                  <a:t>negative</a:t>
                </a:r>
                <a:r>
                  <a:rPr lang="en-US" sz="3000" dirty="0"/>
                  <a:t>.</a:t>
                </a:r>
              </a:p>
              <a:p>
                <a:r>
                  <a:rPr lang="en-US" sz="3000" dirty="0"/>
                  <a:t>Since Φ is nonnegative, at some point we cannot continue.    QED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C97E1F-E5D5-6073-2C87-63F28AEF5E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984" y="2012414"/>
                <a:ext cx="11963677" cy="5248998"/>
              </a:xfrm>
              <a:blipFill>
                <a:blip r:embed="rId2"/>
                <a:stretch>
                  <a:fillRect l="-1070" t="-2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7C2E4-7954-9863-B8F0-527C6340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32</a:t>
            </a:fld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83574" y="717883"/>
            <a:ext cx="9071640" cy="880379"/>
          </a:xfrm>
          <a:prstGeom prst="rect">
            <a:avLst/>
          </a:prstGeom>
        </p:spPr>
        <p:txBody>
          <a:bodyPr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r>
              <a:rPr lang="en-US" dirty="0">
                <a:latin typeface="+mn-lt"/>
              </a:rPr>
              <a:t>Outline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616688" y="2260976"/>
            <a:ext cx="126421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03" indent="-352803" defTabSz="466204">
              <a:spcBef>
                <a:spcPts val="2976"/>
              </a:spcBef>
              <a:buSzPct val="151000"/>
              <a:buFontTx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Formal definition of chemical reaction networks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Execution bounded chemical reaction networks and linear potential functions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What is “computation” with chemical reactions?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Limitations of computation with execution bounded chemical reaction networks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b="1" u="sng" dirty="0"/>
              <a:t>Possibilities of computation with execution bounded chemical reaction networks</a:t>
            </a:r>
          </a:p>
        </p:txBody>
      </p:sp>
    </p:spTree>
    <p:extLst>
      <p:ext uri="{BB962C8B-B14F-4D97-AF65-F5344CB8AC3E}">
        <p14:creationId xmlns:p14="http://schemas.microsoft.com/office/powerpoint/2010/main" val="2944724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4ABDA-09A8-07A0-548E-1FDF138B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execution bounded CRNs good for any computation?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53F84-B552-54CA-60EF-7E440D36A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85" y="2012414"/>
            <a:ext cx="11591806" cy="5396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Yes! Execution bounded CRNs </a:t>
            </a:r>
            <a:r>
              <a:rPr lang="en-US" sz="2800" i="1" dirty="0"/>
              <a:t>can</a:t>
            </a:r>
            <a:r>
              <a:rPr lang="en-US" sz="2800" dirty="0"/>
              <a:t> stably compute </a:t>
            </a:r>
            <a:r>
              <a:rPr lang="en-US" sz="2800" u="sng" dirty="0"/>
              <a:t>all </a:t>
            </a:r>
            <a:r>
              <a:rPr lang="en-US" sz="2800" u="sng" dirty="0" err="1"/>
              <a:t>semilinear</a:t>
            </a:r>
            <a:r>
              <a:rPr lang="en-US" sz="2800" u="sng" dirty="0"/>
              <a:t> predicates</a:t>
            </a:r>
            <a:r>
              <a:rPr lang="en-US" sz="2800" dirty="0"/>
              <a:t> if the CRN is </a:t>
            </a:r>
            <a:r>
              <a:rPr lang="en-US" sz="2800" i="1" dirty="0"/>
              <a:t>leader-driven</a:t>
            </a:r>
            <a:r>
              <a:rPr lang="en-US" sz="2800" dirty="0"/>
              <a:t>: it starts with an “initial leader”, e.g., to compute majority (</a:t>
            </a:r>
            <a:r>
              <a:rPr lang="en-US" sz="2800" i="1" dirty="0" err="1">
                <a:highlight>
                  <a:srgbClr val="FFFFFF"/>
                </a:highlight>
              </a:rPr>
              <a:t>a</a:t>
            </a:r>
            <a:r>
              <a:rPr lang="en-US" sz="2800" dirty="0" err="1"/>
              <a:t>≥</a:t>
            </a:r>
            <a:r>
              <a:rPr lang="en-US" sz="2800" i="1" dirty="0" err="1"/>
              <a:t>b</a:t>
            </a:r>
            <a:r>
              <a:rPr lang="en-US" sz="2800" dirty="0"/>
              <a:t>?), start in initial state {1 </a:t>
            </a:r>
            <a:r>
              <a:rPr lang="en-US" sz="2800" i="1" dirty="0"/>
              <a:t>L</a:t>
            </a:r>
            <a:r>
              <a:rPr lang="en-US" sz="2800" dirty="0"/>
              <a:t>, </a:t>
            </a:r>
            <a:r>
              <a:rPr lang="en-US" sz="2800" i="1" dirty="0"/>
              <a:t>a </a:t>
            </a:r>
            <a:r>
              <a:rPr lang="en-US" sz="2800" i="1" dirty="0" err="1"/>
              <a:t>A</a:t>
            </a:r>
            <a:r>
              <a:rPr lang="en-US" sz="2800" dirty="0"/>
              <a:t>, </a:t>
            </a:r>
            <a:r>
              <a:rPr lang="en-US" sz="2800" i="1" dirty="0"/>
              <a:t>b B</a:t>
            </a:r>
            <a:r>
              <a:rPr lang="en-US" sz="2800" dirty="0"/>
              <a:t>}… these are execution bounded from such states, but not from states with multiple leaders</a:t>
            </a:r>
            <a:r>
              <a:rPr lang="en-US" sz="2800" b="0" dirty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We also relax the voting requirement and allow only the leader to vote. (though this requirement can be relaxed; not shown in slides)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88E11-1FDC-0CC7-4A63-1C4808372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99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1EE2-D8C4-2BD4-503F-FE2ADB781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Single-voting CRNs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43970-1A70-806B-EB39-58A48C67E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Definition</a:t>
            </a:r>
            <a:r>
              <a:rPr lang="en-US" dirty="0"/>
              <a:t>: A CRN computing a predicate </a:t>
            </a:r>
            <a:r>
              <a:rPr lang="el-GR" i="1" dirty="0"/>
              <a:t>φ</a:t>
            </a:r>
            <a:r>
              <a:rPr lang="el-GR" dirty="0"/>
              <a:t>: ℕ</a:t>
            </a:r>
            <a:r>
              <a:rPr lang="en-US" i="1" baseline="30000" dirty="0"/>
              <a:t>k</a:t>
            </a:r>
            <a:r>
              <a:rPr lang="en-US" sz="3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{Y,N} is </a:t>
            </a:r>
            <a:r>
              <a:rPr lang="en-US" b="1" dirty="0">
                <a:solidFill>
                  <a:srgbClr val="FF0000"/>
                </a:solidFill>
              </a:rPr>
              <a:t>single-voting</a:t>
            </a:r>
            <a:r>
              <a:rPr lang="en-US" dirty="0"/>
              <a:t> if all states reachable from the input have a single voter.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Such CRNs are leader-driven: valid initial configurations have a single leader/voter molecule, and only the leader votes.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F0879-817D-444C-18B0-8DD852BC6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90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A61C-9299-B103-19E9-6CC56DA1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Semilinear</a:t>
            </a:r>
            <a:r>
              <a:rPr lang="en-US" dirty="0"/>
              <a:t> predicates are Boolean combinations of threshold and mod predicates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6851A-D971-8372-B47A-19D34E933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85" y="2012414"/>
            <a:ext cx="11591806" cy="5144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Recall: </a:t>
            </a:r>
            <a:r>
              <a:rPr lang="en-US" sz="2800" u="sng" dirty="0"/>
              <a:t>Theorem</a:t>
            </a:r>
            <a:r>
              <a:rPr lang="en-US" sz="2800" dirty="0"/>
              <a:t>: </a:t>
            </a:r>
            <a:r>
              <a:rPr lang="el-GR" sz="2800" i="1" dirty="0"/>
              <a:t>φ</a:t>
            </a:r>
            <a:r>
              <a:rPr lang="en-US" sz="2800" dirty="0"/>
              <a:t>: </a:t>
            </a:r>
            <a:r>
              <a:rPr lang="en-US" sz="2800" dirty="0" err="1"/>
              <a:t>ℕ</a:t>
            </a:r>
            <a:r>
              <a:rPr lang="en-US" sz="2800" i="1" baseline="30000" dirty="0" err="1"/>
              <a:t>k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dirty="0">
                <a:sym typeface="Wingdings" panose="05000000000000000000" pitchFamily="2" charset="2"/>
              </a:rPr>
              <a:t>{Y,N}</a:t>
            </a:r>
            <a:r>
              <a:rPr lang="en-US" sz="2800" dirty="0"/>
              <a:t> is stably computable by a CRN if and only if </a:t>
            </a:r>
            <a:r>
              <a:rPr lang="el-GR" sz="2800" i="1" dirty="0"/>
              <a:t>φ</a:t>
            </a:r>
            <a:r>
              <a:rPr lang="en-US" sz="2800" dirty="0"/>
              <a:t> is </a:t>
            </a:r>
            <a:r>
              <a:rPr lang="en-US" sz="2800" i="1" dirty="0" err="1"/>
              <a:t>semilinear</a:t>
            </a:r>
            <a:r>
              <a:rPr lang="en-US" sz="2800" dirty="0"/>
              <a:t>. (= Boolean combination of </a:t>
            </a:r>
            <a:r>
              <a:rPr lang="en-US" sz="2800" u="sng" dirty="0"/>
              <a:t>threshold</a:t>
            </a:r>
            <a:r>
              <a:rPr lang="en-US" sz="2800" dirty="0"/>
              <a:t> and </a:t>
            </a:r>
            <a:r>
              <a:rPr lang="en-US" sz="2800" u="sng" dirty="0"/>
              <a:t>mod</a:t>
            </a:r>
            <a:r>
              <a:rPr lang="en-US" sz="2800" dirty="0"/>
              <a:t> predicates)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To show execution bounded CRNs can compute all </a:t>
            </a:r>
            <a:r>
              <a:rPr lang="en-US" sz="2800" dirty="0" err="1"/>
              <a:t>semilinear</a:t>
            </a:r>
            <a:r>
              <a:rPr lang="en-US" sz="2800" dirty="0"/>
              <a:t> predicates, it suffices to show:</a:t>
            </a:r>
          </a:p>
          <a:p>
            <a:r>
              <a:rPr lang="en-US" sz="2800" dirty="0"/>
              <a:t>They can compute all threshold predicates.</a:t>
            </a:r>
          </a:p>
          <a:p>
            <a:r>
              <a:rPr lang="en-US" sz="2800" dirty="0"/>
              <a:t>They can compute all mod predicates.</a:t>
            </a:r>
          </a:p>
          <a:p>
            <a:r>
              <a:rPr lang="en-US" sz="2800" dirty="0"/>
              <a:t>They can be composed to compute AND, OR, and NOT of other CRNs.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E9B2F-C276-8107-D95B-E2AFE8FBF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34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F68FF-1F2C-FDDB-D944-8CD88E31E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bounded CRNs can compute threshold predicates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55A46-014C-7C80-3BCF-6EB6479D1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85" y="2012414"/>
            <a:ext cx="11591806" cy="2612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Theorem</a:t>
            </a:r>
            <a:r>
              <a:rPr lang="en-US" dirty="0"/>
              <a:t>: Every threshold predicate [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 … + </a:t>
            </a:r>
            <a:r>
              <a:rPr lang="en-US" i="1" dirty="0" err="1"/>
              <a:t>w</a:t>
            </a:r>
            <a:r>
              <a:rPr lang="en-US" i="1" baseline="-25000" dirty="0" err="1"/>
              <a:t>k</a:t>
            </a:r>
            <a:r>
              <a:rPr lang="en-US" i="1" dirty="0" err="1"/>
              <a:t>x</a:t>
            </a:r>
            <a:r>
              <a:rPr lang="en-US" i="1" baseline="-25000" dirty="0" err="1"/>
              <a:t>k</a:t>
            </a:r>
            <a:r>
              <a:rPr lang="en-US" dirty="0"/>
              <a:t> ≤ </a:t>
            </a:r>
            <a:r>
              <a:rPr lang="en-US" i="1" dirty="0"/>
              <a:t>c</a:t>
            </a:r>
            <a:r>
              <a:rPr lang="en-US" dirty="0"/>
              <a:t>?] can be stably computed by a single-voting execution bounded CRN.</a:t>
            </a:r>
          </a:p>
          <a:p>
            <a:pPr marL="0" indent="0">
              <a:buNone/>
            </a:pPr>
            <a:r>
              <a:rPr lang="en-US" u="sng" dirty="0"/>
              <a:t>Proof by example</a:t>
            </a:r>
            <a:r>
              <a:rPr lang="en-US" dirty="0"/>
              <a:t>: To compute [2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+ 3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– 5</a:t>
            </a:r>
            <a:r>
              <a:rPr lang="en-US" i="1" dirty="0"/>
              <a:t>x</a:t>
            </a:r>
            <a:r>
              <a:rPr lang="en-US" baseline="-25000" dirty="0"/>
              <a:t>3</a:t>
            </a:r>
            <a:r>
              <a:rPr lang="en-US" dirty="0"/>
              <a:t> ≤ 4?], in addition to inputs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baseline="-25000" dirty="0"/>
              <a:t>3</a:t>
            </a:r>
            <a:r>
              <a:rPr lang="en-US" dirty="0"/>
              <a:t>, start with 1 </a:t>
            </a:r>
            <a:r>
              <a:rPr lang="en-US" i="1" dirty="0"/>
              <a:t>L</a:t>
            </a:r>
            <a:r>
              <a:rPr lang="en-US" baseline="-25000" dirty="0"/>
              <a:t>Y</a:t>
            </a:r>
            <a:r>
              <a:rPr lang="en-US" dirty="0"/>
              <a:t> (yes voter/leader) and 4 N, and have reactions: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41DD3-C1B2-D3B6-7A49-566EEED8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404F5E-C5B3-2EF9-9866-83E208565AB6}"/>
              </a:ext>
            </a:extLst>
          </p:cNvPr>
          <p:cNvSpPr txBox="1"/>
          <p:nvPr/>
        </p:nvSpPr>
        <p:spPr>
          <a:xfrm>
            <a:off x="1233376" y="4625163"/>
            <a:ext cx="17543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X</a:t>
            </a:r>
            <a:r>
              <a:rPr lang="en-US" sz="3600" baseline="-25000" dirty="0"/>
              <a:t>1</a:t>
            </a:r>
            <a:r>
              <a:rPr lang="en-US" sz="3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00" dirty="0"/>
              <a:t>2</a:t>
            </a:r>
            <a:r>
              <a:rPr lang="en-US" sz="3600" i="1" dirty="0"/>
              <a:t>P</a:t>
            </a:r>
          </a:p>
          <a:p>
            <a:r>
              <a:rPr lang="en-US" sz="3600" i="1" dirty="0"/>
              <a:t>X</a:t>
            </a:r>
            <a:r>
              <a:rPr lang="en-US" sz="3600" baseline="-25000" dirty="0"/>
              <a:t>2</a:t>
            </a:r>
            <a:r>
              <a:rPr lang="en-US" sz="3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00" dirty="0"/>
              <a:t>3</a:t>
            </a:r>
            <a:r>
              <a:rPr lang="en-US" sz="3600" i="1" dirty="0"/>
              <a:t>P</a:t>
            </a:r>
          </a:p>
          <a:p>
            <a:r>
              <a:rPr lang="en-US" sz="3600" i="1" dirty="0"/>
              <a:t>X</a:t>
            </a:r>
            <a:r>
              <a:rPr lang="en-US" sz="3600" baseline="-25000" dirty="0"/>
              <a:t>3</a:t>
            </a:r>
            <a:r>
              <a:rPr lang="en-US" sz="3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00" dirty="0"/>
              <a:t>5</a:t>
            </a:r>
            <a:r>
              <a:rPr lang="en-US" sz="3600" i="1" dirty="0"/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E46E3-C948-66E1-25F1-8650E8516AC2}"/>
              </a:ext>
            </a:extLst>
          </p:cNvPr>
          <p:cNvSpPr txBox="1"/>
          <p:nvPr/>
        </p:nvSpPr>
        <p:spPr>
          <a:xfrm>
            <a:off x="7875413" y="5082363"/>
            <a:ext cx="3840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</a:t>
            </a:r>
            <a:r>
              <a:rPr lang="en-US" sz="3600" baseline="-25000" dirty="0"/>
              <a:t>Y</a:t>
            </a:r>
            <a:r>
              <a:rPr lang="en-US" sz="3600" dirty="0"/>
              <a:t>+</a:t>
            </a:r>
            <a:r>
              <a:rPr lang="en-US" sz="3600" i="1" dirty="0"/>
              <a:t>P</a:t>
            </a:r>
            <a:r>
              <a:rPr lang="en-US" sz="3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00" i="1" dirty="0"/>
              <a:t> L</a:t>
            </a:r>
            <a:r>
              <a:rPr lang="en-US" sz="3600" baseline="-25000" dirty="0"/>
              <a:t>N</a:t>
            </a:r>
            <a:endParaRPr lang="en-US" sz="3600" dirty="0"/>
          </a:p>
          <a:p>
            <a:r>
              <a:rPr lang="en-US" sz="3600" i="1" dirty="0"/>
              <a:t>L</a:t>
            </a:r>
            <a:r>
              <a:rPr lang="en-US" sz="3600" baseline="-25000" dirty="0"/>
              <a:t>N</a:t>
            </a:r>
            <a:r>
              <a:rPr lang="en-US" sz="3600" dirty="0"/>
              <a:t>+</a:t>
            </a:r>
            <a:r>
              <a:rPr lang="en-US" sz="3600" i="1" dirty="0"/>
              <a:t>N</a:t>
            </a:r>
            <a:r>
              <a:rPr lang="en-US" sz="3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00" i="1" dirty="0"/>
              <a:t> L</a:t>
            </a:r>
            <a:r>
              <a:rPr lang="en-US" sz="3600" baseline="-25000" dirty="0"/>
              <a:t>Y</a:t>
            </a:r>
            <a:endParaRPr lang="en-US" sz="3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1B64B-0769-2C0F-C084-8D230CB2C003}"/>
              </a:ext>
            </a:extLst>
          </p:cNvPr>
          <p:cNvGrpSpPr/>
          <p:nvPr/>
        </p:nvGrpSpPr>
        <p:grpSpPr>
          <a:xfrm>
            <a:off x="2743200" y="4665143"/>
            <a:ext cx="3314699" cy="2492049"/>
            <a:chOff x="2743200" y="4665143"/>
            <a:chExt cx="3314699" cy="2492049"/>
          </a:xfrm>
        </p:grpSpPr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C16DC2EF-DDA3-7EFC-8B3F-0B22D9C2105C}"/>
                </a:ext>
              </a:extLst>
            </p:cNvPr>
            <p:cNvSpPr/>
            <p:nvPr/>
          </p:nvSpPr>
          <p:spPr>
            <a:xfrm>
              <a:off x="2743200" y="4773906"/>
              <a:ext cx="297711" cy="903880"/>
            </a:xfrm>
            <a:prstGeom prst="rightBrace">
              <a:avLst>
                <a:gd name="adj1" fmla="val 46726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A299FC11-B896-22E7-7F44-17CF8135ABFB}"/>
                </a:ext>
              </a:extLst>
            </p:cNvPr>
            <p:cNvSpPr/>
            <p:nvPr/>
          </p:nvSpPr>
          <p:spPr>
            <a:xfrm>
              <a:off x="2743200" y="5826529"/>
              <a:ext cx="297711" cy="441342"/>
            </a:xfrm>
            <a:prstGeom prst="rightBrace">
              <a:avLst>
                <a:gd name="adj1" fmla="val 46726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596E11E-20E9-9252-2F90-3EE966DC7DA4}"/>
                </a:ext>
              </a:extLst>
            </p:cNvPr>
            <p:cNvSpPr/>
            <p:nvPr/>
          </p:nvSpPr>
          <p:spPr>
            <a:xfrm>
              <a:off x="3213097" y="4665143"/>
              <a:ext cx="2844801" cy="105262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000" i="1" dirty="0"/>
                <a:t>P</a:t>
              </a:r>
              <a:r>
                <a:rPr lang="en-US" sz="2000" dirty="0"/>
                <a:t> will have count = weighted sum of inputs with positive weights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60B2442-8509-6C95-62AC-01F41CDAFC49}"/>
                </a:ext>
              </a:extLst>
            </p:cNvPr>
            <p:cNvSpPr/>
            <p:nvPr/>
          </p:nvSpPr>
          <p:spPr>
            <a:xfrm>
              <a:off x="3213098" y="5853177"/>
              <a:ext cx="2844801" cy="1304015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000" i="1" dirty="0"/>
                <a:t>N</a:t>
              </a:r>
              <a:r>
                <a:rPr lang="en-US" sz="2000" dirty="0"/>
                <a:t> will have count = weighted sum of inputs with negative weights (including constant –4)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029E050-C03B-D06F-5E7E-E6DDADFC814F}"/>
              </a:ext>
            </a:extLst>
          </p:cNvPr>
          <p:cNvSpPr/>
          <p:nvPr/>
        </p:nvSpPr>
        <p:spPr>
          <a:xfrm>
            <a:off x="7566022" y="4291232"/>
            <a:ext cx="4640377" cy="621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Now we compute majority [</a:t>
            </a:r>
            <a:r>
              <a:rPr lang="en-US" sz="2400" i="1" dirty="0"/>
              <a:t>P</a:t>
            </a:r>
            <a:r>
              <a:rPr lang="en-US" sz="2400" dirty="0"/>
              <a:t> ≤ </a:t>
            </a:r>
            <a:r>
              <a:rPr lang="en-US" sz="2400" i="1" dirty="0"/>
              <a:t>N</a:t>
            </a:r>
            <a:r>
              <a:rPr lang="en-US" sz="2400" dirty="0"/>
              <a:t>?]</a:t>
            </a:r>
          </a:p>
        </p:txBody>
      </p:sp>
    </p:spTree>
    <p:extLst>
      <p:ext uri="{BB962C8B-B14F-4D97-AF65-F5344CB8AC3E}">
        <p14:creationId xmlns:p14="http://schemas.microsoft.com/office/powerpoint/2010/main" val="142102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F68FF-1F2C-FDDB-D944-8CD88E31E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bounded CRNs can compute       mod predicates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55A46-014C-7C80-3BCF-6EB6479D1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85" y="2012415"/>
            <a:ext cx="11591806" cy="21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Theorem</a:t>
            </a:r>
            <a:r>
              <a:rPr lang="en-US" dirty="0"/>
              <a:t>: Every mod predicate [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 … + </a:t>
            </a:r>
            <a:r>
              <a:rPr lang="en-US" i="1" dirty="0" err="1"/>
              <a:t>w</a:t>
            </a:r>
            <a:r>
              <a:rPr lang="en-US" i="1" baseline="-25000" dirty="0" err="1"/>
              <a:t>k</a:t>
            </a:r>
            <a:r>
              <a:rPr lang="en-US" i="1" dirty="0" err="1"/>
              <a:t>x</a:t>
            </a:r>
            <a:r>
              <a:rPr lang="en-US" i="1" baseline="-25000" dirty="0" err="1"/>
              <a:t>k</a:t>
            </a:r>
            <a:r>
              <a:rPr lang="en-US" dirty="0"/>
              <a:t> ≡ </a:t>
            </a:r>
            <a:r>
              <a:rPr lang="en-US" i="1" dirty="0"/>
              <a:t>c</a:t>
            </a:r>
            <a:r>
              <a:rPr lang="en-US" dirty="0"/>
              <a:t>  mod </a:t>
            </a:r>
            <a:r>
              <a:rPr lang="en-US" i="1" dirty="0"/>
              <a:t>m</a:t>
            </a:r>
            <a:r>
              <a:rPr lang="en-US" dirty="0"/>
              <a:t>?] can be stably computed by a single-voting execution bounded CRN.</a:t>
            </a:r>
          </a:p>
          <a:p>
            <a:pPr marL="0" indent="0">
              <a:buNone/>
            </a:pPr>
            <a:r>
              <a:rPr lang="en-US" u="sng" dirty="0"/>
              <a:t>Proof by example</a:t>
            </a:r>
            <a:r>
              <a:rPr lang="en-US" dirty="0"/>
              <a:t>: To compute [2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+ 3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≡ 4  mod 5?], in addition to inputs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, start with 1 </a:t>
            </a:r>
            <a:r>
              <a:rPr lang="en-US" i="1" dirty="0"/>
              <a:t>L</a:t>
            </a:r>
            <a:r>
              <a:rPr lang="en-US" baseline="-25000" dirty="0"/>
              <a:t>0</a:t>
            </a:r>
            <a:r>
              <a:rPr lang="en-US" dirty="0"/>
              <a:t>, and have reactions: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41DD3-C1B2-D3B6-7A49-566EEED8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404F5E-C5B3-2EF9-9866-83E208565AB6}"/>
              </a:ext>
            </a:extLst>
          </p:cNvPr>
          <p:cNvSpPr txBox="1"/>
          <p:nvPr/>
        </p:nvSpPr>
        <p:spPr>
          <a:xfrm>
            <a:off x="2297270" y="4179615"/>
            <a:ext cx="3530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</a:t>
            </a:r>
            <a:r>
              <a:rPr lang="en-US" sz="3600" i="1" baseline="-25000" dirty="0"/>
              <a:t>i</a:t>
            </a:r>
            <a:r>
              <a:rPr lang="en-US" sz="3600" dirty="0"/>
              <a:t> + </a:t>
            </a:r>
            <a:r>
              <a:rPr lang="en-US" sz="3600" i="1" dirty="0"/>
              <a:t>X</a:t>
            </a:r>
            <a:r>
              <a:rPr lang="en-US" sz="3600" baseline="-25000" dirty="0"/>
              <a:t>1</a:t>
            </a:r>
            <a:r>
              <a:rPr lang="en-US" sz="3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00" i="1" dirty="0"/>
              <a:t>L</a:t>
            </a:r>
            <a:r>
              <a:rPr lang="en-US" sz="3600" i="1" baseline="-25000" dirty="0"/>
              <a:t>i</a:t>
            </a:r>
            <a:r>
              <a:rPr lang="en-US" sz="3600" baseline="-25000" dirty="0"/>
              <a:t>+2  mod 5</a:t>
            </a:r>
          </a:p>
          <a:p>
            <a:r>
              <a:rPr lang="en-US" sz="3600" i="1" dirty="0"/>
              <a:t>L</a:t>
            </a:r>
            <a:r>
              <a:rPr lang="en-US" sz="3600" i="1" baseline="-25000" dirty="0"/>
              <a:t>i</a:t>
            </a:r>
            <a:r>
              <a:rPr lang="en-US" sz="3600" dirty="0"/>
              <a:t> + </a:t>
            </a:r>
            <a:r>
              <a:rPr lang="en-US" sz="3600" i="1" dirty="0"/>
              <a:t>X</a:t>
            </a:r>
            <a:r>
              <a:rPr lang="en-US" sz="3600" baseline="-25000" dirty="0"/>
              <a:t>2</a:t>
            </a:r>
            <a:r>
              <a:rPr lang="en-US" sz="3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00" i="1" dirty="0"/>
              <a:t>L</a:t>
            </a:r>
            <a:r>
              <a:rPr lang="en-US" sz="3600" i="1" baseline="-25000" dirty="0"/>
              <a:t>i</a:t>
            </a:r>
            <a:r>
              <a:rPr lang="en-US" sz="3600" baseline="-25000" dirty="0"/>
              <a:t>+3  mod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CE44BA-1206-241A-9582-8ADD583605FE}"/>
              </a:ext>
            </a:extLst>
          </p:cNvPr>
          <p:cNvSpPr txBox="1"/>
          <p:nvPr/>
        </p:nvSpPr>
        <p:spPr>
          <a:xfrm>
            <a:off x="6103724" y="4458018"/>
            <a:ext cx="2742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for </a:t>
            </a:r>
            <a:r>
              <a:rPr lang="en-US" sz="3200" i="1" dirty="0" err="1"/>
              <a:t>i</a:t>
            </a:r>
            <a:r>
              <a:rPr lang="en-US" sz="3200" i="1" dirty="0"/>
              <a:t> </a:t>
            </a:r>
            <a:r>
              <a:rPr lang="en-US" sz="3200" dirty="0"/>
              <a:t>= 0,1,2,3,4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D71B6-6ECF-3E12-C2AF-21B4FEB86302}"/>
              </a:ext>
            </a:extLst>
          </p:cNvPr>
          <p:cNvSpPr txBox="1"/>
          <p:nvPr/>
        </p:nvSpPr>
        <p:spPr>
          <a:xfrm>
            <a:off x="2945218" y="5742601"/>
            <a:ext cx="6719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/>
              <a:t>L</a:t>
            </a:r>
            <a:r>
              <a:rPr lang="en-US" sz="3600" baseline="-25000" dirty="0"/>
              <a:t>4</a:t>
            </a:r>
            <a:r>
              <a:rPr lang="en-US" sz="3600" dirty="0"/>
              <a:t> votes </a:t>
            </a:r>
            <a:r>
              <a:rPr lang="en-US" sz="3600" b="1" dirty="0"/>
              <a:t>yes</a:t>
            </a:r>
            <a:r>
              <a:rPr lang="en-US" sz="3600" dirty="0"/>
              <a:t>,    </a:t>
            </a:r>
            <a:r>
              <a:rPr lang="en-US" sz="3600" i="1" dirty="0"/>
              <a:t>L</a:t>
            </a:r>
            <a:r>
              <a:rPr lang="en-US" sz="3600" baseline="-25000" dirty="0"/>
              <a:t>0</a:t>
            </a:r>
            <a:r>
              <a:rPr lang="en-US" sz="3600" dirty="0"/>
              <a:t>, </a:t>
            </a:r>
            <a:r>
              <a:rPr lang="en-US" sz="3600" i="1" dirty="0"/>
              <a:t>L</a:t>
            </a:r>
            <a:r>
              <a:rPr lang="en-US" sz="3600" baseline="-25000" dirty="0"/>
              <a:t>1</a:t>
            </a:r>
            <a:r>
              <a:rPr lang="en-US" sz="3600" dirty="0"/>
              <a:t>, </a:t>
            </a:r>
            <a:r>
              <a:rPr lang="en-US" sz="3600" i="1" dirty="0"/>
              <a:t>L</a:t>
            </a:r>
            <a:r>
              <a:rPr lang="en-US" sz="3600" baseline="-25000" dirty="0"/>
              <a:t>2</a:t>
            </a:r>
            <a:r>
              <a:rPr lang="en-US" sz="3600" dirty="0"/>
              <a:t>, </a:t>
            </a:r>
            <a:r>
              <a:rPr lang="en-US" sz="3600" i="1" dirty="0"/>
              <a:t>L</a:t>
            </a:r>
            <a:r>
              <a:rPr lang="en-US" sz="3600" baseline="-25000" dirty="0"/>
              <a:t>3</a:t>
            </a:r>
            <a:r>
              <a:rPr lang="en-US" sz="3600" dirty="0"/>
              <a:t> vote </a:t>
            </a:r>
            <a:r>
              <a:rPr lang="en-US" sz="3600" b="1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91073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F5BF-25C2-5F6B-CCDB-89D474CA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Composing CRNs to compute Boolean combinations of predicates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E9046-9181-9E43-1C53-DB374E28A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08" y="2012414"/>
            <a:ext cx="11697082" cy="2899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Theorem</a:t>
            </a:r>
            <a:r>
              <a:rPr lang="en-US" sz="2400" dirty="0"/>
              <a:t>: If single-voting, execution bounded CRNs </a:t>
            </a:r>
            <a:r>
              <a:rPr lang="en-US" sz="2400" i="1" dirty="0"/>
              <a:t>C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i="1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 stably compute predicates      </a:t>
            </a:r>
            <a:r>
              <a:rPr lang="el-GR" sz="2400" i="1" dirty="0"/>
              <a:t>φ</a:t>
            </a:r>
            <a:r>
              <a:rPr lang="en-US" sz="2400" baseline="-25000" dirty="0"/>
              <a:t>1</a:t>
            </a:r>
            <a:r>
              <a:rPr lang="el-GR" sz="2400" dirty="0"/>
              <a:t>: ℕ</a:t>
            </a:r>
            <a:r>
              <a:rPr lang="en-US" sz="2400" i="1" baseline="30000" dirty="0"/>
              <a:t>k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/>
              <a:t>{Y,N} and </a:t>
            </a:r>
            <a:r>
              <a:rPr lang="el-GR" sz="2400" i="1" dirty="0"/>
              <a:t>φ</a:t>
            </a:r>
            <a:r>
              <a:rPr lang="en-US" sz="2400" baseline="-25000" dirty="0"/>
              <a:t>2</a:t>
            </a:r>
            <a:r>
              <a:rPr lang="el-GR" sz="2400" dirty="0"/>
              <a:t>: ℕ</a:t>
            </a:r>
            <a:r>
              <a:rPr lang="en-US" sz="2400" i="1" baseline="30000" dirty="0"/>
              <a:t>k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/>
              <a:t>{Y,N}, then there are single-voting, execution bounded CRNs stably computing [</a:t>
            </a:r>
            <a:r>
              <a:rPr lang="el-GR" sz="2400" i="1" dirty="0"/>
              <a:t>φ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l-GR" sz="2400" i="1" dirty="0"/>
              <a:t>φ</a:t>
            </a:r>
            <a:r>
              <a:rPr lang="en-US" sz="2400" baseline="-25000" dirty="0"/>
              <a:t>2</a:t>
            </a:r>
            <a:r>
              <a:rPr lang="en-US" sz="2400" dirty="0"/>
              <a:t>], [</a:t>
            </a:r>
            <a:r>
              <a:rPr lang="el-GR" sz="2400" i="1" dirty="0"/>
              <a:t>φ</a:t>
            </a:r>
            <a:r>
              <a:rPr lang="en-US" sz="2400" baseline="-25000" dirty="0"/>
              <a:t>1</a:t>
            </a:r>
            <a:r>
              <a:rPr lang="en-US" sz="2400" dirty="0"/>
              <a:t> or </a:t>
            </a:r>
            <a:r>
              <a:rPr lang="el-GR" sz="2400" i="1" dirty="0"/>
              <a:t>φ</a:t>
            </a:r>
            <a:r>
              <a:rPr lang="en-US" sz="2400" baseline="-25000" dirty="0"/>
              <a:t>2</a:t>
            </a:r>
            <a:r>
              <a:rPr lang="en-US" sz="2400" dirty="0"/>
              <a:t>], and [not </a:t>
            </a:r>
            <a:r>
              <a:rPr lang="el-GR" sz="2400" i="1" dirty="0"/>
              <a:t>φ</a:t>
            </a:r>
            <a:r>
              <a:rPr lang="en-US" sz="2400" baseline="-25000" dirty="0"/>
              <a:t>1</a:t>
            </a:r>
            <a:r>
              <a:rPr lang="en-US" sz="2400" dirty="0"/>
              <a:t>]</a:t>
            </a:r>
            <a:r>
              <a:rPr lang="en-US" sz="2400" baseline="-25000" dirty="0"/>
              <a:t>.</a:t>
            </a:r>
            <a:endParaRPr lang="en-US" sz="2400" dirty="0"/>
          </a:p>
          <a:p>
            <a:pPr marL="0" indent="0">
              <a:buNone/>
            </a:pPr>
            <a:r>
              <a:rPr lang="en-US" sz="2400" u="sng" dirty="0"/>
              <a:t>Proof </a:t>
            </a:r>
            <a:r>
              <a:rPr lang="en-US" sz="2400" dirty="0"/>
              <a:t>: To compute [not </a:t>
            </a:r>
            <a:r>
              <a:rPr lang="el-GR" sz="2400" i="1" dirty="0"/>
              <a:t>φ</a:t>
            </a:r>
            <a:r>
              <a:rPr lang="en-US" sz="2400" baseline="-25000" dirty="0"/>
              <a:t>1</a:t>
            </a:r>
            <a:r>
              <a:rPr lang="en-US" sz="2400" dirty="0"/>
              <a:t>], swap votes of voting species.</a:t>
            </a:r>
          </a:p>
          <a:p>
            <a:pPr marL="0" indent="0">
              <a:buNone/>
            </a:pPr>
            <a:r>
              <a:rPr lang="en-US" sz="2400" dirty="0"/>
              <a:t>To compute [</a:t>
            </a:r>
            <a:r>
              <a:rPr lang="el-GR" sz="2400" i="1" dirty="0"/>
              <a:t>φ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l-GR" sz="2400" i="1" dirty="0"/>
              <a:t>φ</a:t>
            </a:r>
            <a:r>
              <a:rPr lang="en-US" sz="2400" baseline="-25000" dirty="0"/>
              <a:t>2</a:t>
            </a:r>
            <a:r>
              <a:rPr lang="en-US" sz="2400" dirty="0"/>
              <a:t>] and [</a:t>
            </a:r>
            <a:r>
              <a:rPr lang="el-GR" sz="2400" i="1" dirty="0"/>
              <a:t>φ</a:t>
            </a:r>
            <a:r>
              <a:rPr lang="en-US" sz="2400" baseline="-25000" dirty="0"/>
              <a:t>1</a:t>
            </a:r>
            <a:r>
              <a:rPr lang="en-US" sz="2400" dirty="0"/>
              <a:t> or </a:t>
            </a:r>
            <a:r>
              <a:rPr lang="el-GR" sz="2400" i="1" dirty="0"/>
              <a:t>φ</a:t>
            </a:r>
            <a:r>
              <a:rPr lang="en-US" sz="2400" baseline="-25000" dirty="0"/>
              <a:t>2</a:t>
            </a:r>
            <a:r>
              <a:rPr lang="en-US" sz="2400" dirty="0"/>
              <a:t>], “split” each input </a:t>
            </a:r>
            <a:r>
              <a:rPr lang="en-US" sz="2400" i="1" dirty="0"/>
              <a:t>X</a:t>
            </a:r>
            <a:r>
              <a:rPr lang="en-US" sz="2400" dirty="0"/>
              <a:t> via reaction </a:t>
            </a:r>
            <a:r>
              <a:rPr lang="en-US" sz="2400" i="1" dirty="0"/>
              <a:t>X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 +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  <a:r>
              <a:rPr lang="en-US" sz="2400" dirty="0"/>
              <a:t>, so </a:t>
            </a:r>
            <a:r>
              <a:rPr lang="en-US" sz="2400" i="1" dirty="0"/>
              <a:t>C</a:t>
            </a:r>
            <a:r>
              <a:rPr lang="en-US" sz="2400" baseline="-25000" dirty="0"/>
              <a:t>1</a:t>
            </a:r>
            <a:r>
              <a:rPr lang="en-US" sz="2400" dirty="0"/>
              <a:t> operates on 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i="1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 operates on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  <a:r>
              <a:rPr lang="en-US" sz="2400" dirty="0"/>
              <a:t>.</a:t>
            </a:r>
            <a:endParaRPr lang="en-US" sz="2400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008B5-DF47-222D-F48B-282264F30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EF6981-16E3-DDE3-BC60-F48AB134B90D}"/>
              </a:ext>
            </a:extLst>
          </p:cNvPr>
          <p:cNvSpPr txBox="1"/>
          <p:nvPr/>
        </p:nvSpPr>
        <p:spPr>
          <a:xfrm>
            <a:off x="1403054" y="4587009"/>
            <a:ext cx="4179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“global” voters of composed CRN:</a:t>
            </a:r>
          </a:p>
          <a:p>
            <a:r>
              <a:rPr lang="en-US" sz="2000" i="1" dirty="0"/>
              <a:t>V</a:t>
            </a:r>
            <a:r>
              <a:rPr lang="en-US" sz="2000" baseline="-25000" dirty="0"/>
              <a:t>NN</a:t>
            </a:r>
            <a:r>
              <a:rPr lang="en-US" sz="2000" dirty="0"/>
              <a:t>, </a:t>
            </a:r>
            <a:r>
              <a:rPr lang="en-US" sz="2000" i="1" dirty="0"/>
              <a:t>V</a:t>
            </a:r>
            <a:r>
              <a:rPr lang="en-US" sz="2000" baseline="-25000" dirty="0"/>
              <a:t>NY</a:t>
            </a:r>
            <a:r>
              <a:rPr lang="en-US" sz="2000" dirty="0"/>
              <a:t>, </a:t>
            </a:r>
            <a:r>
              <a:rPr lang="en-US" sz="2000" i="1" dirty="0"/>
              <a:t>V</a:t>
            </a:r>
            <a:r>
              <a:rPr lang="en-US" sz="2000" baseline="-25000" dirty="0"/>
              <a:t>YN</a:t>
            </a:r>
            <a:r>
              <a:rPr lang="en-US" sz="2000" dirty="0"/>
              <a:t>, </a:t>
            </a:r>
            <a:r>
              <a:rPr lang="en-US" sz="2000" i="1" dirty="0"/>
              <a:t>V</a:t>
            </a:r>
            <a:r>
              <a:rPr lang="en-US" sz="2000" baseline="-25000" dirty="0"/>
              <a:t>YY</a:t>
            </a:r>
            <a:r>
              <a:rPr lang="en-US" sz="2000" dirty="0"/>
              <a:t>; start with 1 </a:t>
            </a:r>
            <a:r>
              <a:rPr lang="en-US" sz="2000" i="1" dirty="0"/>
              <a:t>V</a:t>
            </a:r>
            <a:r>
              <a:rPr lang="en-US" sz="2000" baseline="-25000" dirty="0"/>
              <a:t>NN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83623-0C74-A291-7E74-DDF145B4DC97}"/>
              </a:ext>
            </a:extLst>
          </p:cNvPr>
          <p:cNvSpPr txBox="1"/>
          <p:nvPr/>
        </p:nvSpPr>
        <p:spPr>
          <a:xfrm>
            <a:off x="1403054" y="5298607"/>
            <a:ext cx="4179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Let </a:t>
            </a:r>
            <a:r>
              <a:rPr lang="en-US" sz="2000" i="1" dirty="0"/>
              <a:t>S</a:t>
            </a:r>
            <a:r>
              <a:rPr lang="en-US" sz="2000" baseline="-25000" dirty="0"/>
              <a:t>Y</a:t>
            </a:r>
            <a:r>
              <a:rPr lang="en-US" sz="2000" dirty="0"/>
              <a:t>, </a:t>
            </a:r>
            <a:r>
              <a:rPr lang="en-US" sz="2000" i="1" dirty="0"/>
              <a:t>S</a:t>
            </a:r>
            <a:r>
              <a:rPr lang="en-US" sz="2000" baseline="-25000" dirty="0"/>
              <a:t>N</a:t>
            </a:r>
            <a:r>
              <a:rPr lang="en-US" sz="2000" dirty="0"/>
              <a:t> be yes and no voters of </a:t>
            </a:r>
            <a:r>
              <a:rPr lang="en-US" sz="2000" i="1" dirty="0"/>
              <a:t>C</a:t>
            </a:r>
            <a:r>
              <a:rPr lang="en-US" sz="2000" baseline="-25000" dirty="0"/>
              <a:t>1</a:t>
            </a:r>
          </a:p>
          <a:p>
            <a:r>
              <a:rPr lang="en-US" sz="2000" dirty="0"/>
              <a:t>Let </a:t>
            </a:r>
            <a:r>
              <a:rPr lang="en-US" sz="2000" i="1" dirty="0"/>
              <a:t>T</a:t>
            </a:r>
            <a:r>
              <a:rPr lang="en-US" sz="2000" baseline="-25000" dirty="0"/>
              <a:t>Y</a:t>
            </a:r>
            <a:r>
              <a:rPr lang="en-US" sz="2000" dirty="0"/>
              <a:t>, </a:t>
            </a:r>
            <a:r>
              <a:rPr lang="en-US" sz="2000" i="1" dirty="0"/>
              <a:t>T</a:t>
            </a:r>
            <a:r>
              <a:rPr lang="en-US" sz="2000" baseline="-25000" dirty="0"/>
              <a:t>N</a:t>
            </a:r>
            <a:r>
              <a:rPr lang="en-US" sz="2000" dirty="0"/>
              <a:t> be yes and no voters of </a:t>
            </a:r>
            <a:r>
              <a:rPr lang="en-US" sz="2000" i="1" dirty="0"/>
              <a:t>C</a:t>
            </a:r>
            <a:r>
              <a:rPr lang="en-US" sz="2000" baseline="-250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2079D-24D5-2FA0-0B0C-0230528782E5}"/>
              </a:ext>
            </a:extLst>
          </p:cNvPr>
          <p:cNvSpPr txBox="1"/>
          <p:nvPr/>
        </p:nvSpPr>
        <p:spPr>
          <a:xfrm>
            <a:off x="6321276" y="4450577"/>
            <a:ext cx="5693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Voters of </a:t>
            </a:r>
            <a:r>
              <a:rPr lang="en-US" sz="2400" i="1" dirty="0"/>
              <a:t>C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i="1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 influence global voters: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34D47-4483-8B6C-96CE-4AE4F3B79392}"/>
              </a:ext>
            </a:extLst>
          </p:cNvPr>
          <p:cNvSpPr txBox="1"/>
          <p:nvPr/>
        </p:nvSpPr>
        <p:spPr>
          <a:xfrm>
            <a:off x="6321276" y="4959895"/>
            <a:ext cx="2803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S</a:t>
            </a:r>
            <a:r>
              <a:rPr lang="en-US" sz="2400" baseline="-25000" dirty="0"/>
              <a:t>Y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="1" baseline="-25000" dirty="0">
                <a:solidFill>
                  <a:srgbClr val="FF0000"/>
                </a:solidFill>
              </a:rPr>
              <a:t>N</a:t>
            </a:r>
            <a:r>
              <a:rPr lang="en-US" sz="2400" baseline="-25000" dirty="0"/>
              <a:t>N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/>
              <a:t> S</a:t>
            </a:r>
            <a:r>
              <a:rPr lang="en-US" sz="2400" baseline="-25000" dirty="0"/>
              <a:t>Y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="1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2400" baseline="-25000" dirty="0"/>
              <a:t>N</a:t>
            </a:r>
          </a:p>
          <a:p>
            <a:r>
              <a:rPr lang="en-US" sz="2400" i="1" dirty="0"/>
              <a:t>S</a:t>
            </a:r>
            <a:r>
              <a:rPr lang="en-US" sz="2400" baseline="-25000" dirty="0"/>
              <a:t>Y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="1" baseline="-25000" dirty="0">
                <a:solidFill>
                  <a:srgbClr val="FF0000"/>
                </a:solidFill>
              </a:rPr>
              <a:t>N</a:t>
            </a:r>
            <a:r>
              <a:rPr lang="en-US" sz="2400" baseline="-25000" dirty="0"/>
              <a:t>Y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/>
              <a:t> S</a:t>
            </a:r>
            <a:r>
              <a:rPr lang="en-US" sz="2400" baseline="-25000" dirty="0"/>
              <a:t>Y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="1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2400" baseline="-25000" dirty="0"/>
              <a:t>Y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E587AF-655C-5D00-8110-7B9F64982A23}"/>
              </a:ext>
            </a:extLst>
          </p:cNvPr>
          <p:cNvSpPr txBox="1"/>
          <p:nvPr/>
        </p:nvSpPr>
        <p:spPr>
          <a:xfrm>
            <a:off x="6321276" y="5961244"/>
            <a:ext cx="2803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S</a:t>
            </a:r>
            <a:r>
              <a:rPr lang="en-US" sz="2400" baseline="-25000" dirty="0"/>
              <a:t>N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="1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2400" baseline="-25000" dirty="0"/>
              <a:t>N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/>
              <a:t> S</a:t>
            </a:r>
            <a:r>
              <a:rPr lang="en-US" sz="2400" baseline="-25000" dirty="0"/>
              <a:t>N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="1" baseline="-25000" dirty="0">
                <a:solidFill>
                  <a:srgbClr val="FF0000"/>
                </a:solidFill>
              </a:rPr>
              <a:t>N</a:t>
            </a:r>
            <a:r>
              <a:rPr lang="en-US" sz="2400" baseline="-25000" dirty="0"/>
              <a:t>N</a:t>
            </a:r>
          </a:p>
          <a:p>
            <a:r>
              <a:rPr lang="en-US" sz="2400" i="1" dirty="0"/>
              <a:t>S</a:t>
            </a:r>
            <a:r>
              <a:rPr lang="en-US" sz="2400" baseline="-25000" dirty="0"/>
              <a:t>N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="1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2400" baseline="-25000" dirty="0"/>
              <a:t>Y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/>
              <a:t> S</a:t>
            </a:r>
            <a:r>
              <a:rPr lang="en-US" sz="2400" baseline="-25000" dirty="0"/>
              <a:t>N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="1" baseline="-25000" dirty="0">
                <a:solidFill>
                  <a:srgbClr val="FF0000"/>
                </a:solidFill>
              </a:rPr>
              <a:t>N</a:t>
            </a:r>
            <a:r>
              <a:rPr lang="en-US" sz="2400" baseline="-25000" dirty="0"/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A417E0-8703-431A-5AA8-19B3D7649AB5}"/>
              </a:ext>
            </a:extLst>
          </p:cNvPr>
          <p:cNvSpPr txBox="1"/>
          <p:nvPr/>
        </p:nvSpPr>
        <p:spPr>
          <a:xfrm>
            <a:off x="9328297" y="4959895"/>
            <a:ext cx="2803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T</a:t>
            </a:r>
            <a:r>
              <a:rPr lang="en-US" sz="2400" baseline="-25000" dirty="0"/>
              <a:t>Y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aseline="-25000" dirty="0"/>
              <a:t>N</a:t>
            </a:r>
            <a:r>
              <a:rPr lang="en-US" sz="2400" b="1" baseline="-25000" dirty="0">
                <a:solidFill>
                  <a:srgbClr val="FF0000"/>
                </a:solidFill>
              </a:rPr>
              <a:t>N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/>
              <a:t> T</a:t>
            </a:r>
            <a:r>
              <a:rPr lang="en-US" sz="2400" baseline="-25000" dirty="0"/>
              <a:t>Y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aseline="-25000" dirty="0"/>
              <a:t>N</a:t>
            </a:r>
            <a:r>
              <a:rPr lang="en-US" sz="2400" b="1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endParaRPr lang="en-US" sz="2400" baseline="-25000" dirty="0"/>
          </a:p>
          <a:p>
            <a:r>
              <a:rPr lang="en-US" sz="2400" i="1" dirty="0"/>
              <a:t>T</a:t>
            </a:r>
            <a:r>
              <a:rPr lang="en-US" sz="2400" baseline="-25000" dirty="0"/>
              <a:t>Y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aseline="-25000" dirty="0"/>
              <a:t>Y</a:t>
            </a:r>
            <a:r>
              <a:rPr lang="en-US" sz="2400" b="1" baseline="-25000" dirty="0">
                <a:solidFill>
                  <a:srgbClr val="FF0000"/>
                </a:solidFill>
              </a:rPr>
              <a:t>N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/>
              <a:t> T</a:t>
            </a:r>
            <a:r>
              <a:rPr lang="en-US" sz="2400" baseline="-25000" dirty="0"/>
              <a:t>Y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aseline="-25000" dirty="0"/>
              <a:t>Y</a:t>
            </a:r>
            <a:r>
              <a:rPr lang="en-US" sz="2400" b="1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78984F-5DF3-A3BE-86F3-721680CDB300}"/>
              </a:ext>
            </a:extLst>
          </p:cNvPr>
          <p:cNvSpPr txBox="1"/>
          <p:nvPr/>
        </p:nvSpPr>
        <p:spPr>
          <a:xfrm>
            <a:off x="9328297" y="5961244"/>
            <a:ext cx="2803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T</a:t>
            </a:r>
            <a:r>
              <a:rPr lang="en-US" sz="2400" baseline="-25000" dirty="0"/>
              <a:t>N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aseline="-25000" dirty="0"/>
              <a:t>N</a:t>
            </a:r>
            <a:r>
              <a:rPr lang="en-US" sz="2400" b="1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/>
              <a:t> T</a:t>
            </a:r>
            <a:r>
              <a:rPr lang="en-US" sz="2400" baseline="-25000" dirty="0"/>
              <a:t>N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aseline="-25000" dirty="0"/>
              <a:t>N</a:t>
            </a:r>
            <a:r>
              <a:rPr lang="en-US" sz="2400" b="1" baseline="-25000" dirty="0">
                <a:solidFill>
                  <a:srgbClr val="FF0000"/>
                </a:solidFill>
              </a:rPr>
              <a:t>N</a:t>
            </a:r>
            <a:endParaRPr lang="en-US" sz="2400" baseline="-25000" dirty="0"/>
          </a:p>
          <a:p>
            <a:r>
              <a:rPr lang="en-US" sz="2400" i="1" dirty="0"/>
              <a:t>T</a:t>
            </a:r>
            <a:r>
              <a:rPr lang="en-US" sz="2400" baseline="-25000" dirty="0"/>
              <a:t>N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aseline="-25000" dirty="0"/>
              <a:t>Y</a:t>
            </a:r>
            <a:r>
              <a:rPr lang="en-US" sz="2400" b="1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/>
              <a:t> T</a:t>
            </a:r>
            <a:r>
              <a:rPr lang="en-US" sz="2400" baseline="-25000" dirty="0"/>
              <a:t>N</a:t>
            </a:r>
            <a:r>
              <a:rPr lang="en-US" sz="2400" dirty="0"/>
              <a:t> + </a:t>
            </a:r>
            <a:r>
              <a:rPr lang="en-US" sz="2400" i="1" dirty="0"/>
              <a:t>V</a:t>
            </a:r>
            <a:r>
              <a:rPr lang="en-US" sz="2400" baseline="-25000" dirty="0"/>
              <a:t>Y</a:t>
            </a:r>
            <a:r>
              <a:rPr lang="en-US" sz="2400" b="1" baseline="-25000" dirty="0">
                <a:solidFill>
                  <a:srgbClr val="FF0000"/>
                </a:solidFill>
              </a:rPr>
              <a:t>N</a:t>
            </a:r>
            <a:endParaRPr lang="en-US" sz="2400" baseline="-25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4B4F1A-BC22-C0FC-AD52-B2C1C8418221}"/>
              </a:ext>
            </a:extLst>
          </p:cNvPr>
          <p:cNvGrpSpPr/>
          <p:nvPr/>
        </p:nvGrpSpPr>
        <p:grpSpPr>
          <a:xfrm>
            <a:off x="923985" y="4912242"/>
            <a:ext cx="7962620" cy="2496940"/>
            <a:chOff x="923985" y="4912242"/>
            <a:chExt cx="7962620" cy="249694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62798BE-DAF8-59A3-3EF8-2C65E3E14325}"/>
                </a:ext>
              </a:extLst>
            </p:cNvPr>
            <p:cNvSpPr/>
            <p:nvPr/>
          </p:nvSpPr>
          <p:spPr>
            <a:xfrm>
              <a:off x="923985" y="6144835"/>
              <a:ext cx="4796331" cy="1264347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i="1" dirty="0"/>
                <a:t>C</a:t>
              </a:r>
              <a:r>
                <a:rPr lang="en-US" baseline="-25000" dirty="0"/>
                <a:t>1</a:t>
              </a:r>
              <a:r>
                <a:rPr lang="en-US" dirty="0"/>
                <a:t> is execution bounded, so can only switch between </a:t>
              </a:r>
              <a:r>
                <a:rPr lang="en-US" i="1" dirty="0"/>
                <a:t>S</a:t>
              </a:r>
              <a:r>
                <a:rPr lang="en-US" baseline="-25000" dirty="0"/>
                <a:t>Y</a:t>
              </a:r>
              <a:r>
                <a:rPr lang="en-US" dirty="0"/>
                <a:t> and </a:t>
              </a:r>
              <a:r>
                <a:rPr lang="en-US" i="1" dirty="0"/>
                <a:t>S</a:t>
              </a:r>
              <a:r>
                <a:rPr lang="en-US" baseline="-25000" dirty="0"/>
                <a:t>N</a:t>
              </a:r>
              <a:r>
                <a:rPr lang="en-US" dirty="0"/>
                <a:t> a finite number of times, limiting how many times we can flip between </a:t>
              </a:r>
              <a:r>
                <a:rPr lang="en-US" i="1" dirty="0"/>
                <a:t>V</a:t>
              </a:r>
              <a:r>
                <a:rPr lang="en-US" b="1" baseline="-25000" dirty="0">
                  <a:solidFill>
                    <a:srgbClr val="FF0000"/>
                  </a:solidFill>
                </a:rPr>
                <a:t>N</a:t>
              </a:r>
              <a:r>
                <a:rPr lang="en-US" baseline="-25000" dirty="0"/>
                <a:t>?</a:t>
              </a:r>
              <a:r>
                <a:rPr lang="en-US" dirty="0"/>
                <a:t> and </a:t>
              </a:r>
              <a:r>
                <a:rPr lang="en-US" i="1" dirty="0"/>
                <a:t>V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en-US" baseline="-25000" dirty="0"/>
                <a:t>?</a:t>
              </a:r>
              <a:r>
                <a:rPr lang="en-US" dirty="0"/>
                <a:t>, so full CRN is execution bounded.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8B33A56-0639-8E57-7D8C-E03CF8F6B972}"/>
                </a:ext>
              </a:extLst>
            </p:cNvPr>
            <p:cNvSpPr/>
            <p:nvPr/>
          </p:nvSpPr>
          <p:spPr>
            <a:xfrm>
              <a:off x="6202104" y="4912242"/>
              <a:ext cx="2684501" cy="2046804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E15B61-29D4-9615-43E5-63AA8949909E}"/>
                </a:ext>
              </a:extLst>
            </p:cNvPr>
            <p:cNvCxnSpPr>
              <a:cxnSpLocks/>
              <a:stCxn id="5" idx="3"/>
              <a:endCxn id="9" idx="1"/>
            </p:cNvCxnSpPr>
            <p:nvPr/>
          </p:nvCxnSpPr>
          <p:spPr>
            <a:xfrm flipV="1">
              <a:off x="5720316" y="5935644"/>
              <a:ext cx="481788" cy="8413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788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DA69C-D7DE-F4EE-85E5-DDB42805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BA455-5804-146C-6A09-4614503EF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05" y="2012414"/>
            <a:ext cx="12122164" cy="4796544"/>
          </a:xfrm>
        </p:spPr>
        <p:txBody>
          <a:bodyPr/>
          <a:lstStyle/>
          <a:p>
            <a:r>
              <a:rPr lang="en-US" dirty="0"/>
              <a:t>Using standard stochastic model of chemical kinetics (not shown), the execution bounded CRNs stably computing </a:t>
            </a:r>
            <a:r>
              <a:rPr lang="en-US" dirty="0" err="1"/>
              <a:t>semilinear</a:t>
            </a:r>
            <a:r>
              <a:rPr lang="en-US" dirty="0"/>
              <a:t> predicates can be shown to take expected time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 log </a:t>
            </a:r>
            <a:r>
              <a:rPr lang="en-US" i="1" dirty="0"/>
              <a:t>n</a:t>
            </a:r>
            <a:r>
              <a:rPr lang="en-US" dirty="0"/>
              <a:t>) to converge.</a:t>
            </a:r>
          </a:p>
          <a:p>
            <a:r>
              <a:rPr lang="en-US" dirty="0"/>
              <a:t>Without the execution bounded constraint, it is known they can be computed exponentially faster: polylog(</a:t>
            </a:r>
            <a:r>
              <a:rPr lang="en-US" i="1" dirty="0"/>
              <a:t>n</a:t>
            </a:r>
            <a:r>
              <a:rPr lang="en-US" dirty="0"/>
              <a:t>).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   Fast computation by population protocols with a leader, </a:t>
            </a:r>
            <a:r>
              <a:rPr lang="en-US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u="sng" dirty="0"/>
              <a:t>Conjecture</a:t>
            </a:r>
            <a:r>
              <a:rPr lang="en-US" dirty="0"/>
              <a:t>: Execution bounded CRNs require </a:t>
            </a:r>
            <a:r>
              <a:rPr lang="el-GR" dirty="0"/>
              <a:t>Ω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 time to stably compute any non-eventually constant predicate (e.g., majority or parity).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F6AFE-1F06-3485-C46F-6FA09CD9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282"/>
            <a:ext cx="9732195" cy="1401909"/>
          </a:xfrm>
        </p:spPr>
        <p:txBody>
          <a:bodyPr>
            <a:noAutofit/>
          </a:bodyPr>
          <a:lstStyle/>
          <a:p>
            <a:r>
              <a:rPr lang="en-US" sz="4000" dirty="0"/>
              <a:t>Theoretical Computer Science Approach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4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7304674" y="5806370"/>
            <a:ext cx="5345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computations necessarily take a long time and what can be done quickly?</a:t>
            </a:r>
          </a:p>
          <a:p>
            <a:r>
              <a:rPr lang="en-US" sz="2400" dirty="0"/>
              <a:t>(Computational complexity theory)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7246" y="6211455"/>
            <a:ext cx="5992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What computation is possible and what is not?</a:t>
            </a:r>
          </a:p>
          <a:p>
            <a:r>
              <a:rPr lang="en-US" sz="2400" dirty="0"/>
              <a:t>(Computability theory)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96" y="4768358"/>
            <a:ext cx="1174515" cy="1304556"/>
          </a:xfrm>
          <a:prstGeom prst="rect">
            <a:avLst/>
          </a:prstGeom>
        </p:spPr>
      </p:pic>
      <p:pic>
        <p:nvPicPr>
          <p:cNvPr id="1032" name="Picture 8" descr="https://image.spreadshirtmedia.com/image-server/v1/designs/12930893,width=178,height=178,version=1428437053/Limited-Edition-Est.193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4603" r="10077" b="20460"/>
          <a:stretch/>
        </p:blipFill>
        <p:spPr bwMode="auto">
          <a:xfrm>
            <a:off x="9308683" y="186656"/>
            <a:ext cx="1337912" cy="127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1097137" y="1121097"/>
            <a:ext cx="5807988" cy="3576331"/>
          </a:xfrm>
          <a:prstGeom prst="cloudCallout">
            <a:avLst>
              <a:gd name="adj1" fmla="val -27734"/>
              <a:gd name="adj2" fmla="val 543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346" y="1664282"/>
            <a:ext cx="3951142" cy="2334766"/>
          </a:xfrm>
          <a:prstGeom prst="rect">
            <a:avLst/>
          </a:prstGeom>
        </p:spPr>
      </p:pic>
      <p:pic>
        <p:nvPicPr>
          <p:cNvPr id="1026" name="Picture 2" descr="http://www.kings.cam.ac.uk/files/news/turing-plaqu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7000" r="3412" b="8292"/>
          <a:stretch/>
        </p:blipFill>
        <p:spPr bwMode="auto">
          <a:xfrm>
            <a:off x="2935095" y="4767483"/>
            <a:ext cx="1365992" cy="130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344078" y="1515193"/>
            <a:ext cx="5345930" cy="4174407"/>
            <a:chOff x="7344078" y="1515193"/>
            <a:chExt cx="5345930" cy="4174407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7344078" y="1515193"/>
              <a:ext cx="5345930" cy="4174407"/>
            </a:xfrm>
            <a:prstGeom prst="roundRect">
              <a:avLst>
                <a:gd name="adj" fmla="val 7236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04989" y="2136130"/>
              <a:ext cx="6126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NP</a:t>
              </a:r>
              <a:endParaRPr lang="en-US" b="1" dirty="0"/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8278568" y="1737640"/>
              <a:ext cx="4237222" cy="175486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16001" y="1783050"/>
              <a:ext cx="21173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NP</a:t>
              </a:r>
              <a:r>
                <a:rPr lang="en-US" sz="2800" dirty="0"/>
                <a:t>-complete</a:t>
              </a:r>
              <a:endParaRPr lang="en-US" dirty="0"/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8278568" y="4084293"/>
              <a:ext cx="4237222" cy="136638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18358" y="4132550"/>
              <a:ext cx="37542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P</a:t>
              </a:r>
              <a:endParaRPr lang="en-US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432608" y="2600686"/>
              <a:ext cx="21184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Boolean satisfiability</a:t>
              </a:r>
              <a:endParaRPr lang="en-US" sz="1200" i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525691" y="3006472"/>
              <a:ext cx="18153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Hamiltonian path</a:t>
              </a:r>
              <a:endParaRPr lang="en-US" sz="1200" i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90490" y="2221642"/>
              <a:ext cx="15681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protein folding</a:t>
              </a:r>
              <a:endParaRPr lang="en-US" sz="1200" i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915705" y="4151689"/>
              <a:ext cx="25582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DNA sequence alignment</a:t>
              </a:r>
              <a:endParaRPr lang="en-US" sz="1200" i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61339" y="5079542"/>
              <a:ext cx="14251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shortest path</a:t>
              </a:r>
              <a:endParaRPr lang="en-US" sz="1200" i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53552" y="4887542"/>
              <a:ext cx="21886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integer multiplication</a:t>
              </a:r>
              <a:endParaRPr lang="en-US" sz="1200" i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649320" y="3609032"/>
              <a:ext cx="17436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integer factoring</a:t>
              </a:r>
              <a:endParaRPr lang="en-US" sz="1200" i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977639" y="4521021"/>
              <a:ext cx="21186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polynomial factoring</a:t>
              </a:r>
              <a:endParaRPr 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37900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7866" y="3860382"/>
            <a:ext cx="11719900" cy="1235720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6767" y="5830645"/>
            <a:ext cx="12090534" cy="10959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4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fld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83574" y="717883"/>
            <a:ext cx="9071640" cy="880379"/>
          </a:xfrm>
          <a:prstGeom prst="rect">
            <a:avLst/>
          </a:prstGeom>
        </p:spPr>
        <p:txBody>
          <a:bodyPr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r>
              <a:rPr lang="en-US" dirty="0">
                <a:latin typeface="+mn-lt"/>
              </a:rPr>
              <a:t>Outline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616688" y="2260976"/>
            <a:ext cx="123762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03" indent="-352803" defTabSz="466204">
              <a:spcBef>
                <a:spcPts val="2976"/>
              </a:spcBef>
              <a:buSzPct val="151000"/>
              <a:buFontTx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b="1" u="sng" dirty="0"/>
              <a:t>Formal definition of chemical reaction networks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Execution bounded chemical reaction networks and linear potential functions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What is “computation” with chemical reactions?</a:t>
            </a:r>
          </a:p>
          <a:p>
            <a:pPr marL="504003" indent="-352803" defTabSz="466204">
              <a:spcBef>
                <a:spcPts val="2976"/>
              </a:spcBef>
              <a:buSzPct val="151000"/>
              <a:buFontTx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Limitations of computation with execution bounded chemical reaction networks</a:t>
            </a:r>
          </a:p>
          <a:p>
            <a:pPr marL="504003" indent="-352803" defTabSz="466204">
              <a:spcBef>
                <a:spcPts val="2976"/>
              </a:spcBef>
              <a:buSzPct val="151000"/>
              <a:buFontTx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Possibilities of computation with execution bounded chemical reaction networks</a:t>
            </a:r>
          </a:p>
        </p:txBody>
      </p:sp>
    </p:spTree>
    <p:extLst>
      <p:ext uri="{BB962C8B-B14F-4D97-AF65-F5344CB8AC3E}">
        <p14:creationId xmlns:p14="http://schemas.microsoft.com/office/powerpoint/2010/main" val="334423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2673963" y="557812"/>
            <a:ext cx="8091853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4400" dirty="0">
                <a:solidFill>
                  <a:schemeClr val="tx1"/>
                </a:solidFill>
              </a:rPr>
              <a:t>Chemical Reaction Network (</a:t>
            </a:r>
            <a:r>
              <a:rPr lang="en-US" sz="4400" dirty="0">
                <a:solidFill>
                  <a:schemeClr val="tx1"/>
                </a:solidFill>
              </a:rPr>
              <a:t>CRN</a:t>
            </a:r>
            <a:r>
              <a:rPr sz="4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19" name="Shape 219"/>
          <p:cNvSpPr/>
          <p:nvPr/>
        </p:nvSpPr>
        <p:spPr>
          <a:xfrm>
            <a:off x="2151799" y="3048317"/>
            <a:ext cx="4655715" cy="52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398" tIns="50398" rIns="50398" bIns="50398">
            <a:spAutoFit/>
          </a:bodyPr>
          <a:lstStyle/>
          <a:p>
            <a:pPr marL="504003" indent="-352803" defTabSz="466204">
              <a:spcBef>
                <a:spcPts val="2183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finite set of </a:t>
            </a:r>
            <a:r>
              <a:rPr lang="en-US" sz="2800" u="sng" dirty="0"/>
              <a:t>reactions</a:t>
            </a:r>
            <a:r>
              <a:rPr lang="en-US" sz="2800" dirty="0"/>
              <a:t>:   </a:t>
            </a:r>
            <a:r>
              <a:rPr lang="en-US" sz="2800" i="1" dirty="0"/>
              <a:t>e.g.</a:t>
            </a:r>
            <a:r>
              <a:rPr lang="en-US" sz="2800" dirty="0"/>
              <a:t> </a:t>
            </a:r>
            <a:endParaRPr sz="2800" baseline="31999" dirty="0"/>
          </a:p>
        </p:txBody>
      </p:sp>
      <p:sp>
        <p:nvSpPr>
          <p:cNvPr id="220" name="Shape 220"/>
          <p:cNvSpPr/>
          <p:nvPr/>
        </p:nvSpPr>
        <p:spPr>
          <a:xfrm>
            <a:off x="2171485" y="2090266"/>
            <a:ext cx="6488859" cy="50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/>
          <a:p>
            <a:pPr marL="504003" indent="-352803" defTabSz="466204">
              <a:spcBef>
                <a:spcPts val="2183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finite set of </a:t>
            </a:r>
            <a:r>
              <a:rPr lang="en-US" sz="2800" i="1" dirty="0"/>
              <a:t>d</a:t>
            </a:r>
            <a:r>
              <a:rPr lang="en-US" sz="2800" dirty="0"/>
              <a:t> </a:t>
            </a:r>
            <a:r>
              <a:rPr lang="en-US" sz="2800" u="sng" dirty="0"/>
              <a:t>species</a:t>
            </a:r>
            <a:r>
              <a:rPr lang="en-US" sz="2800" dirty="0"/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/>
              <a:t>{ </a:t>
            </a:r>
            <a:r>
              <a:rPr lang="is-IS" sz="2800" i="1" dirty="0">
                <a:solidFill>
                  <a:srgbClr val="FF2600"/>
                </a:solidFill>
              </a:rPr>
              <a:t>A</a:t>
            </a:r>
            <a:r>
              <a:rPr lang="en-US" sz="2800" dirty="0"/>
              <a:t>, </a:t>
            </a:r>
            <a:r>
              <a:rPr lang="is-IS" sz="2800" i="1" dirty="0">
                <a:solidFill>
                  <a:srgbClr val="00A700"/>
                </a:solidFill>
              </a:rPr>
              <a:t>B</a:t>
            </a:r>
            <a:r>
              <a:rPr lang="en-US" sz="2800" dirty="0"/>
              <a:t>, </a:t>
            </a:r>
            <a:r>
              <a:rPr lang="is-IS" sz="2800" i="1" dirty="0">
                <a:solidFill>
                  <a:srgbClr val="0000FF"/>
                </a:solidFill>
              </a:rPr>
              <a:t>C</a:t>
            </a:r>
            <a:r>
              <a:rPr lang="en-US" sz="2800" dirty="0"/>
              <a:t>, </a:t>
            </a:r>
            <a:r>
              <a:rPr lang="en-US" sz="2800" i="1" dirty="0"/>
              <a:t>D, </a:t>
            </a:r>
            <a:r>
              <a:rPr lang="en-US" sz="2800" dirty="0"/>
              <a:t>... }</a:t>
            </a:r>
          </a:p>
        </p:txBody>
      </p:sp>
      <p:sp>
        <p:nvSpPr>
          <p:cNvPr id="222" name="Shape 222"/>
          <p:cNvSpPr/>
          <p:nvPr/>
        </p:nvSpPr>
        <p:spPr>
          <a:xfrm>
            <a:off x="2166135" y="5332778"/>
            <a:ext cx="8931225" cy="503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7798" tIns="37798" rIns="37798" bIns="37798">
            <a:spAutoFit/>
          </a:bodyPr>
          <a:lstStyle/>
          <a:p>
            <a:pPr marL="504003" indent="-352803" defTabSz="466204">
              <a:spcBef>
                <a:spcPts val="2183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u="sng" dirty="0"/>
              <a:t>state</a:t>
            </a:r>
            <a:r>
              <a:rPr lang="en-US" sz="2800" dirty="0"/>
              <a:t> </a:t>
            </a:r>
            <a:r>
              <a:rPr sz="2800" b="1" dirty="0" err="1"/>
              <a:t>x</a:t>
            </a:r>
            <a:r>
              <a:rPr sz="2800" dirty="0" err="1"/>
              <a:t>∈ℕ</a:t>
            </a:r>
            <a:r>
              <a:rPr sz="2800" i="1" baseline="31999" dirty="0" err="1"/>
              <a:t>d</a:t>
            </a:r>
            <a:r>
              <a:rPr lang="en-US" sz="2800" dirty="0"/>
              <a:t>:</a:t>
            </a:r>
            <a:r>
              <a:rPr sz="2800" dirty="0"/>
              <a:t> molecular counts of</a:t>
            </a:r>
            <a:r>
              <a:rPr lang="en-US" sz="2800" dirty="0"/>
              <a:t> </a:t>
            </a:r>
            <a:r>
              <a:rPr sz="2800" dirty="0"/>
              <a:t>each species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6</a:t>
            </a:fld>
            <a:endParaRPr lang="uk-UA" dirty="0"/>
          </a:p>
        </p:txBody>
      </p:sp>
      <p:sp>
        <p:nvSpPr>
          <p:cNvPr id="2" name="Rectangle 1"/>
          <p:cNvSpPr/>
          <p:nvPr/>
        </p:nvSpPr>
        <p:spPr>
          <a:xfrm>
            <a:off x="7187526" y="2926912"/>
            <a:ext cx="2433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4000" i="1" dirty="0">
                <a:solidFill>
                  <a:srgbClr val="FF2600"/>
                </a:solidFill>
              </a:rPr>
              <a:t>A</a:t>
            </a:r>
            <a:r>
              <a:rPr lang="is-IS" sz="4000" dirty="0"/>
              <a:t>+</a:t>
            </a:r>
            <a:r>
              <a:rPr lang="is-IS" sz="4000" i="1" dirty="0">
                <a:solidFill>
                  <a:srgbClr val="00A700"/>
                </a:solidFill>
              </a:rPr>
              <a:t>B</a:t>
            </a:r>
            <a:r>
              <a:rPr lang="en-US" sz="40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4000" i="1" dirty="0">
                <a:solidFill>
                  <a:srgbClr val="FF2600"/>
                </a:solidFill>
              </a:rPr>
              <a:t>A</a:t>
            </a:r>
            <a:r>
              <a:rPr lang="is-IS" sz="4000" dirty="0"/>
              <a:t>+</a:t>
            </a:r>
            <a:r>
              <a:rPr lang="is-IS" sz="4000" i="1" dirty="0">
                <a:solidFill>
                  <a:srgbClr val="0000FF"/>
                </a:solidFill>
              </a:rPr>
              <a:t>C</a:t>
            </a:r>
            <a:endParaRPr lang="is-IS" sz="4000" i="1" dirty="0">
              <a:solidFill>
                <a:srgbClr val="51515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89990" y="4307407"/>
            <a:ext cx="17668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4000" i="1" dirty="0">
                <a:solidFill>
                  <a:srgbClr val="0000FF"/>
                </a:solidFill>
              </a:rPr>
              <a:t>C</a:t>
            </a:r>
            <a:r>
              <a:rPr lang="is-IS" sz="4000" dirty="0"/>
              <a:t>+</a:t>
            </a:r>
            <a:r>
              <a:rPr lang="is-IS" sz="4000" i="1" dirty="0">
                <a:solidFill>
                  <a:srgbClr val="00A700"/>
                </a:solidFill>
              </a:rPr>
              <a:t>B</a:t>
            </a:r>
            <a:r>
              <a:rPr lang="en-US" sz="40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4000" i="1" dirty="0">
                <a:solidFill>
                  <a:srgbClr val="0000FF"/>
                </a:solidFill>
              </a:rPr>
              <a:t>C</a:t>
            </a:r>
            <a:endParaRPr lang="is-IS" sz="4000" i="1" dirty="0">
              <a:solidFill>
                <a:srgbClr val="FF26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41674" y="3634798"/>
            <a:ext cx="18133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4000" i="1" dirty="0">
                <a:solidFill>
                  <a:srgbClr val="0000FF"/>
                </a:solidFill>
              </a:rPr>
              <a:t>C</a:t>
            </a:r>
            <a:r>
              <a:rPr lang="en-US" sz="40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4000" i="1" dirty="0">
                <a:solidFill>
                  <a:srgbClr val="FF2600"/>
                </a:solidFill>
              </a:rPr>
              <a:t>A</a:t>
            </a:r>
            <a:r>
              <a:rPr lang="is-IS" sz="4000" dirty="0"/>
              <a:t>+</a:t>
            </a:r>
            <a:r>
              <a:rPr lang="is-IS" sz="4000" i="1" dirty="0">
                <a:solidFill>
                  <a:srgbClr val="FF2600"/>
                </a:solidFill>
              </a:rPr>
              <a:t>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9300614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3776417" y="1850551"/>
            <a:ext cx="1809180" cy="568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/>
          <a:p>
            <a:pPr algn="ctr">
              <a:spcBef>
                <a:spcPts val="893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3200" i="1" dirty="0">
                <a:solidFill>
                  <a:srgbClr val="FF2600"/>
                </a:solidFill>
              </a:rPr>
              <a:t>A</a:t>
            </a:r>
            <a:r>
              <a:rPr lang="en-US" sz="3200" dirty="0"/>
              <a:t>+</a:t>
            </a:r>
            <a:r>
              <a:rPr sz="3200" i="1" dirty="0">
                <a:solidFill>
                  <a:srgbClr val="00A7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sz="3200" i="1" dirty="0">
                <a:solidFill>
                  <a:srgbClr val="FF2600"/>
                </a:solidFill>
              </a:rPr>
              <a:t>A</a:t>
            </a:r>
            <a:r>
              <a:rPr lang="en-US" sz="3200" dirty="0"/>
              <a:t>+</a:t>
            </a:r>
            <a:r>
              <a:rPr lang="is-IS" sz="3200" i="1" dirty="0">
                <a:solidFill>
                  <a:srgbClr val="0000FF"/>
                </a:solidFill>
              </a:rPr>
              <a:t>C</a:t>
            </a:r>
            <a:endParaRPr sz="3200" i="1" dirty="0">
              <a:solidFill>
                <a:srgbClr val="515151"/>
              </a:solidFill>
            </a:endParaRPr>
          </a:p>
        </p:txBody>
      </p:sp>
      <p:sp>
        <p:nvSpPr>
          <p:cNvPr id="46" name="Shape 374"/>
          <p:cNvSpPr/>
          <p:nvPr/>
        </p:nvSpPr>
        <p:spPr>
          <a:xfrm>
            <a:off x="4177690" y="2413629"/>
            <a:ext cx="1381179" cy="568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/>
          <a:p>
            <a:pPr algn="ctr">
              <a:spcBef>
                <a:spcPts val="893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i="1" dirty="0">
                <a:solidFill>
                  <a:srgbClr val="0000FF"/>
                </a:solidFill>
              </a:rPr>
              <a:t>C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sz="3200" i="1" dirty="0">
                <a:solidFill>
                  <a:srgbClr val="FF2600"/>
                </a:solidFill>
              </a:rPr>
              <a:t>A</a:t>
            </a:r>
            <a:r>
              <a:rPr lang="en-US" sz="3200" dirty="0"/>
              <a:t>+</a:t>
            </a:r>
            <a:r>
              <a:rPr sz="3200" i="1" dirty="0">
                <a:solidFill>
                  <a:srgbClr val="FF2600"/>
                </a:solidFill>
              </a:rPr>
              <a:t>A</a:t>
            </a:r>
          </a:p>
        </p:txBody>
      </p:sp>
      <p:sp>
        <p:nvSpPr>
          <p:cNvPr id="64" name="Oval 63"/>
          <p:cNvSpPr/>
          <p:nvPr/>
        </p:nvSpPr>
        <p:spPr>
          <a:xfrm>
            <a:off x="5275138" y="4282052"/>
            <a:ext cx="677456" cy="69026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B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2238876" y="257701"/>
            <a:ext cx="8955945" cy="143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>
            <a:lvl1pPr algn="ctr">
              <a:defRPr sz="45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  <a:latin typeface="+mj-lt"/>
              </a:rPr>
              <a:t>What is </a:t>
            </a:r>
            <a:r>
              <a:rPr lang="en-US" sz="4400" b="1" dirty="0">
                <a:solidFill>
                  <a:srgbClr val="C00000"/>
                </a:solidFill>
                <a:latin typeface="+mj-lt"/>
              </a:rPr>
              <a:t>possible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r>
              <a:rPr lang="en-US" sz="4400" dirty="0">
                <a:solidFill>
                  <a:schemeClr val="tx1"/>
                </a:solidFill>
                <a:latin typeface="+mj-lt"/>
              </a:rPr>
              <a:t>E</a:t>
            </a:r>
            <a:r>
              <a:rPr sz="4400" dirty="0">
                <a:solidFill>
                  <a:schemeClr val="tx1"/>
                </a:solidFill>
                <a:latin typeface="+mj-lt"/>
              </a:rPr>
              <a:t>xample 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execution (reaction sequence)</a:t>
            </a:r>
            <a:endParaRPr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5" name="Shape 375"/>
          <p:cNvSpPr/>
          <p:nvPr/>
        </p:nvSpPr>
        <p:spPr>
          <a:xfrm>
            <a:off x="2325731" y="1837060"/>
            <a:ext cx="416172" cy="56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3175"/>
              <a:t>α:</a:t>
            </a:r>
          </a:p>
        </p:txBody>
      </p:sp>
      <p:sp>
        <p:nvSpPr>
          <p:cNvPr id="376" name="Shape 376"/>
          <p:cNvSpPr/>
          <p:nvPr/>
        </p:nvSpPr>
        <p:spPr>
          <a:xfrm>
            <a:off x="2332945" y="2479632"/>
            <a:ext cx="401744" cy="56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3175" dirty="0"/>
              <a:t>β:</a:t>
            </a:r>
          </a:p>
        </p:txBody>
      </p:sp>
      <p:grpSp>
        <p:nvGrpSpPr>
          <p:cNvPr id="379" name="Group 379"/>
          <p:cNvGrpSpPr/>
          <p:nvPr/>
        </p:nvGrpSpPr>
        <p:grpSpPr>
          <a:xfrm>
            <a:off x="8764248" y="1683906"/>
            <a:ext cx="2393898" cy="1356102"/>
            <a:chOff x="0" y="142802"/>
            <a:chExt cx="2413000" cy="615080"/>
          </a:xfrm>
        </p:grpSpPr>
        <p:sp>
          <p:nvSpPr>
            <p:cNvPr id="377" name="Shape 377"/>
            <p:cNvSpPr/>
            <p:nvPr/>
          </p:nvSpPr>
          <p:spPr>
            <a:xfrm>
              <a:off x="0" y="501650"/>
              <a:ext cx="2413000" cy="256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(2, 2, 0)</a:t>
              </a:r>
            </a:p>
          </p:txBody>
        </p:sp>
        <p:sp>
          <p:nvSpPr>
            <p:cNvPr id="378" name="Shape 378"/>
            <p:cNvSpPr/>
            <p:nvPr/>
          </p:nvSpPr>
          <p:spPr>
            <a:xfrm>
              <a:off x="239384" y="142802"/>
              <a:ext cx="1794533" cy="285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/>
            <a:p>
              <a:pPr algn="ctr">
                <a:spcBef>
                  <a:spcPts val="893"/>
                </a:spcBef>
                <a:defRPr sz="3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3373" i="1" dirty="0">
                  <a:solidFill>
                    <a:srgbClr val="FF2600"/>
                  </a:solidFill>
                </a:rPr>
                <a:t>A</a:t>
              </a:r>
              <a:r>
                <a:rPr sz="3373" i="1" dirty="0"/>
                <a:t>    </a:t>
              </a:r>
              <a:r>
                <a:rPr lang="en-US" sz="3373" i="1" dirty="0"/>
                <a:t> </a:t>
              </a:r>
              <a:r>
                <a:rPr sz="3373" i="1" dirty="0">
                  <a:solidFill>
                    <a:srgbClr val="00A700"/>
                  </a:solidFill>
                </a:rPr>
                <a:t>B</a:t>
              </a:r>
              <a:r>
                <a:rPr sz="3373" i="1" dirty="0"/>
                <a:t> </a:t>
              </a:r>
              <a:r>
                <a:rPr lang="en-US" sz="3373" i="1" dirty="0"/>
                <a:t>    </a:t>
              </a:r>
              <a:r>
                <a:rPr lang="is-IS" sz="3600" i="1" dirty="0">
                  <a:solidFill>
                    <a:srgbClr val="0000FF"/>
                  </a:solidFill>
                </a:rPr>
                <a:t>C</a:t>
              </a:r>
              <a:endParaRPr sz="3373" i="1" dirty="0">
                <a:solidFill>
                  <a:srgbClr val="515151"/>
                </a:solidFill>
              </a:endParaRPr>
            </a:p>
          </p:txBody>
        </p:sp>
      </p:grpSp>
      <p:grpSp>
        <p:nvGrpSpPr>
          <p:cNvPr id="383" name="Group 383"/>
          <p:cNvGrpSpPr/>
          <p:nvPr/>
        </p:nvGrpSpPr>
        <p:grpSpPr>
          <a:xfrm>
            <a:off x="8764248" y="2955667"/>
            <a:ext cx="2393898" cy="1251601"/>
            <a:chOff x="0" y="0"/>
            <a:chExt cx="2413000" cy="1261588"/>
          </a:xfrm>
        </p:grpSpPr>
        <p:sp>
          <p:nvSpPr>
            <p:cNvPr id="380" name="Shape 380"/>
            <p:cNvSpPr/>
            <p:nvPr/>
          </p:nvSpPr>
          <p:spPr>
            <a:xfrm rot="5400000">
              <a:off x="710742" y="178832"/>
              <a:ext cx="927101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588140" y="1031"/>
              <a:ext cx="309619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α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0" y="692150"/>
              <a:ext cx="2413000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(2, 1, 1)</a:t>
              </a:r>
            </a:p>
          </p:txBody>
        </p:sp>
      </p:grpSp>
      <p:grpSp>
        <p:nvGrpSpPr>
          <p:cNvPr id="387" name="Group 387"/>
          <p:cNvGrpSpPr/>
          <p:nvPr/>
        </p:nvGrpSpPr>
        <p:grpSpPr>
          <a:xfrm>
            <a:off x="8764252" y="4050037"/>
            <a:ext cx="2688093" cy="1357021"/>
            <a:chOff x="0" y="-118960"/>
            <a:chExt cx="2709542" cy="1367848"/>
          </a:xfrm>
        </p:grpSpPr>
        <p:sp>
          <p:nvSpPr>
            <p:cNvPr id="384" name="Shape 384"/>
            <p:cNvSpPr/>
            <p:nvPr/>
          </p:nvSpPr>
          <p:spPr>
            <a:xfrm rot="5400000">
              <a:off x="710742" y="178832"/>
              <a:ext cx="927101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/>
                <a:t>⟹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595411" y="39131"/>
              <a:ext cx="295076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/>
                <a:t>β</a:t>
              </a:r>
            </a:p>
          </p:txBody>
        </p:sp>
        <p:sp>
          <p:nvSpPr>
            <p:cNvPr id="386" name="Shape 386"/>
            <p:cNvSpPr/>
            <p:nvPr/>
          </p:nvSpPr>
          <p:spPr>
            <a:xfrm>
              <a:off x="0" y="679450"/>
              <a:ext cx="2413000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(4, 1, 0)</a:t>
              </a:r>
            </a:p>
          </p:txBody>
        </p:sp>
        <p:sp>
          <p:nvSpPr>
            <p:cNvPr id="52" name="Shape 385"/>
            <p:cNvSpPr/>
            <p:nvPr/>
          </p:nvSpPr>
          <p:spPr>
            <a:xfrm>
              <a:off x="2399923" y="-118960"/>
              <a:ext cx="309619" cy="569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l-GR" sz="3175" dirty="0"/>
                <a:t>α</a:t>
              </a:r>
              <a:endParaRPr sz="3175" dirty="0"/>
            </a:p>
          </p:txBody>
        </p:sp>
      </p:grpSp>
      <p:grpSp>
        <p:nvGrpSpPr>
          <p:cNvPr id="392" name="Group 392"/>
          <p:cNvGrpSpPr/>
          <p:nvPr/>
        </p:nvGrpSpPr>
        <p:grpSpPr>
          <a:xfrm>
            <a:off x="8764248" y="5451162"/>
            <a:ext cx="2393898" cy="1658231"/>
            <a:chOff x="0" y="-1"/>
            <a:chExt cx="2413000" cy="1671462"/>
          </a:xfrm>
        </p:grpSpPr>
        <p:sp>
          <p:nvSpPr>
            <p:cNvPr id="388" name="Shape 388"/>
            <p:cNvSpPr/>
            <p:nvPr/>
          </p:nvSpPr>
          <p:spPr>
            <a:xfrm rot="5400000">
              <a:off x="710742" y="178831"/>
              <a:ext cx="927101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389" name="Shape 389"/>
            <p:cNvSpPr/>
            <p:nvPr/>
          </p:nvSpPr>
          <p:spPr>
            <a:xfrm>
              <a:off x="588140" y="26431"/>
              <a:ext cx="309619" cy="569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/>
                <a:t>α</a:t>
              </a:r>
            </a:p>
          </p:txBody>
        </p:sp>
        <p:sp>
          <p:nvSpPr>
            <p:cNvPr id="390" name="Shape 390"/>
            <p:cNvSpPr/>
            <p:nvPr/>
          </p:nvSpPr>
          <p:spPr>
            <a:xfrm>
              <a:off x="0" y="692150"/>
              <a:ext cx="2413000" cy="569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(4, 0, 1)</a:t>
              </a:r>
            </a:p>
          </p:txBody>
        </p:sp>
        <p:sp>
          <p:nvSpPr>
            <p:cNvPr id="391" name="Shape 391"/>
            <p:cNvSpPr/>
            <p:nvPr/>
          </p:nvSpPr>
          <p:spPr>
            <a:xfrm>
              <a:off x="865505" y="855841"/>
              <a:ext cx="542293" cy="815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48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4762"/>
                <a:t>...</a:t>
              </a:r>
            </a:p>
          </p:txBody>
        </p:sp>
      </p:grpSp>
      <p:sp>
        <p:nvSpPr>
          <p:cNvPr id="393" name="Shape 393"/>
          <p:cNvSpPr/>
          <p:nvPr/>
        </p:nvSpPr>
        <p:spPr>
          <a:xfrm>
            <a:off x="8256697" y="2452394"/>
            <a:ext cx="558839" cy="56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/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3175" b="1" dirty="0">
                <a:latin typeface="Gill Sans SemiBold"/>
                <a:ea typeface="Gill Sans SemiBold"/>
                <a:cs typeface="Gill Sans SemiBold"/>
                <a:sym typeface="Gill Sans SemiBold"/>
              </a:rPr>
              <a:t>x</a:t>
            </a:r>
            <a:r>
              <a:rPr sz="3175" dirty="0"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rPr sz="3175" dirty="0"/>
              <a:t>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sp>
        <p:nvSpPr>
          <p:cNvPr id="4" name="Rectangle 3"/>
          <p:cNvSpPr/>
          <p:nvPr/>
        </p:nvSpPr>
        <p:spPr>
          <a:xfrm rot="3199424">
            <a:off x="10688726" y="4132975"/>
            <a:ext cx="668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⟹</a:t>
            </a:r>
          </a:p>
        </p:txBody>
      </p:sp>
      <p:sp>
        <p:nvSpPr>
          <p:cNvPr id="54" name="Shape 388"/>
          <p:cNvSpPr/>
          <p:nvPr/>
        </p:nvSpPr>
        <p:spPr>
          <a:xfrm rot="5400000">
            <a:off x="3210256" y="5503946"/>
            <a:ext cx="919762" cy="56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7798" tIns="37798" rIns="37798" bIns="37798" numCol="1" anchor="t">
            <a:spAutoFit/>
          </a:bodyPr>
          <a:lstStyle>
            <a:lvl1pPr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endParaRPr sz="3175" dirty="0"/>
          </a:p>
        </p:txBody>
      </p:sp>
      <p:sp>
        <p:nvSpPr>
          <p:cNvPr id="58" name="Shape 391"/>
          <p:cNvSpPr/>
          <p:nvPr/>
        </p:nvSpPr>
        <p:spPr>
          <a:xfrm>
            <a:off x="11325049" y="4534125"/>
            <a:ext cx="538000" cy="8091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numCol="1" anchor="ctr">
            <a:spAutoFit/>
          </a:bodyPr>
          <a:lstStyle>
            <a:lvl1pPr algn="ctr">
              <a:defRPr sz="4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4762" dirty="0"/>
              <a:t>...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76418" y="1920620"/>
            <a:ext cx="774574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29291" y="4945612"/>
            <a:ext cx="984357" cy="96948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4200240" y="2506974"/>
            <a:ext cx="365409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>
            <a:off x="4775200" y="2507449"/>
            <a:ext cx="775605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2016236">
            <a:off x="3545660" y="4921467"/>
            <a:ext cx="2891958" cy="1259726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579424" y="3737386"/>
            <a:ext cx="677456" cy="69026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" name="Oval 61"/>
          <p:cNvSpPr/>
          <p:nvPr/>
        </p:nvSpPr>
        <p:spPr>
          <a:xfrm>
            <a:off x="3964430" y="4933785"/>
            <a:ext cx="677456" cy="69026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B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4558126" y="3304858"/>
            <a:ext cx="677456" cy="69026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" name="Oval 64"/>
          <p:cNvSpPr/>
          <p:nvPr/>
        </p:nvSpPr>
        <p:spPr>
          <a:xfrm>
            <a:off x="4393159" y="5082653"/>
            <a:ext cx="677456" cy="69026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C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982339" y="4812073"/>
            <a:ext cx="677456" cy="69026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>
                <a:solidFill>
                  <a:schemeClr val="tx1"/>
                </a:solidFill>
              </a:rPr>
              <a:t>A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5265133" y="5682894"/>
            <a:ext cx="677456" cy="69026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9" name="Oval 68"/>
          <p:cNvSpPr/>
          <p:nvPr/>
        </p:nvSpPr>
        <p:spPr>
          <a:xfrm>
            <a:off x="5455010" y="4264702"/>
            <a:ext cx="677456" cy="69026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C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 rot="5820292">
            <a:off x="4312230" y="4692836"/>
            <a:ext cx="2804268" cy="1259213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ounded Rectangle 5"/>
          <p:cNvSpPr/>
          <p:nvPr/>
        </p:nvSpPr>
        <p:spPr>
          <a:xfrm>
            <a:off x="4811024" y="1928925"/>
            <a:ext cx="802842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3" idx="5"/>
            <a:endCxn id="62" idx="1"/>
          </p:cNvCxnSpPr>
          <p:nvPr/>
        </p:nvCxnSpPr>
        <p:spPr>
          <a:xfrm>
            <a:off x="3157669" y="4326564"/>
            <a:ext cx="905972" cy="70830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 rot="2232602">
            <a:off x="1977803" y="3968391"/>
            <a:ext cx="3589185" cy="1486150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cxnSpLocks/>
            <a:stCxn id="64" idx="4"/>
            <a:endCxn id="67" idx="0"/>
          </p:cNvCxnSpPr>
          <p:nvPr/>
        </p:nvCxnSpPr>
        <p:spPr>
          <a:xfrm flipH="1">
            <a:off x="5603861" y="4972317"/>
            <a:ext cx="10005" cy="7105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96754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383" grpId="0" animBg="1" advAuto="0"/>
      <p:bldP spid="387" grpId="0" animBg="1" advAuto="0"/>
      <p:bldP spid="392" grpId="0" animBg="1" advAuto="0"/>
      <p:bldP spid="4" grpId="0"/>
      <p:bldP spid="58" grpId="0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5" grpId="0" animBg="1"/>
      <p:bldP spid="65" grpId="1" animBg="1"/>
      <p:bldP spid="66" grpId="0" animBg="1"/>
      <p:bldP spid="67" grpId="0" animBg="1"/>
      <p:bldP spid="69" grpId="0" animBg="1"/>
      <p:bldP spid="44" grpId="0" animBg="1"/>
      <p:bldP spid="45" grpId="0" animBg="1"/>
      <p:bldP spid="45" grpId="1" animBg="1"/>
      <p:bldP spid="45" grpId="2" animBg="1"/>
      <p:bldP spid="50" grpId="0" animBg="1"/>
      <p:bldP spid="5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BCEBC-F41D-60D1-9CE5-F05370664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property of reachability: </a:t>
            </a:r>
            <a:r>
              <a:rPr lang="en-US" u="sng" dirty="0"/>
              <a:t>additivity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82D96-8C1F-0307-BB32-FAAA0D70A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0382" y="2141914"/>
            <a:ext cx="10708168" cy="219264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we can reach from state </a:t>
            </a:r>
            <a:r>
              <a:rPr lang="en-US" b="1" dirty="0"/>
              <a:t>x</a:t>
            </a:r>
            <a:r>
              <a:rPr lang="en-US" dirty="0"/>
              <a:t> to </a:t>
            </a:r>
            <a:r>
              <a:rPr lang="en-US" b="1" dirty="0"/>
              <a:t>y</a:t>
            </a:r>
            <a:r>
              <a:rPr lang="en-US" dirty="0"/>
              <a:t>, written </a:t>
            </a:r>
            <a:r>
              <a:rPr lang="en-US" b="1" dirty="0"/>
              <a:t>x</a:t>
            </a:r>
            <a:r>
              <a:rPr lang="en-US" dirty="0"/>
              <a:t> ⇒ </a:t>
            </a:r>
            <a:r>
              <a:rPr lang="en-US" b="1" dirty="0"/>
              <a:t>y</a:t>
            </a:r>
            <a:r>
              <a:rPr lang="en-US" dirty="0"/>
              <a:t>, then for all </a:t>
            </a:r>
            <a:r>
              <a:rPr lang="en-US" b="1" dirty="0"/>
              <a:t>c</a:t>
            </a:r>
            <a:r>
              <a:rPr lang="en-US" dirty="0"/>
              <a:t> </a:t>
            </a:r>
            <a:r>
              <a:rPr lang="en-US" sz="28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</a:rPr>
              <a:t>∈</a:t>
            </a:r>
            <a:r>
              <a:rPr lang="en-US" sz="2800" dirty="0"/>
              <a:t> </a:t>
            </a:r>
            <a:r>
              <a:rPr lang="en-US" sz="2800" dirty="0" err="1"/>
              <a:t>ℕ</a:t>
            </a:r>
            <a:r>
              <a:rPr lang="en-US" sz="2800" i="1" baseline="30000" dirty="0" err="1"/>
              <a:t>d</a:t>
            </a:r>
            <a:r>
              <a:rPr lang="en-US" dirty="0"/>
              <a:t>, </a:t>
            </a:r>
            <a:r>
              <a:rPr lang="en-US" b="1" dirty="0" err="1"/>
              <a:t>x</a:t>
            </a:r>
            <a:r>
              <a:rPr lang="en-US" dirty="0" err="1"/>
              <a:t>+</a:t>
            </a:r>
            <a:r>
              <a:rPr lang="en-US" b="1" dirty="0" err="1"/>
              <a:t>c</a:t>
            </a:r>
            <a:r>
              <a:rPr lang="en-US" dirty="0"/>
              <a:t> ⇒ </a:t>
            </a:r>
            <a:r>
              <a:rPr lang="en-US" b="1" dirty="0" err="1"/>
              <a:t>y</a:t>
            </a:r>
            <a:r>
              <a:rPr lang="en-US" dirty="0" err="1"/>
              <a:t>+</a:t>
            </a:r>
            <a:r>
              <a:rPr lang="en-US" b="1" dirty="0" err="1"/>
              <a:t>c</a:t>
            </a:r>
            <a:endParaRPr lang="en-US" b="1" dirty="0"/>
          </a:p>
          <a:p>
            <a:pPr marL="503971" lvl="1" indent="0">
              <a:buNone/>
            </a:pPr>
            <a:r>
              <a:rPr lang="en-US" dirty="0"/>
              <a:t>The presence of extra molecules (represented by </a:t>
            </a:r>
            <a:r>
              <a:rPr lang="en-US" b="1" dirty="0"/>
              <a:t>c</a:t>
            </a:r>
            <a:r>
              <a:rPr lang="en-US" dirty="0"/>
              <a:t>) cannot </a:t>
            </a:r>
            <a:r>
              <a:rPr lang="en-US" i="1" dirty="0"/>
              <a:t>prevent</a:t>
            </a:r>
            <a:r>
              <a:rPr lang="en-US" dirty="0"/>
              <a:t> reactions from occurring.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8190B-079E-6671-3BCB-6A0174F1E9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79479E0-5CD5-9D4B-FB53-D102718F3F38}"/>
              </a:ext>
            </a:extLst>
          </p:cNvPr>
          <p:cNvGrpSpPr/>
          <p:nvPr/>
        </p:nvGrpSpPr>
        <p:grpSpPr>
          <a:xfrm>
            <a:off x="1521547" y="4296526"/>
            <a:ext cx="9434580" cy="1697936"/>
            <a:chOff x="1369539" y="4397509"/>
            <a:chExt cx="9434580" cy="169793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57DD438-D847-8AA1-067E-271BBA072D82}"/>
                </a:ext>
              </a:extLst>
            </p:cNvPr>
            <p:cNvSpPr/>
            <p:nvPr/>
          </p:nvSpPr>
          <p:spPr>
            <a:xfrm>
              <a:off x="1426263" y="5345289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8365FFB-B977-7E17-2863-D998918950BC}"/>
                </a:ext>
              </a:extLst>
            </p:cNvPr>
            <p:cNvSpPr/>
            <p:nvPr/>
          </p:nvSpPr>
          <p:spPr>
            <a:xfrm>
              <a:off x="1708195" y="5593423"/>
              <a:ext cx="260347" cy="26527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15B5323-E395-D44C-D6C4-09B2A5C24E87}"/>
                </a:ext>
              </a:extLst>
            </p:cNvPr>
            <p:cNvSpPr/>
            <p:nvPr/>
          </p:nvSpPr>
          <p:spPr>
            <a:xfrm>
              <a:off x="1941308" y="5350100"/>
              <a:ext cx="260347" cy="2652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6DE3D68-5879-F7B0-19B8-BDFD5D4FB324}"/>
                </a:ext>
              </a:extLst>
            </p:cNvPr>
            <p:cNvSpPr/>
            <p:nvPr/>
          </p:nvSpPr>
          <p:spPr>
            <a:xfrm>
              <a:off x="2077509" y="5740257"/>
              <a:ext cx="260347" cy="2652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CEDE3A-C76A-6193-2DBA-B2981C9B5764}"/>
                </a:ext>
              </a:extLst>
            </p:cNvPr>
            <p:cNvSpPr/>
            <p:nvPr/>
          </p:nvSpPr>
          <p:spPr>
            <a:xfrm>
              <a:off x="1426262" y="5830175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C8481-AF33-166B-072C-494B4D5EE438}"/>
                </a:ext>
              </a:extLst>
            </p:cNvPr>
            <p:cNvSpPr txBox="1"/>
            <p:nvPr/>
          </p:nvSpPr>
          <p:spPr>
            <a:xfrm>
              <a:off x="1369539" y="4397509"/>
              <a:ext cx="5518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/>
                <a:t>x</a:t>
              </a:r>
              <a:endParaRPr lang="en-US" sz="3600" dirty="0"/>
            </a:p>
          </p:txBody>
        </p:sp>
        <p:sp>
          <p:nvSpPr>
            <p:cNvPr id="14" name="Shape 380">
              <a:extLst>
                <a:ext uri="{FF2B5EF4-FFF2-40B4-BE49-F238E27FC236}">
                  <a16:creationId xmlns:a16="http://schemas.microsoft.com/office/drawing/2014/main" id="{42B77393-EF13-8E42-10DD-0F0DED13F386}"/>
                </a:ext>
              </a:extLst>
            </p:cNvPr>
            <p:cNvSpPr/>
            <p:nvPr/>
          </p:nvSpPr>
          <p:spPr>
            <a:xfrm>
              <a:off x="3136019" y="5350100"/>
              <a:ext cx="919762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15" name="Shape 381">
              <a:extLst>
                <a:ext uri="{FF2B5EF4-FFF2-40B4-BE49-F238E27FC236}">
                  <a16:creationId xmlns:a16="http://schemas.microsoft.com/office/drawing/2014/main" id="{8FC7F24C-8393-8625-68CD-E862B97BE13C}"/>
                </a:ext>
              </a:extLst>
            </p:cNvPr>
            <p:cNvSpPr/>
            <p:nvPr/>
          </p:nvSpPr>
          <p:spPr>
            <a:xfrm>
              <a:off x="3215548" y="5109964"/>
              <a:ext cx="307168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α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7AF3CEB-E599-040E-2F74-ACE2B4CEB596}"/>
                </a:ext>
              </a:extLst>
            </p:cNvPr>
            <p:cNvSpPr/>
            <p:nvPr/>
          </p:nvSpPr>
          <p:spPr>
            <a:xfrm>
              <a:off x="4276262" y="5350100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1F9BEE9-F594-841B-B1D0-8415A718D52E}"/>
                </a:ext>
              </a:extLst>
            </p:cNvPr>
            <p:cNvSpPr/>
            <p:nvPr/>
          </p:nvSpPr>
          <p:spPr>
            <a:xfrm>
              <a:off x="4558194" y="5598234"/>
              <a:ext cx="260347" cy="26527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325BE0-7AEA-C32B-88EF-C91EB23C8C6B}"/>
                </a:ext>
              </a:extLst>
            </p:cNvPr>
            <p:cNvSpPr/>
            <p:nvPr/>
          </p:nvSpPr>
          <p:spPr>
            <a:xfrm>
              <a:off x="4791307" y="5354911"/>
              <a:ext cx="260347" cy="2652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0F9B4D7-7C36-4B32-0A32-4A970F44777E}"/>
                </a:ext>
              </a:extLst>
            </p:cNvPr>
            <p:cNvSpPr/>
            <p:nvPr/>
          </p:nvSpPr>
          <p:spPr>
            <a:xfrm>
              <a:off x="4927508" y="5745068"/>
              <a:ext cx="260347" cy="2652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21" name="Shape 380">
              <a:extLst>
                <a:ext uri="{FF2B5EF4-FFF2-40B4-BE49-F238E27FC236}">
                  <a16:creationId xmlns:a16="http://schemas.microsoft.com/office/drawing/2014/main" id="{EBC410D4-D7F8-0C9F-E75B-A8D20A5C4B1F}"/>
                </a:ext>
              </a:extLst>
            </p:cNvPr>
            <p:cNvSpPr/>
            <p:nvPr/>
          </p:nvSpPr>
          <p:spPr>
            <a:xfrm>
              <a:off x="5986018" y="5354911"/>
              <a:ext cx="919762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22" name="Shape 381">
              <a:extLst>
                <a:ext uri="{FF2B5EF4-FFF2-40B4-BE49-F238E27FC236}">
                  <a16:creationId xmlns:a16="http://schemas.microsoft.com/office/drawing/2014/main" id="{F1E1E07F-3EFD-329E-1711-654FD7AB2407}"/>
                </a:ext>
              </a:extLst>
            </p:cNvPr>
            <p:cNvSpPr/>
            <p:nvPr/>
          </p:nvSpPr>
          <p:spPr>
            <a:xfrm>
              <a:off x="6072761" y="5114775"/>
              <a:ext cx="292739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l-GR" sz="3175" dirty="0"/>
                <a:t>β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93FA30A-BB0C-31DE-B7C6-20D6BC34D00E}"/>
                </a:ext>
              </a:extLst>
            </p:cNvPr>
            <p:cNvSpPr/>
            <p:nvPr/>
          </p:nvSpPr>
          <p:spPr>
            <a:xfrm>
              <a:off x="7334138" y="5309871"/>
              <a:ext cx="260347" cy="26527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7A6D84A-A3BA-DF53-E93A-142AFB1926DE}"/>
                </a:ext>
              </a:extLst>
            </p:cNvPr>
            <p:cNvSpPr/>
            <p:nvPr/>
          </p:nvSpPr>
          <p:spPr>
            <a:xfrm>
              <a:off x="7616070" y="5558005"/>
              <a:ext cx="260347" cy="2652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B6A3FC9-B413-5FEB-19E2-E4C45650CE9D}"/>
                </a:ext>
              </a:extLst>
            </p:cNvPr>
            <p:cNvSpPr/>
            <p:nvPr/>
          </p:nvSpPr>
          <p:spPr>
            <a:xfrm>
              <a:off x="7849183" y="5314682"/>
              <a:ext cx="260347" cy="2652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0D637B2-3DE5-ADDD-AAE2-00351B4FDFAF}"/>
                </a:ext>
              </a:extLst>
            </p:cNvPr>
            <p:cNvSpPr/>
            <p:nvPr/>
          </p:nvSpPr>
          <p:spPr>
            <a:xfrm>
              <a:off x="7985384" y="5704839"/>
              <a:ext cx="260347" cy="2652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28" name="Shape 380">
              <a:extLst>
                <a:ext uri="{FF2B5EF4-FFF2-40B4-BE49-F238E27FC236}">
                  <a16:creationId xmlns:a16="http://schemas.microsoft.com/office/drawing/2014/main" id="{6A055928-6EC8-2033-DFB4-2406D292BF6F}"/>
                </a:ext>
              </a:extLst>
            </p:cNvPr>
            <p:cNvSpPr/>
            <p:nvPr/>
          </p:nvSpPr>
          <p:spPr>
            <a:xfrm>
              <a:off x="9043894" y="5314682"/>
              <a:ext cx="919762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29" name="Shape 381">
              <a:extLst>
                <a:ext uri="{FF2B5EF4-FFF2-40B4-BE49-F238E27FC236}">
                  <a16:creationId xmlns:a16="http://schemas.microsoft.com/office/drawing/2014/main" id="{99D51394-5389-C6D0-3CB9-3A03F660C663}"/>
                </a:ext>
              </a:extLst>
            </p:cNvPr>
            <p:cNvSpPr/>
            <p:nvPr/>
          </p:nvSpPr>
          <p:spPr>
            <a:xfrm>
              <a:off x="9123423" y="5074546"/>
              <a:ext cx="307168" cy="564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α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5128E76-1412-53EE-8E77-BD95AC54066D}"/>
                </a:ext>
              </a:extLst>
            </p:cNvPr>
            <p:cNvSpPr/>
            <p:nvPr/>
          </p:nvSpPr>
          <p:spPr>
            <a:xfrm>
              <a:off x="10174458" y="5502926"/>
              <a:ext cx="260347" cy="2652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28823D7-AF04-3D6B-02E2-94A2B01ECBE9}"/>
                </a:ext>
              </a:extLst>
            </p:cNvPr>
            <p:cNvSpPr/>
            <p:nvPr/>
          </p:nvSpPr>
          <p:spPr>
            <a:xfrm>
              <a:off x="10407571" y="5259603"/>
              <a:ext cx="260347" cy="2652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B0FFCD8-5BFC-5930-2EC5-CB945A5C21C4}"/>
                </a:ext>
              </a:extLst>
            </p:cNvPr>
            <p:cNvSpPr/>
            <p:nvPr/>
          </p:nvSpPr>
          <p:spPr>
            <a:xfrm>
              <a:off x="10543772" y="5649760"/>
              <a:ext cx="260347" cy="2652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303212-A3FD-C942-5495-E62D97A40467}"/>
                </a:ext>
              </a:extLst>
            </p:cNvPr>
            <p:cNvSpPr txBox="1"/>
            <p:nvPr/>
          </p:nvSpPr>
          <p:spPr>
            <a:xfrm>
              <a:off x="10028718" y="4447838"/>
              <a:ext cx="5518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/>
                <a:t>y</a:t>
              </a:r>
              <a:endParaRPr lang="en-US" sz="36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60A1BF-BAFF-CBB2-6DB7-7C7B12EB304D}"/>
              </a:ext>
            </a:extLst>
          </p:cNvPr>
          <p:cNvGrpSpPr/>
          <p:nvPr/>
        </p:nvGrpSpPr>
        <p:grpSpPr>
          <a:xfrm>
            <a:off x="6388553" y="3692440"/>
            <a:ext cx="1410057" cy="646331"/>
            <a:chOff x="6388553" y="3692440"/>
            <a:chExt cx="1410057" cy="6463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530E9A-E884-91AD-EAF8-F84D2EEDD947}"/>
                </a:ext>
              </a:extLst>
            </p:cNvPr>
            <p:cNvSpPr txBox="1"/>
            <p:nvPr/>
          </p:nvSpPr>
          <p:spPr>
            <a:xfrm>
              <a:off x="6388553" y="3692440"/>
              <a:ext cx="10840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/>
                <a:t>c </a:t>
              </a:r>
              <a:r>
                <a:rPr lang="en-US" sz="3600" dirty="0"/>
                <a:t>=</a:t>
              </a:r>
              <a:r>
                <a:rPr lang="en-US" sz="3600" b="1" dirty="0"/>
                <a:t> </a:t>
              </a:r>
              <a:endParaRPr lang="en-US" sz="360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7D890B8-666D-3F30-9456-237E10D48322}"/>
                </a:ext>
              </a:extLst>
            </p:cNvPr>
            <p:cNvSpPr/>
            <p:nvPr/>
          </p:nvSpPr>
          <p:spPr>
            <a:xfrm>
              <a:off x="7155080" y="3948696"/>
              <a:ext cx="260347" cy="26527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2C95A99-007C-91A0-FCBA-E5B9FEDF4A48}"/>
                </a:ext>
              </a:extLst>
            </p:cNvPr>
            <p:cNvSpPr/>
            <p:nvPr/>
          </p:nvSpPr>
          <p:spPr>
            <a:xfrm>
              <a:off x="7538263" y="3948696"/>
              <a:ext cx="260347" cy="26527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6CDA7AD-8CF9-9929-DF42-AFCF665E8A8D}"/>
              </a:ext>
            </a:extLst>
          </p:cNvPr>
          <p:cNvSpPr txBox="1"/>
          <p:nvPr/>
        </p:nvSpPr>
        <p:spPr>
          <a:xfrm>
            <a:off x="1823502" y="4292118"/>
            <a:ext cx="1084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+ </a:t>
            </a:r>
            <a:r>
              <a:rPr lang="en-US" sz="3600" b="1" dirty="0"/>
              <a:t>c</a:t>
            </a:r>
            <a:endParaRPr lang="en-US" sz="3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3796D20-5DCB-4197-E854-7A1DBC1C0712}"/>
              </a:ext>
            </a:extLst>
          </p:cNvPr>
          <p:cNvSpPr txBox="1"/>
          <p:nvPr/>
        </p:nvSpPr>
        <p:spPr>
          <a:xfrm>
            <a:off x="10499171" y="4339853"/>
            <a:ext cx="1084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+ </a:t>
            </a:r>
            <a:r>
              <a:rPr lang="en-US" sz="3600" b="1" dirty="0"/>
              <a:t>c</a:t>
            </a:r>
            <a:endParaRPr lang="en-US" sz="36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9457D10-97FF-C9FC-21CA-AC18BDDF6C87}"/>
              </a:ext>
            </a:extLst>
          </p:cNvPr>
          <p:cNvGrpSpPr/>
          <p:nvPr/>
        </p:nvGrpSpPr>
        <p:grpSpPr>
          <a:xfrm>
            <a:off x="1690190" y="6362746"/>
            <a:ext cx="9265937" cy="267172"/>
            <a:chOff x="1690190" y="6648162"/>
            <a:chExt cx="9265937" cy="267172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46D5462-FA95-94A4-DDA5-9D6899D9C6DE}"/>
                </a:ext>
              </a:extLst>
            </p:cNvPr>
            <p:cNvSpPr/>
            <p:nvPr/>
          </p:nvSpPr>
          <p:spPr>
            <a:xfrm>
              <a:off x="1690190" y="6648162"/>
              <a:ext cx="260347" cy="26527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5097C79-2555-1DC3-BCF5-088B3F01586A}"/>
                </a:ext>
              </a:extLst>
            </p:cNvPr>
            <p:cNvSpPr/>
            <p:nvPr/>
          </p:nvSpPr>
          <p:spPr>
            <a:xfrm>
              <a:off x="2073373" y="6648162"/>
              <a:ext cx="260347" cy="26527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9DCC75F-9AD6-7C55-3670-5A3981245B95}"/>
                </a:ext>
              </a:extLst>
            </p:cNvPr>
            <p:cNvSpPr/>
            <p:nvPr/>
          </p:nvSpPr>
          <p:spPr>
            <a:xfrm>
              <a:off x="4552844" y="6650064"/>
              <a:ext cx="260347" cy="26527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6C4BB88-AEDF-8BC4-C12F-E6BAD04D1D3C}"/>
                </a:ext>
              </a:extLst>
            </p:cNvPr>
            <p:cNvSpPr/>
            <p:nvPr/>
          </p:nvSpPr>
          <p:spPr>
            <a:xfrm>
              <a:off x="4936027" y="6650064"/>
              <a:ext cx="260347" cy="26527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F67FC50-8CE9-8DF7-ED0F-651412B41696}"/>
                </a:ext>
              </a:extLst>
            </p:cNvPr>
            <p:cNvSpPr/>
            <p:nvPr/>
          </p:nvSpPr>
          <p:spPr>
            <a:xfrm>
              <a:off x="7645242" y="6648162"/>
              <a:ext cx="260347" cy="26527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0A8E5B9-2FA2-0865-ED59-A1FA6FC764C5}"/>
                </a:ext>
              </a:extLst>
            </p:cNvPr>
            <p:cNvSpPr/>
            <p:nvPr/>
          </p:nvSpPr>
          <p:spPr>
            <a:xfrm>
              <a:off x="8028425" y="6648162"/>
              <a:ext cx="260347" cy="26527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94593C2-B8E1-3108-CECD-1E940692EABC}"/>
                </a:ext>
              </a:extLst>
            </p:cNvPr>
            <p:cNvSpPr/>
            <p:nvPr/>
          </p:nvSpPr>
          <p:spPr>
            <a:xfrm>
              <a:off x="10312597" y="6650064"/>
              <a:ext cx="260347" cy="26527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DEA3BFC-5C8D-2AB1-AD0C-7EE4D0277A06}"/>
                </a:ext>
              </a:extLst>
            </p:cNvPr>
            <p:cNvSpPr/>
            <p:nvPr/>
          </p:nvSpPr>
          <p:spPr>
            <a:xfrm>
              <a:off x="10695780" y="6650064"/>
              <a:ext cx="260347" cy="26527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5673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8E847-DC18-E02B-4B4F-FA9609C70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0E1BA-B944-95D4-FD42-03FA0CE2E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0377" y="1847175"/>
            <a:ext cx="10819019" cy="5159524"/>
          </a:xfrm>
        </p:spPr>
        <p:txBody>
          <a:bodyPr>
            <a:normAutofit/>
          </a:bodyPr>
          <a:lstStyle/>
          <a:p>
            <a:r>
              <a:rPr lang="en-US" sz="3200" dirty="0"/>
              <a:t>For vectors </a:t>
            </a:r>
            <a:r>
              <a:rPr lang="en-US" sz="3200" b="1" dirty="0" err="1"/>
              <a:t>x</a:t>
            </a:r>
            <a:r>
              <a:rPr lang="en-US" sz="3200" dirty="0" err="1"/>
              <a:t>,</a:t>
            </a:r>
            <a:r>
              <a:rPr lang="en-US" sz="3200" b="1" dirty="0" err="1"/>
              <a:t>y</a:t>
            </a:r>
            <a:r>
              <a:rPr lang="en-US" sz="3200" dirty="0"/>
              <a:t> </a:t>
            </a:r>
            <a:r>
              <a:rPr lang="en-US" sz="32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</a:rPr>
              <a:t>∈</a:t>
            </a:r>
            <a:r>
              <a:rPr lang="en-US" sz="3200" dirty="0"/>
              <a:t> </a:t>
            </a:r>
            <a:r>
              <a:rPr lang="en-US" sz="3200" dirty="0" err="1"/>
              <a:t>ℕ</a:t>
            </a:r>
            <a:r>
              <a:rPr lang="en-US" sz="3200" i="1" baseline="30000" dirty="0" err="1"/>
              <a:t>d</a:t>
            </a:r>
            <a:r>
              <a:rPr lang="en-US" sz="3200" dirty="0"/>
              <a:t> </a:t>
            </a:r>
          </a:p>
          <a:p>
            <a:pPr lvl="1"/>
            <a:r>
              <a:rPr lang="en-US" sz="3200" b="1" dirty="0"/>
              <a:t>x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 ≦ </a:t>
            </a:r>
            <a:r>
              <a:rPr lang="en-US" sz="3200" b="1" dirty="0"/>
              <a:t>y</a:t>
            </a:r>
            <a:r>
              <a:rPr lang="en-US" sz="3200" dirty="0"/>
              <a:t>:	</a:t>
            </a:r>
            <a:r>
              <a:rPr lang="en-US" sz="3200" b="1" dirty="0"/>
              <a:t>x</a:t>
            </a:r>
            <a:r>
              <a:rPr lang="en-US" sz="3200" dirty="0"/>
              <a:t>(</a:t>
            </a:r>
            <a:r>
              <a:rPr lang="en-US" sz="3200" i="1" dirty="0" err="1"/>
              <a:t>i</a:t>
            </a:r>
            <a:r>
              <a:rPr lang="en-US" sz="3200" dirty="0"/>
              <a:t>) 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≤ </a:t>
            </a:r>
            <a:r>
              <a:rPr lang="en-US" sz="3200" b="1" i="0" dirty="0">
                <a:effectLst/>
                <a:highlight>
                  <a:srgbClr val="FFFFFF"/>
                </a:highlight>
              </a:rPr>
              <a:t>y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(</a:t>
            </a:r>
            <a:r>
              <a:rPr lang="en-US" sz="3200" b="0" i="1" dirty="0" err="1">
                <a:effectLst/>
                <a:highlight>
                  <a:srgbClr val="FFFFFF"/>
                </a:highlight>
              </a:rPr>
              <a:t>i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) for 1 ≤ </a:t>
            </a:r>
            <a:r>
              <a:rPr lang="en-US" sz="3200" b="0" i="1" dirty="0" err="1">
                <a:effectLst/>
                <a:highlight>
                  <a:srgbClr val="FFFFFF"/>
                </a:highlight>
              </a:rPr>
              <a:t>i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 ≤ </a:t>
            </a:r>
            <a:r>
              <a:rPr lang="en-US" sz="3200" b="0" i="1" dirty="0">
                <a:effectLst/>
                <a:highlight>
                  <a:srgbClr val="FFFFFF"/>
                </a:highlight>
              </a:rPr>
              <a:t>d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	(1,2) 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≦ (1,2)</a:t>
            </a:r>
            <a:endParaRPr lang="en-US" sz="3200" b="0" dirty="0">
              <a:effectLst/>
              <a:highlight>
                <a:srgbClr val="FFFFFF"/>
              </a:highlight>
            </a:endParaRPr>
          </a:p>
          <a:p>
            <a:pPr lvl="1"/>
            <a:r>
              <a:rPr lang="en-US" sz="3200" b="1" dirty="0"/>
              <a:t>x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 ≤ </a:t>
            </a:r>
            <a:r>
              <a:rPr lang="en-US" sz="3200" b="1" dirty="0"/>
              <a:t>y</a:t>
            </a:r>
            <a:r>
              <a:rPr lang="en-US" sz="3200" dirty="0"/>
              <a:t>:	</a:t>
            </a:r>
            <a:r>
              <a:rPr lang="en-US" sz="3200" b="1" dirty="0"/>
              <a:t>x</a:t>
            </a:r>
            <a:r>
              <a:rPr lang="en-US" sz="3200" dirty="0"/>
              <a:t> 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≦ </a:t>
            </a:r>
            <a:r>
              <a:rPr lang="en-US" sz="3200" b="1" i="0" dirty="0">
                <a:effectLst/>
                <a:highlight>
                  <a:srgbClr val="FFFFFF"/>
                </a:highlight>
              </a:rPr>
              <a:t>y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 and </a:t>
            </a:r>
            <a:r>
              <a:rPr lang="en-US" sz="3200" b="1" i="0" dirty="0">
                <a:effectLst/>
                <a:highlight>
                  <a:srgbClr val="FFFFFF"/>
                </a:highlight>
              </a:rPr>
              <a:t>x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 ≠ </a:t>
            </a:r>
            <a:r>
              <a:rPr lang="en-US" sz="3200" b="1" i="0" dirty="0">
                <a:effectLst/>
                <a:highlight>
                  <a:srgbClr val="FFFFFF"/>
                </a:highlight>
              </a:rPr>
              <a:t>y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		(1,2) 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≤ (1,4)</a:t>
            </a:r>
            <a:endParaRPr lang="en-US" sz="3200" dirty="0">
              <a:highlight>
                <a:srgbClr val="FFFFFF"/>
              </a:highlight>
            </a:endParaRPr>
          </a:p>
          <a:p>
            <a:pPr lvl="1"/>
            <a:r>
              <a:rPr lang="en-US" sz="3200" b="1" dirty="0"/>
              <a:t>x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 &lt; </a:t>
            </a:r>
            <a:r>
              <a:rPr lang="en-US" sz="3200" b="1" dirty="0"/>
              <a:t>y</a:t>
            </a:r>
            <a:r>
              <a:rPr lang="en-US" sz="3200" dirty="0"/>
              <a:t>:	</a:t>
            </a:r>
            <a:r>
              <a:rPr lang="en-US" sz="3200" b="1" dirty="0"/>
              <a:t>x</a:t>
            </a:r>
            <a:r>
              <a:rPr lang="en-US" sz="3200" dirty="0"/>
              <a:t>(</a:t>
            </a:r>
            <a:r>
              <a:rPr lang="en-US" sz="3200" i="1" dirty="0" err="1"/>
              <a:t>i</a:t>
            </a:r>
            <a:r>
              <a:rPr lang="en-US" sz="3200" dirty="0"/>
              <a:t>) 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&lt; </a:t>
            </a:r>
            <a:r>
              <a:rPr lang="en-US" sz="3200" b="1" i="0" dirty="0">
                <a:effectLst/>
                <a:highlight>
                  <a:srgbClr val="FFFFFF"/>
                </a:highlight>
              </a:rPr>
              <a:t>y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(</a:t>
            </a:r>
            <a:r>
              <a:rPr lang="en-US" sz="3200" b="0" i="1" dirty="0" err="1">
                <a:effectLst/>
                <a:highlight>
                  <a:srgbClr val="FFFFFF"/>
                </a:highlight>
              </a:rPr>
              <a:t>i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) for 1 ≤ </a:t>
            </a:r>
            <a:r>
              <a:rPr lang="en-US" sz="3200" b="0" i="1" dirty="0" err="1">
                <a:effectLst/>
                <a:highlight>
                  <a:srgbClr val="FFFFFF"/>
                </a:highlight>
              </a:rPr>
              <a:t>i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 ≤ </a:t>
            </a:r>
            <a:r>
              <a:rPr lang="en-US" sz="3200" b="0" i="1" dirty="0">
                <a:effectLst/>
                <a:highlight>
                  <a:srgbClr val="FFFFFF"/>
                </a:highlight>
              </a:rPr>
              <a:t>d	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(1,2) </a:t>
            </a:r>
            <a:r>
              <a:rPr lang="en-US" sz="3200" b="0" i="0" dirty="0">
                <a:effectLst/>
                <a:highlight>
                  <a:srgbClr val="FFFFFF"/>
                </a:highlight>
              </a:rPr>
              <a:t>&lt; (3,4)</a:t>
            </a:r>
          </a:p>
          <a:p>
            <a:pPr lvl="1"/>
            <a:r>
              <a:rPr lang="en-US" sz="3200" b="0" dirty="0">
                <a:effectLst/>
                <a:highlight>
                  <a:srgbClr val="FFFFFF"/>
                </a:highlight>
              </a:rPr>
              <a:t>If </a:t>
            </a:r>
            <a:r>
              <a:rPr lang="en-US" sz="3200" b="1" dirty="0">
                <a:effectLst/>
                <a:highlight>
                  <a:srgbClr val="FFFFFF"/>
                </a:highlight>
              </a:rPr>
              <a:t>x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 ≧ </a:t>
            </a:r>
            <a:r>
              <a:rPr lang="en-US" sz="3200" b="1" dirty="0">
                <a:effectLst/>
                <a:highlight>
                  <a:srgbClr val="FFFFFF"/>
                </a:highlight>
              </a:rPr>
              <a:t>0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, </a:t>
            </a:r>
            <a:r>
              <a:rPr lang="en-US" sz="3200" b="1" dirty="0">
                <a:effectLst/>
                <a:highlight>
                  <a:srgbClr val="FFFFFF"/>
                </a:highlight>
              </a:rPr>
              <a:t>x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 is </a:t>
            </a:r>
            <a:r>
              <a:rPr lang="en-US" sz="3200" b="1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nonnegative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.</a:t>
            </a:r>
            <a:r>
              <a:rPr lang="en-US" sz="3200" dirty="0">
                <a:highlight>
                  <a:srgbClr val="FFFFFF"/>
                </a:highlight>
              </a:rPr>
              <a:t>		(0,0) </a:t>
            </a:r>
            <a:endParaRPr lang="en-US" sz="3200" b="0" dirty="0">
              <a:effectLst/>
              <a:highlight>
                <a:srgbClr val="FFFFFF"/>
              </a:highlight>
            </a:endParaRPr>
          </a:p>
          <a:p>
            <a:pPr lvl="1"/>
            <a:r>
              <a:rPr lang="en-US" sz="3200" b="0" dirty="0">
                <a:effectLst/>
                <a:highlight>
                  <a:srgbClr val="FFFFFF"/>
                </a:highlight>
              </a:rPr>
              <a:t>If </a:t>
            </a:r>
            <a:r>
              <a:rPr lang="en-US" sz="3200" b="1" dirty="0">
                <a:effectLst/>
                <a:highlight>
                  <a:srgbClr val="FFFFFF"/>
                </a:highlight>
              </a:rPr>
              <a:t>x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 ≥ </a:t>
            </a:r>
            <a:r>
              <a:rPr lang="en-US" sz="3200" b="1" dirty="0">
                <a:effectLst/>
                <a:highlight>
                  <a:srgbClr val="FFFFFF"/>
                </a:highlight>
              </a:rPr>
              <a:t>0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, </a:t>
            </a:r>
            <a:r>
              <a:rPr lang="en-US" sz="3200" b="1" dirty="0">
                <a:effectLst/>
                <a:highlight>
                  <a:srgbClr val="FFFFFF"/>
                </a:highlight>
              </a:rPr>
              <a:t>x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 is </a:t>
            </a:r>
            <a:r>
              <a:rPr lang="en-US" sz="3200" b="1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semipositive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.		</a:t>
            </a:r>
            <a:r>
              <a:rPr lang="en-US" sz="3200" b="0">
                <a:effectLst/>
                <a:highlight>
                  <a:srgbClr val="FFFFFF"/>
                </a:highlight>
              </a:rPr>
              <a:t>(0,1)</a:t>
            </a:r>
            <a:endParaRPr lang="en-US" sz="3200" b="0" dirty="0">
              <a:effectLst/>
              <a:highlight>
                <a:srgbClr val="FFFFFF"/>
              </a:highlight>
            </a:endParaRPr>
          </a:p>
          <a:p>
            <a:pPr lvl="1"/>
            <a:r>
              <a:rPr lang="en-US" sz="3200" b="0" dirty="0">
                <a:effectLst/>
                <a:highlight>
                  <a:srgbClr val="FFFFFF"/>
                </a:highlight>
              </a:rPr>
              <a:t>If </a:t>
            </a:r>
            <a:r>
              <a:rPr lang="en-US" sz="3200" b="1" dirty="0">
                <a:effectLst/>
                <a:highlight>
                  <a:srgbClr val="FFFFFF"/>
                </a:highlight>
              </a:rPr>
              <a:t>x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 &gt; </a:t>
            </a:r>
            <a:r>
              <a:rPr lang="en-US" sz="3200" b="1" dirty="0">
                <a:effectLst/>
                <a:highlight>
                  <a:srgbClr val="FFFFFF"/>
                </a:highlight>
              </a:rPr>
              <a:t>0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, </a:t>
            </a:r>
            <a:r>
              <a:rPr lang="en-US" sz="3200" b="1" dirty="0">
                <a:effectLst/>
                <a:highlight>
                  <a:srgbClr val="FFFFFF"/>
                </a:highlight>
              </a:rPr>
              <a:t>x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 is </a:t>
            </a:r>
            <a:r>
              <a:rPr lang="en-US" sz="3200" b="1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positive</a:t>
            </a:r>
            <a:r>
              <a:rPr lang="en-US" sz="3200" b="0" dirty="0">
                <a:effectLst/>
                <a:highlight>
                  <a:srgbClr val="FFFFFF"/>
                </a:highlight>
              </a:rPr>
              <a:t>.		(1,1)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034D3-9C41-9E57-1345-95D19BD70B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15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38649</TotalTime>
  <Words>3973</Words>
  <Application>Microsoft Office PowerPoint</Application>
  <PresentationFormat>Custom</PresentationFormat>
  <Paragraphs>514</Paragraphs>
  <Slides>40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Albany</vt:lpstr>
      <vt:lpstr>Andale Sans UI</vt:lpstr>
      <vt:lpstr>Arial</vt:lpstr>
      <vt:lpstr>Calibri</vt:lpstr>
      <vt:lpstr>Calibri Light</vt:lpstr>
      <vt:lpstr>Cambria Math</vt:lpstr>
      <vt:lpstr>Gill Sans SemiBold</vt:lpstr>
      <vt:lpstr>Liberation Sans</vt:lpstr>
      <vt:lpstr>Times New Roman</vt:lpstr>
      <vt:lpstr>Wingdings</vt:lpstr>
      <vt:lpstr>Office Theme</vt:lpstr>
      <vt:lpstr>The computational power of execution bounded chemical reaction networks</vt:lpstr>
      <vt:lpstr>Acknowledgments</vt:lpstr>
      <vt:lpstr>Chemical reaction networks</vt:lpstr>
      <vt:lpstr>Theoretical Computer Science Approach</vt:lpstr>
      <vt:lpstr>PowerPoint Presentation</vt:lpstr>
      <vt:lpstr>PowerPoint Presentation</vt:lpstr>
      <vt:lpstr>PowerPoint Presentation</vt:lpstr>
      <vt:lpstr>Key property of reachability: additivity</vt:lpstr>
      <vt:lpstr>Notation</vt:lpstr>
      <vt:lpstr>PowerPoint Presentation</vt:lpstr>
      <vt:lpstr>Execution bounded CRNs</vt:lpstr>
      <vt:lpstr>Self-covering executions</vt:lpstr>
      <vt:lpstr>Linear potential function</vt:lpstr>
      <vt:lpstr>Linear potential functions characterize execution bounded CRNs</vt:lpstr>
      <vt:lpstr>Key technical tool for reverse direction</vt:lpstr>
      <vt:lpstr>CRN is execution bounded from every state ⇒ it has a linear potential function</vt:lpstr>
      <vt:lpstr>PowerPoint Presentation</vt:lpstr>
      <vt:lpstr>PowerPoint Presentation</vt:lpstr>
      <vt:lpstr>PowerPoint Presentation</vt:lpstr>
      <vt:lpstr>Experimental implementations of synthetic chemical reaction networks with DNA</vt:lpstr>
      <vt:lpstr>Defining stable computation</vt:lpstr>
      <vt:lpstr>Definition of predicate (decision problem) computation</vt:lpstr>
      <vt:lpstr>Examples of predicate computation</vt:lpstr>
      <vt:lpstr>Examples of predicate computation</vt:lpstr>
      <vt:lpstr>Examples of predicate computation</vt:lpstr>
      <vt:lpstr>Limits of stable computation</vt:lpstr>
      <vt:lpstr>PowerPoint Presentation</vt:lpstr>
      <vt:lpstr>Noncollapsing CRNs</vt:lpstr>
      <vt:lpstr>Eventually constant predicates</vt:lpstr>
      <vt:lpstr>Limitations of execution bounded CRNs</vt:lpstr>
      <vt:lpstr>Limitations of execution bounded CRNs</vt:lpstr>
      <vt:lpstr>PowerPoint Presentation</vt:lpstr>
      <vt:lpstr>Are execution bounded CRNs good for any computation?</vt:lpstr>
      <vt:lpstr>Single-voting CRNs</vt:lpstr>
      <vt:lpstr>Semilinear predicates are Boolean combinations of threshold and mod predicates</vt:lpstr>
      <vt:lpstr>Execution bounded CRNs can compute threshold predicates</vt:lpstr>
      <vt:lpstr>Execution bounded CRNs can compute       mod predicates</vt:lpstr>
      <vt:lpstr>Composing CRNs to compute Boolean combinations of predicates</vt:lpstr>
      <vt:lpstr>Open question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computational power of execution bounded chemical reaction networks</dc:title>
  <dc:creator>David Doty</dc:creator>
  <cp:lastModifiedBy>David Doty</cp:lastModifiedBy>
  <cp:revision>5996</cp:revision>
  <cp:lastPrinted>2016-01-13T20:52:38Z</cp:lastPrinted>
  <dcterms:created xsi:type="dcterms:W3CDTF">2009-04-16T11:32:32Z</dcterms:created>
  <dcterms:modified xsi:type="dcterms:W3CDTF">2024-05-17T23:56:59Z</dcterms:modified>
</cp:coreProperties>
</file>