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10" r:id="rId1"/>
  </p:sldMasterIdLst>
  <p:notesMasterIdLst>
    <p:notesMasterId r:id="rId19"/>
  </p:notesMasterIdLst>
  <p:sldIdLst>
    <p:sldId id="256" r:id="rId2"/>
    <p:sldId id="273" r:id="rId3"/>
    <p:sldId id="257" r:id="rId4"/>
    <p:sldId id="259" r:id="rId5"/>
    <p:sldId id="260" r:id="rId6"/>
    <p:sldId id="262" r:id="rId7"/>
    <p:sldId id="263" r:id="rId8"/>
    <p:sldId id="264" r:id="rId9"/>
    <p:sldId id="27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6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FA1A3-E660-4A4F-B577-E2FE0A636902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687-4C24-4549-89E5-79381FDF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3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05687-4C24-4549-89E5-79381FDF38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8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05687-4C24-4549-89E5-79381FDF38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0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3FE3-9586-4B90-A9CE-FF0849D03D4E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4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19E5-54F6-46C0-8275-B546ACB82FA6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5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A6EC-AFE0-4ED4-BAF6-E9F4AE7C7D6F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73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819A-B22B-4ED2-B96C-279FA087F95F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4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25ACB-E398-4689-B9D7-462F8B1E07F9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9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2AAE-61A7-4109-A2D6-ECAD4C3105AB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0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DB9E-61B2-40FD-B669-B37E77A5FFE7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4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65E80-25BE-4D5F-9CB4-C3D71BFC1782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59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ACD73-7992-42FE-BAF4-67BEC0505E5F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1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0C99-4AAE-4E02-88AF-151633AAEF2D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8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31D0-2BAD-4CE2-A8B4-1E215235D6E2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1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BA4A4-9BE9-439B-9B9E-84BF5DB64C34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9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4172"/>
            <a:ext cx="9144000" cy="20242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of geometric molecular bonds</a:t>
            </a:r>
            <a:r>
              <a:rPr lang="en-US" dirty="0"/>
              <a:t>, </a:t>
            </a:r>
            <a:r>
              <a:rPr lang="en-US" dirty="0" smtClean="0"/>
              <a:t>à la Reed-Solomon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22729" y="2358986"/>
            <a:ext cx="9466729" cy="975886"/>
          </a:xfrm>
        </p:spPr>
        <p:txBody>
          <a:bodyPr>
            <a:normAutofit/>
          </a:bodyPr>
          <a:lstStyle/>
          <a:p>
            <a:r>
              <a:rPr lang="en-US" dirty="0" smtClean="0"/>
              <a:t>Workshop on coding techniques for synthetic biology</a:t>
            </a:r>
          </a:p>
          <a:p>
            <a:r>
              <a:rPr lang="en-US" dirty="0" smtClean="0"/>
              <a:t>University of Illinois, Urbana-Champaign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25" y="3605081"/>
            <a:ext cx="2119309" cy="20455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2485" y="3948970"/>
            <a:ext cx="4733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David Doty</a:t>
            </a:r>
          </a:p>
          <a:p>
            <a:r>
              <a:rPr lang="en-US" sz="2400" dirty="0"/>
              <a:t>Department of Computer Science</a:t>
            </a:r>
          </a:p>
          <a:p>
            <a:r>
              <a:rPr lang="en-US" sz="2400" dirty="0"/>
              <a:t>University of California, Davis</a:t>
            </a:r>
          </a:p>
        </p:txBody>
      </p:sp>
    </p:spTree>
    <p:extLst>
      <p:ext uri="{BB962C8B-B14F-4D97-AF65-F5344CB8AC3E}">
        <p14:creationId xmlns:p14="http://schemas.microsoft.com/office/powerpoint/2010/main" val="56813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Mathematical model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2045842" y="1887914"/>
            <a:ext cx="4507359" cy="4449816"/>
            <a:chOff x="2045842" y="1887914"/>
            <a:chExt cx="4507359" cy="4449816"/>
          </a:xfrm>
        </p:grpSpPr>
        <p:grpSp>
          <p:nvGrpSpPr>
            <p:cNvPr id="59" name="Group 58"/>
            <p:cNvGrpSpPr/>
            <p:nvPr/>
          </p:nvGrpSpPr>
          <p:grpSpPr>
            <a:xfrm>
              <a:off x="2438399" y="1887914"/>
              <a:ext cx="4114802" cy="4114800"/>
              <a:chOff x="2438399" y="1887914"/>
              <a:chExt cx="4114802" cy="4114800"/>
            </a:xfrm>
          </p:grpSpPr>
          <p:sp>
            <p:nvSpPr>
              <p:cNvPr id="4" name="Rectangle 3"/>
              <p:cNvSpPr>
                <a:spLocks noChangeAspect="1"/>
              </p:cNvSpPr>
              <p:nvPr/>
            </p:nvSpPr>
            <p:spPr>
              <a:xfrm>
                <a:off x="2438400" y="1887914"/>
                <a:ext cx="4114801" cy="411480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467731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542417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579760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505074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30388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81016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55702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93045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18359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17103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16200000">
                <a:off x="4495801" y="170119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16200000">
                <a:off x="4495801" y="95433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16200000">
                <a:off x="4495801" y="58090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16200000">
                <a:off x="4495801" y="132776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>
                <a:off x="4495801" y="207462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6200000">
                <a:off x="4495801" y="3568347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6200000">
                <a:off x="4495801" y="282148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6200000">
                <a:off x="4495801" y="244805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6200000">
                <a:off x="4495801" y="319491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6200000">
                <a:off x="4495800" y="207479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2488983" y="5999176"/>
              <a:ext cx="268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62413" y="5999176"/>
              <a:ext cx="268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35842" y="5999176"/>
              <a:ext cx="268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09271" y="5999176"/>
              <a:ext cx="268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3</a:t>
              </a:r>
              <a:endParaRPr lang="en-US" sz="1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82700" y="5999176"/>
              <a:ext cx="268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4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56129" y="5999176"/>
              <a:ext cx="268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5</a:t>
              </a:r>
              <a:endParaRPr lang="en-US" sz="16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29558" y="5999176"/>
              <a:ext cx="268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6</a:t>
              </a:r>
              <a:endParaRPr lang="en-US" sz="16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02987" y="5999176"/>
              <a:ext cx="268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7</a:t>
              </a:r>
              <a:endParaRPr lang="en-US" sz="16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78413" y="5999176"/>
              <a:ext cx="268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8</a:t>
              </a:r>
              <a:endParaRPr lang="en-US" sz="16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51842" y="5999176"/>
              <a:ext cx="268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9</a:t>
              </a:r>
              <a:endParaRPr lang="en-US" sz="16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71037" y="5999176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600" dirty="0" smtClean="0"/>
                <a:t>10</a:t>
              </a:r>
              <a:endParaRPr lang="en-US" sz="16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45842" y="5660622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045842" y="5287193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1</a:t>
              </a:r>
              <a:endParaRPr lang="en-US" sz="16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045842" y="4913764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2</a:t>
              </a:r>
              <a:endParaRPr lang="en-US" sz="16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045842" y="4540334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3</a:t>
              </a:r>
              <a:endParaRPr lang="en-US" sz="16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045842" y="4163368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4</a:t>
              </a:r>
              <a:endParaRPr lang="en-US" sz="16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045842" y="3793474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5</a:t>
              </a:r>
              <a:endParaRPr lang="en-US" sz="16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45842" y="3423580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6</a:t>
              </a:r>
              <a:endParaRPr lang="en-US" sz="16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45842" y="3050151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7</a:t>
              </a:r>
              <a:endParaRPr lang="en-US" sz="16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045842" y="2676721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8</a:t>
              </a:r>
              <a:endParaRPr lang="en-US" sz="16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045842" y="2299755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9</a:t>
              </a:r>
              <a:endParaRPr lang="en-US" sz="16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45842" y="1929861"/>
              <a:ext cx="38216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endParaRPr lang="en-US" sz="1600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95835" y="1887914"/>
            <a:ext cx="1613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macrobond: subset of </a:t>
            </a:r>
          </a:p>
          <a:p>
            <a:r>
              <a:rPr lang="en-US" i="1" dirty="0" smtClean="0"/>
              <a:t>n </a:t>
            </a:r>
            <a:r>
              <a:rPr lang="en-US" dirty="0" smtClean="0"/>
              <a:t>x </a:t>
            </a:r>
            <a:r>
              <a:rPr lang="en-US" i="1" dirty="0" smtClean="0"/>
              <a:t>n</a:t>
            </a:r>
            <a:r>
              <a:rPr lang="en-US" dirty="0" smtClean="0"/>
              <a:t> square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436738" y="1889765"/>
            <a:ext cx="4108844" cy="3732157"/>
            <a:chOff x="2436738" y="1889765"/>
            <a:chExt cx="4108844" cy="3732157"/>
          </a:xfrm>
        </p:grpSpPr>
        <p:sp>
          <p:nvSpPr>
            <p:cNvPr id="62" name="Rectangle 61"/>
            <p:cNvSpPr/>
            <p:nvPr/>
          </p:nvSpPr>
          <p:spPr>
            <a:xfrm>
              <a:off x="2436739" y="4875352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810167" y="4128492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436738" y="3753294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555096" y="3760368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928524" y="4503690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928524" y="5248493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928524" y="1889765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050748" y="2635656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426169" y="2635655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799598" y="4503546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172154" y="2261342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172154" y="3388994"/>
              <a:ext cx="373428" cy="373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7175022" y="2811244"/>
            <a:ext cx="115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“patches”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6603456" y="3005556"/>
            <a:ext cx="620305" cy="6093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603456" y="2487168"/>
            <a:ext cx="620305" cy="5183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outcomes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51760" y="3122354"/>
            <a:ext cx="2283477" cy="2286000"/>
            <a:chOff x="2438399" y="1887914"/>
            <a:chExt cx="4114802" cy="4114800"/>
          </a:xfrm>
        </p:grpSpPr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2438400" y="1887914"/>
              <a:ext cx="4114801" cy="41148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67731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42417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79760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05074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30388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81016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55702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93045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8359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17103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>
              <a:off x="4495801" y="170119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>
              <a:off x="4495801" y="95433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>
              <a:off x="4495801" y="58090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>
              <a:off x="4495801" y="132776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>
              <a:off x="4495801" y="207462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>
              <a:off x="4495801" y="3568347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>
              <a:off x="4495801" y="282148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>
              <a:off x="4495801" y="244805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>
              <a:off x="4495801" y="319491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>
              <a:off x="4495800" y="207479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628650" y="1671593"/>
            <a:ext cx="2770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 smtClean="0"/>
              <a:t>any </a:t>
            </a:r>
            <a:r>
              <a:rPr lang="en-US" b="1" dirty="0" smtClean="0"/>
              <a:t>nonzero</a:t>
            </a:r>
            <a:r>
              <a:rPr lang="en-US" dirty="0" smtClean="0"/>
              <a:t> translation of macrobond has “small” overlap with untranslated original</a:t>
            </a:r>
            <a:endParaRPr lang="en-US" dirty="0"/>
          </a:p>
        </p:txBody>
      </p:sp>
      <p:grpSp>
        <p:nvGrpSpPr>
          <p:cNvPr id="125" name="Group 124"/>
          <p:cNvGrpSpPr/>
          <p:nvPr/>
        </p:nvGrpSpPr>
        <p:grpSpPr>
          <a:xfrm>
            <a:off x="950377" y="3119772"/>
            <a:ext cx="2279553" cy="2288090"/>
            <a:chOff x="950377" y="3119772"/>
            <a:chExt cx="2279553" cy="2288090"/>
          </a:xfrm>
          <a:solidFill>
            <a:schemeClr val="accent2"/>
          </a:solidFill>
        </p:grpSpPr>
        <p:sp>
          <p:nvSpPr>
            <p:cNvPr id="53" name="Rectangle 52"/>
            <p:cNvSpPr/>
            <p:nvPr/>
          </p:nvSpPr>
          <p:spPr>
            <a:xfrm>
              <a:off x="1158991" y="519991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1759" y="499146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572535" y="520040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365303" y="499195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158991" y="478155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951759" y="457310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572535" y="478204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365303" y="457359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988380" y="519991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781148" y="499146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401924" y="520040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194692" y="499195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988380" y="478155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781148" y="457310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401924" y="478204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194692" y="457359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158991" y="436933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51759" y="416088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572535" y="436982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365303" y="416137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158991" y="395097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951759" y="374252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572535" y="395146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365303" y="374301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988380" y="436933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781148" y="416088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401924" y="436982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194692" y="416137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8380" y="395097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781148" y="374252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01924" y="395146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94692" y="374301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606853" y="4991886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021317" y="4987786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815467" y="478768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609155" y="457728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022699" y="457777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815467" y="436932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609155" y="416506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022699" y="416555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815467" y="395710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609155" y="374670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3022699" y="374719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157609" y="3538132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950377" y="3329689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571153" y="3538623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363921" y="333018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157609" y="3119772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571153" y="3120263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986998" y="3538132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779766" y="3329689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400542" y="3538623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193310" y="333018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986998" y="3119772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400542" y="3120263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814085" y="353813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607773" y="3333862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021317" y="3334353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814085" y="312591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814085" y="5199909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951090" y="3120752"/>
            <a:ext cx="2279553" cy="2288090"/>
            <a:chOff x="950377" y="3119772"/>
            <a:chExt cx="2279553" cy="2288090"/>
          </a:xfrm>
          <a:solidFill>
            <a:schemeClr val="accent1">
              <a:alpha val="60000"/>
            </a:schemeClr>
          </a:solidFill>
        </p:grpSpPr>
        <p:sp>
          <p:nvSpPr>
            <p:cNvPr id="127" name="Rectangle 126"/>
            <p:cNvSpPr/>
            <p:nvPr/>
          </p:nvSpPr>
          <p:spPr>
            <a:xfrm>
              <a:off x="1158991" y="519991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51759" y="499146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572535" y="520040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365303" y="499195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158991" y="478155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51759" y="457310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572535" y="478204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365303" y="457359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988380" y="519991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781148" y="499146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401924" y="520040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194692" y="499195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988380" y="478155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781148" y="457310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401924" y="478204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2194692" y="457359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158991" y="436933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951759" y="416088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572535" y="436982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365303" y="416137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158991" y="395097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951759" y="374252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572535" y="395146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365303" y="374301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988380" y="436933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781148" y="416088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2401924" y="436982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2194692" y="416137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988380" y="395097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781148" y="3742527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401924" y="395146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194692" y="374301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606853" y="4991886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021317" y="4987786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2815467" y="478768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2609155" y="457728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3022699" y="457777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2815467" y="436932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2609155" y="416506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3022699" y="416555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2815467" y="3957108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2609155" y="374670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3022699" y="3747191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1157609" y="3538132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950377" y="3329689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1571153" y="3538623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363921" y="333018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157609" y="3119772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571153" y="3120263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986998" y="3538132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779766" y="3329689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400542" y="3538623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2193310" y="333018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986998" y="3119772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400542" y="3120263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2814085" y="353813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2607773" y="3333862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021317" y="3334353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2814085" y="3125910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814085" y="5199909"/>
              <a:ext cx="207231" cy="207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7" name="Multiply 186"/>
          <p:cNvSpPr/>
          <p:nvPr/>
        </p:nvSpPr>
        <p:spPr>
          <a:xfrm>
            <a:off x="-194314" y="1972494"/>
            <a:ext cx="4572000" cy="4572000"/>
          </a:xfrm>
          <a:prstGeom prst="mathMultiply">
            <a:avLst>
              <a:gd name="adj1" fmla="val 393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TextBox 187"/>
          <p:cNvSpPr txBox="1"/>
          <p:nvPr/>
        </p:nvSpPr>
        <p:spPr>
          <a:xfrm>
            <a:off x="5400340" y="1690689"/>
            <a:ext cx="2672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en-US" b="1" dirty="0" smtClean="0"/>
              <a:t>any</a:t>
            </a:r>
            <a:r>
              <a:rPr lang="en-US" dirty="0" smtClean="0"/>
              <a:t> translation of macrobond has “small” overlap with </a:t>
            </a:r>
            <a:r>
              <a:rPr lang="en-US" b="1" dirty="0" smtClean="0"/>
              <a:t>other</a:t>
            </a:r>
            <a:r>
              <a:rPr lang="en-US" dirty="0" smtClean="0"/>
              <a:t> macrobonds</a:t>
            </a:r>
            <a:endParaRPr lang="en-US" dirty="0"/>
          </a:p>
        </p:txBody>
      </p:sp>
      <p:grpSp>
        <p:nvGrpSpPr>
          <p:cNvPr id="189" name="Group 188"/>
          <p:cNvGrpSpPr/>
          <p:nvPr/>
        </p:nvGrpSpPr>
        <p:grpSpPr>
          <a:xfrm>
            <a:off x="5789496" y="3119280"/>
            <a:ext cx="2283477" cy="2286000"/>
            <a:chOff x="2438399" y="1887914"/>
            <a:chExt cx="4114802" cy="4114800"/>
          </a:xfrm>
        </p:grpSpPr>
        <p:sp>
          <p:nvSpPr>
            <p:cNvPr id="190" name="Rectangle 189"/>
            <p:cNvSpPr>
              <a:spLocks noChangeAspect="1"/>
            </p:cNvSpPr>
            <p:nvPr/>
          </p:nvSpPr>
          <p:spPr>
            <a:xfrm>
              <a:off x="2438400" y="1887914"/>
              <a:ext cx="4114801" cy="41148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1" name="Straight Connector 190"/>
            <p:cNvCxnSpPr/>
            <p:nvPr/>
          </p:nvCxnSpPr>
          <p:spPr>
            <a:xfrm>
              <a:off x="467731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542417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579760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505074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430388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281016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355702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393045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318359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6171038" y="1887914"/>
              <a:ext cx="0" cy="41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rot="16200000">
              <a:off x="4495801" y="170119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rot="16200000">
              <a:off x="4495801" y="95433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rot="16200000">
              <a:off x="4495801" y="58090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rot="16200000">
              <a:off x="4495801" y="132776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rot="16200000">
              <a:off x="4495801" y="207462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rot="16200000">
              <a:off x="4495801" y="3568347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rot="16200000">
              <a:off x="4495801" y="282148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rot="16200000">
              <a:off x="4495801" y="244805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>
              <a:off x="4495801" y="3194918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>
              <a:off x="4495800" y="207479"/>
              <a:ext cx="0" cy="41148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1" name="Rectangle 210"/>
          <p:cNvSpPr/>
          <p:nvPr/>
        </p:nvSpPr>
        <p:spPr>
          <a:xfrm>
            <a:off x="5789497" y="3329196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5994885" y="3742034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/>
          <p:cNvSpPr/>
          <p:nvPr/>
        </p:nvSpPr>
        <p:spPr>
          <a:xfrm>
            <a:off x="6204375" y="3537002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/>
          <p:cNvSpPr/>
          <p:nvPr/>
        </p:nvSpPr>
        <p:spPr>
          <a:xfrm>
            <a:off x="6407504" y="3949122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6619926" y="3740678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Rectangle 215"/>
          <p:cNvSpPr/>
          <p:nvPr/>
        </p:nvSpPr>
        <p:spPr>
          <a:xfrm>
            <a:off x="6825946" y="3948286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7034388" y="4154764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/>
          <p:cNvSpPr/>
          <p:nvPr/>
        </p:nvSpPr>
        <p:spPr>
          <a:xfrm>
            <a:off x="7241624" y="3326395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 218"/>
          <p:cNvSpPr/>
          <p:nvPr/>
        </p:nvSpPr>
        <p:spPr>
          <a:xfrm>
            <a:off x="7441586" y="5194755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/>
        </p:nvSpPr>
        <p:spPr>
          <a:xfrm>
            <a:off x="7651241" y="4778966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7860896" y="4362079"/>
            <a:ext cx="207231" cy="207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790536" y="3126516"/>
            <a:ext cx="2274245" cy="2072412"/>
            <a:chOff x="2879145" y="3332929"/>
            <a:chExt cx="2274245" cy="2072412"/>
          </a:xfrm>
        </p:grpSpPr>
        <p:sp>
          <p:nvSpPr>
            <p:cNvPr id="228" name="Rectangle 227"/>
            <p:cNvSpPr/>
            <p:nvPr/>
          </p:nvSpPr>
          <p:spPr>
            <a:xfrm>
              <a:off x="4330519" y="3951411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538961" y="4157889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4743773" y="4575612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4946159" y="5197880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123121" y="3749207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2879145" y="4575611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3290725" y="4163640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3499169" y="3743713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3708947" y="3540126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3912076" y="3951410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4117231" y="3332929"/>
              <a:ext cx="207231" cy="2074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9" name="Multiply 238"/>
          <p:cNvSpPr/>
          <p:nvPr/>
        </p:nvSpPr>
        <p:spPr>
          <a:xfrm>
            <a:off x="4610614" y="1974054"/>
            <a:ext cx="4572000" cy="4572000"/>
          </a:xfrm>
          <a:prstGeom prst="mathMultiply">
            <a:avLst>
              <a:gd name="adj1" fmla="val 393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89092" y="3252777"/>
            <a:ext cx="14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macrobond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1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3073" y="3682684"/>
            <a:ext cx="14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macrobond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509550" y="2102401"/>
            <a:ext cx="1993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en-US" dirty="0" smtClean="0"/>
              <a:t>lots of </a:t>
            </a:r>
            <a:r>
              <a:rPr lang="en-US" dirty="0" err="1" smtClean="0"/>
              <a:t>macrobonds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6718 0.03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-0.04549 0.0298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39" grpId="0" animBg="1"/>
      <p:bldP spid="5" grpId="0"/>
      <p:bldP spid="6" grpId="0"/>
      <p:bldP spid="2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5119878" cy="12415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Orthogonal macrobond design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498201"/>
                <a:ext cx="7886700" cy="3678762"/>
              </a:xfrm>
            </p:spPr>
            <p:txBody>
              <a:bodyPr/>
              <a:lstStyle/>
              <a:p>
                <a:r>
                  <a:rPr lang="en-US" i="1" dirty="0" smtClean="0"/>
                  <a:t>n</a:t>
                </a:r>
                <a:r>
                  <a:rPr lang="en-US" dirty="0" smtClean="0"/>
                  <a:t> = width of square</a:t>
                </a:r>
              </a:p>
              <a:p>
                <a:r>
                  <a:rPr lang="en-US" i="1" dirty="0" smtClean="0"/>
                  <a:t>k</a:t>
                </a:r>
                <a:r>
                  <a:rPr lang="en-US" dirty="0" smtClean="0"/>
                  <a:t> = # of patches in macrobond</a:t>
                </a:r>
              </a:p>
              <a:p>
                <a:r>
                  <a:rPr lang="en-US" i="1" dirty="0" smtClean="0"/>
                  <a:t>d</a:t>
                </a:r>
                <a:r>
                  <a:rPr lang="en-US" dirty="0" smtClean="0"/>
                  <a:t> = maximum overlap between macrobonds</a:t>
                </a:r>
              </a:p>
              <a:p>
                <a:r>
                  <a:rPr lang="en-US" dirty="0" smtClean="0"/>
                  <a:t>find macrobonds </a:t>
                </a:r>
                <a:r>
                  <a:rPr lang="en-US" i="1" dirty="0" smtClean="0"/>
                  <a:t>S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,…,</a:t>
                </a:r>
                <a:r>
                  <a:rPr lang="en-US" i="1" dirty="0" smtClean="0"/>
                  <a:t>S</a:t>
                </a:r>
                <a:r>
                  <a:rPr lang="en-US" i="1" baseline="-25000" dirty="0" smtClean="0"/>
                  <a:t>m</a:t>
                </a:r>
                <a:r>
                  <a:rPr lang="en-US" i="1" dirty="0" smtClean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 x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 square such that:</a:t>
                </a:r>
              </a:p>
              <a:p>
                <a:pPr lvl="1"/>
                <a:r>
                  <a:rPr lang="en-US" dirty="0"/>
                  <a:t>for all </a:t>
                </a:r>
                <a:r>
                  <a:rPr lang="en-US" i="1" dirty="0" smtClean="0"/>
                  <a:t>i</a:t>
                </a:r>
                <a:r>
                  <a:rPr lang="en-US" dirty="0" smtClean="0"/>
                  <a:t>: |</a:t>
                </a:r>
                <a:r>
                  <a:rPr lang="en-US" i="1" dirty="0" smtClean="0"/>
                  <a:t>S</a:t>
                </a:r>
                <a:r>
                  <a:rPr lang="en-US" i="1" baseline="-25000" dirty="0" smtClean="0"/>
                  <a:t>i</a:t>
                </a:r>
                <a:r>
                  <a:rPr lang="en-US" dirty="0" smtClean="0"/>
                  <a:t>| = </a:t>
                </a:r>
                <a:r>
                  <a:rPr lang="en-US" i="1" dirty="0" smtClean="0"/>
                  <a:t>k</a:t>
                </a:r>
              </a:p>
              <a:p>
                <a:pPr lvl="1"/>
                <a:r>
                  <a:rPr lang="en-US" dirty="0" smtClean="0"/>
                  <a:t>for all </a:t>
                </a:r>
                <a:r>
                  <a:rPr lang="en-US" i="1" dirty="0" err="1" smtClean="0"/>
                  <a:t>i</a:t>
                </a:r>
                <a:r>
                  <a:rPr lang="en-US" dirty="0" smtClean="0"/>
                  <a:t> and all translations </a:t>
                </a:r>
                <a:r>
                  <a:rPr lang="en-US" b="1" dirty="0" smtClean="0"/>
                  <a:t>v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0</a:t>
                </a:r>
                <a:r>
                  <a:rPr lang="en-US" dirty="0" smtClean="0"/>
                  <a:t>: |</a:t>
                </a:r>
                <a:r>
                  <a:rPr lang="en-US" i="1" dirty="0" smtClean="0"/>
                  <a:t>S</a:t>
                </a:r>
                <a:r>
                  <a:rPr lang="en-US" i="1" baseline="-25000" dirty="0" smtClean="0"/>
                  <a:t>i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dirty="0" smtClean="0"/>
                  <a:t> (</a:t>
                </a:r>
                <a:r>
                  <a:rPr lang="en-US" i="1" dirty="0" err="1" smtClean="0"/>
                  <a:t>S</a:t>
                </a:r>
                <a:r>
                  <a:rPr lang="en-US" i="1" baseline="-25000" dirty="0" err="1" smtClean="0"/>
                  <a:t>i</a:t>
                </a:r>
                <a:r>
                  <a:rPr lang="en-US" dirty="0" err="1" smtClean="0"/>
                  <a:t>+</a:t>
                </a:r>
                <a:r>
                  <a:rPr lang="en-US" b="1" dirty="0" err="1" smtClean="0"/>
                  <a:t>v</a:t>
                </a:r>
                <a:r>
                  <a:rPr lang="en-US" dirty="0" smtClean="0"/>
                  <a:t>)|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i="1" dirty="0" smtClean="0"/>
                  <a:t>d</a:t>
                </a:r>
              </a:p>
              <a:p>
                <a:pPr lvl="1"/>
                <a:r>
                  <a:rPr lang="en-US" dirty="0"/>
                  <a:t>for all </a:t>
                </a:r>
                <a:r>
                  <a:rPr lang="en-US" i="1" dirty="0" err="1" smtClean="0"/>
                  <a:t>i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smtClean="0"/>
                  <a:t>j</a:t>
                </a:r>
                <a:r>
                  <a:rPr lang="en-US" dirty="0" smtClean="0"/>
                  <a:t> </a:t>
                </a:r>
                <a:r>
                  <a:rPr lang="en-US" dirty="0"/>
                  <a:t>and </a:t>
                </a:r>
                <a:r>
                  <a:rPr lang="en-US" dirty="0" smtClean="0"/>
                  <a:t>all translations </a:t>
                </a:r>
                <a:r>
                  <a:rPr lang="en-US" b="1" dirty="0" smtClean="0"/>
                  <a:t>v</a:t>
                </a:r>
                <a:r>
                  <a:rPr lang="en-US" dirty="0" smtClean="0"/>
                  <a:t>:  |</a:t>
                </a:r>
                <a:r>
                  <a:rPr lang="en-US" i="1" dirty="0"/>
                  <a:t>S</a:t>
                </a:r>
                <a:r>
                  <a:rPr lang="en-US" i="1" baseline="-25000" dirty="0"/>
                  <a:t>i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dirty="0"/>
                  <a:t> (</a:t>
                </a:r>
                <a:r>
                  <a:rPr lang="en-US" i="1" dirty="0" err="1" smtClean="0"/>
                  <a:t>S</a:t>
                </a:r>
                <a:r>
                  <a:rPr lang="en-US" i="1" baseline="-25000" dirty="0" err="1" smtClean="0"/>
                  <a:t>j</a:t>
                </a:r>
                <a:r>
                  <a:rPr lang="en-US" dirty="0" err="1" smtClean="0"/>
                  <a:t>+</a:t>
                </a:r>
                <a:r>
                  <a:rPr lang="en-US" b="1" dirty="0" err="1" smtClean="0"/>
                  <a:t>v</a:t>
                </a:r>
                <a:r>
                  <a:rPr lang="en-US" dirty="0"/>
                  <a:t>)|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d</a:t>
                </a:r>
              </a:p>
              <a:p>
                <a:pPr lvl="1"/>
                <a:r>
                  <a:rPr lang="en-US" i="1" dirty="0" smtClean="0"/>
                  <a:t>m</a:t>
                </a:r>
                <a:r>
                  <a:rPr lang="en-US" dirty="0" smtClean="0"/>
                  <a:t> is “large”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498201"/>
                <a:ext cx="7886700" cy="3678762"/>
              </a:xfrm>
              <a:blipFill rotWithShape="0">
                <a:blip r:embed="rId2"/>
                <a:stretch>
                  <a:fillRect l="-1391" t="-2819" b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/>
          <p:cNvGrpSpPr/>
          <p:nvPr/>
        </p:nvGrpSpPr>
        <p:grpSpPr>
          <a:xfrm>
            <a:off x="5620299" y="641234"/>
            <a:ext cx="2895051" cy="2822416"/>
            <a:chOff x="5453077" y="643413"/>
            <a:chExt cx="2895051" cy="2822416"/>
          </a:xfrm>
        </p:grpSpPr>
        <p:grpSp>
          <p:nvGrpSpPr>
            <p:cNvPr id="7" name="Group 6"/>
            <p:cNvGrpSpPr/>
            <p:nvPr/>
          </p:nvGrpSpPr>
          <p:grpSpPr>
            <a:xfrm>
              <a:off x="5805235" y="656522"/>
              <a:ext cx="2536673" cy="2536671"/>
              <a:chOff x="2438399" y="1887914"/>
              <a:chExt cx="4114802" cy="4114800"/>
            </a:xfrm>
          </p:grpSpPr>
          <p:sp>
            <p:nvSpPr>
              <p:cNvPr id="30" name="Rectangle 29"/>
              <p:cNvSpPr>
                <a:spLocks noChangeAspect="1"/>
              </p:cNvSpPr>
              <p:nvPr/>
            </p:nvSpPr>
            <p:spPr>
              <a:xfrm>
                <a:off x="2438400" y="1887914"/>
                <a:ext cx="4114801" cy="411480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467731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42417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79760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05074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30388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81016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55702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93045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18359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17103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16200000">
                <a:off x="4495801" y="170119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16200000">
                <a:off x="4495801" y="95433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16200000">
                <a:off x="4495801" y="58090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6200000">
                <a:off x="4495801" y="132776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6200000">
                <a:off x="4495801" y="207462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6200000">
                <a:off x="4495801" y="3568347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6200000">
                <a:off x="4495801" y="282148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6200000">
                <a:off x="4495801" y="244805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16200000">
                <a:off x="4495801" y="319491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16200000">
                <a:off x="4495800" y="207479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811456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41666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71876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02086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32295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4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62505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5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92715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6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2924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7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54365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8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84575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9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12533" y="3188830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200" dirty="0" smtClean="0"/>
                <a:t>10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78679" y="294333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78679" y="271312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78679" y="2482915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78679" y="225270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78679" y="202031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4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78679" y="179228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5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78679" y="156425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6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78679" y="133404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7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78679" y="110383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8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8679" y="87144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9</a:t>
              </a:r>
              <a:endParaRPr 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53077" y="643413"/>
              <a:ext cx="361197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10</a:t>
              </a:r>
              <a:endParaRPr lang="en-US" sz="1200" dirty="0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4813682" y="1639911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k</a:t>
            </a:r>
            <a:r>
              <a:rPr lang="en-US" dirty="0" smtClean="0"/>
              <a:t> = 8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811280" y="1263712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 = 11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815865" y="2009243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</a:t>
            </a:r>
            <a:r>
              <a:rPr lang="en-US" dirty="0" smtClean="0"/>
              <a:t> = 2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5973302" y="654888"/>
            <a:ext cx="1844832" cy="2535740"/>
            <a:chOff x="5806080" y="657067"/>
            <a:chExt cx="1844832" cy="2535740"/>
          </a:xfrm>
        </p:grpSpPr>
        <p:sp>
          <p:nvSpPr>
            <p:cNvPr id="54" name="Rectangle 53"/>
            <p:cNvSpPr/>
            <p:nvPr/>
          </p:nvSpPr>
          <p:spPr>
            <a:xfrm>
              <a:off x="6034421" y="2728410"/>
              <a:ext cx="226558" cy="231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06080" y="2961507"/>
              <a:ext cx="226558" cy="231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266459" y="2266354"/>
              <a:ext cx="226558" cy="231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497398" y="1577907"/>
              <a:ext cx="226558" cy="231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726879" y="657067"/>
              <a:ext cx="226558" cy="231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960741" y="887988"/>
              <a:ext cx="226558" cy="231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186176" y="1346606"/>
              <a:ext cx="226558" cy="231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424354" y="2043455"/>
              <a:ext cx="226558" cy="2289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5972458" y="653525"/>
            <a:ext cx="226558" cy="23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203583" y="1575727"/>
            <a:ext cx="226558" cy="23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435506" y="2726231"/>
            <a:ext cx="226558" cy="23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664620" y="1572235"/>
            <a:ext cx="232220" cy="2375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895856" y="2960150"/>
            <a:ext cx="226558" cy="23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350380" y="1345516"/>
            <a:ext cx="233391" cy="231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587895" y="2956973"/>
            <a:ext cx="226558" cy="23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815431" y="651940"/>
            <a:ext cx="226558" cy="23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1" grpId="0"/>
      <p:bldP spid="52" grpId="0"/>
      <p:bldP spid="53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à la Reed-Solomon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5415889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b="1" dirty="0" smtClean="0"/>
                  <a:t>Fundamental theorem of algebra</a:t>
                </a:r>
                <a:r>
                  <a:rPr lang="en-US" sz="2000" dirty="0" smtClean="0"/>
                  <a:t>: any </a:t>
                </a:r>
                <a:r>
                  <a:rPr lang="en-US" sz="2000" dirty="0"/>
                  <a:t>degree </a:t>
                </a:r>
                <a:r>
                  <a:rPr lang="en-US" sz="2000" i="1" dirty="0"/>
                  <a:t>d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polynomial </a:t>
                </a:r>
                <a:r>
                  <a:rPr lang="en-US" sz="2000" i="1" dirty="0" smtClean="0"/>
                  <a:t>p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 = </a:t>
                </a:r>
                <a:r>
                  <a:rPr lang="en-US" sz="2000" i="1" dirty="0" err="1" smtClean="0"/>
                  <a:t>c</a:t>
                </a:r>
                <a:r>
                  <a:rPr lang="en-US" sz="2000" i="1" baseline="-25000" dirty="0" err="1" smtClean="0"/>
                  <a:t>d</a:t>
                </a:r>
                <a:r>
                  <a:rPr lang="en-US" sz="2000" i="1" dirty="0" err="1" smtClean="0"/>
                  <a:t>x</a:t>
                </a:r>
                <a:r>
                  <a:rPr lang="en-US" sz="2000" i="1" baseline="30000" dirty="0" err="1" smtClean="0"/>
                  <a:t>d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+ </a:t>
                </a:r>
                <a:r>
                  <a:rPr lang="en-US" sz="2000" i="1" dirty="0" smtClean="0"/>
                  <a:t>c</a:t>
                </a:r>
                <a:r>
                  <a:rPr lang="en-US" sz="2000" i="1" baseline="-25000" dirty="0" smtClean="0"/>
                  <a:t>d</a:t>
                </a:r>
                <a:r>
                  <a:rPr lang="en-US" sz="2000" baseline="-25000" dirty="0" smtClean="0"/>
                  <a:t>-1</a:t>
                </a:r>
                <a:r>
                  <a:rPr lang="en-US" sz="2000" i="1" dirty="0" smtClean="0"/>
                  <a:t>x</a:t>
                </a:r>
                <a:r>
                  <a:rPr lang="en-US" sz="2000" i="1" baseline="30000" dirty="0" smtClean="0"/>
                  <a:t>d</a:t>
                </a:r>
                <a:r>
                  <a:rPr lang="en-US" sz="2000" baseline="30000" dirty="0" smtClean="0"/>
                  <a:t>-1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+ </a:t>
                </a:r>
                <a:r>
                  <a:rPr lang="en-US" sz="2000" dirty="0" smtClean="0"/>
                  <a:t>… + </a:t>
                </a:r>
                <a:r>
                  <a:rPr lang="en-US" sz="2000" i="1" dirty="0" smtClean="0"/>
                  <a:t>c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 + </a:t>
                </a:r>
                <a:r>
                  <a:rPr lang="en-US" sz="2000" i="1" dirty="0" smtClean="0"/>
                  <a:t>c</a:t>
                </a:r>
                <a:r>
                  <a:rPr lang="en-US" sz="2000" baseline="-25000" dirty="0" smtClean="0"/>
                  <a:t>0</a:t>
                </a:r>
                <a:r>
                  <a:rPr lang="en-US" sz="2000" dirty="0" smtClean="0"/>
                  <a:t> over field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</m:oMath>
                </a14:m>
                <a:r>
                  <a:rPr lang="en-US" sz="2000" dirty="0" smtClean="0"/>
                  <a:t> has at most </a:t>
                </a:r>
                <a:r>
                  <a:rPr lang="en-US" sz="2000" i="1" dirty="0" smtClean="0"/>
                  <a:t>d</a:t>
                </a:r>
                <a:r>
                  <a:rPr lang="en-US" sz="2000" dirty="0" smtClean="0"/>
                  <a:t> roots (values 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 where </a:t>
                </a:r>
                <a:r>
                  <a:rPr lang="en-US" sz="2000" i="1" dirty="0" smtClean="0"/>
                  <a:t>p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 = 0) unless all </a:t>
                </a:r>
                <a:r>
                  <a:rPr lang="en-US" sz="2000" i="1" dirty="0" smtClean="0"/>
                  <a:t>c</a:t>
                </a:r>
                <a:r>
                  <a:rPr lang="en-US" sz="2000" i="1" baseline="-25000" dirty="0" smtClean="0"/>
                  <a:t>i</a:t>
                </a:r>
                <a:r>
                  <a:rPr lang="en-US" sz="2000" dirty="0" smtClean="0"/>
                  <a:t> = 0</a:t>
                </a:r>
              </a:p>
              <a:p>
                <a:endParaRPr lang="en-US" sz="2000" dirty="0" smtClean="0"/>
              </a:p>
              <a:p>
                <a:r>
                  <a:rPr lang="en-US" sz="2000" b="1" dirty="0" smtClean="0"/>
                  <a:t>Consequence</a:t>
                </a:r>
                <a:r>
                  <a:rPr lang="en-US" sz="2000" dirty="0" smtClean="0"/>
                  <a:t>: since the difference </a:t>
                </a:r>
                <a:r>
                  <a:rPr lang="en-US" sz="2000" i="1" dirty="0" smtClean="0"/>
                  <a:t>p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)-</a:t>
                </a:r>
                <a:r>
                  <a:rPr lang="en-US" sz="2000" i="1" dirty="0" smtClean="0"/>
                  <a:t>q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 of two different degree </a:t>
                </a:r>
                <a:r>
                  <a:rPr lang="en-US" sz="2000" i="1" dirty="0" smtClean="0"/>
                  <a:t>d</a:t>
                </a:r>
                <a:r>
                  <a:rPr lang="en-US" sz="2000" dirty="0" smtClean="0"/>
                  <a:t> polynomials is a degree </a:t>
                </a:r>
                <a:r>
                  <a:rPr lang="en-US" sz="2000" i="1" dirty="0" smtClean="0"/>
                  <a:t>d</a:t>
                </a:r>
                <a:r>
                  <a:rPr lang="en-US" sz="2000" dirty="0" smtClean="0"/>
                  <a:t> polynomial, </a:t>
                </a:r>
                <a:r>
                  <a:rPr lang="en-US" sz="2000" i="1" dirty="0" smtClean="0"/>
                  <a:t>p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 = </a:t>
                </a:r>
                <a:r>
                  <a:rPr lang="en-US" sz="2000" i="1" dirty="0" smtClean="0"/>
                  <a:t>q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 on at most </a:t>
                </a:r>
                <a:r>
                  <a:rPr lang="en-US" sz="2000" i="1" dirty="0" smtClean="0"/>
                  <a:t>d</a:t>
                </a:r>
                <a:r>
                  <a:rPr lang="en-US" sz="2000" dirty="0" smtClean="0"/>
                  <a:t> values of 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 </a:t>
                </a:r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If </a:t>
                </a:r>
                <a:r>
                  <a:rPr lang="en-US" sz="2000" i="1" dirty="0" smtClean="0"/>
                  <a:t>n</a:t>
                </a:r>
                <a:r>
                  <a:rPr lang="en-US" sz="2000" dirty="0" smtClean="0"/>
                  <a:t> is prime, addition </a:t>
                </a:r>
                <a:r>
                  <a:rPr lang="en-US" sz="2000" dirty="0"/>
                  <a:t>and </a:t>
                </a:r>
                <a:r>
                  <a:rPr lang="en-US" sz="2000" dirty="0" smtClean="0"/>
                  <a:t>multiplication of integers </a:t>
                </a:r>
                <a:r>
                  <a:rPr lang="en-US" sz="2000" dirty="0"/>
                  <a:t>modulo </a:t>
                </a:r>
                <a:r>
                  <a:rPr lang="en-US" sz="2000" i="1" dirty="0" smtClean="0"/>
                  <a:t>n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defines a </a:t>
                </a:r>
                <a:r>
                  <a:rPr lang="en-US" sz="2000" dirty="0" smtClean="0"/>
                  <a:t>field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5415889" cy="4351338"/>
              </a:xfrm>
              <a:blipFill rotWithShape="0">
                <a:blip r:embed="rId2"/>
                <a:stretch>
                  <a:fillRect l="-1012" t="-1401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6044539" y="1324099"/>
            <a:ext cx="2679944" cy="2087777"/>
            <a:chOff x="6044539" y="1324099"/>
            <a:chExt cx="2679944" cy="20877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539" y="1324099"/>
              <a:ext cx="2679944" cy="16491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018864" y="3042544"/>
              <a:ext cx="644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d</a:t>
              </a:r>
              <a:r>
                <a:rPr lang="en-US" dirty="0" smtClean="0"/>
                <a:t> = 4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6825715" y="2046686"/>
              <a:ext cx="182471" cy="18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511390" y="2048835"/>
              <a:ext cx="182471" cy="18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460774" y="2046686"/>
              <a:ext cx="182471" cy="18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092628" y="2046686"/>
              <a:ext cx="182471" cy="18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30874" y="3528280"/>
            <a:ext cx="2845139" cy="1750855"/>
            <a:chOff x="6030874" y="3528280"/>
            <a:chExt cx="2845139" cy="17508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874" y="3528280"/>
              <a:ext cx="2845139" cy="1750855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6202725" y="4355508"/>
              <a:ext cx="182471" cy="18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627601" y="3789815"/>
              <a:ext cx="182471" cy="18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544389" y="4624205"/>
              <a:ext cx="182471" cy="18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136852" y="3899116"/>
              <a:ext cx="182471" cy="18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Algorithm for generating macrobonds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 smtClean="0"/>
                  <a:t>Works for </a:t>
                </a:r>
                <a:r>
                  <a:rPr lang="en-US" sz="1800" i="1" dirty="0" smtClean="0"/>
                  <a:t>k = n</a:t>
                </a:r>
                <a:endParaRPr lang="en-US" sz="1800" dirty="0" smtClean="0"/>
              </a:p>
              <a:p>
                <a:r>
                  <a:rPr lang="en-US" sz="1800" dirty="0" smtClean="0"/>
                  <a:t>Let </a:t>
                </a:r>
                <a:r>
                  <a:rPr lang="en-US" sz="1800" i="1" dirty="0" smtClean="0"/>
                  <a:t>p</a:t>
                </a:r>
                <a:r>
                  <a:rPr lang="en-US" sz="1800" dirty="0" smtClean="0"/>
                  <a:t>(</a:t>
                </a:r>
                <a:r>
                  <a:rPr lang="en-US" sz="1800" i="1" dirty="0" smtClean="0"/>
                  <a:t>x</a:t>
                </a:r>
                <a:r>
                  <a:rPr lang="en-US" sz="1800" dirty="0" smtClean="0"/>
                  <a:t>) = </a:t>
                </a:r>
                <a:r>
                  <a:rPr lang="en-US" sz="1800" i="1" dirty="0" err="1"/>
                  <a:t>c</a:t>
                </a:r>
                <a:r>
                  <a:rPr lang="en-US" sz="1800" i="1" baseline="-25000" dirty="0" err="1"/>
                  <a:t>d</a:t>
                </a:r>
                <a:r>
                  <a:rPr lang="en-US" sz="1800" i="1" dirty="0" err="1"/>
                  <a:t>x</a:t>
                </a:r>
                <a:r>
                  <a:rPr lang="en-US" sz="1800" i="1" baseline="30000" dirty="0" err="1"/>
                  <a:t>d</a:t>
                </a:r>
                <a:r>
                  <a:rPr lang="en-US" sz="1800" dirty="0"/>
                  <a:t> + </a:t>
                </a:r>
                <a:r>
                  <a:rPr lang="en-US" sz="1800" i="1" dirty="0"/>
                  <a:t>c</a:t>
                </a:r>
                <a:r>
                  <a:rPr lang="en-US" sz="1800" i="1" baseline="-25000" dirty="0"/>
                  <a:t>d</a:t>
                </a:r>
                <a:r>
                  <a:rPr lang="en-US" sz="1800" baseline="-25000" dirty="0"/>
                  <a:t>-1</a:t>
                </a:r>
                <a:r>
                  <a:rPr lang="en-US" sz="1800" i="1" dirty="0"/>
                  <a:t>x</a:t>
                </a:r>
                <a:r>
                  <a:rPr lang="en-US" sz="1800" i="1" baseline="30000" dirty="0"/>
                  <a:t>d</a:t>
                </a:r>
                <a:r>
                  <a:rPr lang="en-US" sz="1800" baseline="30000" dirty="0"/>
                  <a:t>-1</a:t>
                </a:r>
                <a:r>
                  <a:rPr lang="en-US" sz="1800" dirty="0"/>
                  <a:t> + … + </a:t>
                </a:r>
                <a:r>
                  <a:rPr lang="en-US" sz="1800" i="1" dirty="0"/>
                  <a:t>c</a:t>
                </a:r>
                <a:r>
                  <a:rPr lang="en-US" sz="1800" baseline="-25000" dirty="0"/>
                  <a:t>1</a:t>
                </a:r>
                <a:r>
                  <a:rPr lang="en-US" sz="1800" i="1" dirty="0"/>
                  <a:t>x</a:t>
                </a:r>
                <a:r>
                  <a:rPr lang="en-US" sz="1800" dirty="0"/>
                  <a:t> + </a:t>
                </a:r>
                <a:r>
                  <a:rPr lang="en-US" sz="1800" i="1" dirty="0" smtClean="0"/>
                  <a:t>c</a:t>
                </a:r>
                <a:r>
                  <a:rPr lang="en-US" sz="1800" baseline="-25000" dirty="0" smtClean="0"/>
                  <a:t>0</a:t>
                </a:r>
                <a:r>
                  <a:rPr lang="en-US" sz="1800" dirty="0" smtClean="0"/>
                  <a:t>, </a:t>
                </a:r>
              </a:p>
              <a:p>
                <a:pPr lvl="1"/>
                <a:r>
                  <a:rPr lang="en-US" sz="1400" dirty="0" smtClean="0"/>
                  <a:t>each </a:t>
                </a:r>
                <a:r>
                  <a:rPr lang="en-US" sz="1400" i="1" dirty="0" smtClean="0"/>
                  <a:t>c</a:t>
                </a:r>
                <a:r>
                  <a:rPr lang="en-US" sz="1400" i="1" baseline="-25000" dirty="0" smtClean="0"/>
                  <a:t>i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1400" dirty="0" smtClean="0"/>
                  <a:t> {0,1,…,</a:t>
                </a:r>
                <a:r>
                  <a:rPr lang="en-US" sz="1400" i="1" dirty="0" smtClean="0"/>
                  <a:t>n</a:t>
                </a:r>
                <a:r>
                  <a:rPr lang="en-US" sz="1400" dirty="0" smtClean="0"/>
                  <a:t>-1}</a:t>
                </a:r>
              </a:p>
              <a:p>
                <a:pPr lvl="1"/>
                <a:r>
                  <a:rPr lang="en-US" sz="1400" i="1" dirty="0" smtClean="0"/>
                  <a:t>c</a:t>
                </a:r>
                <a:r>
                  <a:rPr lang="en-US" sz="1400" i="1" baseline="-25000" dirty="0" smtClean="0"/>
                  <a:t>d</a:t>
                </a:r>
                <a:r>
                  <a:rPr lang="en-US" sz="1400" i="1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smtClean="0"/>
                  <a:t>0</a:t>
                </a:r>
              </a:p>
              <a:p>
                <a:pPr lvl="1"/>
                <a:r>
                  <a:rPr lang="en-US" sz="1400" dirty="0" smtClean="0"/>
                  <a:t>c</a:t>
                </a:r>
                <a:r>
                  <a:rPr lang="en-US" sz="1400" i="1" baseline="-25000" dirty="0" smtClean="0"/>
                  <a:t>d</a:t>
                </a:r>
                <a:r>
                  <a:rPr lang="en-US" sz="1400" baseline="-25000" dirty="0" smtClean="0"/>
                  <a:t>-1</a:t>
                </a:r>
                <a:r>
                  <a:rPr lang="en-US" sz="1400" dirty="0" smtClean="0"/>
                  <a:t> = </a:t>
                </a:r>
                <a:r>
                  <a:rPr lang="en-US" sz="1400" i="1" dirty="0" smtClean="0"/>
                  <a:t>c</a:t>
                </a:r>
                <a:r>
                  <a:rPr lang="en-US" sz="1400" baseline="-25000" dirty="0" smtClean="0"/>
                  <a:t>0</a:t>
                </a:r>
                <a:r>
                  <a:rPr lang="en-US" sz="1400" dirty="0" smtClean="0"/>
                  <a:t> = 0</a:t>
                </a:r>
              </a:p>
              <a:p>
                <a:r>
                  <a:rPr lang="en-US" sz="1800" dirty="0" smtClean="0"/>
                  <a:t>Macrobond has patches at points (</a:t>
                </a:r>
                <a:r>
                  <a:rPr lang="en-US" sz="1800" i="1" dirty="0" err="1" smtClean="0"/>
                  <a:t>x</a:t>
                </a:r>
                <a:r>
                  <a:rPr lang="en-US" sz="1800" dirty="0" err="1" smtClean="0"/>
                  <a:t>,</a:t>
                </a:r>
                <a:r>
                  <a:rPr lang="en-US" sz="1800" i="1" dirty="0" err="1" smtClean="0"/>
                  <a:t>p</a:t>
                </a:r>
                <a:r>
                  <a:rPr lang="en-US" sz="1800" dirty="0" smtClean="0"/>
                  <a:t>(</a:t>
                </a:r>
                <a:r>
                  <a:rPr lang="en-US" sz="1800" i="1" dirty="0" smtClean="0"/>
                  <a:t>x</a:t>
                </a:r>
                <a:r>
                  <a:rPr lang="en-US" sz="1800" dirty="0" smtClean="0"/>
                  <a:t>)) for </a:t>
                </a:r>
                <a:r>
                  <a:rPr lang="en-US" sz="1800" i="1" dirty="0" smtClean="0"/>
                  <a:t>x</a:t>
                </a:r>
                <a:r>
                  <a:rPr lang="en-US" sz="1800" dirty="0" smtClean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1800" dirty="0" smtClean="0"/>
                  <a:t> {0,1,…,</a:t>
                </a:r>
                <a:r>
                  <a:rPr lang="en-US" sz="1800" i="1" dirty="0" smtClean="0"/>
                  <a:t>n</a:t>
                </a:r>
                <a:r>
                  <a:rPr lang="en-US" sz="1800" dirty="0" smtClean="0"/>
                  <a:t>-1}</a:t>
                </a:r>
              </a:p>
              <a:p>
                <a:r>
                  <a:rPr lang="en-US" sz="1800" dirty="0" smtClean="0"/>
                  <a:t>One macrobond for each possible choice of coefficients </a:t>
                </a:r>
                <a:r>
                  <a:rPr lang="en-US" sz="1800" i="1" dirty="0" smtClean="0"/>
                  <a:t>c</a:t>
                </a:r>
                <a:r>
                  <a:rPr lang="en-US" sz="1800" i="1" baseline="-25000" dirty="0" smtClean="0"/>
                  <a:t>d</a:t>
                </a:r>
                <a:r>
                  <a:rPr lang="en-US" sz="1800" dirty="0" smtClean="0"/>
                  <a:t>,…,</a:t>
                </a:r>
                <a:r>
                  <a:rPr lang="en-US" sz="1800" i="1" dirty="0" smtClean="0"/>
                  <a:t>c</a:t>
                </a:r>
                <a:r>
                  <a:rPr lang="en-US" sz="1800" baseline="-25000" dirty="0" smtClean="0"/>
                  <a:t>0</a:t>
                </a:r>
                <a:r>
                  <a:rPr lang="en-US" sz="1800" dirty="0" smtClean="0"/>
                  <a:t>: </a:t>
                </a:r>
              </a:p>
              <a:p>
                <a:pPr lvl="1"/>
                <a:r>
                  <a:rPr lang="en-US" sz="1400" i="1" dirty="0" smtClean="0"/>
                  <a:t>m</a:t>
                </a:r>
                <a:r>
                  <a:rPr lang="en-US" sz="1400" dirty="0" smtClean="0"/>
                  <a:t> = total number of macrobonds =        (</a:t>
                </a:r>
                <a:r>
                  <a:rPr lang="en-US" sz="1400" i="1" dirty="0" smtClean="0"/>
                  <a:t>n</a:t>
                </a:r>
                <a:r>
                  <a:rPr lang="en-US" sz="1400" dirty="0" smtClean="0"/>
                  <a:t>-1)</a:t>
                </a:r>
                <a:r>
                  <a:rPr lang="en-US" sz="1400" i="1" dirty="0" smtClean="0"/>
                  <a:t>n</a:t>
                </a:r>
                <a:r>
                  <a:rPr lang="en-US" sz="1400" i="1" baseline="30000" dirty="0" smtClean="0"/>
                  <a:t>d</a:t>
                </a:r>
                <a:r>
                  <a:rPr lang="en-US" sz="1400" baseline="30000" dirty="0" smtClean="0"/>
                  <a:t>-2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400" dirty="0" smtClean="0"/>
                  <a:t> </a:t>
                </a:r>
                <a:r>
                  <a:rPr lang="en-US" sz="1400" i="1" dirty="0" smtClean="0"/>
                  <a:t>n</a:t>
                </a:r>
                <a:r>
                  <a:rPr lang="en-US" sz="1400" i="1" baseline="30000" dirty="0" smtClean="0"/>
                  <a:t>d</a:t>
                </a:r>
                <a:r>
                  <a:rPr lang="en-US" sz="1400" baseline="30000" dirty="0" smtClean="0"/>
                  <a:t>-1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940" t="-1261" r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5337877" y="2754027"/>
            <a:ext cx="2895051" cy="2822416"/>
            <a:chOff x="5453077" y="643413"/>
            <a:chExt cx="2895051" cy="2822416"/>
          </a:xfrm>
        </p:grpSpPr>
        <p:grpSp>
          <p:nvGrpSpPr>
            <p:cNvPr id="11" name="Group 10"/>
            <p:cNvGrpSpPr/>
            <p:nvPr/>
          </p:nvGrpSpPr>
          <p:grpSpPr>
            <a:xfrm>
              <a:off x="5805235" y="656522"/>
              <a:ext cx="2536673" cy="2536671"/>
              <a:chOff x="2438399" y="1887914"/>
              <a:chExt cx="4114802" cy="4114800"/>
            </a:xfrm>
          </p:grpSpPr>
          <p:sp>
            <p:nvSpPr>
              <p:cNvPr id="34" name="Rectangle 33"/>
              <p:cNvSpPr>
                <a:spLocks noChangeAspect="1"/>
              </p:cNvSpPr>
              <p:nvPr/>
            </p:nvSpPr>
            <p:spPr>
              <a:xfrm>
                <a:off x="2438400" y="1887914"/>
                <a:ext cx="4114801" cy="411480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467731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542417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579760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05074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30388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81016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355702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93045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18359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171038" y="1887914"/>
                <a:ext cx="0" cy="41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6200000">
                <a:off x="4495801" y="170119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6200000">
                <a:off x="4495801" y="95433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6200000">
                <a:off x="4495801" y="58090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6200000">
                <a:off x="4495801" y="132776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16200000">
                <a:off x="4495801" y="207462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16200000">
                <a:off x="4495801" y="3568347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200000">
                <a:off x="4495801" y="282148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16200000">
                <a:off x="4495801" y="244805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6200000">
                <a:off x="4495801" y="3194918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495800" y="207479"/>
                <a:ext cx="0" cy="41148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5811456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41666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71876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02086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32295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4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62505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5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92715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6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22924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7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54365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8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84575" y="3188830"/>
              <a:ext cx="165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9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12533" y="3188830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200" dirty="0" smtClean="0"/>
                <a:t>10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78679" y="294333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78679" y="271312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78679" y="2482915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78679" y="225270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78679" y="202031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4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8679" y="179228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5</a:t>
              </a:r>
              <a:endParaRPr 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78679" y="156425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6</a:t>
              </a:r>
              <a:endParaRPr 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78679" y="133404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7</a:t>
              </a:r>
              <a:endParaRPr lang="en-US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78679" y="110383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8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78679" y="871444"/>
              <a:ext cx="235595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9</a:t>
              </a:r>
              <a:endParaRPr 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53077" y="643413"/>
              <a:ext cx="361197" cy="276999"/>
            </a:xfrm>
            <a:prstGeom prst="rect">
              <a:avLst/>
            </a:prstGeom>
            <a:noFill/>
          </p:spPr>
          <p:txBody>
            <a:bodyPr wrap="square" lIns="0" tIns="45720" rIns="91440" bIns="45720" rtlCol="0">
              <a:spAutoFit/>
            </a:bodyPr>
            <a:lstStyle/>
            <a:p>
              <a:pPr algn="r"/>
              <a:r>
                <a:rPr lang="en-US" sz="1200" dirty="0" smtClean="0"/>
                <a:t>10</a:t>
              </a:r>
              <a:endParaRPr lang="en-US" sz="1200" dirty="0"/>
            </a:p>
          </p:txBody>
        </p:sp>
      </p:grpSp>
      <p:sp>
        <p:nvSpPr>
          <p:cNvPr id="56" name="Rectangle 55"/>
          <p:cNvSpPr/>
          <p:nvPr/>
        </p:nvSpPr>
        <p:spPr>
          <a:xfrm>
            <a:off x="6047902" y="1618506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i="1" dirty="0" smtClean="0"/>
              <a:t>k</a:t>
            </a:r>
            <a:r>
              <a:rPr lang="en-US" dirty="0" smtClean="0"/>
              <a:t> = 11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7362063" y="1620037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</a:t>
            </a:r>
            <a:r>
              <a:rPr lang="en-US" dirty="0" smtClean="0"/>
              <a:t> = 3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6836733" y="5435139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x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rot="16200000">
            <a:off x="4085463" y="3681401"/>
            <a:ext cx="2348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x</a:t>
            </a:r>
            <a:r>
              <a:rPr lang="en-US" baseline="30000" dirty="0" smtClean="0">
                <a:solidFill>
                  <a:srgbClr val="C00000"/>
                </a:solidFill>
              </a:rPr>
              <a:t>3</a:t>
            </a:r>
            <a:r>
              <a:rPr lang="en-US" dirty="0" smtClean="0">
                <a:solidFill>
                  <a:srgbClr val="C00000"/>
                </a:solidFill>
              </a:rPr>
              <a:t> + 5</a:t>
            </a:r>
            <a:r>
              <a:rPr lang="en-US" i="1" dirty="0" smtClean="0">
                <a:solidFill>
                  <a:srgbClr val="C00000"/>
                </a:solidFill>
              </a:rPr>
              <a:t>x</a:t>
            </a:r>
            <a:r>
              <a:rPr lang="en-US" dirty="0" smtClean="0">
                <a:solidFill>
                  <a:srgbClr val="C00000"/>
                </a:solidFill>
              </a:rPr>
              <a:t> + 8 (mod 11)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691080" y="3227421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921048" y="4378604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150563" y="4152757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381365" y="3688507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610175" y="4148395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841250" y="4148395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072099" y="4838480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303463" y="4838480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532021" y="2767134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760230" y="4838897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994766" y="4608813"/>
            <a:ext cx="226558" cy="23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42750" y="2296268"/>
            <a:ext cx="2223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example macrobond: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7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56" grpId="0"/>
      <p:bldP spid="57" grpId="0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Why is overlap at most </a:t>
            </a:r>
            <a:r>
              <a:rPr lang="en-US" sz="4000" i="1" dirty="0" smtClean="0"/>
              <a:t>d</a:t>
            </a:r>
            <a:r>
              <a:rPr lang="en-US" sz="4000" dirty="0" smtClean="0"/>
              <a:t>?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060447"/>
                <a:ext cx="7886700" cy="4541521"/>
              </a:xfrm>
            </p:spPr>
            <p:txBody>
              <a:bodyPr>
                <a:normAutofit/>
              </a:bodyPr>
              <a:lstStyle/>
              <a:p>
                <a:r>
                  <a:rPr lang="en-US" sz="2000" i="1" dirty="0" smtClean="0"/>
                  <a:t>p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 = </a:t>
                </a:r>
                <a:r>
                  <a:rPr lang="en-US" sz="2000" i="1" dirty="0" err="1" smtClean="0"/>
                  <a:t>a</a:t>
                </a:r>
                <a:r>
                  <a:rPr lang="en-US" sz="2000" i="1" baseline="-25000" dirty="0" err="1" smtClean="0"/>
                  <a:t>d</a:t>
                </a:r>
                <a:r>
                  <a:rPr lang="en-US" sz="2000" i="1" dirty="0" err="1" smtClean="0"/>
                  <a:t>x</a:t>
                </a:r>
                <a:r>
                  <a:rPr lang="en-US" sz="2000" i="1" baseline="30000" dirty="0" err="1" smtClean="0"/>
                  <a:t>d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+ </a:t>
                </a:r>
                <a:r>
                  <a:rPr lang="en-US" sz="2000" i="1" dirty="0" smtClean="0"/>
                  <a:t>a</a:t>
                </a:r>
                <a:r>
                  <a:rPr lang="en-US" sz="2000" i="1" baseline="-25000" dirty="0" smtClean="0"/>
                  <a:t>d</a:t>
                </a:r>
                <a:r>
                  <a:rPr lang="en-US" sz="2000" baseline="-25000" dirty="0" smtClean="0"/>
                  <a:t>-1</a:t>
                </a:r>
                <a:r>
                  <a:rPr lang="en-US" sz="2000" i="1" dirty="0" smtClean="0"/>
                  <a:t>x</a:t>
                </a:r>
                <a:r>
                  <a:rPr lang="en-US" sz="2000" i="1" baseline="30000" dirty="0" smtClean="0"/>
                  <a:t>d</a:t>
                </a:r>
                <a:r>
                  <a:rPr lang="en-US" sz="2000" baseline="30000" dirty="0" smtClean="0"/>
                  <a:t>-1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+ … + </a:t>
                </a:r>
                <a:r>
                  <a:rPr lang="en-US" sz="2000" i="1" dirty="0" smtClean="0"/>
                  <a:t>a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+ </a:t>
                </a:r>
                <a:r>
                  <a:rPr lang="en-US" sz="2000" i="1" dirty="0" smtClean="0"/>
                  <a:t>a</a:t>
                </a:r>
                <a:r>
                  <a:rPr lang="en-US" sz="2000" baseline="-25000" dirty="0" smtClean="0"/>
                  <a:t>0</a:t>
                </a:r>
                <a:r>
                  <a:rPr lang="en-US" sz="2000" dirty="0" smtClean="0"/>
                  <a:t>        </a:t>
                </a:r>
                <a:r>
                  <a:rPr lang="en-US" sz="2000" i="1" dirty="0" smtClean="0"/>
                  <a:t>q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 = </a:t>
                </a:r>
                <a:r>
                  <a:rPr lang="en-US" sz="2000" i="1" dirty="0" err="1" smtClean="0"/>
                  <a:t>b</a:t>
                </a:r>
                <a:r>
                  <a:rPr lang="en-US" sz="2000" i="1" baseline="-25000" dirty="0" err="1" smtClean="0"/>
                  <a:t>d</a:t>
                </a:r>
                <a:r>
                  <a:rPr lang="en-US" sz="2000" i="1" dirty="0" err="1" smtClean="0"/>
                  <a:t>x</a:t>
                </a:r>
                <a:r>
                  <a:rPr lang="en-US" sz="2000" i="1" baseline="30000" dirty="0" err="1" smtClean="0"/>
                  <a:t>d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+ </a:t>
                </a:r>
                <a:r>
                  <a:rPr lang="en-US" sz="2000" i="1" dirty="0" smtClean="0"/>
                  <a:t>b</a:t>
                </a:r>
                <a:r>
                  <a:rPr lang="en-US" sz="2000" i="1" baseline="-25000" dirty="0" smtClean="0"/>
                  <a:t>d</a:t>
                </a:r>
                <a:r>
                  <a:rPr lang="en-US" sz="2000" baseline="-25000" dirty="0" smtClean="0"/>
                  <a:t>-1</a:t>
                </a:r>
                <a:r>
                  <a:rPr lang="en-US" sz="2000" i="1" dirty="0" smtClean="0"/>
                  <a:t>x</a:t>
                </a:r>
                <a:r>
                  <a:rPr lang="en-US" sz="2000" i="1" baseline="30000" dirty="0" smtClean="0"/>
                  <a:t>d</a:t>
                </a:r>
                <a:r>
                  <a:rPr lang="en-US" sz="2000" baseline="30000" dirty="0" smtClean="0"/>
                  <a:t>-1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+ … + </a:t>
                </a:r>
                <a:r>
                  <a:rPr lang="en-US" sz="2000" i="1" dirty="0" smtClean="0"/>
                  <a:t>b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+ </a:t>
                </a:r>
                <a:r>
                  <a:rPr lang="en-US" sz="2000" i="1" dirty="0" smtClean="0"/>
                  <a:t>b</a:t>
                </a:r>
                <a:r>
                  <a:rPr lang="en-US" sz="2000" baseline="-25000" dirty="0" smtClean="0"/>
                  <a:t>0</a:t>
                </a:r>
              </a:p>
              <a:p>
                <a:r>
                  <a:rPr lang="en-US" sz="2000" dirty="0" smtClean="0"/>
                  <a:t>Translate macrobond derived from </a:t>
                </a:r>
                <a:r>
                  <a:rPr lang="en-US" sz="2000" i="1" dirty="0" smtClean="0"/>
                  <a:t>p</a:t>
                </a:r>
                <a:r>
                  <a:rPr lang="en-US" sz="2000" dirty="0" smtClean="0"/>
                  <a:t> by vector </a:t>
                </a:r>
                <a:r>
                  <a:rPr lang="en-US" sz="2000" b="1" dirty="0" smtClean="0"/>
                  <a:t>v</a:t>
                </a:r>
                <a:r>
                  <a:rPr lang="en-US" sz="2000" dirty="0" smtClean="0"/>
                  <a:t>=(-</a:t>
                </a:r>
                <a:r>
                  <a:rPr lang="el-GR" sz="2000" i="1" dirty="0" smtClean="0"/>
                  <a:t>δ</a:t>
                </a:r>
                <a:r>
                  <a:rPr lang="en-US" sz="2000" i="1" baseline="-25000" dirty="0" smtClean="0"/>
                  <a:t>x</a:t>
                </a:r>
                <a:r>
                  <a:rPr lang="en-US" sz="2000" dirty="0" smtClean="0"/>
                  <a:t>,</a:t>
                </a:r>
                <a:r>
                  <a:rPr lang="el-GR" sz="2000" i="1" dirty="0" smtClean="0"/>
                  <a:t>δ</a:t>
                </a:r>
                <a:r>
                  <a:rPr lang="en-US" sz="2000" i="1" baseline="-25000" dirty="0" smtClean="0"/>
                  <a:t>y</a:t>
                </a:r>
                <a:r>
                  <a:rPr lang="en-US" sz="2000" dirty="0" smtClean="0"/>
                  <a:t>) (both &lt; </a:t>
                </a:r>
                <a:r>
                  <a:rPr lang="en-US" sz="2000" i="1" dirty="0" smtClean="0"/>
                  <a:t>n</a:t>
                </a:r>
                <a:r>
                  <a:rPr lang="en-US" sz="2000" dirty="0" smtClean="0"/>
                  <a:t>): gives polynomial </a:t>
                </a:r>
                <a:r>
                  <a:rPr lang="en-US" sz="2000" i="1" dirty="0" smtClean="0"/>
                  <a:t>p’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 = </a:t>
                </a:r>
                <a:r>
                  <a:rPr lang="en-US" sz="2000" i="1" dirty="0" smtClean="0"/>
                  <a:t>p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 + </a:t>
                </a:r>
                <a:r>
                  <a:rPr lang="el-GR" sz="2000" i="1" dirty="0" smtClean="0"/>
                  <a:t>δ</a:t>
                </a:r>
                <a:r>
                  <a:rPr lang="en-US" sz="2000" i="1" baseline="-25000" dirty="0"/>
                  <a:t>x</a:t>
                </a:r>
                <a:r>
                  <a:rPr lang="en-US" sz="2000" dirty="0" smtClean="0"/>
                  <a:t>) + </a:t>
                </a:r>
                <a:r>
                  <a:rPr lang="el-GR" sz="2000" i="1" dirty="0"/>
                  <a:t>δ</a:t>
                </a:r>
                <a:r>
                  <a:rPr lang="en-US" sz="2000" i="1" baseline="-25000" dirty="0" smtClean="0"/>
                  <a:t>y</a:t>
                </a:r>
                <a:r>
                  <a:rPr lang="en-US" sz="2000" dirty="0" smtClean="0"/>
                  <a:t>.</a:t>
                </a:r>
              </a:p>
              <a:p>
                <a:r>
                  <a:rPr lang="en-US" sz="2000" dirty="0" smtClean="0"/>
                  <a:t>If </a:t>
                </a:r>
                <a:r>
                  <a:rPr lang="en-US" sz="2000" i="1" dirty="0" smtClean="0"/>
                  <a:t>p’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2000" i="1" dirty="0" smtClean="0"/>
                  <a:t>q</a:t>
                </a:r>
                <a:r>
                  <a:rPr lang="en-US" sz="2000" dirty="0" smtClean="0"/>
                  <a:t>, then </a:t>
                </a:r>
                <a:r>
                  <a:rPr lang="en-US" sz="2000" i="1" dirty="0" smtClean="0"/>
                  <a:t>p’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 = </a:t>
                </a:r>
                <a:r>
                  <a:rPr lang="en-US" sz="2000" i="1" dirty="0" smtClean="0"/>
                  <a:t>q</a:t>
                </a:r>
                <a:r>
                  <a:rPr lang="en-US" sz="2000" dirty="0" smtClean="0"/>
                  <a:t>(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) on at most </a:t>
                </a:r>
                <a:r>
                  <a:rPr lang="en-US" sz="2000" i="1" dirty="0" smtClean="0"/>
                  <a:t>d</a:t>
                </a:r>
                <a:r>
                  <a:rPr lang="en-US" sz="2000" dirty="0" smtClean="0"/>
                  <a:t> values of </a:t>
                </a:r>
                <a:r>
                  <a:rPr lang="en-US" sz="2000" i="1" dirty="0" smtClean="0"/>
                  <a:t>x</a:t>
                </a:r>
                <a:r>
                  <a:rPr lang="en-US" sz="2000" dirty="0" smtClean="0"/>
                  <a:t>, and we are done.</a:t>
                </a:r>
              </a:p>
              <a:p>
                <a:r>
                  <a:rPr lang="en-US" sz="2000" dirty="0" smtClean="0"/>
                  <a:t>Otherwise coefficients of </a:t>
                </a:r>
                <a:r>
                  <a:rPr lang="en-US" sz="2000" i="1" dirty="0" smtClean="0"/>
                  <a:t>p’</a:t>
                </a:r>
                <a:r>
                  <a:rPr lang="en-US" sz="2000" dirty="0" smtClean="0"/>
                  <a:t> and </a:t>
                </a:r>
                <a:r>
                  <a:rPr lang="en-US" sz="2000" i="1" dirty="0" smtClean="0"/>
                  <a:t>q</a:t>
                </a:r>
                <a:r>
                  <a:rPr lang="en-US" sz="2000" dirty="0" smtClean="0"/>
                  <a:t> are the same:</a:t>
                </a:r>
              </a:p>
              <a:p>
                <a:pPr lvl="1"/>
                <a:r>
                  <a:rPr lang="en-US" sz="1600" i="1" dirty="0"/>
                  <a:t>p</a:t>
                </a:r>
                <a:r>
                  <a:rPr lang="en-US" sz="1600" i="1" dirty="0" smtClean="0"/>
                  <a:t>’</a:t>
                </a:r>
                <a:r>
                  <a:rPr lang="en-US" sz="1600" dirty="0" smtClean="0"/>
                  <a:t>(</a:t>
                </a:r>
                <a:r>
                  <a:rPr lang="en-US" sz="1600" i="1" dirty="0" smtClean="0"/>
                  <a:t>x</a:t>
                </a:r>
                <a:r>
                  <a:rPr lang="en-US" sz="1600" dirty="0" smtClean="0"/>
                  <a:t>) = [</a:t>
                </a:r>
                <a:r>
                  <a:rPr lang="en-US" sz="1600" i="1" dirty="0" smtClean="0"/>
                  <a:t>a</a:t>
                </a:r>
                <a:r>
                  <a:rPr lang="en-US" sz="1600" i="1" baseline="-25000" dirty="0" smtClean="0"/>
                  <a:t>d</a:t>
                </a:r>
                <a:r>
                  <a:rPr lang="en-US" sz="1600" dirty="0" smtClean="0"/>
                  <a:t>(</a:t>
                </a:r>
                <a:r>
                  <a:rPr lang="en-US" sz="1600" i="1" dirty="0" smtClean="0"/>
                  <a:t>x</a:t>
                </a:r>
                <a:r>
                  <a:rPr lang="en-US" sz="1600" dirty="0" smtClean="0"/>
                  <a:t> + </a:t>
                </a:r>
                <a:r>
                  <a:rPr lang="el-GR" sz="1600" i="1" dirty="0" smtClean="0"/>
                  <a:t>δ</a:t>
                </a:r>
                <a:r>
                  <a:rPr lang="en-US" sz="1600" i="1" baseline="-25000" dirty="0" smtClean="0"/>
                  <a:t>x</a:t>
                </a:r>
                <a:r>
                  <a:rPr lang="en-US" sz="1600" dirty="0" smtClean="0"/>
                  <a:t>)</a:t>
                </a:r>
                <a:r>
                  <a:rPr lang="en-US" sz="1600" i="1" baseline="30000" dirty="0" smtClean="0"/>
                  <a:t>d</a:t>
                </a:r>
                <a:r>
                  <a:rPr lang="en-US" sz="1600" dirty="0" smtClean="0"/>
                  <a:t> + </a:t>
                </a:r>
                <a:r>
                  <a:rPr lang="en-US" sz="1600" i="1" dirty="0" smtClean="0"/>
                  <a:t>a</a:t>
                </a:r>
                <a:r>
                  <a:rPr lang="en-US" sz="1600" i="1" baseline="-25000" dirty="0" smtClean="0"/>
                  <a:t>d</a:t>
                </a:r>
                <a:r>
                  <a:rPr lang="en-US" sz="1600" baseline="-25000" dirty="0" smtClean="0"/>
                  <a:t>-1</a:t>
                </a:r>
                <a:r>
                  <a:rPr lang="en-US" sz="1600" dirty="0" smtClean="0"/>
                  <a:t>(</a:t>
                </a:r>
                <a:r>
                  <a:rPr lang="en-US" sz="1600" i="1" dirty="0" smtClean="0"/>
                  <a:t>x</a:t>
                </a:r>
                <a:r>
                  <a:rPr lang="en-US" sz="1600" dirty="0" smtClean="0"/>
                  <a:t> + </a:t>
                </a:r>
                <a:r>
                  <a:rPr lang="el-GR" sz="1600" i="1" dirty="0" smtClean="0"/>
                  <a:t>δ</a:t>
                </a:r>
                <a:r>
                  <a:rPr lang="en-US" sz="1600" i="1" baseline="-25000" dirty="0" smtClean="0"/>
                  <a:t>x</a:t>
                </a:r>
                <a:r>
                  <a:rPr lang="en-US" sz="1600" dirty="0" smtClean="0"/>
                  <a:t>)</a:t>
                </a:r>
                <a:r>
                  <a:rPr lang="en-US" sz="1600" i="1" baseline="30000" dirty="0" smtClean="0"/>
                  <a:t>d</a:t>
                </a:r>
                <a:r>
                  <a:rPr lang="en-US" sz="1600" baseline="30000" dirty="0" smtClean="0"/>
                  <a:t>-1</a:t>
                </a:r>
                <a:r>
                  <a:rPr lang="en-US" sz="1600" dirty="0" smtClean="0"/>
                  <a:t> + … </a:t>
                </a:r>
                <a:r>
                  <a:rPr lang="en-US" sz="1600" i="1" dirty="0" smtClean="0"/>
                  <a:t>a</a:t>
                </a:r>
                <a:r>
                  <a:rPr lang="en-US" sz="1600" baseline="-25000" dirty="0" smtClean="0"/>
                  <a:t>1</a:t>
                </a:r>
                <a:r>
                  <a:rPr lang="en-US" sz="1600" dirty="0" smtClean="0"/>
                  <a:t>(</a:t>
                </a:r>
                <a:r>
                  <a:rPr lang="en-US" sz="1600" i="1" dirty="0" smtClean="0"/>
                  <a:t>x</a:t>
                </a:r>
                <a:r>
                  <a:rPr lang="en-US" sz="1600" dirty="0" smtClean="0"/>
                  <a:t> + </a:t>
                </a:r>
                <a:r>
                  <a:rPr lang="el-GR" sz="1600" i="1" dirty="0" smtClean="0"/>
                  <a:t>δ</a:t>
                </a:r>
                <a:r>
                  <a:rPr lang="en-US" sz="1600" i="1" baseline="-25000" dirty="0" smtClean="0"/>
                  <a:t>x</a:t>
                </a:r>
                <a:r>
                  <a:rPr lang="en-US" sz="1600" dirty="0" smtClean="0"/>
                  <a:t>) + </a:t>
                </a:r>
                <a:r>
                  <a:rPr lang="en-US" sz="1600" i="1" dirty="0" smtClean="0"/>
                  <a:t>a</a:t>
                </a:r>
                <a:r>
                  <a:rPr lang="en-US" sz="1600" baseline="-25000" dirty="0" smtClean="0"/>
                  <a:t>0</a:t>
                </a:r>
                <a:r>
                  <a:rPr lang="en-US" sz="1600" dirty="0" smtClean="0"/>
                  <a:t>] + </a:t>
                </a:r>
                <a:r>
                  <a:rPr lang="el-GR" sz="1600" i="1" dirty="0" smtClean="0"/>
                  <a:t>δ</a:t>
                </a:r>
                <a:r>
                  <a:rPr lang="en-US" sz="1600" i="1" baseline="-25000" dirty="0" smtClean="0"/>
                  <a:t>y</a:t>
                </a:r>
                <a:endParaRPr lang="en-US" sz="1600" baseline="-25000" dirty="0" smtClean="0"/>
              </a:p>
              <a:p>
                <a:pPr lvl="1"/>
                <a:r>
                  <a:rPr lang="en-US" sz="1600" dirty="0" smtClean="0"/>
                  <a:t>binomial theorem says </a:t>
                </a:r>
                <a:r>
                  <a:rPr lang="en-US" sz="1600" i="1" dirty="0" smtClean="0"/>
                  <a:t>x</a:t>
                </a:r>
                <a:r>
                  <a:rPr lang="en-US" sz="1600" i="1" baseline="30000" dirty="0" smtClean="0"/>
                  <a:t>d</a:t>
                </a:r>
                <a:r>
                  <a:rPr lang="en-US" sz="1600" baseline="30000" dirty="0" smtClean="0"/>
                  <a:t>-1</a:t>
                </a:r>
                <a:r>
                  <a:rPr lang="en-US" sz="1600" dirty="0" smtClean="0"/>
                  <a:t> coefficient (i.e., </a:t>
                </a:r>
                <a:r>
                  <a:rPr lang="en-US" sz="1600" i="1" dirty="0" smtClean="0"/>
                  <a:t>b</a:t>
                </a:r>
                <a:r>
                  <a:rPr lang="en-US" sz="1600" i="1" baseline="-25000" dirty="0" smtClean="0"/>
                  <a:t>d</a:t>
                </a:r>
                <a:r>
                  <a:rPr lang="en-US" sz="1600" baseline="-25000" dirty="0" smtClean="0"/>
                  <a:t>-1</a:t>
                </a:r>
                <a:r>
                  <a:rPr lang="en-US" sz="1600" dirty="0" smtClean="0"/>
                  <a:t>) is </a:t>
                </a:r>
                <a:r>
                  <a:rPr lang="en-US" sz="1600" i="1" dirty="0" smtClean="0"/>
                  <a:t>a</a:t>
                </a:r>
                <a:r>
                  <a:rPr lang="en-US" sz="1600" i="1" baseline="-25000" dirty="0" smtClean="0"/>
                  <a:t>d</a:t>
                </a:r>
                <a:r>
                  <a:rPr lang="en-US" sz="1600" baseline="-25000" dirty="0" smtClean="0"/>
                  <a:t>-1</a:t>
                </a:r>
                <a:r>
                  <a:rPr lang="en-US" sz="1600" dirty="0" smtClean="0"/>
                  <a:t> + </a:t>
                </a:r>
                <a:r>
                  <a:rPr lang="en-US" sz="1600" i="1" dirty="0" smtClean="0"/>
                  <a:t>d</a:t>
                </a:r>
                <a:r>
                  <a:rPr lang="el-GR" sz="1600" i="1" dirty="0" smtClean="0"/>
                  <a:t>δ</a:t>
                </a:r>
                <a:r>
                  <a:rPr lang="en-US" sz="1600" i="1" baseline="-25000" dirty="0" err="1" smtClean="0"/>
                  <a:t>x</a:t>
                </a:r>
                <a:r>
                  <a:rPr lang="en-US" sz="1600" i="1" dirty="0" err="1" smtClean="0"/>
                  <a:t>a</a:t>
                </a:r>
                <a:r>
                  <a:rPr lang="en-US" sz="1600" i="1" baseline="-25000" dirty="0" err="1" smtClean="0"/>
                  <a:t>d</a:t>
                </a:r>
                <a:endParaRPr lang="en-US" sz="1600" i="1" dirty="0" smtClean="0"/>
              </a:p>
              <a:p>
                <a:pPr lvl="1"/>
                <a:r>
                  <a:rPr lang="en-US" sz="1600" dirty="0" smtClean="0"/>
                  <a:t>But </a:t>
                </a:r>
                <a:r>
                  <a:rPr lang="en-US" sz="1600" i="1" dirty="0" err="1" smtClean="0"/>
                  <a:t>d</a:t>
                </a:r>
                <a:r>
                  <a:rPr lang="en-US" sz="1600" dirty="0" err="1" smtClean="0"/>
                  <a:t>,</a:t>
                </a:r>
                <a:r>
                  <a:rPr lang="en-US" sz="1600" i="1" dirty="0" err="1" smtClean="0"/>
                  <a:t>a</a:t>
                </a:r>
                <a:r>
                  <a:rPr lang="en-US" sz="1600" i="1" baseline="-25000" dirty="0" err="1" smtClean="0"/>
                  <a:t>d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≢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/>
                  <a:t>0 mod </a:t>
                </a:r>
                <a:r>
                  <a:rPr lang="en-US" sz="1600" i="1" dirty="0"/>
                  <a:t>n</a:t>
                </a:r>
                <a:r>
                  <a:rPr lang="en-US" sz="1600" dirty="0" smtClean="0"/>
                  <a:t>, so (</a:t>
                </a:r>
                <a:r>
                  <a:rPr lang="en-US" sz="1600" i="1" dirty="0" smtClean="0"/>
                  <a:t>d</a:t>
                </a:r>
                <a:r>
                  <a:rPr lang="el-GR" sz="1600" i="1" dirty="0"/>
                  <a:t>δ</a:t>
                </a:r>
                <a:r>
                  <a:rPr lang="en-US" sz="1600" i="1" baseline="-25000" dirty="0" err="1"/>
                  <a:t>x</a:t>
                </a:r>
                <a:r>
                  <a:rPr lang="en-US" sz="1600" i="1" dirty="0" err="1"/>
                  <a:t>a</a:t>
                </a:r>
                <a:r>
                  <a:rPr lang="en-US" sz="1600" i="1" baseline="-25000" dirty="0" err="1"/>
                  <a:t>d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600" dirty="0"/>
                  <a:t> 0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mod </a:t>
                </a:r>
                <a:r>
                  <a:rPr lang="en-US" sz="1600" i="1" dirty="0" smtClean="0"/>
                  <a:t>n</a:t>
                </a:r>
                <a:r>
                  <a:rPr lang="en-US" sz="1600" dirty="0" smtClean="0"/>
                  <a:t>)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600" dirty="0" smtClean="0"/>
                  <a:t> (</a:t>
                </a:r>
                <a:r>
                  <a:rPr lang="el-GR" sz="1600" i="1" dirty="0" smtClean="0"/>
                  <a:t>δ</a:t>
                </a:r>
                <a:r>
                  <a:rPr lang="en-US" sz="1600" i="1" baseline="-25000" dirty="0"/>
                  <a:t>x</a:t>
                </a:r>
                <a:r>
                  <a:rPr lang="en-US" sz="1600" dirty="0" smtClean="0"/>
                  <a:t> = 0)</a:t>
                </a:r>
              </a:p>
              <a:p>
                <a:pPr lvl="1"/>
                <a:r>
                  <a:rPr lang="en-US" sz="1600" dirty="0" smtClean="0"/>
                  <a:t>Also, </a:t>
                </a:r>
                <a:r>
                  <a:rPr lang="en-US" sz="1600" dirty="0"/>
                  <a:t>binomial theorem says </a:t>
                </a:r>
                <a:r>
                  <a:rPr lang="en-US" sz="1600" dirty="0" smtClean="0"/>
                  <a:t>constant </a:t>
                </a:r>
                <a:r>
                  <a:rPr lang="en-US" sz="1600" dirty="0"/>
                  <a:t>coefficient </a:t>
                </a:r>
                <a:r>
                  <a:rPr lang="en-US" sz="1600" dirty="0" smtClean="0"/>
                  <a:t>(</a:t>
                </a:r>
                <a:r>
                  <a:rPr lang="en-US" sz="1600" dirty="0"/>
                  <a:t>i.e., </a:t>
                </a:r>
                <a:r>
                  <a:rPr lang="en-US" sz="1600" i="1" dirty="0" smtClean="0"/>
                  <a:t>b</a:t>
                </a:r>
                <a:r>
                  <a:rPr lang="en-US" sz="1600" baseline="-25000" dirty="0" smtClean="0"/>
                  <a:t>0</a:t>
                </a:r>
                <a:r>
                  <a:rPr lang="en-US" sz="1600" dirty="0" smtClean="0"/>
                  <a:t>) is                                       </a:t>
                </a:r>
                <a:r>
                  <a:rPr lang="en-US" sz="1600" i="1" dirty="0" smtClean="0"/>
                  <a:t>a</a:t>
                </a:r>
                <a:r>
                  <a:rPr lang="en-US" sz="1600" i="1" baseline="-25000" dirty="0" smtClean="0"/>
                  <a:t>d</a:t>
                </a:r>
                <a:r>
                  <a:rPr lang="el-GR" sz="1600" i="1" dirty="0"/>
                  <a:t>δ</a:t>
                </a:r>
                <a:r>
                  <a:rPr lang="en-US" sz="1600" i="1" baseline="-25000" dirty="0" err="1"/>
                  <a:t>x</a:t>
                </a:r>
                <a:r>
                  <a:rPr lang="en-US" sz="1600" i="1" baseline="30000" dirty="0" err="1"/>
                  <a:t>d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+ </a:t>
                </a:r>
                <a:r>
                  <a:rPr lang="en-US" sz="1600" i="1" dirty="0" smtClean="0"/>
                  <a:t>a</a:t>
                </a:r>
                <a:r>
                  <a:rPr lang="en-US" sz="1600" i="1" baseline="-25000" dirty="0" smtClean="0"/>
                  <a:t>d</a:t>
                </a:r>
                <a:r>
                  <a:rPr lang="en-US" sz="1600" baseline="-25000" dirty="0" smtClean="0"/>
                  <a:t>-1</a:t>
                </a:r>
                <a:r>
                  <a:rPr lang="el-GR" sz="1600" i="1" dirty="0" smtClean="0"/>
                  <a:t>δ</a:t>
                </a:r>
                <a:r>
                  <a:rPr lang="en-US" sz="1600" i="1" baseline="-25000" dirty="0" smtClean="0"/>
                  <a:t>x</a:t>
                </a:r>
                <a:r>
                  <a:rPr lang="en-US" sz="1600" i="1" baseline="30000" dirty="0" smtClean="0"/>
                  <a:t>d</a:t>
                </a:r>
                <a:r>
                  <a:rPr lang="en-US" sz="1600" baseline="30000" dirty="0" smtClean="0"/>
                  <a:t>-1</a:t>
                </a:r>
                <a:r>
                  <a:rPr lang="en-US" sz="1600" dirty="0" smtClean="0"/>
                  <a:t> + …</a:t>
                </a:r>
                <a:r>
                  <a:rPr lang="en-US" sz="1600" i="1" dirty="0"/>
                  <a:t> </a:t>
                </a:r>
                <a:r>
                  <a:rPr lang="en-US" sz="1600" dirty="0"/>
                  <a:t>+</a:t>
                </a:r>
                <a:r>
                  <a:rPr lang="en-US" sz="1600" dirty="0" smtClean="0"/>
                  <a:t> </a:t>
                </a:r>
                <a:r>
                  <a:rPr lang="en-US" sz="1600" i="1" dirty="0" smtClean="0"/>
                  <a:t>a</a:t>
                </a:r>
                <a:r>
                  <a:rPr lang="en-US" sz="1600" baseline="-25000" dirty="0" smtClean="0"/>
                  <a:t>1</a:t>
                </a:r>
                <a:r>
                  <a:rPr lang="el-GR" sz="1600" i="1" dirty="0"/>
                  <a:t>δ</a:t>
                </a:r>
                <a:r>
                  <a:rPr lang="en-US" sz="1600" i="1" baseline="-25000" dirty="0"/>
                  <a:t>x</a:t>
                </a:r>
                <a:r>
                  <a:rPr lang="en-US" sz="1600" baseline="30000" dirty="0"/>
                  <a:t>1</a:t>
                </a:r>
                <a:r>
                  <a:rPr lang="en-US" sz="1600" dirty="0"/>
                  <a:t> +</a:t>
                </a:r>
                <a:r>
                  <a:rPr lang="en-US" sz="1600" dirty="0" smtClean="0"/>
                  <a:t> </a:t>
                </a:r>
                <a:r>
                  <a:rPr lang="en-US" sz="1600" i="1" dirty="0" smtClean="0"/>
                  <a:t>a</a:t>
                </a:r>
                <a:r>
                  <a:rPr lang="en-US" sz="1600" baseline="-25000" dirty="0" smtClean="0"/>
                  <a:t>0</a:t>
                </a:r>
                <a:r>
                  <a:rPr lang="en-US" sz="1600" dirty="0" smtClean="0"/>
                  <a:t> + </a:t>
                </a:r>
                <a:r>
                  <a:rPr lang="el-GR" sz="1600" i="1" dirty="0"/>
                  <a:t>δ</a:t>
                </a:r>
                <a:r>
                  <a:rPr lang="en-US" sz="1600" i="1" baseline="-25000" dirty="0"/>
                  <a:t>y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i="1" dirty="0" smtClean="0"/>
                  <a:t>b</a:t>
                </a:r>
                <a:r>
                  <a:rPr lang="en-US" sz="1600" baseline="-25000" dirty="0" smtClean="0"/>
                  <a:t>0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mod </a:t>
                </a:r>
                <a:r>
                  <a:rPr lang="en-US" sz="1600" i="1" dirty="0" smtClean="0"/>
                  <a:t>n</a:t>
                </a:r>
              </a:p>
              <a:p>
                <a:pPr lvl="1"/>
                <a:endParaRPr lang="en-US" sz="1600" dirty="0" smtClean="0"/>
              </a:p>
              <a:p>
                <a:pPr lvl="1"/>
                <a:r>
                  <a:rPr lang="en-US" sz="1600" dirty="0" smtClean="0"/>
                  <a:t>So </a:t>
                </a:r>
                <a:r>
                  <a:rPr lang="el-GR" sz="1600" i="1" dirty="0"/>
                  <a:t>δ</a:t>
                </a:r>
                <a:r>
                  <a:rPr lang="en-US" sz="1600" i="1" baseline="-25000" dirty="0"/>
                  <a:t>y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600" dirty="0"/>
                  <a:t> 0 mod </a:t>
                </a:r>
                <a:r>
                  <a:rPr lang="en-US" sz="1600" i="1" dirty="0" smtClean="0"/>
                  <a:t>n</a:t>
                </a:r>
                <a:r>
                  <a:rPr lang="en-US" sz="1600" dirty="0" smtClean="0"/>
                  <a:t>, </a:t>
                </a:r>
                <a:r>
                  <a:rPr lang="en-US" sz="1600" i="1" dirty="0" smtClean="0"/>
                  <a:t>i.e.</a:t>
                </a:r>
                <a:r>
                  <a:rPr lang="en-US" sz="1600" dirty="0" smtClean="0"/>
                  <a:t>, </a:t>
                </a:r>
                <a:r>
                  <a:rPr lang="el-GR" sz="1600" i="1" dirty="0"/>
                  <a:t>δ</a:t>
                </a:r>
                <a:r>
                  <a:rPr lang="en-US" sz="1600" i="1" baseline="-25000" dirty="0" smtClean="0"/>
                  <a:t>y</a:t>
                </a:r>
                <a:r>
                  <a:rPr lang="en-US" sz="1600" dirty="0" smtClean="0"/>
                  <a:t> = 0</a:t>
                </a:r>
              </a:p>
              <a:p>
                <a:r>
                  <a:rPr lang="en-US" sz="2000" dirty="0" smtClean="0"/>
                  <a:t>So </a:t>
                </a:r>
                <a:r>
                  <a:rPr lang="en-US" sz="2000" i="1" dirty="0" smtClean="0"/>
                  <a:t>p</a:t>
                </a:r>
                <a:r>
                  <a:rPr lang="en-US" sz="2000" dirty="0" smtClean="0"/>
                  <a:t> = </a:t>
                </a:r>
                <a:r>
                  <a:rPr lang="en-US" sz="2000" i="1" dirty="0" smtClean="0"/>
                  <a:t>q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i.e.</a:t>
                </a:r>
                <a:r>
                  <a:rPr lang="en-US" sz="2000" dirty="0" smtClean="0"/>
                  <a:t>, if </a:t>
                </a:r>
                <a:r>
                  <a:rPr lang="en-US" sz="2000" i="1" dirty="0" smtClean="0"/>
                  <a:t>p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n-US" sz="2000" i="1" dirty="0" smtClean="0"/>
                  <a:t>q</a:t>
                </a:r>
                <a:r>
                  <a:rPr lang="en-US" sz="2000" dirty="0" smtClean="0"/>
                  <a:t>, then their translations are unequal also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060447"/>
                <a:ext cx="7886700" cy="4541521"/>
              </a:xfrm>
              <a:blipFill rotWithShape="0">
                <a:blip r:embed="rId2"/>
                <a:stretch>
                  <a:fillRect l="-696" t="-1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21546" y="1502974"/>
                <a:ext cx="57377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 smtClean="0"/>
                  <a:t> 0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546" y="1502974"/>
                <a:ext cx="573779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0000" r="-106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1664208" y="1872519"/>
            <a:ext cx="0" cy="2671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942427" y="1502974"/>
            <a:ext cx="48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= 0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395728" y="1872519"/>
            <a:ext cx="789360" cy="3403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2"/>
          </p:cNvCxnSpPr>
          <p:nvPr/>
        </p:nvCxnSpPr>
        <p:spPr>
          <a:xfrm>
            <a:off x="3185088" y="1872306"/>
            <a:ext cx="947101" cy="3039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287348" y="1468494"/>
                <a:ext cx="52823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0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348" y="1468494"/>
                <a:ext cx="528235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r="-919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>
            <a:off x="5530010" y="1838039"/>
            <a:ext cx="0" cy="2671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808229" y="1468494"/>
            <a:ext cx="48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= 0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261530" y="1838039"/>
            <a:ext cx="789360" cy="3403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3" idx="2"/>
          </p:cNvCxnSpPr>
          <p:nvPr/>
        </p:nvCxnSpPr>
        <p:spPr>
          <a:xfrm>
            <a:off x="7050890" y="1837826"/>
            <a:ext cx="947101" cy="3039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883817" y="4459534"/>
            <a:ext cx="48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= 0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804328" y="4459534"/>
            <a:ext cx="139270" cy="1307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297166" y="4413504"/>
            <a:ext cx="444181" cy="176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469978" y="5285232"/>
            <a:ext cx="48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= 0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1743202" y="5193792"/>
            <a:ext cx="807807" cy="2255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373563" y="5176131"/>
            <a:ext cx="227012" cy="208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2448983" y="5219700"/>
            <a:ext cx="192459" cy="1996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737454" y="5035034"/>
            <a:ext cx="48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882392" y="5164992"/>
            <a:ext cx="493691" cy="2543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3147370" y="5480304"/>
            <a:ext cx="539568" cy="3535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092257" y="4418584"/>
            <a:ext cx="539568" cy="3535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3914775" y="5219700"/>
            <a:ext cx="163513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066943" y="2101188"/>
            <a:ext cx="365328" cy="3535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926807" y="2078261"/>
            <a:ext cx="365328" cy="3535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414133" y="4109538"/>
                <a:ext cx="13853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b</a:t>
                </a:r>
                <a:r>
                  <a:rPr lang="en-US" i="1" baseline="-25000" dirty="0"/>
                  <a:t>d</a:t>
                </a:r>
                <a:r>
                  <a:rPr lang="en-US" baseline="-25000" dirty="0"/>
                  <a:t>-1</a:t>
                </a:r>
                <a:r>
                  <a:rPr lang="en-US" dirty="0"/>
                  <a:t> mod </a:t>
                </a:r>
                <a:r>
                  <a:rPr lang="en-US" i="1" dirty="0"/>
                  <a:t>n</a:t>
                </a:r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133" y="4109538"/>
                <a:ext cx="1385316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r="-352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982969" y="5295638"/>
            <a:ext cx="48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= 0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2188941" y="2084451"/>
            <a:ext cx="484726" cy="3535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048805" y="2061524"/>
            <a:ext cx="484726" cy="3535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0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14" grpId="0"/>
      <p:bldP spid="21" grpId="0"/>
      <p:bldP spid="23" grpId="0"/>
      <p:bldP spid="26" grpId="0"/>
      <p:bldP spid="33" grpId="0"/>
      <p:bldP spid="42" grpId="0"/>
      <p:bldP spid="50" grpId="0" animBg="1"/>
      <p:bldP spid="51" grpId="0" animBg="1"/>
      <p:bldP spid="51" grpId="1" animBg="1"/>
      <p:bldP spid="51" grpId="2" animBg="1"/>
      <p:bldP spid="30" grpId="0" animBg="1"/>
      <p:bldP spid="30" grpId="1" animBg="1"/>
      <p:bldP spid="31" grpId="0" animBg="1"/>
      <p:bldP spid="31" grpId="1" animBg="1"/>
      <p:bldP spid="2" grpId="0"/>
      <p:bldP spid="39" grpId="0"/>
      <p:bldP spid="44" grpId="0" animBg="1"/>
      <p:bldP spid="44" grpId="1" animBg="1"/>
      <p:bldP spid="45" grpId="0" animBg="1"/>
      <p:bldP spid="4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 to macrobonds in </a:t>
            </a:r>
            <a:r>
              <a:rPr lang="en-US" i="1" dirty="0" smtClean="0"/>
              <a:t>n</a:t>
            </a:r>
            <a:r>
              <a:rPr lang="en-US" dirty="0" smtClean="0"/>
              <a:t> x </a:t>
            </a:r>
            <a:r>
              <a:rPr lang="en-US" i="1" dirty="0" smtClean="0"/>
              <a:t>n</a:t>
            </a:r>
            <a:r>
              <a:rPr lang="en-US" dirty="0" smtClean="0"/>
              <a:t> square (or </a:t>
            </a:r>
            <a:r>
              <a:rPr lang="en-US" i="1" dirty="0" smtClean="0"/>
              <a:t>n</a:t>
            </a:r>
            <a:r>
              <a:rPr lang="en-US" dirty="0" smtClean="0"/>
              <a:t> x </a:t>
            </a:r>
            <a:r>
              <a:rPr lang="en-US" i="1" dirty="0" smtClean="0"/>
              <a:t>n</a:t>
            </a:r>
            <a:r>
              <a:rPr lang="en-US" dirty="0" smtClean="0"/>
              <a:t>’ rectangle) that aren’t functions (i.e., exactly one </a:t>
            </a:r>
            <a:r>
              <a:rPr lang="en-US" i="1" dirty="0" smtClean="0"/>
              <a:t>y</a:t>
            </a:r>
            <a:r>
              <a:rPr lang="en-US" dirty="0" smtClean="0"/>
              <a:t> value per </a:t>
            </a:r>
            <a:r>
              <a:rPr lang="en-US" i="1" dirty="0" smtClean="0"/>
              <a:t>x</a:t>
            </a:r>
            <a:r>
              <a:rPr lang="en-US" dirty="0" smtClean="0"/>
              <a:t> value)</a:t>
            </a:r>
          </a:p>
          <a:p>
            <a:r>
              <a:rPr lang="en-US" dirty="0" smtClean="0"/>
              <a:t>Rotations</a:t>
            </a:r>
          </a:p>
          <a:p>
            <a:pPr lvl="1"/>
            <a:r>
              <a:rPr lang="en-US" dirty="0" smtClean="0"/>
              <a:t>may be moot with particular DNA origami examples</a:t>
            </a:r>
          </a:p>
          <a:p>
            <a:r>
              <a:rPr lang="en-US" dirty="0" smtClean="0"/>
              <a:t>Allow smooth transition from initial misaligned binding to intended alignment</a:t>
            </a:r>
          </a:p>
          <a:p>
            <a:r>
              <a:rPr lang="en-US" dirty="0" smtClean="0"/>
              <a:t>Lower bounds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59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05" y="2181556"/>
            <a:ext cx="2286198" cy="2286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44" y="2167652"/>
            <a:ext cx="3004566" cy="1971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685" y="4139069"/>
            <a:ext cx="2743483" cy="657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499" y="5042824"/>
            <a:ext cx="800652" cy="743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4989" y="1814876"/>
            <a:ext cx="233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Andrew Winslow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0004" y="1773234"/>
            <a:ext cx="392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 </a:t>
            </a:r>
            <a:r>
              <a:rPr lang="en-US" dirty="0" smtClean="0"/>
              <a:t>Arkansas self-assembly </a:t>
            </a:r>
            <a:r>
              <a:rPr lang="en-US" dirty="0"/>
              <a:t>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16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Experimental background: </a:t>
            </a:r>
            <a:br>
              <a:rPr lang="en-US" sz="4400" dirty="0" smtClean="0"/>
            </a:br>
            <a:r>
              <a:rPr lang="en-US" sz="4400" dirty="0" smtClean="0"/>
              <a:t>Structural DNA nanotechnology</a:t>
            </a:r>
            <a:endParaRPr lang="en-US" sz="4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a.k.a.</a:t>
            </a:r>
            <a:r>
              <a:rPr lang="en-US" dirty="0" smtClean="0"/>
              <a:t> DNA carpentry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http://www.sevacall.com/blog/wp-content/uploads/2013/08/Carpentry-Tools-List-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28" y="4589464"/>
            <a:ext cx="2999255" cy="199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hmh.maryland.gov/laboratories/PublishingImages/d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10" y="4589464"/>
            <a:ext cx="1092573" cy="72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89" y="1842347"/>
            <a:ext cx="1931248" cy="188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406" y="1941698"/>
            <a:ext cx="544182" cy="58784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853067" y="2030304"/>
            <a:ext cx="2718933" cy="1632341"/>
            <a:chOff x="3130587" y="2640884"/>
            <a:chExt cx="2718933" cy="16323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9177" y="2640884"/>
              <a:ext cx="1820343" cy="1632341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3130587" y="3271652"/>
              <a:ext cx="728894" cy="28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9989" y="4163673"/>
            <a:ext cx="20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scaffold</a:t>
            </a:r>
            <a:r>
              <a:rPr lang="en-US" dirty="0"/>
              <a:t> DNA strand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074049" y="3613027"/>
            <a:ext cx="0" cy="5506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2315212" y="1366290"/>
            <a:ext cx="3296826" cy="2408319"/>
            <a:chOff x="3839385" y="1954459"/>
            <a:chExt cx="3296826" cy="24083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3437" y="2529867"/>
              <a:ext cx="1082774" cy="8423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17252" y="3529546"/>
              <a:ext cx="755143" cy="83323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106134" y="1954459"/>
              <a:ext cx="202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staple</a:t>
              </a:r>
              <a:r>
                <a:rPr lang="en-US" dirty="0"/>
                <a:t> DNA strands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839385" y="2245012"/>
              <a:ext cx="329360" cy="28485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966169" y="2277092"/>
              <a:ext cx="251083" cy="34138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515097" y="1842347"/>
            <a:ext cx="3472740" cy="1625997"/>
            <a:chOff x="7383397" y="2428756"/>
            <a:chExt cx="3472740" cy="16259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29886" y="2820389"/>
              <a:ext cx="2011916" cy="1234364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>
              <a:off x="7677339" y="3250407"/>
              <a:ext cx="728894" cy="28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29886" y="2428756"/>
              <a:ext cx="2026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folded DNA origami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83397" y="2738768"/>
              <a:ext cx="14355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heat to 90C, cool to 20C over an hour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419232" y="704741"/>
            <a:ext cx="3508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Paul </a:t>
            </a:r>
            <a:r>
              <a:rPr lang="en-US" sz="1200" dirty="0" err="1"/>
              <a:t>Rothemund</a:t>
            </a:r>
            <a:endParaRPr lang="en-US" sz="1200" dirty="0"/>
          </a:p>
          <a:p>
            <a:r>
              <a:rPr lang="en-US" sz="1200" i="1" dirty="0"/>
              <a:t>Folding DNA to create </a:t>
            </a:r>
            <a:r>
              <a:rPr lang="en-US" sz="1200" i="1" dirty="0" err="1"/>
              <a:t>nanoscale</a:t>
            </a:r>
            <a:r>
              <a:rPr lang="en-US" sz="1200" i="1" dirty="0"/>
              <a:t> shapes and patterns</a:t>
            </a:r>
          </a:p>
          <a:p>
            <a:r>
              <a:rPr lang="en-US" sz="1200" u="sng" dirty="0"/>
              <a:t>Nature</a:t>
            </a:r>
            <a:r>
              <a:rPr lang="en-US" sz="1200" dirty="0"/>
              <a:t> 2006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6501" y="4480610"/>
            <a:ext cx="2338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(M13mp18 bacteriophage virus)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origami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pic>
        <p:nvPicPr>
          <p:cNvPr id="27" name="DNA-origami-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1451" y="3758453"/>
            <a:ext cx="3722933" cy="279219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898891" y="6370227"/>
            <a:ext cx="1296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</a:t>
            </a:r>
            <a:r>
              <a:rPr lang="en-US" sz="1200" dirty="0" smtClean="0"/>
              <a:t>Shawn Douglas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149989" y="6374270"/>
            <a:ext cx="3587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http://openwetware.org/wiki/Biomod/2014/Design</a:t>
            </a:r>
          </a:p>
        </p:txBody>
      </p:sp>
    </p:spTree>
    <p:extLst>
      <p:ext uri="{BB962C8B-B14F-4D97-AF65-F5344CB8AC3E}">
        <p14:creationId xmlns:p14="http://schemas.microsoft.com/office/powerpoint/2010/main" val="37375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5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7" grpId="0"/>
      <p:bldP spid="40" grpId="0"/>
      <p:bldP spid="3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origami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24" y="1748101"/>
            <a:ext cx="7115717" cy="4602769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7656450" y="4074886"/>
            <a:ext cx="183515" cy="849086"/>
          </a:xfrm>
          <a:prstGeom prst="rightBrace">
            <a:avLst>
              <a:gd name="adj1" fmla="val 40948"/>
              <a:gd name="adj2" fmla="val 493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93959" y="4288642"/>
            <a:ext cx="127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nm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2180" y="704741"/>
            <a:ext cx="3508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Paul </a:t>
            </a:r>
            <a:r>
              <a:rPr lang="en-US" sz="1200" dirty="0" err="1"/>
              <a:t>Rothemund</a:t>
            </a:r>
            <a:endParaRPr lang="en-US" sz="1200" dirty="0"/>
          </a:p>
          <a:p>
            <a:r>
              <a:rPr lang="en-US" sz="1200" i="1" dirty="0"/>
              <a:t>Folding DNA to create </a:t>
            </a:r>
            <a:r>
              <a:rPr lang="en-US" sz="1200" i="1" dirty="0" err="1"/>
              <a:t>nanoscale</a:t>
            </a:r>
            <a:r>
              <a:rPr lang="en-US" sz="1200" i="1" dirty="0"/>
              <a:t> shapes and patterns</a:t>
            </a:r>
          </a:p>
          <a:p>
            <a:r>
              <a:rPr lang="en-US" sz="1200" u="sng" dirty="0"/>
              <a:t>Nature</a:t>
            </a:r>
            <a:r>
              <a:rPr lang="en-US" sz="1200" dirty="0"/>
              <a:t> 2006</a:t>
            </a:r>
          </a:p>
        </p:txBody>
      </p:sp>
      <p:sp>
        <p:nvSpPr>
          <p:cNvPr id="9" name="Rectangle 8"/>
          <p:cNvSpPr/>
          <p:nvPr/>
        </p:nvSpPr>
        <p:spPr>
          <a:xfrm>
            <a:off x="7606141" y="3029826"/>
            <a:ext cx="1398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Atomic force microscope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05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openwetware.org/images/5/55/Figure14ofkansa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6" t="70758" r="5282" b="9309"/>
          <a:stretch/>
        </p:blipFill>
        <p:spPr bwMode="auto">
          <a:xfrm>
            <a:off x="2251469" y="2915718"/>
            <a:ext cx="3828288" cy="220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DNA stacking interactions between blunt ends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895" y="6347019"/>
            <a:ext cx="44817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© http://openwetware.org/wiki/Biomod/2014/Kansai/Experiment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346773" y="2255467"/>
            <a:ext cx="3459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nonspecific</a:t>
            </a:r>
            <a:r>
              <a:rPr lang="en-US" dirty="0"/>
              <a:t> attractive interactions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3906982" y="2624799"/>
            <a:ext cx="169618" cy="8546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2"/>
          </p:cNvCxnSpPr>
          <p:nvPr/>
        </p:nvCxnSpPr>
        <p:spPr>
          <a:xfrm>
            <a:off x="4076600" y="2624799"/>
            <a:ext cx="162891" cy="17987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3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Stacking </a:t>
            </a:r>
            <a:r>
              <a:rPr lang="en-US" smtClean="0"/>
              <a:t>at edges </a:t>
            </a:r>
            <a:r>
              <a:rPr lang="en-US" dirty="0" smtClean="0"/>
              <a:t>of DNA origami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404" y="2187347"/>
            <a:ext cx="4043872" cy="2152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82746" y="4240845"/>
            <a:ext cx="1389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scale bars: 100nm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6650" y="5904437"/>
            <a:ext cx="545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Sungwook</a:t>
            </a:r>
            <a:r>
              <a:rPr lang="en-US" sz="1200" dirty="0"/>
              <a:t> Woo, Paul </a:t>
            </a:r>
            <a:r>
              <a:rPr lang="en-US" sz="1200" dirty="0" err="1"/>
              <a:t>Rothemund</a:t>
            </a:r>
            <a:endParaRPr lang="en-US" sz="1200" dirty="0"/>
          </a:p>
          <a:p>
            <a:r>
              <a:rPr lang="en-US" sz="1200" i="1" dirty="0"/>
              <a:t>Programmable molecular recognition based on the geometry of DNA nanostructures</a:t>
            </a:r>
          </a:p>
          <a:p>
            <a:r>
              <a:rPr lang="en-US" sz="1200" u="sng" dirty="0"/>
              <a:t>Nature Chemistry</a:t>
            </a:r>
            <a:r>
              <a:rPr lang="en-US" sz="1200" dirty="0"/>
              <a:t> 2011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46971" y="2187347"/>
            <a:ext cx="4484721" cy="2159270"/>
            <a:chOff x="815045" y="1995944"/>
            <a:chExt cx="4940606" cy="23436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45" y="1995944"/>
              <a:ext cx="4469867" cy="2343602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H="1" flipV="1">
              <a:off x="5214118" y="4046224"/>
              <a:ext cx="541532" cy="1953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 flipV="1">
              <a:off x="5214119" y="3930018"/>
              <a:ext cx="541531" cy="31155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5212859" y="2187351"/>
              <a:ext cx="542792" cy="205422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6200000">
              <a:off x="5100126" y="3182547"/>
              <a:ext cx="330382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85592" y="4175156"/>
            <a:ext cx="127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blunt ends</a:t>
            </a:r>
          </a:p>
        </p:txBody>
      </p:sp>
      <p:pic>
        <p:nvPicPr>
          <p:cNvPr id="15" name="Picture 2" descr="http://openwetware.org/images/5/55/Figure14ofkansai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6" t="70758" r="5282" b="9309"/>
          <a:stretch/>
        </p:blipFill>
        <p:spPr bwMode="auto">
          <a:xfrm>
            <a:off x="2251469" y="2915718"/>
            <a:ext cx="3828288" cy="220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6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9000" y="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65126"/>
            <a:ext cx="8441822" cy="1325563"/>
          </a:xfrm>
        </p:spPr>
        <p:txBody>
          <a:bodyPr>
            <a:normAutofit/>
          </a:bodyPr>
          <a:lstStyle/>
          <a:p>
            <a:r>
              <a:rPr lang="en-US" sz="3000" dirty="0"/>
              <a:t>Programming </a:t>
            </a:r>
            <a:r>
              <a:rPr lang="en-US" sz="3000" u="sng" dirty="0"/>
              <a:t>specific</a:t>
            </a:r>
            <a:r>
              <a:rPr lang="en-US" sz="3000" dirty="0"/>
              <a:t> macrobonds through geometric arrangement of </a:t>
            </a:r>
            <a:r>
              <a:rPr lang="en-US" sz="3000" u="sng" dirty="0"/>
              <a:t>nonspecific</a:t>
            </a:r>
            <a:r>
              <a:rPr lang="en-US" sz="3000" dirty="0"/>
              <a:t> bonds (“patches”)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2225"/>
          <a:stretch/>
        </p:blipFill>
        <p:spPr>
          <a:xfrm>
            <a:off x="282552" y="2035193"/>
            <a:ext cx="3902968" cy="1396775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8" idx="1"/>
          </p:cNvCxnSpPr>
          <p:nvPr/>
        </p:nvCxnSpPr>
        <p:spPr>
          <a:xfrm flipH="1">
            <a:off x="1784663" y="2054743"/>
            <a:ext cx="1427377" cy="665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12040" y="1731577"/>
            <a:ext cx="194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staple left out to “deactivate” patch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000" y="2771969"/>
            <a:ext cx="3828263" cy="192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12897" y="1848639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unintended translations can result in overlap between large </a:t>
            </a:r>
            <a:r>
              <a:rPr lang="en-US" dirty="0" smtClean="0"/>
              <a:t>subset </a:t>
            </a:r>
            <a:r>
              <a:rPr lang="en-US" dirty="0"/>
              <a:t>of patches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56650" y="5904437"/>
            <a:ext cx="545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Sungwook</a:t>
            </a:r>
            <a:r>
              <a:rPr lang="en-US" sz="1200" dirty="0"/>
              <a:t> Woo, Paul </a:t>
            </a:r>
            <a:r>
              <a:rPr lang="en-US" sz="1200" dirty="0" err="1"/>
              <a:t>Rothemund</a:t>
            </a:r>
            <a:endParaRPr lang="en-US" sz="1200" dirty="0"/>
          </a:p>
          <a:p>
            <a:r>
              <a:rPr lang="en-US" sz="1200" i="1" dirty="0"/>
              <a:t>Programmable molecular recognition based on the geometry of DNA nanostructures</a:t>
            </a:r>
          </a:p>
          <a:p>
            <a:r>
              <a:rPr lang="en-US" sz="1200" u="sng" dirty="0"/>
              <a:t>Nature Chemistry</a:t>
            </a:r>
            <a:r>
              <a:rPr lang="en-US" sz="1200" dirty="0"/>
              <a:t> 2011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6604"/>
          <a:stretch/>
        </p:blipFill>
        <p:spPr>
          <a:xfrm>
            <a:off x="276614" y="3396340"/>
            <a:ext cx="3902968" cy="23441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from 1D to 2D bonds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0558" y="5956668"/>
            <a:ext cx="6738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Thomas Gerling, Klaus F. Wagenbauer, Andrea M. Neuner, Hendrik Dietz</a:t>
            </a:r>
            <a:endParaRPr lang="en-US" sz="1200" dirty="0"/>
          </a:p>
          <a:p>
            <a:r>
              <a:rPr lang="en-US" sz="1200" i="1" dirty="0"/>
              <a:t>Dynamic DNA devices and assemblies formed by shape-complementary, non–base pairing 3D components</a:t>
            </a:r>
          </a:p>
          <a:p>
            <a:r>
              <a:rPr lang="en-US" sz="1200" u="sng" dirty="0"/>
              <a:t>Science</a:t>
            </a:r>
            <a:r>
              <a:rPr lang="en-US" sz="1200" dirty="0"/>
              <a:t>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09683"/>
            <a:ext cx="3024804" cy="873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9825" y="1777009"/>
            <a:ext cx="140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stacking interactions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413535" y="2128787"/>
            <a:ext cx="421451" cy="739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441420" y="2123061"/>
            <a:ext cx="393566" cy="486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304" y="2619582"/>
            <a:ext cx="5482034" cy="25722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812132"/>
            <a:ext cx="3135854" cy="1150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4500" y="4962316"/>
            <a:ext cx="19321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negative stain TEM images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84491" y="4613194"/>
            <a:ext cx="559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20nm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388864" y="1462687"/>
            <a:ext cx="1981200" cy="1420552"/>
            <a:chOff x="5388864" y="1462687"/>
            <a:chExt cx="1981200" cy="1420552"/>
          </a:xfrm>
        </p:grpSpPr>
        <p:sp>
          <p:nvSpPr>
            <p:cNvPr id="12" name="TextBox 11"/>
            <p:cNvSpPr txBox="1"/>
            <p:nvPr/>
          </p:nvSpPr>
          <p:spPr>
            <a:xfrm>
              <a:off x="5468142" y="1462687"/>
              <a:ext cx="1901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3D DNA origamis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036129" y="1777536"/>
              <a:ext cx="90351" cy="101114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5388864" y="1761966"/>
              <a:ext cx="647265" cy="112127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6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of geometric molecular bonds, </a:t>
            </a:r>
            <a:br>
              <a:rPr lang="en-US" dirty="0" smtClean="0"/>
            </a:br>
            <a:r>
              <a:rPr lang="en-US" dirty="0" smtClean="0"/>
              <a:t>à la Reed-Solomon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to engineer large sets of specific molecular bonds that do not bind (strongly) in unintended 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9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</TotalTime>
  <Words>1011</Words>
  <Application>Microsoft Office PowerPoint</Application>
  <PresentationFormat>On-screen Show (4:3)</PresentationFormat>
  <Paragraphs>208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 Theme</vt:lpstr>
      <vt:lpstr>Design of geometric molecular bonds, à la Reed-Solomon</vt:lpstr>
      <vt:lpstr>Experimental background:  Structural DNA nanotechnology</vt:lpstr>
      <vt:lpstr>DNA origami</vt:lpstr>
      <vt:lpstr>DNA origami</vt:lpstr>
      <vt:lpstr>DNA stacking interactions between blunt ends</vt:lpstr>
      <vt:lpstr>Stacking at edges of DNA origami</vt:lpstr>
      <vt:lpstr>Programming specific macrobonds through geometric arrangement of nonspecific bonds (“patches”)</vt:lpstr>
      <vt:lpstr>Extending from 1D to 2D bonds</vt:lpstr>
      <vt:lpstr>Design of geometric molecular bonds,  à la Reed-Solomon</vt:lpstr>
      <vt:lpstr>Mathematical model</vt:lpstr>
      <vt:lpstr>Desired outcomes</vt:lpstr>
      <vt:lpstr>Orthogonal macrobond design problem</vt:lpstr>
      <vt:lpstr>… à la Reed-Solomon</vt:lpstr>
      <vt:lpstr>Algorithm for generating macrobonds</vt:lpstr>
      <vt:lpstr>Why is overlap at most d?</vt:lpstr>
      <vt:lpstr>Possible next steps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Doty</dc:creator>
  <cp:lastModifiedBy>ddoty</cp:lastModifiedBy>
  <cp:revision>177</cp:revision>
  <dcterms:created xsi:type="dcterms:W3CDTF">2015-10-25T22:09:29Z</dcterms:created>
  <dcterms:modified xsi:type="dcterms:W3CDTF">2015-11-05T06:39:06Z</dcterms:modified>
</cp:coreProperties>
</file>