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4" r:id="rId2"/>
    <p:sldId id="257" r:id="rId3"/>
    <p:sldId id="258" r:id="rId4"/>
    <p:sldId id="259" r:id="rId5"/>
    <p:sldId id="260" r:id="rId6"/>
    <p:sldId id="262" r:id="rId7"/>
    <p:sldId id="263" r:id="rId8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7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5087164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355600" y="-25400"/>
            <a:ext cx="12293600" cy="1003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300"/>
              <a:t>Title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685800" indent="-304800">
              <a:defRPr sz="2600"/>
            </a:lvl2pPr>
            <a:lvl3pPr marL="1066800" indent="-304800">
              <a:defRPr sz="2600"/>
            </a:lvl3pPr>
            <a:lvl4pPr marL="1447800" indent="-304800">
              <a:defRPr sz="2600"/>
            </a:lvl4pPr>
            <a:lvl5pPr marL="1828800" indent="-304800">
              <a:defRPr sz="2600"/>
            </a:lvl5pPr>
          </a:lstStyle>
          <a:p>
            <a:pPr lvl="0">
              <a:defRPr sz="1800"/>
            </a:pPr>
            <a:r>
              <a:rPr sz="3000"/>
              <a:t>Body Level One</a:t>
            </a:r>
          </a:p>
          <a:p>
            <a:pPr lvl="1">
              <a:defRPr sz="1800"/>
            </a:pPr>
            <a:r>
              <a:rPr sz="2600"/>
              <a:t>Body Level Two</a:t>
            </a:r>
          </a:p>
          <a:p>
            <a:pPr lvl="2">
              <a:defRPr sz="1800"/>
            </a:pPr>
            <a:r>
              <a:rPr sz="2600"/>
              <a:t>Body Level Three</a:t>
            </a:r>
          </a:p>
          <a:p>
            <a:pPr lvl="3">
              <a:defRPr sz="1800"/>
            </a:pPr>
            <a:r>
              <a:rPr sz="2600"/>
              <a:t>Body Level Four</a:t>
            </a:r>
          </a:p>
          <a:p>
            <a:pPr lvl="4">
              <a:defRPr sz="1800"/>
            </a:pPr>
            <a:r>
              <a:rPr sz="2600"/>
              <a:t>Body Level Five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xfrm>
            <a:off x="12636363" y="9334500"/>
            <a:ext cx="368574" cy="360822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0" name="Shape 40"/>
          <p:cNvSpPr/>
          <p:nvPr/>
        </p:nvSpPr>
        <p:spPr>
          <a:xfrm>
            <a:off x="76373" y="9401739"/>
            <a:ext cx="8940801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8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35353"/>
                </a:solidFill>
              </a:rPr>
              <a:t>Damien Woods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63673" y="9371235"/>
            <a:ext cx="8940801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/>
            </a:pPr>
            <a:r>
              <a:rPr sz="2400" b="1"/>
              <a:t>Damien Woods</a:t>
            </a:r>
          </a:p>
        </p:txBody>
      </p:sp>
      <p:sp>
        <p:nvSpPr>
          <p:cNvPr id="43" name="Shape 43"/>
          <p:cNvSpPr/>
          <p:nvPr/>
        </p:nvSpPr>
        <p:spPr>
          <a:xfrm>
            <a:off x="12454324" y="9414439"/>
            <a:ext cx="432086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/18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12534763" y="9321800"/>
            <a:ext cx="368574" cy="360822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9" name="Shape 9"/>
          <p:cNvSpPr/>
          <p:nvPr/>
        </p:nvSpPr>
        <p:spPr>
          <a:xfrm>
            <a:off x="63673" y="9414439"/>
            <a:ext cx="8940801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8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35353"/>
                </a:solidFill>
              </a:rPr>
              <a:t>Damien Woods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xfrm>
            <a:off x="12534763" y="9309100"/>
            <a:ext cx="368574" cy="360822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Shape 12"/>
          <p:cNvSpPr/>
          <p:nvPr/>
        </p:nvSpPr>
        <p:spPr>
          <a:xfrm>
            <a:off x="76373" y="9401739"/>
            <a:ext cx="8940801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8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35353"/>
                </a:solidFill>
              </a:rPr>
              <a:t>Damien Woods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cop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9029700" y="1981200"/>
            <a:ext cx="4000500" cy="6794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76373" y="9401739"/>
            <a:ext cx="8940801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8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35353"/>
                </a:solidFill>
              </a:rPr>
              <a:t>Damien Woods</a:t>
            </a:r>
          </a:p>
        </p:txBody>
      </p:sp>
      <p:pic>
        <p:nvPicPr>
          <p:cNvPr id="16" name="Map-of-Middle-Earth-lord-of-the-rings-2329809-1600-1200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5400" y="2000250"/>
            <a:ext cx="9042400" cy="67818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9017347" y="0"/>
            <a:ext cx="3822701" cy="69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200"/>
              <a:t>Our journey</a:t>
            </a:r>
          </a:p>
        </p:txBody>
      </p:sp>
      <p:pic>
        <p:nvPicPr>
          <p:cNvPr id="18" name="Woods_figur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17000" y="2036902"/>
            <a:ext cx="4013200" cy="642464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xfrm>
            <a:off x="12649200" y="9385300"/>
            <a:ext cx="342900" cy="355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rgbClr val="0224C3"/>
              </a:buClr>
            </a:lvl1pPr>
            <a:lvl2pPr marL="685800" indent="-304800">
              <a:buClr>
                <a:srgbClr val="0224C3"/>
              </a:buClr>
              <a:defRPr sz="2600"/>
            </a:lvl2pPr>
            <a:lvl3pPr marL="1066800" indent="-304800">
              <a:buClr>
                <a:srgbClr val="535353"/>
              </a:buClr>
              <a:defRPr sz="2600"/>
            </a:lvl3pPr>
            <a:lvl4pPr marL="1447800" indent="-304800">
              <a:buClr>
                <a:srgbClr val="535353"/>
              </a:buClr>
              <a:buChar char="-"/>
              <a:defRPr sz="2600"/>
            </a:lvl4pPr>
            <a:lvl5pPr marL="1828800" indent="-304800">
              <a:buClr>
                <a:srgbClr val="535353"/>
              </a:buClr>
              <a:defRPr sz="2600"/>
            </a:lvl5pPr>
          </a:lstStyle>
          <a:p>
            <a:pPr lvl="0">
              <a:defRPr sz="1800"/>
            </a:pPr>
            <a:r>
              <a:rPr sz="3000"/>
              <a:t>Body Level One</a:t>
            </a:r>
          </a:p>
          <a:p>
            <a:pPr lvl="1">
              <a:defRPr sz="1800"/>
            </a:pPr>
            <a:r>
              <a:rPr sz="2600"/>
              <a:t>Body Level Two</a:t>
            </a:r>
          </a:p>
          <a:p>
            <a:pPr lvl="2">
              <a:defRPr sz="1800"/>
            </a:pPr>
            <a:r>
              <a:rPr sz="2600"/>
              <a:t>Body Level Three</a:t>
            </a:r>
          </a:p>
          <a:p>
            <a:pPr lvl="3">
              <a:defRPr sz="1800"/>
            </a:pPr>
            <a:r>
              <a:rPr sz="2600"/>
              <a:t>Body Level Four</a:t>
            </a:r>
          </a:p>
          <a:p>
            <a:pPr lvl="4">
              <a:defRPr sz="1800"/>
            </a:pPr>
            <a:r>
              <a:rPr sz="2600"/>
              <a:t>Body Level Five</a:t>
            </a:r>
          </a:p>
        </p:txBody>
      </p:sp>
      <p:sp>
        <p:nvSpPr>
          <p:cNvPr id="22" name="Shape 22"/>
          <p:cNvSpPr/>
          <p:nvPr/>
        </p:nvSpPr>
        <p:spPr>
          <a:xfrm>
            <a:off x="76373" y="9401739"/>
            <a:ext cx="8940801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8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35353"/>
                </a:solidFill>
              </a:rPr>
              <a:t>Damien Woods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12547600" y="93218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25" name="Shape 25"/>
          <p:cNvSpPr/>
          <p:nvPr/>
        </p:nvSpPr>
        <p:spPr>
          <a:xfrm>
            <a:off x="76373" y="9401739"/>
            <a:ext cx="8940801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8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35353"/>
                </a:solidFill>
              </a:rPr>
              <a:t>Damien Woods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300"/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685800" indent="-304800">
              <a:defRPr sz="2600"/>
            </a:lvl2pPr>
            <a:lvl3pPr marL="1066800" indent="-304800">
              <a:defRPr sz="2600"/>
            </a:lvl3pPr>
            <a:lvl4pPr marL="1447800" indent="-304800">
              <a:defRPr sz="2600"/>
            </a:lvl4pPr>
            <a:lvl5pPr marL="1828800" indent="-304800">
              <a:defRPr sz="2600"/>
            </a:lvl5pPr>
          </a:lstStyle>
          <a:p>
            <a:pPr lvl="0">
              <a:defRPr sz="1800"/>
            </a:pPr>
            <a:r>
              <a:rPr sz="3000"/>
              <a:t>Body Level One</a:t>
            </a:r>
          </a:p>
          <a:p>
            <a:pPr lvl="1">
              <a:defRPr sz="1800"/>
            </a:pPr>
            <a:r>
              <a:rPr sz="2600"/>
              <a:t>Body Level Two</a:t>
            </a:r>
          </a:p>
          <a:p>
            <a:pPr lvl="2">
              <a:defRPr sz="1800"/>
            </a:pPr>
            <a:r>
              <a:rPr sz="2600"/>
              <a:t>Body Level Three</a:t>
            </a:r>
          </a:p>
          <a:p>
            <a:pPr lvl="3">
              <a:defRPr sz="1800"/>
            </a:pPr>
            <a:r>
              <a:rPr sz="2600"/>
              <a:t>Body Level Four</a:t>
            </a:r>
          </a:p>
          <a:p>
            <a:pPr lvl="4">
              <a:defRPr sz="1800"/>
            </a:pPr>
            <a:r>
              <a:rPr sz="2600"/>
              <a:t>Body Level Five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12547600" y="93218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2" name="Shape 32"/>
          <p:cNvSpPr/>
          <p:nvPr/>
        </p:nvSpPr>
        <p:spPr>
          <a:xfrm>
            <a:off x="76373" y="9401739"/>
            <a:ext cx="8940801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8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35353"/>
                </a:solidFill>
              </a:rPr>
              <a:t>Damien Woods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5" name="Shape 35"/>
          <p:cNvSpPr/>
          <p:nvPr/>
        </p:nvSpPr>
        <p:spPr>
          <a:xfrm>
            <a:off x="76373" y="9401739"/>
            <a:ext cx="8940801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8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35353"/>
                </a:solidFill>
              </a:rPr>
              <a:t>Damien Woods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76373" y="9401739"/>
            <a:ext cx="1910491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8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35353"/>
                </a:solidFill>
              </a:rPr>
              <a:t>Damien Woods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355600" y="0"/>
            <a:ext cx="12293600" cy="1003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53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355600" y="2019300"/>
            <a:ext cx="12293600" cy="701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2pPr marL="685800" indent="-304800">
              <a:defRPr sz="2600"/>
            </a:lvl2pPr>
            <a:lvl3pPr marL="1066800" indent="-304800">
              <a:defRPr sz="2600"/>
            </a:lvl3pPr>
            <a:lvl4pPr marL="1447800" indent="-304800">
              <a:defRPr sz="2600"/>
            </a:lvl4pPr>
            <a:lvl5pPr marL="1828800" indent="-304800">
              <a:defRPr sz="2600"/>
            </a:lvl5pPr>
          </a:lstStyle>
          <a:p>
            <a:pPr lvl="0">
              <a:defRPr sz="1800"/>
            </a:pPr>
            <a:r>
              <a:rPr sz="3000"/>
              <a:t>Body Level One</a:t>
            </a:r>
          </a:p>
          <a:p>
            <a:pPr lvl="1">
              <a:defRPr sz="1800"/>
            </a:pPr>
            <a:r>
              <a:rPr sz="2600"/>
              <a:t>Body Level Two</a:t>
            </a:r>
          </a:p>
          <a:p>
            <a:pPr lvl="2">
              <a:defRPr sz="1800"/>
            </a:pPr>
            <a:r>
              <a:rPr sz="2600"/>
              <a:t>Body Level Three</a:t>
            </a:r>
          </a:p>
          <a:p>
            <a:pPr lvl="3">
              <a:defRPr sz="1800"/>
            </a:pPr>
            <a:r>
              <a:rPr sz="2600"/>
              <a:t>Body Level Four</a:t>
            </a:r>
          </a:p>
          <a:p>
            <a:pPr lvl="4">
              <a:defRPr sz="1800"/>
            </a:pPr>
            <a:r>
              <a:rPr sz="260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636363" y="9385300"/>
            <a:ext cx="368574" cy="36082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584200">
        <a:defRPr sz="5300">
          <a:latin typeface="Arial"/>
          <a:ea typeface="Arial"/>
          <a:cs typeface="Arial"/>
          <a:sym typeface="Arial"/>
        </a:defRPr>
      </a:lvl1pPr>
      <a:lvl2pPr indent="228600" algn="ctr" defTabSz="584200">
        <a:defRPr sz="5300">
          <a:latin typeface="Arial"/>
          <a:ea typeface="Arial"/>
          <a:cs typeface="Arial"/>
          <a:sym typeface="Arial"/>
        </a:defRPr>
      </a:lvl2pPr>
      <a:lvl3pPr indent="457200" algn="ctr" defTabSz="584200">
        <a:defRPr sz="5300">
          <a:latin typeface="Arial"/>
          <a:ea typeface="Arial"/>
          <a:cs typeface="Arial"/>
          <a:sym typeface="Arial"/>
        </a:defRPr>
      </a:lvl3pPr>
      <a:lvl4pPr indent="685800" algn="ctr" defTabSz="584200">
        <a:defRPr sz="5300">
          <a:latin typeface="Arial"/>
          <a:ea typeface="Arial"/>
          <a:cs typeface="Arial"/>
          <a:sym typeface="Arial"/>
        </a:defRPr>
      </a:lvl4pPr>
      <a:lvl5pPr indent="914400" algn="ctr" defTabSz="584200">
        <a:defRPr sz="5300">
          <a:latin typeface="Arial"/>
          <a:ea typeface="Arial"/>
          <a:cs typeface="Arial"/>
          <a:sym typeface="Arial"/>
        </a:defRPr>
      </a:lvl5pPr>
      <a:lvl6pPr indent="1143000" algn="ctr" defTabSz="584200">
        <a:defRPr sz="5300">
          <a:latin typeface="Arial"/>
          <a:ea typeface="Arial"/>
          <a:cs typeface="Arial"/>
          <a:sym typeface="Arial"/>
        </a:defRPr>
      </a:lvl6pPr>
      <a:lvl7pPr indent="1371600" algn="ctr" defTabSz="584200">
        <a:defRPr sz="5300">
          <a:latin typeface="Arial"/>
          <a:ea typeface="Arial"/>
          <a:cs typeface="Arial"/>
          <a:sym typeface="Arial"/>
        </a:defRPr>
      </a:lvl7pPr>
      <a:lvl8pPr indent="1600200" algn="ctr" defTabSz="584200">
        <a:defRPr sz="5300">
          <a:latin typeface="Arial"/>
          <a:ea typeface="Arial"/>
          <a:cs typeface="Arial"/>
          <a:sym typeface="Arial"/>
        </a:defRPr>
      </a:lvl8pPr>
      <a:lvl9pPr indent="1828800" algn="ctr" defTabSz="584200">
        <a:defRPr sz="5300">
          <a:latin typeface="Arial"/>
          <a:ea typeface="Arial"/>
          <a:cs typeface="Arial"/>
          <a:sym typeface="Arial"/>
        </a:defRPr>
      </a:lvl9pPr>
    </p:titleStyle>
    <p:bodyStyle>
      <a:lvl1pPr marL="304800" indent="-304800" defTabSz="584200">
        <a:spcBef>
          <a:spcPts val="100"/>
        </a:spcBef>
        <a:buClr>
          <a:srgbClr val="0632FB"/>
        </a:buClr>
        <a:buSzPct val="125000"/>
        <a:buChar char="•"/>
        <a:defRPr sz="3000">
          <a:latin typeface="Arial"/>
          <a:ea typeface="Arial"/>
          <a:cs typeface="Arial"/>
          <a:sym typeface="Arial"/>
        </a:defRPr>
      </a:lvl1pPr>
      <a:lvl2pPr marL="732692" indent="-351692" defTabSz="584200">
        <a:spcBef>
          <a:spcPts val="100"/>
        </a:spcBef>
        <a:buClr>
          <a:srgbClr val="0632FB"/>
        </a:buClr>
        <a:buSzPct val="150000"/>
        <a:buChar char="•"/>
        <a:defRPr sz="3000">
          <a:latin typeface="Arial"/>
          <a:ea typeface="Arial"/>
          <a:cs typeface="Arial"/>
          <a:sym typeface="Arial"/>
        </a:defRPr>
      </a:lvl2pPr>
      <a:lvl3pPr marL="1113692" indent="-351692" defTabSz="584200">
        <a:spcBef>
          <a:spcPts val="100"/>
        </a:spcBef>
        <a:buClr>
          <a:srgbClr val="0632FB"/>
        </a:buClr>
        <a:buSzPct val="82000"/>
        <a:buChar char="•"/>
        <a:defRPr sz="3000">
          <a:latin typeface="Arial"/>
          <a:ea typeface="Arial"/>
          <a:cs typeface="Arial"/>
          <a:sym typeface="Arial"/>
        </a:defRPr>
      </a:lvl3pPr>
      <a:lvl4pPr marL="1494692" indent="-351692" defTabSz="584200">
        <a:spcBef>
          <a:spcPts val="100"/>
        </a:spcBef>
        <a:buClr>
          <a:srgbClr val="0632FB"/>
        </a:buClr>
        <a:buSzPct val="82000"/>
        <a:buChar char="•"/>
        <a:defRPr sz="3000">
          <a:latin typeface="Arial"/>
          <a:ea typeface="Arial"/>
          <a:cs typeface="Arial"/>
          <a:sym typeface="Arial"/>
        </a:defRPr>
      </a:lvl4pPr>
      <a:lvl5pPr marL="1875692" indent="-351692" defTabSz="584200">
        <a:spcBef>
          <a:spcPts val="100"/>
        </a:spcBef>
        <a:buClr>
          <a:srgbClr val="0632FB"/>
        </a:buClr>
        <a:buSzPct val="82000"/>
        <a:buChar char="•"/>
        <a:defRPr sz="3000">
          <a:latin typeface="Arial"/>
          <a:ea typeface="Arial"/>
          <a:cs typeface="Arial"/>
          <a:sym typeface="Arial"/>
        </a:defRPr>
      </a:lvl5pPr>
      <a:lvl6pPr marL="2256692" indent="-351692" defTabSz="584200">
        <a:spcBef>
          <a:spcPts val="100"/>
        </a:spcBef>
        <a:buClr>
          <a:srgbClr val="0632FB"/>
        </a:buClr>
        <a:buSzPct val="82000"/>
        <a:buChar char="•"/>
        <a:defRPr sz="3000">
          <a:latin typeface="Arial"/>
          <a:ea typeface="Arial"/>
          <a:cs typeface="Arial"/>
          <a:sym typeface="Arial"/>
        </a:defRPr>
      </a:lvl6pPr>
      <a:lvl7pPr marL="2637692" indent="-351692" defTabSz="584200">
        <a:spcBef>
          <a:spcPts val="100"/>
        </a:spcBef>
        <a:buClr>
          <a:srgbClr val="0632FB"/>
        </a:buClr>
        <a:buSzPct val="82000"/>
        <a:buChar char="•"/>
        <a:defRPr sz="3000">
          <a:latin typeface="Arial"/>
          <a:ea typeface="Arial"/>
          <a:cs typeface="Arial"/>
          <a:sym typeface="Arial"/>
        </a:defRPr>
      </a:lvl7pPr>
      <a:lvl8pPr marL="3018692" indent="-351692" defTabSz="584200">
        <a:spcBef>
          <a:spcPts val="100"/>
        </a:spcBef>
        <a:buClr>
          <a:srgbClr val="0632FB"/>
        </a:buClr>
        <a:buSzPct val="82000"/>
        <a:buChar char="•"/>
        <a:defRPr sz="3000">
          <a:latin typeface="Arial"/>
          <a:ea typeface="Arial"/>
          <a:cs typeface="Arial"/>
          <a:sym typeface="Arial"/>
        </a:defRPr>
      </a:lvl8pPr>
      <a:lvl9pPr marL="3399692" indent="-351692" defTabSz="584200">
        <a:spcBef>
          <a:spcPts val="100"/>
        </a:spcBef>
        <a:buClr>
          <a:srgbClr val="0632FB"/>
        </a:buClr>
        <a:buSzPct val="82000"/>
        <a:buChar char="•"/>
        <a:defRPr sz="3000">
          <a:latin typeface="Arial"/>
          <a:ea typeface="Arial"/>
          <a:cs typeface="Arial"/>
          <a:sym typeface="Arial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8984" y="3996024"/>
            <a:ext cx="678293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Intrinsic universality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470722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457200" y="-1042012"/>
            <a:ext cx="12090400" cy="780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800"/>
              <a:t>Intrinsic universality</a:t>
            </a:r>
          </a:p>
        </p:txBody>
      </p:sp>
      <p:grpSp>
        <p:nvGrpSpPr>
          <p:cNvPr id="58" name="Group 58"/>
          <p:cNvGrpSpPr/>
          <p:nvPr/>
        </p:nvGrpSpPr>
        <p:grpSpPr>
          <a:xfrm>
            <a:off x="457200" y="110221"/>
            <a:ext cx="12416461" cy="9321490"/>
            <a:chOff x="195098" y="-818400"/>
            <a:chExt cx="12416460" cy="9321488"/>
          </a:xfrm>
        </p:grpSpPr>
        <p:sp>
          <p:nvSpPr>
            <p:cNvPr id="56" name="Shape 56"/>
            <p:cNvSpPr/>
            <p:nvPr/>
          </p:nvSpPr>
          <p:spPr>
            <a:xfrm>
              <a:off x="195098" y="-818400"/>
              <a:ext cx="12416460" cy="124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lvl="0" algn="l">
                <a:spcBef>
                  <a:spcPts val="100"/>
                </a:spcBef>
                <a:defRPr sz="1800"/>
              </a:pPr>
              <a:endParaRPr sz="3100" dirty="0">
                <a:latin typeface="Arial"/>
                <a:ea typeface="Arial"/>
                <a:cs typeface="Arial"/>
                <a:sym typeface="Arial"/>
              </a:endParaRPr>
            </a:p>
            <a:p>
              <a:pPr lvl="0" algn="l">
                <a:spcBef>
                  <a:spcPts val="100"/>
                </a:spcBef>
                <a:buClr>
                  <a:srgbClr val="0632FB"/>
                </a:buClr>
                <a:buSzPct val="125000"/>
                <a:defRPr sz="1800"/>
              </a:pPr>
              <a:r>
                <a:rPr sz="3100" dirty="0">
                  <a:latin typeface="Arial"/>
                  <a:ea typeface="Arial"/>
                  <a:cs typeface="Arial"/>
                  <a:sym typeface="Arial"/>
                </a:rPr>
                <a:t>Conway’s Game of Life is an intrinsically universal cellular automaton</a:t>
              </a:r>
            </a:p>
          </p:txBody>
        </p:sp>
        <p:sp>
          <p:nvSpPr>
            <p:cNvPr id="57" name="Shape 57"/>
            <p:cNvSpPr/>
            <p:nvPr/>
          </p:nvSpPr>
          <p:spPr>
            <a:xfrm>
              <a:off x="3659480" y="8051389"/>
              <a:ext cx="8440115" cy="4516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r">
                <a:defRPr sz="2400">
                  <a:solidFill>
                    <a:srgbClr val="0632FB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0632FB"/>
                  </a:solidFill>
                </a:rPr>
                <a:t>Durand, Roka, The game of life: universality revisited. 1999</a:t>
              </a:r>
            </a:p>
          </p:txBody>
        </p:sp>
      </p:grp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xfrm>
            <a:off x="12598331" y="9321800"/>
            <a:ext cx="241438" cy="360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</a:t>
            </a:fld>
            <a:endParaRPr/>
          </a:p>
        </p:txBody>
      </p:sp>
      <p:sp>
        <p:nvSpPr>
          <p:cNvPr id="60" name="Shape 60"/>
          <p:cNvSpPr/>
          <p:nvPr/>
        </p:nvSpPr>
        <p:spPr>
          <a:xfrm>
            <a:off x="4699000" y="8264673"/>
            <a:ext cx="6756400" cy="323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600">
                <a:solidFill>
                  <a:srgbClr val="0632F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0632FB"/>
                </a:solidFill>
              </a:rPr>
              <a:t>http://otcametapixel.blogspot.com/</a:t>
            </a:r>
          </a:p>
        </p:txBody>
      </p:sp>
      <p:sp>
        <p:nvSpPr>
          <p:cNvPr id="62" name="Shape 62"/>
          <p:cNvSpPr/>
          <p:nvPr/>
        </p:nvSpPr>
        <p:spPr>
          <a:xfrm>
            <a:off x="4711700" y="8531373"/>
            <a:ext cx="6756400" cy="323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600">
                <a:solidFill>
                  <a:srgbClr val="0632F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0632FB"/>
                </a:solidFill>
              </a:rPr>
              <a:t>http://www.youtube.com/watch?v=xP5-iIeKXE8</a:t>
            </a:r>
          </a:p>
        </p:txBody>
      </p:sp>
      <p:sp>
        <p:nvSpPr>
          <p:cNvPr id="63" name="Shape 63"/>
          <p:cNvSpPr/>
          <p:nvPr/>
        </p:nvSpPr>
        <p:spPr>
          <a:xfrm>
            <a:off x="262102" y="-1334895"/>
            <a:ext cx="12416460" cy="1365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spcBef>
                <a:spcPts val="100"/>
              </a:spcBef>
              <a:defRPr sz="1800"/>
            </a:pPr>
            <a:endParaRPr sz="3100">
              <a:latin typeface="Arial"/>
              <a:ea typeface="Arial"/>
              <a:cs typeface="Arial"/>
              <a:sym typeface="Arial"/>
            </a:endParaRPr>
          </a:p>
          <a:p>
            <a:pPr marL="277905" lvl="0" indent="-277905" algn="l">
              <a:spcBef>
                <a:spcPts val="100"/>
              </a:spcBef>
              <a:buClr>
                <a:srgbClr val="0632FB"/>
              </a:buClr>
              <a:buSzPct val="125000"/>
              <a:buChar char="•"/>
              <a:defRPr sz="1800"/>
            </a:pPr>
            <a:r>
              <a:rPr sz="3100">
                <a:latin typeface="Arial"/>
                <a:ea typeface="Arial"/>
                <a:cs typeface="Arial"/>
                <a:sym typeface="Arial"/>
              </a:rPr>
              <a:t>Conway’s Game of Life: a 2D cellular automaton</a:t>
            </a:r>
          </a:p>
        </p:txBody>
      </p:sp>
      <p:pic>
        <p:nvPicPr>
          <p:cNvPr id="2" name="game-of-lif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8480" y="1231767"/>
            <a:ext cx="12280570" cy="690782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8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609600" y="6299200"/>
            <a:ext cx="11650762" cy="2448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304800" lvl="0" indent="-304800" algn="l">
              <a:spcBef>
                <a:spcPts val="1400"/>
              </a:spcBef>
              <a:buClr>
                <a:srgbClr val="0433FF"/>
              </a:buClr>
              <a:buSzPct val="125000"/>
              <a:buChar char="•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What is it that tile assembly systems do?</a:t>
            </a:r>
          </a:p>
          <a:p>
            <a:pPr marL="685800" lvl="1" indent="-304800" algn="l">
              <a:spcBef>
                <a:spcPts val="1400"/>
              </a:spcBef>
              <a:buClr>
                <a:srgbClr val="0433FF"/>
              </a:buClr>
              <a:buSzPct val="125000"/>
              <a:buChar char="•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Make shapes and patterns</a:t>
            </a:r>
          </a:p>
          <a:p>
            <a:pPr marL="685800" lvl="1" indent="-304800" algn="l">
              <a:spcBef>
                <a:spcPts val="1400"/>
              </a:spcBef>
              <a:buClr>
                <a:srgbClr val="0433FF"/>
              </a:buClr>
              <a:buSzPct val="125000"/>
              <a:buChar char="•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Carry out a crystal-like growth process (dynamics)</a:t>
            </a:r>
          </a:p>
          <a:p>
            <a:pPr marL="304800" lvl="0" indent="-304800" algn="l">
              <a:spcBef>
                <a:spcPts val="1400"/>
              </a:spcBef>
              <a:buClr>
                <a:srgbClr val="0433FF"/>
              </a:buClr>
              <a:buSzPct val="125000"/>
              <a:buChar char="•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Let define </a:t>
            </a:r>
            <a:r>
              <a:rPr sz="2800" b="1">
                <a:latin typeface="Arial"/>
                <a:ea typeface="Arial"/>
                <a:cs typeface="Arial"/>
                <a:sym typeface="Arial"/>
              </a:rPr>
              <a:t>simulate </a:t>
            </a:r>
            <a:r>
              <a:rPr sz="2800">
                <a:latin typeface="Arial"/>
                <a:ea typeface="Arial"/>
                <a:cs typeface="Arial"/>
                <a:sym typeface="Arial"/>
              </a:rPr>
              <a:t>using these criteria that are intrinsic to the model</a:t>
            </a:r>
          </a:p>
        </p:txBody>
      </p:sp>
      <p:sp>
        <p:nvSpPr>
          <p:cNvPr id="66" name="Shape 66"/>
          <p:cNvSpPr/>
          <p:nvPr/>
        </p:nvSpPr>
        <p:spPr>
          <a:xfrm>
            <a:off x="459978" y="194121"/>
            <a:ext cx="12090401" cy="780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800"/>
              <a:t>Comparing tile assembly models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xfrm>
            <a:off x="12598331" y="9321800"/>
            <a:ext cx="241438" cy="360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3</a:t>
            </a:fld>
            <a:endParaRPr/>
          </a:p>
        </p:txBody>
      </p:sp>
      <p:sp>
        <p:nvSpPr>
          <p:cNvPr id="68" name="Shape 68"/>
          <p:cNvSpPr/>
          <p:nvPr/>
        </p:nvSpPr>
        <p:spPr>
          <a:xfrm>
            <a:off x="355600" y="1727200"/>
            <a:ext cx="12293600" cy="1873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spcBef>
                <a:spcPts val="1400"/>
              </a:spcBef>
              <a:buClr>
                <a:srgbClr val="0433FF"/>
              </a:buClr>
              <a:defRPr sz="1800"/>
            </a:pPr>
            <a:r>
              <a:rPr sz="4100">
                <a:latin typeface="Arial"/>
                <a:ea typeface="Arial"/>
                <a:cs typeface="Arial"/>
                <a:sym typeface="Arial"/>
              </a:rPr>
              <a:t>Is there a set of </a:t>
            </a:r>
            <a:r>
              <a:rPr sz="4100" b="1">
                <a:latin typeface="Arial"/>
                <a:ea typeface="Arial"/>
                <a:cs typeface="Arial"/>
                <a:sym typeface="Arial"/>
              </a:rPr>
              <a:t>intrinsically universal</a:t>
            </a:r>
            <a:r>
              <a:rPr sz="41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4100" b="1">
                <a:latin typeface="Arial"/>
                <a:ea typeface="Arial"/>
                <a:cs typeface="Arial"/>
                <a:sym typeface="Arial"/>
              </a:rPr>
              <a:t>tiles</a:t>
            </a:r>
            <a:r>
              <a:rPr sz="4100">
                <a:latin typeface="Arial"/>
                <a:ea typeface="Arial"/>
                <a:cs typeface="Arial"/>
                <a:sym typeface="Arial"/>
              </a:rPr>
              <a:t> that can </a:t>
            </a:r>
            <a:r>
              <a:rPr sz="4100" b="1">
                <a:latin typeface="Arial"/>
                <a:ea typeface="Arial"/>
                <a:cs typeface="Arial"/>
                <a:sym typeface="Arial"/>
              </a:rPr>
              <a:t>simulate</a:t>
            </a:r>
            <a:r>
              <a:rPr sz="41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4100" b="1">
                <a:latin typeface="Arial"/>
                <a:ea typeface="Arial"/>
                <a:cs typeface="Arial"/>
                <a:sym typeface="Arial"/>
              </a:rPr>
              <a:t>any</a:t>
            </a:r>
            <a:r>
              <a:rPr sz="41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4100" b="1">
                <a:latin typeface="Arial"/>
                <a:ea typeface="Arial"/>
                <a:cs typeface="Arial"/>
                <a:sym typeface="Arial"/>
              </a:rPr>
              <a:t>tile set</a:t>
            </a:r>
            <a:r>
              <a:rPr sz="4100"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pic>
        <p:nvPicPr>
          <p:cNvPr id="69" name="UsimT.pdf"/>
          <p:cNvPicPr/>
          <p:nvPr/>
        </p:nvPicPr>
        <p:blipFill>
          <a:blip r:embed="rId2">
            <a:extLst/>
          </a:blip>
          <a:srcRect t="76880" r="94059" b="6750"/>
          <a:stretch>
            <a:fillRect/>
          </a:stretch>
        </p:blipFill>
        <p:spPr>
          <a:xfrm>
            <a:off x="4783733" y="2994794"/>
            <a:ext cx="2861486" cy="29145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4"/>
          <p:cNvGrpSpPr/>
          <p:nvPr/>
        </p:nvGrpSpPr>
        <p:grpSpPr>
          <a:xfrm>
            <a:off x="0" y="4523028"/>
            <a:ext cx="13004800" cy="4807130"/>
            <a:chOff x="0" y="0"/>
            <a:chExt cx="13004800" cy="4807129"/>
          </a:xfrm>
        </p:grpSpPr>
        <p:pic>
          <p:nvPicPr>
            <p:cNvPr id="71" name="UsimT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3004800" cy="48071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2" name="Shape 72"/>
            <p:cNvSpPr/>
            <p:nvPr/>
          </p:nvSpPr>
          <p:spPr>
            <a:xfrm>
              <a:off x="3016713" y="1934391"/>
              <a:ext cx="429221" cy="49947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78780" y="2353492"/>
              <a:ext cx="429221" cy="4994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75" name="Shape 75"/>
          <p:cNvSpPr/>
          <p:nvPr/>
        </p:nvSpPr>
        <p:spPr>
          <a:xfrm>
            <a:off x="355600" y="921146"/>
            <a:ext cx="12293600" cy="4595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283028" lvl="0" indent="-283028" algn="l">
              <a:spcBef>
                <a:spcPts val="1400"/>
              </a:spcBef>
              <a:buClr>
                <a:srgbClr val="0433FF"/>
              </a:buClr>
              <a:buSzPct val="125000"/>
              <a:buChar char="•"/>
              <a:defRPr sz="1800"/>
            </a:pPr>
            <a:r>
              <a:rPr sz="2600" dirty="0">
                <a:latin typeface="Arial"/>
                <a:ea typeface="Arial"/>
                <a:cs typeface="Arial"/>
                <a:sym typeface="Arial"/>
              </a:rPr>
              <a:t>For (any) simulated tile assembly system </a:t>
            </a:r>
            <a:r>
              <a:rPr sz="2600" dirty="0">
                <a:latin typeface="Lucida Handwriting Italic"/>
                <a:ea typeface="Lucida Handwriting Italic"/>
                <a:cs typeface="Lucida Handwriting Italic"/>
                <a:sym typeface="Lucida Handwriting Italic"/>
              </a:rPr>
              <a:t>T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1070428" lvl="2" indent="-283028" algn="l">
              <a:spcBef>
                <a:spcPts val="1400"/>
              </a:spcBef>
              <a:buClr>
                <a:srgbClr val="0433FF"/>
              </a:buClr>
              <a:buSzPct val="125000"/>
              <a:buChar char="•"/>
              <a:defRPr sz="1800"/>
            </a:pPr>
            <a:r>
              <a:rPr sz="2600" dirty="0">
                <a:latin typeface="Lucida Handwriting Italic"/>
                <a:ea typeface="Lucida Handwriting Italic"/>
                <a:cs typeface="Lucida Handwriting Italic"/>
                <a:sym typeface="Lucida Handwriting Italic"/>
              </a:rPr>
              <a:t>T</a:t>
            </a:r>
            <a:r>
              <a:rPr sz="2600" dirty="0">
                <a:latin typeface="Arial"/>
                <a:ea typeface="Arial"/>
                <a:cs typeface="Arial"/>
                <a:sym typeface="Arial"/>
              </a:rPr>
              <a:t> = (</a:t>
            </a:r>
            <a:r>
              <a:rPr sz="2600" dirty="0" err="1">
                <a:latin typeface="Arial"/>
                <a:ea typeface="Arial"/>
                <a:cs typeface="Arial"/>
                <a:sym typeface="Arial"/>
              </a:rPr>
              <a:t>tileset</a:t>
            </a:r>
            <a:r>
              <a:rPr sz="2600" dirty="0">
                <a:latin typeface="Arial"/>
                <a:ea typeface="Arial"/>
                <a:cs typeface="Arial"/>
                <a:sym typeface="Arial"/>
              </a:rPr>
              <a:t> T, seed assembly σ, temperature τ)</a:t>
            </a:r>
          </a:p>
          <a:p>
            <a:pPr marL="283028" lvl="0" indent="-283028" algn="l">
              <a:spcBef>
                <a:spcPts val="1400"/>
              </a:spcBef>
              <a:buClr>
                <a:srgbClr val="0433FF"/>
              </a:buClr>
              <a:buSzPct val="125000"/>
              <a:buChar char="•"/>
              <a:defRPr sz="1800"/>
            </a:pPr>
            <a:r>
              <a:rPr sz="2600" dirty="0">
                <a:latin typeface="Arial"/>
                <a:ea typeface="Arial"/>
                <a:cs typeface="Arial"/>
                <a:sym typeface="Arial"/>
              </a:rPr>
              <a:t>Tile assembly system </a:t>
            </a:r>
            <a:r>
              <a:rPr sz="2600" dirty="0">
                <a:latin typeface="Lucida Handwriting Italic"/>
                <a:ea typeface="Lucida Handwriting Italic"/>
                <a:cs typeface="Lucida Handwriting Italic"/>
                <a:sym typeface="Lucida Handwriting Italic"/>
              </a:rPr>
              <a:t>U</a:t>
            </a:r>
            <a:r>
              <a:rPr sz="2600" dirty="0">
                <a:latin typeface="Arial"/>
                <a:ea typeface="Arial"/>
                <a:cs typeface="Arial"/>
                <a:sym typeface="Arial"/>
              </a:rPr>
              <a:t> simulates </a:t>
            </a:r>
            <a:r>
              <a:rPr sz="2600" dirty="0">
                <a:latin typeface="Lucida Handwriting Italic"/>
                <a:ea typeface="Lucida Handwriting Italic"/>
                <a:cs typeface="Lucida Handwriting Italic"/>
                <a:sym typeface="Lucida Handwriting Italic"/>
              </a:rPr>
              <a:t>T</a:t>
            </a:r>
            <a:r>
              <a:rPr sz="2600" dirty="0">
                <a:latin typeface="Arial"/>
                <a:ea typeface="Arial"/>
                <a:cs typeface="Arial"/>
                <a:sym typeface="Arial"/>
              </a:rPr>
              <a:t> if:</a:t>
            </a:r>
          </a:p>
          <a:p>
            <a:pPr marL="664028" lvl="1" indent="-283028" algn="l">
              <a:spcBef>
                <a:spcPts val="1400"/>
              </a:spcBef>
              <a:buClr>
                <a:srgbClr val="0433FF"/>
              </a:buClr>
              <a:buSzPct val="125000"/>
              <a:buChar char="•"/>
              <a:defRPr sz="1800"/>
            </a:pPr>
            <a:r>
              <a:rPr sz="2600" b="1" dirty="0">
                <a:latin typeface="Arial"/>
                <a:ea typeface="Arial"/>
                <a:cs typeface="Arial"/>
                <a:sym typeface="Arial"/>
              </a:rPr>
              <a:t>Tiles</a:t>
            </a:r>
            <a:r>
              <a:rPr sz="2600" dirty="0">
                <a:latin typeface="Arial"/>
                <a:ea typeface="Arial"/>
                <a:cs typeface="Arial"/>
                <a:sym typeface="Arial"/>
              </a:rPr>
              <a:t> from </a:t>
            </a:r>
            <a:r>
              <a:rPr sz="2600" dirty="0">
                <a:latin typeface="Lucida Handwriting Italic"/>
                <a:ea typeface="Lucida Handwriting Italic"/>
                <a:cs typeface="Lucida Handwriting Italic"/>
                <a:sym typeface="Lucida Handwriting Italic"/>
              </a:rPr>
              <a:t>T</a:t>
            </a:r>
            <a:r>
              <a:rPr sz="2600" dirty="0">
                <a:latin typeface="Arial"/>
                <a:ea typeface="Arial"/>
                <a:cs typeface="Arial"/>
                <a:sym typeface="Arial"/>
              </a:rPr>
              <a:t> are represented by </a:t>
            </a:r>
            <a:r>
              <a:rPr sz="2600" b="1" i="1" dirty="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sz="2600" b="1" dirty="0">
                <a:latin typeface="Arial"/>
                <a:ea typeface="Arial"/>
                <a:cs typeface="Arial"/>
                <a:sym typeface="Arial"/>
              </a:rPr>
              <a:t> x </a:t>
            </a:r>
            <a:r>
              <a:rPr sz="2600" b="1" i="1" dirty="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sz="2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dirty="0" smtClean="0">
                <a:latin typeface="Arial"/>
                <a:ea typeface="Arial"/>
                <a:cs typeface="Arial"/>
                <a:sym typeface="Arial"/>
              </a:rPr>
              <a:t>blocks</a:t>
            </a:r>
            <a:r>
              <a:rPr sz="26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600" dirty="0"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sz="2600" dirty="0">
                <a:latin typeface="Lucida Handwriting Italic"/>
                <a:ea typeface="Lucida Handwriting Italic"/>
                <a:cs typeface="Lucida Handwriting Italic"/>
                <a:sym typeface="Lucida Handwriting Italic"/>
              </a:rPr>
              <a:t>U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664028" lvl="1" indent="-283028" algn="l">
              <a:spcBef>
                <a:spcPts val="1400"/>
              </a:spcBef>
              <a:buClr>
                <a:srgbClr val="0433FF"/>
              </a:buClr>
              <a:buSzPct val="125000"/>
              <a:buChar char="•"/>
              <a:defRPr sz="1800"/>
            </a:pPr>
            <a:r>
              <a:rPr sz="2600" dirty="0">
                <a:latin typeface="Arial"/>
                <a:ea typeface="Arial"/>
                <a:cs typeface="Arial"/>
                <a:sym typeface="Arial"/>
              </a:rPr>
              <a:t>Assemblies produced by </a:t>
            </a:r>
            <a:r>
              <a:rPr sz="2600" dirty="0">
                <a:latin typeface="Lucida Handwriting Italic"/>
                <a:ea typeface="Lucida Handwriting Italic"/>
                <a:cs typeface="Lucida Handwriting Italic"/>
                <a:sym typeface="Lucida Handwriting Italic"/>
              </a:rPr>
              <a:t>U</a:t>
            </a:r>
            <a:r>
              <a:rPr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600" b="1" dirty="0">
                <a:latin typeface="Arial"/>
                <a:ea typeface="Arial"/>
                <a:cs typeface="Arial"/>
                <a:sym typeface="Arial"/>
              </a:rPr>
              <a:t>represent exactly</a:t>
            </a:r>
            <a:r>
              <a:rPr sz="2600" dirty="0">
                <a:latin typeface="Arial"/>
                <a:ea typeface="Arial"/>
                <a:cs typeface="Arial"/>
                <a:sym typeface="Arial"/>
              </a:rPr>
              <a:t> assemblies produced by </a:t>
            </a:r>
            <a:r>
              <a:rPr sz="2600" dirty="0">
                <a:latin typeface="Lucida Handwriting Italic"/>
                <a:ea typeface="Lucida Handwriting Italic"/>
                <a:cs typeface="Lucida Handwriting Italic"/>
                <a:sym typeface="Lucida Handwriting Italic"/>
              </a:rPr>
              <a:t>T</a:t>
            </a:r>
            <a:r>
              <a:rPr sz="2600" dirty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664028" lvl="1" indent="-283028" algn="l">
              <a:spcBef>
                <a:spcPts val="1400"/>
              </a:spcBef>
              <a:buClr>
                <a:srgbClr val="0433FF"/>
              </a:buClr>
              <a:buSzPct val="125000"/>
              <a:buChar char="•"/>
              <a:defRPr sz="1800"/>
            </a:pPr>
            <a:r>
              <a:rPr sz="2600" b="1" dirty="0">
                <a:latin typeface="Arial"/>
                <a:ea typeface="Arial"/>
                <a:cs typeface="Arial"/>
                <a:sym typeface="Arial"/>
              </a:rPr>
              <a:t>Dynamics are equivalent</a:t>
            </a:r>
            <a:r>
              <a:rPr sz="2600" dirty="0"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sz="2600" dirty="0">
                <a:latin typeface="Lucida Handwriting Italic"/>
                <a:ea typeface="Lucida Handwriting Italic"/>
                <a:cs typeface="Lucida Handwriting Italic"/>
                <a:sym typeface="Lucida Handwriting Italic"/>
              </a:rPr>
              <a:t>U </a:t>
            </a:r>
            <a:r>
              <a:rPr sz="2600" dirty="0"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sz="2600" dirty="0" smtClean="0">
                <a:latin typeface="Lucida Handwriting Italic"/>
                <a:ea typeface="Lucida Handwriting Italic"/>
                <a:cs typeface="Lucida Handwriting Italic"/>
                <a:sym typeface="Lucida Handwriting Italic"/>
              </a:rPr>
              <a:t>T</a:t>
            </a:r>
            <a:r>
              <a:rPr sz="26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smtClean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sz="2600" dirty="0" smtClean="0">
                <a:latin typeface="Arial"/>
                <a:ea typeface="Arial"/>
                <a:cs typeface="Arial"/>
                <a:sym typeface="Arial"/>
              </a:rPr>
              <a:t>ignoring scaling</a:t>
            </a:r>
            <a:r>
              <a:rPr lang="en-US" sz="2600" dirty="0" smtClean="0">
                <a:latin typeface="Arial"/>
                <a:ea typeface="Arial"/>
                <a:cs typeface="Arial"/>
                <a:sym typeface="Arial"/>
              </a:rPr>
              <a:t>)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459978" y="67121"/>
            <a:ext cx="12090401" cy="780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800"/>
              <a:t>Simulation</a:t>
            </a:r>
          </a:p>
        </p:txBody>
      </p:sp>
      <p:sp>
        <p:nvSpPr>
          <p:cNvPr id="77" name="Shape 77"/>
          <p:cNvSpPr/>
          <p:nvPr/>
        </p:nvSpPr>
        <p:spPr>
          <a:xfrm>
            <a:off x="10526712" y="4267200"/>
            <a:ext cx="2571222" cy="51403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8096779" y="4279900"/>
            <a:ext cx="2571222" cy="51403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5700712" y="4267200"/>
            <a:ext cx="2571222" cy="51403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82" name="Group 82"/>
          <p:cNvGrpSpPr/>
          <p:nvPr/>
        </p:nvGrpSpPr>
        <p:grpSpPr>
          <a:xfrm>
            <a:off x="1992246" y="4262966"/>
            <a:ext cx="4552488" cy="5267326"/>
            <a:chOff x="0" y="0"/>
            <a:chExt cx="4552486" cy="5267325"/>
          </a:xfrm>
        </p:grpSpPr>
        <p:sp>
          <p:nvSpPr>
            <p:cNvPr id="80" name="Shape 80"/>
            <p:cNvSpPr/>
            <p:nvPr/>
          </p:nvSpPr>
          <p:spPr>
            <a:xfrm>
              <a:off x="1854266" y="0"/>
              <a:ext cx="2571221" cy="51403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0" y="3963987"/>
              <a:ext cx="4552487" cy="13033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83" name="Shape 83"/>
          <p:cNvSpPr/>
          <p:nvPr/>
        </p:nvSpPr>
        <p:spPr>
          <a:xfrm>
            <a:off x="2633133" y="4718050"/>
            <a:ext cx="276311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spcBef>
                <a:spcPts val="1400"/>
              </a:spcBef>
              <a:buClr>
                <a:srgbClr val="0433FF"/>
              </a:buClr>
              <a:defRPr sz="2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600"/>
              <a:t>Simulated system</a:t>
            </a:r>
          </a:p>
        </p:txBody>
      </p:sp>
      <p:sp>
        <p:nvSpPr>
          <p:cNvPr id="84" name="Shape 84"/>
          <p:cNvSpPr/>
          <p:nvPr/>
        </p:nvSpPr>
        <p:spPr>
          <a:xfrm>
            <a:off x="169333" y="7266516"/>
            <a:ext cx="2763111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spcBef>
                <a:spcPts val="1400"/>
              </a:spcBef>
              <a:buClr>
                <a:srgbClr val="0433FF"/>
              </a:buClr>
              <a:defRPr sz="2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600"/>
              <a:t>Simulator system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xfrm>
            <a:off x="12598331" y="9448800"/>
            <a:ext cx="241438" cy="360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4</a:t>
            </a:fld>
            <a:endParaRPr/>
          </a:p>
        </p:txBody>
      </p:sp>
      <p:sp>
        <p:nvSpPr>
          <p:cNvPr id="86" name="Shape 86"/>
          <p:cNvSpPr/>
          <p:nvPr/>
        </p:nvSpPr>
        <p:spPr>
          <a:xfrm>
            <a:off x="2580" y="9048220"/>
            <a:ext cx="2063618" cy="3608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4" animBg="1" advAuto="0"/>
      <p:bldP spid="78" grpId="3" animBg="1" advAuto="0"/>
      <p:bldP spid="79" grpId="2" animBg="1" advAuto="0"/>
      <p:bldP spid="82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254000" y="-191495"/>
            <a:ext cx="12293600" cy="2070101"/>
          </a:xfrm>
          <a:prstGeom prst="rect">
            <a:avLst/>
          </a:prstGeom>
        </p:spPr>
        <p:txBody>
          <a:bodyPr/>
          <a:lstStyle>
            <a:lvl1pPr>
              <a:defRPr sz="5600"/>
            </a:lvl1pPr>
          </a:lstStyle>
          <a:p>
            <a:pPr lvl="0">
              <a:defRPr sz="1800"/>
            </a:pPr>
            <a:r>
              <a:rPr sz="5600"/>
              <a:t>Is the abstract tile assembly model intrinsically universal?</a:t>
            </a:r>
          </a:p>
        </p:txBody>
      </p:sp>
      <p:sp>
        <p:nvSpPr>
          <p:cNvPr id="89" name="Shape 89"/>
          <p:cNvSpPr/>
          <p:nvPr/>
        </p:nvSpPr>
        <p:spPr>
          <a:xfrm>
            <a:off x="10492308" y="822316"/>
            <a:ext cx="1577331" cy="903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5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/>
            </a:pPr>
            <a:r>
              <a:rPr sz="5600" b="1"/>
              <a:t>Yes!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xfrm>
            <a:off x="12649200" y="9423400"/>
            <a:ext cx="342900" cy="360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5</a:t>
            </a:fld>
            <a:endParaRPr/>
          </a:p>
        </p:txBody>
      </p:sp>
      <p:sp>
        <p:nvSpPr>
          <p:cNvPr id="91" name="Shape 91"/>
          <p:cNvSpPr/>
          <p:nvPr/>
        </p:nvSpPr>
        <p:spPr>
          <a:xfrm>
            <a:off x="451742" y="6580965"/>
            <a:ext cx="12293601" cy="1303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sz="4200" b="1">
                <a:latin typeface="Arial"/>
                <a:ea typeface="Arial"/>
                <a:cs typeface="Arial"/>
                <a:sym typeface="Arial"/>
              </a:rPr>
              <a:t>Theorem</a:t>
            </a:r>
            <a:r>
              <a:rPr sz="4200">
                <a:latin typeface="Arial"/>
                <a:ea typeface="Arial"/>
                <a:cs typeface="Arial"/>
                <a:sym typeface="Arial"/>
              </a:rPr>
              <a:t>: There is a single intrinsically universal tile set </a:t>
            </a:r>
            <a:r>
              <a:rPr sz="4200" i="1">
                <a:latin typeface="Arial"/>
                <a:ea typeface="Arial"/>
                <a:cs typeface="Arial"/>
                <a:sym typeface="Arial"/>
              </a:rPr>
              <a:t>U</a:t>
            </a:r>
            <a:r>
              <a:rPr sz="4200">
                <a:latin typeface="Arial"/>
                <a:ea typeface="Arial"/>
                <a:cs typeface="Arial"/>
                <a:sym typeface="Arial"/>
              </a:rPr>
              <a:t> that simulates </a:t>
            </a:r>
            <a:r>
              <a:rPr sz="4200" i="1">
                <a:latin typeface="Arial"/>
                <a:ea typeface="Arial"/>
                <a:cs typeface="Arial"/>
                <a:sym typeface="Arial"/>
              </a:rPr>
              <a:t>any</a:t>
            </a:r>
            <a:r>
              <a:rPr sz="4200">
                <a:latin typeface="Arial"/>
                <a:ea typeface="Arial"/>
                <a:cs typeface="Arial"/>
                <a:sym typeface="Arial"/>
              </a:rPr>
              <a:t> tile assembly system </a:t>
            </a:r>
          </a:p>
        </p:txBody>
      </p:sp>
      <p:sp>
        <p:nvSpPr>
          <p:cNvPr id="92" name="Shape 92"/>
          <p:cNvSpPr/>
          <p:nvPr/>
        </p:nvSpPr>
        <p:spPr>
          <a:xfrm>
            <a:off x="3827198" y="7816064"/>
            <a:ext cx="8555302" cy="434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300">
                <a:solidFill>
                  <a:srgbClr val="0632F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0632FB"/>
                </a:solidFill>
              </a:rPr>
              <a:t>Doty, Lutz,  Patitz, Schweller, Summers, Woods. FOCS 2012 </a:t>
            </a:r>
          </a:p>
        </p:txBody>
      </p:sp>
      <p:sp>
        <p:nvSpPr>
          <p:cNvPr id="93" name="Shape 93"/>
          <p:cNvSpPr/>
          <p:nvPr/>
        </p:nvSpPr>
        <p:spPr>
          <a:xfrm rot="5400000">
            <a:off x="10179050" y="2338409"/>
            <a:ext cx="2336800" cy="1765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09" y="0"/>
                </a:moveTo>
                <a:cubicBezTo>
                  <a:pt x="4608" y="0"/>
                  <a:pt x="2823" y="2358"/>
                  <a:pt x="2817" y="5269"/>
                </a:cubicBezTo>
                <a:lnTo>
                  <a:pt x="0" y="8858"/>
                </a:lnTo>
                <a:lnTo>
                  <a:pt x="2817" y="12446"/>
                </a:lnTo>
                <a:lnTo>
                  <a:pt x="2817" y="16317"/>
                </a:lnTo>
                <a:cubicBezTo>
                  <a:pt x="2817" y="19235"/>
                  <a:pt x="4604" y="21600"/>
                  <a:pt x="6809" y="21600"/>
                </a:cubicBezTo>
                <a:lnTo>
                  <a:pt x="17609" y="21600"/>
                </a:lnTo>
                <a:cubicBezTo>
                  <a:pt x="19813" y="21600"/>
                  <a:pt x="21600" y="19235"/>
                  <a:pt x="21600" y="16317"/>
                </a:cubicBezTo>
                <a:lnTo>
                  <a:pt x="21600" y="5283"/>
                </a:lnTo>
                <a:cubicBezTo>
                  <a:pt x="21600" y="2365"/>
                  <a:pt x="19813" y="0"/>
                  <a:pt x="17609" y="0"/>
                </a:cubicBezTo>
                <a:lnTo>
                  <a:pt x="6809" y="0"/>
                </a:lnTo>
                <a:close/>
              </a:path>
            </a:pathLst>
          </a:custGeom>
          <a:solidFill>
            <a:srgbClr val="80878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10799596" y="4333744"/>
            <a:ext cx="1761457" cy="308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Temperature = 2</a:t>
            </a:r>
          </a:p>
        </p:txBody>
      </p:sp>
      <p:sp>
        <p:nvSpPr>
          <p:cNvPr id="95" name="Shape 95"/>
          <p:cNvSpPr/>
          <p:nvPr/>
        </p:nvSpPr>
        <p:spPr>
          <a:xfrm rot="10800000" flipH="1">
            <a:off x="11734459" y="3844673"/>
            <a:ext cx="149530" cy="149530"/>
          </a:xfrm>
          <a:prstGeom prst="rect">
            <a:avLst/>
          </a:prstGeom>
          <a:solidFill>
            <a:srgbClr val="D1E5F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96" name="Shape 96"/>
          <p:cNvSpPr/>
          <p:nvPr/>
        </p:nvSpPr>
        <p:spPr>
          <a:xfrm rot="10800000" flipH="1">
            <a:off x="11523085" y="4103064"/>
            <a:ext cx="149530" cy="149530"/>
          </a:xfrm>
          <a:prstGeom prst="rect">
            <a:avLst/>
          </a:prstGeom>
          <a:solidFill>
            <a:srgbClr val="FF2F9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97" name="Shape 97"/>
          <p:cNvSpPr/>
          <p:nvPr/>
        </p:nvSpPr>
        <p:spPr>
          <a:xfrm rot="10800000" flipH="1">
            <a:off x="11452626" y="3774214"/>
            <a:ext cx="149530" cy="149530"/>
          </a:xfrm>
          <a:prstGeom prst="rect">
            <a:avLst/>
          </a:prstGeom>
          <a:solidFill>
            <a:srgbClr val="00BCE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98" name="Shape 98"/>
          <p:cNvSpPr/>
          <p:nvPr/>
        </p:nvSpPr>
        <p:spPr>
          <a:xfrm rot="10800000" flipH="1">
            <a:off x="11311710" y="3738985"/>
            <a:ext cx="149530" cy="149530"/>
          </a:xfrm>
          <a:prstGeom prst="rect">
            <a:avLst/>
          </a:prstGeom>
          <a:solidFill>
            <a:srgbClr val="80878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99" name="Shape 99"/>
          <p:cNvSpPr/>
          <p:nvPr/>
        </p:nvSpPr>
        <p:spPr>
          <a:xfrm rot="10800000" flipH="1">
            <a:off x="11170793" y="3703756"/>
            <a:ext cx="149530" cy="149530"/>
          </a:xfrm>
          <a:prstGeom prst="rect">
            <a:avLst/>
          </a:prstGeom>
          <a:solidFill>
            <a:srgbClr val="00919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00" name="Shape 100"/>
          <p:cNvSpPr/>
          <p:nvPr/>
        </p:nvSpPr>
        <p:spPr>
          <a:xfrm rot="10800000" flipH="1">
            <a:off x="10643134" y="3492381"/>
            <a:ext cx="149530" cy="149530"/>
          </a:xfrm>
          <a:prstGeom prst="rect">
            <a:avLst/>
          </a:prstGeom>
          <a:solidFill>
            <a:srgbClr val="5B9CD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01" name="Shape 101"/>
          <p:cNvSpPr/>
          <p:nvPr/>
        </p:nvSpPr>
        <p:spPr>
          <a:xfrm rot="10800000" flipH="1">
            <a:off x="11699230" y="3633298"/>
            <a:ext cx="149531" cy="149530"/>
          </a:xfrm>
          <a:prstGeom prst="rect">
            <a:avLst/>
          </a:prstGeom>
          <a:solidFill>
            <a:srgbClr val="80878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02" name="Shape 102"/>
          <p:cNvSpPr/>
          <p:nvPr/>
        </p:nvSpPr>
        <p:spPr>
          <a:xfrm rot="10800000" flipH="1">
            <a:off x="11804917" y="3633298"/>
            <a:ext cx="149530" cy="149530"/>
          </a:xfrm>
          <a:prstGeom prst="rect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03" name="Shape 103"/>
          <p:cNvSpPr/>
          <p:nvPr/>
        </p:nvSpPr>
        <p:spPr>
          <a:xfrm rot="10800000" flipH="1">
            <a:off x="11417397" y="3562839"/>
            <a:ext cx="149530" cy="149531"/>
          </a:xfrm>
          <a:prstGeom prst="rect">
            <a:avLst/>
          </a:prstGeom>
          <a:solidFill>
            <a:srgbClr val="D1E5F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04" name="Shape 104"/>
          <p:cNvSpPr/>
          <p:nvPr/>
        </p:nvSpPr>
        <p:spPr>
          <a:xfrm rot="10800000" flipH="1">
            <a:off x="11135564" y="3975311"/>
            <a:ext cx="149530" cy="149530"/>
          </a:xfrm>
          <a:prstGeom prst="rect">
            <a:avLst/>
          </a:prstGeom>
          <a:solidFill>
            <a:srgbClr val="0224C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05" name="Shape 105"/>
          <p:cNvSpPr/>
          <p:nvPr/>
        </p:nvSpPr>
        <p:spPr>
          <a:xfrm rot="10800000" flipH="1">
            <a:off x="11135564" y="3492381"/>
            <a:ext cx="149530" cy="1495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06" name="Shape 106"/>
          <p:cNvSpPr/>
          <p:nvPr/>
        </p:nvSpPr>
        <p:spPr>
          <a:xfrm rot="10800000" flipH="1">
            <a:off x="10818502" y="3738985"/>
            <a:ext cx="149530" cy="149530"/>
          </a:xfrm>
          <a:prstGeom prst="rect">
            <a:avLst/>
          </a:prstGeom>
          <a:solidFill>
            <a:srgbClr val="4DC40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07" name="Shape 107"/>
          <p:cNvSpPr/>
          <p:nvPr/>
        </p:nvSpPr>
        <p:spPr>
          <a:xfrm rot="10800000" flipH="1">
            <a:off x="11769298" y="3417616"/>
            <a:ext cx="149530" cy="149531"/>
          </a:xfrm>
          <a:prstGeom prst="rect">
            <a:avLst/>
          </a:prstGeom>
          <a:solidFill>
            <a:srgbClr val="4DC40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08" name="Shape 108"/>
          <p:cNvSpPr/>
          <p:nvPr/>
        </p:nvSpPr>
        <p:spPr>
          <a:xfrm rot="10800000" flipH="1">
            <a:off x="10961766" y="3492381"/>
            <a:ext cx="149530" cy="14953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09" name="Shape 109"/>
          <p:cNvSpPr/>
          <p:nvPr/>
        </p:nvSpPr>
        <p:spPr>
          <a:xfrm rot="10800000" flipH="1">
            <a:off x="11241251" y="3308326"/>
            <a:ext cx="149530" cy="149530"/>
          </a:xfrm>
          <a:prstGeom prst="rect">
            <a:avLst/>
          </a:prstGeom>
          <a:solidFill>
            <a:srgbClr val="5B9CD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10" name="Shape 110"/>
          <p:cNvSpPr/>
          <p:nvPr/>
        </p:nvSpPr>
        <p:spPr>
          <a:xfrm rot="10800000" flipH="1">
            <a:off x="10995037" y="3214855"/>
            <a:ext cx="149530" cy="149530"/>
          </a:xfrm>
          <a:prstGeom prst="rect">
            <a:avLst/>
          </a:prstGeom>
          <a:solidFill>
            <a:srgbClr val="4DC40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11" name="Shape 111"/>
          <p:cNvSpPr/>
          <p:nvPr/>
        </p:nvSpPr>
        <p:spPr>
          <a:xfrm rot="10800000" flipH="1">
            <a:off x="10643135" y="3243333"/>
            <a:ext cx="149530" cy="149530"/>
          </a:xfrm>
          <a:prstGeom prst="rect">
            <a:avLst/>
          </a:prstGeom>
          <a:solidFill>
            <a:srgbClr val="0224C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12" name="Shape 112"/>
          <p:cNvSpPr/>
          <p:nvPr/>
        </p:nvSpPr>
        <p:spPr>
          <a:xfrm rot="10800000" flipH="1">
            <a:off x="10783272" y="2990834"/>
            <a:ext cx="149530" cy="149531"/>
          </a:xfrm>
          <a:prstGeom prst="rect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 rot="10800000" flipH="1">
            <a:off x="11769298" y="3180718"/>
            <a:ext cx="149530" cy="149530"/>
          </a:xfrm>
          <a:prstGeom prst="rect">
            <a:avLst/>
          </a:prstGeom>
          <a:solidFill>
            <a:srgbClr val="FF921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14" name="Shape 114"/>
          <p:cNvSpPr/>
          <p:nvPr/>
        </p:nvSpPr>
        <p:spPr>
          <a:xfrm rot="10800000" flipH="1">
            <a:off x="11487855" y="3175319"/>
            <a:ext cx="149530" cy="14953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15" name="Shape 115"/>
          <p:cNvSpPr/>
          <p:nvPr/>
        </p:nvSpPr>
        <p:spPr>
          <a:xfrm rot="10800000" flipH="1">
            <a:off x="11487856" y="2916070"/>
            <a:ext cx="149530" cy="149530"/>
          </a:xfrm>
          <a:prstGeom prst="rect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16" name="Shape 116"/>
          <p:cNvSpPr/>
          <p:nvPr/>
        </p:nvSpPr>
        <p:spPr>
          <a:xfrm rot="10800000" flipH="1">
            <a:off x="11206022" y="3104861"/>
            <a:ext cx="149531" cy="149530"/>
          </a:xfrm>
          <a:prstGeom prst="rect">
            <a:avLst/>
          </a:prstGeom>
          <a:solidFill>
            <a:srgbClr val="0224C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10185910" y="4632358"/>
            <a:ext cx="2260601" cy="1028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20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rPr>
              <a:t>Universal </a:t>
            </a:r>
          </a:p>
          <a:p>
            <a:pPr lvl="0">
              <a:defRPr sz="1800"/>
            </a:pPr>
            <a:r>
              <a:rPr sz="320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rPr>
              <a:t> tile set</a:t>
            </a:r>
          </a:p>
        </p:txBody>
      </p:sp>
      <p:sp>
        <p:nvSpPr>
          <p:cNvPr id="118" name="Shape 118"/>
          <p:cNvSpPr/>
          <p:nvPr/>
        </p:nvSpPr>
        <p:spPr>
          <a:xfrm>
            <a:off x="4224866" y="2014972"/>
            <a:ext cx="3667854" cy="4476949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4717020" y="3562546"/>
            <a:ext cx="2683546" cy="902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abstract tile </a:t>
            </a:r>
          </a:p>
          <a:p>
            <a:pPr lvl="0"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assembly model</a:t>
            </a:r>
          </a:p>
        </p:txBody>
      </p:sp>
      <p:sp>
        <p:nvSpPr>
          <p:cNvPr id="120" name="Shape 120"/>
          <p:cNvSpPr/>
          <p:nvPr/>
        </p:nvSpPr>
        <p:spPr>
          <a:xfrm>
            <a:off x="11058774" y="2344268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/>
            </a:lvl1pPr>
          </a:lstStyle>
          <a:p>
            <a:pPr lvl="0">
              <a:defRPr sz="1800" i="0"/>
            </a:pPr>
            <a:r>
              <a:rPr sz="3600" i="1"/>
              <a:t>U</a:t>
            </a:r>
          </a:p>
        </p:txBody>
      </p:sp>
      <p:sp>
        <p:nvSpPr>
          <p:cNvPr id="121" name="Shape 121"/>
          <p:cNvSpPr/>
          <p:nvPr/>
        </p:nvSpPr>
        <p:spPr>
          <a:xfrm>
            <a:off x="4489449" y="2013054"/>
            <a:ext cx="3138687" cy="11938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24" name="Group 124"/>
          <p:cNvGrpSpPr/>
          <p:nvPr/>
        </p:nvGrpSpPr>
        <p:grpSpPr>
          <a:xfrm>
            <a:off x="14319250" y="6339520"/>
            <a:ext cx="3138687" cy="1193801"/>
            <a:chOff x="0" y="0"/>
            <a:chExt cx="3138686" cy="1193800"/>
          </a:xfrm>
        </p:grpSpPr>
        <p:sp>
          <p:nvSpPr>
            <p:cNvPr id="122" name="Shape 122"/>
            <p:cNvSpPr/>
            <p:nvPr/>
          </p:nvSpPr>
          <p:spPr>
            <a:xfrm>
              <a:off x="0" y="0"/>
              <a:ext cx="3138687" cy="1193800"/>
            </a:xfrm>
            <a:prstGeom prst="rect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502846" y="55370"/>
              <a:ext cx="2132994" cy="1083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2200">
                  <a:latin typeface="Arial"/>
                  <a:ea typeface="Arial"/>
                  <a:cs typeface="Arial"/>
                  <a:sym typeface="Arial"/>
                </a:rPr>
                <a:t>noncooperative</a:t>
              </a:r>
            </a:p>
            <a:p>
              <a:pPr lvl="0">
                <a:defRPr sz="1800"/>
              </a:pPr>
              <a:r>
                <a:rPr sz="2200">
                  <a:latin typeface="Arial"/>
                  <a:ea typeface="Arial"/>
                  <a:cs typeface="Arial"/>
                  <a:sym typeface="Arial"/>
                </a:rPr>
                <a:t>abstract tile </a:t>
              </a:r>
            </a:p>
            <a:p>
              <a:pPr lvl="0">
                <a:defRPr sz="1800"/>
              </a:pPr>
              <a:r>
                <a:rPr sz="2200">
                  <a:latin typeface="Arial"/>
                  <a:ea typeface="Arial"/>
                  <a:cs typeface="Arial"/>
                  <a:sym typeface="Arial"/>
                </a:rPr>
                <a:t>assembly model</a:t>
              </a:r>
            </a:p>
          </p:txBody>
        </p:sp>
      </p:grpSp>
      <p:sp>
        <p:nvSpPr>
          <p:cNvPr id="125" name="Shape 125"/>
          <p:cNvSpPr/>
          <p:nvPr/>
        </p:nvSpPr>
        <p:spPr>
          <a:xfrm>
            <a:off x="5191298" y="2158570"/>
            <a:ext cx="1734990" cy="902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universal </a:t>
            </a:r>
          </a:p>
          <a:p>
            <a:pPr lvl="0"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systems</a:t>
            </a:r>
          </a:p>
        </p:txBody>
      </p:sp>
      <p:sp>
        <p:nvSpPr>
          <p:cNvPr id="128" name="Shape 128"/>
          <p:cNvSpPr/>
          <p:nvPr/>
        </p:nvSpPr>
        <p:spPr>
          <a:xfrm>
            <a:off x="7674509" y="2457141"/>
            <a:ext cx="2460824" cy="564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246" extrusionOk="0">
                <a:moveTo>
                  <a:pt x="0" y="1990"/>
                </a:moveTo>
                <a:cubicBezTo>
                  <a:pt x="7480" y="-3354"/>
                  <a:pt x="14680" y="2065"/>
                  <a:pt x="21600" y="18246"/>
                </a:cubicBezTo>
              </a:path>
            </a:pathLst>
          </a:custGeom>
          <a:ln w="76200">
            <a:solidFill>
              <a:srgbClr val="0632FB"/>
            </a:solidFill>
            <a:miter lim="400000"/>
            <a:headEnd type="arrow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451742" y="8400621"/>
            <a:ext cx="12536091" cy="1103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sz="3500">
                <a:latin typeface="Arial"/>
                <a:ea typeface="Arial"/>
                <a:cs typeface="Arial"/>
                <a:sym typeface="Arial"/>
              </a:rPr>
              <a:t>I can build anything with this tile set! </a:t>
            </a:r>
          </a:p>
          <a:p>
            <a:pPr lvl="0" algn="l">
              <a:defRPr sz="1800"/>
            </a:pPr>
            <a:r>
              <a:rPr sz="3500">
                <a:latin typeface="Arial"/>
                <a:ea typeface="Arial"/>
                <a:cs typeface="Arial"/>
                <a:sym typeface="Arial"/>
              </a:rPr>
              <a:t>Future work: find a smaller intrinsically universal tile set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254000" y="138705"/>
            <a:ext cx="12293600" cy="102810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300"/>
              <a:t>The structure of self-assembly models</a:t>
            </a:r>
          </a:p>
        </p:txBody>
      </p:sp>
      <p:sp>
        <p:nvSpPr>
          <p:cNvPr id="186" name="Shape 186"/>
          <p:cNvSpPr>
            <a:spLocks noGrp="1"/>
          </p:cNvSpPr>
          <p:nvPr>
            <p:ph type="sldNum" sz="quarter" idx="2"/>
          </p:nvPr>
        </p:nvSpPr>
        <p:spPr>
          <a:xfrm>
            <a:off x="12649200" y="9385300"/>
            <a:ext cx="342900" cy="360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6</a:t>
            </a:fld>
            <a:endParaRPr/>
          </a:p>
        </p:txBody>
      </p:sp>
      <p:sp>
        <p:nvSpPr>
          <p:cNvPr id="187" name="Shape 187"/>
          <p:cNvSpPr/>
          <p:nvPr/>
        </p:nvSpPr>
        <p:spPr>
          <a:xfrm rot="5400000">
            <a:off x="10179050" y="2668609"/>
            <a:ext cx="2336800" cy="1765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09" y="0"/>
                </a:moveTo>
                <a:cubicBezTo>
                  <a:pt x="4608" y="0"/>
                  <a:pt x="2823" y="2358"/>
                  <a:pt x="2817" y="5269"/>
                </a:cubicBezTo>
                <a:lnTo>
                  <a:pt x="0" y="8858"/>
                </a:lnTo>
                <a:lnTo>
                  <a:pt x="2817" y="12446"/>
                </a:lnTo>
                <a:lnTo>
                  <a:pt x="2817" y="16317"/>
                </a:lnTo>
                <a:cubicBezTo>
                  <a:pt x="2817" y="19235"/>
                  <a:pt x="4604" y="21600"/>
                  <a:pt x="6809" y="21600"/>
                </a:cubicBezTo>
                <a:lnTo>
                  <a:pt x="17609" y="21600"/>
                </a:lnTo>
                <a:cubicBezTo>
                  <a:pt x="19813" y="21600"/>
                  <a:pt x="21600" y="19235"/>
                  <a:pt x="21600" y="16317"/>
                </a:cubicBezTo>
                <a:lnTo>
                  <a:pt x="21600" y="5283"/>
                </a:lnTo>
                <a:cubicBezTo>
                  <a:pt x="21600" y="2365"/>
                  <a:pt x="19813" y="0"/>
                  <a:pt x="17609" y="0"/>
                </a:cubicBezTo>
                <a:lnTo>
                  <a:pt x="6809" y="0"/>
                </a:lnTo>
                <a:close/>
              </a:path>
            </a:pathLst>
          </a:custGeom>
          <a:solidFill>
            <a:srgbClr val="80878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10799596" y="4663944"/>
            <a:ext cx="1761457" cy="308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Temperature = 2</a:t>
            </a:r>
          </a:p>
        </p:txBody>
      </p:sp>
      <p:sp>
        <p:nvSpPr>
          <p:cNvPr id="189" name="Shape 189"/>
          <p:cNvSpPr/>
          <p:nvPr/>
        </p:nvSpPr>
        <p:spPr>
          <a:xfrm rot="10800000" flipH="1">
            <a:off x="11734459" y="4174873"/>
            <a:ext cx="149530" cy="149530"/>
          </a:xfrm>
          <a:prstGeom prst="rect">
            <a:avLst/>
          </a:prstGeom>
          <a:solidFill>
            <a:srgbClr val="D1E5F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90" name="Shape 190"/>
          <p:cNvSpPr/>
          <p:nvPr/>
        </p:nvSpPr>
        <p:spPr>
          <a:xfrm rot="10800000" flipH="1">
            <a:off x="11523085" y="4433264"/>
            <a:ext cx="149530" cy="149530"/>
          </a:xfrm>
          <a:prstGeom prst="rect">
            <a:avLst/>
          </a:prstGeom>
          <a:solidFill>
            <a:srgbClr val="FF2F9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91" name="Shape 191"/>
          <p:cNvSpPr/>
          <p:nvPr/>
        </p:nvSpPr>
        <p:spPr>
          <a:xfrm rot="10800000" flipH="1">
            <a:off x="11452626" y="4104414"/>
            <a:ext cx="149530" cy="149530"/>
          </a:xfrm>
          <a:prstGeom prst="rect">
            <a:avLst/>
          </a:prstGeom>
          <a:solidFill>
            <a:srgbClr val="00BCE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92" name="Shape 192"/>
          <p:cNvSpPr/>
          <p:nvPr/>
        </p:nvSpPr>
        <p:spPr>
          <a:xfrm rot="10800000" flipH="1">
            <a:off x="11311710" y="4069185"/>
            <a:ext cx="149530" cy="149530"/>
          </a:xfrm>
          <a:prstGeom prst="rect">
            <a:avLst/>
          </a:prstGeom>
          <a:solidFill>
            <a:srgbClr val="80878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93" name="Shape 193"/>
          <p:cNvSpPr/>
          <p:nvPr/>
        </p:nvSpPr>
        <p:spPr>
          <a:xfrm rot="10800000" flipH="1">
            <a:off x="11170793" y="4033956"/>
            <a:ext cx="149530" cy="149530"/>
          </a:xfrm>
          <a:prstGeom prst="rect">
            <a:avLst/>
          </a:prstGeom>
          <a:solidFill>
            <a:srgbClr val="00919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94" name="Shape 194"/>
          <p:cNvSpPr/>
          <p:nvPr/>
        </p:nvSpPr>
        <p:spPr>
          <a:xfrm rot="10800000" flipH="1">
            <a:off x="10643134" y="3822581"/>
            <a:ext cx="149530" cy="149530"/>
          </a:xfrm>
          <a:prstGeom prst="rect">
            <a:avLst/>
          </a:prstGeom>
          <a:solidFill>
            <a:srgbClr val="5B9CD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95" name="Shape 195"/>
          <p:cNvSpPr/>
          <p:nvPr/>
        </p:nvSpPr>
        <p:spPr>
          <a:xfrm rot="10800000" flipH="1">
            <a:off x="11699230" y="3963498"/>
            <a:ext cx="149531" cy="149530"/>
          </a:xfrm>
          <a:prstGeom prst="rect">
            <a:avLst/>
          </a:prstGeom>
          <a:solidFill>
            <a:srgbClr val="80878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96" name="Shape 196"/>
          <p:cNvSpPr/>
          <p:nvPr/>
        </p:nvSpPr>
        <p:spPr>
          <a:xfrm rot="10800000" flipH="1">
            <a:off x="11804917" y="3963498"/>
            <a:ext cx="149530" cy="149530"/>
          </a:xfrm>
          <a:prstGeom prst="rect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97" name="Shape 197"/>
          <p:cNvSpPr/>
          <p:nvPr/>
        </p:nvSpPr>
        <p:spPr>
          <a:xfrm rot="10800000" flipH="1">
            <a:off x="11417397" y="3893039"/>
            <a:ext cx="149530" cy="149531"/>
          </a:xfrm>
          <a:prstGeom prst="rect">
            <a:avLst/>
          </a:prstGeom>
          <a:solidFill>
            <a:srgbClr val="D1E5F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98" name="Shape 198"/>
          <p:cNvSpPr/>
          <p:nvPr/>
        </p:nvSpPr>
        <p:spPr>
          <a:xfrm rot="10800000" flipH="1">
            <a:off x="11135564" y="4305511"/>
            <a:ext cx="149530" cy="149530"/>
          </a:xfrm>
          <a:prstGeom prst="rect">
            <a:avLst/>
          </a:prstGeom>
          <a:solidFill>
            <a:srgbClr val="0224C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99" name="Shape 199"/>
          <p:cNvSpPr/>
          <p:nvPr/>
        </p:nvSpPr>
        <p:spPr>
          <a:xfrm rot="10800000" flipH="1">
            <a:off x="11135564" y="3822581"/>
            <a:ext cx="149530" cy="1495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200" name="Shape 200"/>
          <p:cNvSpPr/>
          <p:nvPr/>
        </p:nvSpPr>
        <p:spPr>
          <a:xfrm rot="10800000" flipH="1">
            <a:off x="10818502" y="4069185"/>
            <a:ext cx="149530" cy="149530"/>
          </a:xfrm>
          <a:prstGeom prst="rect">
            <a:avLst/>
          </a:prstGeom>
          <a:solidFill>
            <a:srgbClr val="4DC40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201" name="Shape 201"/>
          <p:cNvSpPr/>
          <p:nvPr/>
        </p:nvSpPr>
        <p:spPr>
          <a:xfrm rot="10800000" flipH="1">
            <a:off x="11769298" y="3747816"/>
            <a:ext cx="149530" cy="149531"/>
          </a:xfrm>
          <a:prstGeom prst="rect">
            <a:avLst/>
          </a:prstGeom>
          <a:solidFill>
            <a:srgbClr val="4DC40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202" name="Shape 202"/>
          <p:cNvSpPr/>
          <p:nvPr/>
        </p:nvSpPr>
        <p:spPr>
          <a:xfrm rot="10800000" flipH="1">
            <a:off x="10961766" y="3822581"/>
            <a:ext cx="149530" cy="14953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203" name="Shape 203"/>
          <p:cNvSpPr/>
          <p:nvPr/>
        </p:nvSpPr>
        <p:spPr>
          <a:xfrm rot="10800000" flipH="1">
            <a:off x="11241251" y="3638526"/>
            <a:ext cx="149530" cy="149530"/>
          </a:xfrm>
          <a:prstGeom prst="rect">
            <a:avLst/>
          </a:prstGeom>
          <a:solidFill>
            <a:srgbClr val="5B9CD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204" name="Shape 204"/>
          <p:cNvSpPr/>
          <p:nvPr/>
        </p:nvSpPr>
        <p:spPr>
          <a:xfrm rot="10800000" flipH="1">
            <a:off x="10995037" y="3545055"/>
            <a:ext cx="149530" cy="149530"/>
          </a:xfrm>
          <a:prstGeom prst="rect">
            <a:avLst/>
          </a:prstGeom>
          <a:solidFill>
            <a:srgbClr val="4DC40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205" name="Shape 205"/>
          <p:cNvSpPr/>
          <p:nvPr/>
        </p:nvSpPr>
        <p:spPr>
          <a:xfrm rot="10800000" flipH="1">
            <a:off x="10643135" y="3573533"/>
            <a:ext cx="149530" cy="149530"/>
          </a:xfrm>
          <a:prstGeom prst="rect">
            <a:avLst/>
          </a:prstGeom>
          <a:solidFill>
            <a:srgbClr val="0224C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206" name="Shape 206"/>
          <p:cNvSpPr/>
          <p:nvPr/>
        </p:nvSpPr>
        <p:spPr>
          <a:xfrm rot="10800000" flipH="1">
            <a:off x="10783272" y="3321034"/>
            <a:ext cx="149530" cy="149531"/>
          </a:xfrm>
          <a:prstGeom prst="rect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207" name="Shape 207"/>
          <p:cNvSpPr/>
          <p:nvPr/>
        </p:nvSpPr>
        <p:spPr>
          <a:xfrm rot="10800000" flipH="1">
            <a:off x="11769298" y="3510918"/>
            <a:ext cx="149530" cy="149530"/>
          </a:xfrm>
          <a:prstGeom prst="rect">
            <a:avLst/>
          </a:prstGeom>
          <a:solidFill>
            <a:srgbClr val="FF921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208" name="Shape 208"/>
          <p:cNvSpPr/>
          <p:nvPr/>
        </p:nvSpPr>
        <p:spPr>
          <a:xfrm rot="10800000" flipH="1">
            <a:off x="11487855" y="3505519"/>
            <a:ext cx="149530" cy="14953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209" name="Shape 209"/>
          <p:cNvSpPr/>
          <p:nvPr/>
        </p:nvSpPr>
        <p:spPr>
          <a:xfrm rot="10800000" flipH="1">
            <a:off x="11487856" y="3246270"/>
            <a:ext cx="149530" cy="149530"/>
          </a:xfrm>
          <a:prstGeom prst="rect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210" name="Shape 210"/>
          <p:cNvSpPr/>
          <p:nvPr/>
        </p:nvSpPr>
        <p:spPr>
          <a:xfrm rot="10800000" flipH="1">
            <a:off x="11206022" y="3435061"/>
            <a:ext cx="149531" cy="149530"/>
          </a:xfrm>
          <a:prstGeom prst="rect">
            <a:avLst/>
          </a:prstGeom>
          <a:solidFill>
            <a:srgbClr val="0224C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10185910" y="4962558"/>
            <a:ext cx="2260601" cy="1028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20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rPr>
              <a:t>Universal </a:t>
            </a:r>
          </a:p>
          <a:p>
            <a:pPr lvl="0">
              <a:defRPr sz="1800"/>
            </a:pPr>
            <a:r>
              <a:rPr sz="320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rPr>
              <a:t> tile set</a:t>
            </a:r>
          </a:p>
        </p:txBody>
      </p:sp>
      <p:sp>
        <p:nvSpPr>
          <p:cNvPr id="212" name="Shape 212"/>
          <p:cNvSpPr/>
          <p:nvPr/>
        </p:nvSpPr>
        <p:spPr>
          <a:xfrm>
            <a:off x="4224866" y="2345172"/>
            <a:ext cx="3667854" cy="4476949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4717020" y="3892746"/>
            <a:ext cx="2683546" cy="902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abstract tile </a:t>
            </a:r>
          </a:p>
          <a:p>
            <a:pPr lvl="0"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assembly model</a:t>
            </a:r>
          </a:p>
        </p:txBody>
      </p:sp>
      <p:sp>
        <p:nvSpPr>
          <p:cNvPr id="214" name="Shape 214"/>
          <p:cNvSpPr/>
          <p:nvPr/>
        </p:nvSpPr>
        <p:spPr>
          <a:xfrm>
            <a:off x="11058774" y="2674468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/>
            </a:lvl1pPr>
          </a:lstStyle>
          <a:p>
            <a:pPr lvl="0">
              <a:defRPr sz="1800" i="0"/>
            </a:pPr>
            <a:r>
              <a:rPr sz="3600" i="1"/>
              <a:t>U</a:t>
            </a:r>
          </a:p>
        </p:txBody>
      </p:sp>
      <p:sp>
        <p:nvSpPr>
          <p:cNvPr id="215" name="Shape 215"/>
          <p:cNvSpPr/>
          <p:nvPr/>
        </p:nvSpPr>
        <p:spPr>
          <a:xfrm>
            <a:off x="4489449" y="2343254"/>
            <a:ext cx="3138687" cy="11938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18" name="Group 218"/>
          <p:cNvGrpSpPr/>
          <p:nvPr/>
        </p:nvGrpSpPr>
        <p:grpSpPr>
          <a:xfrm>
            <a:off x="13624983" y="5511800"/>
            <a:ext cx="3138687" cy="1193800"/>
            <a:chOff x="0" y="0"/>
            <a:chExt cx="3138686" cy="1193800"/>
          </a:xfrm>
        </p:grpSpPr>
        <p:sp>
          <p:nvSpPr>
            <p:cNvPr id="216" name="Shape 216"/>
            <p:cNvSpPr/>
            <p:nvPr/>
          </p:nvSpPr>
          <p:spPr>
            <a:xfrm>
              <a:off x="0" y="0"/>
              <a:ext cx="3138687" cy="1193800"/>
            </a:xfrm>
            <a:prstGeom prst="rect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502846" y="55370"/>
              <a:ext cx="2132994" cy="1083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2200">
                  <a:latin typeface="Arial"/>
                  <a:ea typeface="Arial"/>
                  <a:cs typeface="Arial"/>
                  <a:sym typeface="Arial"/>
                </a:rPr>
                <a:t>noncooperative</a:t>
              </a:r>
            </a:p>
            <a:p>
              <a:pPr lvl="0">
                <a:defRPr sz="1800"/>
              </a:pPr>
              <a:r>
                <a:rPr sz="2200">
                  <a:latin typeface="Arial"/>
                  <a:ea typeface="Arial"/>
                  <a:cs typeface="Arial"/>
                  <a:sym typeface="Arial"/>
                </a:rPr>
                <a:t>abstract tile </a:t>
              </a:r>
            </a:p>
            <a:p>
              <a:pPr lvl="0">
                <a:defRPr sz="1800"/>
              </a:pPr>
              <a:r>
                <a:rPr sz="2200">
                  <a:latin typeface="Arial"/>
                  <a:ea typeface="Arial"/>
                  <a:cs typeface="Arial"/>
                  <a:sym typeface="Arial"/>
                </a:rPr>
                <a:t>assembly model</a:t>
              </a:r>
            </a:p>
          </p:txBody>
        </p:sp>
      </p:grpSp>
      <p:sp>
        <p:nvSpPr>
          <p:cNvPr id="219" name="Shape 219"/>
          <p:cNvSpPr/>
          <p:nvPr/>
        </p:nvSpPr>
        <p:spPr>
          <a:xfrm>
            <a:off x="5191298" y="2488770"/>
            <a:ext cx="1734990" cy="902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universal </a:t>
            </a:r>
          </a:p>
          <a:p>
            <a:pPr lvl="0"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systems</a:t>
            </a:r>
          </a:p>
        </p:txBody>
      </p:sp>
      <p:sp>
        <p:nvSpPr>
          <p:cNvPr id="222" name="Shape 222"/>
          <p:cNvSpPr/>
          <p:nvPr/>
        </p:nvSpPr>
        <p:spPr>
          <a:xfrm>
            <a:off x="7674509" y="2787341"/>
            <a:ext cx="2460824" cy="564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246" extrusionOk="0">
                <a:moveTo>
                  <a:pt x="0" y="1990"/>
                </a:moveTo>
                <a:cubicBezTo>
                  <a:pt x="7480" y="-3354"/>
                  <a:pt x="14680" y="2065"/>
                  <a:pt x="21600" y="18246"/>
                </a:cubicBezTo>
              </a:path>
            </a:pathLst>
          </a:custGeom>
          <a:ln w="76200">
            <a:solidFill>
              <a:srgbClr val="0632FB"/>
            </a:solidFill>
            <a:miter lim="400000"/>
            <a:headEnd type="arrow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254000" y="7191548"/>
            <a:ext cx="12372976" cy="2232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304800" lvl="0" indent="-304800" algn="l">
              <a:spcBef>
                <a:spcPts val="1400"/>
              </a:spcBef>
              <a:buClr>
                <a:srgbClr val="0433FF"/>
              </a:buClr>
              <a:buSzPct val="125000"/>
              <a:buChar char="•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Can we use this notion of simulation to tease apart the power of different self assembly models?</a:t>
            </a:r>
          </a:p>
          <a:p>
            <a:pPr marL="304800" lvl="0" indent="-304800" algn="l">
              <a:spcBef>
                <a:spcPts val="1400"/>
              </a:spcBef>
              <a:buClr>
                <a:srgbClr val="0433FF"/>
              </a:buClr>
              <a:buSzPct val="125000"/>
              <a:buChar char="•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A notorious model: the </a:t>
            </a:r>
            <a:r>
              <a:rPr sz="2800" b="1">
                <a:latin typeface="Arial"/>
                <a:ea typeface="Arial"/>
                <a:cs typeface="Arial"/>
                <a:sym typeface="Arial"/>
              </a:rPr>
              <a:t>temperature 1 </a:t>
            </a:r>
            <a:r>
              <a:rPr sz="2800">
                <a:latin typeface="Arial"/>
                <a:ea typeface="Arial"/>
                <a:cs typeface="Arial"/>
                <a:sym typeface="Arial"/>
              </a:rPr>
              <a:t>tile assembly model (</a:t>
            </a:r>
            <a:r>
              <a:rPr sz="2800" b="1">
                <a:latin typeface="Arial"/>
                <a:ea typeface="Arial"/>
                <a:cs typeface="Arial"/>
                <a:sym typeface="Arial"/>
              </a:rPr>
              <a:t>noncooperative </a:t>
            </a:r>
            <a:r>
              <a:rPr sz="2800">
                <a:latin typeface="Arial"/>
                <a:ea typeface="Arial"/>
                <a:cs typeface="Arial"/>
                <a:sym typeface="Arial"/>
              </a:rPr>
              <a:t>tile assembly - binding on one side)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/>
          </p:cNvSpPr>
          <p:nvPr>
            <p:ph type="title"/>
          </p:nvPr>
        </p:nvSpPr>
        <p:spPr>
          <a:xfrm>
            <a:off x="254000" y="138705"/>
            <a:ext cx="12293600" cy="102810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300"/>
              <a:t>The structure of self-assembly models</a:t>
            </a:r>
          </a:p>
        </p:txBody>
      </p:sp>
      <p:sp>
        <p:nvSpPr>
          <p:cNvPr id="225" name="Shape 225"/>
          <p:cNvSpPr>
            <a:spLocks noGrp="1"/>
          </p:cNvSpPr>
          <p:nvPr>
            <p:ph type="sldNum" sz="quarter" idx="2"/>
          </p:nvPr>
        </p:nvSpPr>
        <p:spPr>
          <a:xfrm>
            <a:off x="12649200" y="9385300"/>
            <a:ext cx="342900" cy="360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7</a:t>
            </a:fld>
            <a:endParaRPr/>
          </a:p>
        </p:txBody>
      </p:sp>
      <p:sp>
        <p:nvSpPr>
          <p:cNvPr id="226" name="Shape 226"/>
          <p:cNvSpPr/>
          <p:nvPr/>
        </p:nvSpPr>
        <p:spPr>
          <a:xfrm rot="5400000">
            <a:off x="10179050" y="2668609"/>
            <a:ext cx="2336800" cy="1765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09" y="0"/>
                </a:moveTo>
                <a:cubicBezTo>
                  <a:pt x="4608" y="0"/>
                  <a:pt x="2823" y="2358"/>
                  <a:pt x="2817" y="5269"/>
                </a:cubicBezTo>
                <a:lnTo>
                  <a:pt x="0" y="8858"/>
                </a:lnTo>
                <a:lnTo>
                  <a:pt x="2817" y="12446"/>
                </a:lnTo>
                <a:lnTo>
                  <a:pt x="2817" y="16317"/>
                </a:lnTo>
                <a:cubicBezTo>
                  <a:pt x="2817" y="19235"/>
                  <a:pt x="4604" y="21600"/>
                  <a:pt x="6809" y="21600"/>
                </a:cubicBezTo>
                <a:lnTo>
                  <a:pt x="17609" y="21600"/>
                </a:lnTo>
                <a:cubicBezTo>
                  <a:pt x="19813" y="21600"/>
                  <a:pt x="21600" y="19235"/>
                  <a:pt x="21600" y="16317"/>
                </a:cubicBezTo>
                <a:lnTo>
                  <a:pt x="21600" y="5283"/>
                </a:lnTo>
                <a:cubicBezTo>
                  <a:pt x="21600" y="2365"/>
                  <a:pt x="19813" y="0"/>
                  <a:pt x="17609" y="0"/>
                </a:cubicBezTo>
                <a:lnTo>
                  <a:pt x="6809" y="0"/>
                </a:lnTo>
                <a:close/>
              </a:path>
            </a:pathLst>
          </a:custGeom>
          <a:solidFill>
            <a:srgbClr val="80878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10799596" y="4663944"/>
            <a:ext cx="1761457" cy="308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Temperature = 2</a:t>
            </a:r>
          </a:p>
        </p:txBody>
      </p:sp>
      <p:sp>
        <p:nvSpPr>
          <p:cNvPr id="228" name="Shape 228"/>
          <p:cNvSpPr/>
          <p:nvPr/>
        </p:nvSpPr>
        <p:spPr>
          <a:xfrm rot="10800000" flipH="1">
            <a:off x="11734459" y="4174873"/>
            <a:ext cx="149530" cy="149530"/>
          </a:xfrm>
          <a:prstGeom prst="rect">
            <a:avLst/>
          </a:prstGeom>
          <a:solidFill>
            <a:srgbClr val="D1E5F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229" name="Shape 229"/>
          <p:cNvSpPr/>
          <p:nvPr/>
        </p:nvSpPr>
        <p:spPr>
          <a:xfrm rot="10800000" flipH="1">
            <a:off x="11523085" y="4433264"/>
            <a:ext cx="149530" cy="149530"/>
          </a:xfrm>
          <a:prstGeom prst="rect">
            <a:avLst/>
          </a:prstGeom>
          <a:solidFill>
            <a:srgbClr val="FF2F9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230" name="Shape 230"/>
          <p:cNvSpPr/>
          <p:nvPr/>
        </p:nvSpPr>
        <p:spPr>
          <a:xfrm rot="10800000" flipH="1">
            <a:off x="11452626" y="4104414"/>
            <a:ext cx="149530" cy="149530"/>
          </a:xfrm>
          <a:prstGeom prst="rect">
            <a:avLst/>
          </a:prstGeom>
          <a:solidFill>
            <a:srgbClr val="00BCE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231" name="Shape 231"/>
          <p:cNvSpPr/>
          <p:nvPr/>
        </p:nvSpPr>
        <p:spPr>
          <a:xfrm rot="10800000" flipH="1">
            <a:off x="11311710" y="4069185"/>
            <a:ext cx="149530" cy="149530"/>
          </a:xfrm>
          <a:prstGeom prst="rect">
            <a:avLst/>
          </a:prstGeom>
          <a:solidFill>
            <a:srgbClr val="80878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232" name="Shape 232"/>
          <p:cNvSpPr/>
          <p:nvPr/>
        </p:nvSpPr>
        <p:spPr>
          <a:xfrm rot="10800000" flipH="1">
            <a:off x="11170793" y="4033956"/>
            <a:ext cx="149530" cy="149530"/>
          </a:xfrm>
          <a:prstGeom prst="rect">
            <a:avLst/>
          </a:prstGeom>
          <a:solidFill>
            <a:srgbClr val="00919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233" name="Shape 233"/>
          <p:cNvSpPr/>
          <p:nvPr/>
        </p:nvSpPr>
        <p:spPr>
          <a:xfrm rot="10800000" flipH="1">
            <a:off x="10643134" y="3822581"/>
            <a:ext cx="149530" cy="149530"/>
          </a:xfrm>
          <a:prstGeom prst="rect">
            <a:avLst/>
          </a:prstGeom>
          <a:solidFill>
            <a:srgbClr val="5B9CD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234" name="Shape 234"/>
          <p:cNvSpPr/>
          <p:nvPr/>
        </p:nvSpPr>
        <p:spPr>
          <a:xfrm rot="10800000" flipH="1">
            <a:off x="11699230" y="3963498"/>
            <a:ext cx="149531" cy="149530"/>
          </a:xfrm>
          <a:prstGeom prst="rect">
            <a:avLst/>
          </a:prstGeom>
          <a:solidFill>
            <a:srgbClr val="80878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235" name="Shape 235"/>
          <p:cNvSpPr/>
          <p:nvPr/>
        </p:nvSpPr>
        <p:spPr>
          <a:xfrm rot="10800000" flipH="1">
            <a:off x="11804917" y="3963498"/>
            <a:ext cx="149530" cy="149530"/>
          </a:xfrm>
          <a:prstGeom prst="rect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236" name="Shape 236"/>
          <p:cNvSpPr/>
          <p:nvPr/>
        </p:nvSpPr>
        <p:spPr>
          <a:xfrm rot="10800000" flipH="1">
            <a:off x="11417397" y="3893039"/>
            <a:ext cx="149530" cy="149531"/>
          </a:xfrm>
          <a:prstGeom prst="rect">
            <a:avLst/>
          </a:prstGeom>
          <a:solidFill>
            <a:srgbClr val="D1E5F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237" name="Shape 237"/>
          <p:cNvSpPr/>
          <p:nvPr/>
        </p:nvSpPr>
        <p:spPr>
          <a:xfrm rot="10800000" flipH="1">
            <a:off x="11135564" y="4305511"/>
            <a:ext cx="149530" cy="149530"/>
          </a:xfrm>
          <a:prstGeom prst="rect">
            <a:avLst/>
          </a:prstGeom>
          <a:solidFill>
            <a:srgbClr val="0224C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238" name="Shape 238"/>
          <p:cNvSpPr/>
          <p:nvPr/>
        </p:nvSpPr>
        <p:spPr>
          <a:xfrm rot="10800000" flipH="1">
            <a:off x="11135564" y="3822581"/>
            <a:ext cx="149530" cy="1495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239" name="Shape 239"/>
          <p:cNvSpPr/>
          <p:nvPr/>
        </p:nvSpPr>
        <p:spPr>
          <a:xfrm rot="10800000" flipH="1">
            <a:off x="10818502" y="4069185"/>
            <a:ext cx="149530" cy="149530"/>
          </a:xfrm>
          <a:prstGeom prst="rect">
            <a:avLst/>
          </a:prstGeom>
          <a:solidFill>
            <a:srgbClr val="4DC40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240" name="Shape 240"/>
          <p:cNvSpPr/>
          <p:nvPr/>
        </p:nvSpPr>
        <p:spPr>
          <a:xfrm rot="10800000" flipH="1">
            <a:off x="11769298" y="3747816"/>
            <a:ext cx="149530" cy="149531"/>
          </a:xfrm>
          <a:prstGeom prst="rect">
            <a:avLst/>
          </a:prstGeom>
          <a:solidFill>
            <a:srgbClr val="4DC40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241" name="Shape 241"/>
          <p:cNvSpPr/>
          <p:nvPr/>
        </p:nvSpPr>
        <p:spPr>
          <a:xfrm rot="10800000" flipH="1">
            <a:off x="10961766" y="3822581"/>
            <a:ext cx="149530" cy="14953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242" name="Shape 242"/>
          <p:cNvSpPr/>
          <p:nvPr/>
        </p:nvSpPr>
        <p:spPr>
          <a:xfrm rot="10800000" flipH="1">
            <a:off x="11241251" y="3638526"/>
            <a:ext cx="149530" cy="149530"/>
          </a:xfrm>
          <a:prstGeom prst="rect">
            <a:avLst/>
          </a:prstGeom>
          <a:solidFill>
            <a:srgbClr val="5B9CD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243" name="Shape 243"/>
          <p:cNvSpPr/>
          <p:nvPr/>
        </p:nvSpPr>
        <p:spPr>
          <a:xfrm rot="10800000" flipH="1">
            <a:off x="10995037" y="3545055"/>
            <a:ext cx="149530" cy="149530"/>
          </a:xfrm>
          <a:prstGeom prst="rect">
            <a:avLst/>
          </a:prstGeom>
          <a:solidFill>
            <a:srgbClr val="4DC40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244" name="Shape 244"/>
          <p:cNvSpPr/>
          <p:nvPr/>
        </p:nvSpPr>
        <p:spPr>
          <a:xfrm rot="10800000" flipH="1">
            <a:off x="10643135" y="3573533"/>
            <a:ext cx="149530" cy="149530"/>
          </a:xfrm>
          <a:prstGeom prst="rect">
            <a:avLst/>
          </a:prstGeom>
          <a:solidFill>
            <a:srgbClr val="0224C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245" name="Shape 245"/>
          <p:cNvSpPr/>
          <p:nvPr/>
        </p:nvSpPr>
        <p:spPr>
          <a:xfrm rot="10800000" flipH="1">
            <a:off x="10783272" y="3321034"/>
            <a:ext cx="149530" cy="149531"/>
          </a:xfrm>
          <a:prstGeom prst="rect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246" name="Shape 246"/>
          <p:cNvSpPr/>
          <p:nvPr/>
        </p:nvSpPr>
        <p:spPr>
          <a:xfrm rot="10800000" flipH="1">
            <a:off x="11769298" y="3510918"/>
            <a:ext cx="149530" cy="149530"/>
          </a:xfrm>
          <a:prstGeom prst="rect">
            <a:avLst/>
          </a:prstGeom>
          <a:solidFill>
            <a:srgbClr val="FF921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247" name="Shape 247"/>
          <p:cNvSpPr/>
          <p:nvPr/>
        </p:nvSpPr>
        <p:spPr>
          <a:xfrm rot="10800000" flipH="1">
            <a:off x="11487855" y="3505519"/>
            <a:ext cx="149530" cy="14953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248" name="Shape 248"/>
          <p:cNvSpPr/>
          <p:nvPr/>
        </p:nvSpPr>
        <p:spPr>
          <a:xfrm rot="10800000" flipH="1">
            <a:off x="11487856" y="3246270"/>
            <a:ext cx="149530" cy="149530"/>
          </a:xfrm>
          <a:prstGeom prst="rect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249" name="Shape 249"/>
          <p:cNvSpPr/>
          <p:nvPr/>
        </p:nvSpPr>
        <p:spPr>
          <a:xfrm rot="10800000" flipH="1">
            <a:off x="11206022" y="3435061"/>
            <a:ext cx="149531" cy="149530"/>
          </a:xfrm>
          <a:prstGeom prst="rect">
            <a:avLst/>
          </a:prstGeom>
          <a:solidFill>
            <a:srgbClr val="0224C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10185910" y="4962558"/>
            <a:ext cx="2260601" cy="1028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20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rPr>
              <a:t>Universal </a:t>
            </a:r>
          </a:p>
          <a:p>
            <a:pPr lvl="0">
              <a:defRPr sz="1800"/>
            </a:pPr>
            <a:r>
              <a:rPr sz="320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rPr>
              <a:t> tile set</a:t>
            </a:r>
          </a:p>
        </p:txBody>
      </p:sp>
      <p:sp>
        <p:nvSpPr>
          <p:cNvPr id="251" name="Shape 251"/>
          <p:cNvSpPr/>
          <p:nvPr/>
        </p:nvSpPr>
        <p:spPr>
          <a:xfrm>
            <a:off x="11058774" y="2674468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U</a:t>
            </a:r>
          </a:p>
        </p:txBody>
      </p:sp>
      <p:grpSp>
        <p:nvGrpSpPr>
          <p:cNvPr id="259" name="Group 259"/>
          <p:cNvGrpSpPr/>
          <p:nvPr/>
        </p:nvGrpSpPr>
        <p:grpSpPr>
          <a:xfrm>
            <a:off x="4224866" y="2343254"/>
            <a:ext cx="3667854" cy="4478867"/>
            <a:chOff x="0" y="0"/>
            <a:chExt cx="3667852" cy="4478866"/>
          </a:xfrm>
        </p:grpSpPr>
        <p:sp>
          <p:nvSpPr>
            <p:cNvPr id="252" name="Shape 252"/>
            <p:cNvSpPr/>
            <p:nvPr/>
          </p:nvSpPr>
          <p:spPr>
            <a:xfrm>
              <a:off x="0" y="1918"/>
              <a:ext cx="3667853" cy="4476949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492154" y="1549492"/>
              <a:ext cx="2683545" cy="9027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2800">
                  <a:latin typeface="Arial"/>
                  <a:ea typeface="Arial"/>
                  <a:cs typeface="Arial"/>
                  <a:sym typeface="Arial"/>
                </a:rPr>
                <a:t>abstract tile </a:t>
              </a:r>
            </a:p>
            <a:p>
              <a:pPr lvl="0">
                <a:defRPr sz="1800"/>
              </a:pPr>
              <a:r>
                <a:rPr sz="2800">
                  <a:latin typeface="Arial"/>
                  <a:ea typeface="Arial"/>
                  <a:cs typeface="Arial"/>
                  <a:sym typeface="Arial"/>
                </a:rPr>
                <a:t>assembly model</a:t>
              </a:r>
            </a:p>
          </p:txBody>
        </p:sp>
        <p:sp>
          <p:nvSpPr>
            <p:cNvPr id="254" name="Shape 254"/>
            <p:cNvSpPr/>
            <p:nvPr/>
          </p:nvSpPr>
          <p:spPr>
            <a:xfrm>
              <a:off x="264583" y="0"/>
              <a:ext cx="3138687" cy="1193800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57" name="Group 257"/>
            <p:cNvGrpSpPr/>
            <p:nvPr/>
          </p:nvGrpSpPr>
          <p:grpSpPr>
            <a:xfrm>
              <a:off x="264583" y="3104176"/>
              <a:ext cx="3138687" cy="1193801"/>
              <a:chOff x="0" y="0"/>
              <a:chExt cx="3138686" cy="1193800"/>
            </a:xfrm>
          </p:grpSpPr>
          <p:sp>
            <p:nvSpPr>
              <p:cNvPr id="255" name="Shape 255"/>
              <p:cNvSpPr/>
              <p:nvPr/>
            </p:nvSpPr>
            <p:spPr>
              <a:xfrm>
                <a:off x="0" y="0"/>
                <a:ext cx="3138687" cy="1193800"/>
              </a:xfrm>
              <a:prstGeom prst="rect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6" name="Shape 256"/>
              <p:cNvSpPr/>
              <p:nvPr/>
            </p:nvSpPr>
            <p:spPr>
              <a:xfrm>
                <a:off x="502846" y="55370"/>
                <a:ext cx="2132994" cy="10830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>
                  <a:defRPr sz="1800"/>
                </a:pPr>
                <a:r>
                  <a:rPr sz="2200">
                    <a:latin typeface="Arial"/>
                    <a:ea typeface="Arial"/>
                    <a:cs typeface="Arial"/>
                    <a:sym typeface="Arial"/>
                  </a:rPr>
                  <a:t>temperature 1</a:t>
                </a:r>
              </a:p>
              <a:p>
                <a:pPr lvl="0">
                  <a:defRPr sz="1800"/>
                </a:pPr>
                <a:r>
                  <a:rPr sz="2200">
                    <a:latin typeface="Arial"/>
                    <a:ea typeface="Arial"/>
                    <a:cs typeface="Arial"/>
                    <a:sym typeface="Arial"/>
                  </a:rPr>
                  <a:t>abstract tile </a:t>
                </a:r>
              </a:p>
              <a:p>
                <a:pPr lvl="0">
                  <a:defRPr sz="1800"/>
                </a:pPr>
                <a:r>
                  <a:rPr sz="2200">
                    <a:latin typeface="Arial"/>
                    <a:ea typeface="Arial"/>
                    <a:cs typeface="Arial"/>
                    <a:sym typeface="Arial"/>
                  </a:rPr>
                  <a:t>assembly model</a:t>
                </a:r>
              </a:p>
            </p:txBody>
          </p:sp>
        </p:grpSp>
        <p:sp>
          <p:nvSpPr>
            <p:cNvPr id="258" name="Shape 258"/>
            <p:cNvSpPr/>
            <p:nvPr/>
          </p:nvSpPr>
          <p:spPr>
            <a:xfrm>
              <a:off x="966432" y="145516"/>
              <a:ext cx="1734989" cy="9027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2800">
                  <a:latin typeface="Arial"/>
                  <a:ea typeface="Arial"/>
                  <a:cs typeface="Arial"/>
                  <a:sym typeface="Arial"/>
                </a:rPr>
                <a:t>universal </a:t>
              </a:r>
            </a:p>
            <a:p>
              <a:pPr lvl="0">
                <a:defRPr sz="1800"/>
              </a:pPr>
              <a:r>
                <a:rPr sz="2800">
                  <a:latin typeface="Arial"/>
                  <a:ea typeface="Arial"/>
                  <a:cs typeface="Arial"/>
                  <a:sym typeface="Arial"/>
                </a:rPr>
                <a:t>systems</a:t>
              </a:r>
            </a:p>
          </p:txBody>
        </p:sp>
      </p:grpSp>
      <p:sp>
        <p:nvSpPr>
          <p:cNvPr id="263" name="Shape 263"/>
          <p:cNvSpPr/>
          <p:nvPr/>
        </p:nvSpPr>
        <p:spPr>
          <a:xfrm>
            <a:off x="7674509" y="2787341"/>
            <a:ext cx="2460824" cy="564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246" extrusionOk="0">
                <a:moveTo>
                  <a:pt x="0" y="1990"/>
                </a:moveTo>
                <a:cubicBezTo>
                  <a:pt x="7480" y="-3354"/>
                  <a:pt x="14680" y="2065"/>
                  <a:pt x="21600" y="18246"/>
                </a:cubicBezTo>
              </a:path>
            </a:pathLst>
          </a:custGeom>
          <a:ln w="76200">
            <a:solidFill>
              <a:srgbClr val="0632FB"/>
            </a:solidFill>
            <a:miter lim="400000"/>
            <a:headEnd type="arrow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264" name="Shape 264"/>
          <p:cNvSpPr/>
          <p:nvPr/>
        </p:nvSpPr>
        <p:spPr>
          <a:xfrm>
            <a:off x="1891775" y="5823963"/>
            <a:ext cx="2460825" cy="564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246" extrusionOk="0">
                <a:moveTo>
                  <a:pt x="21600" y="16256"/>
                </a:moveTo>
                <a:cubicBezTo>
                  <a:pt x="14120" y="21600"/>
                  <a:pt x="6920" y="16181"/>
                  <a:pt x="0" y="0"/>
                </a:cubicBezTo>
              </a:path>
            </a:pathLst>
          </a:custGeom>
          <a:ln w="76200">
            <a:solidFill>
              <a:srgbClr val="0632FB"/>
            </a:solidFill>
            <a:miter lim="400000"/>
            <a:headEnd type="arrow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262" name="Shape 262"/>
          <p:cNvSpPr/>
          <p:nvPr/>
        </p:nvSpPr>
        <p:spPr>
          <a:xfrm>
            <a:off x="309543" y="3919076"/>
            <a:ext cx="3667853" cy="2149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230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rPr>
              <a:t>Binding via one side</a:t>
            </a:r>
          </a:p>
          <a:p>
            <a:pPr lvl="0">
              <a:defRPr sz="1800"/>
            </a:pPr>
            <a:r>
              <a:rPr sz="230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rPr>
              <a:t>is provably weaker</a:t>
            </a:r>
          </a:p>
          <a:p>
            <a:pPr lvl="0">
              <a:defRPr sz="1800"/>
            </a:pPr>
            <a:r>
              <a:rPr sz="230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rPr>
              <a:t>than binding that exploits  information from two or more sides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354</Words>
  <Application>Microsoft Office PowerPoint</Application>
  <PresentationFormat>Custom</PresentationFormat>
  <Paragraphs>76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Avenir Roman</vt:lpstr>
      <vt:lpstr>Gill Sans</vt:lpstr>
      <vt:lpstr>Gill Sans Light</vt:lpstr>
      <vt:lpstr>Helvetica Light</vt:lpstr>
      <vt:lpstr>Lucida Handwriting Italic</vt:lpstr>
      <vt:lpstr>White</vt:lpstr>
      <vt:lpstr>PowerPoint Presentation</vt:lpstr>
      <vt:lpstr>PowerPoint Presentation</vt:lpstr>
      <vt:lpstr>PowerPoint Presentation</vt:lpstr>
      <vt:lpstr>PowerPoint Presentation</vt:lpstr>
      <vt:lpstr>Is the abstract tile assembly model intrinsically universal?</vt:lpstr>
      <vt:lpstr>The structure of self-assembly models</vt:lpstr>
      <vt:lpstr>The structure of self-assembly models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David Doty</cp:lastModifiedBy>
  <cp:revision>8</cp:revision>
  <dcterms:modified xsi:type="dcterms:W3CDTF">2016-02-03T01:48:38Z</dcterms:modified>
</cp:coreProperties>
</file>