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67"/>
  </p:notesMasterIdLst>
  <p:sldIdLst>
    <p:sldId id="256" r:id="rId2"/>
    <p:sldId id="273" r:id="rId3"/>
    <p:sldId id="304" r:id="rId4"/>
    <p:sldId id="274" r:id="rId5"/>
    <p:sldId id="275" r:id="rId6"/>
    <p:sldId id="277" r:id="rId7"/>
    <p:sldId id="280" r:id="rId8"/>
    <p:sldId id="281" r:id="rId9"/>
    <p:sldId id="282" r:id="rId10"/>
    <p:sldId id="283" r:id="rId11"/>
    <p:sldId id="284" r:id="rId12"/>
    <p:sldId id="285" r:id="rId13"/>
    <p:sldId id="302" r:id="rId14"/>
    <p:sldId id="286" r:id="rId15"/>
    <p:sldId id="287" r:id="rId16"/>
    <p:sldId id="288" r:id="rId17"/>
    <p:sldId id="303" r:id="rId18"/>
    <p:sldId id="289" r:id="rId19"/>
    <p:sldId id="290" r:id="rId20"/>
    <p:sldId id="292" r:id="rId21"/>
    <p:sldId id="291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5" r:id="rId32"/>
    <p:sldId id="306" r:id="rId33"/>
    <p:sldId id="307" r:id="rId34"/>
    <p:sldId id="339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7" r:id="rId45"/>
    <p:sldId id="338" r:id="rId46"/>
    <p:sldId id="318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7" r:id="rId56"/>
    <p:sldId id="328" r:id="rId57"/>
    <p:sldId id="329" r:id="rId58"/>
    <p:sldId id="330" r:id="rId59"/>
    <p:sldId id="331" r:id="rId60"/>
    <p:sldId id="332" r:id="rId61"/>
    <p:sldId id="333" r:id="rId62"/>
    <p:sldId id="335" r:id="rId63"/>
    <p:sldId id="334" r:id="rId64"/>
    <p:sldId id="336" r:id="rId65"/>
    <p:sldId id="337" r:id="rId6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FF9900"/>
    <a:srgbClr val="CC00CC"/>
    <a:srgbClr val="FF0066"/>
    <a:srgbClr val="99CCFF"/>
    <a:srgbClr val="33CC33"/>
    <a:srgbClr val="33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notesMaster" Target="notesMasters/notes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A3BE0532-B1F7-B545-AA61-03D6E7B6F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46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06C16-35F3-5842-8ADC-7FD6656B7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3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44A90-6F24-4B41-8654-F0E1B782C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2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D81E8-BAF3-BF44-A4A6-A1D00A80C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44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8AA98-B98F-D845-A888-38A3FF7DE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0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BB07F-E328-144C-9FAE-7692E1712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8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79B37-0AB3-BD4D-A895-B3B1ACC80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80F19-E309-9B4B-BAF2-4DC39F05F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3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3C377-266B-CA48-AB8B-E9B552CD2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78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FC6A8-E12D-6044-AE1E-A3031C119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4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A70A-A5E8-934A-B278-3BAFA28B8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1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26342-D67A-8245-A0EB-6A5A569D7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3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51BD3ED1-027F-984A-A688-D82D3886A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+mj-ea"/>
                <a:cs typeface="+mj-cs"/>
              </a:rPr>
              <a:t>Design Theory for </a:t>
            </a:r>
            <a:br>
              <a:rPr lang="en-US" smtClean="0">
                <a:ea typeface="+mj-ea"/>
                <a:cs typeface="+mj-cs"/>
              </a:rPr>
            </a:br>
            <a:r>
              <a:rPr lang="en-US" smtClean="0">
                <a:ea typeface="+mj-ea"/>
                <a:cs typeface="+mj-cs"/>
              </a:rPr>
              <a:t>Relational Databases</a:t>
            </a:r>
            <a:br>
              <a:rPr lang="en-US" smtClean="0">
                <a:ea typeface="+mj-ea"/>
                <a:cs typeface="+mj-cs"/>
              </a:rPr>
            </a:br>
            <a:r>
              <a:rPr lang="en-US" smtClean="0">
                <a:ea typeface="+mj-ea"/>
                <a:cs typeface="+mj-cs"/>
              </a:rPr>
              <a:t>(cf. Chapter 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mtClean="0">
                <a:ea typeface="+mn-ea"/>
                <a:cs typeface="+mn-cs"/>
              </a:rPr>
              <a:t>Functional Dependencies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mtClean="0">
                <a:ea typeface="+mn-ea"/>
                <a:cs typeface="+mn-cs"/>
              </a:rPr>
              <a:t>Decompositions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mtClean="0">
                <a:ea typeface="+mn-ea"/>
                <a:cs typeface="+mn-cs"/>
              </a:rPr>
              <a:t>Normal Forms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FCC40-28D2-AC4C-9EA5-E08A8DCD9B5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2" name="TextBox 1"/>
          <p:cNvSpPr txBox="1">
            <a:spLocks noChangeArrowheads="1"/>
          </p:cNvSpPr>
          <p:nvPr/>
        </p:nvSpPr>
        <p:spPr bwMode="auto">
          <a:xfrm>
            <a:off x="990600" y="556260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mtClean="0">
                <a:latin typeface="+mn-lt"/>
              </a:rPr>
              <a:t>acknowledgment: slides by Jeff Ullman @ Stanford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More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From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Physics</a:t>
            </a:r>
            <a:r>
              <a:rPr lang="ja-JP" altLang="en-US">
                <a:latin typeface="Arial" charset="0"/>
              </a:rPr>
              <a:t>”</a:t>
            </a:r>
            <a:endParaRPr lang="en-US">
              <a:latin typeface="Calibri" charset="0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no two courses can meet in the same room at the same time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>
                <a:latin typeface="Calibri" charset="0"/>
              </a:rPr>
              <a:t> tells us: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hour room -&gt; course</a:t>
            </a:r>
            <a:r>
              <a:rPr lang="en-US" altLang="ja-JP">
                <a:latin typeface="Calibri" charset="0"/>
              </a:rPr>
              <a:t>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0CF6E-37A2-2341-BECA-B4CF11E3D920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Inferring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</a:t>
            </a:r>
            <a:endParaRPr lang="en-US">
              <a:latin typeface="Calibri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001000" cy="4495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800" smtClean="0">
                <a:ea typeface="+mn-ea"/>
                <a:cs typeface="+mn-cs"/>
              </a:rPr>
              <a:t>We are given FD’s 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i="1" smtClean="0">
                <a:solidFill>
                  <a:schemeClr val="accent1"/>
                </a:solidFill>
                <a:ea typeface="+mn-ea"/>
              </a:rPr>
              <a:t>X</a:t>
            </a:r>
            <a:r>
              <a:rPr lang="en-US" baseline="-25000" smtClean="0">
                <a:solidFill>
                  <a:schemeClr val="accent1"/>
                </a:solidFill>
                <a:ea typeface="+mn-ea"/>
              </a:rPr>
              <a:t>1</a:t>
            </a:r>
            <a:r>
              <a:rPr lang="en-US" smtClean="0">
                <a:solidFill>
                  <a:schemeClr val="accent1"/>
                </a:solidFill>
                <a:ea typeface="+mn-ea"/>
              </a:rPr>
              <a:t> -&gt;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A</a:t>
            </a:r>
            <a:r>
              <a:rPr lang="en-US" baseline="-25000" smtClean="0">
                <a:solidFill>
                  <a:schemeClr val="accent1"/>
                </a:solidFill>
                <a:ea typeface="+mn-ea"/>
              </a:rPr>
              <a:t>1</a:t>
            </a:r>
            <a:r>
              <a:rPr lang="en-US" smtClean="0">
                <a:ea typeface="+mn-ea"/>
              </a:rPr>
              <a:t>,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X</a:t>
            </a:r>
            <a:r>
              <a:rPr lang="en-US" baseline="-25000" smtClean="0">
                <a:solidFill>
                  <a:schemeClr val="accent1"/>
                </a:solidFill>
                <a:ea typeface="+mn-ea"/>
              </a:rPr>
              <a:t>2</a:t>
            </a:r>
            <a:r>
              <a:rPr lang="en-US" smtClean="0">
                <a:solidFill>
                  <a:schemeClr val="accent1"/>
                </a:solidFill>
                <a:ea typeface="+mn-ea"/>
              </a:rPr>
              <a:t> -&gt;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A</a:t>
            </a:r>
            <a:r>
              <a:rPr lang="en-US" baseline="-25000" smtClean="0">
                <a:solidFill>
                  <a:schemeClr val="accent1"/>
                </a:solidFill>
                <a:ea typeface="+mn-ea"/>
              </a:rPr>
              <a:t>2</a:t>
            </a:r>
            <a:r>
              <a:rPr lang="en-US" smtClean="0">
                <a:ea typeface="+mn-ea"/>
              </a:rPr>
              <a:t>,…,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X</a:t>
            </a:r>
            <a:r>
              <a:rPr lang="en-US" i="1" baseline="-25000" smtClean="0">
                <a:solidFill>
                  <a:schemeClr val="accent1"/>
                </a:solidFill>
                <a:ea typeface="+mn-ea"/>
              </a:rPr>
              <a:t>n</a:t>
            </a:r>
            <a:r>
              <a:rPr lang="en-US" smtClean="0">
                <a:solidFill>
                  <a:schemeClr val="accent1"/>
                </a:solidFill>
                <a:ea typeface="+mn-ea"/>
              </a:rPr>
              <a:t> -&gt;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A</a:t>
            </a:r>
            <a:r>
              <a:rPr lang="en-US" i="1" baseline="-25000" smtClean="0">
                <a:solidFill>
                  <a:schemeClr val="accent1"/>
                </a:solidFill>
                <a:ea typeface="+mn-ea"/>
              </a:rPr>
              <a:t>n</a:t>
            </a:r>
            <a:r>
              <a:rPr lang="en-US" i="1" baseline="-25000" smtClean="0">
                <a:ea typeface="+mn-ea"/>
              </a:rPr>
              <a:t> </a:t>
            </a:r>
            <a:r>
              <a:rPr lang="en-US" smtClean="0">
                <a:ea typeface="+mn-ea"/>
              </a:rPr>
              <a:t>, </a:t>
            </a:r>
          </a:p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mtClean="0">
                <a:ea typeface="+mn-ea"/>
                <a:cs typeface="+mn-cs"/>
              </a:rPr>
              <a:t>	</a:t>
            </a:r>
            <a:r>
              <a:rPr lang="en-US" sz="2800" smtClean="0">
                <a:ea typeface="+mn-ea"/>
                <a:cs typeface="+mn-cs"/>
              </a:rPr>
              <a:t>and we want to know whether an FD </a:t>
            </a:r>
            <a:r>
              <a:rPr lang="en-US" sz="2800" i="1" smtClean="0">
                <a:solidFill>
                  <a:schemeClr val="accent1"/>
                </a:solidFill>
                <a:ea typeface="+mn-ea"/>
                <a:cs typeface="+mn-cs"/>
              </a:rPr>
              <a:t>Y</a:t>
            </a:r>
            <a:r>
              <a:rPr lang="en-US" sz="2800" smtClean="0">
                <a:solidFill>
                  <a:schemeClr val="accent1"/>
                </a:solidFill>
                <a:ea typeface="+mn-ea"/>
                <a:cs typeface="+mn-cs"/>
              </a:rPr>
              <a:t> -&gt; </a:t>
            </a:r>
            <a:r>
              <a:rPr lang="en-US" sz="2800" i="1" smtClean="0">
                <a:solidFill>
                  <a:schemeClr val="accent1"/>
                </a:solidFill>
                <a:ea typeface="+mn-ea"/>
                <a:cs typeface="+mn-cs"/>
              </a:rPr>
              <a:t>B</a:t>
            </a:r>
            <a:r>
              <a:rPr lang="en-US" sz="2800" smtClean="0">
                <a:ea typeface="+mn-ea"/>
                <a:cs typeface="+mn-cs"/>
              </a:rPr>
              <a:t>  	must 	hold in any relation that satisfies the 	given FD’s.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en-US" smtClean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mtClean="0">
                <a:ea typeface="+mn-ea"/>
              </a:rPr>
              <a:t>Example: If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A</a:t>
            </a:r>
            <a:r>
              <a:rPr lang="en-US" smtClean="0">
                <a:solidFill>
                  <a:schemeClr val="accent1"/>
                </a:solidFill>
                <a:ea typeface="+mn-ea"/>
              </a:rPr>
              <a:t> -&gt;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B</a:t>
            </a:r>
            <a:r>
              <a:rPr lang="en-US" smtClean="0">
                <a:ea typeface="+mn-ea"/>
              </a:rPr>
              <a:t>  and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B</a:t>
            </a:r>
            <a:r>
              <a:rPr lang="en-US" smtClean="0">
                <a:solidFill>
                  <a:schemeClr val="accent1"/>
                </a:solidFill>
                <a:ea typeface="+mn-ea"/>
              </a:rPr>
              <a:t> -&gt;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C</a:t>
            </a:r>
            <a:r>
              <a:rPr lang="en-US" i="1" smtClean="0">
                <a:ea typeface="+mn-ea"/>
              </a:rPr>
              <a:t> </a:t>
            </a:r>
            <a:r>
              <a:rPr lang="en-US" smtClean="0">
                <a:ea typeface="+mn-ea"/>
              </a:rPr>
              <a:t> hold, surely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A</a:t>
            </a:r>
            <a:r>
              <a:rPr lang="en-US" smtClean="0">
                <a:solidFill>
                  <a:schemeClr val="accent1"/>
                </a:solidFill>
                <a:ea typeface="+mn-ea"/>
              </a:rPr>
              <a:t> -&gt; </a:t>
            </a:r>
            <a:r>
              <a:rPr lang="en-US" i="1" smtClean="0">
                <a:solidFill>
                  <a:schemeClr val="accent1"/>
                </a:solidFill>
                <a:ea typeface="+mn-ea"/>
              </a:rPr>
              <a:t>C</a:t>
            </a:r>
            <a:r>
              <a:rPr lang="en-US" smtClean="0">
                <a:ea typeface="+mn-ea"/>
              </a:rPr>
              <a:t>  holds, even if we don’t say so.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80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800" smtClean="0">
                <a:ea typeface="+mn-ea"/>
                <a:cs typeface="+mn-cs"/>
              </a:rPr>
              <a:t>Important for design of good relation schemas.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4C1F37-54E3-7745-AF3C-8985B8408E29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Inference Test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To test if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, start by assuming two tuples agree in all attributes of </a:t>
            </a:r>
            <a:r>
              <a:rPr lang="en-US" i="1">
                <a:latin typeface="Calibri" charset="0"/>
              </a:rPr>
              <a:t>Y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>
              <a:buFont typeface="Monotype Sorts" charset="0"/>
              <a:buNone/>
            </a:pPr>
            <a:endParaRPr lang="en-US">
              <a:latin typeface="Calibri" charset="0"/>
            </a:endParaRPr>
          </a:p>
          <a:p>
            <a:pPr eaLnBrk="1" hangingPunct="1">
              <a:buFont typeface="Monotype Sorts" charset="0"/>
              <a:buNone/>
            </a:pPr>
            <a:r>
              <a:rPr lang="en-US">
                <a:latin typeface="Calibri" charset="0"/>
              </a:rPr>
              <a:t>	</a:t>
            </a:r>
            <a:r>
              <a:rPr lang="en-US" i="1">
                <a:latin typeface="Calibri" charset="0"/>
              </a:rPr>
              <a:t>Y</a:t>
            </a:r>
          </a:p>
          <a:p>
            <a:pPr eaLnBrk="1" hangingPunct="1">
              <a:buFont typeface="Monotype Sorts" charset="0"/>
              <a:buNone/>
            </a:pPr>
            <a:r>
              <a:rPr lang="en-US">
                <a:solidFill>
                  <a:schemeClr val="bg2"/>
                </a:solidFill>
                <a:latin typeface="Calibri" charset="0"/>
              </a:rPr>
              <a:t>00000</a:t>
            </a:r>
            <a:r>
              <a:rPr lang="en-US">
                <a:latin typeface="Calibri" charset="0"/>
              </a:rPr>
              <a:t>00. . . 0</a:t>
            </a:r>
          </a:p>
          <a:p>
            <a:pPr eaLnBrk="1" hangingPunct="1">
              <a:buFont typeface="Monotype Sorts" charset="0"/>
              <a:buNone/>
            </a:pPr>
            <a:r>
              <a:rPr lang="en-US">
                <a:solidFill>
                  <a:schemeClr val="bg2"/>
                </a:solidFill>
                <a:latin typeface="Calibri" charset="0"/>
              </a:rPr>
              <a:t>00000</a:t>
            </a:r>
            <a:r>
              <a:rPr lang="en-US">
                <a:latin typeface="Calibri" charset="0"/>
              </a:rPr>
              <a:t>?? . . . 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70871D-9716-534C-AD2D-0EC0F852C6B9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382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1447800" y="3962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Inference Test – (2)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3434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Use the given FD’s to infer that these tuples must also agree in certain other attributes.</a:t>
            </a:r>
          </a:p>
          <a:p>
            <a:pPr lvl="1" eaLnBrk="1" hangingPunct="1"/>
            <a:r>
              <a:rPr lang="en-US">
                <a:latin typeface="Calibri" charset="0"/>
              </a:rPr>
              <a:t>If B is one of these attributes, then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 i="1">
                <a:latin typeface="Calibri" charset="0"/>
              </a:rPr>
              <a:t>  </a:t>
            </a:r>
            <a:r>
              <a:rPr lang="en-US">
                <a:latin typeface="Calibri" charset="0"/>
              </a:rPr>
              <a:t>is true.</a:t>
            </a:r>
          </a:p>
          <a:p>
            <a:pPr lvl="1" eaLnBrk="1" hangingPunct="1"/>
            <a:r>
              <a:rPr lang="en-US">
                <a:latin typeface="Calibri" charset="0"/>
              </a:rPr>
              <a:t>Otherwise, the two tuples, with any forced equalities, form a two-tuple relation that proves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 </a:t>
            </a:r>
            <a:r>
              <a:rPr lang="en-US">
                <a:latin typeface="Calibri" charset="0"/>
              </a:rPr>
              <a:t> does not follow from the given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9092D-7024-CD49-A0AA-E79A9BF784F8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Closure Test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An easier way to test is to compute the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closure</a:t>
            </a:r>
            <a:r>
              <a:rPr lang="en-US">
                <a:latin typeface="Calibri" charset="0"/>
              </a:rPr>
              <a:t>  of </a:t>
            </a:r>
            <a:r>
              <a:rPr lang="en-US" i="1">
                <a:latin typeface="Calibri" charset="0"/>
              </a:rPr>
              <a:t>Y</a:t>
            </a:r>
            <a:r>
              <a:rPr lang="en-US">
                <a:latin typeface="Calibri" charset="0"/>
              </a:rPr>
              <a:t>, denoted </a:t>
            </a:r>
            <a:r>
              <a:rPr lang="en-US" i="1">
                <a:latin typeface="Calibri" charset="0"/>
              </a:rPr>
              <a:t>Y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Basis</a:t>
            </a:r>
            <a:r>
              <a:rPr lang="en-US">
                <a:latin typeface="Calibri" charset="0"/>
              </a:rPr>
              <a:t>: </a:t>
            </a:r>
            <a:r>
              <a:rPr lang="en-US" i="1">
                <a:latin typeface="Calibri" charset="0"/>
              </a:rPr>
              <a:t>Y</a:t>
            </a:r>
            <a:r>
              <a:rPr lang="en-US">
                <a:latin typeface="Calibri" charset="0"/>
              </a:rPr>
              <a:t>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 = </a:t>
            </a:r>
            <a:r>
              <a:rPr lang="en-US" i="1">
                <a:latin typeface="Calibri" charset="0"/>
              </a:rPr>
              <a:t>Y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Induction</a:t>
            </a:r>
            <a:r>
              <a:rPr lang="en-US">
                <a:latin typeface="Calibri" charset="0"/>
              </a:rPr>
              <a:t>: Look for an FD’s left side </a:t>
            </a:r>
            <a:r>
              <a:rPr lang="en-US" i="1">
                <a:latin typeface="Calibri" charset="0"/>
              </a:rPr>
              <a:t>X</a:t>
            </a:r>
            <a:r>
              <a:rPr lang="en-US">
                <a:latin typeface="Calibri" charset="0"/>
              </a:rPr>
              <a:t> that is a subset of the current </a:t>
            </a:r>
            <a:r>
              <a:rPr lang="en-US" i="1">
                <a:latin typeface="Calibri" charset="0"/>
              </a:rPr>
              <a:t>Y</a:t>
            </a:r>
            <a:r>
              <a:rPr lang="en-US">
                <a:latin typeface="Calibri" charset="0"/>
              </a:rPr>
              <a:t>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.  If the FD is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, add </a:t>
            </a:r>
            <a:r>
              <a:rPr lang="en-US" i="1"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to </a:t>
            </a:r>
            <a:r>
              <a:rPr lang="en-US" i="1">
                <a:latin typeface="Calibri" charset="0"/>
              </a:rPr>
              <a:t>Y</a:t>
            </a:r>
            <a:r>
              <a:rPr lang="en-US">
                <a:latin typeface="Calibri" charset="0"/>
              </a:rPr>
              <a:t>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0F8858-E94F-2641-8459-E2F297801510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68744-940F-7645-86DF-8410D9FF0E0F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032125" y="2936875"/>
            <a:ext cx="51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  <a:cs typeface="+mn-cs"/>
              </a:rPr>
              <a:t>Y</a:t>
            </a:r>
            <a:r>
              <a:rPr lang="en-US" baseline="30000">
                <a:latin typeface="Times New Roman" charset="0"/>
                <a:cs typeface="+mn-cs"/>
              </a:rPr>
              <a:t>+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2819400" y="1981200"/>
            <a:ext cx="1676400" cy="16764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40986" name="Group 26"/>
          <p:cNvGrpSpPr>
            <a:grpSpLocks/>
          </p:cNvGrpSpPr>
          <p:nvPr/>
        </p:nvGrpSpPr>
        <p:grpSpPr bwMode="auto">
          <a:xfrm>
            <a:off x="2590800" y="1600200"/>
            <a:ext cx="3200400" cy="2362200"/>
            <a:chOff x="1632" y="1008"/>
            <a:chExt cx="2016" cy="1488"/>
          </a:xfrm>
        </p:grpSpPr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2870" y="1946"/>
              <a:ext cx="6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cs typeface="+mn-cs"/>
                </a:rPr>
                <a:t>new Y</a:t>
              </a:r>
              <a:r>
                <a:rPr lang="en-US" baseline="30000">
                  <a:latin typeface="Times New Roman" charset="0"/>
                  <a:cs typeface="+mn-cs"/>
                </a:rPr>
                <a:t>+</a:t>
              </a:r>
            </a:p>
          </p:txBody>
        </p:sp>
        <p:sp>
          <p:nvSpPr>
            <p:cNvPr id="40970" name="Oval 10"/>
            <p:cNvSpPr>
              <a:spLocks noChangeArrowheads="1"/>
            </p:cNvSpPr>
            <p:nvPr/>
          </p:nvSpPr>
          <p:spPr bwMode="auto">
            <a:xfrm>
              <a:off x="1632" y="1008"/>
              <a:ext cx="2016" cy="14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>
                      <a:alpha val="50000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40985" name="Group 25"/>
          <p:cNvGrpSpPr>
            <a:grpSpLocks/>
          </p:cNvGrpSpPr>
          <p:nvPr/>
        </p:nvGrpSpPr>
        <p:grpSpPr bwMode="auto">
          <a:xfrm>
            <a:off x="3429000" y="2209800"/>
            <a:ext cx="1928813" cy="838200"/>
            <a:chOff x="2160" y="1392"/>
            <a:chExt cx="1215" cy="528"/>
          </a:xfrm>
        </p:grpSpPr>
        <p:sp>
          <p:nvSpPr>
            <p:cNvPr id="40979" name="Oval 19"/>
            <p:cNvSpPr>
              <a:spLocks noChangeArrowheads="1"/>
            </p:cNvSpPr>
            <p:nvPr/>
          </p:nvSpPr>
          <p:spPr bwMode="auto">
            <a:xfrm>
              <a:off x="2160" y="1392"/>
              <a:ext cx="576" cy="528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0980" name="Text Box 20"/>
            <p:cNvSpPr txBox="1">
              <a:spLocks noChangeArrowheads="1"/>
            </p:cNvSpPr>
            <p:nvPr/>
          </p:nvSpPr>
          <p:spPr bwMode="auto">
            <a:xfrm>
              <a:off x="2304" y="148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cs typeface="+mn-cs"/>
                </a:rPr>
                <a:t>X</a:t>
              </a:r>
            </a:p>
          </p:txBody>
        </p:sp>
        <p:sp>
          <p:nvSpPr>
            <p:cNvPr id="40981" name="Text Box 21"/>
            <p:cNvSpPr txBox="1">
              <a:spLocks noChangeArrowheads="1"/>
            </p:cNvSpPr>
            <p:nvPr/>
          </p:nvSpPr>
          <p:spPr bwMode="auto">
            <a:xfrm>
              <a:off x="3120" y="148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cs typeface="+mn-cs"/>
                </a:rPr>
                <a:t>A</a:t>
              </a: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auto">
            <a:xfrm>
              <a:off x="2544" y="16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Finding All Implied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</a:t>
            </a:r>
            <a:endParaRPr lang="en-US">
              <a:latin typeface="Calibri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Motivation</a:t>
            </a:r>
            <a:r>
              <a:rPr lang="en-US">
                <a:latin typeface="Calibri" charset="0"/>
              </a:rPr>
              <a:t>: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>
                <a:latin typeface="Calibri" charset="0"/>
              </a:rPr>
              <a:t>normalization,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>
                <a:latin typeface="Calibri" charset="0"/>
              </a:rPr>
              <a:t> the process where we break a relation schema into two or more schemas.</a:t>
            </a:r>
          </a:p>
          <a:p>
            <a:pPr eaLnBrk="1" hangingPunct="1"/>
            <a:r>
              <a:rPr lang="en-US">
                <a:latin typeface="Calibri" charset="0"/>
              </a:rPr>
              <a:t>Example: </a:t>
            </a:r>
            <a:r>
              <a:rPr lang="en-US" i="1">
                <a:latin typeface="Calibri" charset="0"/>
              </a:rPr>
              <a:t>ABCD</a:t>
            </a:r>
            <a:r>
              <a:rPr lang="en-US">
                <a:latin typeface="Calibri" charset="0"/>
              </a:rPr>
              <a:t>  with FD’s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AB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D</a:t>
            </a:r>
            <a:r>
              <a:rPr lang="en-US">
                <a:latin typeface="Calibri" charset="0"/>
              </a:rPr>
              <a:t>, and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D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.</a:t>
            </a:r>
          </a:p>
          <a:p>
            <a:pPr lvl="1" eaLnBrk="1" hangingPunct="1"/>
            <a:r>
              <a:rPr lang="en-US">
                <a:latin typeface="Calibri" charset="0"/>
              </a:rPr>
              <a:t>Decompose into </a:t>
            </a:r>
            <a:r>
              <a:rPr lang="en-US" i="1">
                <a:latin typeface="Calibri" charset="0"/>
              </a:rPr>
              <a:t>ABC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AD</a:t>
            </a:r>
            <a:r>
              <a:rPr lang="en-US">
                <a:latin typeface="Calibri" charset="0"/>
              </a:rPr>
              <a:t>.  What FD’s hold in </a:t>
            </a:r>
            <a:r>
              <a:rPr lang="en-US" i="1">
                <a:latin typeface="Calibri" charset="0"/>
              </a:rPr>
              <a:t>ABC </a:t>
            </a:r>
            <a:r>
              <a:rPr lang="en-US">
                <a:latin typeface="Calibri" charset="0"/>
              </a:rPr>
              <a:t>?</a:t>
            </a:r>
          </a:p>
          <a:p>
            <a:pPr lvl="1" eaLnBrk="1" hangingPunct="1"/>
            <a:r>
              <a:rPr lang="en-US">
                <a:latin typeface="Calibri" charset="0"/>
              </a:rPr>
              <a:t>Not only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AB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, but also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8ACC0-1D9E-574C-987C-F199C6ADC09F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Why?</a:t>
            </a:r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4C4867-D7AF-1C4E-822A-5A7C960ED6E7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590800" y="4191000"/>
            <a:ext cx="995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cs typeface="+mn-cs"/>
              </a:rPr>
              <a:t>a</a:t>
            </a:r>
            <a:r>
              <a:rPr lang="en-US" sz="2800" baseline="-25000">
                <a:cs typeface="+mn-cs"/>
              </a:rPr>
              <a:t>1</a:t>
            </a:r>
            <a:r>
              <a:rPr lang="en-US" sz="2800">
                <a:cs typeface="+mn-cs"/>
              </a:rPr>
              <a:t>b</a:t>
            </a:r>
            <a:r>
              <a:rPr lang="en-US" sz="2800" baseline="-25000">
                <a:cs typeface="+mn-cs"/>
              </a:rPr>
              <a:t>1</a:t>
            </a:r>
            <a:r>
              <a:rPr lang="en-US" sz="2800">
                <a:cs typeface="+mn-cs"/>
              </a:rPr>
              <a:t>c</a:t>
            </a:r>
            <a:endParaRPr lang="en-US" sz="2800" baseline="-25000">
              <a:cs typeface="+mn-cs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898525" y="4171950"/>
            <a:ext cx="820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cs typeface="+mn-cs"/>
              </a:rPr>
              <a:t>ABC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838200" y="2362200"/>
            <a:ext cx="1062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cs typeface="+mn-cs"/>
              </a:rPr>
              <a:t>ABCD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4419600" y="4191000"/>
            <a:ext cx="995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cs typeface="+mn-cs"/>
              </a:rPr>
              <a:t>a</a:t>
            </a:r>
            <a:r>
              <a:rPr lang="en-US" sz="2800" baseline="-25000">
                <a:cs typeface="+mn-cs"/>
              </a:rPr>
              <a:t>2</a:t>
            </a:r>
            <a:r>
              <a:rPr lang="en-US" sz="2800">
                <a:cs typeface="+mn-cs"/>
              </a:rPr>
              <a:t>b</a:t>
            </a:r>
            <a:r>
              <a:rPr lang="en-US" sz="2800" baseline="-25000">
                <a:cs typeface="+mn-cs"/>
              </a:rPr>
              <a:t>2</a:t>
            </a:r>
            <a:r>
              <a:rPr lang="en-US" sz="2800">
                <a:cs typeface="+mn-cs"/>
              </a:rPr>
              <a:t>c</a:t>
            </a:r>
            <a:endParaRPr lang="en-US" sz="2800" baseline="-25000">
              <a:cs typeface="+mn-cs"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2362200" y="5181600"/>
            <a:ext cx="487362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cs typeface="+mn-cs"/>
              </a:rPr>
              <a:t>Thus, tuples in the projection</a:t>
            </a:r>
          </a:p>
          <a:p>
            <a:pPr>
              <a:defRPr/>
            </a:pPr>
            <a:r>
              <a:rPr lang="en-US" sz="2800">
                <a:cs typeface="+mn-cs"/>
              </a:rPr>
              <a:t>with equal C</a:t>
            </a:r>
            <a:r>
              <a:rPr lang="ja-JP" altLang="en-US" sz="2800">
                <a:latin typeface="Arial"/>
                <a:cs typeface="+mn-cs"/>
              </a:rPr>
              <a:t>’</a:t>
            </a:r>
            <a:r>
              <a:rPr lang="en-US" sz="2800">
                <a:cs typeface="+mn-cs"/>
              </a:rPr>
              <a:t>s have equal A</a:t>
            </a:r>
            <a:r>
              <a:rPr lang="ja-JP" altLang="en-US" sz="2800">
                <a:latin typeface="Arial"/>
                <a:cs typeface="+mn-cs"/>
              </a:rPr>
              <a:t>’</a:t>
            </a:r>
            <a:r>
              <a:rPr lang="en-US" sz="2800">
                <a:cs typeface="+mn-cs"/>
              </a:rPr>
              <a:t>s;</a:t>
            </a:r>
          </a:p>
          <a:p>
            <a:pPr>
              <a:defRPr/>
            </a:pPr>
            <a:r>
              <a:rPr lang="en-US" sz="2800" i="1">
                <a:solidFill>
                  <a:srgbClr val="00CC99"/>
                </a:solidFill>
                <a:cs typeface="+mn-cs"/>
              </a:rPr>
              <a:t>C </a:t>
            </a:r>
            <a:r>
              <a:rPr lang="en-US" sz="2800">
                <a:solidFill>
                  <a:srgbClr val="00CC99"/>
                </a:solidFill>
                <a:cs typeface="+mn-cs"/>
              </a:rPr>
              <a:t>-&gt;</a:t>
            </a:r>
            <a:r>
              <a:rPr lang="en-US" sz="2800" i="1">
                <a:solidFill>
                  <a:srgbClr val="00CC99"/>
                </a:solidFill>
                <a:cs typeface="+mn-cs"/>
              </a:rPr>
              <a:t> A</a:t>
            </a:r>
            <a:r>
              <a:rPr lang="en-US" sz="2800">
                <a:cs typeface="+mn-cs"/>
              </a:rPr>
              <a:t>.</a:t>
            </a:r>
          </a:p>
        </p:txBody>
      </p:sp>
      <p:grpSp>
        <p:nvGrpSpPr>
          <p:cNvPr id="58390" name="Group 22"/>
          <p:cNvGrpSpPr>
            <a:grpSpLocks/>
          </p:cNvGrpSpPr>
          <p:nvPr/>
        </p:nvGrpSpPr>
        <p:grpSpPr bwMode="auto">
          <a:xfrm>
            <a:off x="1524000" y="2362200"/>
            <a:ext cx="4067175" cy="1828800"/>
            <a:chOff x="960" y="1488"/>
            <a:chExt cx="2562" cy="1152"/>
          </a:xfrm>
        </p:grpSpPr>
        <p:sp>
          <p:nvSpPr>
            <p:cNvPr id="58375" name="Text Box 7"/>
            <p:cNvSpPr txBox="1">
              <a:spLocks noChangeArrowheads="1"/>
            </p:cNvSpPr>
            <p:nvPr/>
          </p:nvSpPr>
          <p:spPr bwMode="auto">
            <a:xfrm>
              <a:off x="1536" y="1488"/>
              <a:ext cx="83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cs typeface="+mn-cs"/>
                </a:rPr>
                <a:t>a</a:t>
              </a:r>
              <a:r>
                <a:rPr lang="en-US" sz="2800" baseline="-25000">
                  <a:cs typeface="+mn-cs"/>
                </a:rPr>
                <a:t>1</a:t>
              </a:r>
              <a:r>
                <a:rPr lang="en-US" sz="2800">
                  <a:cs typeface="+mn-cs"/>
                </a:rPr>
                <a:t>b</a:t>
              </a:r>
              <a:r>
                <a:rPr lang="en-US" sz="2800" baseline="-25000">
                  <a:cs typeface="+mn-cs"/>
                </a:rPr>
                <a:t>1</a:t>
              </a:r>
              <a:r>
                <a:rPr lang="en-US" sz="2800">
                  <a:cs typeface="+mn-cs"/>
                </a:rPr>
                <a:t>cd</a:t>
              </a:r>
              <a:r>
                <a:rPr lang="en-US" sz="2800" baseline="-25000">
                  <a:cs typeface="+mn-cs"/>
                </a:rPr>
                <a:t>1</a:t>
              </a:r>
            </a:p>
          </p:txBody>
        </p:sp>
        <p:sp>
          <p:nvSpPr>
            <p:cNvPr id="58376" name="Text Box 8"/>
            <p:cNvSpPr txBox="1">
              <a:spLocks noChangeArrowheads="1"/>
            </p:cNvSpPr>
            <p:nvPr/>
          </p:nvSpPr>
          <p:spPr bwMode="auto">
            <a:xfrm>
              <a:off x="2688" y="1488"/>
              <a:ext cx="83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cs typeface="+mn-cs"/>
                </a:rPr>
                <a:t>a</a:t>
              </a:r>
              <a:r>
                <a:rPr lang="en-US" sz="2800" baseline="-25000">
                  <a:cs typeface="+mn-cs"/>
                </a:rPr>
                <a:t>2</a:t>
              </a:r>
              <a:r>
                <a:rPr lang="en-US" sz="2800">
                  <a:cs typeface="+mn-cs"/>
                </a:rPr>
                <a:t>b</a:t>
              </a:r>
              <a:r>
                <a:rPr lang="en-US" sz="2800" baseline="-25000">
                  <a:cs typeface="+mn-cs"/>
                </a:rPr>
                <a:t>2</a:t>
              </a:r>
              <a:r>
                <a:rPr lang="en-US" sz="2800">
                  <a:cs typeface="+mn-cs"/>
                </a:rPr>
                <a:t>cd</a:t>
              </a:r>
              <a:r>
                <a:rPr lang="en-US" sz="2800" baseline="-25000">
                  <a:cs typeface="+mn-cs"/>
                </a:rPr>
                <a:t>2</a:t>
              </a:r>
            </a:p>
          </p:txBody>
        </p:sp>
        <p:sp>
          <p:nvSpPr>
            <p:cNvPr id="58380" name="Text Box 12"/>
            <p:cNvSpPr txBox="1">
              <a:spLocks noChangeArrowheads="1"/>
            </p:cNvSpPr>
            <p:nvPr/>
          </p:nvSpPr>
          <p:spPr bwMode="auto">
            <a:xfrm>
              <a:off x="960" y="1968"/>
              <a:ext cx="747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cs typeface="+mn-cs"/>
                </a:rPr>
                <a:t>comes</a:t>
              </a:r>
            </a:p>
            <a:p>
              <a:pPr>
                <a:defRPr/>
              </a:pPr>
              <a:r>
                <a:rPr lang="en-US" sz="2800">
                  <a:cs typeface="+mn-cs"/>
                </a:rPr>
                <a:t>from</a:t>
              </a:r>
            </a:p>
          </p:txBody>
        </p:sp>
        <p:sp>
          <p:nvSpPr>
            <p:cNvPr id="58381" name="Line 13"/>
            <p:cNvSpPr>
              <a:spLocks noChangeShapeType="1"/>
            </p:cNvSpPr>
            <p:nvPr/>
          </p:nvSpPr>
          <p:spPr bwMode="auto">
            <a:xfrm>
              <a:off x="1872" y="187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8382" name="Line 14"/>
            <p:cNvSpPr>
              <a:spLocks noChangeShapeType="1"/>
            </p:cNvSpPr>
            <p:nvPr/>
          </p:nvSpPr>
          <p:spPr bwMode="auto">
            <a:xfrm>
              <a:off x="3024" y="187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8388" name="Group 20"/>
          <p:cNvGrpSpPr>
            <a:grpSpLocks/>
          </p:cNvGrpSpPr>
          <p:nvPr/>
        </p:nvGrpSpPr>
        <p:grpSpPr bwMode="auto">
          <a:xfrm>
            <a:off x="3276600" y="2286000"/>
            <a:ext cx="5767388" cy="946150"/>
            <a:chOff x="2064" y="1440"/>
            <a:chExt cx="3633" cy="596"/>
          </a:xfrm>
        </p:grpSpPr>
        <p:sp>
          <p:nvSpPr>
            <p:cNvPr id="58378" name="Text Box 10"/>
            <p:cNvSpPr txBox="1">
              <a:spLocks noChangeArrowheads="1"/>
            </p:cNvSpPr>
            <p:nvPr/>
          </p:nvSpPr>
          <p:spPr bwMode="auto">
            <a:xfrm>
              <a:off x="4128" y="1440"/>
              <a:ext cx="1569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cs typeface="+mn-cs"/>
                </a:rPr>
                <a:t>d</a:t>
              </a:r>
              <a:r>
                <a:rPr lang="en-US" sz="2800" baseline="-25000">
                  <a:cs typeface="+mn-cs"/>
                </a:rPr>
                <a:t>1</a:t>
              </a:r>
              <a:r>
                <a:rPr lang="en-US" sz="2800">
                  <a:cs typeface="+mn-cs"/>
                </a:rPr>
                <a:t>=d</a:t>
              </a:r>
              <a:r>
                <a:rPr lang="en-US" sz="2800" baseline="-25000">
                  <a:cs typeface="+mn-cs"/>
                </a:rPr>
                <a:t>2</a:t>
              </a:r>
              <a:r>
                <a:rPr lang="en-US" sz="2800">
                  <a:cs typeface="+mn-cs"/>
                </a:rPr>
                <a:t> because</a:t>
              </a:r>
            </a:p>
            <a:p>
              <a:pPr>
                <a:defRPr/>
              </a:pPr>
              <a:r>
                <a:rPr lang="en-US" sz="2800" i="1">
                  <a:solidFill>
                    <a:srgbClr val="00CC99"/>
                  </a:solidFill>
                  <a:cs typeface="+mn-cs"/>
                </a:rPr>
                <a:t>C </a:t>
              </a:r>
              <a:r>
                <a:rPr lang="en-US" sz="2800">
                  <a:solidFill>
                    <a:srgbClr val="00CC99"/>
                  </a:solidFill>
                  <a:cs typeface="+mn-cs"/>
                </a:rPr>
                <a:t>-&gt;</a:t>
              </a:r>
              <a:r>
                <a:rPr lang="en-US" sz="2800" i="1">
                  <a:solidFill>
                    <a:srgbClr val="00CC99"/>
                  </a:solidFill>
                  <a:cs typeface="+mn-cs"/>
                </a:rPr>
                <a:t> D</a:t>
              </a:r>
            </a:p>
          </p:txBody>
        </p:sp>
        <p:sp>
          <p:nvSpPr>
            <p:cNvPr id="58383" name="Oval 15"/>
            <p:cNvSpPr>
              <a:spLocks noChangeArrowheads="1"/>
            </p:cNvSpPr>
            <p:nvPr/>
          </p:nvSpPr>
          <p:spPr bwMode="auto">
            <a:xfrm>
              <a:off x="2064" y="1488"/>
              <a:ext cx="336" cy="336"/>
            </a:xfrm>
            <a:prstGeom prst="ellipse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8384" name="Oval 16"/>
            <p:cNvSpPr>
              <a:spLocks noChangeArrowheads="1"/>
            </p:cNvSpPr>
            <p:nvPr/>
          </p:nvSpPr>
          <p:spPr bwMode="auto">
            <a:xfrm>
              <a:off x="3216" y="1488"/>
              <a:ext cx="336" cy="336"/>
            </a:xfrm>
            <a:prstGeom prst="ellipse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8389" name="Group 21"/>
          <p:cNvGrpSpPr>
            <a:grpSpLocks/>
          </p:cNvGrpSpPr>
          <p:nvPr/>
        </p:nvGrpSpPr>
        <p:grpSpPr bwMode="auto">
          <a:xfrm>
            <a:off x="2362200" y="2362200"/>
            <a:ext cx="6738938" cy="1936750"/>
            <a:chOff x="1488" y="1488"/>
            <a:chExt cx="4245" cy="1220"/>
          </a:xfrm>
        </p:grpSpPr>
        <p:sp>
          <p:nvSpPr>
            <p:cNvPr id="58377" name="Text Box 9"/>
            <p:cNvSpPr txBox="1">
              <a:spLocks noChangeArrowheads="1"/>
            </p:cNvSpPr>
            <p:nvPr/>
          </p:nvSpPr>
          <p:spPr bwMode="auto">
            <a:xfrm>
              <a:off x="4176" y="2112"/>
              <a:ext cx="1557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cs typeface="+mn-cs"/>
                </a:rPr>
                <a:t>a</a:t>
              </a:r>
              <a:r>
                <a:rPr lang="en-US" sz="2800" baseline="-25000">
                  <a:cs typeface="+mn-cs"/>
                </a:rPr>
                <a:t>1</a:t>
              </a:r>
              <a:r>
                <a:rPr lang="en-US" sz="2800">
                  <a:cs typeface="+mn-cs"/>
                </a:rPr>
                <a:t>=a</a:t>
              </a:r>
              <a:r>
                <a:rPr lang="en-US" sz="2800" baseline="-25000">
                  <a:cs typeface="+mn-cs"/>
                </a:rPr>
                <a:t>2</a:t>
              </a:r>
              <a:r>
                <a:rPr lang="en-US" sz="2800">
                  <a:cs typeface="+mn-cs"/>
                </a:rPr>
                <a:t> because</a:t>
              </a:r>
            </a:p>
            <a:p>
              <a:pPr>
                <a:defRPr/>
              </a:pPr>
              <a:r>
                <a:rPr lang="en-US" sz="2800" i="1">
                  <a:solidFill>
                    <a:srgbClr val="00CC99"/>
                  </a:solidFill>
                  <a:cs typeface="+mn-cs"/>
                </a:rPr>
                <a:t>D </a:t>
              </a:r>
              <a:r>
                <a:rPr lang="en-US" sz="2800">
                  <a:solidFill>
                    <a:srgbClr val="00CC99"/>
                  </a:solidFill>
                  <a:cs typeface="+mn-cs"/>
                </a:rPr>
                <a:t>-&gt;</a:t>
              </a:r>
              <a:r>
                <a:rPr lang="en-US" sz="2800" i="1">
                  <a:solidFill>
                    <a:srgbClr val="00CC99"/>
                  </a:solidFill>
                  <a:cs typeface="+mn-cs"/>
                </a:rPr>
                <a:t> A</a:t>
              </a:r>
            </a:p>
          </p:txBody>
        </p:sp>
        <p:sp>
          <p:nvSpPr>
            <p:cNvPr id="58385" name="Oval 17"/>
            <p:cNvSpPr>
              <a:spLocks noChangeArrowheads="1"/>
            </p:cNvSpPr>
            <p:nvPr/>
          </p:nvSpPr>
          <p:spPr bwMode="auto">
            <a:xfrm>
              <a:off x="1488" y="1488"/>
              <a:ext cx="336" cy="336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8386" name="Oval 18"/>
            <p:cNvSpPr>
              <a:spLocks noChangeArrowheads="1"/>
            </p:cNvSpPr>
            <p:nvPr/>
          </p:nvSpPr>
          <p:spPr bwMode="auto">
            <a:xfrm>
              <a:off x="2640" y="1488"/>
              <a:ext cx="336" cy="336"/>
            </a:xfrm>
            <a:prstGeom prst="ellipse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Basic Idea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Start with given FD’s and find all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nontrivial</a:t>
            </a:r>
            <a:r>
              <a:rPr lang="en-US">
                <a:latin typeface="Calibri" charset="0"/>
              </a:rPr>
              <a:t>  FD’s that follow from the given FD’s.</a:t>
            </a:r>
          </a:p>
          <a:p>
            <a:pPr marL="990600" lvl="1" indent="-533400" eaLnBrk="1" hangingPunct="1"/>
            <a:r>
              <a:rPr lang="en-US">
                <a:latin typeface="Calibri" charset="0"/>
              </a:rPr>
              <a:t>Nontrivial = right side not contained in the left.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endParaRPr lang="en-US">
              <a:latin typeface="Calibri" charset="0"/>
            </a:endParaRP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Restrict to those FD’s that involve only attributes of the projected schema.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84421-4D89-0340-B8CD-9A5DBAE5E5AC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Simple, Exponential Algorithm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458200" cy="4419600"/>
          </a:xfrm>
        </p:spPr>
        <p:txBody>
          <a:bodyPr/>
          <a:lstStyle/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For each set of attributes </a:t>
            </a:r>
            <a:r>
              <a:rPr lang="en-US" i="1">
                <a:latin typeface="Calibri" charset="0"/>
              </a:rPr>
              <a:t>X</a:t>
            </a:r>
            <a:r>
              <a:rPr lang="en-US">
                <a:latin typeface="Calibri" charset="0"/>
              </a:rPr>
              <a:t>, compute </a:t>
            </a:r>
            <a:r>
              <a:rPr lang="en-US" i="1">
                <a:latin typeface="Calibri" charset="0"/>
              </a:rPr>
              <a:t>X</a:t>
            </a:r>
            <a:r>
              <a:rPr lang="en-US" i="1" baseline="30000">
                <a:latin typeface="Calibri" charset="0"/>
              </a:rPr>
              <a:t>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Add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 for all </a:t>
            </a:r>
            <a:r>
              <a:rPr lang="en-US" i="1"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in </a:t>
            </a:r>
            <a:r>
              <a:rPr lang="en-US" i="1">
                <a:latin typeface="Calibri" charset="0"/>
              </a:rPr>
              <a:t>X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 - </a:t>
            </a:r>
            <a:r>
              <a:rPr lang="en-US" i="1">
                <a:latin typeface="Calibri" charset="0"/>
              </a:rPr>
              <a:t>X</a:t>
            </a:r>
            <a:r>
              <a:rPr lang="en-US">
                <a:latin typeface="Calibri" charset="0"/>
              </a:rPr>
              <a:t>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However, drop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 whenever we discover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.</a:t>
            </a:r>
          </a:p>
          <a:p>
            <a:pPr marL="990600" lvl="1" indent="-533400" eaLnBrk="1" hangingPunct="1">
              <a:buFont typeface="Monotype Sorts" charset="0"/>
              <a:buChar char="u"/>
            </a:pPr>
            <a:r>
              <a:rPr lang="en-US">
                <a:latin typeface="Calibri" charset="0"/>
              </a:rPr>
              <a:t>Because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 follows from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 </a:t>
            </a:r>
            <a:r>
              <a:rPr lang="en-US">
                <a:solidFill>
                  <a:srgbClr val="FF9900"/>
                </a:solidFill>
                <a:latin typeface="Calibri" charset="0"/>
              </a:rPr>
              <a:t>in any projection</a:t>
            </a:r>
            <a:r>
              <a:rPr lang="en-US">
                <a:latin typeface="Calibri" charset="0"/>
              </a:rPr>
              <a:t>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Finally, use only FD’s involving projected attributes.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26BD6-85C2-2342-801B-99A0C29865F4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Functional Dependencies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i="1">
                <a:solidFill>
                  <a:srgbClr val="00CC99"/>
                </a:solidFill>
                <a:latin typeface="Calibri" charset="0"/>
              </a:rPr>
              <a:t>X</a:t>
            </a:r>
            <a:r>
              <a:rPr lang="en-US" sz="2800">
                <a:solidFill>
                  <a:srgbClr val="00CC99"/>
                </a:solidFill>
                <a:latin typeface="Calibri" charset="0"/>
              </a:rPr>
              <a:t> -&gt;</a:t>
            </a:r>
            <a:r>
              <a:rPr lang="en-US" sz="2800" i="1">
                <a:solidFill>
                  <a:srgbClr val="00CC99"/>
                </a:solidFill>
                <a:latin typeface="Calibri" charset="0"/>
              </a:rPr>
              <a:t>Y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 </a:t>
            </a:r>
            <a:r>
              <a:rPr lang="en-US" sz="2800">
                <a:latin typeface="Calibri" charset="0"/>
              </a:rPr>
              <a:t> is an assertion about a relation </a:t>
            </a:r>
            <a:r>
              <a:rPr lang="en-US" sz="2800" i="1">
                <a:latin typeface="Calibri" charset="0"/>
              </a:rPr>
              <a:t>R</a:t>
            </a:r>
            <a:r>
              <a:rPr lang="en-US" sz="2800">
                <a:latin typeface="Calibri" charset="0"/>
              </a:rPr>
              <a:t>  that whenever two tuples of </a:t>
            </a:r>
            <a:r>
              <a:rPr lang="en-US" sz="2800" i="1">
                <a:latin typeface="Calibri" charset="0"/>
              </a:rPr>
              <a:t>R</a:t>
            </a:r>
            <a:r>
              <a:rPr lang="en-US" sz="2800">
                <a:latin typeface="Calibri" charset="0"/>
              </a:rPr>
              <a:t>  agree on all the attributes of </a:t>
            </a:r>
            <a:r>
              <a:rPr lang="en-US" sz="2800" i="1">
                <a:latin typeface="Calibri" charset="0"/>
              </a:rPr>
              <a:t>X</a:t>
            </a:r>
            <a:r>
              <a:rPr lang="en-US" sz="2800">
                <a:latin typeface="Calibri" charset="0"/>
              </a:rPr>
              <a:t>, then they must also agree on all attributes in set </a:t>
            </a:r>
            <a:r>
              <a:rPr lang="en-US" sz="2800" i="1">
                <a:latin typeface="Calibri" charset="0"/>
              </a:rPr>
              <a:t>Y</a:t>
            </a:r>
            <a:r>
              <a:rPr lang="en-US" sz="2800">
                <a:latin typeface="Calibri" charset="0"/>
              </a:rPr>
              <a:t>.</a:t>
            </a:r>
          </a:p>
          <a:p>
            <a:pPr lvl="1" eaLnBrk="1" hangingPunct="1"/>
            <a:r>
              <a:rPr lang="en-US" sz="2400">
                <a:latin typeface="Calibri" charset="0"/>
              </a:rPr>
              <a:t>Say </a:t>
            </a:r>
            <a:r>
              <a:rPr lang="ja-JP" altLang="en-US" sz="2400">
                <a:latin typeface="Arial" charset="0"/>
              </a:rPr>
              <a:t>“</a:t>
            </a:r>
            <a:r>
              <a:rPr lang="en-US" altLang="ja-JP" sz="2400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altLang="ja-JP" sz="2400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altLang="ja-JP" sz="2400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 altLang="ja-JP" sz="2400">
                <a:latin typeface="Calibri" charset="0"/>
              </a:rPr>
              <a:t>  holds in </a:t>
            </a:r>
            <a:r>
              <a:rPr lang="en-US" altLang="ja-JP" sz="2400" i="1">
                <a:latin typeface="Calibri" charset="0"/>
              </a:rPr>
              <a:t>R</a:t>
            </a:r>
            <a:r>
              <a:rPr lang="en-US" altLang="ja-JP" sz="2400">
                <a:latin typeface="Calibri" charset="0"/>
              </a:rPr>
              <a:t>.</a:t>
            </a:r>
            <a:r>
              <a:rPr lang="ja-JP" altLang="en-US" sz="2400">
                <a:latin typeface="Arial" charset="0"/>
              </a:rPr>
              <a:t>”</a:t>
            </a:r>
            <a:endParaRPr lang="en-US" altLang="ja-JP" sz="2400">
              <a:latin typeface="Calibri" charset="0"/>
            </a:endParaRPr>
          </a:p>
          <a:p>
            <a:pPr lvl="1" eaLnBrk="1" hangingPunct="1"/>
            <a:r>
              <a:rPr lang="en-US" sz="2400">
                <a:solidFill>
                  <a:srgbClr val="FF0066"/>
                </a:solidFill>
                <a:latin typeface="Calibri" charset="0"/>
              </a:rPr>
              <a:t>Convention</a:t>
            </a:r>
            <a:r>
              <a:rPr lang="en-US" sz="2400">
                <a:latin typeface="Calibri" charset="0"/>
              </a:rPr>
              <a:t>: …, </a:t>
            </a:r>
            <a:r>
              <a:rPr lang="en-US" sz="2400" i="1">
                <a:latin typeface="Calibri" charset="0"/>
              </a:rPr>
              <a:t>X</a:t>
            </a:r>
            <a:r>
              <a:rPr lang="en-US" sz="2400">
                <a:latin typeface="Calibri" charset="0"/>
              </a:rPr>
              <a:t>, </a:t>
            </a:r>
            <a:r>
              <a:rPr lang="en-US" sz="2400" i="1">
                <a:latin typeface="Calibri" charset="0"/>
              </a:rPr>
              <a:t>Y</a:t>
            </a:r>
            <a:r>
              <a:rPr lang="en-US" sz="2400">
                <a:latin typeface="Calibri" charset="0"/>
              </a:rPr>
              <a:t>, </a:t>
            </a:r>
            <a:r>
              <a:rPr lang="en-US" sz="2400" i="1">
                <a:latin typeface="Calibri" charset="0"/>
              </a:rPr>
              <a:t>Z</a:t>
            </a:r>
            <a:r>
              <a:rPr lang="en-US" sz="2400">
                <a:latin typeface="Calibri" charset="0"/>
              </a:rPr>
              <a:t>  represent sets of attributes;</a:t>
            </a:r>
            <a:r>
              <a:rPr lang="en-US" sz="2400" i="1">
                <a:latin typeface="Calibri" charset="0"/>
              </a:rPr>
              <a:t> A</a:t>
            </a:r>
            <a:r>
              <a:rPr lang="en-US" sz="2400">
                <a:latin typeface="Calibri" charset="0"/>
              </a:rPr>
              <a:t>, </a:t>
            </a:r>
            <a:r>
              <a:rPr lang="en-US" sz="2400" i="1">
                <a:latin typeface="Calibri" charset="0"/>
              </a:rPr>
              <a:t>B</a:t>
            </a:r>
            <a:r>
              <a:rPr lang="en-US" sz="2400">
                <a:latin typeface="Calibri" charset="0"/>
              </a:rPr>
              <a:t>, </a:t>
            </a:r>
            <a:r>
              <a:rPr lang="en-US" sz="2400" i="1">
                <a:latin typeface="Calibri" charset="0"/>
              </a:rPr>
              <a:t>C</a:t>
            </a:r>
            <a:r>
              <a:rPr lang="en-US" sz="2400">
                <a:latin typeface="Calibri" charset="0"/>
              </a:rPr>
              <a:t>,… represent single attributes.</a:t>
            </a:r>
          </a:p>
          <a:p>
            <a:pPr lvl="1" eaLnBrk="1" hangingPunct="1"/>
            <a:r>
              <a:rPr lang="en-US" sz="2400">
                <a:solidFill>
                  <a:srgbClr val="FF0066"/>
                </a:solidFill>
                <a:latin typeface="Calibri" charset="0"/>
              </a:rPr>
              <a:t>Convention</a:t>
            </a:r>
            <a:r>
              <a:rPr lang="en-US" sz="2400">
                <a:latin typeface="Calibri" charset="0"/>
              </a:rPr>
              <a:t>: no set formers in sets of attributes, just </a:t>
            </a:r>
            <a:r>
              <a:rPr lang="en-US" sz="2400" i="1">
                <a:latin typeface="Calibri" charset="0"/>
              </a:rPr>
              <a:t>ABC</a:t>
            </a:r>
            <a:r>
              <a:rPr lang="en-US" sz="2400">
                <a:latin typeface="Calibri" charset="0"/>
              </a:rPr>
              <a:t>, rather than {</a:t>
            </a:r>
            <a:r>
              <a:rPr lang="en-US" sz="2400" i="1">
                <a:latin typeface="Calibri" charset="0"/>
              </a:rPr>
              <a:t>A</a:t>
            </a:r>
            <a:r>
              <a:rPr lang="en-US" sz="2400">
                <a:latin typeface="Calibri" charset="0"/>
              </a:rPr>
              <a:t>,</a:t>
            </a:r>
            <a:r>
              <a:rPr lang="en-US" sz="2400" i="1">
                <a:latin typeface="Calibri" charset="0"/>
              </a:rPr>
              <a:t>B</a:t>
            </a:r>
            <a:r>
              <a:rPr lang="en-US" sz="2400">
                <a:latin typeface="Calibri" charset="0"/>
              </a:rPr>
              <a:t>,</a:t>
            </a:r>
            <a:r>
              <a:rPr lang="en-US" sz="2400" i="1">
                <a:latin typeface="Calibri" charset="0"/>
              </a:rPr>
              <a:t>C </a:t>
            </a:r>
            <a:r>
              <a:rPr lang="en-US" sz="2400">
                <a:latin typeface="Calibri" charset="0"/>
              </a:rPr>
              <a:t>}.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9F475-B7B0-7A49-9EEE-46C1DB7BE6F1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 Few Tricks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No need to compute the closure of the empty set or of the set of all attributes.</a:t>
            </a:r>
          </a:p>
          <a:p>
            <a:pPr eaLnBrk="1" hangingPunct="1"/>
            <a:r>
              <a:rPr lang="en-US">
                <a:latin typeface="Calibri" charset="0"/>
              </a:rPr>
              <a:t>If we find </a:t>
            </a:r>
            <a:r>
              <a:rPr lang="en-US" i="1">
                <a:latin typeface="Calibri" charset="0"/>
              </a:rPr>
              <a:t>X</a:t>
            </a:r>
            <a:r>
              <a:rPr lang="en-US" baseline="30000">
                <a:latin typeface="Calibri" charset="0"/>
              </a:rPr>
              <a:t> +</a:t>
            </a:r>
            <a:r>
              <a:rPr lang="en-US">
                <a:latin typeface="Calibri" charset="0"/>
              </a:rPr>
              <a:t> = all attributes, so is the closure of any superset of </a:t>
            </a:r>
            <a:r>
              <a:rPr lang="en-US" i="1">
                <a:latin typeface="Calibri" charset="0"/>
              </a:rPr>
              <a:t>X</a:t>
            </a:r>
            <a:r>
              <a:rPr lang="en-US">
                <a:latin typeface="Calibri" charset="0"/>
              </a:rPr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7B416-3760-BE40-B311-0F8AB07E9703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Projecting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</a:t>
            </a:r>
            <a:endParaRPr lang="en-US">
              <a:latin typeface="Calibri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772400" cy="4495800"/>
          </a:xfrm>
        </p:spPr>
        <p:txBody>
          <a:bodyPr/>
          <a:lstStyle/>
          <a:p>
            <a:pPr eaLnBrk="1" hangingPunct="1"/>
            <a:r>
              <a:rPr lang="en-US" i="1">
                <a:latin typeface="Calibri" charset="0"/>
              </a:rPr>
              <a:t>ABC</a:t>
            </a:r>
            <a:r>
              <a:rPr lang="en-US">
                <a:latin typeface="Calibri" charset="0"/>
              </a:rPr>
              <a:t>  with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 altLang="ja-JP">
                <a:latin typeface="Calibri" charset="0"/>
              </a:rPr>
              <a:t>  and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altLang="ja-JP">
                <a:latin typeface="Calibri" charset="0"/>
              </a:rPr>
              <a:t>.  Project onto </a:t>
            </a:r>
            <a:r>
              <a:rPr lang="en-US" altLang="ja-JP" i="1">
                <a:latin typeface="Calibri" charset="0"/>
              </a:rPr>
              <a:t>AC</a:t>
            </a:r>
            <a:r>
              <a:rPr lang="en-US" altLang="ja-JP">
                <a:latin typeface="Calibri" charset="0"/>
              </a:rPr>
              <a:t>.</a:t>
            </a:r>
          </a:p>
          <a:p>
            <a:pPr lvl="1" eaLnBrk="1" hangingPunct="1"/>
            <a:r>
              <a:rPr lang="en-US" i="1">
                <a:latin typeface="Calibri" charset="0"/>
              </a:rPr>
              <a:t>A</a:t>
            </a:r>
            <a:r>
              <a:rPr lang="en-US" baseline="30000">
                <a:latin typeface="Calibri" charset="0"/>
              </a:rPr>
              <a:t> +</a:t>
            </a:r>
            <a:r>
              <a:rPr lang="en-US">
                <a:latin typeface="Calibri" charset="0"/>
              </a:rPr>
              <a:t>=</a:t>
            </a:r>
            <a:r>
              <a:rPr lang="en-US" i="1">
                <a:latin typeface="Calibri" charset="0"/>
              </a:rPr>
              <a:t>ABC</a:t>
            </a:r>
            <a:r>
              <a:rPr lang="en-US">
                <a:latin typeface="Calibri" charset="0"/>
              </a:rPr>
              <a:t> ; yields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.</a:t>
            </a:r>
          </a:p>
          <a:p>
            <a:pPr lvl="2" eaLnBrk="1" hangingPunct="1"/>
            <a:r>
              <a:rPr lang="en-US">
                <a:latin typeface="Calibri" charset="0"/>
              </a:rPr>
              <a:t>We do not need to compute </a:t>
            </a:r>
            <a:r>
              <a:rPr lang="en-US" i="1">
                <a:latin typeface="Calibri" charset="0"/>
              </a:rPr>
              <a:t>AB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 or </a:t>
            </a:r>
            <a:r>
              <a:rPr lang="en-US" i="1">
                <a:latin typeface="Calibri" charset="0"/>
              </a:rPr>
              <a:t>AC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.</a:t>
            </a:r>
          </a:p>
          <a:p>
            <a:pPr lvl="1" eaLnBrk="1" hangingPunct="1"/>
            <a:r>
              <a:rPr lang="en-US" i="1">
                <a:latin typeface="Calibri" charset="0"/>
              </a:rPr>
              <a:t>B</a:t>
            </a:r>
            <a:r>
              <a:rPr lang="en-US" baseline="30000">
                <a:latin typeface="Calibri" charset="0"/>
              </a:rPr>
              <a:t> +</a:t>
            </a:r>
            <a:r>
              <a:rPr lang="en-US">
                <a:latin typeface="Calibri" charset="0"/>
              </a:rPr>
              <a:t>=</a:t>
            </a:r>
            <a:r>
              <a:rPr lang="en-US" i="1">
                <a:latin typeface="Calibri" charset="0"/>
              </a:rPr>
              <a:t>BC</a:t>
            </a:r>
            <a:r>
              <a:rPr lang="en-US">
                <a:latin typeface="Calibri" charset="0"/>
              </a:rPr>
              <a:t> ; yields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.</a:t>
            </a:r>
          </a:p>
          <a:p>
            <a:pPr lvl="1" eaLnBrk="1" hangingPunct="1"/>
            <a:r>
              <a:rPr lang="en-US" i="1">
                <a:latin typeface="Calibri" charset="0"/>
              </a:rPr>
              <a:t>C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=</a:t>
            </a:r>
            <a:r>
              <a:rPr lang="en-US" i="1">
                <a:latin typeface="Calibri" charset="0"/>
              </a:rPr>
              <a:t>C </a:t>
            </a:r>
            <a:r>
              <a:rPr lang="en-US">
                <a:latin typeface="Calibri" charset="0"/>
              </a:rPr>
              <a:t>; yields nothing.</a:t>
            </a:r>
          </a:p>
          <a:p>
            <a:pPr lvl="1" eaLnBrk="1" hangingPunct="1"/>
            <a:r>
              <a:rPr lang="en-US" i="1">
                <a:latin typeface="Calibri" charset="0"/>
              </a:rPr>
              <a:t>BC</a:t>
            </a:r>
            <a:r>
              <a:rPr lang="en-US" baseline="30000">
                <a:latin typeface="Calibri" charset="0"/>
              </a:rPr>
              <a:t> +</a:t>
            </a:r>
            <a:r>
              <a:rPr lang="en-US">
                <a:latin typeface="Calibri" charset="0"/>
              </a:rPr>
              <a:t>=</a:t>
            </a:r>
            <a:r>
              <a:rPr lang="en-US" i="1">
                <a:latin typeface="Calibri" charset="0"/>
              </a:rPr>
              <a:t>BC </a:t>
            </a:r>
            <a:r>
              <a:rPr lang="en-US">
                <a:latin typeface="Calibri" charset="0"/>
              </a:rPr>
              <a:t>; yields nothing.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E004BD-1A96-A444-8694-03FDCA240ED1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 -- Continued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Resulting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s: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 altLang="ja-JP">
                <a:latin typeface="Calibri" charset="0"/>
              </a:rPr>
              <a:t>,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altLang="ja-JP">
                <a:latin typeface="Calibri" charset="0"/>
              </a:rPr>
              <a:t>, and      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altLang="ja-JP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latin typeface="Calibri" charset="0"/>
              </a:rPr>
              <a:t>Projection onto </a:t>
            </a:r>
            <a:r>
              <a:rPr lang="en-US" i="1">
                <a:latin typeface="Calibri" charset="0"/>
              </a:rPr>
              <a:t>AC</a:t>
            </a:r>
            <a:r>
              <a:rPr lang="en-US">
                <a:latin typeface="Calibri" charset="0"/>
              </a:rPr>
              <a:t> :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.</a:t>
            </a:r>
          </a:p>
          <a:p>
            <a:pPr lvl="1" eaLnBrk="1" hangingPunct="1"/>
            <a:r>
              <a:rPr lang="en-US">
                <a:latin typeface="Calibri" charset="0"/>
              </a:rPr>
              <a:t>Only FD that involves a subset of {</a:t>
            </a:r>
            <a:r>
              <a:rPr lang="en-US" i="1"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,</a:t>
            </a:r>
            <a:r>
              <a:rPr lang="en-US" i="1"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 }.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50244-25EE-E948-A80E-CA4F3D99BE18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 Geometric View of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</a:t>
            </a:r>
            <a:endParaRPr lang="en-US">
              <a:latin typeface="Calibri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Imagine the set of all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instances</a:t>
            </a:r>
            <a:r>
              <a:rPr lang="en-US">
                <a:latin typeface="Calibri" charset="0"/>
              </a:rPr>
              <a:t>  of a particular relation.</a:t>
            </a:r>
          </a:p>
          <a:p>
            <a:pPr eaLnBrk="1" hangingPunct="1"/>
            <a:r>
              <a:rPr lang="en-US">
                <a:latin typeface="Calibri" charset="0"/>
              </a:rPr>
              <a:t>That is, all finite sets of tuples that have the proper number of components.</a:t>
            </a:r>
          </a:p>
          <a:p>
            <a:pPr eaLnBrk="1" hangingPunct="1"/>
            <a:r>
              <a:rPr lang="en-US">
                <a:latin typeface="Calibri" charset="0"/>
              </a:rPr>
              <a:t>Each instance is a point in this space.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CA5767-40AC-5248-A93E-12076EE6585D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R(A,B)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95AF4-B274-A44C-A124-86C22924D54D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49155" name="Oval 3"/>
          <p:cNvSpPr>
            <a:spLocks noChangeArrowheads="1"/>
          </p:cNvSpPr>
          <p:nvPr/>
        </p:nvSpPr>
        <p:spPr bwMode="auto">
          <a:xfrm>
            <a:off x="2286000" y="2438400"/>
            <a:ext cx="5029200" cy="396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641725" y="2978150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{(1,2), (3,4)}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200400" y="4038600"/>
            <a:ext cx="428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{}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505200" y="5334000"/>
            <a:ext cx="2378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{(1,2), (3,4), (1,3)}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5486400" y="3962400"/>
            <a:ext cx="974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{(5,1)}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utoUpdateAnimBg="0"/>
      <p:bldP spid="49157" grpId="0" autoUpdateAnimBg="0"/>
      <p:bldP spid="49158" grpId="0" autoUpdateAnimBg="0"/>
      <p:bldP spid="4915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An FD is a Subset of Instances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>
                <a:latin typeface="Calibri" charset="0"/>
              </a:rPr>
              <a:t>For each FD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>
                <a:latin typeface="Calibri" charset="0"/>
              </a:rPr>
              <a:t>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 there is a subset of all instances that satisfy the FD.</a:t>
            </a:r>
          </a:p>
          <a:p>
            <a:pPr marL="609600" indent="-609600" eaLnBrk="1" hangingPunct="1"/>
            <a:r>
              <a:rPr lang="en-US">
                <a:latin typeface="Calibri" charset="0"/>
              </a:rPr>
              <a:t>We can represent an FD by a region in the space.</a:t>
            </a:r>
          </a:p>
          <a:p>
            <a:pPr marL="609600" indent="-609600" eaLnBrk="1" hangingPunct="1"/>
            <a:r>
              <a:rPr lang="en-US">
                <a:latin typeface="Calibri" charset="0"/>
              </a:rPr>
              <a:t>Trivial FD = an FD that is represented by the entire space.</a:t>
            </a:r>
          </a:p>
          <a:p>
            <a:pPr marL="990600" lvl="1" indent="-533400" eaLnBrk="1" hangingPunct="1"/>
            <a:r>
              <a:rPr lang="en-US">
                <a:latin typeface="Calibri" charset="0"/>
              </a:rPr>
              <a:t>Example: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FCB6A-4BC3-9542-9FA8-D2C7A9520982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A -&gt; B</a:t>
            </a:r>
            <a:r>
              <a:rPr lang="en-US">
                <a:latin typeface="Calibri" charset="0"/>
              </a:rPr>
              <a:t> for R(A,B)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2D5658-71EC-0849-9D58-F8524B82DE8B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2286000" y="2438400"/>
            <a:ext cx="5029200" cy="396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641725" y="2978150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{(1,2), (3,4)}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200400" y="4038600"/>
            <a:ext cx="428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{}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3505200" y="5334000"/>
            <a:ext cx="2378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{(1,2), (3,4), (1,3)}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5486400" y="3962400"/>
            <a:ext cx="974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cs typeface="+mn-cs"/>
              </a:rPr>
              <a:t>{(5,1)}</a:t>
            </a:r>
          </a:p>
        </p:txBody>
      </p:sp>
      <p:sp>
        <p:nvSpPr>
          <p:cNvPr id="51209" name="AutoShape 9"/>
          <p:cNvSpPr>
            <a:spLocks noChangeArrowheads="1"/>
          </p:cNvSpPr>
          <p:nvPr/>
        </p:nvSpPr>
        <p:spPr bwMode="auto">
          <a:xfrm>
            <a:off x="3200400" y="2895600"/>
            <a:ext cx="3276600" cy="1905000"/>
          </a:xfrm>
          <a:prstGeom prst="roundRect">
            <a:avLst>
              <a:gd name="adj" fmla="val 16667"/>
            </a:avLst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chemeClr val="accent1"/>
                </a:solidFill>
                <a:cs typeface="+mn-cs"/>
              </a:rPr>
              <a:t>A -&gt; 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9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Representing Sets of FD’s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If each FD is a set of relation instances, then a collection of FD’s corresponds to the intersection of those sets.</a:t>
            </a:r>
          </a:p>
          <a:p>
            <a:pPr lvl="1" eaLnBrk="1" hangingPunct="1"/>
            <a:r>
              <a:rPr lang="en-US">
                <a:latin typeface="Calibri" charset="0"/>
              </a:rPr>
              <a:t>Intersection = all instances that satisfy all of the FD’s.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4BAC7-57A8-E64A-8342-0FFFB3CF2039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4D8C-4D85-FC49-B374-0CF360220C15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53251" name="Oval 3"/>
          <p:cNvSpPr>
            <a:spLocks noChangeArrowheads="1"/>
          </p:cNvSpPr>
          <p:nvPr/>
        </p:nvSpPr>
        <p:spPr bwMode="auto">
          <a:xfrm>
            <a:off x="1447800" y="2209800"/>
            <a:ext cx="6019800" cy="419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3252" name="Oval 4"/>
          <p:cNvSpPr>
            <a:spLocks noChangeArrowheads="1"/>
          </p:cNvSpPr>
          <p:nvPr/>
        </p:nvSpPr>
        <p:spPr bwMode="auto">
          <a:xfrm>
            <a:off x="2971800" y="2895600"/>
            <a:ext cx="2209800" cy="2133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cs typeface="+mn-cs"/>
              </a:rPr>
              <a:t>A-&gt;B</a:t>
            </a:r>
          </a:p>
        </p:txBody>
      </p:sp>
      <p:sp>
        <p:nvSpPr>
          <p:cNvPr id="53254" name="Oval 6"/>
          <p:cNvSpPr>
            <a:spLocks noChangeArrowheads="1"/>
          </p:cNvSpPr>
          <p:nvPr/>
        </p:nvSpPr>
        <p:spPr bwMode="auto">
          <a:xfrm>
            <a:off x="4267200" y="3352800"/>
            <a:ext cx="2438400" cy="19812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cs typeface="+mn-cs"/>
              </a:rPr>
              <a:t>B-&gt;C</a:t>
            </a:r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3962400" y="4191000"/>
            <a:ext cx="1905000" cy="20574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cs typeface="+mn-cs"/>
              </a:rPr>
              <a:t>CD-&gt;A</a:t>
            </a:r>
          </a:p>
        </p:txBody>
      </p:sp>
      <p:grpSp>
        <p:nvGrpSpPr>
          <p:cNvPr id="53260" name="Group 12"/>
          <p:cNvGrpSpPr>
            <a:grpSpLocks/>
          </p:cNvGrpSpPr>
          <p:nvPr/>
        </p:nvGrpSpPr>
        <p:grpSpPr bwMode="auto">
          <a:xfrm>
            <a:off x="381000" y="1828800"/>
            <a:ext cx="4267200" cy="2667000"/>
            <a:chOff x="240" y="1152"/>
            <a:chExt cx="2688" cy="1680"/>
          </a:xfrm>
        </p:grpSpPr>
        <p:sp>
          <p:nvSpPr>
            <p:cNvPr id="53258" name="Text Box 10"/>
            <p:cNvSpPr txBox="1">
              <a:spLocks noChangeArrowheads="1"/>
            </p:cNvSpPr>
            <p:nvPr/>
          </p:nvSpPr>
          <p:spPr bwMode="auto">
            <a:xfrm>
              <a:off x="240" y="1152"/>
              <a:ext cx="1784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Instances satisfying</a:t>
              </a:r>
            </a:p>
            <a:p>
              <a:pPr>
                <a:defRPr/>
              </a:pPr>
              <a:r>
                <a:rPr lang="en-US">
                  <a:solidFill>
                    <a:schemeClr val="accent1"/>
                  </a:solidFill>
                  <a:cs typeface="+mn-cs"/>
                </a:rPr>
                <a:t>A-&gt;B</a:t>
              </a:r>
              <a:r>
                <a:rPr lang="en-US">
                  <a:cs typeface="+mn-cs"/>
                </a:rPr>
                <a:t>, </a:t>
              </a:r>
              <a:r>
                <a:rPr lang="en-US">
                  <a:solidFill>
                    <a:schemeClr val="accent1"/>
                  </a:solidFill>
                  <a:cs typeface="+mn-cs"/>
                </a:rPr>
                <a:t>B-&gt;C</a:t>
              </a:r>
              <a:r>
                <a:rPr lang="en-US">
                  <a:cs typeface="+mn-cs"/>
                </a:rPr>
                <a:t>, and</a:t>
              </a:r>
            </a:p>
            <a:p>
              <a:pPr>
                <a:defRPr/>
              </a:pPr>
              <a:r>
                <a:rPr lang="en-US">
                  <a:solidFill>
                    <a:schemeClr val="accent1"/>
                  </a:solidFill>
                  <a:cs typeface="+mn-cs"/>
                </a:rPr>
                <a:t>CD-&gt;A</a:t>
              </a:r>
            </a:p>
          </p:txBody>
        </p:sp>
        <p:sp>
          <p:nvSpPr>
            <p:cNvPr id="53259" name="Line 11"/>
            <p:cNvSpPr>
              <a:spLocks noChangeShapeType="1"/>
            </p:cNvSpPr>
            <p:nvPr/>
          </p:nvSpPr>
          <p:spPr bwMode="auto">
            <a:xfrm>
              <a:off x="1200" y="1728"/>
              <a:ext cx="1728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nimBg="1" autoUpdateAnimBg="0"/>
      <p:bldP spid="53254" grpId="0" animBg="1" autoUpdateAnimBg="0"/>
      <p:bldP spid="53256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Implication of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</a:t>
            </a:r>
            <a:endParaRPr lang="en-US">
              <a:latin typeface="Calibri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If an FD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  follows from FD’s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baseline="-2500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baseline="-25000">
                <a:solidFill>
                  <a:schemeClr val="accent1"/>
                </a:solidFill>
                <a:latin typeface="Calibri" charset="0"/>
              </a:rPr>
              <a:t>1</a:t>
            </a:r>
            <a:r>
              <a:rPr lang="en-US">
                <a:latin typeface="Calibri" charset="0"/>
              </a:rPr>
              <a:t>,…,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i="1" baseline="-25000">
                <a:solidFill>
                  <a:schemeClr val="accent1"/>
                </a:solidFill>
                <a:latin typeface="Calibri" charset="0"/>
              </a:rPr>
              <a:t>n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i="1" baseline="-25000">
                <a:solidFill>
                  <a:schemeClr val="accent1"/>
                </a:solidFill>
                <a:latin typeface="Calibri" charset="0"/>
              </a:rPr>
              <a:t>n</a:t>
            </a:r>
            <a:r>
              <a:rPr lang="en-US" i="1" baseline="-25000"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, then the region in the space of instances for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  must include the intersection of the regions for the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altLang="ja-JP" i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altLang="ja-JP" baseline="-25000">
                <a:solidFill>
                  <a:schemeClr val="accent1"/>
                </a:solidFill>
                <a:latin typeface="Calibri" charset="0"/>
              </a:rPr>
              <a:t>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-&gt;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altLang="ja-JP" i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altLang="ja-JP" i="1" baseline="-25000">
                <a:latin typeface="Calibri" charset="0"/>
              </a:rPr>
              <a:t> </a:t>
            </a:r>
            <a:r>
              <a:rPr lang="en-US" altLang="ja-JP">
                <a:latin typeface="Calibri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That is, every instance satisfying all the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altLang="ja-JP" i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altLang="ja-JP" baseline="-25000">
                <a:solidFill>
                  <a:schemeClr val="accent1"/>
                </a:solidFill>
                <a:latin typeface="Calibri" charset="0"/>
              </a:rPr>
              <a:t>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-&gt;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altLang="ja-JP" i="1" baseline="-25000">
                <a:solidFill>
                  <a:schemeClr val="accent1"/>
                </a:solidFill>
                <a:latin typeface="Calibri" charset="0"/>
              </a:rPr>
              <a:t>i</a:t>
            </a:r>
            <a:r>
              <a:rPr lang="en-US" altLang="ja-JP" i="1" baseline="-25000">
                <a:latin typeface="Calibri" charset="0"/>
              </a:rPr>
              <a:t>  </a:t>
            </a:r>
            <a:r>
              <a:rPr lang="en-US" altLang="ja-JP">
                <a:latin typeface="Calibri" charset="0"/>
              </a:rPr>
              <a:t>surely satisfies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 altLang="ja-JP">
                <a:latin typeface="Calibri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But an instance could satisfy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, yet not be in this intersection.</a:t>
            </a:r>
            <a:endParaRPr lang="en-US" baseline="-25000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37BF2-4555-9B43-9093-3081FD4543E1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Splitting Right Sides of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</a:t>
            </a:r>
            <a:endParaRPr lang="en-US">
              <a:latin typeface="Calibri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eaLnBrk="1" hangingPunct="1"/>
            <a:r>
              <a:rPr lang="en-US" i="1">
                <a:solidFill>
                  <a:srgbClr val="00CC99"/>
                </a:solidFill>
                <a:latin typeface="Calibri" charset="0"/>
              </a:rPr>
              <a:t>X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baseline="-25000">
                <a:solidFill>
                  <a:srgbClr val="00CC99"/>
                </a:solidFill>
                <a:latin typeface="Calibri" charset="0"/>
              </a:rPr>
              <a:t>1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baseline="-25000">
                <a:solidFill>
                  <a:srgbClr val="00CC99"/>
                </a:solidFill>
                <a:latin typeface="Calibri" charset="0"/>
              </a:rPr>
              <a:t>2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…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i="1" baseline="-25000">
                <a:solidFill>
                  <a:srgbClr val="00CC99"/>
                </a:solidFill>
                <a:latin typeface="Calibri" charset="0"/>
              </a:rPr>
              <a:t>n</a:t>
            </a:r>
            <a:r>
              <a:rPr lang="en-US">
                <a:latin typeface="Calibri" charset="0"/>
              </a:rPr>
              <a:t>  holds for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exactly when each of 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X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baseline="-25000">
                <a:solidFill>
                  <a:srgbClr val="00CC99"/>
                </a:solidFill>
                <a:latin typeface="Calibri" charset="0"/>
              </a:rPr>
              <a:t>1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X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baseline="-25000">
                <a:solidFill>
                  <a:srgbClr val="00CC99"/>
                </a:solidFill>
                <a:latin typeface="Calibri" charset="0"/>
              </a:rPr>
              <a:t>2</a:t>
            </a:r>
            <a:r>
              <a:rPr lang="en-US">
                <a:latin typeface="Calibri" charset="0"/>
              </a:rPr>
              <a:t>,…, 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X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i="1" baseline="-25000">
                <a:solidFill>
                  <a:srgbClr val="00CC99"/>
                </a:solidFill>
                <a:latin typeface="Calibri" charset="0"/>
              </a:rPr>
              <a:t>n</a:t>
            </a:r>
            <a:r>
              <a:rPr lang="en-US">
                <a:latin typeface="Calibri" charset="0"/>
              </a:rPr>
              <a:t>  hold for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BC</a:t>
            </a:r>
            <a:r>
              <a:rPr lang="en-US">
                <a:latin typeface="Calibri" charset="0"/>
              </a:rPr>
              <a:t>  is equivalent to 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B </a:t>
            </a:r>
            <a:r>
              <a:rPr lang="en-US">
                <a:latin typeface="Calibri" charset="0"/>
              </a:rPr>
              <a:t> and 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latin typeface="Calibri" charset="0"/>
              </a:rPr>
              <a:t>There is no splitting rule for left sides.</a:t>
            </a:r>
          </a:p>
          <a:p>
            <a:pPr eaLnBrk="1" hangingPunct="1"/>
            <a:r>
              <a:rPr lang="en-US">
                <a:latin typeface="Calibri" charset="0"/>
              </a:rPr>
              <a:t>We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ll generally express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with singleton right sides.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ED225-0F1E-D140-AAEB-84F169218CCB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EB1FB-D856-3141-986A-ED5C4094B564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1447800" y="2209800"/>
            <a:ext cx="6019800" cy="419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1981200" y="2895600"/>
            <a:ext cx="2971800" cy="28956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cs typeface="+mn-cs"/>
              </a:rPr>
              <a:t>A-&gt;B</a:t>
            </a: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3657600" y="2743200"/>
            <a:ext cx="3200400" cy="3276600"/>
          </a:xfrm>
          <a:prstGeom prst="ellipse">
            <a:avLst/>
          </a:prstGeom>
          <a:solidFill>
            <a:srgbClr val="FFFF99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cs typeface="+mn-cs"/>
              </a:rPr>
              <a:t>B-&gt;C</a:t>
            </a:r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3352800" y="2819400"/>
            <a:ext cx="1905000" cy="2971800"/>
          </a:xfrm>
          <a:prstGeom prst="ellipse">
            <a:avLst/>
          </a:prstGeom>
          <a:solidFill>
            <a:srgbClr val="FF99CC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cs typeface="+mn-cs"/>
              </a:rPr>
              <a:t>A-&gt;C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Relational Schema Design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Goal of relational schema design is to avoid anomalies and redundancy.</a:t>
            </a:r>
          </a:p>
          <a:p>
            <a:pPr lvl="1" eaLnBrk="1" hangingPunct="1"/>
            <a:r>
              <a:rPr lang="en-US" i="1">
                <a:solidFill>
                  <a:srgbClr val="FF0066"/>
                </a:solidFill>
                <a:latin typeface="Calibri" charset="0"/>
              </a:rPr>
              <a:t>Update anomaly</a:t>
            </a:r>
            <a:r>
              <a:rPr lang="en-US" i="1"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: one occurrence of a fact is changed, but not all occurrences.</a:t>
            </a:r>
          </a:p>
          <a:p>
            <a:pPr lvl="1" eaLnBrk="1" hangingPunct="1"/>
            <a:r>
              <a:rPr lang="en-US" i="1">
                <a:solidFill>
                  <a:srgbClr val="FF0066"/>
                </a:solidFill>
                <a:latin typeface="Calibri" charset="0"/>
              </a:rPr>
              <a:t>Deletion anomaly</a:t>
            </a:r>
            <a:r>
              <a:rPr lang="en-US">
                <a:latin typeface="Calibri" charset="0"/>
              </a:rPr>
              <a:t> : valid fact is lost when a tuple is deleted.</a:t>
            </a:r>
          </a:p>
          <a:p>
            <a:pPr lvl="1" eaLnBrk="1" hangingPunct="1"/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5D477-CCBF-754E-9034-B785376893E8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+mn-lt"/>
              </a:rPr>
              <a:t>Example of Bad Design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0BB49-F5E2-F149-BEEF-AE93127B999F}" type="slidenum">
              <a:rPr lang="en-US">
                <a:latin typeface="+mn-lt"/>
              </a:rPr>
              <a:pPr>
                <a:defRPr/>
              </a:pPr>
              <a:t>32</a:t>
            </a:fld>
            <a:endParaRPr lang="en-US">
              <a:latin typeface="+mn-lt"/>
            </a:endParaRP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517525" y="2090738"/>
            <a:ext cx="7978775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CC00CC"/>
                </a:solidFill>
                <a:latin typeface="+mn-lt"/>
                <a:cs typeface="+mn-cs"/>
              </a:rPr>
              <a:t>Drinkers(</a:t>
            </a:r>
            <a:r>
              <a:rPr lang="en-US" u="sng">
                <a:solidFill>
                  <a:srgbClr val="CC00CC"/>
                </a:solidFill>
                <a:latin typeface="+mn-lt"/>
                <a:cs typeface="+mn-cs"/>
              </a:rPr>
              <a:t>name</a:t>
            </a:r>
            <a:r>
              <a:rPr lang="en-US">
                <a:solidFill>
                  <a:srgbClr val="CC00CC"/>
                </a:solidFill>
                <a:latin typeface="+mn-lt"/>
                <a:cs typeface="+mn-cs"/>
              </a:rPr>
              <a:t>, addr, </a:t>
            </a:r>
            <a:r>
              <a:rPr lang="en-US" u="sng">
                <a:solidFill>
                  <a:srgbClr val="CC00CC"/>
                </a:solidFill>
                <a:latin typeface="+mn-lt"/>
                <a:cs typeface="+mn-cs"/>
              </a:rPr>
              <a:t>beersLiked</a:t>
            </a:r>
            <a:r>
              <a:rPr lang="en-US">
                <a:solidFill>
                  <a:srgbClr val="CC00CC"/>
                </a:solidFill>
                <a:latin typeface="+mn-lt"/>
                <a:cs typeface="+mn-cs"/>
              </a:rPr>
              <a:t>, manf, favBeer)</a:t>
            </a:r>
          </a:p>
          <a:p>
            <a:pPr>
              <a:defRPr/>
            </a:pPr>
            <a:endParaRPr lang="en-US">
              <a:latin typeface="+mn-lt"/>
              <a:cs typeface="+mn-cs"/>
            </a:endParaRP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name		addr		beersLiked	manf	favBeer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Janeway	Voyager	Bud		A.B.	WickedAle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Janeway	</a:t>
            </a:r>
            <a:r>
              <a:rPr lang="en-US">
                <a:solidFill>
                  <a:srgbClr val="FF9900"/>
                </a:solidFill>
                <a:latin typeface="+mn-lt"/>
                <a:cs typeface="+mn-cs"/>
              </a:rPr>
              <a:t>???</a:t>
            </a:r>
            <a:r>
              <a:rPr lang="en-US">
                <a:latin typeface="+mn-lt"/>
                <a:cs typeface="+mn-cs"/>
              </a:rPr>
              <a:t>		WickedAle	Pete</a:t>
            </a:r>
            <a:r>
              <a:rPr lang="ja-JP" altLang="en-US">
                <a:latin typeface="+mn-lt"/>
                <a:cs typeface="+mn-cs"/>
              </a:rPr>
              <a:t>’</a:t>
            </a:r>
            <a:r>
              <a:rPr lang="en-US">
                <a:latin typeface="+mn-lt"/>
                <a:cs typeface="+mn-cs"/>
              </a:rPr>
              <a:t>s	</a:t>
            </a:r>
            <a:r>
              <a:rPr lang="en-US">
                <a:solidFill>
                  <a:srgbClr val="FF9900"/>
                </a:solidFill>
                <a:latin typeface="+mn-lt"/>
                <a:cs typeface="+mn-cs"/>
              </a:rPr>
              <a:t>???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Spock		Enterprise	Bud		</a:t>
            </a:r>
            <a:r>
              <a:rPr lang="en-US">
                <a:solidFill>
                  <a:srgbClr val="FF9900"/>
                </a:solidFill>
                <a:latin typeface="+mn-lt"/>
                <a:cs typeface="+mn-cs"/>
              </a:rPr>
              <a:t>???</a:t>
            </a:r>
            <a:r>
              <a:rPr lang="en-US">
                <a:latin typeface="+mn-lt"/>
                <a:cs typeface="+mn-cs"/>
              </a:rPr>
              <a:t>	Bud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457200" y="2895600"/>
            <a:ext cx="8077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457200" y="3276600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1981200" y="2895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>
            <a:off x="4038600" y="2895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448" name="Line 8"/>
          <p:cNvSpPr>
            <a:spLocks noChangeShapeType="1"/>
          </p:cNvSpPr>
          <p:nvPr/>
        </p:nvSpPr>
        <p:spPr bwMode="auto">
          <a:xfrm>
            <a:off x="5867400" y="2895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>
            <a:off x="6934200" y="2895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593725" y="4757738"/>
            <a:ext cx="769778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+mn-cs"/>
              </a:rPr>
              <a:t>Data is redundant, because each of the </a:t>
            </a:r>
            <a:r>
              <a:rPr lang="en-US">
                <a:solidFill>
                  <a:srgbClr val="FF9900"/>
                </a:solidFill>
                <a:latin typeface="+mn-lt"/>
                <a:cs typeface="+mn-cs"/>
              </a:rPr>
              <a:t>???</a:t>
            </a:r>
            <a:r>
              <a:rPr lang="ja-JP" altLang="en-US">
                <a:latin typeface="+mn-lt"/>
                <a:cs typeface="+mn-cs"/>
              </a:rPr>
              <a:t>’</a:t>
            </a:r>
            <a:r>
              <a:rPr lang="en-US">
                <a:latin typeface="+mn-lt"/>
                <a:cs typeface="+mn-cs"/>
              </a:rPr>
              <a:t>s can be figured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out by using the FD’s </a:t>
            </a:r>
            <a:r>
              <a:rPr lang="en-US">
                <a:solidFill>
                  <a:schemeClr val="accent1"/>
                </a:solidFill>
                <a:latin typeface="+mn-lt"/>
                <a:cs typeface="+mn-cs"/>
              </a:rPr>
              <a:t>name -&gt; addr favBeer</a:t>
            </a:r>
            <a:r>
              <a:rPr lang="en-US">
                <a:latin typeface="+mn-lt"/>
                <a:cs typeface="+mn-cs"/>
              </a:rPr>
              <a:t> and</a:t>
            </a:r>
          </a:p>
          <a:p>
            <a:pPr>
              <a:defRPr/>
            </a:pPr>
            <a:r>
              <a:rPr lang="en-US">
                <a:solidFill>
                  <a:schemeClr val="accent1"/>
                </a:solidFill>
                <a:latin typeface="+mn-lt"/>
                <a:cs typeface="+mn-cs"/>
              </a:rPr>
              <a:t>beersLiked -&gt; manf</a:t>
            </a:r>
            <a:r>
              <a:rPr lang="en-US">
                <a:latin typeface="+mn-lt"/>
                <a:cs typeface="+mn-cs"/>
              </a:rPr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latin typeface="+mn-lt"/>
                <a:ea typeface="+mj-ea"/>
                <a:cs typeface="+mj-cs"/>
              </a:rPr>
              <a:t>This Bad Design Also</a:t>
            </a:r>
            <a:br>
              <a:rPr lang="en-US" smtClean="0">
                <a:latin typeface="+mn-lt"/>
                <a:ea typeface="+mj-ea"/>
                <a:cs typeface="+mj-cs"/>
              </a:rPr>
            </a:br>
            <a:r>
              <a:rPr lang="en-US" smtClean="0">
                <a:latin typeface="+mn-lt"/>
                <a:ea typeface="+mj-ea"/>
                <a:cs typeface="+mj-cs"/>
              </a:rPr>
              <a:t>Exhibits Anomalies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DD4F5-B3E3-FF46-98EA-6DFCC9FD115A}" type="slidenum">
              <a:rPr lang="en-US">
                <a:latin typeface="+mn-lt"/>
              </a:rPr>
              <a:pPr>
                <a:defRPr/>
              </a:pPr>
              <a:t>33</a:t>
            </a:fld>
            <a:endParaRPr lang="en-US">
              <a:latin typeface="+mn-lt"/>
            </a:endParaRP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517525" y="1600200"/>
            <a:ext cx="7978775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  <a:p>
            <a:pPr>
              <a:defRPr/>
            </a:pPr>
            <a:endParaRPr lang="en-US">
              <a:latin typeface="+mn-lt"/>
              <a:cs typeface="+mn-cs"/>
            </a:endParaRP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name		addr		beersLiked	manf	favBeer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Janeway	Voyager	Bud		A.B.	WickedAle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Janeway	Voyager	WickedAle	Pete</a:t>
            </a:r>
            <a:r>
              <a:rPr lang="ja-JP" altLang="en-US">
                <a:latin typeface="+mn-lt"/>
                <a:cs typeface="+mn-cs"/>
              </a:rPr>
              <a:t>’</a:t>
            </a:r>
            <a:r>
              <a:rPr lang="en-US">
                <a:latin typeface="+mn-lt"/>
                <a:cs typeface="+mn-cs"/>
              </a:rPr>
              <a:t>s	WickedAle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Spock		Enterprise	Bud		A.B.	Bud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457200" y="2405062"/>
            <a:ext cx="8077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>
            <a:off x="457200" y="2786062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1981200" y="2405062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4038600" y="2405062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>
            <a:off x="5867400" y="2405062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>
            <a:off x="6934200" y="2405062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593725" y="4267200"/>
            <a:ext cx="7123113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  <a:defRPr/>
            </a:pPr>
            <a:r>
              <a:rPr lang="en-US">
                <a:latin typeface="+mn-lt"/>
                <a:cs typeface="+mn-cs"/>
              </a:rPr>
              <a:t> </a:t>
            </a:r>
            <a:r>
              <a:rPr lang="en-US">
                <a:solidFill>
                  <a:srgbClr val="FF9900"/>
                </a:solidFill>
                <a:latin typeface="+mn-lt"/>
                <a:cs typeface="+mn-cs"/>
              </a:rPr>
              <a:t>Update anomaly</a:t>
            </a:r>
            <a:r>
              <a:rPr lang="en-US">
                <a:latin typeface="+mn-lt"/>
                <a:cs typeface="+mn-cs"/>
              </a:rPr>
              <a:t>: if Janeway is transferred to </a:t>
            </a:r>
            <a:r>
              <a:rPr lang="en-US" i="1">
                <a:latin typeface="+mn-lt"/>
                <a:cs typeface="+mn-cs"/>
              </a:rPr>
              <a:t>Intrepid</a:t>
            </a:r>
            <a:r>
              <a:rPr lang="en-US">
                <a:latin typeface="+mn-lt"/>
                <a:cs typeface="+mn-cs"/>
              </a:rPr>
              <a:t>,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  will we remember to change each of her tuples?</a:t>
            </a:r>
          </a:p>
          <a:p>
            <a:pPr>
              <a:defRPr/>
            </a:pPr>
            <a:endParaRPr lang="en-US">
              <a:latin typeface="+mn-lt"/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en-US">
                <a:latin typeface="+mn-lt"/>
                <a:cs typeface="+mn-cs"/>
              </a:rPr>
              <a:t> </a:t>
            </a:r>
            <a:r>
              <a:rPr lang="en-US">
                <a:solidFill>
                  <a:srgbClr val="FF9900"/>
                </a:solidFill>
                <a:latin typeface="+mn-lt"/>
                <a:cs typeface="+mn-cs"/>
              </a:rPr>
              <a:t>Deletion anomaly</a:t>
            </a:r>
            <a:r>
              <a:rPr lang="en-US">
                <a:latin typeface="+mn-lt"/>
                <a:cs typeface="+mn-cs"/>
              </a:rPr>
              <a:t>: If nobody likes Bud, we lose track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  of the fact that Anheuser-Busch manufactures Bud.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Desiderata for Normal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Elimination of Anomalies</a:t>
            </a:r>
          </a:p>
          <a:p>
            <a:pPr lvl="1"/>
            <a:r>
              <a:rPr lang="en-US" sz="2400"/>
              <a:t>update and deletion</a:t>
            </a:r>
          </a:p>
          <a:p>
            <a:r>
              <a:rPr lang="en-US" sz="2800"/>
              <a:t>Recoverability of Information</a:t>
            </a:r>
          </a:p>
          <a:p>
            <a:pPr lvl="1"/>
            <a:r>
              <a:rPr lang="en-US" sz="2400"/>
              <a:t>ability to recover original relation from the tuples in its decomposition</a:t>
            </a:r>
          </a:p>
          <a:p>
            <a:r>
              <a:rPr lang="en-US" sz="2800"/>
              <a:t>Preservation of Dependencies</a:t>
            </a:r>
          </a:p>
          <a:p>
            <a:pPr lvl="1"/>
            <a:r>
              <a:rPr lang="en-US" sz="2400"/>
              <a:t>if we projected FD’s hold in decomposition, does this guarantee original FD’s will hold in reconstruction?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8AA98-B98F-D845-A888-38A3FF7DEF56}" type="slidenum">
              <a:rPr lang="en-US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4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Boyce-Codd Normal Form 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We say a relation </a:t>
            </a:r>
            <a:r>
              <a:rPr lang="en-US" sz="2800" i="1">
                <a:latin typeface="Calibri" charset="0"/>
              </a:rPr>
              <a:t>R</a:t>
            </a:r>
            <a:r>
              <a:rPr lang="en-US" sz="2800">
                <a:latin typeface="Calibri" charset="0"/>
              </a:rPr>
              <a:t>  is in </a:t>
            </a:r>
            <a:r>
              <a:rPr lang="en-US" sz="2800" i="1">
                <a:solidFill>
                  <a:srgbClr val="FF0066"/>
                </a:solidFill>
                <a:latin typeface="Calibri" charset="0"/>
              </a:rPr>
              <a:t>BCNF</a:t>
            </a:r>
            <a:r>
              <a:rPr lang="en-US" sz="2800">
                <a:latin typeface="Calibri" charset="0"/>
              </a:rPr>
              <a:t>  if whenever 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X 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-&gt;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 sz="2800" i="1">
                <a:latin typeface="Calibri" charset="0"/>
              </a:rPr>
              <a:t>  </a:t>
            </a:r>
            <a:r>
              <a:rPr lang="en-US" sz="2800">
                <a:latin typeface="Calibri" charset="0"/>
              </a:rPr>
              <a:t>is a nontrivial FD that holds in </a:t>
            </a:r>
            <a:r>
              <a:rPr lang="en-US" sz="2800" i="1">
                <a:latin typeface="Calibri" charset="0"/>
              </a:rPr>
              <a:t>R</a:t>
            </a:r>
            <a:r>
              <a:rPr lang="en-US" sz="2800">
                <a:latin typeface="Calibri" charset="0"/>
              </a:rPr>
              <a:t>, </a:t>
            </a:r>
            <a:r>
              <a:rPr lang="en-US" sz="2800" i="1">
                <a:latin typeface="Calibri" charset="0"/>
              </a:rPr>
              <a:t>X </a:t>
            </a:r>
            <a:r>
              <a:rPr lang="en-US" sz="2800">
                <a:latin typeface="Calibri" charset="0"/>
              </a:rPr>
              <a:t> is a superkey.</a:t>
            </a:r>
          </a:p>
          <a:p>
            <a:pPr lvl="1" eaLnBrk="1" hangingPunct="1"/>
            <a:r>
              <a:rPr lang="en-US">
                <a:latin typeface="Calibri" charset="0"/>
              </a:rPr>
              <a:t>Remember:</a:t>
            </a:r>
            <a:r>
              <a:rPr lang="en-US" i="1">
                <a:latin typeface="Calibri" charset="0"/>
              </a:rPr>
              <a:t> </a:t>
            </a:r>
            <a:r>
              <a:rPr lang="en-US" i="1">
                <a:solidFill>
                  <a:srgbClr val="33CC33"/>
                </a:solidFill>
                <a:latin typeface="Calibri" charset="0"/>
              </a:rPr>
              <a:t>nontrivial</a:t>
            </a:r>
            <a:r>
              <a:rPr lang="en-US" i="1"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 means </a:t>
            </a:r>
            <a:r>
              <a:rPr lang="en-US" i="1">
                <a:latin typeface="Calibri" charset="0"/>
              </a:rPr>
              <a:t>Y</a:t>
            </a:r>
            <a:r>
              <a:rPr lang="en-US">
                <a:latin typeface="Calibri" charset="0"/>
              </a:rPr>
              <a:t>  is not contained in </a:t>
            </a:r>
            <a:r>
              <a:rPr lang="en-US" i="1">
                <a:latin typeface="Calibri" charset="0"/>
              </a:rPr>
              <a:t>X</a:t>
            </a:r>
            <a:r>
              <a:rPr lang="en-US">
                <a:latin typeface="Calibri" charset="0"/>
              </a:rPr>
              <a:t>.</a:t>
            </a:r>
          </a:p>
          <a:p>
            <a:pPr lvl="1" eaLnBrk="1" hangingPunct="1"/>
            <a:r>
              <a:rPr lang="en-US">
                <a:latin typeface="Calibri" charset="0"/>
              </a:rPr>
              <a:t>Remember, a </a:t>
            </a:r>
            <a:r>
              <a:rPr lang="en-US" i="1">
                <a:solidFill>
                  <a:srgbClr val="33CC33"/>
                </a:solidFill>
                <a:latin typeface="Calibri" charset="0"/>
              </a:rPr>
              <a:t>superkey</a:t>
            </a:r>
            <a:r>
              <a:rPr lang="en-US">
                <a:latin typeface="Calibri" charset="0"/>
              </a:rPr>
              <a:t>  is any superset of a key (not necessarily a proper superset).</a:t>
            </a:r>
            <a:endParaRPr lang="en-US">
              <a:latin typeface="Calibri" charset="0"/>
            </a:endParaRP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r>
              <a:rPr lang="en-US" sz="2800">
                <a:latin typeface="Calibri" charset="0"/>
              </a:rPr>
              <a:t>Equivalently, </a:t>
            </a:r>
            <a:r>
              <a:rPr lang="en-US" sz="2800" i="1">
                <a:latin typeface="Calibri" charset="0"/>
              </a:rPr>
              <a:t>R</a:t>
            </a:r>
            <a:r>
              <a:rPr lang="en-US" sz="2800">
                <a:latin typeface="Calibri" charset="0"/>
              </a:rPr>
              <a:t> is in BCNF if the left side of every nontrivial FD 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X 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-&gt; 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Y</a:t>
            </a:r>
            <a:r>
              <a:rPr lang="en-US" sz="2800">
                <a:latin typeface="Calibri" charset="0"/>
              </a:rPr>
              <a:t> that holds in </a:t>
            </a:r>
            <a:r>
              <a:rPr lang="en-US" sz="2800" i="1">
                <a:latin typeface="Calibri" charset="0"/>
              </a:rPr>
              <a:t>R</a:t>
            </a:r>
            <a:r>
              <a:rPr lang="en-US" sz="2800">
                <a:latin typeface="Calibri" charset="0"/>
              </a:rPr>
              <a:t> contains a key</a:t>
            </a:r>
            <a:endParaRPr lang="en-US" sz="2800" i="1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BE400-29A2-4A45-B5FB-62064E750DB2}" type="slidenum">
              <a:rPr lang="en-US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charset="0"/>
              <a:buNone/>
            </a:pPr>
            <a:r>
              <a:rPr lang="en-US" sz="2400">
                <a:solidFill>
                  <a:srgbClr val="CC00CC"/>
                </a:solidFill>
                <a:latin typeface="Calibri" charset="0"/>
              </a:rPr>
              <a:t>Drinkers(</a:t>
            </a:r>
            <a:r>
              <a:rPr lang="en-US" sz="2400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 sz="2400">
                <a:solidFill>
                  <a:srgbClr val="CC00CC"/>
                </a:solidFill>
                <a:latin typeface="Calibri" charset="0"/>
              </a:rPr>
              <a:t>, addr, </a:t>
            </a:r>
            <a:r>
              <a:rPr lang="en-US" sz="2400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 sz="2400">
                <a:solidFill>
                  <a:srgbClr val="CC00CC"/>
                </a:solidFill>
                <a:latin typeface="Calibri" charset="0"/>
              </a:rPr>
              <a:t>, manf, favBeer)</a:t>
            </a:r>
          </a:p>
          <a:p>
            <a:pPr eaLnBrk="1" hangingPunct="1">
              <a:buFont typeface="Monotype Sorts" charset="0"/>
              <a:buNone/>
            </a:pPr>
            <a:r>
              <a:rPr lang="en-US" sz="2400">
                <a:latin typeface="Calibri" charset="0"/>
              </a:rPr>
              <a:t>FD</a:t>
            </a:r>
            <a:r>
              <a:rPr lang="ja-JP" altLang="en-US" sz="2400">
                <a:latin typeface="Arial" charset="0"/>
              </a:rPr>
              <a:t>’</a:t>
            </a:r>
            <a:r>
              <a:rPr lang="en-US" altLang="ja-JP" sz="2400">
                <a:latin typeface="Calibri" charset="0"/>
              </a:rPr>
              <a:t>s: </a:t>
            </a:r>
            <a:r>
              <a:rPr lang="en-US" altLang="ja-JP" sz="2400">
                <a:solidFill>
                  <a:schemeClr val="accent1"/>
                </a:solidFill>
                <a:latin typeface="Calibri" charset="0"/>
              </a:rPr>
              <a:t>name-&gt;addr favBeer</a:t>
            </a:r>
            <a:r>
              <a:rPr lang="en-US" altLang="ja-JP" sz="2400">
                <a:latin typeface="Calibri" charset="0"/>
              </a:rPr>
              <a:t>,   </a:t>
            </a:r>
            <a:r>
              <a:rPr lang="en-US" altLang="ja-JP" sz="2400">
                <a:solidFill>
                  <a:schemeClr val="accent1"/>
                </a:solidFill>
                <a:latin typeface="Calibri" charset="0"/>
              </a:rPr>
              <a:t>beersLiked-&gt;manf</a:t>
            </a: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r>
              <a:rPr lang="en-US" sz="2800">
                <a:latin typeface="Calibri" charset="0"/>
              </a:rPr>
              <a:t>Only key is </a:t>
            </a:r>
            <a:r>
              <a:rPr lang="en-US" sz="2800">
                <a:solidFill>
                  <a:srgbClr val="33CC33"/>
                </a:solidFill>
                <a:latin typeface="Calibri" charset="0"/>
              </a:rPr>
              <a:t>{name, beersLiked}</a:t>
            </a:r>
            <a:r>
              <a:rPr lang="en-US" sz="2800">
                <a:latin typeface="Calibri" charset="0"/>
              </a:rPr>
              <a:t>.</a:t>
            </a:r>
          </a:p>
          <a:p>
            <a:pPr eaLnBrk="1" hangingPunct="1"/>
            <a:r>
              <a:rPr lang="en-US" sz="2800">
                <a:latin typeface="Calibri" charset="0"/>
              </a:rPr>
              <a:t>In each FD, the left side is </a:t>
            </a:r>
            <a:r>
              <a:rPr lang="en-US" sz="2800" i="1">
                <a:latin typeface="Calibri" charset="0"/>
              </a:rPr>
              <a:t>not</a:t>
            </a:r>
            <a:r>
              <a:rPr lang="en-US" sz="2800">
                <a:latin typeface="Calibri" charset="0"/>
              </a:rPr>
              <a:t> a superkey.</a:t>
            </a:r>
          </a:p>
          <a:p>
            <a:pPr eaLnBrk="1" hangingPunct="1"/>
            <a:r>
              <a:rPr lang="en-US" sz="2800">
                <a:latin typeface="Calibri" charset="0"/>
              </a:rPr>
              <a:t>Any one of these FD</a:t>
            </a:r>
            <a:r>
              <a:rPr lang="ja-JP" altLang="en-US" sz="2800">
                <a:latin typeface="Arial" charset="0"/>
              </a:rPr>
              <a:t>’</a:t>
            </a:r>
            <a:r>
              <a:rPr lang="en-US" altLang="ja-JP" sz="2800">
                <a:latin typeface="Calibri" charset="0"/>
              </a:rPr>
              <a:t>s shows </a:t>
            </a:r>
            <a:r>
              <a:rPr lang="en-US" altLang="ja-JP" sz="2800" i="1">
                <a:latin typeface="Calibri" charset="0"/>
              </a:rPr>
              <a:t>Drinkers</a:t>
            </a:r>
            <a:r>
              <a:rPr lang="en-US" altLang="ja-JP" sz="2800">
                <a:latin typeface="Calibri" charset="0"/>
              </a:rPr>
              <a:t> is not in BCNF</a:t>
            </a:r>
            <a:endParaRPr lang="en-US" sz="2800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235D7D-3693-A444-8340-7D885B4764E4}" type="slidenum">
              <a:rPr lang="en-US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Another Example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eaLnBrk="1" hangingPunct="1">
              <a:buFont typeface="Monotype Sorts" charset="0"/>
              <a:buNone/>
            </a:pPr>
            <a:r>
              <a:rPr lang="en-US" sz="2800">
                <a:solidFill>
                  <a:srgbClr val="CC00CC"/>
                </a:solidFill>
                <a:latin typeface="Calibri" charset="0"/>
              </a:rPr>
              <a:t>Beers(</a:t>
            </a:r>
            <a:r>
              <a:rPr lang="en-US" sz="2800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 sz="2800">
                <a:solidFill>
                  <a:srgbClr val="CC00CC"/>
                </a:solidFill>
                <a:latin typeface="Calibri" charset="0"/>
              </a:rPr>
              <a:t>, manf, manfAddr)</a:t>
            </a:r>
          </a:p>
          <a:p>
            <a:pPr eaLnBrk="1" hangingPunct="1">
              <a:buFont typeface="Monotype Sorts" charset="0"/>
              <a:buNone/>
            </a:pPr>
            <a:r>
              <a:rPr lang="en-US" sz="2800">
                <a:latin typeface="Calibri" charset="0"/>
              </a:rPr>
              <a:t>FD</a:t>
            </a:r>
            <a:r>
              <a:rPr lang="ja-JP" altLang="en-US" sz="2800">
                <a:latin typeface="Arial" charset="0"/>
              </a:rPr>
              <a:t>’</a:t>
            </a:r>
            <a:r>
              <a:rPr lang="en-US" altLang="ja-JP" sz="2800">
                <a:latin typeface="Calibri" charset="0"/>
              </a:rPr>
              <a:t>s: </a:t>
            </a:r>
            <a:r>
              <a:rPr lang="en-US" altLang="ja-JP" sz="2800">
                <a:solidFill>
                  <a:schemeClr val="accent1"/>
                </a:solidFill>
                <a:latin typeface="Calibri" charset="0"/>
              </a:rPr>
              <a:t>name-&gt;manf</a:t>
            </a:r>
            <a:r>
              <a:rPr lang="en-US" altLang="ja-JP" sz="2800">
                <a:latin typeface="Calibri" charset="0"/>
              </a:rPr>
              <a:t>,   </a:t>
            </a:r>
            <a:r>
              <a:rPr lang="en-US" altLang="ja-JP" sz="2800">
                <a:solidFill>
                  <a:schemeClr val="accent1"/>
                </a:solidFill>
                <a:latin typeface="Calibri" charset="0"/>
              </a:rPr>
              <a:t>manf-&gt;manfAddr</a:t>
            </a: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r>
              <a:rPr lang="en-US" sz="2800">
                <a:latin typeface="Calibri" charset="0"/>
              </a:rPr>
              <a:t>Only key is </a:t>
            </a:r>
            <a:r>
              <a:rPr lang="en-US" sz="2800">
                <a:solidFill>
                  <a:srgbClr val="33CC33"/>
                </a:solidFill>
                <a:latin typeface="Calibri" charset="0"/>
              </a:rPr>
              <a:t>{name}</a:t>
            </a:r>
            <a:r>
              <a:rPr lang="en-US" sz="2800">
                <a:latin typeface="Calibri" charset="0"/>
              </a:rPr>
              <a:t> .</a:t>
            </a:r>
          </a:p>
          <a:p>
            <a:pPr eaLnBrk="1" hangingPunct="1"/>
            <a:endParaRPr lang="en-US" sz="2800">
              <a:solidFill>
                <a:schemeClr val="accent1"/>
              </a:solidFill>
              <a:latin typeface="Calibri" charset="0"/>
            </a:endParaRPr>
          </a:p>
          <a:p>
            <a:pPr eaLnBrk="1" hangingPunct="1"/>
            <a:r>
              <a:rPr lang="en-US" sz="2800">
                <a:solidFill>
                  <a:schemeClr val="accent1"/>
                </a:solidFill>
                <a:latin typeface="Calibri" charset="0"/>
              </a:rPr>
              <a:t>name-&gt;manf</a:t>
            </a:r>
            <a:r>
              <a:rPr lang="en-US" sz="2800">
                <a:latin typeface="Calibri" charset="0"/>
              </a:rPr>
              <a:t> does not violate BCNF, but   			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manf-&gt;manfAddr</a:t>
            </a:r>
            <a:r>
              <a:rPr lang="en-US" sz="2800">
                <a:latin typeface="Calibri" charset="0"/>
              </a:rPr>
              <a:t> does.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47450-7940-A145-9E4C-4529FD720A8F}" type="slidenum">
              <a:rPr lang="en-US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Decomposition into BCNF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001000" cy="472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800" smtClean="0">
                <a:ea typeface="+mn-ea"/>
                <a:cs typeface="+mn-cs"/>
              </a:rPr>
              <a:t>Given: relation </a:t>
            </a:r>
            <a:r>
              <a:rPr lang="en-US" sz="2800" i="1" smtClean="0">
                <a:ea typeface="+mn-ea"/>
                <a:cs typeface="+mn-cs"/>
              </a:rPr>
              <a:t>R</a:t>
            </a:r>
            <a:r>
              <a:rPr lang="en-US" sz="2800" smtClean="0">
                <a:ea typeface="+mn-ea"/>
                <a:cs typeface="+mn-cs"/>
              </a:rPr>
              <a:t>  with FD’s </a:t>
            </a:r>
            <a:r>
              <a:rPr lang="en-US" sz="2800" i="1" smtClean="0">
                <a:ea typeface="+mn-ea"/>
                <a:cs typeface="+mn-cs"/>
              </a:rPr>
              <a:t>F</a:t>
            </a:r>
            <a:r>
              <a:rPr lang="en-US" sz="2800" smtClean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800" smtClean="0">
                <a:ea typeface="+mn-ea"/>
                <a:cs typeface="+mn-cs"/>
              </a:rPr>
              <a:t>Look among the given FD’s for a BCNF violation 		</a:t>
            </a:r>
            <a:r>
              <a:rPr lang="en-US" sz="2800" i="1" smtClean="0">
                <a:solidFill>
                  <a:schemeClr val="accent1"/>
                </a:solidFill>
                <a:ea typeface="+mn-ea"/>
                <a:cs typeface="+mn-cs"/>
              </a:rPr>
              <a:t>X</a:t>
            </a:r>
            <a:r>
              <a:rPr lang="en-US" sz="2800" smtClean="0">
                <a:solidFill>
                  <a:schemeClr val="accent1"/>
                </a:solidFill>
                <a:ea typeface="+mn-ea"/>
                <a:cs typeface="+mn-cs"/>
              </a:rPr>
              <a:t> -&gt;</a:t>
            </a:r>
            <a:r>
              <a:rPr lang="en-US" sz="2800" i="1" smtClean="0">
                <a:solidFill>
                  <a:schemeClr val="accent1"/>
                </a:solidFill>
                <a:ea typeface="+mn-ea"/>
                <a:cs typeface="+mn-cs"/>
              </a:rPr>
              <a:t>Y</a:t>
            </a:r>
            <a:r>
              <a:rPr lang="en-US" sz="2800" smtClean="0">
                <a:ea typeface="+mn-ea"/>
                <a:cs typeface="+mn-cs"/>
              </a:rPr>
              <a:t>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2400" smtClean="0">
                <a:ea typeface="+mn-ea"/>
              </a:rPr>
              <a:t>If any FD following from </a:t>
            </a:r>
            <a:r>
              <a:rPr lang="en-US" sz="2400" i="1" smtClean="0">
                <a:ea typeface="+mn-ea"/>
              </a:rPr>
              <a:t>F</a:t>
            </a:r>
            <a:r>
              <a:rPr lang="en-US" sz="2400" smtClean="0">
                <a:ea typeface="+mn-ea"/>
              </a:rPr>
              <a:t> violates BCNF, then there will surely be an FD in </a:t>
            </a:r>
            <a:r>
              <a:rPr lang="en-US" sz="2400" i="1" smtClean="0">
                <a:ea typeface="+mn-ea"/>
              </a:rPr>
              <a:t>F</a:t>
            </a:r>
            <a:r>
              <a:rPr lang="en-US" sz="2400" smtClean="0">
                <a:ea typeface="+mn-ea"/>
              </a:rPr>
              <a:t> itself that violates BCNF.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800" smtClean="0">
                <a:ea typeface="+mn-ea"/>
                <a:cs typeface="+mn-cs"/>
              </a:rPr>
              <a:t>Compute </a:t>
            </a:r>
            <a:r>
              <a:rPr lang="en-US" sz="2800" i="1" smtClean="0">
                <a:ea typeface="+mn-ea"/>
                <a:cs typeface="+mn-cs"/>
              </a:rPr>
              <a:t>X</a:t>
            </a:r>
            <a:r>
              <a:rPr lang="en-US" sz="2800" baseline="30000" smtClean="0">
                <a:ea typeface="+mn-ea"/>
                <a:cs typeface="+mn-cs"/>
              </a:rPr>
              <a:t>+</a:t>
            </a:r>
            <a:r>
              <a:rPr lang="en-US" sz="2800" smtClean="0">
                <a:ea typeface="+mn-ea"/>
                <a:cs typeface="+mn-cs"/>
              </a:rPr>
              <a:t>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2400" smtClean="0">
                <a:ea typeface="+mn-ea"/>
              </a:rPr>
              <a:t>Not all attributes, or else </a:t>
            </a:r>
            <a:r>
              <a:rPr lang="en-US" sz="2400" i="1" smtClean="0">
                <a:ea typeface="+mn-ea"/>
              </a:rPr>
              <a:t>X</a:t>
            </a:r>
            <a:r>
              <a:rPr lang="en-US" sz="2400" smtClean="0">
                <a:ea typeface="+mn-ea"/>
              </a:rPr>
              <a:t> is a superkey.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A710B-1217-FE46-899B-DE1194FBFA93}" type="slidenum">
              <a:rPr lang="en-US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Decompose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Using </a:t>
            </a:r>
            <a:r>
              <a:rPr lang="en-US" i="1">
                <a:latin typeface="Calibri" charset="0"/>
              </a:rPr>
              <a:t>X  </a:t>
            </a:r>
            <a:r>
              <a:rPr lang="en-US">
                <a:latin typeface="Calibri" charset="0"/>
              </a:rPr>
              <a:t>-&gt; </a:t>
            </a:r>
            <a:r>
              <a:rPr lang="en-US" i="1">
                <a:latin typeface="Calibri" charset="0"/>
              </a:rPr>
              <a:t>Y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>
                <a:latin typeface="Calibri" charset="0"/>
              </a:rPr>
              <a:t>Replace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by relations with schemas: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 </a:t>
            </a:r>
            <a:r>
              <a:rPr lang="en-US" i="1">
                <a:latin typeface="Calibri" charset="0"/>
              </a:rPr>
              <a:t>R</a:t>
            </a:r>
            <a:r>
              <a:rPr lang="en-US" baseline="-25000">
                <a:latin typeface="Calibri" charset="0"/>
              </a:rPr>
              <a:t>1</a:t>
            </a:r>
            <a:r>
              <a:rPr lang="en-US">
                <a:latin typeface="Calibri" charset="0"/>
              </a:rPr>
              <a:t> =</a:t>
            </a:r>
            <a:r>
              <a:rPr lang="en-US" i="1">
                <a:latin typeface="Calibri" charset="0"/>
              </a:rPr>
              <a:t> X</a:t>
            </a:r>
            <a:r>
              <a:rPr lang="en-US">
                <a:latin typeface="Calibri" charset="0"/>
              </a:rPr>
              <a:t>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.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 </a:t>
            </a:r>
            <a:r>
              <a:rPr lang="en-US" i="1">
                <a:latin typeface="Calibri" charset="0"/>
              </a:rPr>
              <a:t>R</a:t>
            </a:r>
            <a:r>
              <a:rPr lang="en-US" baseline="-25000">
                <a:latin typeface="Calibri" charset="0"/>
              </a:rPr>
              <a:t>2</a:t>
            </a:r>
            <a:r>
              <a:rPr lang="en-US">
                <a:latin typeface="Calibri" charset="0"/>
              </a:rPr>
              <a:t> =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– (</a:t>
            </a:r>
            <a:r>
              <a:rPr lang="en-US" i="1">
                <a:latin typeface="Calibri" charset="0"/>
              </a:rPr>
              <a:t>X</a:t>
            </a:r>
            <a:r>
              <a:rPr lang="en-US">
                <a:latin typeface="Calibri" charset="0"/>
              </a:rPr>
              <a:t> 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 – </a:t>
            </a:r>
            <a:r>
              <a:rPr lang="en-US" i="1">
                <a:latin typeface="Calibri" charset="0"/>
              </a:rPr>
              <a:t>X </a:t>
            </a:r>
            <a:r>
              <a:rPr lang="en-US">
                <a:latin typeface="Calibri" charset="0"/>
              </a:rPr>
              <a:t>).</a:t>
            </a:r>
          </a:p>
          <a:p>
            <a:pPr marL="609600" indent="-609600" eaLnBrk="1" hangingPunct="1"/>
            <a:r>
              <a:rPr lang="en-US" i="1">
                <a:solidFill>
                  <a:srgbClr val="FF0066"/>
                </a:solidFill>
                <a:latin typeface="Calibri" charset="0"/>
              </a:rPr>
              <a:t>Project</a:t>
            </a:r>
            <a:r>
              <a:rPr lang="en-US">
                <a:latin typeface="Calibri" charset="0"/>
              </a:rPr>
              <a:t>  given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</a:t>
            </a:r>
            <a:r>
              <a:rPr lang="en-US" altLang="ja-JP" i="1">
                <a:latin typeface="Calibri" charset="0"/>
              </a:rPr>
              <a:t>F</a:t>
            </a:r>
            <a:r>
              <a:rPr lang="en-US" altLang="ja-JP">
                <a:latin typeface="Calibri" charset="0"/>
              </a:rPr>
              <a:t>  onto the two new relations.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EB705-0E92-C041-979E-FC98C3AAD3A7}" type="slidenum">
              <a:rPr lang="en-US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</a:t>
            </a:r>
            <a:endParaRPr lang="en-US">
              <a:latin typeface="Calibri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Monotype Sorts" charset="0"/>
              <a:buNone/>
            </a:pPr>
            <a:r>
              <a:rPr lang="en-US">
                <a:solidFill>
                  <a:srgbClr val="CC00CC"/>
                </a:solidFill>
                <a:latin typeface="Calibri" charset="0"/>
              </a:rPr>
              <a:t>Drinkers(name, addr, beersLiked, manf, favBeer)</a:t>
            </a:r>
            <a:endParaRPr lang="en-US">
              <a:latin typeface="Calibri" charset="0"/>
            </a:endParaRPr>
          </a:p>
          <a:p>
            <a:pPr marL="609600" indent="-609600" eaLnBrk="1" hangingPunct="1"/>
            <a:r>
              <a:rPr lang="en-US">
                <a:latin typeface="Calibri" charset="0"/>
              </a:rPr>
              <a:t>Reasonable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to assert: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>
                <a:solidFill>
                  <a:schemeClr val="accent1"/>
                </a:solidFill>
                <a:latin typeface="Calibri" charset="0"/>
              </a:rPr>
              <a:t>name -&gt; addr favBeer</a:t>
            </a:r>
          </a:p>
          <a:p>
            <a:pPr marL="1371600" lvl="2" indent="-457200" eaLnBrk="1" hangingPunct="1">
              <a:buFont typeface="Monotype Sorts" charset="0"/>
              <a:buChar char="w"/>
            </a:pPr>
            <a:r>
              <a:rPr lang="en-US">
                <a:latin typeface="Calibri" charset="0"/>
              </a:rPr>
              <a:t>Note this FD is the same as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name -&gt; addr</a:t>
            </a:r>
            <a:r>
              <a:rPr lang="en-US">
                <a:latin typeface="Calibri" charset="0"/>
              </a:rPr>
              <a:t> and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name -&gt; favBeer</a:t>
            </a:r>
            <a:r>
              <a:rPr lang="en-US">
                <a:latin typeface="Calibri" charset="0"/>
              </a:rPr>
              <a:t>.</a:t>
            </a:r>
            <a:endParaRPr lang="en-US">
              <a:solidFill>
                <a:schemeClr val="accent1"/>
              </a:solidFill>
              <a:latin typeface="Calibri" charset="0"/>
            </a:endParaRP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>
                <a:solidFill>
                  <a:schemeClr val="accent1"/>
                </a:solidFill>
                <a:latin typeface="Calibri" charset="0"/>
              </a:rPr>
              <a:t>beersLiked -&gt; manf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6D3A49-462D-514C-A619-87595604FF7C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Decomposition Picture</a:t>
            </a: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AB5F83-06D0-114F-A09A-BB82B6ECD191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68611" name="Rectangle 3" descr="Light horizontal"/>
          <p:cNvSpPr>
            <a:spLocks noChangeArrowheads="1"/>
          </p:cNvSpPr>
          <p:nvPr/>
        </p:nvSpPr>
        <p:spPr bwMode="auto">
          <a:xfrm>
            <a:off x="2362200" y="2743200"/>
            <a:ext cx="2438400" cy="1752600"/>
          </a:xfrm>
          <a:prstGeom prst="rect">
            <a:avLst/>
          </a:prstGeom>
          <a:pattFill prst="ltHorz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3581400" y="2743200"/>
            <a:ext cx="2438400" cy="1752600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514600" y="3421063"/>
            <a:ext cx="903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cs typeface="+mn-cs"/>
              </a:rPr>
              <a:t>R</a:t>
            </a:r>
            <a:r>
              <a:rPr lang="en-US">
                <a:cs typeface="+mn-cs"/>
              </a:rPr>
              <a:t>-</a:t>
            </a:r>
            <a:r>
              <a:rPr lang="en-US" i="1">
                <a:cs typeface="+mn-cs"/>
              </a:rPr>
              <a:t>X</a:t>
            </a:r>
            <a:r>
              <a:rPr lang="en-US">
                <a:cs typeface="+mn-cs"/>
              </a:rPr>
              <a:t> </a:t>
            </a:r>
            <a:r>
              <a:rPr lang="en-US" baseline="30000">
                <a:cs typeface="+mn-cs"/>
              </a:rPr>
              <a:t>+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886200" y="3421063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cs typeface="+mn-cs"/>
              </a:rPr>
              <a:t>X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4953000" y="3421063"/>
            <a:ext cx="890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cs typeface="+mn-cs"/>
              </a:rPr>
              <a:t>X</a:t>
            </a:r>
            <a:r>
              <a:rPr lang="en-US">
                <a:cs typeface="+mn-cs"/>
              </a:rPr>
              <a:t> </a:t>
            </a:r>
            <a:r>
              <a:rPr lang="en-US" baseline="30000">
                <a:cs typeface="+mn-cs"/>
              </a:rPr>
              <a:t>+</a:t>
            </a:r>
            <a:r>
              <a:rPr lang="en-US">
                <a:cs typeface="+mn-cs"/>
              </a:rPr>
              <a:t>-</a:t>
            </a:r>
            <a:r>
              <a:rPr lang="en-US" i="1">
                <a:cs typeface="+mn-cs"/>
              </a:rPr>
              <a:t>X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3352800" y="4564063"/>
            <a:ext cx="484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cs typeface="+mn-cs"/>
              </a:rPr>
              <a:t>R</a:t>
            </a:r>
            <a:r>
              <a:rPr lang="en-US" baseline="-25000">
                <a:cs typeface="+mn-cs"/>
              </a:rPr>
              <a:t>2</a:t>
            </a:r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4572000" y="2125663"/>
            <a:ext cx="484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cs typeface="+mn-cs"/>
              </a:rPr>
              <a:t>R</a:t>
            </a:r>
            <a:r>
              <a:rPr lang="en-US" baseline="-25000">
                <a:cs typeface="+mn-cs"/>
              </a:rPr>
              <a:t>1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3581400" y="2362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4953000" y="2362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 flipH="1">
            <a:off x="2362200" y="4800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>
            <a:off x="3733800" y="4800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4098925" y="4986338"/>
            <a:ext cx="373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cs typeface="+mn-cs"/>
              </a:rPr>
              <a:t>R</a:t>
            </a:r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 flipH="1">
            <a:off x="2362200" y="5257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24" name="Line 16"/>
          <p:cNvSpPr>
            <a:spLocks noChangeShapeType="1"/>
          </p:cNvSpPr>
          <p:nvPr/>
        </p:nvSpPr>
        <p:spPr bwMode="auto">
          <a:xfrm>
            <a:off x="4419600" y="5257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BCNF Decomposition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8229600" cy="4419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Monotype Sorts" charset="0"/>
              <a:buNone/>
            </a:pPr>
            <a:r>
              <a:rPr lang="en-US" sz="2800">
                <a:solidFill>
                  <a:srgbClr val="CC00CC"/>
                </a:solidFill>
                <a:latin typeface="Calibri" charset="0"/>
              </a:rPr>
              <a:t>Drinkers(</a:t>
            </a:r>
            <a:r>
              <a:rPr lang="en-US" sz="2800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 sz="2800">
                <a:solidFill>
                  <a:srgbClr val="CC00CC"/>
                </a:solidFill>
                <a:latin typeface="Calibri" charset="0"/>
              </a:rPr>
              <a:t>, addr, </a:t>
            </a:r>
            <a:r>
              <a:rPr lang="en-US" sz="2800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 sz="2800">
                <a:solidFill>
                  <a:srgbClr val="CC00CC"/>
                </a:solidFill>
                <a:latin typeface="Calibri" charset="0"/>
              </a:rPr>
              <a:t>, manf, favBeer)</a:t>
            </a:r>
          </a:p>
          <a:p>
            <a:pPr marL="609600" indent="-609600" eaLnBrk="1" hangingPunct="1">
              <a:lnSpc>
                <a:spcPct val="90000"/>
              </a:lnSpc>
              <a:buFont typeface="Monotype Sorts" charset="0"/>
              <a:buNone/>
            </a:pPr>
            <a:r>
              <a:rPr lang="en-US" sz="2800" i="1">
                <a:latin typeface="Calibri" charset="0"/>
              </a:rPr>
              <a:t>F</a:t>
            </a:r>
            <a:r>
              <a:rPr lang="en-US" sz="2800">
                <a:latin typeface="Calibri" charset="0"/>
              </a:rPr>
              <a:t>  = 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name-&gt;addr</a:t>
            </a:r>
            <a:r>
              <a:rPr lang="en-US" sz="2800">
                <a:latin typeface="Calibri" charset="0"/>
              </a:rPr>
              <a:t>, 	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name -&gt; favBeer</a:t>
            </a:r>
            <a:r>
              <a:rPr lang="en-US" sz="2800">
                <a:latin typeface="Calibri" charset="0"/>
              </a:rPr>
              <a:t>,			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beersLiked-&gt;manf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>
                <a:latin typeface="Calibri" charset="0"/>
              </a:rPr>
              <a:t>Pick BCNF violation 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name-&gt;addr</a:t>
            </a:r>
            <a:r>
              <a:rPr lang="en-US" sz="2800">
                <a:latin typeface="Calibri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>
                <a:latin typeface="Calibri" charset="0"/>
              </a:rPr>
              <a:t>Close the left side: {name}</a:t>
            </a:r>
            <a:r>
              <a:rPr lang="en-US" sz="2800" baseline="30000">
                <a:latin typeface="Calibri" charset="0"/>
              </a:rPr>
              <a:t>+</a:t>
            </a:r>
            <a:r>
              <a:rPr lang="en-US" sz="2800">
                <a:latin typeface="Calibri" charset="0"/>
              </a:rPr>
              <a:t> = {name, addr, favBeer}.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>
                <a:latin typeface="Calibri" charset="0"/>
              </a:rPr>
              <a:t>Decomposed relations: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charset="0"/>
              <a:buAutoNum type="arabicPeriod"/>
            </a:pPr>
            <a:r>
              <a:rPr lang="en-US">
                <a:solidFill>
                  <a:srgbClr val="CC00CC"/>
                </a:solidFill>
                <a:latin typeface="Calibri" charset="0"/>
              </a:rPr>
              <a:t>Drinkers1(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addr, favBeer)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charset="0"/>
              <a:buAutoNum type="arabicPeriod"/>
            </a:pPr>
            <a:r>
              <a:rPr lang="en-US">
                <a:solidFill>
                  <a:srgbClr val="CC00CC"/>
                </a:solidFill>
                <a:latin typeface="Calibri" charset="0"/>
              </a:rPr>
              <a:t>Drinkers2(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manf)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>
              <a:solidFill>
                <a:srgbClr val="CC00CC"/>
              </a:solidFill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B3C09-AEA0-554B-B5D1-AFC9F617FA1E}" type="slidenum">
              <a:rPr lang="en-US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 -- Continued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001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We are not done; we need to check Drinkers1 and Drinkers2 for BCNF.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Projecting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is easy here.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For 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Drinkers1(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addr, favBeer)</a:t>
            </a:r>
            <a:r>
              <a:rPr lang="en-US">
                <a:latin typeface="Calibri" charset="0"/>
              </a:rPr>
              <a:t>, relevant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are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name-&gt;addr</a:t>
            </a:r>
            <a:r>
              <a:rPr lang="en-US" altLang="ja-JP">
                <a:latin typeface="Calibri" charset="0"/>
              </a:rPr>
              <a:t> and  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name-&gt;favBeer</a:t>
            </a:r>
            <a:r>
              <a:rPr lang="en-US" altLang="ja-JP">
                <a:latin typeface="Calibri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Thus,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{name}</a:t>
            </a:r>
            <a:r>
              <a:rPr lang="en-US">
                <a:latin typeface="Calibri" charset="0"/>
              </a:rPr>
              <a:t> is the only key and Drinkers1 is in BCNF.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8C5D84-91D6-FC42-8EED-7B58746037B7}" type="slidenum">
              <a:rPr lang="en-US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 -- Continued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0772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For 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Drinkers2(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manf)</a:t>
            </a:r>
            <a:r>
              <a:rPr lang="en-US">
                <a:latin typeface="Calibri" charset="0"/>
              </a:rPr>
              <a:t>, the only FD is 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beersLiked-&gt;manf</a:t>
            </a:r>
            <a:r>
              <a:rPr lang="en-US">
                <a:latin typeface="Calibri" charset="0"/>
              </a:rPr>
              <a:t>, and the only key is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{name, beersLiked}</a:t>
            </a:r>
            <a:r>
              <a:rPr lang="en-US">
                <a:latin typeface="Calibri" charset="0"/>
              </a:rPr>
              <a:t>.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Violation of BCNF.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beersLiked</a:t>
            </a:r>
            <a:r>
              <a:rPr lang="en-US" baseline="30000">
                <a:latin typeface="Calibri" charset="0"/>
              </a:rPr>
              <a:t>+</a:t>
            </a:r>
            <a:r>
              <a:rPr lang="en-US">
                <a:latin typeface="Calibri" charset="0"/>
              </a:rPr>
              <a:t> = {beersLiked, manf}, so we decompose </a:t>
            </a:r>
            <a:r>
              <a:rPr lang="en-US" i="1">
                <a:latin typeface="Calibri" charset="0"/>
              </a:rPr>
              <a:t>Drinkers2</a:t>
            </a:r>
            <a:r>
              <a:rPr lang="en-US">
                <a:latin typeface="Calibri" charset="0"/>
              </a:rPr>
              <a:t>  into: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charset="0"/>
              <a:buAutoNum type="arabicPeriod"/>
            </a:pPr>
            <a:r>
              <a:rPr lang="en-US">
                <a:solidFill>
                  <a:srgbClr val="CC00CC"/>
                </a:solidFill>
                <a:latin typeface="Calibri" charset="0"/>
              </a:rPr>
              <a:t>Drinkers3(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manf)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charset="0"/>
              <a:buAutoNum type="arabicPeriod"/>
            </a:pPr>
            <a:r>
              <a:rPr lang="en-US">
                <a:solidFill>
                  <a:srgbClr val="CC00CC"/>
                </a:solidFill>
                <a:latin typeface="Calibri" charset="0"/>
              </a:rPr>
              <a:t>Drinkers4(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, </a:t>
            </a:r>
            <a:r>
              <a:rPr lang="en-US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>
                <a:solidFill>
                  <a:srgbClr val="CC00CC"/>
                </a:solidFill>
                <a:latin typeface="Calibri" charset="0"/>
              </a:rPr>
              <a:t>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2EF1E-993B-A14E-8A45-EA90D2B326DB}" type="slidenum">
              <a:rPr lang="en-US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 -- Concluded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sz="2800">
                <a:latin typeface="Calibri" charset="0"/>
              </a:rPr>
              <a:t>The resulting decomposition of </a:t>
            </a:r>
            <a:r>
              <a:rPr lang="en-US" sz="2800" i="1">
                <a:latin typeface="Calibri" charset="0"/>
              </a:rPr>
              <a:t>Drinkers </a:t>
            </a:r>
            <a:r>
              <a:rPr lang="en-US" sz="2800">
                <a:latin typeface="Calibri" charset="0"/>
              </a:rPr>
              <a:t>: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 sz="2400">
                <a:solidFill>
                  <a:srgbClr val="CC00CC"/>
                </a:solidFill>
                <a:latin typeface="Calibri" charset="0"/>
              </a:rPr>
              <a:t>Drinkers1(</a:t>
            </a:r>
            <a:r>
              <a:rPr lang="en-US" sz="2400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 sz="2400">
                <a:solidFill>
                  <a:srgbClr val="CC00CC"/>
                </a:solidFill>
                <a:latin typeface="Calibri" charset="0"/>
              </a:rPr>
              <a:t>, addr, favBeer)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 sz="2400">
                <a:solidFill>
                  <a:srgbClr val="CC00CC"/>
                </a:solidFill>
                <a:latin typeface="Calibri" charset="0"/>
              </a:rPr>
              <a:t>Drinkers3(</a:t>
            </a:r>
            <a:r>
              <a:rPr lang="en-US" sz="2400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 sz="2400">
                <a:solidFill>
                  <a:srgbClr val="CC00CC"/>
                </a:solidFill>
                <a:latin typeface="Calibri" charset="0"/>
              </a:rPr>
              <a:t>, manf)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 sz="2400">
                <a:solidFill>
                  <a:srgbClr val="CC00CC"/>
                </a:solidFill>
                <a:latin typeface="Calibri" charset="0"/>
              </a:rPr>
              <a:t>Drinkers4(</a:t>
            </a:r>
            <a:r>
              <a:rPr lang="en-US" sz="2400" u="sng">
                <a:solidFill>
                  <a:srgbClr val="CC00CC"/>
                </a:solidFill>
                <a:latin typeface="Calibri" charset="0"/>
              </a:rPr>
              <a:t>name</a:t>
            </a:r>
            <a:r>
              <a:rPr lang="en-US" sz="2400">
                <a:solidFill>
                  <a:srgbClr val="CC00CC"/>
                </a:solidFill>
                <a:latin typeface="Calibri" charset="0"/>
              </a:rPr>
              <a:t>, </a:t>
            </a:r>
            <a:r>
              <a:rPr lang="en-US" sz="2400" u="sng">
                <a:solidFill>
                  <a:srgbClr val="CC00CC"/>
                </a:solidFill>
                <a:latin typeface="Calibri" charset="0"/>
              </a:rPr>
              <a:t>beersLiked</a:t>
            </a:r>
            <a:r>
              <a:rPr lang="en-US" sz="2400">
                <a:solidFill>
                  <a:srgbClr val="CC00CC"/>
                </a:solidFill>
                <a:latin typeface="Calibri" charset="0"/>
              </a:rPr>
              <a:t>)</a:t>
            </a:r>
          </a:p>
          <a:p>
            <a:pPr marL="609600" indent="-609600" eaLnBrk="1" hangingPunct="1"/>
            <a:r>
              <a:rPr lang="en-US" sz="2800">
                <a:latin typeface="Calibri" charset="0"/>
              </a:rPr>
              <a:t>Notice: </a:t>
            </a:r>
            <a:r>
              <a:rPr lang="en-US" sz="2800" i="1">
                <a:latin typeface="Calibri" charset="0"/>
              </a:rPr>
              <a:t>Drinkers1</a:t>
            </a:r>
            <a:r>
              <a:rPr lang="en-US" sz="2800">
                <a:latin typeface="Calibri" charset="0"/>
              </a:rPr>
              <a:t>  tells us about drinkers, </a:t>
            </a:r>
            <a:r>
              <a:rPr lang="en-US" sz="2800" i="1">
                <a:latin typeface="Calibri" charset="0"/>
              </a:rPr>
              <a:t>Drinkers3</a:t>
            </a:r>
            <a:r>
              <a:rPr lang="en-US" sz="2800">
                <a:latin typeface="Calibri" charset="0"/>
              </a:rPr>
              <a:t>  tells us about beers, and </a:t>
            </a:r>
            <a:r>
              <a:rPr lang="en-US" sz="2800" i="1">
                <a:latin typeface="Calibri" charset="0"/>
              </a:rPr>
              <a:t>Drinkers4</a:t>
            </a:r>
            <a:r>
              <a:rPr lang="en-US" sz="2800">
                <a:latin typeface="Calibri" charset="0"/>
              </a:rPr>
              <a:t>  tells us the relationship between drinkers and the beers they like.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5FD39-9353-6149-B096-C88E62DF2E79}" type="slidenum">
              <a:rPr lang="en-US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Desiderata for Normal Forms: BCNF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Elimination of Anomalies		</a:t>
            </a:r>
            <a:r>
              <a:rPr lang="en-US" sz="2800" b="1"/>
              <a:t>YES</a:t>
            </a:r>
          </a:p>
          <a:p>
            <a:pPr lvl="1"/>
            <a:r>
              <a:rPr lang="en-US" sz="2400"/>
              <a:t>update and deletion</a:t>
            </a:r>
          </a:p>
          <a:p>
            <a:r>
              <a:rPr lang="en-US" sz="2800"/>
              <a:t>Recoverability of Information	</a:t>
            </a:r>
            <a:r>
              <a:rPr lang="en-US" sz="2800" b="1"/>
              <a:t>YES</a:t>
            </a:r>
          </a:p>
          <a:p>
            <a:pPr lvl="1"/>
            <a:r>
              <a:rPr lang="en-US" sz="2400"/>
              <a:t>ability to recover original relation from the tuples in its decomposition</a:t>
            </a:r>
          </a:p>
          <a:p>
            <a:r>
              <a:rPr lang="en-US" sz="2800"/>
              <a:t>Preservation of Dependencies	 </a:t>
            </a:r>
            <a:r>
              <a:rPr lang="en-US" sz="2800" b="1"/>
              <a:t>Er, NO</a:t>
            </a:r>
          </a:p>
          <a:p>
            <a:pPr lvl="1"/>
            <a:r>
              <a:rPr lang="en-US" sz="2400"/>
              <a:t>if we projected FD’s hold in decomposition, does this guarantee original FD’s will hold in reconstruction?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8AA98-B98F-D845-A888-38A3FF7DEF56}" type="slidenum">
              <a:rPr lang="en-US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44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Third Normal Form -- Motivation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3434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There is one structure of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that causes trouble when we decompose into BCNF.</a:t>
            </a:r>
          </a:p>
          <a:p>
            <a:pPr eaLnBrk="1" hangingPunct="1"/>
            <a:r>
              <a:rPr lang="en-US" i="1">
                <a:solidFill>
                  <a:schemeClr val="accent1"/>
                </a:solidFill>
                <a:latin typeface="Calibri" charset="0"/>
              </a:rPr>
              <a:t>AB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  and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.</a:t>
            </a:r>
          </a:p>
          <a:p>
            <a:pPr lvl="1" eaLnBrk="1" hangingPunct="1"/>
            <a:r>
              <a:rPr lang="en-US">
                <a:latin typeface="Calibri" charset="0"/>
              </a:rPr>
              <a:t>Example: </a:t>
            </a:r>
            <a:r>
              <a:rPr lang="en-US" i="1"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 = street address, </a:t>
            </a:r>
            <a:r>
              <a:rPr lang="en-US" i="1"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 = city, </a:t>
            </a:r>
            <a:r>
              <a:rPr lang="en-US" i="1"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 = zip code.</a:t>
            </a:r>
          </a:p>
          <a:p>
            <a:pPr eaLnBrk="1" hangingPunct="1"/>
            <a:r>
              <a:rPr lang="en-US">
                <a:latin typeface="Calibri" charset="0"/>
              </a:rPr>
              <a:t>There are two keys,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</a:t>
            </a:r>
            <a:r>
              <a:rPr lang="en-US" i="1">
                <a:solidFill>
                  <a:srgbClr val="33CC33"/>
                </a:solidFill>
                <a:latin typeface="Calibri" charset="0"/>
              </a:rPr>
              <a:t>A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,</a:t>
            </a:r>
            <a:r>
              <a:rPr lang="en-US" i="1">
                <a:solidFill>
                  <a:srgbClr val="33CC33"/>
                </a:solidFill>
                <a:latin typeface="Calibri" charset="0"/>
              </a:rPr>
              <a:t>B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 }</a:t>
            </a:r>
            <a:r>
              <a:rPr lang="en-US">
                <a:latin typeface="Calibri" charset="0"/>
              </a:rPr>
              <a:t> and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</a:t>
            </a:r>
            <a:r>
              <a:rPr lang="en-US" i="1">
                <a:solidFill>
                  <a:srgbClr val="33CC33"/>
                </a:solidFill>
                <a:latin typeface="Calibri" charset="0"/>
              </a:rPr>
              <a:t>A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,</a:t>
            </a:r>
            <a:r>
              <a:rPr lang="en-US" i="1">
                <a:solidFill>
                  <a:srgbClr val="33CC33"/>
                </a:solidFill>
                <a:latin typeface="Calibri" charset="0"/>
              </a:rPr>
              <a:t>C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 }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/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  is a BCNF violation, so we must decompose into </a:t>
            </a:r>
            <a:r>
              <a:rPr lang="en-US" i="1">
                <a:latin typeface="Calibri" charset="0"/>
              </a:rPr>
              <a:t>AC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BC</a:t>
            </a:r>
            <a:r>
              <a:rPr lang="en-US">
                <a:latin typeface="Calibri" charset="0"/>
              </a:rPr>
              <a:t>.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25F52-3BA1-954D-A192-0AFD259F002E}" type="slidenum">
              <a:rPr lang="en-US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We Cannot Enforce FD’s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The problem is that if we use </a:t>
            </a:r>
            <a:r>
              <a:rPr lang="en-US" sz="2800" i="1">
                <a:latin typeface="Calibri" charset="0"/>
              </a:rPr>
              <a:t>AC</a:t>
            </a:r>
            <a:r>
              <a:rPr lang="en-US" sz="2800">
                <a:latin typeface="Calibri" charset="0"/>
              </a:rPr>
              <a:t>  and </a:t>
            </a:r>
            <a:r>
              <a:rPr lang="en-US" sz="2800" i="1">
                <a:latin typeface="Calibri" charset="0"/>
              </a:rPr>
              <a:t>BC </a:t>
            </a:r>
            <a:r>
              <a:rPr lang="en-US" sz="2800">
                <a:latin typeface="Calibri" charset="0"/>
              </a:rPr>
              <a:t> as our database schema, we cannot enforce the FD 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AB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sz="2800" i="1">
                <a:latin typeface="Calibri" charset="0"/>
              </a:rPr>
              <a:t> </a:t>
            </a:r>
            <a:r>
              <a:rPr lang="en-US" sz="2800">
                <a:latin typeface="Calibri" charset="0"/>
              </a:rPr>
              <a:t> by checking FD</a:t>
            </a:r>
            <a:r>
              <a:rPr lang="ja-JP" altLang="en-US" sz="2800">
                <a:latin typeface="Arial" charset="0"/>
              </a:rPr>
              <a:t>’</a:t>
            </a:r>
            <a:r>
              <a:rPr lang="en-US" altLang="ja-JP" sz="2800">
                <a:latin typeface="Calibri" charset="0"/>
              </a:rPr>
              <a:t>s in these decomposed relations.</a:t>
            </a: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r>
              <a:rPr lang="en-US" sz="2800">
                <a:latin typeface="Calibri" charset="0"/>
              </a:rPr>
              <a:t>Example with </a:t>
            </a:r>
            <a:r>
              <a:rPr lang="en-US" sz="2800" i="1">
                <a:latin typeface="Calibri" charset="0"/>
              </a:rPr>
              <a:t>A</a:t>
            </a:r>
            <a:r>
              <a:rPr lang="en-US" sz="2800">
                <a:latin typeface="Calibri" charset="0"/>
              </a:rPr>
              <a:t> = street, </a:t>
            </a:r>
            <a:r>
              <a:rPr lang="en-US" sz="2800" i="1">
                <a:latin typeface="Calibri" charset="0"/>
              </a:rPr>
              <a:t>B</a:t>
            </a:r>
            <a:r>
              <a:rPr lang="en-US" sz="2800">
                <a:latin typeface="Calibri" charset="0"/>
              </a:rPr>
              <a:t> = city, and </a:t>
            </a:r>
            <a:r>
              <a:rPr lang="en-US" sz="2800" i="1">
                <a:latin typeface="Calibri" charset="0"/>
              </a:rPr>
              <a:t>C</a:t>
            </a:r>
            <a:r>
              <a:rPr lang="en-US" sz="2800">
                <a:latin typeface="Calibri" charset="0"/>
              </a:rPr>
              <a:t> = zip on the next slide.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D8FC4-B275-2F4C-B896-8669001E1904}" type="slidenum">
              <a:rPr lang="en-US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+mn-lt"/>
              </a:rPr>
              <a:t>An Unenforceable FD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357F7-76CE-E147-903D-8769515E0F54}" type="slidenum">
              <a:rPr lang="en-US">
                <a:latin typeface="+mn-lt"/>
              </a:rPr>
              <a:pPr>
                <a:defRPr/>
              </a:pPr>
              <a:t>48</a:t>
            </a:fld>
            <a:endParaRPr lang="en-US">
              <a:latin typeface="+mn-lt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203325" y="2016125"/>
            <a:ext cx="281146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+mn-cs"/>
              </a:rPr>
              <a:t>   street	  zip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545 Tech Sq.	02138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545 Tech Sq.	02139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876800" y="2051050"/>
            <a:ext cx="281146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+mn-cs"/>
              </a:rPr>
              <a:t>   city		  zip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Cambridge	02138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Cambridge	02139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219200" y="2057400"/>
            <a:ext cx="2895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4876800" y="2057400"/>
            <a:ext cx="2895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1219200" y="24384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4876800" y="24384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>
            <a:off x="30480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5786" name="Line 10"/>
          <p:cNvSpPr>
            <a:spLocks noChangeShapeType="1"/>
          </p:cNvSpPr>
          <p:nvPr/>
        </p:nvSpPr>
        <p:spPr bwMode="auto">
          <a:xfrm>
            <a:off x="65532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75795" name="Group 19"/>
          <p:cNvGrpSpPr>
            <a:grpSpLocks/>
          </p:cNvGrpSpPr>
          <p:nvPr/>
        </p:nvGrpSpPr>
        <p:grpSpPr bwMode="auto">
          <a:xfrm>
            <a:off x="1524000" y="3573463"/>
            <a:ext cx="5511800" cy="1912937"/>
            <a:chOff x="960" y="2251"/>
            <a:chExt cx="3472" cy="1205"/>
          </a:xfrm>
        </p:grpSpPr>
        <p:sp>
          <p:nvSpPr>
            <p:cNvPr id="75788" name="Text Box 12"/>
            <p:cNvSpPr txBox="1">
              <a:spLocks noChangeArrowheads="1"/>
            </p:cNvSpPr>
            <p:nvPr/>
          </p:nvSpPr>
          <p:spPr bwMode="auto">
            <a:xfrm>
              <a:off x="960" y="2251"/>
              <a:ext cx="264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latin typeface="+mn-lt"/>
                  <a:cs typeface="+mn-cs"/>
                </a:rPr>
                <a:t>Join tuples with equal zip codes.</a:t>
              </a:r>
            </a:p>
          </p:txBody>
        </p:sp>
        <p:sp>
          <p:nvSpPr>
            <p:cNvPr id="75789" name="Text Box 13"/>
            <p:cNvSpPr txBox="1">
              <a:spLocks noChangeArrowheads="1"/>
            </p:cNvSpPr>
            <p:nvPr/>
          </p:nvSpPr>
          <p:spPr bwMode="auto">
            <a:xfrm>
              <a:off x="1498" y="2610"/>
              <a:ext cx="2934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latin typeface="+mn-lt"/>
                  <a:cs typeface="+mn-cs"/>
                </a:rPr>
                <a:t>   street	   city		  zip</a:t>
              </a:r>
            </a:p>
            <a:p>
              <a:pPr>
                <a:defRPr/>
              </a:pPr>
              <a:r>
                <a:rPr lang="en-US">
                  <a:latin typeface="+mn-lt"/>
                  <a:cs typeface="+mn-cs"/>
                </a:rPr>
                <a:t>545 Tech Sq.	Cambridge	02138</a:t>
              </a:r>
            </a:p>
            <a:p>
              <a:pPr>
                <a:defRPr/>
              </a:pPr>
              <a:r>
                <a:rPr lang="en-US">
                  <a:latin typeface="+mn-lt"/>
                  <a:cs typeface="+mn-cs"/>
                </a:rPr>
                <a:t>545 Tech Sq.	Cambridge	02139</a:t>
              </a:r>
            </a:p>
          </p:txBody>
        </p:sp>
        <p:sp>
          <p:nvSpPr>
            <p:cNvPr id="75790" name="Rectangle 14"/>
            <p:cNvSpPr>
              <a:spLocks noChangeArrowheads="1"/>
            </p:cNvSpPr>
            <p:nvPr/>
          </p:nvSpPr>
          <p:spPr bwMode="auto">
            <a:xfrm>
              <a:off x="1440" y="2640"/>
              <a:ext cx="2976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791" name="Line 15"/>
            <p:cNvSpPr>
              <a:spLocks noChangeShapeType="1"/>
            </p:cNvSpPr>
            <p:nvPr/>
          </p:nvSpPr>
          <p:spPr bwMode="auto">
            <a:xfrm>
              <a:off x="1450" y="2854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792" name="Line 16"/>
            <p:cNvSpPr>
              <a:spLocks noChangeShapeType="1"/>
            </p:cNvSpPr>
            <p:nvPr/>
          </p:nvSpPr>
          <p:spPr bwMode="auto">
            <a:xfrm>
              <a:off x="2640" y="2640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5793" name="Line 17"/>
            <p:cNvSpPr>
              <a:spLocks noChangeShapeType="1"/>
            </p:cNvSpPr>
            <p:nvPr/>
          </p:nvSpPr>
          <p:spPr bwMode="auto">
            <a:xfrm>
              <a:off x="3648" y="2640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609600" y="5562600"/>
            <a:ext cx="78898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+mn-cs"/>
              </a:rPr>
              <a:t>Although no FD</a:t>
            </a:r>
            <a:r>
              <a:rPr lang="ja-JP" altLang="en-US">
                <a:latin typeface="+mn-lt"/>
                <a:cs typeface="+mn-cs"/>
              </a:rPr>
              <a:t>’</a:t>
            </a:r>
            <a:r>
              <a:rPr lang="en-US">
                <a:latin typeface="+mn-lt"/>
                <a:cs typeface="+mn-cs"/>
              </a:rPr>
              <a:t>s were violated in the decomposed relations,</a:t>
            </a:r>
          </a:p>
          <a:p>
            <a:pPr>
              <a:defRPr/>
            </a:pPr>
            <a:r>
              <a:rPr lang="en-US">
                <a:latin typeface="+mn-lt"/>
                <a:cs typeface="+mn-cs"/>
              </a:rPr>
              <a:t>FD </a:t>
            </a:r>
            <a:r>
              <a:rPr lang="en-US">
                <a:solidFill>
                  <a:schemeClr val="accent1"/>
                </a:solidFill>
                <a:latin typeface="+mn-lt"/>
                <a:cs typeface="+mn-cs"/>
              </a:rPr>
              <a:t>street city -&gt; zip</a:t>
            </a:r>
            <a:r>
              <a:rPr lang="en-US">
                <a:latin typeface="+mn-lt"/>
                <a:cs typeface="+mn-cs"/>
              </a:rPr>
              <a:t> is violated by the database as a whole.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4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sz="4000">
                <a:latin typeface="Calibri" charset="0"/>
              </a:rPr>
              <a:t>3NF Lets Us Avoid This Problem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7924800" cy="4114800"/>
          </a:xfrm>
        </p:spPr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3</a:t>
            </a:r>
            <a:r>
              <a:rPr lang="en-US" sz="2800" baseline="30000">
                <a:latin typeface="Calibri" charset="0"/>
              </a:rPr>
              <a:t>rd</a:t>
            </a:r>
            <a:r>
              <a:rPr lang="en-US" sz="2800">
                <a:latin typeface="Calibri" charset="0"/>
              </a:rPr>
              <a:t> Normal Form (3NF) modifies the BCNF condition so we do not have to decompose in this problem situation.</a:t>
            </a:r>
          </a:p>
          <a:p>
            <a:pPr eaLnBrk="1" hangingPunct="1"/>
            <a:endParaRPr lang="en-US" sz="2800">
              <a:latin typeface="Calibri" charset="0"/>
            </a:endParaRPr>
          </a:p>
          <a:p>
            <a:pPr eaLnBrk="1" hangingPunct="1"/>
            <a:r>
              <a:rPr lang="en-US" sz="2800">
                <a:latin typeface="Calibri" charset="0"/>
              </a:rPr>
              <a:t>An attribute is </a:t>
            </a:r>
            <a:r>
              <a:rPr lang="en-US" sz="2800" i="1">
                <a:solidFill>
                  <a:srgbClr val="FF0066"/>
                </a:solidFill>
                <a:latin typeface="Calibri" charset="0"/>
              </a:rPr>
              <a:t>prime </a:t>
            </a:r>
            <a:r>
              <a:rPr lang="en-US" sz="2800">
                <a:latin typeface="Calibri" charset="0"/>
              </a:rPr>
              <a:t> if it is a member of any key.</a:t>
            </a:r>
          </a:p>
          <a:p>
            <a:pPr eaLnBrk="1" hangingPunct="1"/>
            <a:endParaRPr lang="en-US" sz="2800" i="1">
              <a:solidFill>
                <a:schemeClr val="accent1"/>
              </a:solidFill>
              <a:latin typeface="Calibri" charset="0"/>
            </a:endParaRPr>
          </a:p>
          <a:p>
            <a:pPr eaLnBrk="1" hangingPunct="1"/>
            <a:r>
              <a:rPr lang="en-US" sz="2800" i="1">
                <a:solidFill>
                  <a:schemeClr val="accent1"/>
                </a:solidFill>
                <a:latin typeface="Calibri" charset="0"/>
              </a:rPr>
              <a:t>X</a:t>
            </a:r>
            <a:r>
              <a:rPr lang="en-US" sz="2800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sz="2800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sz="2800" i="1">
                <a:latin typeface="Calibri" charset="0"/>
              </a:rPr>
              <a:t> </a:t>
            </a:r>
            <a:r>
              <a:rPr lang="en-US" sz="2800">
                <a:latin typeface="Calibri" charset="0"/>
              </a:rPr>
              <a:t>violates 3NF if and only if </a:t>
            </a:r>
            <a:r>
              <a:rPr lang="en-US" sz="2800" i="1">
                <a:latin typeface="Calibri" charset="0"/>
              </a:rPr>
              <a:t>X</a:t>
            </a:r>
            <a:r>
              <a:rPr lang="en-US" sz="2800">
                <a:latin typeface="Calibri" charset="0"/>
              </a:rPr>
              <a:t>  is not a superkey, and also </a:t>
            </a:r>
            <a:r>
              <a:rPr lang="en-US" sz="2800" i="1">
                <a:latin typeface="Calibri" charset="0"/>
              </a:rPr>
              <a:t>A</a:t>
            </a:r>
            <a:r>
              <a:rPr lang="en-US" sz="2800">
                <a:latin typeface="Calibri" charset="0"/>
              </a:rPr>
              <a:t>  is not prime.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E7F58-029F-9B40-8BE7-8EC94F8FBB1C}" type="slidenum">
              <a:rPr lang="en-US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Possible Data</a:t>
            </a:r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76283-ABE8-9E48-BD84-0ED8158E8AF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588" y="1973263"/>
            <a:ext cx="9078912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name		addr		   beersLiked	  manf		favBeer</a:t>
            </a:r>
          </a:p>
          <a:p>
            <a:pPr>
              <a:defRPr/>
            </a:pPr>
            <a:r>
              <a:rPr lang="en-US">
                <a:cs typeface="+mn-cs"/>
              </a:rPr>
              <a:t>Janeway	Voyager	 Bud		 A.B.		WickedAle</a:t>
            </a:r>
          </a:p>
          <a:p>
            <a:pPr>
              <a:defRPr/>
            </a:pPr>
            <a:r>
              <a:rPr lang="en-US">
                <a:cs typeface="+mn-cs"/>
              </a:rPr>
              <a:t>Janeway	Voyager	 WickedAle	 Pete</a:t>
            </a:r>
            <a:r>
              <a:rPr lang="ja-JP" altLang="en-US">
                <a:latin typeface="Arial"/>
                <a:cs typeface="+mn-cs"/>
              </a:rPr>
              <a:t>’</a:t>
            </a:r>
            <a:r>
              <a:rPr lang="en-US">
                <a:cs typeface="+mn-cs"/>
              </a:rPr>
              <a:t>s	WickedAle</a:t>
            </a:r>
          </a:p>
          <a:p>
            <a:pPr>
              <a:defRPr/>
            </a:pPr>
            <a:r>
              <a:rPr lang="en-US">
                <a:cs typeface="+mn-cs"/>
              </a:rPr>
              <a:t>Spock		Enterprise	 Bud		 A.B.		Bud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1905000"/>
            <a:ext cx="91440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0" y="2362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1600200" y="1905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3810000" y="1905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5638800" y="1905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7162800" y="1905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8696" name="Group 24"/>
          <p:cNvGrpSpPr>
            <a:grpSpLocks/>
          </p:cNvGrpSpPr>
          <p:nvPr/>
        </p:nvGrpSpPr>
        <p:grpSpPr bwMode="auto">
          <a:xfrm>
            <a:off x="0" y="2362200"/>
            <a:ext cx="3581400" cy="2354263"/>
            <a:chOff x="0" y="1488"/>
            <a:chExt cx="2256" cy="1483"/>
          </a:xfrm>
        </p:grpSpPr>
        <p:sp>
          <p:nvSpPr>
            <p:cNvPr id="28684" name="AutoShape 12"/>
            <p:cNvSpPr>
              <a:spLocks noChangeArrowheads="1"/>
            </p:cNvSpPr>
            <p:nvPr/>
          </p:nvSpPr>
          <p:spPr bwMode="auto">
            <a:xfrm>
              <a:off x="0" y="1488"/>
              <a:ext cx="2256" cy="480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689" name="Text Box 17"/>
            <p:cNvSpPr txBox="1">
              <a:spLocks noChangeArrowheads="1"/>
            </p:cNvSpPr>
            <p:nvPr/>
          </p:nvSpPr>
          <p:spPr bwMode="auto">
            <a:xfrm>
              <a:off x="192" y="2683"/>
              <a:ext cx="2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Because </a:t>
              </a:r>
              <a:r>
                <a:rPr lang="en-US">
                  <a:solidFill>
                    <a:schemeClr val="accent1"/>
                  </a:solidFill>
                  <a:cs typeface="+mn-cs"/>
                </a:rPr>
                <a:t>name -&gt; addr</a:t>
              </a:r>
            </a:p>
          </p:txBody>
        </p:sp>
        <p:sp>
          <p:nvSpPr>
            <p:cNvPr id="28692" name="Line 20"/>
            <p:cNvSpPr>
              <a:spLocks noChangeShapeType="1"/>
            </p:cNvSpPr>
            <p:nvPr/>
          </p:nvSpPr>
          <p:spPr bwMode="auto">
            <a:xfrm flipV="1">
              <a:off x="1104" y="177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8698" name="Group 26"/>
          <p:cNvGrpSpPr>
            <a:grpSpLocks/>
          </p:cNvGrpSpPr>
          <p:nvPr/>
        </p:nvGrpSpPr>
        <p:grpSpPr bwMode="auto">
          <a:xfrm>
            <a:off x="5467350" y="2362200"/>
            <a:ext cx="3676650" cy="2319338"/>
            <a:chOff x="3494" y="1488"/>
            <a:chExt cx="2316" cy="1461"/>
          </a:xfrm>
        </p:grpSpPr>
        <p:sp>
          <p:nvSpPr>
            <p:cNvPr id="28685" name="AutoShape 13"/>
            <p:cNvSpPr>
              <a:spLocks noChangeArrowheads="1"/>
            </p:cNvSpPr>
            <p:nvPr/>
          </p:nvSpPr>
          <p:spPr bwMode="auto">
            <a:xfrm>
              <a:off x="4608" y="1488"/>
              <a:ext cx="1152" cy="528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690" name="Text Box 18"/>
            <p:cNvSpPr txBox="1">
              <a:spLocks noChangeArrowheads="1"/>
            </p:cNvSpPr>
            <p:nvPr/>
          </p:nvSpPr>
          <p:spPr bwMode="auto">
            <a:xfrm>
              <a:off x="3494" y="2661"/>
              <a:ext cx="23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Because </a:t>
              </a:r>
              <a:r>
                <a:rPr lang="en-US">
                  <a:solidFill>
                    <a:schemeClr val="accent1"/>
                  </a:solidFill>
                  <a:cs typeface="+mn-cs"/>
                </a:rPr>
                <a:t>name -&gt; favBeer</a:t>
              </a:r>
            </a:p>
          </p:txBody>
        </p:sp>
        <p:sp>
          <p:nvSpPr>
            <p:cNvPr id="28693" name="Line 21"/>
            <p:cNvSpPr>
              <a:spLocks noChangeShapeType="1"/>
            </p:cNvSpPr>
            <p:nvPr/>
          </p:nvSpPr>
          <p:spPr bwMode="auto">
            <a:xfrm flipV="1">
              <a:off x="4464" y="1728"/>
              <a:ext cx="576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8697" name="Group 25"/>
          <p:cNvGrpSpPr>
            <a:grpSpLocks/>
          </p:cNvGrpSpPr>
          <p:nvPr/>
        </p:nvGrpSpPr>
        <p:grpSpPr bwMode="auto">
          <a:xfrm>
            <a:off x="2879725" y="2286000"/>
            <a:ext cx="4032250" cy="3157538"/>
            <a:chOff x="1814" y="1440"/>
            <a:chExt cx="2540" cy="1989"/>
          </a:xfrm>
        </p:grpSpPr>
        <p:sp>
          <p:nvSpPr>
            <p:cNvPr id="28686" name="Oval 14"/>
            <p:cNvSpPr>
              <a:spLocks noChangeArrowheads="1"/>
            </p:cNvSpPr>
            <p:nvPr/>
          </p:nvSpPr>
          <p:spPr bwMode="auto">
            <a:xfrm>
              <a:off x="2304" y="1440"/>
              <a:ext cx="1968" cy="336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688" name="Oval 16"/>
            <p:cNvSpPr>
              <a:spLocks noChangeArrowheads="1"/>
            </p:cNvSpPr>
            <p:nvPr/>
          </p:nvSpPr>
          <p:spPr bwMode="auto">
            <a:xfrm>
              <a:off x="2304" y="1920"/>
              <a:ext cx="1968" cy="336"/>
            </a:xfrm>
            <a:prstGeom prst="ellipse">
              <a:avLst/>
            </a:prstGeom>
            <a:solidFill>
              <a:srgbClr val="CC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691" name="Text Box 19"/>
            <p:cNvSpPr txBox="1">
              <a:spLocks noChangeArrowheads="1"/>
            </p:cNvSpPr>
            <p:nvPr/>
          </p:nvSpPr>
          <p:spPr bwMode="auto">
            <a:xfrm>
              <a:off x="1814" y="3141"/>
              <a:ext cx="25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Because </a:t>
              </a:r>
              <a:r>
                <a:rPr lang="en-US">
                  <a:solidFill>
                    <a:schemeClr val="accent1"/>
                  </a:solidFill>
                  <a:cs typeface="+mn-cs"/>
                </a:rPr>
                <a:t>beersLiked -&gt; manf</a:t>
              </a:r>
            </a:p>
          </p:txBody>
        </p:sp>
        <p:sp>
          <p:nvSpPr>
            <p:cNvPr id="28694" name="Line 22"/>
            <p:cNvSpPr>
              <a:spLocks noChangeShapeType="1"/>
            </p:cNvSpPr>
            <p:nvPr/>
          </p:nvSpPr>
          <p:spPr bwMode="auto">
            <a:xfrm flipV="1">
              <a:off x="2640" y="1632"/>
              <a:ext cx="528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695" name="Line 23"/>
            <p:cNvSpPr>
              <a:spLocks noChangeShapeType="1"/>
            </p:cNvSpPr>
            <p:nvPr/>
          </p:nvSpPr>
          <p:spPr bwMode="auto">
            <a:xfrm flipV="1">
              <a:off x="2784" y="2064"/>
              <a:ext cx="576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3NF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In our problem situation with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   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AB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 altLang="ja-JP">
                <a:latin typeface="Calibri" charset="0"/>
              </a:rPr>
              <a:t>  and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C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-&gt;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 altLang="ja-JP">
                <a:latin typeface="Calibri" charset="0"/>
              </a:rPr>
              <a:t>, we have keys </a:t>
            </a:r>
            <a:r>
              <a:rPr lang="en-US" altLang="ja-JP" i="1">
                <a:solidFill>
                  <a:srgbClr val="33CC33"/>
                </a:solidFill>
                <a:latin typeface="Calibri" charset="0"/>
              </a:rPr>
              <a:t>AB</a:t>
            </a:r>
            <a:r>
              <a:rPr lang="en-US" altLang="ja-JP">
                <a:latin typeface="Calibri" charset="0"/>
              </a:rPr>
              <a:t>  and </a:t>
            </a:r>
            <a:r>
              <a:rPr lang="en-US" altLang="ja-JP" i="1">
                <a:solidFill>
                  <a:srgbClr val="33CC33"/>
                </a:solidFill>
                <a:latin typeface="Calibri" charset="0"/>
              </a:rPr>
              <a:t>AC</a:t>
            </a:r>
            <a:r>
              <a:rPr lang="en-US" altLang="ja-JP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latin typeface="Calibri" charset="0"/>
              </a:rPr>
              <a:t>Thus </a:t>
            </a:r>
            <a:r>
              <a:rPr lang="en-US" i="1"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, and </a:t>
            </a:r>
            <a:r>
              <a:rPr lang="en-US" i="1"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  are each prime.</a:t>
            </a:r>
          </a:p>
          <a:p>
            <a:pPr eaLnBrk="1" hangingPunct="1"/>
            <a:r>
              <a:rPr lang="en-US">
                <a:latin typeface="Calibri" charset="0"/>
              </a:rPr>
              <a:t>Although 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C</a:t>
            </a:r>
            <a:r>
              <a:rPr lang="en-US">
                <a:solidFill>
                  <a:schemeClr val="accent1"/>
                </a:solidFill>
                <a:latin typeface="Calibri" charset="0"/>
              </a:rPr>
              <a:t> -&gt;</a:t>
            </a:r>
            <a:r>
              <a:rPr lang="en-US" i="1">
                <a:solidFill>
                  <a:schemeClr val="accent1"/>
                </a:solidFill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  violates BCNF, it does not violate 3NF.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C9377-AE6D-DF4C-93C6-23A9C369BA13}" type="slidenum">
              <a:rPr lang="en-US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What 3NF and BCNF Give You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82000" cy="4114800"/>
          </a:xfrm>
        </p:spPr>
        <p:txBody>
          <a:bodyPr/>
          <a:lstStyle/>
          <a:p>
            <a:pPr marL="609600" indent="-609600" eaLnBrk="1" hangingPunct="1"/>
            <a:r>
              <a:rPr lang="en-US">
                <a:latin typeface="Calibri" charset="0"/>
              </a:rPr>
              <a:t>There are two important properties of a decomposition: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 i="1">
                <a:solidFill>
                  <a:srgbClr val="FF0066"/>
                </a:solidFill>
                <a:latin typeface="Calibri" charset="0"/>
              </a:rPr>
              <a:t>Lossless Join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: it should be possible to project the original relations onto the decomposed schema, and then reconstruct the original.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 i="1">
                <a:solidFill>
                  <a:srgbClr val="FF0066"/>
                </a:solidFill>
                <a:latin typeface="Calibri" charset="0"/>
              </a:rPr>
              <a:t>Dependency Preservation</a:t>
            </a:r>
            <a:r>
              <a:rPr lang="en-US">
                <a:latin typeface="Calibri" charset="0"/>
              </a:rPr>
              <a:t> : it should be possible to check in the projected relations whether all the given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are satisfied.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FC06E-7743-E04A-BB76-970AC80494D3}" type="slidenum">
              <a:rPr lang="en-US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bldLvl="2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3NF and BCNF -- Continued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10600" cy="41148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We get (1) with a BCNF decomposition.</a:t>
            </a:r>
          </a:p>
          <a:p>
            <a:pPr eaLnBrk="1" hangingPunct="1"/>
            <a:r>
              <a:rPr lang="en-US">
                <a:latin typeface="Calibri" charset="0"/>
              </a:rPr>
              <a:t>We get both (1) and (2) with a 3NF decomposition.</a:t>
            </a:r>
          </a:p>
          <a:p>
            <a:pPr eaLnBrk="1" hangingPunct="1"/>
            <a:r>
              <a:rPr lang="en-US">
                <a:latin typeface="Calibri" charset="0"/>
              </a:rPr>
              <a:t>But we can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t always get (1) and (2) with a BCNF decomposition.</a:t>
            </a:r>
          </a:p>
          <a:p>
            <a:pPr lvl="1" eaLnBrk="1" hangingPunct="1"/>
            <a:r>
              <a:rPr lang="en-US">
                <a:latin typeface="Calibri" charset="0"/>
              </a:rPr>
              <a:t>street-city-zip is an example.</a:t>
            </a:r>
          </a:p>
          <a:p>
            <a:pPr lvl="1" eaLnBrk="1" hangingPunct="1"/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C9B51-0CB4-4341-953E-05E85E1AA956}" type="slidenum">
              <a:rPr lang="en-US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Testing for a Lossless Join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If we project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onto </a:t>
            </a:r>
            <a:r>
              <a:rPr lang="en-US" i="1">
                <a:latin typeface="Calibri" charset="0"/>
              </a:rPr>
              <a:t>R</a:t>
            </a:r>
            <a:r>
              <a:rPr lang="en-US" baseline="-25000">
                <a:latin typeface="Calibri" charset="0"/>
              </a:rPr>
              <a:t>1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R</a:t>
            </a:r>
            <a:r>
              <a:rPr lang="en-US" baseline="-25000">
                <a:latin typeface="Calibri" charset="0"/>
              </a:rPr>
              <a:t>2</a:t>
            </a:r>
            <a:r>
              <a:rPr lang="en-US">
                <a:latin typeface="Calibri" charset="0"/>
              </a:rPr>
              <a:t>,…, </a:t>
            </a:r>
            <a:r>
              <a:rPr lang="en-US" i="1">
                <a:latin typeface="Calibri" charset="0"/>
              </a:rPr>
              <a:t>R</a:t>
            </a:r>
            <a:r>
              <a:rPr lang="en-US" i="1" baseline="-25000">
                <a:latin typeface="Calibri" charset="0"/>
              </a:rPr>
              <a:t>k </a:t>
            </a:r>
            <a:r>
              <a:rPr lang="en-US">
                <a:latin typeface="Calibri" charset="0"/>
              </a:rPr>
              <a:t>, can we recover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by rejoining?</a:t>
            </a:r>
          </a:p>
          <a:p>
            <a:pPr eaLnBrk="1" hangingPunct="1"/>
            <a:r>
              <a:rPr lang="en-US">
                <a:latin typeface="Calibri" charset="0"/>
              </a:rPr>
              <a:t>Any tuple in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can be recovered from its projected fragments.</a:t>
            </a:r>
          </a:p>
          <a:p>
            <a:pPr eaLnBrk="1" hangingPunct="1"/>
            <a:r>
              <a:rPr lang="en-US">
                <a:latin typeface="Calibri" charset="0"/>
              </a:rPr>
              <a:t>So the only question is: </a:t>
            </a:r>
            <a:r>
              <a:rPr lang="en-US">
                <a:solidFill>
                  <a:srgbClr val="FF9900"/>
                </a:solidFill>
                <a:latin typeface="Calibri" charset="0"/>
              </a:rPr>
              <a:t>when we rejoin, do we ever get back something we didn</a:t>
            </a:r>
            <a:r>
              <a:rPr lang="ja-JP" altLang="en-US">
                <a:solidFill>
                  <a:srgbClr val="FF9900"/>
                </a:solidFill>
                <a:latin typeface="Arial" charset="0"/>
              </a:rPr>
              <a:t>’</a:t>
            </a:r>
            <a:r>
              <a:rPr lang="en-US" altLang="ja-JP">
                <a:solidFill>
                  <a:srgbClr val="FF9900"/>
                </a:solidFill>
                <a:latin typeface="Calibri" charset="0"/>
              </a:rPr>
              <a:t>t have originally</a:t>
            </a:r>
            <a:r>
              <a:rPr lang="en-US" altLang="ja-JP">
                <a:latin typeface="Calibri" charset="0"/>
              </a:rPr>
              <a:t>?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2EE15-E3AE-B84A-B507-10D72D084287}" type="slidenum">
              <a:rPr lang="en-US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The Chase Test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Suppose tuple </a:t>
            </a:r>
            <a:r>
              <a:rPr lang="en-US" i="1">
                <a:latin typeface="Calibri" charset="0"/>
              </a:rPr>
              <a:t>t</a:t>
            </a:r>
            <a:r>
              <a:rPr lang="en-US">
                <a:latin typeface="Calibri" charset="0"/>
              </a:rPr>
              <a:t>  comes back in the join.</a:t>
            </a:r>
          </a:p>
          <a:p>
            <a:pPr eaLnBrk="1" hangingPunct="1"/>
            <a:r>
              <a:rPr lang="en-US">
                <a:latin typeface="Calibri" charset="0"/>
              </a:rPr>
              <a:t>Then </a:t>
            </a:r>
            <a:r>
              <a:rPr lang="en-US" i="1">
                <a:latin typeface="Calibri" charset="0"/>
              </a:rPr>
              <a:t>t</a:t>
            </a:r>
            <a:r>
              <a:rPr lang="en-US">
                <a:latin typeface="Calibri" charset="0"/>
              </a:rPr>
              <a:t>  is the join of projections of some tuples of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, one for each </a:t>
            </a:r>
            <a:r>
              <a:rPr lang="en-US" i="1">
                <a:latin typeface="Calibri" charset="0"/>
              </a:rPr>
              <a:t>R</a:t>
            </a:r>
            <a:r>
              <a:rPr lang="en-US" i="1" baseline="-25000">
                <a:latin typeface="Calibri" charset="0"/>
              </a:rPr>
              <a:t>i</a:t>
            </a:r>
            <a:r>
              <a:rPr lang="en-US" i="1">
                <a:latin typeface="Calibri" charset="0"/>
              </a:rPr>
              <a:t>  </a:t>
            </a:r>
            <a:r>
              <a:rPr lang="en-US">
                <a:latin typeface="Calibri" charset="0"/>
              </a:rPr>
              <a:t>of the decomposition.</a:t>
            </a:r>
          </a:p>
          <a:p>
            <a:pPr eaLnBrk="1" hangingPunct="1"/>
            <a:r>
              <a:rPr lang="en-US">
                <a:latin typeface="Calibri" charset="0"/>
              </a:rPr>
              <a:t>Can we use the given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to show that one of these tuples must be </a:t>
            </a:r>
            <a:r>
              <a:rPr lang="en-US" altLang="ja-JP" i="1">
                <a:latin typeface="Calibri" charset="0"/>
              </a:rPr>
              <a:t>t</a:t>
            </a:r>
            <a:r>
              <a:rPr lang="en-US" altLang="ja-JP">
                <a:latin typeface="Calibri" charset="0"/>
              </a:rPr>
              <a:t> ?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E75BA0-A431-CC40-85E6-E9714FC88123}" type="slidenum">
              <a:rPr lang="en-US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The Chase – (2)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Start by assuming </a:t>
            </a:r>
            <a:r>
              <a:rPr lang="en-US" i="1">
                <a:latin typeface="Calibri" charset="0"/>
              </a:rPr>
              <a:t>t</a:t>
            </a:r>
            <a:r>
              <a:rPr lang="en-US">
                <a:latin typeface="Calibri" charset="0"/>
              </a:rPr>
              <a:t> = </a:t>
            </a:r>
            <a:r>
              <a:rPr lang="en-US" i="1">
                <a:latin typeface="Calibri" charset="0"/>
              </a:rPr>
              <a:t>abc</a:t>
            </a:r>
            <a:r>
              <a:rPr lang="en-US">
                <a:latin typeface="Calibri" charset="0"/>
              </a:rPr>
              <a:t>… .</a:t>
            </a:r>
          </a:p>
          <a:p>
            <a:pPr eaLnBrk="1" hangingPunct="1"/>
            <a:r>
              <a:rPr lang="en-US">
                <a:latin typeface="Calibri" charset="0"/>
              </a:rPr>
              <a:t>For each </a:t>
            </a:r>
            <a:r>
              <a:rPr lang="en-US" i="1">
                <a:latin typeface="Calibri" charset="0"/>
              </a:rPr>
              <a:t>i</a:t>
            </a:r>
            <a:r>
              <a:rPr lang="en-US">
                <a:latin typeface="Calibri" charset="0"/>
              </a:rPr>
              <a:t>, there is a tuple </a:t>
            </a:r>
            <a:r>
              <a:rPr lang="en-US" i="1">
                <a:latin typeface="Calibri" charset="0"/>
              </a:rPr>
              <a:t>s</a:t>
            </a:r>
            <a:r>
              <a:rPr lang="en-US" i="1" baseline="-25000">
                <a:latin typeface="Calibri" charset="0"/>
              </a:rPr>
              <a:t>i</a:t>
            </a:r>
            <a:r>
              <a:rPr lang="en-US">
                <a:latin typeface="Calibri" charset="0"/>
              </a:rPr>
              <a:t> of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that has </a:t>
            </a:r>
            <a:r>
              <a:rPr lang="en-US" i="1">
                <a:latin typeface="Calibri" charset="0"/>
              </a:rPr>
              <a:t>a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b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c</a:t>
            </a:r>
            <a:r>
              <a:rPr lang="en-US">
                <a:latin typeface="Calibri" charset="0"/>
              </a:rPr>
              <a:t>,… in the attributes of </a:t>
            </a:r>
            <a:r>
              <a:rPr lang="en-US" i="1">
                <a:latin typeface="Calibri" charset="0"/>
              </a:rPr>
              <a:t>R</a:t>
            </a:r>
            <a:r>
              <a:rPr lang="en-US" i="1" baseline="-25000">
                <a:latin typeface="Calibri" charset="0"/>
              </a:rPr>
              <a:t>i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/>
            <a:r>
              <a:rPr lang="en-US" i="1">
                <a:latin typeface="Calibri" charset="0"/>
              </a:rPr>
              <a:t>s</a:t>
            </a:r>
            <a:r>
              <a:rPr lang="en-US" i="1" baseline="-25000">
                <a:latin typeface="Calibri" charset="0"/>
              </a:rPr>
              <a:t>i</a:t>
            </a:r>
            <a:r>
              <a:rPr lang="en-US">
                <a:latin typeface="Calibri" charset="0"/>
              </a:rPr>
              <a:t> can have any values in other attributes.</a:t>
            </a:r>
          </a:p>
          <a:p>
            <a:pPr eaLnBrk="1" hangingPunct="1"/>
            <a:r>
              <a:rPr lang="en-US">
                <a:latin typeface="Calibri" charset="0"/>
              </a:rPr>
              <a:t>We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ll use the same letter as in </a:t>
            </a:r>
            <a:r>
              <a:rPr lang="en-US" altLang="ja-JP" i="1">
                <a:latin typeface="Calibri" charset="0"/>
              </a:rPr>
              <a:t>t</a:t>
            </a:r>
            <a:r>
              <a:rPr lang="en-US" altLang="ja-JP">
                <a:latin typeface="Calibri" charset="0"/>
              </a:rPr>
              <a:t>, but with a subscript, for these components.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139FF-9C19-C049-8B30-708B97888FE9}" type="slidenum">
              <a:rPr lang="en-US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The Chase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Let </a:t>
            </a:r>
            <a:r>
              <a:rPr lang="en-US" i="1">
                <a:latin typeface="Calibri" charset="0"/>
              </a:rPr>
              <a:t>R </a:t>
            </a:r>
            <a:r>
              <a:rPr lang="en-US">
                <a:latin typeface="Calibri" charset="0"/>
              </a:rPr>
              <a:t>=</a:t>
            </a:r>
            <a:r>
              <a:rPr lang="en-US" i="1">
                <a:latin typeface="Calibri" charset="0"/>
              </a:rPr>
              <a:t> ABCD</a:t>
            </a:r>
            <a:r>
              <a:rPr lang="en-US">
                <a:latin typeface="Calibri" charset="0"/>
              </a:rPr>
              <a:t>, and the decomposition be </a:t>
            </a:r>
            <a:r>
              <a:rPr lang="en-US" i="1">
                <a:latin typeface="Calibri" charset="0"/>
              </a:rPr>
              <a:t>AB</a:t>
            </a:r>
            <a:r>
              <a:rPr lang="en-US">
                <a:latin typeface="Calibri" charset="0"/>
              </a:rPr>
              <a:t>, </a:t>
            </a:r>
            <a:r>
              <a:rPr lang="en-US" i="1">
                <a:latin typeface="Calibri" charset="0"/>
              </a:rPr>
              <a:t>BC</a:t>
            </a:r>
            <a:r>
              <a:rPr lang="en-US">
                <a:latin typeface="Calibri" charset="0"/>
              </a:rPr>
              <a:t>, and </a:t>
            </a:r>
            <a:r>
              <a:rPr lang="en-US" i="1">
                <a:latin typeface="Calibri" charset="0"/>
              </a:rPr>
              <a:t>CD</a:t>
            </a:r>
            <a:r>
              <a:rPr lang="en-US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latin typeface="Calibri" charset="0"/>
              </a:rPr>
              <a:t>Let the given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be 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C-</a:t>
            </a:r>
            <a:r>
              <a:rPr lang="en-US" altLang="ja-JP">
                <a:solidFill>
                  <a:srgbClr val="00CC99"/>
                </a:solidFill>
                <a:latin typeface="Calibri" charset="0"/>
              </a:rPr>
              <a:t>&gt;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D</a:t>
            </a:r>
            <a:r>
              <a:rPr lang="en-US" altLang="ja-JP">
                <a:latin typeface="Calibri" charset="0"/>
              </a:rPr>
              <a:t> and 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B </a:t>
            </a:r>
            <a:r>
              <a:rPr lang="en-US" altLang="ja-JP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altLang="ja-JP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latin typeface="Calibri" charset="0"/>
              </a:rPr>
              <a:t>Suppose the tuple t = abcd is the join of tuples projected onto </a:t>
            </a:r>
            <a:r>
              <a:rPr lang="en-US" i="1">
                <a:latin typeface="Calibri" charset="0"/>
              </a:rPr>
              <a:t>AB</a:t>
            </a:r>
            <a:r>
              <a:rPr lang="en-US">
                <a:latin typeface="Calibri" charset="0"/>
              </a:rPr>
              <a:t>,</a:t>
            </a:r>
            <a:r>
              <a:rPr lang="en-US" i="1">
                <a:latin typeface="Calibri" charset="0"/>
              </a:rPr>
              <a:t> BC</a:t>
            </a:r>
            <a:r>
              <a:rPr lang="en-US">
                <a:latin typeface="Calibri" charset="0"/>
              </a:rPr>
              <a:t>,</a:t>
            </a:r>
            <a:r>
              <a:rPr lang="en-US" i="1">
                <a:latin typeface="Calibri" charset="0"/>
              </a:rPr>
              <a:t> CD</a:t>
            </a:r>
            <a:r>
              <a:rPr lang="en-US">
                <a:latin typeface="Calibri" charset="0"/>
              </a:rPr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EEBB5-BF65-7442-A68A-C5852C7F001B}" type="slidenum">
              <a:rPr lang="en-US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The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Tableau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eaLnBrk="1" hangingPunct="1">
              <a:buFont typeface="Monotype Sorts" charset="0"/>
              <a:buNone/>
            </a:pPr>
            <a:r>
              <a:rPr lang="en-US">
                <a:latin typeface="Calibri" charset="0"/>
              </a:rPr>
              <a:t>		</a:t>
            </a:r>
            <a:r>
              <a:rPr lang="en-US" i="1">
                <a:latin typeface="Calibri" charset="0"/>
              </a:rPr>
              <a:t>A		B		C		D</a:t>
            </a:r>
          </a:p>
          <a:p>
            <a:pPr eaLnBrk="1" hangingPunct="1">
              <a:buFont typeface="Monotype Sorts" charset="0"/>
              <a:buNone/>
            </a:pPr>
            <a:r>
              <a:rPr lang="en-US" i="1">
                <a:latin typeface="Calibri" charset="0"/>
              </a:rPr>
              <a:t>		a		b		c</a:t>
            </a:r>
            <a:r>
              <a:rPr lang="en-US" baseline="-25000">
                <a:latin typeface="Calibri" charset="0"/>
              </a:rPr>
              <a:t>1</a:t>
            </a:r>
            <a:r>
              <a:rPr lang="en-US" i="1">
                <a:latin typeface="Calibri" charset="0"/>
              </a:rPr>
              <a:t>		d</a:t>
            </a:r>
            <a:r>
              <a:rPr lang="en-US" baseline="-25000">
                <a:latin typeface="Calibri" charset="0"/>
              </a:rPr>
              <a:t>1</a:t>
            </a:r>
          </a:p>
          <a:p>
            <a:pPr eaLnBrk="1" hangingPunct="1">
              <a:buFont typeface="Monotype Sorts" charset="0"/>
              <a:buNone/>
            </a:pPr>
            <a:r>
              <a:rPr lang="en-US" i="1">
                <a:latin typeface="Calibri" charset="0"/>
              </a:rPr>
              <a:t>		a</a:t>
            </a:r>
            <a:r>
              <a:rPr lang="en-US" baseline="-25000">
                <a:latin typeface="Calibri" charset="0"/>
              </a:rPr>
              <a:t>2</a:t>
            </a:r>
            <a:r>
              <a:rPr lang="en-US" i="1">
                <a:latin typeface="Calibri" charset="0"/>
              </a:rPr>
              <a:t>		b		c		d</a:t>
            </a:r>
            <a:r>
              <a:rPr lang="en-US" baseline="-25000">
                <a:latin typeface="Calibri" charset="0"/>
              </a:rPr>
              <a:t>2</a:t>
            </a:r>
          </a:p>
          <a:p>
            <a:pPr eaLnBrk="1" hangingPunct="1">
              <a:buFont typeface="Monotype Sorts" charset="0"/>
              <a:buNone/>
            </a:pPr>
            <a:r>
              <a:rPr lang="en-US" i="1">
                <a:latin typeface="Calibri" charset="0"/>
              </a:rPr>
              <a:t>		a</a:t>
            </a:r>
            <a:r>
              <a:rPr lang="en-US" baseline="-25000">
                <a:latin typeface="Calibri" charset="0"/>
              </a:rPr>
              <a:t>3</a:t>
            </a:r>
            <a:r>
              <a:rPr lang="en-US" i="1">
                <a:latin typeface="Calibri" charset="0"/>
              </a:rPr>
              <a:t>		b</a:t>
            </a:r>
            <a:r>
              <a:rPr lang="en-US" baseline="-25000">
                <a:latin typeface="Calibri" charset="0"/>
              </a:rPr>
              <a:t>3</a:t>
            </a:r>
            <a:r>
              <a:rPr lang="en-US" i="1">
                <a:latin typeface="Calibri" charset="0"/>
              </a:rPr>
              <a:t>		c		d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396B7-B307-7F47-901E-94FAAFA0C0A2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86020" name="Line 4"/>
          <p:cNvSpPr>
            <a:spLocks noChangeShapeType="1"/>
          </p:cNvSpPr>
          <p:nvPr/>
        </p:nvSpPr>
        <p:spPr bwMode="auto">
          <a:xfrm>
            <a:off x="1371600" y="25908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86029" name="Group 13"/>
          <p:cNvGrpSpPr>
            <a:grpSpLocks/>
          </p:cNvGrpSpPr>
          <p:nvPr/>
        </p:nvGrpSpPr>
        <p:grpSpPr bwMode="auto">
          <a:xfrm>
            <a:off x="6232525" y="3200400"/>
            <a:ext cx="1797050" cy="2090738"/>
            <a:chOff x="3926" y="2016"/>
            <a:chExt cx="1132" cy="1317"/>
          </a:xfrm>
        </p:grpSpPr>
        <p:sp>
          <p:nvSpPr>
            <p:cNvPr id="86021" name="Line 5"/>
            <p:cNvSpPr>
              <a:spLocks noChangeShapeType="1"/>
            </p:cNvSpPr>
            <p:nvPr/>
          </p:nvSpPr>
          <p:spPr bwMode="auto">
            <a:xfrm flipH="1">
              <a:off x="4512" y="2016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6023" name="Text Box 7"/>
            <p:cNvSpPr txBox="1">
              <a:spLocks noChangeArrowheads="1"/>
            </p:cNvSpPr>
            <p:nvPr/>
          </p:nvSpPr>
          <p:spPr bwMode="auto">
            <a:xfrm>
              <a:off x="4800" y="2016"/>
              <a:ext cx="25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i="1">
                  <a:cs typeface="+mn-cs"/>
                </a:rPr>
                <a:t>d</a:t>
              </a:r>
            </a:p>
          </p:txBody>
        </p:sp>
        <p:sp>
          <p:nvSpPr>
            <p:cNvPr id="86025" name="Text Box 9"/>
            <p:cNvSpPr txBox="1">
              <a:spLocks noChangeArrowheads="1"/>
            </p:cNvSpPr>
            <p:nvPr/>
          </p:nvSpPr>
          <p:spPr bwMode="auto">
            <a:xfrm>
              <a:off x="3926" y="3045"/>
              <a:ext cx="9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Use </a:t>
              </a:r>
              <a:r>
                <a:rPr lang="en-US" i="1">
                  <a:solidFill>
                    <a:srgbClr val="00CC99"/>
                  </a:solidFill>
                  <a:cs typeface="+mn-cs"/>
                </a:rPr>
                <a:t>C</a:t>
              </a:r>
              <a:r>
                <a:rPr lang="en-US">
                  <a:solidFill>
                    <a:srgbClr val="00CC99"/>
                  </a:solidFill>
                  <a:cs typeface="+mn-cs"/>
                </a:rPr>
                <a:t>-&gt;</a:t>
              </a:r>
              <a:r>
                <a:rPr lang="en-US" i="1">
                  <a:solidFill>
                    <a:srgbClr val="00CC99"/>
                  </a:solidFill>
                  <a:cs typeface="+mn-cs"/>
                </a:rPr>
                <a:t>D</a:t>
              </a:r>
            </a:p>
          </p:txBody>
        </p:sp>
        <p:sp>
          <p:nvSpPr>
            <p:cNvPr id="86027" name="Line 11"/>
            <p:cNvSpPr>
              <a:spLocks noChangeShapeType="1"/>
            </p:cNvSpPr>
            <p:nvPr/>
          </p:nvSpPr>
          <p:spPr bwMode="auto">
            <a:xfrm flipV="1">
              <a:off x="4368" y="2448"/>
              <a:ext cx="9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6030" name="Group 14"/>
          <p:cNvGrpSpPr>
            <a:grpSpLocks/>
          </p:cNvGrpSpPr>
          <p:nvPr/>
        </p:nvGrpSpPr>
        <p:grpSpPr bwMode="auto">
          <a:xfrm>
            <a:off x="1143000" y="3200400"/>
            <a:ext cx="1566863" cy="2133600"/>
            <a:chOff x="720" y="2016"/>
            <a:chExt cx="987" cy="1344"/>
          </a:xfrm>
        </p:grpSpPr>
        <p:sp>
          <p:nvSpPr>
            <p:cNvPr id="86022" name="Line 6"/>
            <p:cNvSpPr>
              <a:spLocks noChangeShapeType="1"/>
            </p:cNvSpPr>
            <p:nvPr/>
          </p:nvSpPr>
          <p:spPr bwMode="auto">
            <a:xfrm flipH="1">
              <a:off x="1008" y="2064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6024" name="Text Box 8"/>
            <p:cNvSpPr txBox="1">
              <a:spLocks noChangeArrowheads="1"/>
            </p:cNvSpPr>
            <p:nvPr/>
          </p:nvSpPr>
          <p:spPr bwMode="auto">
            <a:xfrm>
              <a:off x="1392" y="2016"/>
              <a:ext cx="25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i="1">
                  <a:cs typeface="+mn-cs"/>
                </a:rPr>
                <a:t>a</a:t>
              </a:r>
            </a:p>
          </p:txBody>
        </p:sp>
        <p:sp>
          <p:nvSpPr>
            <p:cNvPr id="86026" name="Text Box 10"/>
            <p:cNvSpPr txBox="1">
              <a:spLocks noChangeArrowheads="1"/>
            </p:cNvSpPr>
            <p:nvPr/>
          </p:nvSpPr>
          <p:spPr bwMode="auto">
            <a:xfrm>
              <a:off x="720" y="3072"/>
              <a:ext cx="9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Use </a:t>
              </a:r>
              <a:r>
                <a:rPr lang="en-US" i="1">
                  <a:solidFill>
                    <a:srgbClr val="00CC99"/>
                  </a:solidFill>
                  <a:cs typeface="+mn-cs"/>
                </a:rPr>
                <a:t>B </a:t>
              </a:r>
              <a:r>
                <a:rPr lang="en-US">
                  <a:solidFill>
                    <a:srgbClr val="00CC99"/>
                  </a:solidFill>
                  <a:cs typeface="+mn-cs"/>
                </a:rPr>
                <a:t>-&gt;</a:t>
              </a:r>
              <a:r>
                <a:rPr lang="en-US" i="1">
                  <a:solidFill>
                    <a:srgbClr val="00CC99"/>
                  </a:solidFill>
                  <a:cs typeface="+mn-cs"/>
                </a:rPr>
                <a:t>A</a:t>
              </a:r>
            </a:p>
          </p:txBody>
        </p:sp>
        <p:sp>
          <p:nvSpPr>
            <p:cNvPr id="86028" name="Line 12"/>
            <p:cNvSpPr>
              <a:spLocks noChangeShapeType="1"/>
            </p:cNvSpPr>
            <p:nvPr/>
          </p:nvSpPr>
          <p:spPr bwMode="auto">
            <a:xfrm flipH="1" flipV="1">
              <a:off x="1392" y="2400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6034" name="Group 18"/>
          <p:cNvGrpSpPr>
            <a:grpSpLocks/>
          </p:cNvGrpSpPr>
          <p:nvPr/>
        </p:nvGrpSpPr>
        <p:grpSpPr bwMode="auto">
          <a:xfrm>
            <a:off x="1524000" y="3200400"/>
            <a:ext cx="6781800" cy="2913063"/>
            <a:chOff x="960" y="2016"/>
            <a:chExt cx="4272" cy="1835"/>
          </a:xfrm>
        </p:grpSpPr>
        <p:sp>
          <p:nvSpPr>
            <p:cNvPr id="86031" name="Text Box 15"/>
            <p:cNvSpPr txBox="1">
              <a:spLocks noChangeArrowheads="1"/>
            </p:cNvSpPr>
            <p:nvPr/>
          </p:nvSpPr>
          <p:spPr bwMode="auto">
            <a:xfrm>
              <a:off x="2198" y="3333"/>
              <a:ext cx="211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We</a:t>
              </a:r>
              <a:r>
                <a:rPr lang="ja-JP" altLang="en-US">
                  <a:latin typeface="Arial"/>
                  <a:cs typeface="+mn-cs"/>
                </a:rPr>
                <a:t>’</a:t>
              </a:r>
              <a:r>
                <a:rPr lang="en-US">
                  <a:cs typeface="+mn-cs"/>
                </a:rPr>
                <a:t>ve proved the</a:t>
              </a:r>
            </a:p>
            <a:p>
              <a:pPr>
                <a:defRPr/>
              </a:pPr>
              <a:r>
                <a:rPr lang="en-US">
                  <a:cs typeface="+mn-cs"/>
                </a:rPr>
                <a:t>second tuple must be </a:t>
              </a:r>
              <a:r>
                <a:rPr lang="en-US" i="1">
                  <a:cs typeface="+mn-cs"/>
                </a:rPr>
                <a:t>t</a:t>
              </a:r>
              <a:r>
                <a:rPr lang="en-US">
                  <a:cs typeface="+mn-cs"/>
                </a:rPr>
                <a:t>.</a:t>
              </a:r>
            </a:p>
          </p:txBody>
        </p:sp>
        <p:sp>
          <p:nvSpPr>
            <p:cNvPr id="86032" name="Line 16"/>
            <p:cNvSpPr>
              <a:spLocks noChangeShapeType="1"/>
            </p:cNvSpPr>
            <p:nvPr/>
          </p:nvSpPr>
          <p:spPr bwMode="auto">
            <a:xfrm flipH="1" flipV="1">
              <a:off x="2928" y="2400"/>
              <a:ext cx="336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6033" name="Rectangle 17"/>
            <p:cNvSpPr>
              <a:spLocks noChangeArrowheads="1"/>
            </p:cNvSpPr>
            <p:nvPr/>
          </p:nvSpPr>
          <p:spPr bwMode="auto">
            <a:xfrm>
              <a:off x="960" y="2016"/>
              <a:ext cx="4272" cy="384"/>
            </a:xfrm>
            <a:prstGeom prst="rect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6039" name="Group 23"/>
          <p:cNvGrpSpPr>
            <a:grpSpLocks/>
          </p:cNvGrpSpPr>
          <p:nvPr/>
        </p:nvGrpSpPr>
        <p:grpSpPr bwMode="auto">
          <a:xfrm>
            <a:off x="152400" y="228600"/>
            <a:ext cx="1763713" cy="3810000"/>
            <a:chOff x="96" y="144"/>
            <a:chExt cx="1111" cy="2400"/>
          </a:xfrm>
        </p:grpSpPr>
        <p:sp>
          <p:nvSpPr>
            <p:cNvPr id="86035" name="Text Box 19"/>
            <p:cNvSpPr txBox="1">
              <a:spLocks noChangeArrowheads="1"/>
            </p:cNvSpPr>
            <p:nvPr/>
          </p:nvSpPr>
          <p:spPr bwMode="auto">
            <a:xfrm>
              <a:off x="96" y="144"/>
              <a:ext cx="1111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The tuples</a:t>
              </a:r>
            </a:p>
            <a:p>
              <a:pPr>
                <a:defRPr/>
              </a:pPr>
              <a:r>
                <a:rPr lang="en-US">
                  <a:cs typeface="+mn-cs"/>
                </a:rPr>
                <a:t>of R pro-</a:t>
              </a:r>
            </a:p>
            <a:p>
              <a:pPr>
                <a:defRPr/>
              </a:pPr>
              <a:r>
                <a:rPr lang="en-US">
                  <a:cs typeface="+mn-cs"/>
                </a:rPr>
                <a:t>jected onto</a:t>
              </a:r>
            </a:p>
            <a:p>
              <a:pPr>
                <a:defRPr/>
              </a:pPr>
              <a:r>
                <a:rPr lang="en-US">
                  <a:cs typeface="+mn-cs"/>
                </a:rPr>
                <a:t>AB, BC, CD.</a:t>
              </a:r>
            </a:p>
          </p:txBody>
        </p:sp>
        <p:sp>
          <p:nvSpPr>
            <p:cNvPr id="86036" name="Line 20"/>
            <p:cNvSpPr>
              <a:spLocks noChangeShapeType="1"/>
            </p:cNvSpPr>
            <p:nvPr/>
          </p:nvSpPr>
          <p:spPr bwMode="auto">
            <a:xfrm>
              <a:off x="624" y="1152"/>
              <a:ext cx="288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6037" name="Line 21"/>
            <p:cNvSpPr>
              <a:spLocks noChangeShapeType="1"/>
            </p:cNvSpPr>
            <p:nvPr/>
          </p:nvSpPr>
          <p:spPr bwMode="auto">
            <a:xfrm>
              <a:off x="480" y="1152"/>
              <a:ext cx="384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6038" name="Line 22"/>
            <p:cNvSpPr>
              <a:spLocks noChangeShapeType="1"/>
            </p:cNvSpPr>
            <p:nvPr/>
          </p:nvSpPr>
          <p:spPr bwMode="auto">
            <a:xfrm>
              <a:off x="336" y="1152"/>
              <a:ext cx="48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Summary of the Chase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534400" cy="3962400"/>
          </a:xfrm>
        </p:spPr>
        <p:txBody>
          <a:bodyPr/>
          <a:lstStyle/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 sz="2800">
                <a:latin typeface="Calibri" charset="0"/>
              </a:rPr>
              <a:t>If two rows agree in the left side of a FD, make their right sides agree too.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 sz="2800">
                <a:latin typeface="Calibri" charset="0"/>
              </a:rPr>
              <a:t>Always replace a subscripted symbol by the corresponding unsubscripted one, if possible.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 sz="2800">
                <a:latin typeface="Calibri" charset="0"/>
              </a:rPr>
              <a:t>If we ever get an unsubscripted row, we know any tuple in the project-join is in the original (the join is lossless).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 sz="2800">
                <a:latin typeface="Calibri" charset="0"/>
              </a:rPr>
              <a:t>Otherwise, the final tableau is a counterexample.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03006B-D3EC-CA46-9C68-FC8290C4EFC2}" type="slidenum">
              <a:rPr lang="en-US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Lossy Join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Same relation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= </a:t>
            </a:r>
            <a:r>
              <a:rPr lang="en-US" i="1">
                <a:latin typeface="Calibri" charset="0"/>
              </a:rPr>
              <a:t>ABCD</a:t>
            </a:r>
            <a:r>
              <a:rPr lang="en-US">
                <a:latin typeface="Calibri" charset="0"/>
              </a:rPr>
              <a:t>  and same decomposition.</a:t>
            </a:r>
          </a:p>
          <a:p>
            <a:pPr eaLnBrk="1" hangingPunct="1"/>
            <a:r>
              <a:rPr lang="en-US">
                <a:latin typeface="Calibri" charset="0"/>
              </a:rPr>
              <a:t>But with only the FD 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C</a:t>
            </a:r>
            <a:r>
              <a:rPr lang="en-US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i="1">
                <a:solidFill>
                  <a:srgbClr val="00CC99"/>
                </a:solidFill>
                <a:latin typeface="Calibri" charset="0"/>
              </a:rPr>
              <a:t>D</a:t>
            </a:r>
            <a:r>
              <a:rPr lang="en-US">
                <a:latin typeface="Calibri" charset="0"/>
              </a:rPr>
              <a:t>.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D61DA7-1243-4441-A274-E984BC6319DD}" type="slidenum">
              <a:rPr lang="en-US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Keys of Relations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i="1">
                <a:latin typeface="Calibri" charset="0"/>
              </a:rPr>
              <a:t>K</a:t>
            </a:r>
            <a:r>
              <a:rPr lang="en-US">
                <a:latin typeface="Calibri" charset="0"/>
              </a:rPr>
              <a:t>  is a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superkey</a:t>
            </a:r>
            <a:r>
              <a:rPr lang="en-US" i="1"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 for relation </a:t>
            </a:r>
            <a:r>
              <a:rPr lang="en-US" i="1">
                <a:latin typeface="Calibri" charset="0"/>
              </a:rPr>
              <a:t>R </a:t>
            </a:r>
            <a:r>
              <a:rPr lang="en-US">
                <a:latin typeface="Calibri" charset="0"/>
              </a:rPr>
              <a:t> if </a:t>
            </a:r>
            <a:r>
              <a:rPr lang="en-US" i="1">
                <a:latin typeface="Calibri" charset="0"/>
              </a:rPr>
              <a:t>K</a:t>
            </a:r>
            <a:r>
              <a:rPr lang="en-US">
                <a:latin typeface="Calibri" charset="0"/>
              </a:rPr>
              <a:t>  functionally determines all of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.</a:t>
            </a:r>
          </a:p>
          <a:p>
            <a:pPr marL="609600" indent="-609600" eaLnBrk="1" hangingPunct="1"/>
            <a:r>
              <a:rPr lang="en-US" i="1">
                <a:latin typeface="Calibri" charset="0"/>
              </a:rPr>
              <a:t>K</a:t>
            </a:r>
            <a:r>
              <a:rPr lang="en-US">
                <a:latin typeface="Calibri" charset="0"/>
              </a:rPr>
              <a:t>  is a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key</a:t>
            </a:r>
            <a:r>
              <a:rPr lang="en-US">
                <a:latin typeface="Calibri" charset="0"/>
              </a:rPr>
              <a:t>  for </a:t>
            </a:r>
            <a:r>
              <a:rPr lang="en-US" i="1">
                <a:latin typeface="Calibri" charset="0"/>
              </a:rPr>
              <a:t>R</a:t>
            </a:r>
            <a:r>
              <a:rPr lang="en-US">
                <a:latin typeface="Calibri" charset="0"/>
              </a:rPr>
              <a:t>  if </a:t>
            </a:r>
            <a:r>
              <a:rPr lang="en-US" i="1">
                <a:latin typeface="Calibri" charset="0"/>
              </a:rPr>
              <a:t>K</a:t>
            </a:r>
            <a:r>
              <a:rPr lang="en-US">
                <a:latin typeface="Calibri" charset="0"/>
              </a:rPr>
              <a:t>  is a superkey, but no proper subset of </a:t>
            </a:r>
            <a:r>
              <a:rPr lang="en-US" i="1">
                <a:latin typeface="Calibri" charset="0"/>
              </a:rPr>
              <a:t>K</a:t>
            </a:r>
            <a:r>
              <a:rPr lang="en-US">
                <a:latin typeface="Calibri" charset="0"/>
              </a:rPr>
              <a:t>  is a superkey.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7E1B45-9C7B-7049-BA86-755104F17BF4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The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Tableau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charset="0"/>
              <a:buNone/>
            </a:pPr>
            <a:r>
              <a:rPr lang="en-US">
                <a:latin typeface="Calibri" charset="0"/>
              </a:rPr>
              <a:t>		</a:t>
            </a:r>
            <a:r>
              <a:rPr lang="en-US" i="1">
                <a:latin typeface="Calibri" charset="0"/>
              </a:rPr>
              <a:t>A		B		C		D</a:t>
            </a:r>
          </a:p>
          <a:p>
            <a:pPr eaLnBrk="1" hangingPunct="1">
              <a:buFont typeface="Monotype Sorts" charset="0"/>
              <a:buNone/>
            </a:pPr>
            <a:r>
              <a:rPr lang="en-US" i="1">
                <a:latin typeface="Calibri" charset="0"/>
              </a:rPr>
              <a:t>		a		b		c</a:t>
            </a:r>
            <a:r>
              <a:rPr lang="en-US" baseline="-25000">
                <a:latin typeface="Calibri" charset="0"/>
              </a:rPr>
              <a:t>1</a:t>
            </a:r>
            <a:r>
              <a:rPr lang="en-US" i="1">
                <a:latin typeface="Calibri" charset="0"/>
              </a:rPr>
              <a:t>		d</a:t>
            </a:r>
            <a:r>
              <a:rPr lang="en-US" baseline="-25000">
                <a:latin typeface="Calibri" charset="0"/>
              </a:rPr>
              <a:t>1</a:t>
            </a:r>
          </a:p>
          <a:p>
            <a:pPr eaLnBrk="1" hangingPunct="1">
              <a:buFont typeface="Monotype Sorts" charset="0"/>
              <a:buNone/>
            </a:pPr>
            <a:r>
              <a:rPr lang="en-US" i="1">
                <a:latin typeface="Calibri" charset="0"/>
              </a:rPr>
              <a:t>		a</a:t>
            </a:r>
            <a:r>
              <a:rPr lang="en-US" baseline="-25000">
                <a:latin typeface="Calibri" charset="0"/>
              </a:rPr>
              <a:t>2</a:t>
            </a:r>
            <a:r>
              <a:rPr lang="en-US" i="1">
                <a:latin typeface="Calibri" charset="0"/>
              </a:rPr>
              <a:t>		b		c		d</a:t>
            </a:r>
            <a:r>
              <a:rPr lang="en-US" baseline="-25000">
                <a:latin typeface="Calibri" charset="0"/>
              </a:rPr>
              <a:t>2</a:t>
            </a:r>
          </a:p>
          <a:p>
            <a:pPr eaLnBrk="1" hangingPunct="1">
              <a:buFont typeface="Monotype Sorts" charset="0"/>
              <a:buNone/>
            </a:pPr>
            <a:r>
              <a:rPr lang="en-US" i="1">
                <a:latin typeface="Calibri" charset="0"/>
              </a:rPr>
              <a:t>		a</a:t>
            </a:r>
            <a:r>
              <a:rPr lang="en-US" baseline="-25000">
                <a:latin typeface="Calibri" charset="0"/>
              </a:rPr>
              <a:t>3</a:t>
            </a:r>
            <a:r>
              <a:rPr lang="en-US" i="1">
                <a:latin typeface="Calibri" charset="0"/>
              </a:rPr>
              <a:t>		b</a:t>
            </a:r>
            <a:r>
              <a:rPr lang="en-US" baseline="-25000">
                <a:latin typeface="Calibri" charset="0"/>
              </a:rPr>
              <a:t>3</a:t>
            </a:r>
            <a:r>
              <a:rPr lang="en-US" i="1">
                <a:latin typeface="Calibri" charset="0"/>
              </a:rPr>
              <a:t>		c		d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CC88-8778-974A-8242-093801C81827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>
            <a:off x="1371600" y="25908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89093" name="Group 5"/>
          <p:cNvGrpSpPr>
            <a:grpSpLocks/>
          </p:cNvGrpSpPr>
          <p:nvPr/>
        </p:nvGrpSpPr>
        <p:grpSpPr bwMode="auto">
          <a:xfrm>
            <a:off x="6232525" y="3200400"/>
            <a:ext cx="1797050" cy="2090738"/>
            <a:chOff x="3926" y="2016"/>
            <a:chExt cx="1132" cy="1317"/>
          </a:xfrm>
        </p:grpSpPr>
        <p:sp>
          <p:nvSpPr>
            <p:cNvPr id="89094" name="Line 6"/>
            <p:cNvSpPr>
              <a:spLocks noChangeShapeType="1"/>
            </p:cNvSpPr>
            <p:nvPr/>
          </p:nvSpPr>
          <p:spPr bwMode="auto">
            <a:xfrm flipH="1">
              <a:off x="4512" y="2016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095" name="Text Box 7"/>
            <p:cNvSpPr txBox="1">
              <a:spLocks noChangeArrowheads="1"/>
            </p:cNvSpPr>
            <p:nvPr/>
          </p:nvSpPr>
          <p:spPr bwMode="auto">
            <a:xfrm>
              <a:off x="4800" y="2016"/>
              <a:ext cx="25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i="1">
                  <a:cs typeface="+mn-cs"/>
                </a:rPr>
                <a:t>d</a:t>
              </a:r>
            </a:p>
          </p:txBody>
        </p:sp>
        <p:sp>
          <p:nvSpPr>
            <p:cNvPr id="89096" name="Text Box 8"/>
            <p:cNvSpPr txBox="1">
              <a:spLocks noChangeArrowheads="1"/>
            </p:cNvSpPr>
            <p:nvPr/>
          </p:nvSpPr>
          <p:spPr bwMode="auto">
            <a:xfrm>
              <a:off x="3926" y="3045"/>
              <a:ext cx="9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Use </a:t>
              </a:r>
              <a:r>
                <a:rPr lang="en-US" i="1">
                  <a:solidFill>
                    <a:srgbClr val="00CC99"/>
                  </a:solidFill>
                  <a:cs typeface="+mn-cs"/>
                </a:rPr>
                <a:t>C</a:t>
              </a:r>
              <a:r>
                <a:rPr lang="en-US">
                  <a:solidFill>
                    <a:srgbClr val="00CC99"/>
                  </a:solidFill>
                  <a:cs typeface="+mn-cs"/>
                </a:rPr>
                <a:t>-&gt;</a:t>
              </a:r>
              <a:r>
                <a:rPr lang="en-US" i="1">
                  <a:solidFill>
                    <a:srgbClr val="00CC99"/>
                  </a:solidFill>
                  <a:cs typeface="+mn-cs"/>
                </a:rPr>
                <a:t>D</a:t>
              </a:r>
            </a:p>
          </p:txBody>
        </p:sp>
        <p:sp>
          <p:nvSpPr>
            <p:cNvPr id="89097" name="Line 9"/>
            <p:cNvSpPr>
              <a:spLocks noChangeShapeType="1"/>
            </p:cNvSpPr>
            <p:nvPr/>
          </p:nvSpPr>
          <p:spPr bwMode="auto">
            <a:xfrm flipV="1">
              <a:off x="4368" y="2448"/>
              <a:ext cx="9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1203325" y="4757738"/>
            <a:ext cx="485933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These three tuples are an example</a:t>
            </a:r>
          </a:p>
          <a:p>
            <a:pPr>
              <a:defRPr/>
            </a:pPr>
            <a:r>
              <a:rPr lang="en-US" i="1">
                <a:cs typeface="+mn-cs"/>
              </a:rPr>
              <a:t>R</a:t>
            </a:r>
            <a:r>
              <a:rPr lang="en-US">
                <a:cs typeface="+mn-cs"/>
              </a:rPr>
              <a:t>  that shows the join lossy.  </a:t>
            </a:r>
            <a:r>
              <a:rPr lang="en-US" i="1">
                <a:cs typeface="+mn-cs"/>
              </a:rPr>
              <a:t>abcd</a:t>
            </a:r>
          </a:p>
          <a:p>
            <a:pPr>
              <a:defRPr/>
            </a:pPr>
            <a:r>
              <a:rPr lang="en-US">
                <a:cs typeface="+mn-cs"/>
              </a:rPr>
              <a:t>is not in </a:t>
            </a:r>
            <a:r>
              <a:rPr lang="en-US" i="1">
                <a:cs typeface="+mn-cs"/>
              </a:rPr>
              <a:t>R</a:t>
            </a:r>
            <a:r>
              <a:rPr lang="en-US">
                <a:cs typeface="+mn-cs"/>
              </a:rPr>
              <a:t>, but we can project and</a:t>
            </a:r>
          </a:p>
          <a:p>
            <a:pPr>
              <a:defRPr/>
            </a:pPr>
            <a:r>
              <a:rPr lang="en-US">
                <a:cs typeface="+mn-cs"/>
              </a:rPr>
              <a:t>rejoin to get </a:t>
            </a:r>
            <a:r>
              <a:rPr lang="en-US" i="1">
                <a:cs typeface="+mn-cs"/>
              </a:rPr>
              <a:t>abcd</a:t>
            </a:r>
            <a:r>
              <a:rPr lang="en-US">
                <a:cs typeface="+mn-cs"/>
              </a:rPr>
              <a:t>.</a:t>
            </a:r>
          </a:p>
        </p:txBody>
      </p:sp>
      <p:grpSp>
        <p:nvGrpSpPr>
          <p:cNvPr id="89116" name="Group 28"/>
          <p:cNvGrpSpPr>
            <a:grpSpLocks/>
          </p:cNvGrpSpPr>
          <p:nvPr/>
        </p:nvGrpSpPr>
        <p:grpSpPr bwMode="auto">
          <a:xfrm>
            <a:off x="228600" y="838200"/>
            <a:ext cx="7239000" cy="3429000"/>
            <a:chOff x="144" y="528"/>
            <a:chExt cx="4560" cy="2160"/>
          </a:xfrm>
        </p:grpSpPr>
        <p:sp>
          <p:nvSpPr>
            <p:cNvPr id="89108" name="Rectangle 20"/>
            <p:cNvSpPr>
              <a:spLocks noChangeArrowheads="1"/>
            </p:cNvSpPr>
            <p:nvPr/>
          </p:nvSpPr>
          <p:spPr bwMode="auto">
            <a:xfrm>
              <a:off x="1056" y="1680"/>
              <a:ext cx="1344" cy="288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09" name="Rectangle 21"/>
            <p:cNvSpPr>
              <a:spLocks noChangeArrowheads="1"/>
            </p:cNvSpPr>
            <p:nvPr/>
          </p:nvSpPr>
          <p:spPr bwMode="auto">
            <a:xfrm>
              <a:off x="2208" y="2016"/>
              <a:ext cx="1344" cy="288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10" name="Rectangle 22"/>
            <p:cNvSpPr>
              <a:spLocks noChangeArrowheads="1"/>
            </p:cNvSpPr>
            <p:nvPr/>
          </p:nvSpPr>
          <p:spPr bwMode="auto">
            <a:xfrm>
              <a:off x="3360" y="2400"/>
              <a:ext cx="1344" cy="288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12" name="Text Box 24"/>
            <p:cNvSpPr txBox="1">
              <a:spLocks noChangeArrowheads="1"/>
            </p:cNvSpPr>
            <p:nvPr/>
          </p:nvSpPr>
          <p:spPr bwMode="auto">
            <a:xfrm>
              <a:off x="144" y="528"/>
              <a:ext cx="1611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These projections</a:t>
              </a:r>
            </a:p>
            <a:p>
              <a:pPr>
                <a:defRPr/>
              </a:pPr>
              <a:r>
                <a:rPr lang="en-US">
                  <a:cs typeface="+mn-cs"/>
                </a:rPr>
                <a:t>rejoin to form</a:t>
              </a:r>
            </a:p>
            <a:p>
              <a:pPr>
                <a:defRPr/>
              </a:pPr>
              <a:r>
                <a:rPr lang="en-US" i="1">
                  <a:cs typeface="+mn-cs"/>
                </a:rPr>
                <a:t>abcd</a:t>
              </a:r>
              <a:r>
                <a:rPr lang="en-US">
                  <a:cs typeface="+mn-cs"/>
                </a:rPr>
                <a:t>.</a:t>
              </a:r>
            </a:p>
          </p:txBody>
        </p:sp>
        <p:sp>
          <p:nvSpPr>
            <p:cNvPr id="89113" name="Line 25"/>
            <p:cNvSpPr>
              <a:spLocks noChangeShapeType="1"/>
            </p:cNvSpPr>
            <p:nvPr/>
          </p:nvSpPr>
          <p:spPr bwMode="auto">
            <a:xfrm>
              <a:off x="912" y="134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14" name="Line 26"/>
            <p:cNvSpPr>
              <a:spLocks noChangeShapeType="1"/>
            </p:cNvSpPr>
            <p:nvPr/>
          </p:nvSpPr>
          <p:spPr bwMode="auto">
            <a:xfrm>
              <a:off x="1200" y="1104"/>
              <a:ext cx="115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15" name="Line 27"/>
            <p:cNvSpPr>
              <a:spLocks noChangeShapeType="1"/>
            </p:cNvSpPr>
            <p:nvPr/>
          </p:nvSpPr>
          <p:spPr bwMode="auto">
            <a:xfrm>
              <a:off x="1536" y="960"/>
              <a:ext cx="2496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7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3NF Synthesis Algorithm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05800" cy="4191000"/>
          </a:xfrm>
        </p:spPr>
        <p:txBody>
          <a:bodyPr/>
          <a:lstStyle/>
          <a:p>
            <a:pPr marL="609600" indent="-609600" eaLnBrk="1" hangingPunct="1"/>
            <a:r>
              <a:rPr lang="en-US">
                <a:latin typeface="Calibri" charset="0"/>
              </a:rPr>
              <a:t>We can always construct a decomposition into 3NF relations with a lossless join and dependency preservation.</a:t>
            </a:r>
          </a:p>
          <a:p>
            <a:pPr marL="609600" indent="-609600" eaLnBrk="1" hangingPunct="1"/>
            <a:r>
              <a:rPr lang="en-US">
                <a:latin typeface="Calibri" charset="0"/>
              </a:rPr>
              <a:t>Need </a:t>
            </a:r>
            <a:r>
              <a:rPr lang="en-US" i="1">
                <a:solidFill>
                  <a:srgbClr val="FF0066"/>
                </a:solidFill>
                <a:latin typeface="Calibri" charset="0"/>
              </a:rPr>
              <a:t>minimal basis </a:t>
            </a:r>
            <a:r>
              <a:rPr lang="en-US">
                <a:latin typeface="Calibri" charset="0"/>
              </a:rPr>
              <a:t> for the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s: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Right sides are single attributes.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No FD can be removed.</a:t>
            </a:r>
          </a:p>
          <a:p>
            <a:pPr marL="990600" lvl="1" indent="-5334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No attribute can be removed from a left side.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F4DFE-1D36-8A46-ACB7-AE23C1A58789}" type="slidenum">
              <a:rPr lang="en-US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Constructing a Minimal Basis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Split right sides.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Repeatedly try to remove an FD and see if the remaining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are equivalent to the original.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Repeatedly try to remove an attribute from a left side and see if the resulting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are equivalent to the original.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5DB37-937A-5E4F-87BD-FD7D6313F575}" type="slidenum">
              <a:rPr lang="en-US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3NF Synthesis – (2)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One relation for each FD in the minimal basis.</a:t>
            </a:r>
          </a:p>
          <a:p>
            <a:pPr lvl="1" eaLnBrk="1" hangingPunct="1"/>
            <a:r>
              <a:rPr lang="en-US">
                <a:latin typeface="Calibri" charset="0"/>
              </a:rPr>
              <a:t>Schema is the union of the left and right sides.</a:t>
            </a:r>
          </a:p>
          <a:p>
            <a:pPr eaLnBrk="1" hangingPunct="1"/>
            <a:r>
              <a:rPr lang="en-US">
                <a:latin typeface="Calibri" charset="0"/>
              </a:rPr>
              <a:t>If no key is contained in an FD, then add one relation whose schema is some key.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F1860-92FD-B74B-A95A-FF554D5ABCF7}" type="slidenum">
              <a:rPr lang="en-US"/>
              <a:pPr>
                <a:defRPr/>
              </a:pPr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3NF Synthesis</a:t>
            </a:r>
          </a:p>
        </p:txBody>
      </p:sp>
      <p:sp>
        <p:nvSpPr>
          <p:cNvPr id="768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Relation R = ABCD.</a:t>
            </a:r>
          </a:p>
          <a:p>
            <a:pPr eaLnBrk="1" hangingPunct="1"/>
            <a:r>
              <a:rPr lang="en-US">
                <a:latin typeface="Calibri" charset="0"/>
              </a:rPr>
              <a:t>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altLang="ja-JP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B </a:t>
            </a:r>
            <a:r>
              <a:rPr lang="en-US" altLang="ja-JP">
                <a:latin typeface="Calibri" charset="0"/>
              </a:rPr>
              <a:t> and 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A</a:t>
            </a:r>
            <a:r>
              <a:rPr lang="en-US" altLang="ja-JP">
                <a:solidFill>
                  <a:srgbClr val="00CC99"/>
                </a:solidFill>
                <a:latin typeface="Calibri" charset="0"/>
              </a:rPr>
              <a:t>-&gt;</a:t>
            </a:r>
            <a:r>
              <a:rPr lang="en-US" altLang="ja-JP" i="1">
                <a:solidFill>
                  <a:srgbClr val="00CC99"/>
                </a:solidFill>
                <a:latin typeface="Calibri" charset="0"/>
              </a:rPr>
              <a:t>C</a:t>
            </a:r>
            <a:r>
              <a:rPr lang="en-US" altLang="ja-JP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solidFill>
                  <a:srgbClr val="3366FF"/>
                </a:solidFill>
                <a:latin typeface="Calibri" charset="0"/>
              </a:rPr>
              <a:t>Decomposition</a:t>
            </a:r>
            <a:r>
              <a:rPr lang="en-US">
                <a:latin typeface="Calibri" charset="0"/>
              </a:rPr>
              <a:t>: AB and AC from the FD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s, plus AD for a key. 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17874-CC1A-534B-BCBF-EE01CF8BCF3F}" type="slidenum">
              <a:rPr lang="en-US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Why It Works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FF9900"/>
                </a:solidFill>
                <a:latin typeface="Calibri" charset="0"/>
              </a:rPr>
              <a:t>Preserves dependencies</a:t>
            </a:r>
            <a:r>
              <a:rPr lang="en-US">
                <a:latin typeface="Calibri" charset="0"/>
              </a:rPr>
              <a:t>: each FD from a minimal basis is contained in a relation, thus preserved.</a:t>
            </a:r>
          </a:p>
          <a:p>
            <a:pPr eaLnBrk="1" hangingPunct="1"/>
            <a:r>
              <a:rPr lang="en-US">
                <a:solidFill>
                  <a:srgbClr val="FF9900"/>
                </a:solidFill>
                <a:latin typeface="Calibri" charset="0"/>
              </a:rPr>
              <a:t>Lossless Join</a:t>
            </a:r>
            <a:r>
              <a:rPr lang="en-US">
                <a:latin typeface="Calibri" charset="0"/>
              </a:rPr>
              <a:t>: use the chase to show that the row for the relation that contains a key can be made all-unsubscripted variables.</a:t>
            </a:r>
          </a:p>
          <a:p>
            <a:pPr eaLnBrk="1" hangingPunct="1"/>
            <a:r>
              <a:rPr lang="en-US">
                <a:solidFill>
                  <a:srgbClr val="FF9900"/>
                </a:solidFill>
                <a:latin typeface="Calibri" charset="0"/>
              </a:rPr>
              <a:t>3NF</a:t>
            </a:r>
            <a:r>
              <a:rPr lang="en-US">
                <a:latin typeface="Calibri" charset="0"/>
              </a:rPr>
              <a:t>: hard part – a property of minimal bases.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5116F-EFBD-AC4F-AC39-87416E2D852F}" type="slidenum">
              <a:rPr lang="en-US"/>
              <a:pPr>
                <a:defRPr/>
              </a:pPr>
              <a:t>65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Superkey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charset="0"/>
              <a:buNone/>
            </a:pPr>
            <a:r>
              <a:rPr lang="en-US">
                <a:solidFill>
                  <a:srgbClr val="CC00CC"/>
                </a:solidFill>
                <a:latin typeface="Calibri" charset="0"/>
              </a:rPr>
              <a:t>Drinkers(name, addr, beersLiked, manf,	favBeer)</a:t>
            </a:r>
          </a:p>
          <a:p>
            <a:pPr eaLnBrk="1" hangingPunct="1"/>
            <a:r>
              <a:rPr lang="en-US">
                <a:latin typeface="Calibri" charset="0"/>
              </a:rPr>
              <a:t>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{name, beersLiked}</a:t>
            </a:r>
            <a:r>
              <a:rPr lang="en-US">
                <a:latin typeface="Calibri" charset="0"/>
              </a:rPr>
              <a:t> is a superkey because together these attributes determine all the other attributes.</a:t>
            </a:r>
          </a:p>
          <a:p>
            <a:pPr lvl="1" eaLnBrk="1" hangingPunct="1"/>
            <a:r>
              <a:rPr lang="en-US">
                <a:solidFill>
                  <a:schemeClr val="accent1"/>
                </a:solidFill>
                <a:latin typeface="Calibri" charset="0"/>
              </a:rPr>
              <a:t>name -&gt; addr favBeer</a:t>
            </a:r>
          </a:p>
          <a:p>
            <a:pPr lvl="1" eaLnBrk="1" hangingPunct="1"/>
            <a:r>
              <a:rPr lang="en-US">
                <a:solidFill>
                  <a:schemeClr val="accent1"/>
                </a:solidFill>
                <a:latin typeface="Calibri" charset="0"/>
              </a:rPr>
              <a:t>beersLiked -&gt; manf</a:t>
            </a:r>
          </a:p>
          <a:p>
            <a:pPr lvl="1" eaLnBrk="1" hangingPunct="1"/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0B9C9-7E26-664A-8319-CEC3E7F518AE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Example</a:t>
            </a:r>
            <a:r>
              <a:rPr lang="en-US">
                <a:latin typeface="Calibri" charset="0"/>
              </a:rPr>
              <a:t>: Key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33CC33"/>
                </a:solidFill>
                <a:latin typeface="Calibri" charset="0"/>
              </a:rPr>
              <a:t>{name, beersLiked}</a:t>
            </a:r>
            <a:r>
              <a:rPr lang="en-US">
                <a:latin typeface="Calibri" charset="0"/>
              </a:rPr>
              <a:t> is a </a:t>
            </a:r>
            <a:r>
              <a:rPr lang="en-US">
                <a:solidFill>
                  <a:srgbClr val="FF0066"/>
                </a:solidFill>
                <a:latin typeface="Calibri" charset="0"/>
              </a:rPr>
              <a:t>key</a:t>
            </a:r>
            <a:r>
              <a:rPr lang="en-US">
                <a:latin typeface="Calibri" charset="0"/>
              </a:rPr>
              <a:t> because neither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{name}</a:t>
            </a:r>
            <a:r>
              <a:rPr lang="en-US">
                <a:latin typeface="Calibri" charset="0"/>
              </a:rPr>
              <a:t> nor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{beersLiked}</a:t>
            </a:r>
            <a:r>
              <a:rPr lang="en-US">
                <a:latin typeface="Calibri" charset="0"/>
              </a:rPr>
              <a:t> is a superkey.</a:t>
            </a:r>
          </a:p>
          <a:p>
            <a:pPr lvl="1" eaLnBrk="1" hangingPunct="1"/>
            <a:r>
              <a:rPr lang="en-US">
                <a:solidFill>
                  <a:schemeClr val="accent1"/>
                </a:solidFill>
                <a:latin typeface="Calibri" charset="0"/>
              </a:rPr>
              <a:t>name</a:t>
            </a:r>
            <a:r>
              <a:rPr lang="en-US">
                <a:latin typeface="Calibri" charset="0"/>
              </a:rPr>
              <a:t> doesn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t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-&gt; manf</a:t>
            </a:r>
            <a:r>
              <a:rPr lang="en-US" altLang="ja-JP">
                <a:latin typeface="Calibri" charset="0"/>
              </a:rPr>
              <a:t>;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beersLiked</a:t>
            </a:r>
            <a:r>
              <a:rPr lang="en-US" altLang="ja-JP">
                <a:latin typeface="Calibri" charset="0"/>
              </a:rPr>
              <a:t> doesn</a:t>
            </a:r>
            <a:r>
              <a:rPr lang="ja-JP" alt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t 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-&gt; addr</a:t>
            </a:r>
            <a:r>
              <a:rPr lang="en-US" altLang="ja-JP">
                <a:latin typeface="Calibri" charset="0"/>
              </a:rPr>
              <a:t>.</a:t>
            </a:r>
          </a:p>
          <a:p>
            <a:pPr eaLnBrk="1" hangingPunct="1"/>
            <a:r>
              <a:rPr lang="en-US">
                <a:latin typeface="Calibri" charset="0"/>
              </a:rPr>
              <a:t>There are no other keys, but lots of superkeys.</a:t>
            </a:r>
          </a:p>
          <a:p>
            <a:pPr lvl="1" eaLnBrk="1" hangingPunct="1"/>
            <a:r>
              <a:rPr lang="en-US">
                <a:latin typeface="Calibri" charset="0"/>
              </a:rPr>
              <a:t>Any superset of </a:t>
            </a:r>
            <a:r>
              <a:rPr lang="en-US">
                <a:solidFill>
                  <a:srgbClr val="33CC33"/>
                </a:solidFill>
                <a:latin typeface="Calibri" charset="0"/>
              </a:rPr>
              <a:t>{name, beersLiked}</a:t>
            </a:r>
            <a:r>
              <a:rPr lang="en-US">
                <a:latin typeface="Calibri" charset="0"/>
              </a:rPr>
              <a:t>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B6D667-21EB-E742-BB08-1B0078355B80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Where Do Keys Come From?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620000" cy="4114800"/>
          </a:xfrm>
        </p:spPr>
        <p:txBody>
          <a:bodyPr/>
          <a:lstStyle/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Just assert a key </a:t>
            </a:r>
            <a:r>
              <a:rPr lang="en-US" i="1">
                <a:latin typeface="Calibri" charset="0"/>
              </a:rPr>
              <a:t>K</a:t>
            </a:r>
            <a:r>
              <a:rPr lang="en-US">
                <a:latin typeface="Calibri" charset="0"/>
              </a:rPr>
              <a:t>.</a:t>
            </a:r>
          </a:p>
          <a:p>
            <a:pPr marL="990600" lvl="1" indent="-533400" eaLnBrk="1" hangingPunct="1"/>
            <a:r>
              <a:rPr lang="en-US">
                <a:latin typeface="Calibri" charset="0"/>
              </a:rPr>
              <a:t>The only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are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K</a:t>
            </a:r>
            <a:r>
              <a:rPr lang="en-US" altLang="ja-JP">
                <a:solidFill>
                  <a:schemeClr val="accent1"/>
                </a:solidFill>
                <a:latin typeface="Calibri" charset="0"/>
              </a:rPr>
              <a:t> -&gt; </a:t>
            </a:r>
            <a:r>
              <a:rPr lang="en-US" altLang="ja-JP" i="1">
                <a:solidFill>
                  <a:schemeClr val="accent1"/>
                </a:solidFill>
                <a:latin typeface="Calibri" charset="0"/>
              </a:rPr>
              <a:t>A</a:t>
            </a:r>
            <a:r>
              <a:rPr lang="en-US" altLang="ja-JP">
                <a:latin typeface="Calibri" charset="0"/>
              </a:rPr>
              <a:t>  for all attributes </a:t>
            </a:r>
            <a:r>
              <a:rPr lang="en-US" altLang="ja-JP" i="1">
                <a:latin typeface="Calibri" charset="0"/>
              </a:rPr>
              <a:t>A.</a:t>
            </a:r>
          </a:p>
          <a:p>
            <a:pPr marL="609600" indent="-609600" eaLnBrk="1" hangingPunct="1">
              <a:buFont typeface="Monotype Sorts" charset="0"/>
              <a:buAutoNum type="arabicPeriod"/>
            </a:pPr>
            <a:r>
              <a:rPr lang="en-US">
                <a:latin typeface="Calibri" charset="0"/>
              </a:rPr>
              <a:t>Assert FD</a:t>
            </a:r>
            <a:r>
              <a:rPr lang="en-US">
                <a:latin typeface="Arial" charset="0"/>
              </a:rPr>
              <a:t>’</a:t>
            </a:r>
            <a:r>
              <a:rPr lang="en-US" altLang="ja-JP">
                <a:latin typeface="Calibri" charset="0"/>
              </a:rPr>
              <a:t>s and deduce the keys by systematic exploration.</a:t>
            </a:r>
            <a:endParaRPr lang="en-US">
              <a:latin typeface="Calibri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670E3-4D99-044B-B83A-F21024542EB3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3131</Words>
  <Application>Microsoft Macintosh PowerPoint</Application>
  <PresentationFormat>On-screen Show (4:3)</PresentationFormat>
  <Paragraphs>444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Design Theory for  Relational Databases (cf. Chapter 3)</vt:lpstr>
      <vt:lpstr>Functional Dependencies</vt:lpstr>
      <vt:lpstr>Splitting Right Sides of FD’s</vt:lpstr>
      <vt:lpstr>Example: FD’s</vt:lpstr>
      <vt:lpstr>Example: Possible Data</vt:lpstr>
      <vt:lpstr>Keys of Relations</vt:lpstr>
      <vt:lpstr>Example: Superkey</vt:lpstr>
      <vt:lpstr>Example: Key</vt:lpstr>
      <vt:lpstr>Where Do Keys Come From?</vt:lpstr>
      <vt:lpstr>More FD’s From “Physics”</vt:lpstr>
      <vt:lpstr>Inferring FD’s</vt:lpstr>
      <vt:lpstr>Inference Test</vt:lpstr>
      <vt:lpstr>Inference Test – (2)</vt:lpstr>
      <vt:lpstr>Closure Test</vt:lpstr>
      <vt:lpstr>PowerPoint Presentation</vt:lpstr>
      <vt:lpstr>Finding All Implied FD’s</vt:lpstr>
      <vt:lpstr>Why?</vt:lpstr>
      <vt:lpstr>Basic Idea</vt:lpstr>
      <vt:lpstr>Simple, Exponential Algorithm</vt:lpstr>
      <vt:lpstr>A Few Tricks</vt:lpstr>
      <vt:lpstr>Example: Projecting FD’s</vt:lpstr>
      <vt:lpstr>Example -- Continued</vt:lpstr>
      <vt:lpstr>A Geometric View of FD’s</vt:lpstr>
      <vt:lpstr>Example: R(A,B)</vt:lpstr>
      <vt:lpstr>An FD is a Subset of Instances</vt:lpstr>
      <vt:lpstr>Example: A -&gt; B for R(A,B)</vt:lpstr>
      <vt:lpstr>Representing Sets of FD’s</vt:lpstr>
      <vt:lpstr>Example</vt:lpstr>
      <vt:lpstr>Implication of FD’s</vt:lpstr>
      <vt:lpstr>Example</vt:lpstr>
      <vt:lpstr>Relational Schema Design</vt:lpstr>
      <vt:lpstr>Example of Bad Design</vt:lpstr>
      <vt:lpstr>This Bad Design Also Exhibits Anomalies</vt:lpstr>
      <vt:lpstr>Desiderata for Normal Forms</vt:lpstr>
      <vt:lpstr>Boyce-Codd Normal Form </vt:lpstr>
      <vt:lpstr>Example</vt:lpstr>
      <vt:lpstr>Another Example</vt:lpstr>
      <vt:lpstr>Decomposition into BCNF</vt:lpstr>
      <vt:lpstr>Decompose R  Using X  -&gt; Y</vt:lpstr>
      <vt:lpstr>Decomposition Picture</vt:lpstr>
      <vt:lpstr>Example: BCNF Decomposition</vt:lpstr>
      <vt:lpstr>Example -- Continued</vt:lpstr>
      <vt:lpstr>Example -- Continued</vt:lpstr>
      <vt:lpstr>Example -- Concluded</vt:lpstr>
      <vt:lpstr>Desiderata for Normal Forms: BCNF</vt:lpstr>
      <vt:lpstr>Third Normal Form -- Motivation</vt:lpstr>
      <vt:lpstr>We Cannot Enforce FD’s</vt:lpstr>
      <vt:lpstr>An Unenforceable FD</vt:lpstr>
      <vt:lpstr>3NF Lets Us Avoid This Problem</vt:lpstr>
      <vt:lpstr>Example: 3NF</vt:lpstr>
      <vt:lpstr>What 3NF and BCNF Give You</vt:lpstr>
      <vt:lpstr>3NF and BCNF -- Continued</vt:lpstr>
      <vt:lpstr>Testing for a Lossless Join</vt:lpstr>
      <vt:lpstr>The Chase Test</vt:lpstr>
      <vt:lpstr>The Chase – (2)</vt:lpstr>
      <vt:lpstr>Example: The Chase</vt:lpstr>
      <vt:lpstr>The Tableau</vt:lpstr>
      <vt:lpstr>Summary of the Chase</vt:lpstr>
      <vt:lpstr>Example: Lossy Join</vt:lpstr>
      <vt:lpstr>The Tableau</vt:lpstr>
      <vt:lpstr>3NF Synthesis Algorithm</vt:lpstr>
      <vt:lpstr>Constructing a Minimal Basis</vt:lpstr>
      <vt:lpstr>3NF Synthesis – (2)</vt:lpstr>
      <vt:lpstr>Example: 3NF Synthesis</vt:lpstr>
      <vt:lpstr>Why It Works</vt:lpstr>
    </vt:vector>
  </TitlesOfParts>
  <Company>Stanford University, CS Dept.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CS206 --- Electronic Commerce</dc:title>
  <dc:creator>Jeff Ullman</dc:creator>
  <cp:lastModifiedBy>Todd Green</cp:lastModifiedBy>
  <cp:revision>202</cp:revision>
  <dcterms:created xsi:type="dcterms:W3CDTF">2002-03-23T20:14:09Z</dcterms:created>
  <dcterms:modified xsi:type="dcterms:W3CDTF">2011-02-08T00:09:24Z</dcterms:modified>
</cp:coreProperties>
</file>