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72" r:id="rId4"/>
    <p:sldId id="273" r:id="rId5"/>
    <p:sldId id="28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4" r:id="rId17"/>
    <p:sldId id="268" r:id="rId18"/>
    <p:sldId id="281" r:id="rId19"/>
    <p:sldId id="283" r:id="rId20"/>
    <p:sldId id="287" r:id="rId21"/>
    <p:sldId id="288" r:id="rId22"/>
    <p:sldId id="277" r:id="rId23"/>
    <p:sldId id="275" r:id="rId24"/>
    <p:sldId id="278" r:id="rId25"/>
    <p:sldId id="279" r:id="rId26"/>
    <p:sldId id="285" r:id="rId27"/>
    <p:sldId id="269" r:id="rId28"/>
    <p:sldId id="270" r:id="rId29"/>
    <p:sldId id="271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4" d="100"/>
          <a:sy n="104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esProps" Target="presProps.xml"/><Relationship Id="rId31" Type="http://schemas.openxmlformats.org/officeDocument/2006/relationships/slide" Target="slides/slide30.xml"/><Relationship Id="rId34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ableStyles" Target="tableStyle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C76EE-C47F-E94A-A024-78690CBC7C26}" type="datetimeFigureOut">
              <a:rPr/>
              <a:pPr/>
              <a:t>3/21/09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4CDFB-6387-804D-839F-0728BB4380A3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C82EC-7344-0D43-8E39-078BE3FABF60}" type="datetimeFigureOut">
              <a:rPr/>
              <a:pPr/>
              <a:t>3/21/09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7520A-3E63-9244-A96F-6F7E9F6C9E70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Diamond shape?  Also point out: this</a:t>
            </a:r>
            <a:r>
              <a:rPr lang="en-US" baseline="0"/>
              <a:t> is another measure of expressiveness of provenance models.  Point out that N-equivalence of UCQs implies everything else (hence commercial DBMS optimizations OK for K-relations)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DBDE0-A171-4584-932D-47A2EB246D9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Diamond shape?  Also point out: this</a:t>
            </a:r>
            <a:r>
              <a:rPr lang="en-US" baseline="0"/>
              <a:t> is another measure of expressiveness of provenance models.  Point out that N-equivalence of UCQs implies everything else (hence commercial DBMS optimizations OK for K-relations)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DBDE0-A171-4584-932D-47A2EB246D9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Diamond shape?  Also point out: this</a:t>
            </a:r>
            <a:r>
              <a:rPr lang="en-US" baseline="0"/>
              <a:t> is another measure of expressiveness of provenance models.  Point out that N-equivalence of UCQs implies everything else (hence commercial DBMS optimizations OK for K-relations)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DBDE0-A171-4584-932D-47A2EB246D9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662F-25FC-044B-86A5-B9A31BF37AF7}" type="datetime1">
              <a:rPr/>
              <a:pPr/>
              <a:t>3/21/09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1DED-8B6D-3B47-8414-070E6E106120}" type="datetime1">
              <a:rPr/>
              <a:pPr/>
              <a:t>3/21/09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F00F-A9C6-5348-9F3F-353071DD2D52}" type="datetime1">
              <a:rPr/>
              <a:pPr/>
              <a:t>3/21/09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1BF9-4AA8-F84E-8DBE-3E7DBAE0EDCF}" type="datetime1">
              <a:rPr/>
              <a:pPr/>
              <a:t>3/21/09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D272-7E83-3945-9A2A-107553B1CF05}" type="datetime1">
              <a:rPr/>
              <a:pPr/>
              <a:t>3/21/09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6986-F257-4A4A-955D-0F62BB893C1A}" type="datetime1">
              <a:rPr/>
              <a:pPr/>
              <a:t>3/21/09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8661-60A9-0F4A-A6A7-DA30557F2812}" type="datetime1">
              <a:rPr/>
              <a:pPr/>
              <a:t>3/21/09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DB64-EFCF-244F-AFE6-5D604E6E94EC}" type="datetime1">
              <a:rPr/>
              <a:pPr/>
              <a:t>3/21/09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964C-93BF-BD40-BDF9-0AB2EEFF42CF}" type="datetime1">
              <a:rPr/>
              <a:pPr/>
              <a:t>3/21/09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50FD-95EC-7442-A161-E4580CFFBDF2}" type="datetime1">
              <a:rPr/>
              <a:pPr/>
              <a:t>3/21/09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10F-582A-A944-9B15-5CC51D69E63F}" type="datetime1">
              <a:rPr/>
              <a:pPr/>
              <a:t>3/21/09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952B-5394-2443-9FA9-EA3E1A5C5765}" type="datetime1">
              <a:rPr/>
              <a:pPr/>
              <a:t>3/21/09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78B0C-917A-EA46-9F25-84CF30C2160C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/>
              <a:t>Containment of Conjunctive Queries on Annotated Relations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438400"/>
          </a:xfrm>
        </p:spPr>
        <p:txBody>
          <a:bodyPr>
            <a:normAutofit/>
          </a:bodyPr>
          <a:lstStyle/>
          <a:p>
            <a:r>
              <a:rPr lang="en-US" b="1"/>
              <a:t>Todd J. Green</a:t>
            </a:r>
          </a:p>
          <a:p>
            <a:r>
              <a:rPr lang="en-US"/>
              <a:t>University of Pennsylvania</a:t>
            </a:r>
          </a:p>
          <a:p>
            <a:r>
              <a:rPr lang="en-US"/>
              <a:t>March 25, 2009</a:t>
            </a:r>
            <a:br>
              <a:rPr lang="en-US"/>
            </a:br>
            <a:r>
              <a:rPr lang="en-US"/>
              <a:t>@ ICDT 09, Saint Petersburg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52400" y="40502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2400" y="3135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B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4419600" y="3870960"/>
          <a:ext cx="4316985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98587"/>
                <a:gridCol w="1290955"/>
                <a:gridCol w="112744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mtClean="0"/>
                        <a:t>Comm.</a:t>
                      </a:r>
                      <a:r>
                        <a:rPr lang="en-US" baseline="0" smtClean="0"/>
                        <a:t> Name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mtClean="0"/>
                        <a:t>Ring-tailed Lemur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  <a:latin typeface="cmsy10"/>
                        </a:rPr>
                        <a:t>¢</a:t>
                      </a: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  <a:latin typeface="cmsy10"/>
                        </a:rPr>
                        <a:t>¢</a:t>
                      </a: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/>
                        <a:t>Ring-tailed Lemur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white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mtClean="0"/>
              <a:t>Combining Annotations in Queries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56260" y="3916680"/>
          <a:ext cx="272846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346391"/>
                <a:gridCol w="589280"/>
                <a:gridCol w="325755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0223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</a:t>
                      </a:r>
                      <a:r>
                        <a:rPr lang="en-US" i="1" baseline="0" smtClean="0"/>
                        <a:t> </a:t>
                      </a:r>
                      <a:r>
                        <a:rPr lang="en-US" i="1" smtClean="0"/>
                        <a:t>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smtClean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56260" y="4861560"/>
          <a:ext cx="3171371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36739"/>
                <a:gridCol w="1478280"/>
                <a:gridCol w="356352"/>
              </a:tblGrid>
              <a:tr h="254000"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Comm. Name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 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Ring-tailed</a:t>
                      </a:r>
                    </a:p>
                    <a:p>
                      <a:r>
                        <a:rPr lang="en-US" smtClean="0"/>
                        <a:t>Lemur</a:t>
                      </a:r>
                      <a:endParaRPr lang="en-US" i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u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56260" y="1661160"/>
          <a:ext cx="4289108" cy="109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043"/>
                <a:gridCol w="935355"/>
                <a:gridCol w="589280"/>
                <a:gridCol w="1227138"/>
                <a:gridCol w="721868"/>
                <a:gridCol w="348424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56260" y="2956560"/>
          <a:ext cx="273227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227138"/>
                <a:gridCol w="721868"/>
                <a:gridCol w="31623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r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054" y="2440540"/>
            <a:ext cx="366346" cy="30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0260" y="2076450"/>
            <a:ext cx="320874" cy="29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5860" y="432054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412297" y="3870475"/>
          <a:ext cx="4350703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98587"/>
                <a:gridCol w="1290955"/>
                <a:gridCol w="1161161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mtClean="0"/>
                        <a:t>Comm.</a:t>
                      </a:r>
                      <a:r>
                        <a:rPr lang="en-US" baseline="0" smtClean="0"/>
                        <a:t> Name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mtClean="0"/>
                        <a:t>Ring-tailed Lemur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  <a:latin typeface="cmsy10"/>
                        </a:rPr>
                        <a:t>¢</a:t>
                      </a: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  <a:latin typeface="cmsy10"/>
                        </a:rPr>
                        <a:t>¢</a:t>
                      </a: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/>
                        <a:t>Ring-tailed Lemur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white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/>
                        <a:t>Ring-tailed Lemur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white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5029200" y="1597729"/>
            <a:ext cx="3657600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i="1" smtClean="0"/>
              <a:t>E</a:t>
            </a:r>
            <a:r>
              <a:rPr lang="en-US" smtClean="0"/>
              <a:t>(name, color)   :– </a:t>
            </a:r>
          </a:p>
          <a:p>
            <a:r>
              <a:rPr lang="en-US" i="1" smtClean="0"/>
              <a:t>     B</a:t>
            </a:r>
            <a:r>
              <a:rPr lang="en-US" smtClean="0"/>
              <a:t>(id, “hand color”, color),</a:t>
            </a:r>
          </a:p>
          <a:p>
            <a:r>
              <a:rPr lang="en-US" i="1" smtClean="0"/>
              <a:t>     C</a:t>
            </a:r>
            <a:r>
              <a:rPr lang="en-US" smtClean="0"/>
              <a:t>(id, species,_), </a:t>
            </a:r>
            <a:r>
              <a:rPr lang="en-US" i="1" smtClean="0"/>
              <a:t>D</a:t>
            </a:r>
            <a:r>
              <a:rPr lang="en-US" smtClean="0"/>
              <a:t>(species, name)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29199" y="1216729"/>
            <a:ext cx="370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Union of conjunctive queries (UCQ)</a:t>
            </a:r>
            <a:endParaRPr lang="en-US" b="1"/>
          </a:p>
        </p:txBody>
      </p:sp>
      <p:sp>
        <p:nvSpPr>
          <p:cNvPr id="25" name="Rectangle 24"/>
          <p:cNvSpPr/>
          <p:nvPr/>
        </p:nvSpPr>
        <p:spPr>
          <a:xfrm>
            <a:off x="152400" y="2895600"/>
            <a:ext cx="3200400" cy="8382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52400" y="3810000"/>
            <a:ext cx="3200400" cy="8382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29200" y="2514600"/>
            <a:ext cx="3810000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i="1" smtClean="0"/>
              <a:t>E</a:t>
            </a:r>
            <a:r>
              <a:rPr lang="en-US" smtClean="0"/>
              <a:t>(name, color)   :– </a:t>
            </a:r>
            <a:endParaRPr lang="en-US" i="1" smtClean="0"/>
          </a:p>
          <a:p>
            <a:r>
              <a:rPr lang="en-US" i="1" smtClean="0"/>
              <a:t>     A</a:t>
            </a:r>
            <a:r>
              <a:rPr lang="en-US" smtClean="0"/>
              <a:t>(id, species,_, “hand color”, color), </a:t>
            </a:r>
          </a:p>
          <a:p>
            <a:r>
              <a:rPr lang="en-US" i="1" smtClean="0"/>
              <a:t>     D</a:t>
            </a:r>
            <a:r>
              <a:rPr lang="en-US" smtClean="0"/>
              <a:t>(species, name)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05400" y="1600200"/>
            <a:ext cx="3581400" cy="9906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191000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Operation </a:t>
            </a:r>
            <a:r>
              <a:rPr lang="en-US" sz="2000" i="1" smtClean="0"/>
              <a:t>x</a:t>
            </a:r>
            <a:r>
              <a:rPr lang="en-US" sz="2000" smtClean="0"/>
              <a:t>+</a:t>
            </a:r>
            <a:r>
              <a:rPr lang="en-US" sz="2000" i="1" smtClean="0"/>
              <a:t>y </a:t>
            </a:r>
            <a:r>
              <a:rPr lang="en-US" sz="2000" smtClean="0"/>
              <a:t>means </a:t>
            </a:r>
            <a:r>
              <a:rPr lang="en-US" sz="2000" b="1" smtClean="0">
                <a:solidFill>
                  <a:srgbClr val="FF0000"/>
                </a:solidFill>
              </a:rPr>
              <a:t>alternate use </a:t>
            </a:r>
            <a:r>
              <a:rPr lang="en-US" sz="2000" smtClean="0"/>
              <a:t>of data annotated by </a:t>
            </a:r>
            <a:r>
              <a:rPr lang="en-US" sz="2000" i="1" smtClean="0"/>
              <a:t>x</a:t>
            </a:r>
            <a:r>
              <a:rPr lang="en-US" sz="2000" smtClean="0"/>
              <a:t> and data annotated by </a:t>
            </a:r>
            <a:r>
              <a:rPr lang="en-US" sz="2000" i="1" smtClean="0"/>
              <a:t>y</a:t>
            </a:r>
            <a:endParaRPr lang="en-US" sz="2000" i="1"/>
          </a:p>
        </p:txBody>
      </p:sp>
      <p:sp>
        <p:nvSpPr>
          <p:cNvPr id="34" name="Rectangle 33"/>
          <p:cNvSpPr/>
          <p:nvPr/>
        </p:nvSpPr>
        <p:spPr>
          <a:xfrm>
            <a:off x="7633955" y="4613871"/>
            <a:ext cx="1066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p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 </a:t>
            </a:r>
            <a:r>
              <a:rPr lang="en-US" smtClean="0">
                <a:solidFill>
                  <a:schemeClr val="tx1"/>
                </a:solidFill>
              </a:rPr>
              <a:t>+ </a:t>
            </a:r>
            <a:r>
              <a:rPr lang="en-US" i="1" smtClean="0">
                <a:solidFill>
                  <a:schemeClr val="tx1"/>
                </a:solidFill>
              </a:rPr>
              <a:t>q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20000" y="5029200"/>
            <a:ext cx="1066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q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633955" y="4613871"/>
            <a:ext cx="1066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p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1905000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2400" y="5040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38600" y="4114800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990" y="0"/>
            <a:ext cx="8458200" cy="990600"/>
          </a:xfrm>
        </p:spPr>
        <p:txBody>
          <a:bodyPr>
            <a:normAutofit/>
          </a:bodyPr>
          <a:lstStyle/>
          <a:p>
            <a:r>
              <a:rPr lang="en-US" sz="3600" smtClean="0"/>
              <a:t>What Properties Do </a:t>
            </a:r>
            <a:r>
              <a:rPr lang="en-US" sz="3600" i="1" smtClean="0"/>
              <a:t>K</a:t>
            </a:r>
            <a:r>
              <a:rPr lang="en-US" sz="3600" smtClean="0"/>
              <a:t>-Relations Need?</a:t>
            </a:r>
            <a:endParaRPr lang="en-US" sz="3600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8006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smtClean="0"/>
              <a:t>DBMS query optimizers choose from among many plans, assuming certain identities:</a:t>
            </a:r>
          </a:p>
          <a:p>
            <a:pPr lvl="1">
              <a:spcAft>
                <a:spcPts val="1200"/>
              </a:spcAft>
            </a:pPr>
            <a:r>
              <a:rPr lang="en-US" sz="2000" smtClean="0"/>
              <a:t>union is associative, commutative</a:t>
            </a:r>
          </a:p>
          <a:p>
            <a:pPr lvl="1">
              <a:spcAft>
                <a:spcPts val="1200"/>
              </a:spcAft>
            </a:pPr>
            <a:r>
              <a:rPr lang="en-US" sz="2000" smtClean="0"/>
              <a:t>join associative, commutative, distributive over union</a:t>
            </a:r>
          </a:p>
          <a:p>
            <a:pPr lvl="1">
              <a:spcAft>
                <a:spcPts val="1200"/>
              </a:spcAft>
            </a:pPr>
            <a:r>
              <a:rPr lang="en-US" sz="2000" smtClean="0"/>
              <a:t>projections and selections commute with each other and with union and join (when applicable)</a:t>
            </a:r>
          </a:p>
          <a:p>
            <a:pPr>
              <a:spcAft>
                <a:spcPts val="1200"/>
              </a:spcAft>
            </a:pPr>
            <a:r>
              <a:rPr lang="en-US" sz="2400" smtClean="0"/>
              <a:t>Equivalent queries should produce same provenance!</a:t>
            </a:r>
          </a:p>
          <a:p>
            <a:pPr>
              <a:spcAft>
                <a:spcPts val="1200"/>
              </a:spcAft>
            </a:pPr>
            <a:r>
              <a:rPr lang="en-US" sz="2400" b="1" smtClean="0">
                <a:solidFill>
                  <a:srgbClr val="FF0000"/>
                </a:solidFill>
              </a:rPr>
              <a:t>Proposition </a:t>
            </a:r>
            <a:r>
              <a:rPr lang="en-US" sz="1800" b="1" smtClean="0">
                <a:solidFill>
                  <a:srgbClr val="FF0000"/>
                </a:solidFill>
              </a:rPr>
              <a:t>[Green+ 07]</a:t>
            </a:r>
            <a:r>
              <a:rPr lang="en-US" sz="2400" smtClean="0"/>
              <a:t>.  Above identities hold for positive relational algebra queries on </a:t>
            </a:r>
            <a:r>
              <a:rPr lang="en-US" sz="2400" i="1" smtClean="0"/>
              <a:t>K</a:t>
            </a:r>
            <a:r>
              <a:rPr lang="en-US" sz="2400" smtClean="0"/>
              <a:t>-relations iff (</a:t>
            </a:r>
            <a:r>
              <a:rPr lang="en-US" sz="2400" i="1" smtClean="0"/>
              <a:t>K</a:t>
            </a:r>
            <a:r>
              <a:rPr lang="en-US" sz="2400" smtClean="0"/>
              <a:t>, +, </a:t>
            </a:r>
            <a:r>
              <a:rPr lang="en-US" sz="2400" smtClean="0">
                <a:latin typeface="cmsy10"/>
              </a:rPr>
              <a:t>¢</a:t>
            </a:r>
            <a:r>
              <a:rPr lang="en-US" sz="2400" smtClean="0"/>
              <a:t>, 0, 1) is a </a:t>
            </a:r>
            <a:r>
              <a:rPr lang="en-US" sz="2400" b="1" smtClean="0"/>
              <a:t>commutative semiring</a:t>
            </a:r>
          </a:p>
          <a:p>
            <a:pPr>
              <a:spcAft>
                <a:spcPts val="1200"/>
              </a:spcAft>
            </a:pP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mtClean="0"/>
              <a:t>What is a Commutative Semiring?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615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smtClean="0"/>
              <a:t>An algebraic structure (</a:t>
            </a:r>
            <a:r>
              <a:rPr lang="en-US" i="1" smtClean="0"/>
              <a:t>K</a:t>
            </a:r>
            <a:r>
              <a:rPr lang="en-US" smtClean="0"/>
              <a:t>, +, </a:t>
            </a:r>
            <a:r>
              <a:rPr lang="en-US" smtClean="0">
                <a:latin typeface="cmsy10"/>
              </a:rPr>
              <a:t>¢</a:t>
            </a:r>
            <a:r>
              <a:rPr lang="en-US" smtClean="0"/>
              <a:t>, 0, 1) where:</a:t>
            </a:r>
          </a:p>
          <a:p>
            <a:pPr lvl="1">
              <a:spcAft>
                <a:spcPts val="1200"/>
              </a:spcAft>
            </a:pPr>
            <a:r>
              <a:rPr lang="en-US" i="1" smtClean="0"/>
              <a:t>K</a:t>
            </a:r>
            <a:r>
              <a:rPr lang="en-US" smtClean="0"/>
              <a:t> is the domain</a:t>
            </a:r>
          </a:p>
          <a:p>
            <a:pPr lvl="1">
              <a:spcAft>
                <a:spcPts val="1200"/>
              </a:spcAft>
            </a:pPr>
            <a:r>
              <a:rPr lang="en-US" smtClean="0"/>
              <a:t>+ is associative, commutative with 0 identity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latin typeface="cmsy10"/>
              </a:rPr>
              <a:t>¢</a:t>
            </a:r>
            <a:r>
              <a:rPr lang="en-US" smtClean="0"/>
              <a:t> is associative, commutative with 1 identity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latin typeface="cmsy10"/>
              </a:rPr>
              <a:t>¢</a:t>
            </a:r>
            <a:r>
              <a:rPr lang="en-US" smtClean="0"/>
              <a:t> is distributive over +</a:t>
            </a:r>
          </a:p>
          <a:p>
            <a:pPr lvl="1">
              <a:spcAft>
                <a:spcPts val="1200"/>
              </a:spcAft>
            </a:pPr>
            <a:r>
              <a:rPr lang="en-US" smtClean="0"/>
              <a:t> </a:t>
            </a:r>
            <a:r>
              <a:rPr lang="en-US" smtClean="0">
                <a:latin typeface="cmsy10"/>
              </a:rPr>
              <a:t>8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</a:t>
            </a:r>
            <a:r>
              <a:rPr lang="en-US" i="1" smtClean="0"/>
              <a:t>K</a:t>
            </a:r>
            <a:r>
              <a:rPr lang="en-US" smtClean="0"/>
              <a:t>,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¢</a:t>
            </a:r>
            <a:r>
              <a:rPr lang="en-US" smtClean="0"/>
              <a:t> 0 = 0 </a:t>
            </a:r>
            <a:r>
              <a:rPr lang="en-US" smtClean="0">
                <a:latin typeface="cmsy10"/>
              </a:rPr>
              <a:t>¢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 = 0</a:t>
            </a:r>
          </a:p>
          <a:p>
            <a:pPr>
              <a:spcAft>
                <a:spcPts val="1200"/>
              </a:spcAft>
              <a:buNone/>
            </a:pPr>
            <a:r>
              <a:rPr lang="en-US" smtClean="0"/>
              <a:t>	(unlike ring, no requirement for additive inverses)</a:t>
            </a:r>
          </a:p>
          <a:p>
            <a:pPr>
              <a:spcAft>
                <a:spcPts val="1200"/>
              </a:spcAft>
            </a:pPr>
            <a:r>
              <a:rPr lang="en-US" smtClean="0"/>
              <a:t>Big benefit of semiring-based framework: one framework unifies many database semantics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smtClean="0"/>
              <a:t>Semirings Unify Commonly-Used </a:t>
            </a:r>
            <a:br>
              <a:rPr lang="en-US" sz="3600" smtClean="0"/>
            </a:br>
            <a:r>
              <a:rPr lang="en-US" sz="3600" smtClean="0"/>
              <a:t>Database Semantics</a:t>
            </a:r>
            <a:endParaRPr lang="en-US" sz="3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09600" y="3951581"/>
          <a:ext cx="7924800" cy="14586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429000"/>
                <a:gridCol w="4495800"/>
              </a:tblGrid>
              <a:tr h="727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/>
                        <a:t>(PosBool(</a:t>
                      </a:r>
                      <a:r>
                        <a:rPr lang="en-US" sz="2200" i="1" smtClean="0"/>
                        <a:t>X</a:t>
                      </a:r>
                      <a:r>
                        <a:rPr lang="en-US" sz="2200" smtClean="0"/>
                        <a:t>), </a:t>
                      </a:r>
                      <a:r>
                        <a:rPr lang="en-US" sz="2200" smtClean="0">
                          <a:latin typeface="cmsy10"/>
                        </a:rPr>
                        <a:t>Æ</a:t>
                      </a:r>
                      <a:r>
                        <a:rPr lang="en-US" sz="2200" smtClean="0"/>
                        <a:t>, </a:t>
                      </a:r>
                      <a:r>
                        <a:rPr lang="en-US" sz="2200" smtClean="0">
                          <a:latin typeface="cmsy10"/>
                        </a:rPr>
                        <a:t>Ç</a:t>
                      </a:r>
                      <a:r>
                        <a:rPr lang="en-US" sz="2200" smtClean="0"/>
                        <a:t>, </a:t>
                      </a:r>
                      <a:r>
                        <a:rPr lang="en-US" sz="2200" smtClean="0">
                          <a:latin typeface="cmsy10"/>
                        </a:rPr>
                        <a:t>&gt;</a:t>
                      </a:r>
                      <a:r>
                        <a:rPr lang="en-US" sz="2200" smtClean="0"/>
                        <a:t>, </a:t>
                      </a:r>
                      <a:r>
                        <a:rPr lang="en-US" sz="2200" smtClean="0">
                          <a:latin typeface="cmsy10"/>
                        </a:rPr>
                        <a:t>?</a:t>
                      </a:r>
                      <a:r>
                        <a:rPr lang="en-US" sz="220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smtClean="0"/>
                        <a:t>Conditional tables </a:t>
                      </a:r>
                    </a:p>
                    <a:p>
                      <a:r>
                        <a:rPr lang="en-US" sz="2000" smtClean="0"/>
                        <a:t>     </a:t>
                      </a:r>
                      <a:r>
                        <a:rPr lang="en-US" sz="1800" smtClean="0"/>
                        <a:t> [Imielinski&amp;Lipski 84]</a:t>
                      </a:r>
                      <a:endParaRPr lang="en-US" sz="1800"/>
                    </a:p>
                  </a:txBody>
                  <a:tcPr/>
                </a:tc>
              </a:tr>
              <a:tr h="727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/>
                        <a:t>(</a:t>
                      </a:r>
                      <a:r>
                        <a:rPr lang="en-US" sz="2200" smtClean="0">
                          <a:latin typeface="cmsy10"/>
                          <a:ea typeface="Cambria Math"/>
                        </a:rPr>
                        <a:t>P</a:t>
                      </a:r>
                      <a:r>
                        <a:rPr lang="en-US" sz="2200" smtClean="0">
                          <a:ea typeface="Cambria Math"/>
                        </a:rPr>
                        <a:t>(</a:t>
                      </a:r>
                      <a:r>
                        <a:rPr lang="en-US" sz="2200" smtClean="0">
                          <a:latin typeface="Symbol"/>
                          <a:ea typeface="Cambria Math"/>
                          <a:sym typeface="Symbol"/>
                        </a:rPr>
                        <a:t></a:t>
                      </a:r>
                      <a:r>
                        <a:rPr lang="en-US" sz="2200" smtClean="0">
                          <a:ea typeface="Cambria Math"/>
                        </a:rPr>
                        <a:t>), </a:t>
                      </a:r>
                      <a:r>
                        <a:rPr lang="en-US" sz="2200" smtClean="0">
                          <a:latin typeface="cmsy10"/>
                          <a:ea typeface="Cambria Math"/>
                        </a:rPr>
                        <a:t>[</a:t>
                      </a:r>
                      <a:r>
                        <a:rPr lang="en-US" sz="2200" smtClean="0">
                          <a:ea typeface="Cambria Math"/>
                        </a:rPr>
                        <a:t>, </a:t>
                      </a:r>
                      <a:r>
                        <a:rPr lang="en-US" sz="2200" smtClean="0">
                          <a:latin typeface="cmsy10"/>
                          <a:ea typeface="Cambria Math"/>
                        </a:rPr>
                        <a:t>Å</a:t>
                      </a:r>
                      <a:r>
                        <a:rPr lang="en-US" sz="2200" smtClean="0">
                          <a:ea typeface="Cambria Math"/>
                        </a:rPr>
                        <a:t>, </a:t>
                      </a:r>
                      <a:r>
                        <a:rPr lang="en-US" sz="2200" smtClean="0">
                          <a:latin typeface="cmsy10"/>
                          <a:ea typeface="Cambria Math"/>
                        </a:rPr>
                        <a:t>;</a:t>
                      </a:r>
                      <a:r>
                        <a:rPr lang="en-US" sz="2200" smtClean="0">
                          <a:ea typeface="Cambria Math"/>
                        </a:rPr>
                        <a:t>, </a:t>
                      </a:r>
                      <a:r>
                        <a:rPr lang="en-US" sz="2200" smtClean="0">
                          <a:latin typeface="Symbol"/>
                          <a:ea typeface="Cambria Math"/>
                          <a:sym typeface="Symbol"/>
                        </a:rPr>
                        <a:t></a:t>
                      </a:r>
                      <a:r>
                        <a:rPr lang="en-US" sz="2200" baseline="0" smtClean="0">
                          <a:latin typeface="+mn-lt"/>
                          <a:ea typeface="Cambria Math"/>
                        </a:rPr>
                        <a:t>)</a:t>
                      </a:r>
                      <a:endParaRPr lang="en-US" sz="220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smtClean="0"/>
                        <a:t>Probabilistic event tables </a:t>
                      </a:r>
                    </a:p>
                    <a:p>
                      <a:r>
                        <a:rPr lang="en-US" sz="1800" smtClean="0"/>
                        <a:t>      [Fuhr&amp;Rölleke 97]</a:t>
                      </a:r>
                      <a:endParaRPr lang="en-US" sz="20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599" y="2228910"/>
          <a:ext cx="7924800" cy="853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429001"/>
                <a:gridCol w="4495799"/>
              </a:tblGrid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smtClean="0"/>
                        <a:t>(</a:t>
                      </a:r>
                      <a:r>
                        <a:rPr lang="en-US" sz="2200" b="0" smtClean="0">
                          <a:latin typeface="msbm10"/>
                        </a:rPr>
                        <a:t>B</a:t>
                      </a:r>
                      <a:r>
                        <a:rPr lang="en-US" sz="2200" b="0" baseline="0" smtClean="0">
                          <a:latin typeface="+mn-lt"/>
                          <a:ea typeface="Cambria Math"/>
                        </a:rPr>
                        <a:t>,</a:t>
                      </a:r>
                      <a:r>
                        <a:rPr lang="en-US" sz="2200" b="0" baseline="0" smtClean="0"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en-US" sz="2200" b="0" smtClean="0">
                          <a:latin typeface="cmsy10"/>
                        </a:rPr>
                        <a:t>Æ</a:t>
                      </a:r>
                      <a:r>
                        <a:rPr lang="en-US" sz="2200" b="0" smtClean="0"/>
                        <a:t>, </a:t>
                      </a:r>
                      <a:r>
                        <a:rPr lang="en-US" sz="2200" b="0" smtClean="0">
                          <a:latin typeface="cmsy10"/>
                        </a:rPr>
                        <a:t>Ç</a:t>
                      </a:r>
                      <a:r>
                        <a:rPr lang="en-US" sz="2200" b="0" smtClean="0"/>
                        <a:t>, </a:t>
                      </a:r>
                      <a:r>
                        <a:rPr lang="en-US" sz="2200" b="0" smtClean="0">
                          <a:latin typeface="cmsy10"/>
                        </a:rPr>
                        <a:t>&gt;</a:t>
                      </a:r>
                      <a:r>
                        <a:rPr lang="en-US" sz="2200" b="0" smtClean="0"/>
                        <a:t>, </a:t>
                      </a:r>
                      <a:r>
                        <a:rPr lang="en-US" sz="2200" b="0" smtClean="0">
                          <a:latin typeface="cmsy10"/>
                        </a:rPr>
                        <a:t>?</a:t>
                      </a:r>
                      <a:r>
                        <a:rPr lang="en-US" sz="2200" b="0" baseline="0" smtClean="0">
                          <a:latin typeface="+mn-lt"/>
                          <a:ea typeface="Cambria Math"/>
                        </a:rPr>
                        <a:t>)</a:t>
                      </a:r>
                      <a:endParaRPr lang="en-US" sz="2200" b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smtClean="0"/>
                        <a:t>Set semantics</a:t>
                      </a:r>
                      <a:endParaRPr lang="en-US" sz="2200" b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smtClean="0"/>
                        <a:t>(</a:t>
                      </a:r>
                      <a:r>
                        <a:rPr lang="en-US" sz="2200" b="0" smtClean="0">
                          <a:latin typeface="Cambria Math"/>
                          <a:ea typeface="Cambria Math"/>
                        </a:rPr>
                        <a:t>ℕ</a:t>
                      </a:r>
                      <a:r>
                        <a:rPr lang="en-US" sz="2200" b="0" baseline="0" smtClean="0">
                          <a:latin typeface="+mn-lt"/>
                          <a:ea typeface="Cambria Math"/>
                        </a:rPr>
                        <a:t>, +, </a:t>
                      </a:r>
                      <a:r>
                        <a:rPr lang="en-US" sz="2200" b="0" smtClean="0"/>
                        <a:t>∙</a:t>
                      </a:r>
                      <a:r>
                        <a:rPr lang="en-US" sz="2200" b="0" baseline="0" smtClean="0">
                          <a:latin typeface="+mn-lt"/>
                          <a:ea typeface="Cambria Math"/>
                        </a:rPr>
                        <a:t>, 0, 1)</a:t>
                      </a:r>
                      <a:endParaRPr lang="en-US" sz="2200" b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smtClean="0"/>
                        <a:t>Bag semantics</a:t>
                      </a:r>
                      <a:endParaRPr lang="en-US" sz="2200" b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599" y="1752600"/>
            <a:ext cx="464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mtClean="0"/>
              <a:t>Standard database models:</a:t>
            </a:r>
            <a:endParaRPr lang="en-US" sz="2200" b="1"/>
          </a:p>
        </p:txBody>
      </p:sp>
      <p:sp>
        <p:nvSpPr>
          <p:cNvPr id="10" name="TextBox 9"/>
          <p:cNvSpPr txBox="1"/>
          <p:nvPr/>
        </p:nvSpPr>
        <p:spPr>
          <a:xfrm>
            <a:off x="609599" y="3494381"/>
            <a:ext cx="464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mtClean="0"/>
              <a:t>Incomplete/probabilistic data:</a:t>
            </a:r>
            <a:endParaRPr lang="en-US" sz="2200" b="1"/>
          </a:p>
        </p:txBody>
      </p:sp>
      <p:sp>
        <p:nvSpPr>
          <p:cNvPr id="12" name="TextBox 11"/>
          <p:cNvSpPr txBox="1"/>
          <p:nvPr/>
        </p:nvSpPr>
        <p:spPr>
          <a:xfrm>
            <a:off x="609600" y="5638800"/>
            <a:ext cx="7772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Also ranked query models, dissemination policies,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smtClean="0"/>
              <a:t>Semirings Unify Provenance Models</a:t>
            </a:r>
            <a:endParaRPr lang="en-US" sz="360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56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i="1" smtClean="0"/>
              <a:t>X</a:t>
            </a:r>
            <a:r>
              <a:rPr lang="en-US" sz="2400" smtClean="0"/>
              <a:t> a set of </a:t>
            </a:r>
            <a:r>
              <a:rPr lang="en-US" sz="2400" b="1" smtClean="0">
                <a:solidFill>
                  <a:srgbClr val="FF0000"/>
                </a:solidFill>
              </a:rPr>
              <a:t>indeterminates</a:t>
            </a:r>
            <a:r>
              <a:rPr lang="en-US" sz="2400" smtClean="0"/>
              <a:t>, can be thought of as </a:t>
            </a:r>
            <a:r>
              <a:rPr lang="en-US" sz="2400" b="1" smtClean="0">
                <a:solidFill>
                  <a:srgbClr val="FF0000"/>
                </a:solidFill>
              </a:rPr>
              <a:t>tuple ids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/>
        </p:nvGraphicFramePr>
        <p:xfrm>
          <a:off x="457200" y="2133600"/>
          <a:ext cx="8298230" cy="4038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24400"/>
                <a:gridCol w="3573830"/>
              </a:tblGrid>
              <a:tr h="885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/>
                        <a:t>(</a:t>
                      </a:r>
                      <a:r>
                        <a:rPr lang="en-US" sz="2200" smtClean="0">
                          <a:latin typeface="msbm10"/>
                        </a:rPr>
                        <a:t>N</a:t>
                      </a:r>
                      <a:r>
                        <a:rPr lang="en-US" sz="2200" smtClean="0"/>
                        <a:t>[</a:t>
                      </a:r>
                      <a:r>
                        <a:rPr lang="en-US" sz="2200" i="1" smtClean="0"/>
                        <a:t>X</a:t>
                      </a:r>
                      <a:r>
                        <a:rPr lang="en-US" sz="2200" smtClean="0"/>
                        <a:t>], +, </a:t>
                      </a:r>
                      <a:r>
                        <a:rPr lang="en-US" sz="2200" smtClean="0">
                          <a:latin typeface="cmsy10"/>
                        </a:rPr>
                        <a:t>¢</a:t>
                      </a:r>
                      <a:r>
                        <a:rPr lang="en-US" sz="2200" smtClean="0"/>
                        <a:t>, 0, 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/>
                        <a:t>    “most</a:t>
                      </a:r>
                      <a:r>
                        <a:rPr lang="en-US" sz="2200" baseline="0" smtClean="0"/>
                        <a:t> informative”</a:t>
                      </a:r>
                      <a:endParaRPr lang="en-US" sz="22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smtClean="0"/>
                        <a:t>Provenance polynomials</a:t>
                      </a:r>
                    </a:p>
                    <a:p>
                      <a:r>
                        <a:rPr lang="en-US" sz="2000" smtClean="0"/>
                        <a:t>    [Green+ 07]</a:t>
                      </a:r>
                      <a:endParaRPr lang="en-US" sz="2200" smtClean="0"/>
                    </a:p>
                  </a:txBody>
                  <a:tcPr/>
                </a:tc>
              </a:tr>
              <a:tr h="885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/>
                        <a:t>(Lin(</a:t>
                      </a:r>
                      <a:r>
                        <a:rPr lang="en-US" sz="2200" i="1" smtClean="0"/>
                        <a:t>X</a:t>
                      </a:r>
                      <a:r>
                        <a:rPr lang="en-US" sz="2200" smtClean="0"/>
                        <a:t>), </a:t>
                      </a:r>
                      <a:r>
                        <a:rPr lang="en-US" sz="2200" smtClean="0">
                          <a:latin typeface="cmsy10"/>
                        </a:rPr>
                        <a:t>[</a:t>
                      </a:r>
                      <a:r>
                        <a:rPr lang="en-US" sz="2200" smtClean="0"/>
                        <a:t>, </a:t>
                      </a:r>
                      <a:r>
                        <a:rPr lang="en-US" sz="2200" smtClean="0">
                          <a:latin typeface="cmsy10"/>
                        </a:rPr>
                        <a:t>[</a:t>
                      </a:r>
                      <a:r>
                        <a:rPr lang="en-US" sz="2200" baseline="30000" smtClean="0">
                          <a:latin typeface="+mn-lt"/>
                        </a:rPr>
                        <a:t>*</a:t>
                      </a:r>
                      <a:r>
                        <a:rPr lang="en-US" sz="2200" smtClean="0">
                          <a:latin typeface="+mn-lt"/>
                        </a:rPr>
                        <a:t>,</a:t>
                      </a:r>
                      <a:r>
                        <a:rPr lang="en-US" sz="2200" smtClean="0">
                          <a:latin typeface="cmsy10"/>
                        </a:rPr>
                        <a:t> ;</a:t>
                      </a:r>
                      <a:r>
                        <a:rPr lang="en-US" sz="2200" smtClean="0"/>
                        <a:t>, </a:t>
                      </a:r>
                      <a:r>
                        <a:rPr lang="en-US" sz="2200" smtClean="0">
                          <a:latin typeface="cmsy10"/>
                        </a:rPr>
                        <a:t>;</a:t>
                      </a:r>
                      <a:r>
                        <a:rPr lang="en-US" sz="2200" baseline="30000" smtClean="0">
                          <a:latin typeface="+mn-lt"/>
                        </a:rPr>
                        <a:t>*</a:t>
                      </a:r>
                      <a:r>
                        <a:rPr lang="en-US" sz="2200" smtClean="0">
                          <a:latin typeface="+mn-lt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>
                          <a:latin typeface="+mn-lt"/>
                        </a:rPr>
                        <a:t>    sets of contributing tuples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Data warehousing lineage    </a:t>
                      </a:r>
                    </a:p>
                    <a:p>
                      <a:r>
                        <a:rPr lang="en-US" sz="2200" dirty="0" smtClean="0"/>
                        <a:t>    </a:t>
                      </a:r>
                      <a:r>
                        <a:rPr lang="en-US" sz="2000" dirty="0" smtClean="0"/>
                        <a:t>[</a:t>
                      </a:r>
                      <a:r>
                        <a:rPr lang="en-US" sz="2000" dirty="0" err="1" smtClean="0"/>
                        <a:t>Cui+ </a:t>
                      </a:r>
                      <a:r>
                        <a:rPr lang="en-US" sz="2000" dirty="0" smtClean="0"/>
                        <a:t>00]</a:t>
                      </a:r>
                      <a:endParaRPr lang="en-US" sz="22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85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/>
                        <a:t>(Why(</a:t>
                      </a:r>
                      <a:r>
                        <a:rPr lang="en-US" sz="2200" i="1" smtClean="0"/>
                        <a:t>X</a:t>
                      </a:r>
                      <a:r>
                        <a:rPr lang="en-US" sz="2200" smtClean="0"/>
                        <a:t>), </a:t>
                      </a:r>
                      <a:r>
                        <a:rPr lang="en-US" sz="2200" smtClean="0">
                          <a:latin typeface="cmsy10"/>
                        </a:rPr>
                        <a:t>[</a:t>
                      </a:r>
                      <a:r>
                        <a:rPr lang="en-US" sz="2200" smtClean="0"/>
                        <a:t>, </a:t>
                      </a:r>
                      <a:r>
                        <a:rPr lang="en-US" sz="2200" smtClean="0">
                          <a:latin typeface="msam10"/>
                        </a:rPr>
                        <a:t>d</a:t>
                      </a:r>
                      <a:r>
                        <a:rPr lang="en-US" sz="2200" smtClean="0"/>
                        <a:t>, </a:t>
                      </a:r>
                      <a:r>
                        <a:rPr lang="en-US" sz="2200" smtClean="0">
                          <a:latin typeface="cmsy10"/>
                        </a:rPr>
                        <a:t>;</a:t>
                      </a:r>
                      <a:r>
                        <a:rPr lang="en-US" sz="2200" smtClean="0"/>
                        <a:t>, {</a:t>
                      </a:r>
                      <a:r>
                        <a:rPr lang="en-US" sz="2200" smtClean="0">
                          <a:latin typeface="cmsy10"/>
                        </a:rPr>
                        <a:t>;</a:t>
                      </a:r>
                      <a:r>
                        <a:rPr lang="en-US" sz="2200" smtClean="0"/>
                        <a:t>})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>
                          <a:latin typeface="+mn-lt"/>
                        </a:rPr>
                        <a:t>    sets</a:t>
                      </a:r>
                      <a:r>
                        <a:rPr lang="en-US" sz="2200" baseline="0" smtClean="0">
                          <a:latin typeface="+mn-lt"/>
                        </a:rPr>
                        <a:t> of sets of contributing tuples</a:t>
                      </a:r>
                      <a:endParaRPr lang="en-US" sz="220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smtClean="0"/>
                        <a:t>Why-provenance</a:t>
                      </a:r>
                    </a:p>
                    <a:p>
                      <a:r>
                        <a:rPr lang="en-US" sz="2200" baseline="0" smtClean="0"/>
                        <a:t>    </a:t>
                      </a:r>
                      <a:r>
                        <a:rPr lang="en-US" sz="2000" smtClean="0"/>
                        <a:t>[Buneman+ 01]</a:t>
                      </a:r>
                      <a:endParaRPr lang="en-US" sz="2000"/>
                    </a:p>
                  </a:txBody>
                  <a:tcPr/>
                </a:tc>
              </a:tr>
              <a:tr h="885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>
                          <a:latin typeface="+mn-lt"/>
                        </a:rPr>
                        <a:t>(Trio(</a:t>
                      </a:r>
                      <a:r>
                        <a:rPr lang="en-US" sz="2200" i="1" smtClean="0">
                          <a:latin typeface="+mn-lt"/>
                        </a:rPr>
                        <a:t>X</a:t>
                      </a:r>
                      <a:r>
                        <a:rPr lang="en-US" sz="2200" i="0" smtClean="0">
                          <a:latin typeface="+mn-lt"/>
                        </a:rPr>
                        <a:t>),</a:t>
                      </a:r>
                      <a:r>
                        <a:rPr lang="en-US" sz="2200" i="0" baseline="0" smtClean="0">
                          <a:latin typeface="+mn-lt"/>
                        </a:rPr>
                        <a:t> </a:t>
                      </a:r>
                      <a:r>
                        <a:rPr lang="en-US" sz="2200" smtClean="0"/>
                        <a:t>+,</a:t>
                      </a:r>
                      <a:r>
                        <a:rPr lang="en-US" sz="2200" baseline="0" smtClean="0"/>
                        <a:t> </a:t>
                      </a:r>
                      <a:r>
                        <a:rPr lang="en-US" sz="2200" smtClean="0">
                          <a:latin typeface="cmsy10"/>
                        </a:rPr>
                        <a:t>¢</a:t>
                      </a:r>
                      <a:r>
                        <a:rPr lang="en-US" sz="2200" smtClean="0"/>
                        <a:t>, 0, 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i="1" smtClean="0">
                          <a:latin typeface="+mn-lt"/>
                        </a:rPr>
                        <a:t>    </a:t>
                      </a:r>
                      <a:r>
                        <a:rPr lang="en-US" sz="2200" i="0" smtClean="0">
                          <a:latin typeface="+mn-lt"/>
                        </a:rPr>
                        <a:t>bags of sets of contributing tuples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smtClean="0"/>
                        <a:t>Trio</a:t>
                      </a:r>
                      <a:r>
                        <a:rPr lang="en-US" sz="2200" baseline="0" smtClean="0"/>
                        <a:t>-style </a:t>
                      </a:r>
                      <a:r>
                        <a:rPr lang="en-US" sz="2200" smtClean="0"/>
                        <a:t>lineage </a:t>
                      </a:r>
                    </a:p>
                    <a:p>
                      <a:r>
                        <a:rPr lang="en-US" sz="2200" baseline="0" smtClean="0"/>
                        <a:t>    </a:t>
                      </a:r>
                      <a:r>
                        <a:rPr lang="en-US" sz="2000" smtClean="0"/>
                        <a:t>[Das Sarma+ 08]</a:t>
                      </a:r>
                      <a:endParaRPr lang="en-US" sz="2000"/>
                    </a:p>
                  </a:txBody>
                  <a:tcPr/>
                </a:tc>
              </a:tr>
              <a:tr h="495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/>
                        <a:t>(</a:t>
                      </a:r>
                      <a:r>
                        <a:rPr lang="en-US" sz="2200" smtClean="0">
                          <a:latin typeface="msbm10"/>
                        </a:rPr>
                        <a:t>B</a:t>
                      </a:r>
                      <a:r>
                        <a:rPr lang="en-US" sz="2200" smtClean="0"/>
                        <a:t>[</a:t>
                      </a:r>
                      <a:r>
                        <a:rPr lang="en-US" sz="2200" i="1" smtClean="0"/>
                        <a:t>X</a:t>
                      </a:r>
                      <a:r>
                        <a:rPr lang="en-US" sz="2200" smtClean="0"/>
                        <a:t>], +, </a:t>
                      </a:r>
                      <a:r>
                        <a:rPr lang="en-US" sz="2200" smtClean="0">
                          <a:latin typeface="cmsy10"/>
                        </a:rPr>
                        <a:t>¢</a:t>
                      </a:r>
                      <a:r>
                        <a:rPr lang="en-US" sz="2200" smtClean="0"/>
                        <a:t>, 0, 1)</a:t>
                      </a:r>
                      <a:endParaRPr lang="en-US" sz="220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Boolean prov. polynomials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smtClean="0"/>
              <a:t>A Hierarchy of Provenance</a:t>
            </a:r>
            <a:endParaRPr lang="en-US" sz="3600"/>
          </a:p>
        </p:txBody>
      </p:sp>
      <p:sp>
        <p:nvSpPr>
          <p:cNvPr id="5" name="TextBox 4"/>
          <p:cNvSpPr txBox="1"/>
          <p:nvPr/>
        </p:nvSpPr>
        <p:spPr>
          <a:xfrm>
            <a:off x="4156710" y="154311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msbm10"/>
              </a:rPr>
              <a:t>N</a:t>
            </a:r>
            <a:r>
              <a:rPr lang="en-US" sz="2000" smtClean="0"/>
              <a:t>[</a:t>
            </a:r>
            <a:r>
              <a:rPr lang="en-US" sz="2000" i="1" smtClean="0"/>
              <a:t>X</a:t>
            </a:r>
            <a:r>
              <a:rPr lang="en-US" sz="2000" smtClean="0"/>
              <a:t>]</a:t>
            </a:r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3276600" y="2376845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msbm10"/>
              </a:rPr>
              <a:t>B</a:t>
            </a:r>
            <a:r>
              <a:rPr lang="en-US" sz="2000" smtClean="0"/>
              <a:t>[</a:t>
            </a:r>
            <a:r>
              <a:rPr lang="en-US" sz="2000" i="1" smtClean="0"/>
              <a:t>X</a:t>
            </a:r>
            <a:r>
              <a:rPr lang="en-US" sz="2000" smtClean="0"/>
              <a:t>]</a:t>
            </a:r>
            <a:endParaRPr lang="en-US" sz="2000"/>
          </a:p>
        </p:txBody>
      </p:sp>
      <p:sp>
        <p:nvSpPr>
          <p:cNvPr id="7" name="TextBox 6"/>
          <p:cNvSpPr txBox="1"/>
          <p:nvPr/>
        </p:nvSpPr>
        <p:spPr>
          <a:xfrm>
            <a:off x="4724400" y="237238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Trio(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3994674" y="3300175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Why(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3276600" y="421011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Lin(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10" name="TextBox 9"/>
          <p:cNvSpPr txBox="1"/>
          <p:nvPr/>
        </p:nvSpPr>
        <p:spPr>
          <a:xfrm>
            <a:off x="4724400" y="4214575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PosBool(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cxnSp>
        <p:nvCxnSpPr>
          <p:cNvPr id="15" name="Straight Connector 14"/>
          <p:cNvCxnSpPr/>
          <p:nvPr/>
        </p:nvCxnSpPr>
        <p:spPr>
          <a:xfrm rot="10800000" flipV="1">
            <a:off x="4191000" y="2000309"/>
            <a:ext cx="304800" cy="304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157365" y="2872145"/>
            <a:ext cx="448272" cy="381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5029200" y="2000310"/>
            <a:ext cx="3048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 flipV="1">
            <a:off x="5029202" y="2914711"/>
            <a:ext cx="380999" cy="372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9" idx="0"/>
          </p:cNvCxnSpPr>
          <p:nvPr/>
        </p:nvCxnSpPr>
        <p:spPr>
          <a:xfrm rot="10800000" flipV="1">
            <a:off x="4076700" y="3752910"/>
            <a:ext cx="49530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0" idx="0"/>
          </p:cNvCxnSpPr>
          <p:nvPr/>
        </p:nvCxnSpPr>
        <p:spPr>
          <a:xfrm>
            <a:off x="5029200" y="3752910"/>
            <a:ext cx="495300" cy="461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" y="55626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A path downward from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1</a:t>
            </a:r>
            <a:r>
              <a:rPr lang="en-US" sz="2400" smtClean="0"/>
              <a:t> to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2</a:t>
            </a:r>
            <a:r>
              <a:rPr lang="en-US" sz="2400" smtClean="0"/>
              <a:t> indicates that there exists a </a:t>
            </a:r>
            <a:r>
              <a:rPr lang="en-US" sz="2400" b="1" smtClean="0"/>
              <a:t>surjective semiring homomorphism</a:t>
            </a:r>
            <a:r>
              <a:rPr lang="en-US" sz="2400" smtClean="0"/>
              <a:t> </a:t>
            </a:r>
            <a:r>
              <a:rPr lang="en-US" sz="2400" i="1" smtClean="0"/>
              <a:t>h</a:t>
            </a:r>
            <a:r>
              <a:rPr lang="en-US" sz="2400" smtClean="0"/>
              <a:t> :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1</a:t>
            </a:r>
            <a:r>
              <a:rPr lang="en-US" sz="2400" smtClean="0"/>
              <a:t> </a:t>
            </a:r>
            <a:r>
              <a:rPr lang="en-US" sz="2400" smtClean="0">
                <a:latin typeface="Symbol"/>
                <a:sym typeface="Symbol"/>
              </a:rPr>
              <a:t></a:t>
            </a:r>
            <a:r>
              <a:rPr lang="en-US" sz="2400" smtClean="0"/>
              <a:t>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2</a:t>
            </a:r>
            <a:endParaRPr lang="en-US" sz="2400" baseline="-25000"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8200" y="1396663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most informative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8200" y="485769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least informative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2103120" y="1796772"/>
            <a:ext cx="182880" cy="3060918"/>
          </a:xfrm>
          <a:custGeom>
            <a:avLst/>
            <a:gdLst>
              <a:gd name="connsiteX0" fmla="*/ 102198 w 243840"/>
              <a:gd name="connsiteY0" fmla="*/ 0 h 3225501"/>
              <a:gd name="connsiteX1" fmla="*/ 231289 w 243840"/>
              <a:gd name="connsiteY1" fmla="*/ 182880 h 3225501"/>
              <a:gd name="connsiteX2" fmla="*/ 26894 w 243840"/>
              <a:gd name="connsiteY2" fmla="*/ 473337 h 3225501"/>
              <a:gd name="connsiteX3" fmla="*/ 209774 w 243840"/>
              <a:gd name="connsiteY3" fmla="*/ 753036 h 3225501"/>
              <a:gd name="connsiteX4" fmla="*/ 37652 w 243840"/>
              <a:gd name="connsiteY4" fmla="*/ 1065008 h 3225501"/>
              <a:gd name="connsiteX5" fmla="*/ 220532 w 243840"/>
              <a:gd name="connsiteY5" fmla="*/ 1344706 h 3225501"/>
              <a:gd name="connsiteX6" fmla="*/ 59167 w 243840"/>
              <a:gd name="connsiteY6" fmla="*/ 1635163 h 3225501"/>
              <a:gd name="connsiteX7" fmla="*/ 209774 w 243840"/>
              <a:gd name="connsiteY7" fmla="*/ 1882589 h 3225501"/>
              <a:gd name="connsiteX8" fmla="*/ 5379 w 243840"/>
              <a:gd name="connsiteY8" fmla="*/ 2119257 h 3225501"/>
              <a:gd name="connsiteX9" fmla="*/ 177501 w 243840"/>
              <a:gd name="connsiteY9" fmla="*/ 2409713 h 3225501"/>
              <a:gd name="connsiteX10" fmla="*/ 26894 w 243840"/>
              <a:gd name="connsiteY10" fmla="*/ 2571078 h 3225501"/>
              <a:gd name="connsiteX11" fmla="*/ 166744 w 243840"/>
              <a:gd name="connsiteY11" fmla="*/ 2872292 h 3225501"/>
              <a:gd name="connsiteX12" fmla="*/ 91440 w 243840"/>
              <a:gd name="connsiteY12" fmla="*/ 3087445 h 3225501"/>
              <a:gd name="connsiteX13" fmla="*/ 112955 w 243840"/>
              <a:gd name="connsiteY13" fmla="*/ 3205779 h 3225501"/>
              <a:gd name="connsiteX14" fmla="*/ 102198 w 243840"/>
              <a:gd name="connsiteY14" fmla="*/ 3205779 h 3225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3840" h="3225501">
                <a:moveTo>
                  <a:pt x="102198" y="0"/>
                </a:moveTo>
                <a:cubicBezTo>
                  <a:pt x="173019" y="51995"/>
                  <a:pt x="243840" y="103991"/>
                  <a:pt x="231289" y="182880"/>
                </a:cubicBezTo>
                <a:cubicBezTo>
                  <a:pt x="218738" y="261769"/>
                  <a:pt x="30480" y="378311"/>
                  <a:pt x="26894" y="473337"/>
                </a:cubicBezTo>
                <a:cubicBezTo>
                  <a:pt x="23308" y="568363"/>
                  <a:pt x="207981" y="654424"/>
                  <a:pt x="209774" y="753036"/>
                </a:cubicBezTo>
                <a:cubicBezTo>
                  <a:pt x="211567" y="851648"/>
                  <a:pt x="35859" y="966396"/>
                  <a:pt x="37652" y="1065008"/>
                </a:cubicBezTo>
                <a:cubicBezTo>
                  <a:pt x="39445" y="1163620"/>
                  <a:pt x="216946" y="1249680"/>
                  <a:pt x="220532" y="1344706"/>
                </a:cubicBezTo>
                <a:cubicBezTo>
                  <a:pt x="224118" y="1439732"/>
                  <a:pt x="60960" y="1545516"/>
                  <a:pt x="59167" y="1635163"/>
                </a:cubicBezTo>
                <a:cubicBezTo>
                  <a:pt x="57374" y="1724810"/>
                  <a:pt x="218739" y="1801907"/>
                  <a:pt x="209774" y="1882589"/>
                </a:cubicBezTo>
                <a:cubicBezTo>
                  <a:pt x="200809" y="1963271"/>
                  <a:pt x="10758" y="2031403"/>
                  <a:pt x="5379" y="2119257"/>
                </a:cubicBezTo>
                <a:cubicBezTo>
                  <a:pt x="0" y="2207111"/>
                  <a:pt x="173915" y="2334410"/>
                  <a:pt x="177501" y="2409713"/>
                </a:cubicBezTo>
                <a:cubicBezTo>
                  <a:pt x="181087" y="2485016"/>
                  <a:pt x="28687" y="2493982"/>
                  <a:pt x="26894" y="2571078"/>
                </a:cubicBezTo>
                <a:cubicBezTo>
                  <a:pt x="25101" y="2648174"/>
                  <a:pt x="155986" y="2786231"/>
                  <a:pt x="166744" y="2872292"/>
                </a:cubicBezTo>
                <a:cubicBezTo>
                  <a:pt x="177502" y="2958353"/>
                  <a:pt x="100405" y="3031864"/>
                  <a:pt x="91440" y="3087445"/>
                </a:cubicBezTo>
                <a:cubicBezTo>
                  <a:pt x="82475" y="3143026"/>
                  <a:pt x="111162" y="3186057"/>
                  <a:pt x="112955" y="3205779"/>
                </a:cubicBezTo>
                <a:cubicBezTo>
                  <a:pt x="114748" y="3225501"/>
                  <a:pt x="108473" y="3215640"/>
                  <a:pt x="102198" y="3205779"/>
                </a:cubicBezTo>
              </a:path>
            </a:pathLst>
          </a:cu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106680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Example: </a:t>
            </a:r>
            <a:r>
              <a:rPr lang="en-US" sz="2000" smtClean="0">
                <a:latin typeface="Calibri"/>
              </a:rPr>
              <a:t>2</a:t>
            </a:r>
            <a:r>
              <a:rPr lang="en-US" sz="2000" i="1" smtClean="0">
                <a:latin typeface="Calibri"/>
              </a:rPr>
              <a:t>p</a:t>
            </a:r>
            <a:r>
              <a:rPr lang="en-US" sz="2000" baseline="30000" smtClean="0">
                <a:latin typeface="Calibri"/>
              </a:rPr>
              <a:t>2</a:t>
            </a:r>
            <a:r>
              <a:rPr lang="en-US" sz="2000" i="1" smtClean="0"/>
              <a:t>r </a:t>
            </a:r>
            <a:r>
              <a:rPr lang="en-US" sz="2000" smtClean="0"/>
              <a:t>+ </a:t>
            </a:r>
            <a:r>
              <a:rPr lang="en-US" sz="2000" i="1" smtClean="0"/>
              <a:t>pr</a:t>
            </a:r>
            <a:r>
              <a:rPr lang="en-US" sz="2000" smtClean="0"/>
              <a:t> + </a:t>
            </a:r>
            <a:r>
              <a:rPr lang="en-US" sz="2000" smtClean="0">
                <a:latin typeface="Calibri"/>
              </a:rPr>
              <a:t>5</a:t>
            </a:r>
            <a:r>
              <a:rPr lang="en-US" sz="2000" i="1" smtClean="0">
                <a:latin typeface="Calibri"/>
              </a:rPr>
              <a:t>r</a:t>
            </a:r>
            <a:r>
              <a:rPr lang="en-US" sz="2000" baseline="30000" smtClean="0">
                <a:latin typeface="Calibri"/>
              </a:rPr>
              <a:t>2</a:t>
            </a:r>
            <a:r>
              <a:rPr lang="en-US" sz="2000" smtClean="0"/>
              <a:t> + </a:t>
            </a:r>
            <a:r>
              <a:rPr lang="en-US" sz="2000" i="1" smtClean="0"/>
              <a:t>s</a:t>
            </a:r>
            <a:endParaRPr lang="en-US" sz="2000" i="1"/>
          </a:p>
        </p:txBody>
      </p:sp>
      <p:sp>
        <p:nvSpPr>
          <p:cNvPr id="26" name="TextBox 25"/>
          <p:cNvSpPr txBox="1"/>
          <p:nvPr/>
        </p:nvSpPr>
        <p:spPr>
          <a:xfrm>
            <a:off x="5638800" y="200031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drop exponents</a:t>
            </a:r>
          </a:p>
          <a:p>
            <a:pPr algn="ctr"/>
            <a:r>
              <a:rPr lang="en-US" sz="2000" smtClean="0">
                <a:latin typeface="Calibri"/>
              </a:rPr>
              <a:t>3</a:t>
            </a:r>
            <a:r>
              <a:rPr lang="en-US" sz="2000" i="1" smtClean="0"/>
              <a:t>pr </a:t>
            </a:r>
            <a:r>
              <a:rPr lang="en-US" sz="2000" smtClean="0"/>
              <a:t>+ </a:t>
            </a:r>
            <a:r>
              <a:rPr lang="en-US" sz="2000" smtClean="0">
                <a:latin typeface="Calibri"/>
              </a:rPr>
              <a:t>5</a:t>
            </a:r>
            <a:r>
              <a:rPr lang="en-US" sz="2000" i="1" smtClean="0">
                <a:latin typeface="Calibri"/>
              </a:rPr>
              <a:t>r</a:t>
            </a:r>
            <a:r>
              <a:rPr lang="en-US" sz="2000" smtClean="0"/>
              <a:t> + </a:t>
            </a:r>
            <a:r>
              <a:rPr lang="en-US" sz="2000" i="1" smtClean="0"/>
              <a:t>s</a:t>
            </a:r>
            <a:endParaRPr lang="en-US" sz="2000" i="1"/>
          </a:p>
        </p:txBody>
      </p:sp>
      <p:sp>
        <p:nvSpPr>
          <p:cNvPr id="28" name="TextBox 27"/>
          <p:cNvSpPr txBox="1"/>
          <p:nvPr/>
        </p:nvSpPr>
        <p:spPr>
          <a:xfrm>
            <a:off x="1447800" y="1902024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drop coefficients</a:t>
            </a:r>
          </a:p>
          <a:p>
            <a:pPr algn="ctr"/>
            <a:r>
              <a:rPr lang="en-US" sz="2000" i="1" smtClean="0">
                <a:latin typeface="Calibri"/>
              </a:rPr>
              <a:t>p</a:t>
            </a:r>
            <a:r>
              <a:rPr lang="en-US" sz="2000" baseline="30000" smtClean="0">
                <a:latin typeface="Calibri"/>
              </a:rPr>
              <a:t>2</a:t>
            </a:r>
            <a:r>
              <a:rPr lang="en-US" sz="2000" i="1" smtClean="0"/>
              <a:t>r </a:t>
            </a:r>
            <a:r>
              <a:rPr lang="en-US" sz="2000" smtClean="0"/>
              <a:t>+ </a:t>
            </a:r>
            <a:r>
              <a:rPr lang="en-US" sz="2000" i="1" smtClean="0"/>
              <a:t>pr</a:t>
            </a:r>
            <a:r>
              <a:rPr lang="en-US" sz="2000" smtClean="0"/>
              <a:t> + </a:t>
            </a:r>
            <a:r>
              <a:rPr lang="en-US" sz="2000" i="1" smtClean="0">
                <a:latin typeface="Calibri"/>
              </a:rPr>
              <a:t>r</a:t>
            </a:r>
            <a:r>
              <a:rPr lang="en-US" sz="2000" baseline="30000" smtClean="0">
                <a:latin typeface="Calibri"/>
              </a:rPr>
              <a:t>2</a:t>
            </a:r>
            <a:r>
              <a:rPr lang="en-US" sz="2000" smtClean="0"/>
              <a:t> + </a:t>
            </a:r>
            <a:r>
              <a:rPr lang="en-US" sz="2000" i="1" smtClean="0"/>
              <a:t>s</a:t>
            </a:r>
            <a:endParaRPr lang="en-US" sz="2000" i="1"/>
          </a:p>
        </p:txBody>
      </p:sp>
      <p:sp>
        <p:nvSpPr>
          <p:cNvPr id="41" name="TextBox 40"/>
          <p:cNvSpPr txBox="1"/>
          <p:nvPr/>
        </p:nvSpPr>
        <p:spPr>
          <a:xfrm>
            <a:off x="1752600" y="3930373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collapse terms</a:t>
            </a:r>
          </a:p>
          <a:p>
            <a:pPr algn="ctr"/>
            <a:r>
              <a:rPr lang="en-US" sz="2000" i="1" smtClean="0"/>
              <a:t>prs</a:t>
            </a:r>
            <a:endParaRPr lang="en-US" sz="2000" i="1"/>
          </a:p>
        </p:txBody>
      </p:sp>
      <p:sp>
        <p:nvSpPr>
          <p:cNvPr id="42" name="TextBox 41"/>
          <p:cNvSpPr txBox="1"/>
          <p:nvPr/>
        </p:nvSpPr>
        <p:spPr>
          <a:xfrm>
            <a:off x="1447800" y="3121224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drop both exp. and coeff.</a:t>
            </a:r>
          </a:p>
          <a:p>
            <a:pPr algn="ctr"/>
            <a:r>
              <a:rPr lang="en-US" sz="2000" i="1" smtClean="0"/>
              <a:t>         pr</a:t>
            </a:r>
            <a:r>
              <a:rPr lang="en-US" sz="2000" smtClean="0"/>
              <a:t> + </a:t>
            </a:r>
            <a:r>
              <a:rPr lang="en-US" sz="2000" i="1" smtClean="0"/>
              <a:t>r</a:t>
            </a:r>
            <a:r>
              <a:rPr lang="en-US" sz="2000" smtClean="0"/>
              <a:t> + </a:t>
            </a:r>
            <a:r>
              <a:rPr lang="en-US" sz="2000" i="1" smtClean="0"/>
              <a:t>s</a:t>
            </a:r>
            <a:endParaRPr lang="en-US" sz="2000" i="1"/>
          </a:p>
        </p:txBody>
      </p:sp>
      <p:sp>
        <p:nvSpPr>
          <p:cNvPr id="43" name="TextBox 42"/>
          <p:cNvSpPr txBox="1"/>
          <p:nvPr/>
        </p:nvSpPr>
        <p:spPr>
          <a:xfrm>
            <a:off x="5486400" y="3752910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apply absorption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</a:rPr>
              <a:t>(</a:t>
            </a:r>
            <a:r>
              <a:rPr lang="en-US" sz="2000" i="1" smtClean="0">
                <a:solidFill>
                  <a:srgbClr val="FF0000"/>
                </a:solidFill>
              </a:rPr>
              <a:t>pr </a:t>
            </a:r>
            <a:r>
              <a:rPr lang="en-US" sz="2000" smtClean="0">
                <a:solidFill>
                  <a:srgbClr val="FF0000"/>
                </a:solidFill>
              </a:rPr>
              <a:t>+ </a:t>
            </a:r>
            <a:r>
              <a:rPr lang="en-US" sz="2000" i="1" smtClean="0">
                <a:solidFill>
                  <a:srgbClr val="FF0000"/>
                </a:solidFill>
              </a:rPr>
              <a:t>r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  <a:latin typeface="cmsy10"/>
              </a:rPr>
              <a:t>´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i="1" smtClean="0">
                <a:solidFill>
                  <a:srgbClr val="FF0000"/>
                </a:solidFill>
              </a:rPr>
              <a:t>r</a:t>
            </a:r>
            <a:r>
              <a:rPr lang="en-US" sz="200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2000" i="1" smtClean="0">
                <a:latin typeface="Calibri"/>
              </a:rPr>
              <a:t>r </a:t>
            </a:r>
            <a:r>
              <a:rPr lang="en-US" sz="2000" smtClean="0"/>
              <a:t>+ </a:t>
            </a:r>
            <a:r>
              <a:rPr lang="en-US" sz="2000" i="1" smtClean="0"/>
              <a:t>s</a:t>
            </a:r>
            <a:endParaRPr lang="en-US" sz="2000" i="1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572002" y="5010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msbm10"/>
              </a:rPr>
              <a:t>B</a:t>
            </a:r>
            <a:endParaRPr lang="en-US" sz="2000"/>
          </a:p>
        </p:txBody>
      </p:sp>
      <p:sp>
        <p:nvSpPr>
          <p:cNvPr id="34" name="TextBox 33"/>
          <p:cNvSpPr txBox="1"/>
          <p:nvPr/>
        </p:nvSpPr>
        <p:spPr>
          <a:xfrm>
            <a:off x="5257800" y="4882073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non-zero?</a:t>
            </a:r>
          </a:p>
          <a:p>
            <a:r>
              <a:rPr lang="en-US" sz="2000" smtClean="0">
                <a:latin typeface="Calibri"/>
              </a:rPr>
              <a:t> true</a:t>
            </a:r>
            <a:endParaRPr lang="en-US" sz="2000"/>
          </a:p>
        </p:txBody>
      </p:sp>
      <p:cxnSp>
        <p:nvCxnSpPr>
          <p:cNvPr id="35" name="Straight Connector 34"/>
          <p:cNvCxnSpPr/>
          <p:nvPr/>
        </p:nvCxnSpPr>
        <p:spPr>
          <a:xfrm rot="16200000" flipH="1">
            <a:off x="4157364" y="4718122"/>
            <a:ext cx="448272" cy="381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 flipV="1">
            <a:off x="5029202" y="4684485"/>
            <a:ext cx="457198" cy="4482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6" grpId="0"/>
      <p:bldP spid="28" grpId="0"/>
      <p:bldP spid="41" grpId="0"/>
      <p:bldP spid="42" grpId="0"/>
      <p:bldP spid="4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What Does Query Containment </a:t>
            </a:r>
            <a:br>
              <a:rPr lang="en-US"/>
            </a:br>
            <a:r>
              <a:rPr lang="en-US"/>
              <a:t>Mean for </a:t>
            </a:r>
            <a:r>
              <a:rPr lang="en-US" i="1"/>
              <a:t>K</a:t>
            </a:r>
            <a:r>
              <a:rPr lang="en-US"/>
              <a:t>-Relations?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8450"/>
            <a:ext cx="8229600" cy="490855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/>
              <a:t>Notion of containment based on </a:t>
            </a:r>
            <a:r>
              <a:rPr lang="en-US" b="1"/>
              <a:t>natural order</a:t>
            </a:r>
            <a:r>
              <a:rPr lang="en-US"/>
              <a:t> for </a:t>
            </a:r>
            <a:r>
              <a:rPr lang="en-US" i="1"/>
              <a:t>K</a:t>
            </a:r>
            <a:r>
              <a:rPr lang="en-US"/>
              <a:t>: </a:t>
            </a:r>
          </a:p>
          <a:p>
            <a:pPr>
              <a:spcAft>
                <a:spcPts val="1200"/>
              </a:spcAft>
              <a:buNone/>
            </a:pPr>
            <a:r>
              <a:rPr lang="en-US" i="1"/>
              <a:t>				a</a:t>
            </a:r>
            <a:r>
              <a:rPr lang="en-US"/>
              <a:t> ≤</a:t>
            </a:r>
            <a:r>
              <a:rPr lang="en-US" i="1" baseline="-25000"/>
              <a:t>K</a:t>
            </a:r>
            <a:r>
              <a:rPr lang="en-US"/>
              <a:t> </a:t>
            </a:r>
            <a:r>
              <a:rPr lang="en-US" i="1"/>
              <a:t>b</a:t>
            </a:r>
            <a:r>
              <a:rPr lang="en-US"/>
              <a:t>   iff   exists </a:t>
            </a:r>
            <a:r>
              <a:rPr lang="en-US" i="1"/>
              <a:t>c</a:t>
            </a:r>
            <a:r>
              <a:rPr lang="en-US"/>
              <a:t>   s.t.  </a:t>
            </a:r>
            <a:r>
              <a:rPr lang="en-US" i="1"/>
              <a:t>a</a:t>
            </a:r>
            <a:r>
              <a:rPr lang="en-US"/>
              <a:t> + </a:t>
            </a:r>
            <a:r>
              <a:rPr lang="en-US" i="1"/>
              <a:t>c</a:t>
            </a:r>
            <a:r>
              <a:rPr lang="en-US"/>
              <a:t> = </a:t>
            </a:r>
            <a:r>
              <a:rPr lang="en-US" i="1"/>
              <a:t>b</a:t>
            </a:r>
          </a:p>
          <a:p>
            <a:pPr lvl="1">
              <a:spcAft>
                <a:spcPts val="1200"/>
              </a:spcAft>
            </a:pPr>
            <a:r>
              <a:rPr lang="en-US"/>
              <a:t>When this is a partial order, call </a:t>
            </a:r>
            <a:r>
              <a:rPr lang="en-US" i="1"/>
              <a:t>K</a:t>
            </a:r>
            <a:r>
              <a:rPr lang="en-US"/>
              <a:t> </a:t>
            </a:r>
            <a:r>
              <a:rPr lang="en-US" b="1"/>
              <a:t>naturally ordered</a:t>
            </a:r>
            <a:r>
              <a:rPr lang="en-US"/>
              <a:t>; all semirings considered here are naturally ordered</a:t>
            </a:r>
          </a:p>
          <a:p>
            <a:pPr>
              <a:spcAft>
                <a:spcPts val="1200"/>
              </a:spcAft>
            </a:pPr>
            <a:r>
              <a:rPr lang="en-US"/>
              <a:t>Lift to </a:t>
            </a:r>
            <a:r>
              <a:rPr lang="en-US" i="1"/>
              <a:t>K</a:t>
            </a:r>
            <a:r>
              <a:rPr lang="en-US"/>
              <a:t>-relations:</a:t>
            </a:r>
          </a:p>
          <a:p>
            <a:pPr>
              <a:spcAft>
                <a:spcPts val="1200"/>
              </a:spcAft>
              <a:buNone/>
            </a:pPr>
            <a:r>
              <a:rPr lang="en-US" i="1"/>
              <a:t>				R</a:t>
            </a:r>
            <a:r>
              <a:rPr lang="en-US"/>
              <a:t> ≤</a:t>
            </a:r>
            <a:r>
              <a:rPr lang="en-US" i="1" baseline="-25000"/>
              <a:t>K </a:t>
            </a:r>
            <a:r>
              <a:rPr lang="en-US" i="1"/>
              <a:t>R’  </a:t>
            </a:r>
            <a:r>
              <a:rPr lang="en-US"/>
              <a:t> iff   for all tuples </a:t>
            </a:r>
            <a:r>
              <a:rPr lang="en-US" i="1"/>
              <a:t>t</a:t>
            </a:r>
            <a:r>
              <a:rPr lang="en-US"/>
              <a:t>   </a:t>
            </a:r>
            <a:r>
              <a:rPr lang="en-US" i="1"/>
              <a:t>R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≤</a:t>
            </a:r>
            <a:r>
              <a:rPr lang="en-US" i="1" baseline="-25000"/>
              <a:t>K </a:t>
            </a:r>
            <a:r>
              <a:rPr lang="en-US" i="1"/>
              <a:t>R</a:t>
            </a:r>
            <a:r>
              <a:rPr lang="en-US"/>
              <a:t>’(</a:t>
            </a:r>
            <a:r>
              <a:rPr lang="en-US" i="1"/>
              <a:t>t</a:t>
            </a:r>
            <a:r>
              <a:rPr lang="en-US"/>
              <a:t>)</a:t>
            </a:r>
          </a:p>
          <a:p>
            <a:pPr lvl="1">
              <a:spcAft>
                <a:spcPts val="1200"/>
              </a:spcAft>
            </a:pPr>
            <a:r>
              <a:rPr lang="en-US"/>
              <a:t>For </a:t>
            </a:r>
            <a:r>
              <a:rPr lang="en-US" i="1"/>
              <a:t>K </a:t>
            </a:r>
            <a:r>
              <a:rPr lang="en-US"/>
              <a:t>= </a:t>
            </a:r>
            <a:r>
              <a:rPr lang="en-US" smtClean="0">
                <a:latin typeface="msbm10"/>
              </a:rPr>
              <a:t>B </a:t>
            </a:r>
            <a:r>
              <a:rPr lang="en-US"/>
              <a:t>(set semantics), this is set-containment</a:t>
            </a:r>
          </a:p>
          <a:p>
            <a:pPr lvl="1">
              <a:spcAft>
                <a:spcPts val="1200"/>
              </a:spcAft>
            </a:pPr>
            <a:r>
              <a:rPr lang="en-US"/>
              <a:t>For </a:t>
            </a:r>
            <a:r>
              <a:rPr lang="en-US" i="1"/>
              <a:t>K</a:t>
            </a:r>
            <a:r>
              <a:rPr lang="en-US"/>
              <a:t> = </a:t>
            </a:r>
            <a:r>
              <a:rPr lang="en-US" smtClean="0">
                <a:latin typeface="Cambria Math"/>
                <a:ea typeface="Cambria Math"/>
              </a:rPr>
              <a:t>ℕ </a:t>
            </a:r>
            <a:r>
              <a:rPr lang="en-US"/>
              <a:t>(bag semantics), this is bag-containment</a:t>
            </a:r>
          </a:p>
          <a:p>
            <a:pPr lvl="1">
              <a:spcAft>
                <a:spcPts val="1200"/>
              </a:spcAft>
            </a:pPr>
            <a:r>
              <a:rPr lang="en-US"/>
              <a:t>For </a:t>
            </a:r>
            <a:r>
              <a:rPr lang="en-US" i="1"/>
              <a:t>K </a:t>
            </a:r>
            <a:r>
              <a:rPr lang="en-US"/>
              <a:t>= PosBool(</a:t>
            </a:r>
            <a:r>
              <a:rPr lang="en-US" i="1"/>
              <a:t>X</a:t>
            </a:r>
            <a:r>
              <a:rPr lang="en-US"/>
              <a:t>), this is logical implication</a:t>
            </a:r>
          </a:p>
          <a:p>
            <a:pPr>
              <a:spcAft>
                <a:spcPts val="1200"/>
              </a:spcAft>
            </a:pPr>
            <a:r>
              <a:rPr lang="en-US"/>
              <a:t>Queries on </a:t>
            </a:r>
            <a:r>
              <a:rPr lang="en-US" i="1"/>
              <a:t>K</a:t>
            </a:r>
            <a:r>
              <a:rPr lang="en-US"/>
              <a:t>-relations: say that </a:t>
            </a:r>
            <a:r>
              <a:rPr lang="en-US" i="1"/>
              <a:t>Q</a:t>
            </a:r>
            <a:r>
              <a:rPr lang="en-US"/>
              <a:t> is </a:t>
            </a:r>
            <a:r>
              <a:rPr lang="en-US" b="1" i="1"/>
              <a:t>K</a:t>
            </a:r>
            <a:r>
              <a:rPr lang="en-US" b="1"/>
              <a:t>-contained</a:t>
            </a:r>
            <a:r>
              <a:rPr lang="en-US"/>
              <a:t> in </a:t>
            </a:r>
            <a:r>
              <a:rPr lang="en-US" i="1"/>
              <a:t>Q</a:t>
            </a:r>
            <a:r>
              <a:rPr lang="en-US"/>
              <a:t>’ iff for all </a:t>
            </a:r>
            <a:r>
              <a:rPr lang="en-US" i="1"/>
              <a:t>K</a:t>
            </a:r>
            <a:r>
              <a:rPr lang="en-US"/>
              <a:t>-relations </a:t>
            </a:r>
            <a:r>
              <a:rPr lang="en-US" i="1"/>
              <a:t>R</a:t>
            </a:r>
            <a:r>
              <a:rPr lang="en-US"/>
              <a:t>, </a:t>
            </a:r>
            <a:r>
              <a:rPr lang="en-US" i="1"/>
              <a:t>Q</a:t>
            </a:r>
            <a:r>
              <a:rPr lang="en-US"/>
              <a:t>(</a:t>
            </a:r>
            <a:r>
              <a:rPr lang="en-US" i="1"/>
              <a:t>R</a:t>
            </a:r>
            <a:r>
              <a:rPr lang="en-US"/>
              <a:t>) ≤</a:t>
            </a:r>
            <a:r>
              <a:rPr lang="en-US" i="1" baseline="-25000"/>
              <a:t>K </a:t>
            </a:r>
            <a:r>
              <a:rPr lang="en-US" i="1"/>
              <a:t>Q</a:t>
            </a:r>
            <a:r>
              <a:rPr lang="en-US"/>
              <a:t>’(</a:t>
            </a:r>
            <a:r>
              <a:rPr lang="en-US" i="1"/>
              <a:t>R</a:t>
            </a:r>
            <a:r>
              <a:rPr lang="en-US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smtClean="0"/>
              <a:t>Provenance Hierarchy and Query Containment</a:t>
            </a:r>
            <a:endParaRPr lang="en-US" sz="3200"/>
          </a:p>
        </p:txBody>
      </p:sp>
      <p:sp>
        <p:nvSpPr>
          <p:cNvPr id="5" name="TextBox 4"/>
          <p:cNvSpPr txBox="1"/>
          <p:nvPr/>
        </p:nvSpPr>
        <p:spPr>
          <a:xfrm>
            <a:off x="3886200" y="1241286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msbm10"/>
              </a:rPr>
              <a:t>N</a:t>
            </a:r>
            <a:r>
              <a:rPr lang="en-US" sz="2000" smtClean="0"/>
              <a:t>[</a:t>
            </a:r>
            <a:r>
              <a:rPr lang="en-US" sz="2000" i="1" smtClean="0"/>
              <a:t>X</a:t>
            </a:r>
            <a:r>
              <a:rPr lang="en-US" sz="2000" smtClean="0"/>
              <a:t>]</a:t>
            </a:r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2895600" y="2075021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msbm10"/>
              </a:rPr>
              <a:t>B</a:t>
            </a:r>
            <a:r>
              <a:rPr lang="en-US" sz="2000" smtClean="0"/>
              <a:t>[</a:t>
            </a:r>
            <a:r>
              <a:rPr lang="en-US" sz="2000" i="1" smtClean="0"/>
              <a:t>X</a:t>
            </a:r>
            <a:r>
              <a:rPr lang="en-US" sz="2000" smtClean="0"/>
              <a:t>]</a:t>
            </a:r>
            <a:endParaRPr lang="en-US" sz="2000"/>
          </a:p>
        </p:txBody>
      </p:sp>
      <p:sp>
        <p:nvSpPr>
          <p:cNvPr id="7" name="TextBox 6"/>
          <p:cNvSpPr txBox="1"/>
          <p:nvPr/>
        </p:nvSpPr>
        <p:spPr>
          <a:xfrm>
            <a:off x="4419600" y="2070556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Trio(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3613674" y="2998351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Why(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2895600" y="390828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Lin(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10" name="TextBox 9"/>
          <p:cNvSpPr txBox="1"/>
          <p:nvPr/>
        </p:nvSpPr>
        <p:spPr>
          <a:xfrm>
            <a:off x="4343400" y="3912751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PosBool(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11" name="TextBox 10"/>
          <p:cNvSpPr txBox="1"/>
          <p:nvPr/>
        </p:nvSpPr>
        <p:spPr>
          <a:xfrm>
            <a:off x="4038600" y="474648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msbm10"/>
              </a:rPr>
              <a:t>B</a:t>
            </a:r>
            <a:endParaRPr lang="en-US" sz="2000">
              <a:latin typeface="msbm1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0800000" flipV="1">
            <a:off x="3810000" y="1698485"/>
            <a:ext cx="304800" cy="304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3776365" y="2570321"/>
            <a:ext cx="448272" cy="381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648200" y="1698486"/>
            <a:ext cx="3048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 flipV="1">
            <a:off x="4648202" y="2612887"/>
            <a:ext cx="380999" cy="372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9" idx="0"/>
          </p:cNvCxnSpPr>
          <p:nvPr/>
        </p:nvCxnSpPr>
        <p:spPr>
          <a:xfrm rot="10800000" flipV="1">
            <a:off x="3695700" y="3451086"/>
            <a:ext cx="49530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0" idx="0"/>
          </p:cNvCxnSpPr>
          <p:nvPr/>
        </p:nvCxnSpPr>
        <p:spPr>
          <a:xfrm>
            <a:off x="4648200" y="3451086"/>
            <a:ext cx="495300" cy="461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2"/>
          </p:cNvCxnSpPr>
          <p:nvPr/>
        </p:nvCxnSpPr>
        <p:spPr>
          <a:xfrm rot="16200000" flipH="1">
            <a:off x="3686206" y="4317889"/>
            <a:ext cx="514291" cy="4953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2"/>
          </p:cNvCxnSpPr>
          <p:nvPr/>
        </p:nvCxnSpPr>
        <p:spPr>
          <a:xfrm rot="5400000">
            <a:off x="4640938" y="4320123"/>
            <a:ext cx="509825" cy="495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1000" y="5432286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600"/>
              </a:spcAft>
            </a:pPr>
            <a:r>
              <a:rPr lang="en-US" sz="2400" smtClean="0"/>
              <a:t>A path downward from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1</a:t>
            </a:r>
            <a:r>
              <a:rPr lang="en-US" sz="2400" smtClean="0"/>
              <a:t> to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2</a:t>
            </a:r>
            <a:r>
              <a:rPr lang="en-US" sz="2400" smtClean="0"/>
              <a:t> also indicates that for UCQs </a:t>
            </a:r>
            <a:r>
              <a:rPr lang="en-US" sz="2400" i="1" smtClean="0">
                <a:latin typeface="Calibri"/>
              </a:rPr>
              <a:t>Q</a:t>
            </a:r>
            <a:r>
              <a:rPr lang="en-US" sz="2400" baseline="-25000" smtClean="0">
                <a:latin typeface="Calibri"/>
              </a:rPr>
              <a:t>1</a:t>
            </a:r>
            <a:r>
              <a:rPr lang="en-US" sz="2400" smtClean="0"/>
              <a:t>, </a:t>
            </a:r>
            <a:r>
              <a:rPr lang="en-US" sz="2400" i="1" smtClean="0">
                <a:latin typeface="Calibri"/>
              </a:rPr>
              <a:t>Q</a:t>
            </a:r>
            <a:r>
              <a:rPr lang="en-US" sz="2400" baseline="-25000" smtClean="0">
                <a:latin typeface="Calibri"/>
              </a:rPr>
              <a:t>2</a:t>
            </a:r>
            <a:r>
              <a:rPr lang="en-US" sz="2400" smtClean="0"/>
              <a:t>, if</a:t>
            </a:r>
            <a:r>
              <a:rPr lang="en-US" sz="2400" b="1" smtClean="0"/>
              <a:t> </a:t>
            </a:r>
            <a:r>
              <a:rPr lang="en-US" sz="2400" i="1" smtClean="0">
                <a:latin typeface="Calibri"/>
              </a:rPr>
              <a:t>Q</a:t>
            </a:r>
            <a:r>
              <a:rPr lang="en-US" sz="2400" baseline="-25000" smtClean="0">
                <a:latin typeface="Calibri"/>
              </a:rPr>
              <a:t>1</a:t>
            </a:r>
            <a:r>
              <a:rPr lang="en-US" sz="2400" smtClean="0"/>
              <a:t> is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1</a:t>
            </a:r>
            <a:r>
              <a:rPr lang="en-US" sz="2400" smtClean="0">
                <a:latin typeface="Calibri"/>
              </a:rPr>
              <a:t>-contained </a:t>
            </a:r>
            <a:r>
              <a:rPr lang="en-US" sz="2400" smtClean="0"/>
              <a:t>in </a:t>
            </a:r>
            <a:r>
              <a:rPr lang="en-US" sz="2400" i="1" smtClean="0">
                <a:latin typeface="Calibri"/>
              </a:rPr>
              <a:t>Q</a:t>
            </a:r>
            <a:r>
              <a:rPr lang="en-US" sz="2400" baseline="-25000" smtClean="0">
                <a:latin typeface="Calibri"/>
              </a:rPr>
              <a:t>2</a:t>
            </a:r>
            <a:r>
              <a:rPr lang="en-US" sz="2400" smtClean="0"/>
              <a:t>, then </a:t>
            </a:r>
            <a:r>
              <a:rPr lang="en-US" sz="2400" i="1" smtClean="0">
                <a:latin typeface="Calibri"/>
              </a:rPr>
              <a:t>Q</a:t>
            </a:r>
            <a:r>
              <a:rPr lang="en-US" sz="2400" baseline="-25000" smtClean="0">
                <a:latin typeface="Calibri"/>
              </a:rPr>
              <a:t>1</a:t>
            </a:r>
            <a:r>
              <a:rPr lang="en-US" sz="2400" smtClean="0"/>
              <a:t> is </a:t>
            </a:r>
            <a:r>
              <a:rPr lang="en-US" sz="2400" i="1" smtClean="0">
                <a:latin typeface="Calibri"/>
              </a:rPr>
              <a:t>K</a:t>
            </a:r>
            <a:r>
              <a:rPr lang="en-US" sz="2400" baseline="-25000" smtClean="0">
                <a:latin typeface="Calibri"/>
              </a:rPr>
              <a:t>2</a:t>
            </a:r>
            <a:r>
              <a:rPr lang="en-US" sz="2400" smtClean="0">
                <a:latin typeface="Calibri"/>
              </a:rPr>
              <a:t>-contained in </a:t>
            </a:r>
            <a:r>
              <a:rPr lang="en-US" sz="2400" i="1" smtClean="0">
                <a:latin typeface="Calibri"/>
              </a:rPr>
              <a:t>Q</a:t>
            </a:r>
            <a:r>
              <a:rPr lang="en-US" sz="2400" baseline="-25000" smtClean="0">
                <a:latin typeface="Calibri"/>
              </a:rPr>
              <a:t>2</a:t>
            </a:r>
            <a:endParaRPr lang="en-US" sz="2400" baseline="-25000"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1165086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most informative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" y="4758154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least informative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798320" y="1546982"/>
            <a:ext cx="243840" cy="3225501"/>
          </a:xfrm>
          <a:custGeom>
            <a:avLst/>
            <a:gdLst>
              <a:gd name="connsiteX0" fmla="*/ 102198 w 243840"/>
              <a:gd name="connsiteY0" fmla="*/ 0 h 3225501"/>
              <a:gd name="connsiteX1" fmla="*/ 231289 w 243840"/>
              <a:gd name="connsiteY1" fmla="*/ 182880 h 3225501"/>
              <a:gd name="connsiteX2" fmla="*/ 26894 w 243840"/>
              <a:gd name="connsiteY2" fmla="*/ 473337 h 3225501"/>
              <a:gd name="connsiteX3" fmla="*/ 209774 w 243840"/>
              <a:gd name="connsiteY3" fmla="*/ 753036 h 3225501"/>
              <a:gd name="connsiteX4" fmla="*/ 37652 w 243840"/>
              <a:gd name="connsiteY4" fmla="*/ 1065008 h 3225501"/>
              <a:gd name="connsiteX5" fmla="*/ 220532 w 243840"/>
              <a:gd name="connsiteY5" fmla="*/ 1344706 h 3225501"/>
              <a:gd name="connsiteX6" fmla="*/ 59167 w 243840"/>
              <a:gd name="connsiteY6" fmla="*/ 1635163 h 3225501"/>
              <a:gd name="connsiteX7" fmla="*/ 209774 w 243840"/>
              <a:gd name="connsiteY7" fmla="*/ 1882589 h 3225501"/>
              <a:gd name="connsiteX8" fmla="*/ 5379 w 243840"/>
              <a:gd name="connsiteY8" fmla="*/ 2119257 h 3225501"/>
              <a:gd name="connsiteX9" fmla="*/ 177501 w 243840"/>
              <a:gd name="connsiteY9" fmla="*/ 2409713 h 3225501"/>
              <a:gd name="connsiteX10" fmla="*/ 26894 w 243840"/>
              <a:gd name="connsiteY10" fmla="*/ 2571078 h 3225501"/>
              <a:gd name="connsiteX11" fmla="*/ 166744 w 243840"/>
              <a:gd name="connsiteY11" fmla="*/ 2872292 h 3225501"/>
              <a:gd name="connsiteX12" fmla="*/ 91440 w 243840"/>
              <a:gd name="connsiteY12" fmla="*/ 3087445 h 3225501"/>
              <a:gd name="connsiteX13" fmla="*/ 112955 w 243840"/>
              <a:gd name="connsiteY13" fmla="*/ 3205779 h 3225501"/>
              <a:gd name="connsiteX14" fmla="*/ 102198 w 243840"/>
              <a:gd name="connsiteY14" fmla="*/ 3205779 h 3225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3840" h="3225501">
                <a:moveTo>
                  <a:pt x="102198" y="0"/>
                </a:moveTo>
                <a:cubicBezTo>
                  <a:pt x="173019" y="51995"/>
                  <a:pt x="243840" y="103991"/>
                  <a:pt x="231289" y="182880"/>
                </a:cubicBezTo>
                <a:cubicBezTo>
                  <a:pt x="218738" y="261769"/>
                  <a:pt x="30480" y="378311"/>
                  <a:pt x="26894" y="473337"/>
                </a:cubicBezTo>
                <a:cubicBezTo>
                  <a:pt x="23308" y="568363"/>
                  <a:pt x="207981" y="654424"/>
                  <a:pt x="209774" y="753036"/>
                </a:cubicBezTo>
                <a:cubicBezTo>
                  <a:pt x="211567" y="851648"/>
                  <a:pt x="35859" y="966396"/>
                  <a:pt x="37652" y="1065008"/>
                </a:cubicBezTo>
                <a:cubicBezTo>
                  <a:pt x="39445" y="1163620"/>
                  <a:pt x="216946" y="1249680"/>
                  <a:pt x="220532" y="1344706"/>
                </a:cubicBezTo>
                <a:cubicBezTo>
                  <a:pt x="224118" y="1439732"/>
                  <a:pt x="60960" y="1545516"/>
                  <a:pt x="59167" y="1635163"/>
                </a:cubicBezTo>
                <a:cubicBezTo>
                  <a:pt x="57374" y="1724810"/>
                  <a:pt x="218739" y="1801907"/>
                  <a:pt x="209774" y="1882589"/>
                </a:cubicBezTo>
                <a:cubicBezTo>
                  <a:pt x="200809" y="1963271"/>
                  <a:pt x="10758" y="2031403"/>
                  <a:pt x="5379" y="2119257"/>
                </a:cubicBezTo>
                <a:cubicBezTo>
                  <a:pt x="0" y="2207111"/>
                  <a:pt x="173915" y="2334410"/>
                  <a:pt x="177501" y="2409713"/>
                </a:cubicBezTo>
                <a:cubicBezTo>
                  <a:pt x="181087" y="2485016"/>
                  <a:pt x="28687" y="2493982"/>
                  <a:pt x="26894" y="2571078"/>
                </a:cubicBezTo>
                <a:cubicBezTo>
                  <a:pt x="25101" y="2648174"/>
                  <a:pt x="155986" y="2786231"/>
                  <a:pt x="166744" y="2872292"/>
                </a:cubicBezTo>
                <a:cubicBezTo>
                  <a:pt x="177502" y="2958353"/>
                  <a:pt x="100405" y="3031864"/>
                  <a:pt x="91440" y="3087445"/>
                </a:cubicBezTo>
                <a:cubicBezTo>
                  <a:pt x="82475" y="3143026"/>
                  <a:pt x="111162" y="3186057"/>
                  <a:pt x="112955" y="3205779"/>
                </a:cubicBezTo>
                <a:cubicBezTo>
                  <a:pt x="114748" y="3225501"/>
                  <a:pt x="108473" y="3215640"/>
                  <a:pt x="102198" y="3205779"/>
                </a:cubicBezTo>
              </a:path>
            </a:pathLst>
          </a:cu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638800" y="1120914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strongest notion of containment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38800" y="44958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weakest notion  of containment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15000" y="332077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msbm10"/>
              </a:rPr>
              <a:t>N</a:t>
            </a:r>
            <a:endParaRPr lang="en-US" sz="2000">
              <a:latin typeface="msbm1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81200" y="2718375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any </a:t>
            </a:r>
            <a:r>
              <a:rPr lang="en-US" sz="2000" i="1" smtClean="0"/>
              <a:t>K</a:t>
            </a:r>
          </a:p>
          <a:p>
            <a:pPr algn="ctr"/>
            <a:r>
              <a:rPr lang="en-US" sz="2000" smtClean="0"/>
              <a:t>(positive </a:t>
            </a:r>
            <a:r>
              <a:rPr lang="en-US" sz="2000" i="1" smtClean="0"/>
              <a:t>K</a:t>
            </a:r>
            <a:r>
              <a:rPr lang="en-US" sz="2000" smtClean="0"/>
              <a:t>)</a:t>
            </a:r>
            <a:endParaRPr lang="en-US" sz="2000"/>
          </a:p>
        </p:txBody>
      </p:sp>
      <p:cxnSp>
        <p:nvCxnSpPr>
          <p:cNvPr id="40" name="Shape 39"/>
          <p:cNvCxnSpPr>
            <a:stCxn id="7" idx="3"/>
            <a:endCxn id="26" idx="0"/>
          </p:cNvCxnSpPr>
          <p:nvPr/>
        </p:nvCxnSpPr>
        <p:spPr>
          <a:xfrm>
            <a:off x="5562600" y="2270611"/>
            <a:ext cx="533400" cy="1050161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hape 42"/>
          <p:cNvCxnSpPr>
            <a:stCxn id="26" idx="2"/>
            <a:endCxn id="11" idx="3"/>
          </p:cNvCxnSpPr>
          <p:nvPr/>
        </p:nvCxnSpPr>
        <p:spPr>
          <a:xfrm rot="5400000">
            <a:off x="4835471" y="3686011"/>
            <a:ext cx="1225659" cy="1295400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stCxn id="5" idx="1"/>
            <a:endCxn id="28" idx="0"/>
          </p:cNvCxnSpPr>
          <p:nvPr/>
        </p:nvCxnSpPr>
        <p:spPr>
          <a:xfrm rot="10800000" flipV="1">
            <a:off x="2819400" y="1441341"/>
            <a:ext cx="1066800" cy="1277034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28" idx="2"/>
            <a:endCxn id="11" idx="1"/>
          </p:cNvCxnSpPr>
          <p:nvPr/>
        </p:nvCxnSpPr>
        <p:spPr>
          <a:xfrm rot="16200000" flipH="1">
            <a:off x="2668860" y="3576801"/>
            <a:ext cx="1520280" cy="1219200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7010400" y="1882912"/>
            <a:ext cx="243840" cy="2612888"/>
          </a:xfrm>
          <a:custGeom>
            <a:avLst/>
            <a:gdLst>
              <a:gd name="connsiteX0" fmla="*/ 102198 w 243840"/>
              <a:gd name="connsiteY0" fmla="*/ 0 h 3225501"/>
              <a:gd name="connsiteX1" fmla="*/ 231289 w 243840"/>
              <a:gd name="connsiteY1" fmla="*/ 182880 h 3225501"/>
              <a:gd name="connsiteX2" fmla="*/ 26894 w 243840"/>
              <a:gd name="connsiteY2" fmla="*/ 473337 h 3225501"/>
              <a:gd name="connsiteX3" fmla="*/ 209774 w 243840"/>
              <a:gd name="connsiteY3" fmla="*/ 753036 h 3225501"/>
              <a:gd name="connsiteX4" fmla="*/ 37652 w 243840"/>
              <a:gd name="connsiteY4" fmla="*/ 1065008 h 3225501"/>
              <a:gd name="connsiteX5" fmla="*/ 220532 w 243840"/>
              <a:gd name="connsiteY5" fmla="*/ 1344706 h 3225501"/>
              <a:gd name="connsiteX6" fmla="*/ 59167 w 243840"/>
              <a:gd name="connsiteY6" fmla="*/ 1635163 h 3225501"/>
              <a:gd name="connsiteX7" fmla="*/ 209774 w 243840"/>
              <a:gd name="connsiteY7" fmla="*/ 1882589 h 3225501"/>
              <a:gd name="connsiteX8" fmla="*/ 5379 w 243840"/>
              <a:gd name="connsiteY8" fmla="*/ 2119257 h 3225501"/>
              <a:gd name="connsiteX9" fmla="*/ 177501 w 243840"/>
              <a:gd name="connsiteY9" fmla="*/ 2409713 h 3225501"/>
              <a:gd name="connsiteX10" fmla="*/ 26894 w 243840"/>
              <a:gd name="connsiteY10" fmla="*/ 2571078 h 3225501"/>
              <a:gd name="connsiteX11" fmla="*/ 166744 w 243840"/>
              <a:gd name="connsiteY11" fmla="*/ 2872292 h 3225501"/>
              <a:gd name="connsiteX12" fmla="*/ 91440 w 243840"/>
              <a:gd name="connsiteY12" fmla="*/ 3087445 h 3225501"/>
              <a:gd name="connsiteX13" fmla="*/ 112955 w 243840"/>
              <a:gd name="connsiteY13" fmla="*/ 3205779 h 3225501"/>
              <a:gd name="connsiteX14" fmla="*/ 102198 w 243840"/>
              <a:gd name="connsiteY14" fmla="*/ 3205779 h 3225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3840" h="3225501">
                <a:moveTo>
                  <a:pt x="102198" y="0"/>
                </a:moveTo>
                <a:cubicBezTo>
                  <a:pt x="173019" y="51995"/>
                  <a:pt x="243840" y="103991"/>
                  <a:pt x="231289" y="182880"/>
                </a:cubicBezTo>
                <a:cubicBezTo>
                  <a:pt x="218738" y="261769"/>
                  <a:pt x="30480" y="378311"/>
                  <a:pt x="26894" y="473337"/>
                </a:cubicBezTo>
                <a:cubicBezTo>
                  <a:pt x="23308" y="568363"/>
                  <a:pt x="207981" y="654424"/>
                  <a:pt x="209774" y="753036"/>
                </a:cubicBezTo>
                <a:cubicBezTo>
                  <a:pt x="211567" y="851648"/>
                  <a:pt x="35859" y="966396"/>
                  <a:pt x="37652" y="1065008"/>
                </a:cubicBezTo>
                <a:cubicBezTo>
                  <a:pt x="39445" y="1163620"/>
                  <a:pt x="216946" y="1249680"/>
                  <a:pt x="220532" y="1344706"/>
                </a:cubicBezTo>
                <a:cubicBezTo>
                  <a:pt x="224118" y="1439732"/>
                  <a:pt x="60960" y="1545516"/>
                  <a:pt x="59167" y="1635163"/>
                </a:cubicBezTo>
                <a:cubicBezTo>
                  <a:pt x="57374" y="1724810"/>
                  <a:pt x="218739" y="1801907"/>
                  <a:pt x="209774" y="1882589"/>
                </a:cubicBezTo>
                <a:cubicBezTo>
                  <a:pt x="200809" y="1963271"/>
                  <a:pt x="10758" y="2031403"/>
                  <a:pt x="5379" y="2119257"/>
                </a:cubicBezTo>
                <a:cubicBezTo>
                  <a:pt x="0" y="2207111"/>
                  <a:pt x="173915" y="2334410"/>
                  <a:pt x="177501" y="2409713"/>
                </a:cubicBezTo>
                <a:cubicBezTo>
                  <a:pt x="181087" y="2485016"/>
                  <a:pt x="28687" y="2493982"/>
                  <a:pt x="26894" y="2571078"/>
                </a:cubicBezTo>
                <a:cubicBezTo>
                  <a:pt x="25101" y="2648174"/>
                  <a:pt x="155986" y="2786231"/>
                  <a:pt x="166744" y="2872292"/>
                </a:cubicBezTo>
                <a:cubicBezTo>
                  <a:pt x="177502" y="2958353"/>
                  <a:pt x="100405" y="3031864"/>
                  <a:pt x="91440" y="3087445"/>
                </a:cubicBezTo>
                <a:cubicBezTo>
                  <a:pt x="82475" y="3143026"/>
                  <a:pt x="111162" y="3186057"/>
                  <a:pt x="112955" y="3205779"/>
                </a:cubicBezTo>
                <a:cubicBezTo>
                  <a:pt x="114748" y="3225501"/>
                  <a:pt x="108473" y="3215640"/>
                  <a:pt x="102198" y="3205779"/>
                </a:cubicBezTo>
              </a:path>
            </a:pathLst>
          </a:cu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1" grpId="1"/>
      <p:bldP spid="32" grpId="0"/>
      <p:bldP spid="32" grpId="1"/>
      <p:bldP spid="36" grpId="0" animBg="1"/>
      <p:bldP spid="36" grpId="1" animBg="1"/>
      <p:bldP spid="34" grpId="0"/>
      <p:bldP spid="35" grpId="0"/>
      <p:bldP spid="26" grpId="0"/>
      <p:bldP spid="28" grpId="0"/>
      <p:bldP spid="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/>
              <a:t>Prov. Hierarchy and Query Containment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800"/>
              </a:spcAft>
            </a:pPr>
            <a:r>
              <a:rPr lang="en-US"/>
              <a:t>Provenance hierarchy tells us something about relative behavior of </a:t>
            </a:r>
            <a:r>
              <a:rPr lang="en-US" i="1"/>
              <a:t>K</a:t>
            </a:r>
            <a:r>
              <a:rPr lang="en-US"/>
              <a:t>-containment for various </a:t>
            </a:r>
            <a:r>
              <a:rPr lang="en-US" i="1"/>
              <a:t>K</a:t>
            </a:r>
          </a:p>
          <a:p>
            <a:pPr>
              <a:spcAft>
                <a:spcPts val="1800"/>
              </a:spcAft>
            </a:pPr>
            <a:r>
              <a:rPr lang="en-US"/>
              <a:t>Doesn’t tell us which implications are </a:t>
            </a:r>
            <a:r>
              <a:rPr lang="en-US" b="1"/>
              <a:t>strict</a:t>
            </a:r>
            <a:r>
              <a:rPr lang="en-US"/>
              <a:t>; we’d also like to know whether containment/equivalence is even </a:t>
            </a:r>
            <a:r>
              <a:rPr lang="en-US" b="1"/>
              <a:t>decidable</a:t>
            </a:r>
            <a:r>
              <a:rPr lang="en-US"/>
              <a:t>!</a:t>
            </a:r>
          </a:p>
          <a:p>
            <a:pPr>
              <a:spcAft>
                <a:spcPts val="1800"/>
              </a:spcAft>
            </a:pPr>
            <a:r>
              <a:rPr lang="en-US"/>
              <a:t>One case already known:</a:t>
            </a:r>
          </a:p>
          <a:p>
            <a:pPr>
              <a:spcAft>
                <a:spcPts val="1800"/>
              </a:spcAft>
              <a:buNone/>
            </a:pPr>
            <a:r>
              <a:rPr lang="en-US" b="1">
                <a:solidFill>
                  <a:srgbClr val="FF0000"/>
                </a:solidFill>
              </a:rPr>
              <a:t>	Theorem </a:t>
            </a:r>
            <a:r>
              <a:rPr lang="en-US" sz="2400" b="1">
                <a:solidFill>
                  <a:srgbClr val="FF0000"/>
                </a:solidFill>
              </a:rPr>
              <a:t>[Grahne+ 97]</a:t>
            </a:r>
            <a:r>
              <a:rPr lang="en-US" b="1">
                <a:solidFill>
                  <a:srgbClr val="FF0000"/>
                </a:solidFill>
              </a:rPr>
              <a:t>.</a:t>
            </a:r>
            <a:r>
              <a:rPr lang="en-US"/>
              <a:t>  If </a:t>
            </a:r>
            <a:r>
              <a:rPr lang="en-US" i="1"/>
              <a:t>K</a:t>
            </a:r>
            <a:r>
              <a:rPr lang="en-US"/>
              <a:t> is a distributive lattice, then for UCQs </a:t>
            </a:r>
            <a:r>
              <a:rPr lang="en-US" i="1"/>
              <a:t>Q</a:t>
            </a:r>
            <a:r>
              <a:rPr lang="en-US"/>
              <a:t>,</a:t>
            </a:r>
            <a:r>
              <a:rPr lang="en-US" i="1"/>
              <a:t>Q</a:t>
            </a:r>
            <a:r>
              <a:rPr lang="en-US"/>
              <a:t>’, </a:t>
            </a:r>
            <a:r>
              <a:rPr lang="en-US" i="1"/>
              <a:t>Q</a:t>
            </a:r>
            <a:r>
              <a:rPr lang="en-US"/>
              <a:t> is </a:t>
            </a:r>
            <a:r>
              <a:rPr lang="en-US" i="1"/>
              <a:t>K</a:t>
            </a:r>
            <a:r>
              <a:rPr lang="en-US"/>
              <a:t>-contained in </a:t>
            </a:r>
            <a:r>
              <a:rPr lang="en-US" i="1"/>
              <a:t>Q</a:t>
            </a:r>
            <a:r>
              <a:rPr lang="en-US"/>
              <a:t>’ iff </a:t>
            </a:r>
            <a:r>
              <a:rPr lang="en-US" i="1"/>
              <a:t>Q</a:t>
            </a:r>
            <a:r>
              <a:rPr lang="en-US"/>
              <a:t> is set-contained in </a:t>
            </a:r>
            <a:r>
              <a:rPr lang="en-US" i="1"/>
              <a:t>Q</a:t>
            </a:r>
            <a:r>
              <a:rPr lang="en-US"/>
              <a:t>’</a:t>
            </a:r>
          </a:p>
          <a:p>
            <a:pPr lvl="1">
              <a:spcAft>
                <a:spcPts val="1200"/>
              </a:spcAft>
            </a:pPr>
            <a:r>
              <a:rPr lang="en-US"/>
              <a:t>Distributive lattices are between PosBool(</a:t>
            </a:r>
            <a:r>
              <a:rPr lang="en-US" i="1"/>
              <a:t>X</a:t>
            </a:r>
            <a:r>
              <a:rPr lang="en-US"/>
              <a:t>) (for c-tables) and </a:t>
            </a:r>
            <a:r>
              <a:rPr lang="en-US" smtClean="0">
                <a:latin typeface="msbm10"/>
              </a:rPr>
              <a:t>B </a:t>
            </a:r>
            <a:r>
              <a:rPr lang="en-US"/>
              <a:t>in previous slide</a:t>
            </a:r>
          </a:p>
          <a:p>
            <a:pPr lvl="1">
              <a:spcAft>
                <a:spcPts val="1800"/>
              </a:spcAft>
            </a:pPr>
            <a:r>
              <a:rPr lang="en-US"/>
              <a:t>Other examples: dissemination policies, prob. event tables,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/>
          <p:cNvSpPr/>
          <p:nvPr/>
        </p:nvSpPr>
        <p:spPr>
          <a:xfrm>
            <a:off x="2438400" y="1981200"/>
            <a:ext cx="20574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4572000" y="1981200"/>
            <a:ext cx="20574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6705600" y="1295400"/>
            <a:ext cx="2133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228600" y="1295400"/>
            <a:ext cx="2133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mtClean="0"/>
              <a:t>Summary: Logical Implications </a:t>
            </a:r>
            <a:br>
              <a:rPr lang="en-US" sz="3200" smtClean="0"/>
            </a:br>
            <a:r>
              <a:rPr lang="en-US" sz="3200" smtClean="0"/>
              <a:t>of Containment/Equivalence</a:t>
            </a:r>
            <a:endParaRPr lang="en-U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62100" y="1383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5300" y="1383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204784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20478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114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28799" y="4114800"/>
            <a:ext cx="354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22" name="Straight Arrow Connector 21"/>
          <p:cNvCxnSpPr>
            <a:stCxn id="5" idx="1"/>
            <a:endCxn id="6" idx="3"/>
          </p:cNvCxnSpPr>
          <p:nvPr/>
        </p:nvCxnSpPr>
        <p:spPr>
          <a:xfrm rot="10800000">
            <a:off x="1181100" y="1567934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691372" y="1900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1"/>
            <a:endCxn id="8" idx="3"/>
          </p:cNvCxnSpPr>
          <p:nvPr/>
        </p:nvCxnSpPr>
        <p:spPr>
          <a:xfrm rot="10800000">
            <a:off x="1295400" y="2232511"/>
            <a:ext cx="2286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0" idx="0"/>
          </p:cNvCxnSpPr>
          <p:nvPr/>
        </p:nvCxnSpPr>
        <p:spPr>
          <a:xfrm rot="5400000">
            <a:off x="675189" y="2580188"/>
            <a:ext cx="326023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  <a:endCxn id="9" idx="0"/>
          </p:cNvCxnSpPr>
          <p:nvPr/>
        </p:nvCxnSpPr>
        <p:spPr>
          <a:xfrm rot="5400000">
            <a:off x="679966" y="32707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2"/>
            <a:endCxn id="10" idx="0"/>
          </p:cNvCxnSpPr>
          <p:nvPr/>
        </p:nvCxnSpPr>
        <p:spPr>
          <a:xfrm rot="5400000">
            <a:off x="679966" y="39565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1"/>
            <a:endCxn id="10" idx="3"/>
          </p:cNvCxnSpPr>
          <p:nvPr/>
        </p:nvCxnSpPr>
        <p:spPr>
          <a:xfrm rot="10800000">
            <a:off x="1447801" y="4299466"/>
            <a:ext cx="3809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1000" y="47244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CQs, cont.</a:t>
            </a:r>
            <a:endParaRPr lang="en-US" sz="2000"/>
          </a:p>
        </p:txBody>
      </p:sp>
      <p:sp>
        <p:nvSpPr>
          <p:cNvPr id="80" name="TextBox 79"/>
          <p:cNvSpPr txBox="1"/>
          <p:nvPr/>
        </p:nvSpPr>
        <p:spPr>
          <a:xfrm>
            <a:off x="3695700" y="213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2628900" y="2133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657600" y="279817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514600" y="279817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2514600" y="3440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3622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924299" y="4126468"/>
            <a:ext cx="39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88" name="Straight Arrow Connector 87"/>
          <p:cNvCxnSpPr>
            <a:stCxn id="80" idx="1"/>
            <a:endCxn id="81" idx="3"/>
          </p:cNvCxnSpPr>
          <p:nvPr/>
        </p:nvCxnSpPr>
        <p:spPr>
          <a:xfrm rot="10800000">
            <a:off x="3314700" y="2318266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1" idx="2"/>
            <a:endCxn id="83" idx="0"/>
          </p:cNvCxnSpPr>
          <p:nvPr/>
        </p:nvCxnSpPr>
        <p:spPr>
          <a:xfrm rot="5400000">
            <a:off x="2824178" y="2650554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2" idx="1"/>
            <a:endCxn id="83" idx="3"/>
          </p:cNvCxnSpPr>
          <p:nvPr/>
        </p:nvCxnSpPr>
        <p:spPr>
          <a:xfrm rot="10800000">
            <a:off x="3429000" y="2982843"/>
            <a:ext cx="2286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4" idx="2"/>
            <a:endCxn id="85" idx="0"/>
          </p:cNvCxnSpPr>
          <p:nvPr/>
        </p:nvCxnSpPr>
        <p:spPr>
          <a:xfrm rot="5400000">
            <a:off x="2813566" y="3968234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6" idx="1"/>
            <a:endCxn id="85" idx="3"/>
          </p:cNvCxnSpPr>
          <p:nvPr/>
        </p:nvCxnSpPr>
        <p:spPr>
          <a:xfrm rot="10800000">
            <a:off x="3581401" y="4311134"/>
            <a:ext cx="3428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829300" y="2145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4762500" y="2145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5791200" y="280984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648200" y="28098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648200" y="3440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44958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6057899" y="4126468"/>
            <a:ext cx="39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103" name="Straight Arrow Connector 102"/>
          <p:cNvCxnSpPr>
            <a:stCxn id="95" idx="1"/>
            <a:endCxn id="96" idx="3"/>
          </p:cNvCxnSpPr>
          <p:nvPr/>
        </p:nvCxnSpPr>
        <p:spPr>
          <a:xfrm rot="10800000">
            <a:off x="5448300" y="2329934"/>
            <a:ext cx="381000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6" idx="2"/>
            <a:endCxn id="98" idx="0"/>
          </p:cNvCxnSpPr>
          <p:nvPr/>
        </p:nvCxnSpPr>
        <p:spPr>
          <a:xfrm rot="5400000">
            <a:off x="4957778" y="2662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8" idx="3"/>
            <a:endCxn id="97" idx="1"/>
          </p:cNvCxnSpPr>
          <p:nvPr/>
        </p:nvCxnSpPr>
        <p:spPr>
          <a:xfrm>
            <a:off x="5562600" y="2994511"/>
            <a:ext cx="228600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8" idx="2"/>
            <a:endCxn id="99" idx="0"/>
          </p:cNvCxnSpPr>
          <p:nvPr/>
        </p:nvCxnSpPr>
        <p:spPr>
          <a:xfrm rot="5400000">
            <a:off x="4974655" y="3309922"/>
            <a:ext cx="261491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9" idx="2"/>
            <a:endCxn id="100" idx="0"/>
          </p:cNvCxnSpPr>
          <p:nvPr/>
        </p:nvCxnSpPr>
        <p:spPr>
          <a:xfrm rot="5400000">
            <a:off x="4947166" y="3968234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1" idx="1"/>
            <a:endCxn id="100" idx="3"/>
          </p:cNvCxnSpPr>
          <p:nvPr/>
        </p:nvCxnSpPr>
        <p:spPr>
          <a:xfrm rot="10800000">
            <a:off x="5715001" y="4311134"/>
            <a:ext cx="3428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514600" y="4724400"/>
            <a:ext cx="1943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CQs, equiv.</a:t>
            </a:r>
            <a:endParaRPr lang="en-US" sz="2000"/>
          </a:p>
        </p:txBody>
      </p:sp>
      <p:sp>
        <p:nvSpPr>
          <p:cNvPr id="111" name="TextBox 110"/>
          <p:cNvSpPr txBox="1"/>
          <p:nvPr/>
        </p:nvSpPr>
        <p:spPr>
          <a:xfrm>
            <a:off x="3924300" y="34818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112" name="Straight Arrow Connector 111"/>
          <p:cNvCxnSpPr>
            <a:stCxn id="82" idx="2"/>
            <a:endCxn id="111" idx="0"/>
          </p:cNvCxnSpPr>
          <p:nvPr/>
        </p:nvCxnSpPr>
        <p:spPr>
          <a:xfrm rot="5400000">
            <a:off x="3919523" y="3324686"/>
            <a:ext cx="31435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83" idx="2"/>
            <a:endCxn id="84" idx="0"/>
          </p:cNvCxnSpPr>
          <p:nvPr/>
        </p:nvCxnSpPr>
        <p:spPr>
          <a:xfrm rot="5400000">
            <a:off x="2835221" y="3304088"/>
            <a:ext cx="273159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80" idx="2"/>
            <a:endCxn id="82" idx="0"/>
          </p:cNvCxnSpPr>
          <p:nvPr/>
        </p:nvCxnSpPr>
        <p:spPr>
          <a:xfrm rot="5400000">
            <a:off x="3929078" y="2650554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7" idx="0"/>
            <a:endCxn id="95" idx="2"/>
          </p:cNvCxnSpPr>
          <p:nvPr/>
        </p:nvCxnSpPr>
        <p:spPr>
          <a:xfrm rot="5400000" flipH="1" flipV="1">
            <a:off x="6062678" y="2662223"/>
            <a:ext cx="295245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057900" y="3440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130" name="Straight Arrow Connector 129"/>
          <p:cNvCxnSpPr>
            <a:stCxn id="129" idx="0"/>
            <a:endCxn id="97" idx="2"/>
          </p:cNvCxnSpPr>
          <p:nvPr/>
        </p:nvCxnSpPr>
        <p:spPr>
          <a:xfrm rot="5400000" flipH="1" flipV="1">
            <a:off x="6079555" y="3309923"/>
            <a:ext cx="261491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99" idx="3"/>
            <a:endCxn id="129" idx="1"/>
          </p:cNvCxnSpPr>
          <p:nvPr/>
        </p:nvCxnSpPr>
        <p:spPr>
          <a:xfrm>
            <a:off x="5562600" y="3625334"/>
            <a:ext cx="495300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572001" y="4724400"/>
            <a:ext cx="201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UCQs, cont.</a:t>
            </a:r>
            <a:endParaRPr lang="en-US" sz="2000"/>
          </a:p>
        </p:txBody>
      </p:sp>
      <p:sp>
        <p:nvSpPr>
          <p:cNvPr id="139" name="TextBox 138"/>
          <p:cNvSpPr txBox="1"/>
          <p:nvPr/>
        </p:nvSpPr>
        <p:spPr>
          <a:xfrm>
            <a:off x="8039100" y="1371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8001000" y="203617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6858000" y="341733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6705600" y="410313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8367470" y="4103132"/>
            <a:ext cx="381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147" name="Straight Arrow Connector 146"/>
          <p:cNvCxnSpPr>
            <a:stCxn id="139" idx="1"/>
          </p:cNvCxnSpPr>
          <p:nvPr/>
        </p:nvCxnSpPr>
        <p:spPr>
          <a:xfrm rot="10800000">
            <a:off x="7658100" y="1556266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58" idx="2"/>
            <a:endCxn id="162" idx="0"/>
          </p:cNvCxnSpPr>
          <p:nvPr/>
        </p:nvCxnSpPr>
        <p:spPr>
          <a:xfrm rot="5400000">
            <a:off x="7156966" y="18991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62" idx="2"/>
            <a:endCxn id="159" idx="0"/>
          </p:cNvCxnSpPr>
          <p:nvPr/>
        </p:nvCxnSpPr>
        <p:spPr>
          <a:xfrm rot="5400000">
            <a:off x="7156966" y="25849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59" idx="2"/>
            <a:endCxn id="143" idx="0"/>
          </p:cNvCxnSpPr>
          <p:nvPr/>
        </p:nvCxnSpPr>
        <p:spPr>
          <a:xfrm rot="5400000">
            <a:off x="7162800" y="3264932"/>
            <a:ext cx="304800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43" idx="2"/>
            <a:endCxn id="144" idx="0"/>
          </p:cNvCxnSpPr>
          <p:nvPr/>
        </p:nvCxnSpPr>
        <p:spPr>
          <a:xfrm rot="5400000">
            <a:off x="7156966" y="3944898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45" idx="1"/>
            <a:endCxn id="144" idx="3"/>
          </p:cNvCxnSpPr>
          <p:nvPr/>
        </p:nvCxnSpPr>
        <p:spPr>
          <a:xfrm rot="10800000">
            <a:off x="7924800" y="4287798"/>
            <a:ext cx="44267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781800" y="4724400"/>
            <a:ext cx="201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UCQs, equiv.</a:t>
            </a:r>
            <a:endParaRPr lang="en-US" sz="2000"/>
          </a:p>
        </p:txBody>
      </p:sp>
      <p:cxnSp>
        <p:nvCxnSpPr>
          <p:cNvPr id="155" name="Straight Arrow Connector 154"/>
          <p:cNvCxnSpPr>
            <a:stCxn id="141" idx="0"/>
            <a:endCxn id="139" idx="2"/>
          </p:cNvCxnSpPr>
          <p:nvPr/>
        </p:nvCxnSpPr>
        <p:spPr>
          <a:xfrm rot="5400000" flipH="1" flipV="1">
            <a:off x="8272478" y="1888555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7162800" y="1371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6858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69723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304800" y="5355848"/>
            <a:ext cx="8534400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Calibri"/>
              </a:rPr>
              <a:t>“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1</a:t>
            </a:r>
            <a:r>
              <a:rPr lang="en-US" sz="2000" smtClean="0"/>
              <a:t>    </a:t>
            </a:r>
            <a:r>
              <a:rPr lang="en-US" sz="2000" smtClean="0">
                <a:sym typeface="Wingdings"/>
              </a:rPr>
              <a:t>  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2</a:t>
            </a:r>
            <a:r>
              <a:rPr lang="en-US" sz="2000" smtClean="0"/>
              <a:t>” indicates that for CQs (UCQs),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1</a:t>
            </a:r>
            <a:r>
              <a:rPr lang="en-US" sz="2000" smtClean="0"/>
              <a:t> cont. (equiv.) implies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2</a:t>
            </a:r>
            <a:r>
              <a:rPr lang="en-US" sz="2000" smtClean="0"/>
              <a:t> cont. (equiv.)</a:t>
            </a:r>
          </a:p>
          <a:p>
            <a:endParaRPr lang="en-US" sz="1050" smtClean="0"/>
          </a:p>
          <a:p>
            <a:r>
              <a:rPr lang="en-US" sz="2000" smtClean="0"/>
              <a:t>All implications not marked “    </a:t>
            </a:r>
            <a:r>
              <a:rPr lang="en-US" sz="2000" smtClean="0">
                <a:latin typeface="Calibri"/>
                <a:cs typeface="Calibri"/>
              </a:rPr>
              <a:t>    ” are strict.   Red arrows are from </a:t>
            </a:r>
            <a:r>
              <a:rPr lang="en-US" smtClean="0">
                <a:latin typeface="Calibri"/>
                <a:cs typeface="Calibri"/>
              </a:rPr>
              <a:t>[Grahne+ 97]</a:t>
            </a:r>
            <a:r>
              <a:rPr lang="en-US" sz="2000" smtClean="0">
                <a:latin typeface="Calibri"/>
                <a:cs typeface="Calibri"/>
              </a:rPr>
              <a:t>.</a:t>
            </a:r>
            <a:endParaRPr lang="en-US" sz="2000">
              <a:latin typeface="Calibri"/>
              <a:cs typeface="Calibri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rot="10800000">
            <a:off x="747069" y="5582860"/>
            <a:ext cx="304006" cy="1588"/>
          </a:xfrm>
          <a:prstGeom prst="straightConnector1">
            <a:avLst/>
          </a:prstGeom>
          <a:ln w="31750"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0800000">
            <a:off x="3352803" y="6065838"/>
            <a:ext cx="457197" cy="1588"/>
          </a:xfrm>
          <a:prstGeom prst="straightConnector1">
            <a:avLst/>
          </a:prstGeom>
          <a:ln w="3175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5400000">
            <a:off x="1756583" y="1900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/>
              <a:t>The Need for Data Provenance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83076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/>
              <a:t>Many new database applications must track where data came from (as it is combined and transformed by queries, schema mappings, etc.): </a:t>
            </a:r>
            <a:r>
              <a:rPr lang="en-US" b="1"/>
              <a:t>data provenance</a:t>
            </a:r>
            <a:endParaRPr lang="en-US"/>
          </a:p>
          <a:p>
            <a:pPr lvl="1">
              <a:spcAft>
                <a:spcPts val="1200"/>
              </a:spcAft>
            </a:pPr>
            <a:r>
              <a:rPr lang="en-US"/>
              <a:t>Debugging schema mappings</a:t>
            </a:r>
          </a:p>
          <a:p>
            <a:pPr lvl="1">
              <a:spcAft>
                <a:spcPts val="1200"/>
              </a:spcAft>
            </a:pPr>
            <a:r>
              <a:rPr lang="en-US"/>
              <a:t>Assessing data quality, trustworthiness</a:t>
            </a:r>
          </a:p>
          <a:p>
            <a:pPr lvl="1">
              <a:spcAft>
                <a:spcPts val="1200"/>
              </a:spcAft>
            </a:pPr>
            <a:r>
              <a:rPr lang="en-US"/>
              <a:t>Computing probabilities</a:t>
            </a:r>
          </a:p>
          <a:p>
            <a:pPr lvl="1">
              <a:spcAft>
                <a:spcPts val="1200"/>
              </a:spcAft>
            </a:pPr>
            <a:r>
              <a:rPr lang="en-US"/>
              <a:t>Enforcing access control policies</a:t>
            </a:r>
            <a:endParaRPr lang="en-US"/>
          </a:p>
          <a:p>
            <a:pPr lvl="1">
              <a:spcAft>
                <a:spcPts val="1200"/>
              </a:spcAft>
            </a:pPr>
            <a:r>
              <a:rPr lang="en-US"/>
              <a:t>Preserving the scientific record</a:t>
            </a:r>
          </a:p>
          <a:p>
            <a:pPr>
              <a:spcAft>
                <a:spcPts val="1200"/>
              </a:spcAft>
            </a:pPr>
            <a:r>
              <a:rPr lang="en-US"/>
              <a:t>Must do this while also satisfying DBMS performance requirements and retaining compatibility with legacy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/>
          <p:cNvSpPr/>
          <p:nvPr/>
        </p:nvSpPr>
        <p:spPr>
          <a:xfrm>
            <a:off x="2438400" y="1981200"/>
            <a:ext cx="20574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4572000" y="1981200"/>
            <a:ext cx="20574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6705600" y="1295400"/>
            <a:ext cx="2133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228600" y="1295400"/>
            <a:ext cx="2133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mtClean="0"/>
              <a:t>Summary: Logical Implications </a:t>
            </a:r>
            <a:br>
              <a:rPr lang="en-US" sz="3200" smtClean="0"/>
            </a:br>
            <a:r>
              <a:rPr lang="en-US" sz="3200" smtClean="0"/>
              <a:t>of Containment/Equivalence</a:t>
            </a:r>
            <a:endParaRPr lang="en-U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62100" y="1383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5300" y="1383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204784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20478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114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28799" y="4114800"/>
            <a:ext cx="354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22" name="Straight Arrow Connector 21"/>
          <p:cNvCxnSpPr>
            <a:stCxn id="5" idx="1"/>
            <a:endCxn id="6" idx="3"/>
          </p:cNvCxnSpPr>
          <p:nvPr/>
        </p:nvCxnSpPr>
        <p:spPr>
          <a:xfrm rot="10800000">
            <a:off x="1181100" y="1567934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691372" y="1900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1"/>
            <a:endCxn id="8" idx="3"/>
          </p:cNvCxnSpPr>
          <p:nvPr/>
        </p:nvCxnSpPr>
        <p:spPr>
          <a:xfrm rot="10800000">
            <a:off x="1295400" y="2232511"/>
            <a:ext cx="2286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0" idx="0"/>
          </p:cNvCxnSpPr>
          <p:nvPr/>
        </p:nvCxnSpPr>
        <p:spPr>
          <a:xfrm rot="5400000">
            <a:off x="675189" y="2580188"/>
            <a:ext cx="326023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  <a:endCxn id="9" idx="0"/>
          </p:cNvCxnSpPr>
          <p:nvPr/>
        </p:nvCxnSpPr>
        <p:spPr>
          <a:xfrm rot="5400000">
            <a:off x="679966" y="32707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2"/>
            <a:endCxn id="10" idx="0"/>
          </p:cNvCxnSpPr>
          <p:nvPr/>
        </p:nvCxnSpPr>
        <p:spPr>
          <a:xfrm rot="5400000">
            <a:off x="679966" y="39565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1"/>
            <a:endCxn id="10" idx="3"/>
          </p:cNvCxnSpPr>
          <p:nvPr/>
        </p:nvCxnSpPr>
        <p:spPr>
          <a:xfrm rot="10800000">
            <a:off x="1447801" y="4299466"/>
            <a:ext cx="3809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1000" y="47244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CQs, cont.</a:t>
            </a:r>
            <a:endParaRPr lang="en-US" sz="2000"/>
          </a:p>
        </p:txBody>
      </p:sp>
      <p:sp>
        <p:nvSpPr>
          <p:cNvPr id="80" name="TextBox 79"/>
          <p:cNvSpPr txBox="1"/>
          <p:nvPr/>
        </p:nvSpPr>
        <p:spPr>
          <a:xfrm>
            <a:off x="3695700" y="213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2628900" y="2133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657600" y="279817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514600" y="279817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2514600" y="3440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3622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924299" y="4126468"/>
            <a:ext cx="39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88" name="Straight Arrow Connector 87"/>
          <p:cNvCxnSpPr>
            <a:stCxn id="80" idx="1"/>
            <a:endCxn id="81" idx="3"/>
          </p:cNvCxnSpPr>
          <p:nvPr/>
        </p:nvCxnSpPr>
        <p:spPr>
          <a:xfrm rot="10800000">
            <a:off x="3314700" y="2318266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1" idx="2"/>
            <a:endCxn id="83" idx="0"/>
          </p:cNvCxnSpPr>
          <p:nvPr/>
        </p:nvCxnSpPr>
        <p:spPr>
          <a:xfrm rot="5400000">
            <a:off x="2824178" y="2650554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2" idx="1"/>
            <a:endCxn id="83" idx="3"/>
          </p:cNvCxnSpPr>
          <p:nvPr/>
        </p:nvCxnSpPr>
        <p:spPr>
          <a:xfrm rot="10800000">
            <a:off x="3429000" y="2982843"/>
            <a:ext cx="2286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4" idx="2"/>
            <a:endCxn id="85" idx="0"/>
          </p:cNvCxnSpPr>
          <p:nvPr/>
        </p:nvCxnSpPr>
        <p:spPr>
          <a:xfrm rot="5400000">
            <a:off x="2813566" y="3968234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6" idx="1"/>
            <a:endCxn id="85" idx="3"/>
          </p:cNvCxnSpPr>
          <p:nvPr/>
        </p:nvCxnSpPr>
        <p:spPr>
          <a:xfrm rot="10800000">
            <a:off x="3581401" y="4311134"/>
            <a:ext cx="3428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829300" y="2145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4762500" y="2145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5791200" y="280984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648200" y="28098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648200" y="3440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44958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6057899" y="4126468"/>
            <a:ext cx="39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103" name="Straight Arrow Connector 102"/>
          <p:cNvCxnSpPr>
            <a:stCxn id="95" idx="1"/>
            <a:endCxn id="96" idx="3"/>
          </p:cNvCxnSpPr>
          <p:nvPr/>
        </p:nvCxnSpPr>
        <p:spPr>
          <a:xfrm rot="10800000">
            <a:off x="5448300" y="2329934"/>
            <a:ext cx="381000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6" idx="2"/>
            <a:endCxn id="98" idx="0"/>
          </p:cNvCxnSpPr>
          <p:nvPr/>
        </p:nvCxnSpPr>
        <p:spPr>
          <a:xfrm rot="5400000">
            <a:off x="4957778" y="2662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8" idx="3"/>
            <a:endCxn id="97" idx="1"/>
          </p:cNvCxnSpPr>
          <p:nvPr/>
        </p:nvCxnSpPr>
        <p:spPr>
          <a:xfrm>
            <a:off x="5562600" y="2994511"/>
            <a:ext cx="228600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8" idx="2"/>
            <a:endCxn id="99" idx="0"/>
          </p:cNvCxnSpPr>
          <p:nvPr/>
        </p:nvCxnSpPr>
        <p:spPr>
          <a:xfrm rot="5400000">
            <a:off x="4974655" y="3309922"/>
            <a:ext cx="261491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9" idx="2"/>
            <a:endCxn id="100" idx="0"/>
          </p:cNvCxnSpPr>
          <p:nvPr/>
        </p:nvCxnSpPr>
        <p:spPr>
          <a:xfrm rot="5400000">
            <a:off x="4947166" y="3968234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1" idx="1"/>
            <a:endCxn id="100" idx="3"/>
          </p:cNvCxnSpPr>
          <p:nvPr/>
        </p:nvCxnSpPr>
        <p:spPr>
          <a:xfrm rot="10800000">
            <a:off x="5715001" y="4311134"/>
            <a:ext cx="3428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514600" y="4724400"/>
            <a:ext cx="1943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CQs, equiv.</a:t>
            </a:r>
            <a:endParaRPr lang="en-US" sz="2000"/>
          </a:p>
        </p:txBody>
      </p:sp>
      <p:sp>
        <p:nvSpPr>
          <p:cNvPr id="111" name="TextBox 110"/>
          <p:cNvSpPr txBox="1"/>
          <p:nvPr/>
        </p:nvSpPr>
        <p:spPr>
          <a:xfrm>
            <a:off x="3924300" y="34818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112" name="Straight Arrow Connector 111"/>
          <p:cNvCxnSpPr>
            <a:stCxn id="82" idx="2"/>
            <a:endCxn id="111" idx="0"/>
          </p:cNvCxnSpPr>
          <p:nvPr/>
        </p:nvCxnSpPr>
        <p:spPr>
          <a:xfrm rot="5400000">
            <a:off x="3919523" y="3324686"/>
            <a:ext cx="31435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83" idx="2"/>
            <a:endCxn id="84" idx="0"/>
          </p:cNvCxnSpPr>
          <p:nvPr/>
        </p:nvCxnSpPr>
        <p:spPr>
          <a:xfrm rot="5400000">
            <a:off x="2835221" y="3304088"/>
            <a:ext cx="273159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80" idx="2"/>
            <a:endCxn id="82" idx="0"/>
          </p:cNvCxnSpPr>
          <p:nvPr/>
        </p:nvCxnSpPr>
        <p:spPr>
          <a:xfrm rot="5400000">
            <a:off x="3929078" y="2650554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7" idx="0"/>
            <a:endCxn id="95" idx="2"/>
          </p:cNvCxnSpPr>
          <p:nvPr/>
        </p:nvCxnSpPr>
        <p:spPr>
          <a:xfrm rot="5400000" flipH="1" flipV="1">
            <a:off x="6062678" y="2662223"/>
            <a:ext cx="295245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057900" y="3440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130" name="Straight Arrow Connector 129"/>
          <p:cNvCxnSpPr>
            <a:stCxn id="129" idx="0"/>
            <a:endCxn id="97" idx="2"/>
          </p:cNvCxnSpPr>
          <p:nvPr/>
        </p:nvCxnSpPr>
        <p:spPr>
          <a:xfrm rot="5400000" flipH="1" flipV="1">
            <a:off x="6079555" y="3309923"/>
            <a:ext cx="261491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99" idx="3"/>
            <a:endCxn id="129" idx="1"/>
          </p:cNvCxnSpPr>
          <p:nvPr/>
        </p:nvCxnSpPr>
        <p:spPr>
          <a:xfrm>
            <a:off x="5562600" y="3625334"/>
            <a:ext cx="495300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572001" y="4724400"/>
            <a:ext cx="201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UCQs, cont.</a:t>
            </a:r>
            <a:endParaRPr lang="en-US" sz="2000"/>
          </a:p>
        </p:txBody>
      </p:sp>
      <p:sp>
        <p:nvSpPr>
          <p:cNvPr id="139" name="TextBox 138"/>
          <p:cNvSpPr txBox="1"/>
          <p:nvPr/>
        </p:nvSpPr>
        <p:spPr>
          <a:xfrm>
            <a:off x="8039100" y="1371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8001000" y="203617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6858000" y="341733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6705600" y="410313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8367470" y="4103132"/>
            <a:ext cx="381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147" name="Straight Arrow Connector 146"/>
          <p:cNvCxnSpPr>
            <a:stCxn id="139" idx="1"/>
          </p:cNvCxnSpPr>
          <p:nvPr/>
        </p:nvCxnSpPr>
        <p:spPr>
          <a:xfrm rot="10800000">
            <a:off x="7658100" y="1556266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58" idx="2"/>
            <a:endCxn id="162" idx="0"/>
          </p:cNvCxnSpPr>
          <p:nvPr/>
        </p:nvCxnSpPr>
        <p:spPr>
          <a:xfrm rot="5400000">
            <a:off x="7156966" y="18991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62" idx="2"/>
            <a:endCxn id="159" idx="0"/>
          </p:cNvCxnSpPr>
          <p:nvPr/>
        </p:nvCxnSpPr>
        <p:spPr>
          <a:xfrm rot="5400000">
            <a:off x="7156966" y="25849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59" idx="2"/>
            <a:endCxn id="143" idx="0"/>
          </p:cNvCxnSpPr>
          <p:nvPr/>
        </p:nvCxnSpPr>
        <p:spPr>
          <a:xfrm rot="5400000">
            <a:off x="7162800" y="3264932"/>
            <a:ext cx="304800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43" idx="2"/>
            <a:endCxn id="144" idx="0"/>
          </p:cNvCxnSpPr>
          <p:nvPr/>
        </p:nvCxnSpPr>
        <p:spPr>
          <a:xfrm rot="5400000">
            <a:off x="7156966" y="3944898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45" idx="1"/>
            <a:endCxn id="144" idx="3"/>
          </p:cNvCxnSpPr>
          <p:nvPr/>
        </p:nvCxnSpPr>
        <p:spPr>
          <a:xfrm rot="10800000">
            <a:off x="7924800" y="4287798"/>
            <a:ext cx="44267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781800" y="4724400"/>
            <a:ext cx="201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UCQs, equiv.</a:t>
            </a:r>
            <a:endParaRPr lang="en-US" sz="2000"/>
          </a:p>
        </p:txBody>
      </p:sp>
      <p:cxnSp>
        <p:nvCxnSpPr>
          <p:cNvPr id="155" name="Straight Arrow Connector 154"/>
          <p:cNvCxnSpPr>
            <a:stCxn id="141" idx="0"/>
            <a:endCxn id="139" idx="2"/>
          </p:cNvCxnSpPr>
          <p:nvPr/>
        </p:nvCxnSpPr>
        <p:spPr>
          <a:xfrm rot="5400000" flipH="1" flipV="1">
            <a:off x="8272478" y="1888555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7162800" y="1371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6858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69723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 rot="5400000">
            <a:off x="1756583" y="1900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438400" y="1143000"/>
            <a:ext cx="6705600" cy="398151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2666999" y="1428690"/>
            <a:ext cx="601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CQs separating the various notions of </a:t>
            </a:r>
            <a:r>
              <a:rPr lang="en-US" sz="2000" i="1"/>
              <a:t>K</a:t>
            </a:r>
            <a:r>
              <a:rPr lang="en-US" sz="2000"/>
              <a:t>-containment:</a:t>
            </a:r>
          </a:p>
        </p:txBody>
      </p:sp>
      <p:sp>
        <p:nvSpPr>
          <p:cNvPr id="92" name="Rectangular Callout 91"/>
          <p:cNvSpPr/>
          <p:nvPr/>
        </p:nvSpPr>
        <p:spPr>
          <a:xfrm>
            <a:off x="2667001" y="3072299"/>
            <a:ext cx="3886200" cy="1728301"/>
          </a:xfrm>
          <a:prstGeom prst="wedgeRectCallout">
            <a:avLst>
              <a:gd name="adj1" fmla="val -90083"/>
              <a:gd name="adj2" fmla="val -43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tlCol="0" anchor="ctr"/>
          <a:lstStyle/>
          <a:p>
            <a:r>
              <a:rPr lang="en-US" sz="2000" i="1"/>
              <a:t> Q</a:t>
            </a:r>
            <a:r>
              <a:rPr lang="en-US" sz="2000"/>
              <a:t>(x,y) 	:– 	</a:t>
            </a:r>
            <a:r>
              <a:rPr lang="en-US" sz="2000" i="1"/>
              <a:t>R</a:t>
            </a:r>
            <a:r>
              <a:rPr lang="en-US" sz="2000"/>
              <a:t>(x,y)</a:t>
            </a:r>
          </a:p>
          <a:p>
            <a:r>
              <a:rPr lang="en-US" sz="2000" i="1"/>
              <a:t> Q</a:t>
            </a:r>
            <a:r>
              <a:rPr lang="en-US" sz="2000"/>
              <a:t>’(u,v)	:– 	</a:t>
            </a:r>
            <a:r>
              <a:rPr lang="en-US" sz="2000" i="1"/>
              <a:t>R</a:t>
            </a:r>
            <a:r>
              <a:rPr lang="en-US" sz="2000"/>
              <a:t>(u,v), </a:t>
            </a:r>
            <a:r>
              <a:rPr lang="en-US" sz="2000" i="1"/>
              <a:t>R</a:t>
            </a:r>
            <a:r>
              <a:rPr lang="en-US" sz="2000"/>
              <a:t>(u,w)</a:t>
            </a:r>
          </a:p>
          <a:p>
            <a:endParaRPr lang="en-US" sz="1100"/>
          </a:p>
          <a:p>
            <a:r>
              <a:rPr lang="en-US" sz="2000" i="1"/>
              <a:t>Q</a:t>
            </a:r>
            <a:r>
              <a:rPr lang="en-US" sz="2000"/>
              <a:t> is set-contained in </a:t>
            </a:r>
            <a:r>
              <a:rPr lang="en-US" sz="2000" i="1"/>
              <a:t>Q</a:t>
            </a:r>
            <a:r>
              <a:rPr lang="en-US" sz="2000"/>
              <a:t>’, but </a:t>
            </a:r>
          </a:p>
          <a:p>
            <a:r>
              <a:rPr lang="en-US" sz="2000" i="1"/>
              <a:t>Q</a:t>
            </a:r>
            <a:r>
              <a:rPr lang="en-US" sz="2000"/>
              <a:t> is not Lin(</a:t>
            </a:r>
            <a:r>
              <a:rPr lang="en-US" sz="2000" i="1"/>
              <a:t>X</a:t>
            </a:r>
            <a:r>
              <a:rPr lang="en-US" sz="2000"/>
              <a:t>)-contained in </a:t>
            </a:r>
            <a:r>
              <a:rPr lang="en-US" sz="2000" i="1"/>
              <a:t>Q</a:t>
            </a:r>
            <a:r>
              <a:rPr lang="en-US" sz="2000"/>
              <a:t>’  </a:t>
            </a:r>
          </a:p>
        </p:txBody>
      </p:sp>
      <p:sp>
        <p:nvSpPr>
          <p:cNvPr id="102" name="Rectangular Callout 101"/>
          <p:cNvSpPr/>
          <p:nvPr/>
        </p:nvSpPr>
        <p:spPr>
          <a:xfrm>
            <a:off x="2667001" y="2438400"/>
            <a:ext cx="3695700" cy="1728301"/>
          </a:xfrm>
          <a:prstGeom prst="wedgeRectCallout">
            <a:avLst>
              <a:gd name="adj1" fmla="val -94003"/>
              <a:gd name="adj2" fmla="val -50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tlCol="0" anchor="ctr"/>
          <a:lstStyle/>
          <a:p>
            <a:r>
              <a:rPr lang="en-US" sz="2000" i="1"/>
              <a:t>  Q</a:t>
            </a:r>
            <a:r>
              <a:rPr lang="en-US" sz="2000"/>
              <a:t>(u)	:– 	</a:t>
            </a:r>
            <a:r>
              <a:rPr lang="en-US" sz="2000" i="1"/>
              <a:t>R</a:t>
            </a:r>
            <a:r>
              <a:rPr lang="en-US" sz="2000"/>
              <a:t>(u,v), </a:t>
            </a:r>
            <a:r>
              <a:rPr lang="en-US" sz="2000" i="1"/>
              <a:t>R</a:t>
            </a:r>
            <a:r>
              <a:rPr lang="en-US" sz="2000"/>
              <a:t>(u,w)</a:t>
            </a:r>
            <a:r>
              <a:rPr lang="en-US" sz="2000" i="1"/>
              <a:t> </a:t>
            </a:r>
          </a:p>
          <a:p>
            <a:r>
              <a:rPr lang="en-US" sz="2000" i="1"/>
              <a:t>  Q’</a:t>
            </a:r>
            <a:r>
              <a:rPr lang="en-US" sz="2000"/>
              <a:t>(x) 	:– 	</a:t>
            </a:r>
            <a:r>
              <a:rPr lang="en-US" sz="2000" i="1"/>
              <a:t>R</a:t>
            </a:r>
            <a:r>
              <a:rPr lang="en-US" sz="2000"/>
              <a:t>(x,y)</a:t>
            </a:r>
          </a:p>
          <a:p>
            <a:endParaRPr lang="en-US" sz="1100"/>
          </a:p>
          <a:p>
            <a:r>
              <a:rPr lang="en-US" sz="2000" i="1"/>
              <a:t>Q</a:t>
            </a:r>
            <a:r>
              <a:rPr lang="en-US" sz="2000"/>
              <a:t> is Lin(</a:t>
            </a:r>
            <a:r>
              <a:rPr lang="en-US" sz="2000" i="1"/>
              <a:t>X</a:t>
            </a:r>
            <a:r>
              <a:rPr lang="en-US" sz="2000"/>
              <a:t>)-contained in </a:t>
            </a:r>
            <a:r>
              <a:rPr lang="en-US" sz="2000" i="1"/>
              <a:t>Q</a:t>
            </a:r>
            <a:r>
              <a:rPr lang="en-US" sz="2000"/>
              <a:t>’, but </a:t>
            </a:r>
          </a:p>
          <a:p>
            <a:r>
              <a:rPr lang="en-US" sz="2000" i="1"/>
              <a:t>Q </a:t>
            </a:r>
            <a:r>
              <a:rPr lang="en-US" sz="2000"/>
              <a:t>is not bag-contained in </a:t>
            </a:r>
            <a:r>
              <a:rPr lang="en-US" sz="2000" i="1"/>
              <a:t>Q</a:t>
            </a:r>
            <a:r>
              <a:rPr lang="en-US" sz="2000"/>
              <a:t>’  </a:t>
            </a:r>
          </a:p>
        </p:txBody>
      </p:sp>
      <p:sp>
        <p:nvSpPr>
          <p:cNvPr id="107" name="Rectangular Callout 106"/>
          <p:cNvSpPr/>
          <p:nvPr/>
        </p:nvSpPr>
        <p:spPr>
          <a:xfrm>
            <a:off x="2190525" y="2368876"/>
            <a:ext cx="2373403" cy="664577"/>
          </a:xfrm>
          <a:prstGeom prst="wedgeRectCallout">
            <a:avLst>
              <a:gd name="adj1" fmla="val -95995"/>
              <a:gd name="adj2" fmla="val -25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other examples</a:t>
            </a:r>
          </a:p>
        </p:txBody>
      </p:sp>
      <p:sp>
        <p:nvSpPr>
          <p:cNvPr id="115" name="Rectangular Callout 114"/>
          <p:cNvSpPr/>
          <p:nvPr/>
        </p:nvSpPr>
        <p:spPr>
          <a:xfrm>
            <a:off x="2198597" y="2362200"/>
            <a:ext cx="2373403" cy="664577"/>
          </a:xfrm>
          <a:prstGeom prst="wedgeRectCallout">
            <a:avLst>
              <a:gd name="adj1" fmla="val -55346"/>
              <a:gd name="adj2" fmla="val -106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other examples</a:t>
            </a:r>
          </a:p>
        </p:txBody>
      </p:sp>
      <p:sp>
        <p:nvSpPr>
          <p:cNvPr id="117" name="Rectangular Callout 116"/>
          <p:cNvSpPr/>
          <p:nvPr/>
        </p:nvSpPr>
        <p:spPr>
          <a:xfrm>
            <a:off x="2209800" y="2362200"/>
            <a:ext cx="2373403" cy="664577"/>
          </a:xfrm>
          <a:prstGeom prst="wedgeRectCallout">
            <a:avLst>
              <a:gd name="adj1" fmla="val -101141"/>
              <a:gd name="adj2" fmla="val -112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...other examples...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04800" y="5355848"/>
            <a:ext cx="8534400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Calibri"/>
              </a:rPr>
              <a:t>“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1</a:t>
            </a:r>
            <a:r>
              <a:rPr lang="en-US" sz="2000" smtClean="0"/>
              <a:t>    </a:t>
            </a:r>
            <a:r>
              <a:rPr lang="en-US" sz="2000" smtClean="0">
                <a:sym typeface="Wingdings"/>
              </a:rPr>
              <a:t>  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2</a:t>
            </a:r>
            <a:r>
              <a:rPr lang="en-US" sz="2000" smtClean="0"/>
              <a:t>” indicates that for CQs (UCQs),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1</a:t>
            </a:r>
            <a:r>
              <a:rPr lang="en-US" sz="2000" smtClean="0"/>
              <a:t> cont. (equiv.) implies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2</a:t>
            </a:r>
            <a:r>
              <a:rPr lang="en-US" sz="2000" smtClean="0"/>
              <a:t> cont. (equiv.)</a:t>
            </a:r>
          </a:p>
          <a:p>
            <a:endParaRPr lang="en-US" sz="1050" smtClean="0"/>
          </a:p>
          <a:p>
            <a:r>
              <a:rPr lang="en-US" sz="2000" smtClean="0"/>
              <a:t>All implications not marked “    </a:t>
            </a:r>
            <a:r>
              <a:rPr lang="en-US" sz="2000" smtClean="0">
                <a:latin typeface="Calibri"/>
                <a:cs typeface="Calibri"/>
              </a:rPr>
              <a:t>    ” are strict.   Red arrows are from </a:t>
            </a:r>
            <a:r>
              <a:rPr lang="en-US" smtClean="0">
                <a:latin typeface="Calibri"/>
                <a:cs typeface="Calibri"/>
              </a:rPr>
              <a:t>[Grahne+ 97]</a:t>
            </a:r>
            <a:r>
              <a:rPr lang="en-US" sz="2000" smtClean="0">
                <a:latin typeface="Calibri"/>
                <a:cs typeface="Calibri"/>
              </a:rPr>
              <a:t>.</a:t>
            </a:r>
            <a:endParaRPr lang="en-US" sz="2000">
              <a:latin typeface="Calibri"/>
              <a:cs typeface="Calibri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rot="10800000">
            <a:off x="747069" y="5582860"/>
            <a:ext cx="304006" cy="1588"/>
          </a:xfrm>
          <a:prstGeom prst="straightConnector1">
            <a:avLst/>
          </a:prstGeom>
          <a:ln w="31750"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0800000">
            <a:off x="3352803" y="6065838"/>
            <a:ext cx="457197" cy="1588"/>
          </a:xfrm>
          <a:prstGeom prst="straightConnector1">
            <a:avLst/>
          </a:prstGeom>
          <a:ln w="3175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2" grpId="1" animBg="1"/>
      <p:bldP spid="102" grpId="0" animBg="1"/>
      <p:bldP spid="102" grpId="1" animBg="1"/>
      <p:bldP spid="107" grpId="0" animBg="1"/>
      <p:bldP spid="115" grpId="0" animBg="1"/>
      <p:bldP spid="1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/>
          <p:cNvSpPr/>
          <p:nvPr/>
        </p:nvSpPr>
        <p:spPr>
          <a:xfrm>
            <a:off x="2438400" y="1981200"/>
            <a:ext cx="20574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4572000" y="1981200"/>
            <a:ext cx="20574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6705600" y="1295400"/>
            <a:ext cx="2133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228600" y="1295400"/>
            <a:ext cx="2133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mtClean="0"/>
              <a:t>Summary: Logical Implications </a:t>
            </a:r>
            <a:br>
              <a:rPr lang="en-US" sz="3200" smtClean="0"/>
            </a:br>
            <a:r>
              <a:rPr lang="en-US" sz="3200" smtClean="0"/>
              <a:t>of Containment/Equivalence</a:t>
            </a:r>
            <a:endParaRPr lang="en-U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62100" y="1383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5300" y="1383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204784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20478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114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28799" y="4114800"/>
            <a:ext cx="354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22" name="Straight Arrow Connector 21"/>
          <p:cNvCxnSpPr>
            <a:stCxn id="5" idx="1"/>
            <a:endCxn id="6" idx="3"/>
          </p:cNvCxnSpPr>
          <p:nvPr/>
        </p:nvCxnSpPr>
        <p:spPr>
          <a:xfrm rot="10800000">
            <a:off x="1181100" y="1567934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691372" y="1900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1"/>
            <a:endCxn id="8" idx="3"/>
          </p:cNvCxnSpPr>
          <p:nvPr/>
        </p:nvCxnSpPr>
        <p:spPr>
          <a:xfrm rot="10800000">
            <a:off x="1295400" y="2232511"/>
            <a:ext cx="2286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0" idx="0"/>
          </p:cNvCxnSpPr>
          <p:nvPr/>
        </p:nvCxnSpPr>
        <p:spPr>
          <a:xfrm rot="5400000">
            <a:off x="675189" y="2580188"/>
            <a:ext cx="326023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  <a:endCxn id="9" idx="0"/>
          </p:cNvCxnSpPr>
          <p:nvPr/>
        </p:nvCxnSpPr>
        <p:spPr>
          <a:xfrm rot="5400000">
            <a:off x="679966" y="32707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2"/>
            <a:endCxn id="10" idx="0"/>
          </p:cNvCxnSpPr>
          <p:nvPr/>
        </p:nvCxnSpPr>
        <p:spPr>
          <a:xfrm rot="5400000">
            <a:off x="679966" y="39565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1"/>
            <a:endCxn id="10" idx="3"/>
          </p:cNvCxnSpPr>
          <p:nvPr/>
        </p:nvCxnSpPr>
        <p:spPr>
          <a:xfrm rot="10800000">
            <a:off x="1447801" y="4299466"/>
            <a:ext cx="3809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1000" y="47244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CQs, cont.</a:t>
            </a:r>
            <a:endParaRPr lang="en-US" sz="2000"/>
          </a:p>
        </p:txBody>
      </p:sp>
      <p:sp>
        <p:nvSpPr>
          <p:cNvPr id="80" name="TextBox 79"/>
          <p:cNvSpPr txBox="1"/>
          <p:nvPr/>
        </p:nvSpPr>
        <p:spPr>
          <a:xfrm>
            <a:off x="3695700" y="213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2628900" y="2133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657600" y="279817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514600" y="279817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2514600" y="3440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3622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924299" y="4126468"/>
            <a:ext cx="39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88" name="Straight Arrow Connector 87"/>
          <p:cNvCxnSpPr>
            <a:stCxn id="80" idx="1"/>
            <a:endCxn id="81" idx="3"/>
          </p:cNvCxnSpPr>
          <p:nvPr/>
        </p:nvCxnSpPr>
        <p:spPr>
          <a:xfrm rot="10800000">
            <a:off x="3314700" y="2318266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1" idx="2"/>
            <a:endCxn id="83" idx="0"/>
          </p:cNvCxnSpPr>
          <p:nvPr/>
        </p:nvCxnSpPr>
        <p:spPr>
          <a:xfrm rot="5400000">
            <a:off x="2824178" y="2650554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2" idx="1"/>
            <a:endCxn id="83" idx="3"/>
          </p:cNvCxnSpPr>
          <p:nvPr/>
        </p:nvCxnSpPr>
        <p:spPr>
          <a:xfrm rot="10800000">
            <a:off x="3429000" y="2982843"/>
            <a:ext cx="2286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4" idx="2"/>
            <a:endCxn id="85" idx="0"/>
          </p:cNvCxnSpPr>
          <p:nvPr/>
        </p:nvCxnSpPr>
        <p:spPr>
          <a:xfrm rot="5400000">
            <a:off x="2813566" y="3968234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6" idx="1"/>
            <a:endCxn id="85" idx="3"/>
          </p:cNvCxnSpPr>
          <p:nvPr/>
        </p:nvCxnSpPr>
        <p:spPr>
          <a:xfrm rot="10800000">
            <a:off x="3581401" y="4311134"/>
            <a:ext cx="3428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829300" y="2145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4762500" y="2145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5791200" y="280984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648200" y="28098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648200" y="3440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44958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6057899" y="4126468"/>
            <a:ext cx="39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103" name="Straight Arrow Connector 102"/>
          <p:cNvCxnSpPr>
            <a:stCxn id="95" idx="1"/>
            <a:endCxn id="96" idx="3"/>
          </p:cNvCxnSpPr>
          <p:nvPr/>
        </p:nvCxnSpPr>
        <p:spPr>
          <a:xfrm rot="10800000">
            <a:off x="5448300" y="2329934"/>
            <a:ext cx="381000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6" idx="2"/>
            <a:endCxn id="98" idx="0"/>
          </p:cNvCxnSpPr>
          <p:nvPr/>
        </p:nvCxnSpPr>
        <p:spPr>
          <a:xfrm rot="5400000">
            <a:off x="4957778" y="2662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8" idx="3"/>
            <a:endCxn id="97" idx="1"/>
          </p:cNvCxnSpPr>
          <p:nvPr/>
        </p:nvCxnSpPr>
        <p:spPr>
          <a:xfrm>
            <a:off x="5562600" y="2994511"/>
            <a:ext cx="228600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8" idx="2"/>
            <a:endCxn id="99" idx="0"/>
          </p:cNvCxnSpPr>
          <p:nvPr/>
        </p:nvCxnSpPr>
        <p:spPr>
          <a:xfrm rot="5400000">
            <a:off x="4974655" y="3309922"/>
            <a:ext cx="261491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9" idx="2"/>
            <a:endCxn id="100" idx="0"/>
          </p:cNvCxnSpPr>
          <p:nvPr/>
        </p:nvCxnSpPr>
        <p:spPr>
          <a:xfrm rot="5400000">
            <a:off x="4947166" y="3968234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1" idx="1"/>
            <a:endCxn id="100" idx="3"/>
          </p:cNvCxnSpPr>
          <p:nvPr/>
        </p:nvCxnSpPr>
        <p:spPr>
          <a:xfrm rot="10800000">
            <a:off x="5715001" y="4311134"/>
            <a:ext cx="342899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514600" y="4724400"/>
            <a:ext cx="1943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CQs, equiv.</a:t>
            </a:r>
            <a:endParaRPr lang="en-US" sz="2000"/>
          </a:p>
        </p:txBody>
      </p:sp>
      <p:sp>
        <p:nvSpPr>
          <p:cNvPr id="111" name="TextBox 110"/>
          <p:cNvSpPr txBox="1"/>
          <p:nvPr/>
        </p:nvSpPr>
        <p:spPr>
          <a:xfrm>
            <a:off x="3924300" y="34818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112" name="Straight Arrow Connector 111"/>
          <p:cNvCxnSpPr>
            <a:stCxn id="82" idx="2"/>
            <a:endCxn id="111" idx="0"/>
          </p:cNvCxnSpPr>
          <p:nvPr/>
        </p:nvCxnSpPr>
        <p:spPr>
          <a:xfrm rot="5400000">
            <a:off x="3919523" y="3324686"/>
            <a:ext cx="31435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83" idx="2"/>
            <a:endCxn id="84" idx="0"/>
          </p:cNvCxnSpPr>
          <p:nvPr/>
        </p:nvCxnSpPr>
        <p:spPr>
          <a:xfrm rot="5400000">
            <a:off x="2835221" y="3304088"/>
            <a:ext cx="273159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80" idx="2"/>
            <a:endCxn id="82" idx="0"/>
          </p:cNvCxnSpPr>
          <p:nvPr/>
        </p:nvCxnSpPr>
        <p:spPr>
          <a:xfrm rot="5400000">
            <a:off x="3929078" y="2650554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7" idx="0"/>
            <a:endCxn id="95" idx="2"/>
          </p:cNvCxnSpPr>
          <p:nvPr/>
        </p:nvCxnSpPr>
        <p:spPr>
          <a:xfrm rot="5400000" flipH="1" flipV="1">
            <a:off x="6062678" y="2662223"/>
            <a:ext cx="295245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057900" y="3440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cxnSp>
        <p:nvCxnSpPr>
          <p:cNvPr id="130" name="Straight Arrow Connector 129"/>
          <p:cNvCxnSpPr>
            <a:stCxn id="129" idx="0"/>
            <a:endCxn id="97" idx="2"/>
          </p:cNvCxnSpPr>
          <p:nvPr/>
        </p:nvCxnSpPr>
        <p:spPr>
          <a:xfrm rot="5400000" flipH="1" flipV="1">
            <a:off x="6079555" y="3309923"/>
            <a:ext cx="261491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99" idx="3"/>
            <a:endCxn id="129" idx="1"/>
          </p:cNvCxnSpPr>
          <p:nvPr/>
        </p:nvCxnSpPr>
        <p:spPr>
          <a:xfrm>
            <a:off x="5562600" y="3625334"/>
            <a:ext cx="495300" cy="1588"/>
          </a:xfrm>
          <a:prstGeom prst="straightConnector1">
            <a:avLst/>
          </a:prstGeom>
          <a:ln w="317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572001" y="4724400"/>
            <a:ext cx="201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UCQs, cont.</a:t>
            </a:r>
            <a:endParaRPr lang="en-US" sz="2000"/>
          </a:p>
        </p:txBody>
      </p:sp>
      <p:sp>
        <p:nvSpPr>
          <p:cNvPr id="139" name="TextBox 138"/>
          <p:cNvSpPr txBox="1"/>
          <p:nvPr/>
        </p:nvSpPr>
        <p:spPr>
          <a:xfrm>
            <a:off x="8039100" y="1371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8001000" y="203617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Trio(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6858000" y="341733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Lin(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6705600" y="410313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PosBool(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8367470" y="4103132"/>
            <a:ext cx="381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endParaRPr lang="en-US">
              <a:latin typeface="msbm10"/>
            </a:endParaRPr>
          </a:p>
        </p:txBody>
      </p:sp>
      <p:cxnSp>
        <p:nvCxnSpPr>
          <p:cNvPr id="147" name="Straight Arrow Connector 146"/>
          <p:cNvCxnSpPr>
            <a:stCxn id="139" idx="1"/>
          </p:cNvCxnSpPr>
          <p:nvPr/>
        </p:nvCxnSpPr>
        <p:spPr>
          <a:xfrm rot="10800000">
            <a:off x="7658100" y="1556266"/>
            <a:ext cx="381000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58" idx="2"/>
            <a:endCxn id="162" idx="0"/>
          </p:cNvCxnSpPr>
          <p:nvPr/>
        </p:nvCxnSpPr>
        <p:spPr>
          <a:xfrm rot="5400000">
            <a:off x="7156966" y="18991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62" idx="2"/>
            <a:endCxn id="159" idx="0"/>
          </p:cNvCxnSpPr>
          <p:nvPr/>
        </p:nvCxnSpPr>
        <p:spPr>
          <a:xfrm rot="5400000">
            <a:off x="7156966" y="2584966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59" idx="2"/>
            <a:endCxn id="143" idx="0"/>
          </p:cNvCxnSpPr>
          <p:nvPr/>
        </p:nvCxnSpPr>
        <p:spPr>
          <a:xfrm rot="5400000">
            <a:off x="7162800" y="3264932"/>
            <a:ext cx="304800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43" idx="2"/>
            <a:endCxn id="144" idx="0"/>
          </p:cNvCxnSpPr>
          <p:nvPr/>
        </p:nvCxnSpPr>
        <p:spPr>
          <a:xfrm rot="5400000">
            <a:off x="7156966" y="3944898"/>
            <a:ext cx="316468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45" idx="1"/>
            <a:endCxn id="144" idx="3"/>
          </p:cNvCxnSpPr>
          <p:nvPr/>
        </p:nvCxnSpPr>
        <p:spPr>
          <a:xfrm rot="10800000">
            <a:off x="7924800" y="4287798"/>
            <a:ext cx="44267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781800" y="4724400"/>
            <a:ext cx="201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UCQs, equiv.</a:t>
            </a:r>
            <a:endParaRPr lang="en-US" sz="2000"/>
          </a:p>
        </p:txBody>
      </p:sp>
      <p:cxnSp>
        <p:nvCxnSpPr>
          <p:cNvPr id="155" name="Straight Arrow Connector 154"/>
          <p:cNvCxnSpPr>
            <a:stCxn id="141" idx="0"/>
            <a:endCxn id="139" idx="2"/>
          </p:cNvCxnSpPr>
          <p:nvPr/>
        </p:nvCxnSpPr>
        <p:spPr>
          <a:xfrm rot="5400000" flipH="1" flipV="1">
            <a:off x="8272478" y="1888555"/>
            <a:ext cx="295245" cy="1588"/>
          </a:xfrm>
          <a:prstGeom prst="straightConnector1">
            <a:avLst/>
          </a:prstGeom>
          <a:ln w="317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7162800" y="1371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6858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Why(</a:t>
            </a:r>
            <a:r>
              <a:rPr lang="en-US" i="1" smtClean="0"/>
              <a:t>X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69723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msbm10"/>
              </a:rPr>
              <a:t>B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 rot="5400000">
            <a:off x="1756583" y="1900222"/>
            <a:ext cx="295245" cy="1588"/>
          </a:xfrm>
          <a:prstGeom prst="straightConnector1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4424" y="1143000"/>
            <a:ext cx="6641612" cy="398151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ular Callout 90"/>
          <p:cNvSpPr/>
          <p:nvPr/>
        </p:nvSpPr>
        <p:spPr>
          <a:xfrm>
            <a:off x="4876800" y="1438245"/>
            <a:ext cx="1562098" cy="542955"/>
          </a:xfrm>
          <a:prstGeom prst="wedgeRectCallout">
            <a:avLst>
              <a:gd name="adj1" fmla="val 92199"/>
              <a:gd name="adj2" fmla="val -294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bag semantics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172494" y="2514600"/>
            <a:ext cx="4380706" cy="132343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/>
              <a:t>Bag-equivalence of UCQs implies </a:t>
            </a:r>
            <a:r>
              <a:rPr lang="en-US" sz="2000" i="1"/>
              <a:t>K-</a:t>
            </a:r>
            <a:r>
              <a:rPr lang="en-US" sz="2000"/>
              <a:t>equivalence for provenance models </a:t>
            </a:r>
          </a:p>
          <a:p>
            <a:r>
              <a:rPr lang="en-US" sz="2000"/>
              <a:t>(in fact, bag-equivalence implies </a:t>
            </a:r>
            <a:r>
              <a:rPr lang="en-US" sz="2000" i="1"/>
              <a:t>K</a:t>
            </a:r>
            <a:r>
              <a:rPr lang="en-US" sz="2000"/>
              <a:t>-equivalence for </a:t>
            </a:r>
            <a:r>
              <a:rPr lang="en-US" sz="2000" b="1"/>
              <a:t>any</a:t>
            </a:r>
            <a:r>
              <a:rPr lang="en-US" sz="2000"/>
              <a:t> </a:t>
            </a:r>
            <a:r>
              <a:rPr lang="en-US" sz="2000" i="1"/>
              <a:t>K</a:t>
            </a:r>
            <a:r>
              <a:rPr lang="en-US" sz="2000"/>
              <a:t>)</a:t>
            </a:r>
            <a:endParaRPr lang="en-US" sz="2000" i="1"/>
          </a:p>
        </p:txBody>
      </p:sp>
      <p:sp>
        <p:nvSpPr>
          <p:cNvPr id="107" name="TextBox 106"/>
          <p:cNvSpPr txBox="1"/>
          <p:nvPr/>
        </p:nvSpPr>
        <p:spPr>
          <a:xfrm>
            <a:off x="304800" y="5355848"/>
            <a:ext cx="8534400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Calibri"/>
              </a:rPr>
              <a:t>“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1</a:t>
            </a:r>
            <a:r>
              <a:rPr lang="en-US" sz="2000" smtClean="0"/>
              <a:t>    </a:t>
            </a:r>
            <a:r>
              <a:rPr lang="en-US" sz="2000" smtClean="0">
                <a:sym typeface="Wingdings"/>
              </a:rPr>
              <a:t>  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2</a:t>
            </a:r>
            <a:r>
              <a:rPr lang="en-US" sz="2000" smtClean="0"/>
              <a:t>” indicates that for CQs (UCQs),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1</a:t>
            </a:r>
            <a:r>
              <a:rPr lang="en-US" sz="2000" smtClean="0"/>
              <a:t> cont. (equiv.) implies </a:t>
            </a:r>
            <a:r>
              <a:rPr lang="en-US" sz="2000" i="1" smtClean="0">
                <a:latin typeface="Calibri"/>
              </a:rPr>
              <a:t>K</a:t>
            </a:r>
            <a:r>
              <a:rPr lang="en-US" sz="2000" baseline="-25000" smtClean="0">
                <a:latin typeface="Calibri"/>
              </a:rPr>
              <a:t>2</a:t>
            </a:r>
            <a:r>
              <a:rPr lang="en-US" sz="2000" smtClean="0"/>
              <a:t> cont. (equiv.)</a:t>
            </a:r>
          </a:p>
          <a:p>
            <a:endParaRPr lang="en-US" sz="1050" smtClean="0"/>
          </a:p>
          <a:p>
            <a:r>
              <a:rPr lang="en-US" sz="2000" smtClean="0"/>
              <a:t>All implications not marked “    </a:t>
            </a:r>
            <a:r>
              <a:rPr lang="en-US" sz="2000" smtClean="0">
                <a:latin typeface="Calibri"/>
                <a:cs typeface="Calibri"/>
              </a:rPr>
              <a:t>    ” are strict.   Red arrows are from </a:t>
            </a:r>
            <a:r>
              <a:rPr lang="en-US" smtClean="0">
                <a:latin typeface="Calibri"/>
                <a:cs typeface="Calibri"/>
              </a:rPr>
              <a:t>[Grahne+ 97]</a:t>
            </a:r>
            <a:r>
              <a:rPr lang="en-US" sz="2000" smtClean="0">
                <a:latin typeface="Calibri"/>
                <a:cs typeface="Calibri"/>
              </a:rPr>
              <a:t>.</a:t>
            </a:r>
            <a:endParaRPr lang="en-US" sz="2000">
              <a:latin typeface="Calibri"/>
              <a:cs typeface="Calibri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 rot="10800000">
            <a:off x="747069" y="5582860"/>
            <a:ext cx="304006" cy="1588"/>
          </a:xfrm>
          <a:prstGeom prst="straightConnector1">
            <a:avLst/>
          </a:prstGeom>
          <a:ln w="31750"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rot="10800000">
            <a:off x="3352803" y="6065838"/>
            <a:ext cx="457197" cy="1588"/>
          </a:xfrm>
          <a:prstGeom prst="straightConnector1">
            <a:avLst/>
          </a:prstGeom>
          <a:ln w="3175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1" grpId="0" animBg="1"/>
      <p:bldP spid="10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200"/>
              <a:t>Tools for Main Results: Containment </a:t>
            </a:r>
            <a:br>
              <a:rPr lang="en-US" sz="3200"/>
            </a:br>
            <a:r>
              <a:rPr lang="en-US" sz="3200"/>
              <a:t>Mappings, Canonical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6050"/>
            <a:ext cx="8458200" cy="5289550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  <a:buNone/>
            </a:pPr>
            <a:r>
              <a:rPr lang="en-US" sz="2400" b="1">
                <a:solidFill>
                  <a:srgbClr val="FF0000"/>
                </a:solidFill>
              </a:rPr>
              <a:t>	Theorem </a:t>
            </a:r>
            <a:r>
              <a:rPr lang="en-US" sz="1946" b="1">
                <a:solidFill>
                  <a:srgbClr val="FF0000"/>
                </a:solidFill>
              </a:rPr>
              <a:t>[Chandra&amp;Merlin 77]</a:t>
            </a:r>
            <a:r>
              <a:rPr lang="en-US" sz="2400" b="1">
                <a:solidFill>
                  <a:srgbClr val="FF0000"/>
                </a:solidFill>
              </a:rPr>
              <a:t>.</a:t>
            </a:r>
            <a:r>
              <a:rPr lang="en-US" sz="2400"/>
              <a:t>  For CQs </a:t>
            </a:r>
            <a:r>
              <a:rPr lang="en-US" sz="2400" i="1"/>
              <a:t>Q</a:t>
            </a:r>
            <a:r>
              <a:rPr lang="en-US" sz="2400"/>
              <a:t>, </a:t>
            </a:r>
            <a:r>
              <a:rPr lang="en-US" sz="2400" i="1"/>
              <a:t>Q</a:t>
            </a:r>
            <a:r>
              <a:rPr lang="en-US" sz="2400"/>
              <a:t>’, following are equivalent:</a:t>
            </a:r>
          </a:p>
          <a:p>
            <a:pPr marL="914400" lvl="1" indent="-457200">
              <a:spcAft>
                <a:spcPts val="0"/>
              </a:spcAft>
              <a:buFont typeface="+mj-lt"/>
              <a:buAutoNum type="arabicPeriod"/>
            </a:pPr>
            <a:r>
              <a:rPr lang="en-US" sz="2162"/>
              <a:t> </a:t>
            </a:r>
            <a:r>
              <a:rPr lang="en-US" sz="2378" i="1"/>
              <a:t>Q </a:t>
            </a:r>
            <a:r>
              <a:rPr lang="en-US" sz="2378"/>
              <a:t>is (set-)contained in </a:t>
            </a:r>
            <a:r>
              <a:rPr lang="en-US" sz="2378" i="1"/>
              <a:t>Q</a:t>
            </a:r>
            <a:r>
              <a:rPr lang="en-US" sz="2378"/>
              <a:t>’</a:t>
            </a:r>
          </a:p>
          <a:p>
            <a:pPr marL="914400" lvl="1" indent="-457200">
              <a:spcAft>
                <a:spcPts val="0"/>
              </a:spcAft>
              <a:buFont typeface="+mj-lt"/>
              <a:buAutoNum type="arabicPeriod"/>
            </a:pPr>
            <a:r>
              <a:rPr lang="en-US" sz="2378"/>
              <a:t> </a:t>
            </a:r>
            <a:r>
              <a:rPr lang="en-US" sz="2378" i="1"/>
              <a:t>Q</a:t>
            </a:r>
            <a:r>
              <a:rPr lang="en-US" sz="2378"/>
              <a:t>(can(</a:t>
            </a:r>
            <a:r>
              <a:rPr lang="en-US" sz="2378" i="1"/>
              <a:t>Q</a:t>
            </a:r>
            <a:r>
              <a:rPr lang="en-US" sz="2378"/>
              <a:t>)) ⊆</a:t>
            </a:r>
            <a:r>
              <a:rPr lang="en-US" sz="2378" baseline="-25000" smtClean="0"/>
              <a:t> </a:t>
            </a:r>
            <a:r>
              <a:rPr lang="en-US" sz="2378" i="1"/>
              <a:t>Q</a:t>
            </a:r>
            <a:r>
              <a:rPr lang="en-US" sz="2378"/>
              <a:t>’(can(</a:t>
            </a:r>
            <a:r>
              <a:rPr lang="en-US" sz="2378" i="1"/>
              <a:t>Q</a:t>
            </a:r>
            <a:r>
              <a:rPr lang="en-US" sz="2378"/>
              <a:t>))     </a:t>
            </a:r>
            <a:r>
              <a:rPr lang="en-US" sz="2162"/>
              <a:t>where can(</a:t>
            </a:r>
            <a:r>
              <a:rPr lang="en-US" sz="2162" i="1"/>
              <a:t>Q</a:t>
            </a:r>
            <a:r>
              <a:rPr lang="en-US" sz="2162"/>
              <a:t>) is </a:t>
            </a:r>
            <a:r>
              <a:rPr lang="en-US" sz="2162" b="1"/>
              <a:t>canonical database </a:t>
            </a:r>
            <a:r>
              <a:rPr lang="en-US" sz="2162"/>
              <a:t>for </a:t>
            </a:r>
            <a:r>
              <a:rPr lang="en-US" sz="2162" i="1"/>
              <a:t>Q</a:t>
            </a:r>
            <a:r>
              <a:rPr lang="en-US" sz="2378"/>
              <a:t> </a:t>
            </a:r>
          </a:p>
          <a:p>
            <a:pPr marL="914400" lvl="1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2378"/>
              <a:t> There is a </a:t>
            </a:r>
            <a:r>
              <a:rPr lang="en-US" sz="2378" b="1"/>
              <a:t>containment mapping </a:t>
            </a:r>
            <a:r>
              <a:rPr lang="en-US" sz="2378" i="1"/>
              <a:t>h</a:t>
            </a:r>
            <a:r>
              <a:rPr lang="en-US" sz="2378"/>
              <a:t> : vars(</a:t>
            </a:r>
            <a:r>
              <a:rPr lang="en-US" sz="2378" i="1"/>
              <a:t>Q</a:t>
            </a:r>
            <a:r>
              <a:rPr lang="en-US" sz="2378"/>
              <a:t>) </a:t>
            </a:r>
            <a:r>
              <a:rPr lang="en-US" sz="2378">
                <a:sym typeface="Wingdings"/>
              </a:rPr>
              <a:t> vars(</a:t>
            </a:r>
            <a:r>
              <a:rPr lang="en-US" sz="2378" i="1"/>
              <a:t>Q</a:t>
            </a:r>
            <a:r>
              <a:rPr lang="en-US" sz="2378"/>
              <a:t>’)</a:t>
            </a:r>
          </a:p>
          <a:p>
            <a:pPr>
              <a:spcAft>
                <a:spcPts val="1200"/>
              </a:spcAft>
            </a:pPr>
            <a:endParaRPr lang="en-US" sz="100"/>
          </a:p>
          <a:p>
            <a:pPr>
              <a:buNone/>
            </a:pPr>
            <a:r>
              <a:rPr lang="en-US" sz="2400"/>
              <a:t>	Most of our results follow this template, with two key differences:</a:t>
            </a:r>
          </a:p>
          <a:p>
            <a:pPr lvl="1"/>
            <a:r>
              <a:rPr lang="en-US" sz="2378"/>
              <a:t>We use </a:t>
            </a:r>
            <a:r>
              <a:rPr lang="en-US" sz="2378" b="1"/>
              <a:t>provenance-annotated </a:t>
            </a:r>
            <a:r>
              <a:rPr lang="en-US" sz="2378"/>
              <a:t>canonical databases:</a:t>
            </a:r>
          </a:p>
          <a:p>
            <a:pPr marL="342900" lvl="1" indent="-342900">
              <a:buNone/>
            </a:pPr>
            <a:r>
              <a:rPr lang="en-US" sz="2000"/>
              <a:t>	</a:t>
            </a:r>
            <a:r>
              <a:rPr lang="en-US" sz="2162"/>
              <a:t>	     e.g.,   	</a:t>
            </a:r>
            <a:r>
              <a:rPr lang="en-US" sz="2162" i="1"/>
              <a:t>Q</a:t>
            </a:r>
            <a:r>
              <a:rPr lang="en-US" sz="2162"/>
              <a:t>(x,y) :– </a:t>
            </a:r>
            <a:r>
              <a:rPr lang="en-US" sz="2162" i="1"/>
              <a:t>R</a:t>
            </a:r>
            <a:r>
              <a:rPr lang="en-US" sz="2162"/>
              <a:t>(x,z), </a:t>
            </a:r>
            <a:r>
              <a:rPr lang="en-US" sz="2162" i="1"/>
              <a:t>R</a:t>
            </a:r>
            <a:r>
              <a:rPr lang="en-US" sz="2162"/>
              <a:t>(z,y)			can</a:t>
            </a:r>
            <a:r>
              <a:rPr lang="en-US" sz="2162" baseline="-25000" smtClean="0">
                <a:latin typeface="msbm10"/>
              </a:rPr>
              <a:t>N</a:t>
            </a:r>
            <a:r>
              <a:rPr lang="en-US" sz="2162" baseline="-25000" smtClean="0"/>
              <a:t>[</a:t>
            </a:r>
            <a:r>
              <a:rPr lang="en-US" sz="2162" i="1" baseline="-25000" smtClean="0"/>
              <a:t>X</a:t>
            </a:r>
            <a:r>
              <a:rPr lang="en-US" sz="2162" baseline="-25000" smtClean="0"/>
              <a:t>]</a:t>
            </a:r>
            <a:r>
              <a:rPr lang="en-US" sz="2162"/>
              <a:t>(</a:t>
            </a:r>
            <a:r>
              <a:rPr lang="en-US" sz="2162" i="1"/>
              <a:t>Q</a:t>
            </a:r>
            <a:r>
              <a:rPr lang="en-US" sz="2162"/>
              <a:t>)  is    </a:t>
            </a:r>
            <a:r>
              <a:rPr lang="en-US" sz="2162" i="1"/>
              <a:t>R</a:t>
            </a:r>
            <a:r>
              <a:rPr lang="en-US" sz="2162"/>
              <a:t> =</a:t>
            </a:r>
            <a:endParaRPr lang="en-US" sz="865"/>
          </a:p>
          <a:p>
            <a:pPr lvl="1"/>
            <a:r>
              <a:rPr lang="en-US" sz="2378"/>
              <a:t>We use </a:t>
            </a:r>
            <a:r>
              <a:rPr lang="en-US" sz="2378" b="1"/>
              <a:t>variations</a:t>
            </a:r>
            <a:r>
              <a:rPr lang="en-US" sz="2378"/>
              <a:t> of containment mappings </a:t>
            </a:r>
          </a:p>
          <a:p>
            <a:pPr lvl="1">
              <a:buNone/>
            </a:pPr>
            <a:r>
              <a:rPr lang="en-US" sz="2162"/>
              <a:t> 	e.g., </a:t>
            </a:r>
            <a:r>
              <a:rPr lang="en-US" sz="2162" b="1"/>
              <a:t>exact containment mapping:</a:t>
            </a:r>
            <a:r>
              <a:rPr lang="en-US" sz="2162"/>
              <a:t> a containment mapping </a:t>
            </a:r>
            <a:r>
              <a:rPr lang="en-US" sz="2162" i="1"/>
              <a:t>h </a:t>
            </a:r>
            <a:r>
              <a:rPr lang="en-US" sz="2162"/>
              <a:t>: vars(</a:t>
            </a:r>
            <a:r>
              <a:rPr lang="en-US" sz="2162" i="1"/>
              <a:t>Q</a:t>
            </a:r>
            <a:r>
              <a:rPr lang="en-US" sz="2162"/>
              <a:t>) </a:t>
            </a:r>
            <a:r>
              <a:rPr lang="en-US" sz="2162">
                <a:sym typeface="Wingdings"/>
              </a:rPr>
              <a:t> vars(</a:t>
            </a:r>
            <a:r>
              <a:rPr lang="en-US" sz="2162" i="1">
                <a:sym typeface="Wingdings"/>
              </a:rPr>
              <a:t>Q</a:t>
            </a:r>
            <a:r>
              <a:rPr lang="en-US" sz="2162">
                <a:sym typeface="Wingdings"/>
              </a:rPr>
              <a:t>’) that induces a </a:t>
            </a:r>
            <a:r>
              <a:rPr lang="en-US" sz="2162" b="1">
                <a:sym typeface="Wingdings"/>
              </a:rPr>
              <a:t>bijection </a:t>
            </a:r>
            <a:r>
              <a:rPr lang="en-US" sz="2162">
                <a:sym typeface="Wingdings"/>
              </a:rPr>
              <a:t>between atoms of </a:t>
            </a:r>
            <a:r>
              <a:rPr lang="en-US" sz="2162" i="1">
                <a:sym typeface="Wingdings"/>
              </a:rPr>
              <a:t>Q</a:t>
            </a:r>
            <a:r>
              <a:rPr lang="en-US" sz="2162">
                <a:sym typeface="Wingdings"/>
              </a:rPr>
              <a:t> and atoms of </a:t>
            </a:r>
            <a:r>
              <a:rPr lang="en-US" sz="2162" i="1">
                <a:sym typeface="Wingdings"/>
              </a:rPr>
              <a:t>Q</a:t>
            </a:r>
            <a:r>
              <a:rPr lang="en-US" sz="2162">
                <a:sym typeface="Wingdings"/>
              </a:rPr>
              <a:t>’</a:t>
            </a:r>
            <a:endParaRPr lang="en-US" sz="2162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467600" y="4349553"/>
          <a:ext cx="965235" cy="7924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92889"/>
                <a:gridCol w="297850"/>
                <a:gridCol w="374496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smtClean="0"/>
                        <a:t>x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z</a:t>
                      </a:r>
                      <a:endParaRPr lang="en-US" sz="20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2000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smtClean="0"/>
                        <a:t>z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y</a:t>
                      </a:r>
                      <a:endParaRPr lang="en-US" sz="20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sz="2000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msbm10"/>
              </a:rPr>
              <a:t>N</a:t>
            </a:r>
            <a:r>
              <a:rPr lang="en-US" sz="3200" smtClean="0"/>
              <a:t>[</a:t>
            </a:r>
            <a:r>
              <a:rPr lang="en-US" sz="3200" i="1" smtClean="0"/>
              <a:t>X</a:t>
            </a:r>
            <a:r>
              <a:rPr lang="en-US" sz="3200" smtClean="0"/>
              <a:t>]</a:t>
            </a:r>
            <a:r>
              <a:rPr lang="en-US" sz="3200"/>
              <a:t>-Containment/Equivalence of CQs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3715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  <a:buNone/>
            </a:pPr>
            <a:r>
              <a:rPr lang="en-US" sz="2400"/>
              <a:t>Natural order for </a:t>
            </a:r>
            <a:r>
              <a:rPr lang="en-US" sz="2400" smtClean="0">
                <a:latin typeface="msbm10"/>
              </a:rPr>
              <a:t>N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]: </a:t>
            </a:r>
            <a:r>
              <a:rPr lang="en-US" sz="2400"/>
              <a:t>monomial-wise comparison of coefficients</a:t>
            </a:r>
          </a:p>
          <a:p>
            <a:pPr lvl="1">
              <a:spcAft>
                <a:spcPts val="2400"/>
              </a:spcAft>
              <a:buNone/>
            </a:pPr>
            <a:r>
              <a:rPr lang="en-US" i="1"/>
              <a:t>	</a:t>
            </a:r>
            <a:r>
              <a:rPr lang="en-US"/>
              <a:t>e.g.,</a:t>
            </a:r>
            <a:r>
              <a:rPr lang="en-US" i="1"/>
              <a:t> 	p</a:t>
            </a:r>
            <a:r>
              <a:rPr lang="en-US" baseline="30000"/>
              <a:t>2</a:t>
            </a:r>
            <a:r>
              <a:rPr lang="en-US"/>
              <a:t> ≤</a:t>
            </a:r>
            <a:r>
              <a:rPr lang="en-US" baseline="-25000" smtClean="0">
                <a:latin typeface="msbm10"/>
              </a:rPr>
              <a:t>N</a:t>
            </a:r>
            <a:r>
              <a:rPr lang="en-US" baseline="-25000" smtClean="0"/>
              <a:t>[</a:t>
            </a:r>
            <a:r>
              <a:rPr lang="en-US" i="1" baseline="-25000" smtClean="0"/>
              <a:t>X</a:t>
            </a:r>
            <a:r>
              <a:rPr lang="en-US" baseline="-25000" smtClean="0"/>
              <a:t>]</a:t>
            </a:r>
            <a:r>
              <a:rPr lang="en-US" i="1" baseline="-25000"/>
              <a:t> </a:t>
            </a:r>
            <a:r>
              <a:rPr lang="en-US"/>
              <a:t>2</a:t>
            </a:r>
            <a:r>
              <a:rPr lang="en-US" i="1"/>
              <a:t>p</a:t>
            </a:r>
            <a:r>
              <a:rPr lang="en-US" baseline="30000"/>
              <a:t>2</a:t>
            </a:r>
            <a:r>
              <a:rPr lang="en-US"/>
              <a:t> + </a:t>
            </a:r>
            <a:r>
              <a:rPr lang="en-US" i="1"/>
              <a:t>pq</a:t>
            </a:r>
            <a:r>
              <a:rPr lang="en-US"/>
              <a:t>	  but 	</a:t>
            </a:r>
            <a:r>
              <a:rPr lang="en-US" i="1"/>
              <a:t>p</a:t>
            </a:r>
            <a:r>
              <a:rPr lang="en-US" baseline="30000"/>
              <a:t>2</a:t>
            </a:r>
            <a:r>
              <a:rPr lang="en-US"/>
              <a:t> </a:t>
            </a:r>
            <a:r>
              <a:rPr lang="en-US" altLang="ko-KR"/>
              <a:t>≰</a:t>
            </a:r>
            <a:r>
              <a:rPr lang="en-US" baseline="-25000" smtClean="0">
                <a:latin typeface="msbm10"/>
              </a:rPr>
              <a:t>N</a:t>
            </a:r>
            <a:r>
              <a:rPr lang="en-US" baseline="-25000" smtClean="0"/>
              <a:t>[</a:t>
            </a:r>
            <a:r>
              <a:rPr lang="en-US" i="1" baseline="-25000" smtClean="0"/>
              <a:t>X</a:t>
            </a:r>
            <a:r>
              <a:rPr lang="en-US" baseline="-25000" smtClean="0"/>
              <a:t>]</a:t>
            </a:r>
            <a:r>
              <a:rPr lang="en-US" i="1" baseline="-25000"/>
              <a:t> </a:t>
            </a:r>
            <a:r>
              <a:rPr lang="en-US" i="1"/>
              <a:t>p</a:t>
            </a:r>
            <a:r>
              <a:rPr lang="en-US" baseline="30000"/>
              <a:t>3</a:t>
            </a:r>
          </a:p>
          <a:p>
            <a:pPr>
              <a:spcAft>
                <a:spcPts val="2400"/>
              </a:spcAft>
              <a:buNone/>
            </a:pPr>
            <a:r>
              <a:rPr lang="en-US" sz="2400" b="1">
                <a:solidFill>
                  <a:srgbClr val="FF0000"/>
                </a:solidFill>
              </a:rPr>
              <a:t>Theorem.</a:t>
            </a:r>
            <a:r>
              <a:rPr lang="en-US" sz="2400"/>
              <a:t>  For CQs </a:t>
            </a:r>
            <a:r>
              <a:rPr lang="en-US" sz="2400" i="1"/>
              <a:t>Q</a:t>
            </a:r>
            <a:r>
              <a:rPr lang="en-US" sz="2400"/>
              <a:t>, </a:t>
            </a:r>
            <a:r>
              <a:rPr lang="en-US" sz="2400" i="1"/>
              <a:t>Q</a:t>
            </a:r>
            <a:r>
              <a:rPr lang="en-US" sz="2400"/>
              <a:t>’,  the following are equivalent:</a:t>
            </a:r>
            <a:endParaRPr lang="en-US" sz="2400" i="1"/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 </a:t>
            </a:r>
            <a:r>
              <a:rPr lang="en-US" i="1"/>
              <a:t>Q </a:t>
            </a:r>
            <a:r>
              <a:rPr lang="en-US"/>
              <a:t>is </a:t>
            </a:r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r>
              <a:rPr lang="en-US"/>
              <a:t>-contained in </a:t>
            </a:r>
            <a:r>
              <a:rPr lang="en-US" i="1"/>
              <a:t>Q</a:t>
            </a:r>
            <a:r>
              <a:rPr lang="en-US"/>
              <a:t>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 </a:t>
            </a:r>
            <a:r>
              <a:rPr lang="en-US" i="1"/>
              <a:t>Q</a:t>
            </a:r>
            <a:r>
              <a:rPr lang="en-US"/>
              <a:t>(can</a:t>
            </a:r>
            <a:r>
              <a:rPr lang="en-US" baseline="-25000" smtClean="0">
                <a:latin typeface="msbm10"/>
              </a:rPr>
              <a:t>N</a:t>
            </a:r>
            <a:r>
              <a:rPr lang="en-US" baseline="-25000" smtClean="0"/>
              <a:t>[</a:t>
            </a:r>
            <a:r>
              <a:rPr lang="en-US" i="1" baseline="-25000" smtClean="0"/>
              <a:t>X</a:t>
            </a:r>
            <a:r>
              <a:rPr lang="en-US" baseline="-25000" smtClean="0"/>
              <a:t>]</a:t>
            </a:r>
            <a:r>
              <a:rPr lang="en-US"/>
              <a:t>(</a:t>
            </a:r>
            <a:r>
              <a:rPr lang="en-US" i="1"/>
              <a:t>Q</a:t>
            </a:r>
            <a:r>
              <a:rPr lang="en-US"/>
              <a:t>)) ≤</a:t>
            </a:r>
            <a:r>
              <a:rPr lang="en-US" baseline="-25000" smtClean="0">
                <a:latin typeface="msbm10"/>
              </a:rPr>
              <a:t>N</a:t>
            </a:r>
            <a:r>
              <a:rPr lang="en-US" baseline="-25000" smtClean="0"/>
              <a:t>[</a:t>
            </a:r>
            <a:r>
              <a:rPr lang="en-US" i="1" baseline="-25000" smtClean="0"/>
              <a:t>X</a:t>
            </a:r>
            <a:r>
              <a:rPr lang="en-US" baseline="-25000" smtClean="0"/>
              <a:t>] </a:t>
            </a:r>
            <a:r>
              <a:rPr lang="en-US" i="1"/>
              <a:t>Q</a:t>
            </a:r>
            <a:r>
              <a:rPr lang="en-US"/>
              <a:t>’(can</a:t>
            </a:r>
            <a:r>
              <a:rPr lang="en-US" baseline="-25000" smtClean="0">
                <a:latin typeface="msbm10"/>
              </a:rPr>
              <a:t>N</a:t>
            </a:r>
            <a:r>
              <a:rPr lang="en-US" baseline="-25000" smtClean="0"/>
              <a:t>[</a:t>
            </a:r>
            <a:r>
              <a:rPr lang="en-US" i="1" baseline="-25000" smtClean="0"/>
              <a:t>X</a:t>
            </a:r>
            <a:r>
              <a:rPr lang="en-US" baseline="-25000" smtClean="0"/>
              <a:t>]</a:t>
            </a:r>
            <a:r>
              <a:rPr lang="en-US"/>
              <a:t>(</a:t>
            </a:r>
            <a:r>
              <a:rPr lang="en-US" i="1"/>
              <a:t>Q</a:t>
            </a:r>
            <a:r>
              <a:rPr lang="en-US"/>
              <a:t>)) </a:t>
            </a:r>
          </a:p>
          <a:p>
            <a:pPr marL="914400" lvl="1" indent="-457200">
              <a:spcAft>
                <a:spcPts val="2400"/>
              </a:spcAft>
              <a:buFont typeface="+mj-lt"/>
              <a:buAutoNum type="arabicPeriod"/>
            </a:pPr>
            <a:r>
              <a:rPr lang="en-US"/>
              <a:t> There is an </a:t>
            </a:r>
            <a:r>
              <a:rPr lang="en-US" b="1"/>
              <a:t>exact containment mapping </a:t>
            </a:r>
            <a:r>
              <a:rPr lang="en-US" i="1"/>
              <a:t>h</a:t>
            </a:r>
            <a:r>
              <a:rPr lang="en-US"/>
              <a:t> : vars(</a:t>
            </a:r>
            <a:r>
              <a:rPr lang="en-US" i="1"/>
              <a:t>Q</a:t>
            </a:r>
            <a:r>
              <a:rPr lang="en-US"/>
              <a:t>) </a:t>
            </a:r>
            <a:r>
              <a:rPr lang="en-US">
                <a:sym typeface="Wingdings"/>
              </a:rPr>
              <a:t> vars(</a:t>
            </a:r>
            <a:r>
              <a:rPr lang="en-US" i="1"/>
              <a:t>Q</a:t>
            </a:r>
            <a:r>
              <a:rPr lang="en-US"/>
              <a:t>’)</a:t>
            </a:r>
          </a:p>
          <a:p>
            <a:pPr marL="514350" indent="-457200">
              <a:spcAft>
                <a:spcPts val="2400"/>
              </a:spcAft>
              <a:buNone/>
            </a:pPr>
            <a:r>
              <a:rPr lang="en-US" sz="2378"/>
              <a:t>and checking containment is NP-complete</a:t>
            </a:r>
          </a:p>
          <a:p>
            <a:pPr marL="514350" indent="-457200">
              <a:spcAft>
                <a:spcPts val="2400"/>
              </a:spcAft>
              <a:buNone/>
            </a:pPr>
            <a:r>
              <a:rPr lang="en-US" sz="2400" b="1">
                <a:solidFill>
                  <a:srgbClr val="FF0000"/>
                </a:solidFill>
              </a:rPr>
              <a:t>Corollary.</a:t>
            </a:r>
            <a:r>
              <a:rPr lang="en-US" sz="2400"/>
              <a:t>  </a:t>
            </a:r>
            <a:r>
              <a:rPr lang="en-US" sz="2400" i="1"/>
              <a:t>Q</a:t>
            </a:r>
            <a:r>
              <a:rPr lang="en-US" sz="2400"/>
              <a:t> and </a:t>
            </a:r>
            <a:r>
              <a:rPr lang="en-US" sz="2400" i="1"/>
              <a:t>Q</a:t>
            </a:r>
            <a:r>
              <a:rPr lang="en-US" sz="2400"/>
              <a:t>’ are </a:t>
            </a:r>
            <a:r>
              <a:rPr lang="en-US" sz="2400" smtClean="0">
                <a:latin typeface="msbm10"/>
              </a:rPr>
              <a:t>N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</a:t>
            </a:r>
            <a:r>
              <a:rPr lang="en-US" sz="2400"/>
              <a:t>-</a:t>
            </a:r>
            <a:r>
              <a:rPr lang="en-US" sz="2400" b="1"/>
              <a:t>equivalent </a:t>
            </a:r>
            <a:r>
              <a:rPr lang="en-US" sz="2400"/>
              <a:t>iff they are </a:t>
            </a:r>
            <a:r>
              <a:rPr lang="en-US" sz="2400" b="1"/>
              <a:t>isomorphic</a:t>
            </a:r>
            <a:r>
              <a:rPr lang="en-US" sz="2400"/>
              <a:t> (and checking equivalence is graph isomorphism-complete)</a:t>
            </a:r>
            <a:endParaRPr lang="en-US" sz="2400" b="1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msbm10"/>
              </a:rPr>
              <a:t>N</a:t>
            </a:r>
            <a:r>
              <a:rPr lang="en-US" sz="3200" smtClean="0"/>
              <a:t>[</a:t>
            </a:r>
            <a:r>
              <a:rPr lang="en-US" sz="3200" i="1" smtClean="0"/>
              <a:t>X</a:t>
            </a:r>
            <a:r>
              <a:rPr lang="en-US" sz="3200" smtClean="0"/>
              <a:t>]</a:t>
            </a:r>
            <a:r>
              <a:rPr lang="en-US" sz="3200"/>
              <a:t>-Containment/Equivalence of UCQs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75615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en-US" b="1">
                <a:solidFill>
                  <a:srgbClr val="FF0000"/>
                </a:solidFill>
              </a:rPr>
              <a:t>	Theorem.</a:t>
            </a:r>
            <a:r>
              <a:rPr lang="en-US"/>
              <a:t>  For UCQs </a:t>
            </a:r>
            <a:r>
              <a:rPr lang="en-US" i="1"/>
              <a:t>Q</a:t>
            </a:r>
            <a:r>
              <a:rPr lang="en-US"/>
              <a:t>,</a:t>
            </a:r>
            <a:r>
              <a:rPr lang="en-US" i="1"/>
              <a:t>Q</a:t>
            </a:r>
            <a:r>
              <a:rPr lang="en-US"/>
              <a:t>’, if </a:t>
            </a:r>
            <a:r>
              <a:rPr lang="en-US" i="1"/>
              <a:t>Q</a:t>
            </a:r>
            <a:r>
              <a:rPr lang="en-US"/>
              <a:t> is </a:t>
            </a:r>
            <a:r>
              <a:rPr lang="en-US" b="1"/>
              <a:t>not </a:t>
            </a:r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r>
              <a:rPr lang="en-US"/>
              <a:t>-contained in </a:t>
            </a:r>
            <a:r>
              <a:rPr lang="en-US" i="1"/>
              <a:t>Q</a:t>
            </a:r>
            <a:r>
              <a:rPr lang="en-US"/>
              <a:t>’, then there is a </a:t>
            </a:r>
            <a:r>
              <a:rPr lang="en-US" b="1"/>
              <a:t>small counterexample</a:t>
            </a:r>
            <a:r>
              <a:rPr lang="en-US"/>
              <a:t>, i.e., an </a:t>
            </a:r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r>
              <a:rPr lang="en-US"/>
              <a:t>-relation </a:t>
            </a:r>
            <a:r>
              <a:rPr lang="en-US" i="1"/>
              <a:t>R</a:t>
            </a:r>
            <a:r>
              <a:rPr lang="en-US"/>
              <a:t> s.t.</a:t>
            </a:r>
          </a:p>
          <a:p>
            <a:pPr lvl="1">
              <a:spcAft>
                <a:spcPts val="1800"/>
              </a:spcAft>
            </a:pPr>
            <a:r>
              <a:rPr lang="en-US"/>
              <a:t>Size of </a:t>
            </a:r>
            <a:r>
              <a:rPr lang="en-US" i="1"/>
              <a:t>R</a:t>
            </a:r>
            <a:r>
              <a:rPr lang="en-US"/>
              <a:t> (tuples and their annotations) polynomial in |</a:t>
            </a:r>
            <a:r>
              <a:rPr lang="en-US" i="1"/>
              <a:t>Q</a:t>
            </a:r>
            <a:r>
              <a:rPr lang="en-US"/>
              <a:t>| + |</a:t>
            </a:r>
            <a:r>
              <a:rPr lang="en-US" i="1"/>
              <a:t>Q</a:t>
            </a:r>
            <a:r>
              <a:rPr lang="en-US"/>
              <a:t>’|</a:t>
            </a:r>
            <a:endParaRPr lang="en-US" i="1"/>
          </a:p>
          <a:p>
            <a:pPr lvl="1">
              <a:spcAft>
                <a:spcPts val="1800"/>
              </a:spcAft>
            </a:pPr>
            <a:r>
              <a:rPr lang="en-US" i="1"/>
              <a:t>Q</a:t>
            </a:r>
            <a:r>
              <a:rPr lang="en-US"/>
              <a:t>(</a:t>
            </a:r>
            <a:r>
              <a:rPr lang="en-US" i="1"/>
              <a:t>R</a:t>
            </a:r>
            <a:r>
              <a:rPr lang="en-US"/>
              <a:t>) </a:t>
            </a:r>
            <a:r>
              <a:rPr lang="en-US" altLang="ko-KR"/>
              <a:t>≰</a:t>
            </a:r>
            <a:r>
              <a:rPr lang="en-US" baseline="-25000" smtClean="0">
                <a:latin typeface="msbm10"/>
              </a:rPr>
              <a:t>N</a:t>
            </a:r>
            <a:r>
              <a:rPr lang="en-US" baseline="-25000" smtClean="0"/>
              <a:t>[</a:t>
            </a:r>
            <a:r>
              <a:rPr lang="en-US" i="1" baseline="-25000" smtClean="0"/>
              <a:t>X</a:t>
            </a:r>
            <a:r>
              <a:rPr lang="en-US" baseline="-25000" smtClean="0"/>
              <a:t>]</a:t>
            </a:r>
            <a:r>
              <a:rPr lang="en-US"/>
              <a:t> </a:t>
            </a:r>
            <a:r>
              <a:rPr lang="en-US" i="1"/>
              <a:t>Q</a:t>
            </a:r>
            <a:r>
              <a:rPr lang="en-US"/>
              <a:t>’(</a:t>
            </a:r>
            <a:r>
              <a:rPr lang="en-US" i="1"/>
              <a:t>R</a:t>
            </a:r>
            <a:r>
              <a:rPr lang="en-US"/>
              <a:t>)</a:t>
            </a:r>
          </a:p>
          <a:p>
            <a:pPr>
              <a:spcAft>
                <a:spcPts val="1800"/>
              </a:spcAft>
              <a:buNone/>
            </a:pPr>
            <a:r>
              <a:rPr lang="en-US" b="1">
                <a:solidFill>
                  <a:srgbClr val="FF0000"/>
                </a:solidFill>
              </a:rPr>
              <a:t>	Corollary.</a:t>
            </a:r>
            <a:r>
              <a:rPr lang="en-US"/>
              <a:t> </a:t>
            </a:r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r>
              <a:rPr lang="en-US"/>
              <a:t>-containment of UCQs is in PSPACE</a:t>
            </a:r>
          </a:p>
          <a:p>
            <a:pPr lvl="1">
              <a:spcAft>
                <a:spcPts val="1800"/>
              </a:spcAft>
            </a:pPr>
            <a:r>
              <a:rPr lang="en-US"/>
              <a:t>Exact complexity: don’t know!</a:t>
            </a:r>
          </a:p>
          <a:p>
            <a:pPr>
              <a:spcAft>
                <a:spcPts val="1800"/>
              </a:spcAft>
              <a:buNone/>
            </a:pPr>
            <a:r>
              <a:rPr lang="en-US" b="1">
                <a:solidFill>
                  <a:srgbClr val="FF0000"/>
                </a:solidFill>
              </a:rPr>
              <a:t>	Theorem.</a:t>
            </a:r>
            <a:r>
              <a:rPr lang="en-US"/>
              <a:t>  For UCQs </a:t>
            </a:r>
            <a:r>
              <a:rPr lang="en-US" i="1"/>
              <a:t>Q</a:t>
            </a:r>
            <a:r>
              <a:rPr lang="en-US"/>
              <a:t>,</a:t>
            </a:r>
            <a:r>
              <a:rPr lang="en-US" i="1"/>
              <a:t>Q</a:t>
            </a:r>
            <a:r>
              <a:rPr lang="en-US"/>
              <a:t>’, </a:t>
            </a:r>
            <a:r>
              <a:rPr lang="en-US" i="1"/>
              <a:t>Q</a:t>
            </a:r>
            <a:r>
              <a:rPr lang="en-US"/>
              <a:t> is </a:t>
            </a:r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</a:t>
            </a:r>
            <a:r>
              <a:rPr lang="en-US"/>
              <a:t>-equivalent to </a:t>
            </a:r>
            <a:r>
              <a:rPr lang="en-US" i="1"/>
              <a:t>Q</a:t>
            </a:r>
            <a:r>
              <a:rPr lang="en-US"/>
              <a:t>’ iff </a:t>
            </a:r>
            <a:r>
              <a:rPr lang="en-US" i="1"/>
              <a:t>Q</a:t>
            </a:r>
            <a:r>
              <a:rPr lang="en-US"/>
              <a:t> and </a:t>
            </a:r>
            <a:r>
              <a:rPr lang="en-US" i="1"/>
              <a:t>Q</a:t>
            </a:r>
            <a:r>
              <a:rPr lang="en-US"/>
              <a:t>’ are isomorphic (and checking is again graph isomorphism-complete)</a:t>
            </a:r>
          </a:p>
          <a:p>
            <a:pPr lvl="1">
              <a:spcAft>
                <a:spcPts val="1800"/>
              </a:spcAft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/>
              <a:t>Highlights of Other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855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en-US"/>
              <a:t>Why(</a:t>
            </a:r>
            <a:r>
              <a:rPr lang="en-US" i="1"/>
              <a:t>X</a:t>
            </a:r>
            <a:r>
              <a:rPr lang="en-US"/>
              <a:t>) and Trio(</a:t>
            </a:r>
            <a:r>
              <a:rPr lang="en-US" i="1"/>
              <a:t>X</a:t>
            </a:r>
            <a:r>
              <a:rPr lang="en-US"/>
              <a:t>): CQ containment based on </a:t>
            </a:r>
            <a:r>
              <a:rPr lang="en-US" b="1"/>
              <a:t>onto containment mappings</a:t>
            </a:r>
          </a:p>
          <a:p>
            <a:pPr>
              <a:spcAft>
                <a:spcPts val="1200"/>
              </a:spcAft>
            </a:pPr>
            <a:r>
              <a:rPr lang="en-US"/>
              <a:t>Lin(</a:t>
            </a:r>
            <a:r>
              <a:rPr lang="en-US" i="1"/>
              <a:t>X</a:t>
            </a:r>
            <a:r>
              <a:rPr lang="en-US"/>
              <a:t>): CQ containment based on </a:t>
            </a:r>
            <a:r>
              <a:rPr lang="en-US" b="1"/>
              <a:t>covering containment mappings</a:t>
            </a:r>
          </a:p>
          <a:p>
            <a:pPr>
              <a:spcAft>
                <a:spcPts val="1200"/>
              </a:spcAft>
            </a:pPr>
            <a:r>
              <a:rPr lang="en-US"/>
              <a:t>These kinds of containment mappings have been used before, for checking bag-containment of CQs </a:t>
            </a:r>
            <a:r>
              <a:rPr lang="en-US" sz="2118"/>
              <a:t>[Chaudhuri&amp;Vardi 93]</a:t>
            </a:r>
            <a:r>
              <a:rPr lang="en-US"/>
              <a:t>!</a:t>
            </a:r>
          </a:p>
          <a:p>
            <a:pPr lvl="1">
              <a:spcAft>
                <a:spcPts val="1200"/>
              </a:spcAft>
            </a:pPr>
            <a:r>
              <a:rPr lang="en-US"/>
              <a:t>Decidability of this problem: open</a:t>
            </a:r>
          </a:p>
          <a:p>
            <a:pPr lvl="1">
              <a:spcAft>
                <a:spcPts val="1200"/>
              </a:spcAft>
            </a:pPr>
            <a:r>
              <a:rPr lang="en-US"/>
              <a:t>But, onto containment mappings </a:t>
            </a:r>
            <a:r>
              <a:rPr lang="en-US" b="1"/>
              <a:t>sufficient </a:t>
            </a:r>
            <a:r>
              <a:rPr lang="en-US"/>
              <a:t>for bag-containment</a:t>
            </a:r>
          </a:p>
          <a:p>
            <a:pPr lvl="1">
              <a:spcAft>
                <a:spcPts val="1200"/>
              </a:spcAft>
            </a:pPr>
            <a:r>
              <a:rPr lang="en-US"/>
              <a:t>And, covering containment mappings </a:t>
            </a:r>
            <a:r>
              <a:rPr lang="en-US" b="1"/>
              <a:t>necessary </a:t>
            </a:r>
            <a:r>
              <a:rPr lang="en-US"/>
              <a:t>for bag-containment</a:t>
            </a:r>
          </a:p>
          <a:p>
            <a:pPr>
              <a:spcAft>
                <a:spcPts val="1200"/>
              </a:spcAft>
            </a:pPr>
            <a:r>
              <a:rPr lang="en-US"/>
              <a:t>Hence for CQs, Why(</a:t>
            </a:r>
            <a:r>
              <a:rPr lang="en-US" i="1"/>
              <a:t>X</a:t>
            </a:r>
            <a:r>
              <a:rPr lang="en-US"/>
              <a:t>)/Trio(</a:t>
            </a:r>
            <a:r>
              <a:rPr lang="en-US" i="1"/>
              <a:t>X</a:t>
            </a:r>
            <a:r>
              <a:rPr lang="en-US"/>
              <a:t>)-containment and Lin(</a:t>
            </a:r>
            <a:r>
              <a:rPr lang="en-US" i="1"/>
              <a:t>X</a:t>
            </a:r>
            <a:r>
              <a:rPr lang="en-US"/>
              <a:t>)-containment “sandwich” bag-containment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msbm10"/>
              </a:rPr>
              <a:t>N</a:t>
            </a:r>
            <a:r>
              <a:rPr lang="en-US" sz="3200" smtClean="0"/>
              <a:t>[</a:t>
            </a:r>
            <a:r>
              <a:rPr lang="en-US" sz="3200" i="1" smtClean="0"/>
              <a:t>X</a:t>
            </a:r>
            <a:r>
              <a:rPr lang="en-US" sz="3200" smtClean="0"/>
              <a:t>]</a:t>
            </a:r>
            <a:r>
              <a:rPr lang="en-US" sz="3200" b="1" smtClean="0"/>
              <a:t>-</a:t>
            </a:r>
            <a:r>
              <a:rPr lang="en-US" sz="3200" smtClean="0"/>
              <a:t>Equivalence </a:t>
            </a:r>
            <a:r>
              <a:rPr lang="en-US" sz="3200"/>
              <a:t>and Bag-Equivalence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sz="2400" b="1">
                <a:solidFill>
                  <a:srgbClr val="FF0000"/>
                </a:solidFill>
              </a:rPr>
              <a:t>Theorem.</a:t>
            </a:r>
            <a:r>
              <a:rPr lang="en-US" sz="2400"/>
              <a:t> For UCQs, </a:t>
            </a:r>
            <a:r>
              <a:rPr lang="en-US" sz="2400" smtClean="0">
                <a:latin typeface="msbm10"/>
              </a:rPr>
              <a:t>N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</a:t>
            </a:r>
            <a:r>
              <a:rPr lang="en-US" sz="2400"/>
              <a:t>-equivalence is the same as bag-equivalence</a:t>
            </a:r>
          </a:p>
          <a:p>
            <a:pPr lvl="1">
              <a:spcAft>
                <a:spcPts val="2400"/>
              </a:spcAft>
            </a:pPr>
            <a:r>
              <a:rPr lang="en-US" sz="2200" b="1"/>
              <a:t>Proof idea.</a:t>
            </a:r>
            <a:r>
              <a:rPr lang="en-US" sz="2200"/>
              <a:t>  For polynomials </a:t>
            </a:r>
            <a:r>
              <a:rPr lang="en-US" sz="2200" i="1"/>
              <a:t>A</a:t>
            </a:r>
            <a:r>
              <a:rPr lang="en-US" sz="2200"/>
              <a:t>, </a:t>
            </a:r>
            <a:r>
              <a:rPr lang="en-US" sz="2200" i="1"/>
              <a:t>B </a:t>
            </a:r>
            <a:r>
              <a:rPr lang="en-US" sz="2200"/>
              <a:t>in </a:t>
            </a:r>
            <a:r>
              <a:rPr lang="en-US" sz="2200" smtClean="0">
                <a:latin typeface="msbm10"/>
              </a:rPr>
              <a:t>N</a:t>
            </a:r>
            <a:r>
              <a:rPr lang="en-US" sz="2200"/>
              <a:t>[</a:t>
            </a:r>
            <a:r>
              <a:rPr lang="en-US" sz="2200" i="1"/>
              <a:t>X</a:t>
            </a:r>
            <a:r>
              <a:rPr lang="en-US" sz="2200"/>
              <a:t>], we have</a:t>
            </a:r>
            <a:r>
              <a:rPr lang="en-US" sz="2200" i="1"/>
              <a:t> A</a:t>
            </a:r>
            <a:r>
              <a:rPr lang="en-US" sz="2200"/>
              <a:t> = </a:t>
            </a:r>
            <a:r>
              <a:rPr lang="en-US" sz="2200" i="1"/>
              <a:t>B</a:t>
            </a:r>
            <a:r>
              <a:rPr lang="en-US" sz="2200"/>
              <a:t>  iff                     for all valuations </a:t>
            </a:r>
            <a:r>
              <a:rPr lang="en-US" sz="2200" i="1"/>
              <a:t>ν</a:t>
            </a:r>
            <a:r>
              <a:rPr lang="en-US" sz="2200"/>
              <a:t> : </a:t>
            </a:r>
            <a:r>
              <a:rPr lang="en-US" sz="2200" i="1"/>
              <a:t>X</a:t>
            </a:r>
            <a:r>
              <a:rPr lang="en-US" sz="2200"/>
              <a:t> </a:t>
            </a:r>
            <a:r>
              <a:rPr lang="en-US" sz="2200">
                <a:sym typeface="Wingdings"/>
              </a:rPr>
              <a:t> </a:t>
            </a:r>
            <a:r>
              <a:rPr lang="en-US" sz="2200" smtClean="0">
                <a:latin typeface="msbm10"/>
              </a:rPr>
              <a:t>N</a:t>
            </a:r>
            <a:r>
              <a:rPr lang="en-US" sz="2200"/>
              <a:t>, Eval</a:t>
            </a:r>
            <a:r>
              <a:rPr lang="en-US" sz="2200" i="1" baseline="-25000"/>
              <a:t>ν</a:t>
            </a:r>
            <a:r>
              <a:rPr lang="en-US" sz="2200"/>
              <a:t>(</a:t>
            </a:r>
            <a:r>
              <a:rPr lang="en-US" sz="2200" i="1"/>
              <a:t>A</a:t>
            </a:r>
            <a:r>
              <a:rPr lang="en-US" sz="2200"/>
              <a:t>) = Eval</a:t>
            </a:r>
            <a:r>
              <a:rPr lang="en-US" sz="2200" i="1" baseline="-25000"/>
              <a:t>ν</a:t>
            </a:r>
            <a:r>
              <a:rPr lang="en-US" sz="2200"/>
              <a:t>(</a:t>
            </a:r>
            <a:r>
              <a:rPr lang="en-US" sz="2200" i="1"/>
              <a:t>B</a:t>
            </a:r>
            <a:r>
              <a:rPr lang="en-US" sz="2200"/>
              <a:t>)</a:t>
            </a:r>
          </a:p>
          <a:p>
            <a:pPr>
              <a:spcAft>
                <a:spcPts val="2400"/>
              </a:spcAft>
            </a:pPr>
            <a:r>
              <a:rPr lang="en-US" sz="2400"/>
              <a:t>We have used this idea in another ICDT 09 paper; and results there for </a:t>
            </a:r>
            <a:r>
              <a:rPr lang="en-US" sz="2400" b="1" smtClean="0">
                <a:latin typeface="msbm10"/>
              </a:rPr>
              <a:t>Z</a:t>
            </a:r>
            <a:r>
              <a:rPr lang="en-US" sz="2400"/>
              <a:t>-relations also hold for </a:t>
            </a:r>
            <a:r>
              <a:rPr lang="en-US" sz="2400" b="1" smtClean="0">
                <a:latin typeface="msbm10"/>
              </a:rPr>
              <a:t>Z</a:t>
            </a:r>
            <a:r>
              <a:rPr lang="en-US" sz="2400"/>
              <a:t>[</a:t>
            </a:r>
            <a:r>
              <a:rPr lang="en-US" sz="2400" i="1"/>
              <a:t>X</a:t>
            </a:r>
            <a:r>
              <a:rPr lang="en-US" sz="2400"/>
              <a:t>]-relations</a:t>
            </a:r>
          </a:p>
          <a:p>
            <a:pPr lvl="1">
              <a:spcAft>
                <a:spcPts val="2400"/>
              </a:spcAft>
            </a:pPr>
            <a:r>
              <a:rPr lang="en-US" sz="2200"/>
              <a:t>A fact used in </a:t>
            </a:r>
            <a:r>
              <a:rPr lang="en-US" sz="2200" cap="small"/>
              <a:t>Orchestra </a:t>
            </a:r>
            <a:r>
              <a:rPr lang="en-US" sz="2200"/>
              <a:t>system @ Penn for optimizing change propagation with provenance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143000"/>
          </a:xfrm>
        </p:spPr>
        <p:txBody>
          <a:bodyPr>
            <a:noAutofit/>
          </a:bodyPr>
          <a:lstStyle/>
          <a:p>
            <a:r>
              <a:rPr lang="en-US" sz="3200" smtClean="0"/>
              <a:t>Summary: Complexity of Checking </a:t>
            </a:r>
            <a:br>
              <a:rPr lang="en-US" sz="3200" smtClean="0"/>
            </a:br>
            <a:r>
              <a:rPr lang="en-US" sz="3200" smtClean="0"/>
              <a:t>Containment/Equivalence of CQs/UCQs</a:t>
            </a:r>
            <a:endParaRPr lang="en-US" sz="32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460" y="1676400"/>
          <a:ext cx="8601569" cy="209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4871"/>
                <a:gridCol w="756932"/>
                <a:gridCol w="545597"/>
                <a:gridCol w="1233996"/>
                <a:gridCol w="789128"/>
                <a:gridCol w="950752"/>
                <a:gridCol w="834524"/>
                <a:gridCol w="834524"/>
                <a:gridCol w="1081532"/>
                <a:gridCol w="819713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msbm10"/>
                        </a:rPr>
                        <a:t>B</a:t>
                      </a:r>
                      <a:endParaRPr lang="en-US" b="1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PosBool(</a:t>
                      </a:r>
                      <a:r>
                        <a:rPr lang="en-US" i="1" smtClean="0"/>
                        <a:t>X</a:t>
                      </a:r>
                      <a:r>
                        <a:rPr lang="en-US" smtClean="0"/>
                        <a:t>)</a:t>
                      </a:r>
                      <a:endParaRPr lang="en-US" b="1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Lin(</a:t>
                      </a:r>
                      <a:r>
                        <a:rPr lang="en-US" i="1" smtClean="0"/>
                        <a:t>X</a:t>
                      </a:r>
                      <a:r>
                        <a:rPr lang="en-US" smtClean="0"/>
                        <a:t>)</a:t>
                      </a:r>
                      <a:endParaRPr lang="en-US" b="1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Why(</a:t>
                      </a:r>
                      <a:r>
                        <a:rPr lang="en-US" i="1" smtClean="0"/>
                        <a:t>X</a:t>
                      </a:r>
                      <a:r>
                        <a:rPr lang="en-US" smtClean="0"/>
                        <a:t>)</a:t>
                      </a:r>
                      <a:endParaRPr lang="en-US" b="1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Trio(</a:t>
                      </a:r>
                      <a:r>
                        <a:rPr lang="en-US" i="1" smtClean="0"/>
                        <a:t>X</a:t>
                      </a:r>
                      <a:r>
                        <a:rPr lang="en-US" smtClean="0"/>
                        <a:t>)</a:t>
                      </a:r>
                      <a:endParaRPr lang="en-US" b="1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msbm10"/>
                        </a:rPr>
                        <a:t>B</a:t>
                      </a:r>
                      <a:r>
                        <a:rPr lang="en-US" smtClean="0"/>
                        <a:t>[</a:t>
                      </a:r>
                      <a:r>
                        <a:rPr lang="en-US" i="1" smtClean="0"/>
                        <a:t>X</a:t>
                      </a:r>
                      <a:r>
                        <a:rPr lang="en-US" smtClean="0"/>
                        <a:t>]</a:t>
                      </a:r>
                      <a:endParaRPr lang="en-US" b="1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msbm10"/>
                        </a:rPr>
                        <a:t>N</a:t>
                      </a:r>
                      <a:r>
                        <a:rPr lang="en-US" smtClean="0"/>
                        <a:t>[</a:t>
                      </a:r>
                      <a:r>
                        <a:rPr lang="en-US" i="1" smtClean="0"/>
                        <a:t>X</a:t>
                      </a:r>
                      <a:r>
                        <a:rPr lang="en-US" smtClean="0"/>
                        <a:t>]</a:t>
                      </a:r>
                      <a:endParaRPr lang="en-US" b="1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msbm10"/>
                        </a:rPr>
                        <a:t>N</a:t>
                      </a:r>
                      <a:endParaRPr lang="en-US" b="1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CQs</a:t>
                      </a:r>
                      <a:endParaRPr lang="en-US" b="1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cont</a:t>
                      </a:r>
                      <a:endParaRPr lang="en-US" b="1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?</a:t>
                      </a:r>
                      <a:r>
                        <a:rPr lang="en-US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</a:t>
                      </a:r>
                      <a:r>
                        <a:rPr lang="el-GR" sz="16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Π</a:t>
                      </a:r>
                      <a:r>
                        <a:rPr lang="en-US" sz="1600" baseline="-250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en-US" sz="1600" baseline="300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</a:t>
                      </a:r>
                      <a:r>
                        <a:rPr lang="en-US" sz="16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- hard)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equiv</a:t>
                      </a:r>
                      <a:endParaRPr lang="en-US" b="1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GI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GI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GI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GI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GI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UCQs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cont</a:t>
                      </a:r>
                      <a:endParaRPr lang="en-US" b="1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in </a:t>
                      </a:r>
                      <a:r>
                        <a:rPr lang="en-US" sz="1600" b="1" smtClean="0"/>
                        <a:t>PSPACE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undec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equiv</a:t>
                      </a:r>
                      <a:endParaRPr lang="en-US" b="1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NP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GI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NP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GI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GI</a:t>
                      </a:r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41910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Bold type indicates results of this paper</a:t>
            </a:r>
          </a:p>
          <a:p>
            <a:endParaRPr lang="en-US" sz="2000" smtClean="0"/>
          </a:p>
          <a:p>
            <a:r>
              <a:rPr lang="en-US" sz="2000" smtClean="0"/>
              <a:t>“NP” indicates NP-complete, “GI” indicates graph isomorphism-complete </a:t>
            </a:r>
          </a:p>
          <a:p>
            <a:endParaRPr lang="en-US" sz="2000" smtClean="0"/>
          </a:p>
          <a:p>
            <a:r>
              <a:rPr lang="en-US" sz="2000" smtClean="0"/>
              <a:t>NP-complete/GI-complete considered “tractable” here</a:t>
            </a:r>
          </a:p>
          <a:p>
            <a:pPr lvl="1">
              <a:buFont typeface="Lucida Grande"/>
              <a:buChar char="-"/>
            </a:pPr>
            <a:r>
              <a:rPr lang="en-US" sz="2000" smtClean="0"/>
              <a:t> Complexity in size of query; queries small in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/>
              <a:t>Related Work on Query Containment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 b="1" smtClean="0"/>
              <a:t>Set semantics </a:t>
            </a:r>
            <a:r>
              <a:rPr lang="en-US" sz="1800" smtClean="0"/>
              <a:t>[Chandra&amp;Merlin 77], [Sagiv&amp;Yannakakis 80], ...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 b="1" smtClean="0"/>
              <a:t>Bag, bag-set semantics</a:t>
            </a:r>
            <a:r>
              <a:rPr lang="en-US" sz="2400" b="1"/>
              <a:t> </a:t>
            </a:r>
            <a:r>
              <a:rPr lang="en-US" sz="1800"/>
              <a:t>[Lovász 67], </a:t>
            </a:r>
            <a:r>
              <a:rPr lang="en-US" sz="1800" smtClean="0"/>
              <a:t>[Chaudhuri&amp;Vardi 93], [Ioannidis&amp;Ramakrishnan 95], [Cohen+ 99], [Jayram+ 06], ...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000" b="1" smtClean="0"/>
              <a:t>Label systems</a:t>
            </a:r>
            <a:r>
              <a:rPr lang="en-US" sz="2000" smtClean="0"/>
              <a:t> of </a:t>
            </a:r>
            <a:r>
              <a:rPr lang="en-US" sz="1600" smtClean="0"/>
              <a:t>[Ioannidis&amp;Ramakrishnan 95]</a:t>
            </a:r>
            <a:r>
              <a:rPr lang="en-US" sz="2000" smtClean="0"/>
              <a:t>: similar in spirit to </a:t>
            </a:r>
            <a:r>
              <a:rPr lang="en-US" sz="2000" i="1" smtClean="0"/>
              <a:t>K</a:t>
            </a:r>
            <a:r>
              <a:rPr lang="en-US" sz="2000" smtClean="0"/>
              <a:t>-relations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 b="1"/>
              <a:t>Bil</a:t>
            </a:r>
            <a:r>
              <a:rPr lang="en-US" sz="2400" b="1" smtClean="0"/>
              <a:t>attice-annotated relations </a:t>
            </a:r>
            <a:r>
              <a:rPr lang="en-US" sz="1800" smtClean="0"/>
              <a:t>[Grahne+ 97]</a:t>
            </a:r>
            <a:r>
              <a:rPr lang="en-US" sz="2400" smtClean="0"/>
              <a:t>, </a:t>
            </a:r>
            <a:r>
              <a:rPr lang="en-US" sz="2400" b="1" smtClean="0"/>
              <a:t>parametric databases </a:t>
            </a:r>
            <a:r>
              <a:rPr lang="en-US" sz="1800" smtClean="0"/>
              <a:t>[Lakshmanan&amp;Shiri 01]</a:t>
            </a:r>
            <a:endParaRPr lang="en-US" sz="2000" smtClean="0"/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000"/>
              <a:t>Also similar in spirit to </a:t>
            </a:r>
            <a:r>
              <a:rPr lang="en-US" sz="2000" i="1"/>
              <a:t>K</a:t>
            </a:r>
            <a:r>
              <a:rPr lang="en-US" sz="2000"/>
              <a:t>-relations</a:t>
            </a:r>
            <a:endParaRPr lang="en-US" sz="2000" smtClean="0"/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 b="1"/>
              <a:t>M</a:t>
            </a:r>
            <a:r>
              <a:rPr lang="en-US" sz="2400" b="1" smtClean="0"/>
              <a:t>inimal-witness why-prov. </a:t>
            </a:r>
            <a:r>
              <a:rPr lang="en-US" sz="1800" smtClean="0"/>
              <a:t>[Buneman+ 01]</a:t>
            </a:r>
            <a:r>
              <a:rPr lang="en-US" sz="2400" b="1" smtClean="0"/>
              <a:t>, where-prov. </a:t>
            </a:r>
            <a:r>
              <a:rPr lang="en-US" sz="1800" smtClean="0"/>
              <a:t>[Tan 03]</a:t>
            </a:r>
            <a:endParaRPr lang="en-US" sz="2400" smtClean="0"/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 b="1" smtClean="0">
                <a:latin typeface="msbm10"/>
              </a:rPr>
              <a:t>Z</a:t>
            </a:r>
            <a:r>
              <a:rPr lang="en-US" sz="2400" b="1"/>
              <a:t>-relations/</a:t>
            </a:r>
            <a:r>
              <a:rPr lang="en-US" sz="2400" b="1" smtClean="0">
                <a:latin typeface="msbm10"/>
              </a:rPr>
              <a:t>Z</a:t>
            </a:r>
            <a:r>
              <a:rPr lang="en-US" sz="2400" b="1"/>
              <a:t>[</a:t>
            </a:r>
            <a:r>
              <a:rPr lang="en-US" sz="2400" b="1" i="1"/>
              <a:t>X</a:t>
            </a:r>
            <a:r>
              <a:rPr lang="en-US" sz="2400" b="1"/>
              <a:t>]-relations</a:t>
            </a:r>
            <a:r>
              <a:rPr lang="en-US" sz="1400" b="1"/>
              <a:t> </a:t>
            </a:r>
            <a:r>
              <a:rPr lang="en-US" sz="1800"/>
              <a:t>[Green+ 09]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8550"/>
          </a:xfrm>
        </p:spPr>
        <p:txBody>
          <a:bodyPr>
            <a:normAutofit/>
          </a:bodyPr>
          <a:lstStyle/>
          <a:p>
            <a:pPr>
              <a:spcAft>
                <a:spcPts val="4200"/>
              </a:spcAft>
            </a:pPr>
            <a:r>
              <a:rPr lang="en-US" sz="2400"/>
              <a:t>When optimizers rewrite queries, the provenance of query answers may change!  This paper helps us understand how.</a:t>
            </a:r>
          </a:p>
          <a:p>
            <a:pPr>
              <a:spcAft>
                <a:spcPts val="4200"/>
              </a:spcAft>
            </a:pPr>
            <a:r>
              <a:rPr lang="en-US" sz="2400"/>
              <a:t>We have given positive decidability results and complexity characterizations for CQ/UCQ containment/equivalence on various kinds of provenance-annotated databases</a:t>
            </a:r>
          </a:p>
          <a:p>
            <a:pPr>
              <a:spcAft>
                <a:spcPts val="4200"/>
              </a:spcAft>
            </a:pPr>
            <a:r>
              <a:rPr lang="en-US" sz="2400"/>
              <a:t>For optimizations common in commercial DBMSs (i.e., those compatible with bag semantics), we have shown that they imply no change in provenance</a:t>
            </a:r>
          </a:p>
          <a:p>
            <a:pPr>
              <a:spcAft>
                <a:spcPts val="4200"/>
              </a:spcAft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Challenge: Provenance May Affect </a:t>
            </a:r>
            <a:br>
              <a:rPr lang="en-US"/>
            </a:br>
            <a:r>
              <a:rPr lang="en-US"/>
              <a:t>Query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4650"/>
            <a:ext cx="8229600" cy="47561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/>
              <a:t>Q</a:t>
            </a:r>
            <a:r>
              <a:rPr lang="en-US" sz="2400"/>
              <a:t>uery optimization strategies depend fundamentally on issues of </a:t>
            </a:r>
            <a:r>
              <a:rPr lang="en-US" sz="2400" b="1"/>
              <a:t>query containment </a:t>
            </a:r>
            <a:r>
              <a:rPr lang="en-US" sz="2400"/>
              <a:t>and </a:t>
            </a:r>
            <a:r>
              <a:rPr lang="en-US" sz="2400" b="1"/>
              <a:t>equivalence</a:t>
            </a:r>
          </a:p>
          <a:p>
            <a:pPr lvl="1">
              <a:spcAft>
                <a:spcPts val="1200"/>
              </a:spcAft>
            </a:pPr>
            <a:r>
              <a:rPr lang="en-US" sz="2000"/>
              <a:t>Query minimization, rewritings queries using materialized views, etc.</a:t>
            </a:r>
          </a:p>
          <a:p>
            <a:pPr>
              <a:spcAft>
                <a:spcPts val="1200"/>
              </a:spcAft>
            </a:pPr>
            <a:r>
              <a:rPr lang="en-US" sz="2400"/>
              <a:t>Well-known difference between set, bag semantics: consider</a:t>
            </a:r>
          </a:p>
          <a:p>
            <a:pPr>
              <a:spcAft>
                <a:spcPts val="1200"/>
              </a:spcAft>
              <a:buNone/>
            </a:pPr>
            <a:r>
              <a:rPr lang="en-US" sz="2400"/>
              <a:t>			 	</a:t>
            </a:r>
            <a:r>
              <a:rPr lang="en-US" sz="2400" i="1"/>
              <a:t>Q</a:t>
            </a:r>
            <a:r>
              <a:rPr lang="en-US" sz="2400"/>
              <a:t>(x,y) :– </a:t>
            </a:r>
            <a:r>
              <a:rPr lang="en-US" sz="2400" i="1"/>
              <a:t>R</a:t>
            </a:r>
            <a:r>
              <a:rPr lang="en-US" sz="2400"/>
              <a:t>(x,y)   	   	</a:t>
            </a:r>
            <a:r>
              <a:rPr lang="en-US" sz="2400" i="1"/>
              <a:t>Q</a:t>
            </a:r>
            <a:r>
              <a:rPr lang="en-US" sz="2400"/>
              <a:t>’(u,v) :– </a:t>
            </a:r>
            <a:r>
              <a:rPr lang="en-US" sz="2400" i="1"/>
              <a:t>R</a:t>
            </a:r>
            <a:r>
              <a:rPr lang="en-US" sz="2400"/>
              <a:t>(u,v), </a:t>
            </a:r>
            <a:r>
              <a:rPr lang="en-US" sz="2400" i="1"/>
              <a:t>R</a:t>
            </a:r>
            <a:r>
              <a:rPr lang="en-US" sz="2400"/>
              <a:t>(u,w)  </a:t>
            </a:r>
          </a:p>
          <a:p>
            <a:pPr>
              <a:spcAft>
                <a:spcPts val="1200"/>
              </a:spcAft>
              <a:buNone/>
            </a:pPr>
            <a:r>
              <a:rPr lang="en-US" sz="2400"/>
              <a:t>	Under set semantics, </a:t>
            </a:r>
            <a:r>
              <a:rPr lang="en-US" sz="2400" i="1"/>
              <a:t>Q </a:t>
            </a:r>
            <a:r>
              <a:rPr lang="en-US" sz="2400"/>
              <a:t>and </a:t>
            </a:r>
            <a:r>
              <a:rPr lang="en-US" sz="2400" i="1"/>
              <a:t>Q’</a:t>
            </a:r>
            <a:r>
              <a:rPr lang="en-US" sz="2400"/>
              <a:t> are equivalent; under bag semantics, they are not!  (“redundant” join in </a:t>
            </a:r>
            <a:r>
              <a:rPr lang="en-US" sz="2400" i="1"/>
              <a:t>Q</a:t>
            </a:r>
            <a:r>
              <a:rPr lang="en-US" sz="2400"/>
              <a:t>’ affects output tuple multiplicities)</a:t>
            </a:r>
          </a:p>
          <a:p>
            <a:pPr>
              <a:spcAft>
                <a:spcPts val="1200"/>
              </a:spcAft>
            </a:pPr>
            <a:r>
              <a:rPr lang="en-US" sz="2400"/>
              <a:t>Issues pointed out in </a:t>
            </a:r>
            <a:r>
              <a:rPr lang="en-US" sz="2000"/>
              <a:t>[Buneman+ 01]</a:t>
            </a:r>
            <a:r>
              <a:rPr lang="en-US" sz="2400"/>
              <a:t>, reiterated in </a:t>
            </a:r>
            <a:r>
              <a:rPr lang="en-US" sz="2000"/>
              <a:t>[Buneman+ 08]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/>
              <a:t>Open Problems for 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>
            <a:normAutofit/>
          </a:bodyPr>
          <a:lstStyle/>
          <a:p>
            <a:pPr>
              <a:spcAft>
                <a:spcPts val="4800"/>
              </a:spcAft>
            </a:pPr>
            <a:r>
              <a:rPr lang="en-US" sz="2400"/>
              <a:t>Decidability of Trio(</a:t>
            </a:r>
            <a:r>
              <a:rPr lang="en-US" sz="2400" i="1"/>
              <a:t>X</a:t>
            </a:r>
            <a:r>
              <a:rPr lang="en-US" sz="2400"/>
              <a:t>)-containment of UCQs?</a:t>
            </a:r>
          </a:p>
          <a:p>
            <a:pPr>
              <a:spcAft>
                <a:spcPts val="4800"/>
              </a:spcAft>
            </a:pPr>
            <a:r>
              <a:rPr lang="en-US" sz="2400"/>
              <a:t>Exact complexity of </a:t>
            </a:r>
            <a:r>
              <a:rPr lang="en-US" sz="2400" smtClean="0">
                <a:latin typeface="msbm10"/>
              </a:rPr>
              <a:t>N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</a:t>
            </a:r>
            <a:r>
              <a:rPr lang="en-US" sz="2400"/>
              <a:t>-containment of UCQs? (GI-hard, in PSPACE)</a:t>
            </a:r>
          </a:p>
          <a:p>
            <a:pPr>
              <a:spcAft>
                <a:spcPts val="4800"/>
              </a:spcAft>
            </a:pPr>
            <a:r>
              <a:rPr lang="en-US" sz="2400"/>
              <a:t>Complexity when UCQs are represented as </a:t>
            </a:r>
            <a:r>
              <a:rPr lang="en-US" sz="2400" b="1"/>
              <a:t>positive relational algebra</a:t>
            </a:r>
            <a:r>
              <a:rPr lang="en-US" sz="2400"/>
              <a:t> queries (exponentially more concise than UCQs)?</a:t>
            </a:r>
          </a:p>
          <a:p>
            <a:pPr>
              <a:spcAft>
                <a:spcPts val="4800"/>
              </a:spcAft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7450"/>
            <a:ext cx="8229600" cy="4756150"/>
          </a:xfrm>
        </p:spPr>
        <p:txBody>
          <a:bodyPr>
            <a:noAutofit/>
          </a:bodyPr>
          <a:lstStyle/>
          <a:p>
            <a:r>
              <a:rPr lang="en-US" sz="2400"/>
              <a:t>We study containment and equivalence of conjunctive queries (CQs) and unions of conjunctive queries (UCQs), for provenance models captured by </a:t>
            </a:r>
            <a:r>
              <a:rPr lang="en-US" sz="2400" b="1"/>
              <a:t>semiring-annotated relations</a:t>
            </a:r>
            <a:r>
              <a:rPr lang="en-US" sz="2400"/>
              <a:t>:</a:t>
            </a:r>
          </a:p>
          <a:p>
            <a:pPr lvl="1"/>
            <a:r>
              <a:rPr lang="en-US" sz="2000"/>
              <a:t>Provenance polynomials (</a:t>
            </a:r>
            <a:r>
              <a:rPr lang="en-US" sz="2000" cap="small"/>
              <a:t>Orchestra </a:t>
            </a:r>
            <a:r>
              <a:rPr lang="en-US" sz="2000"/>
              <a:t>system) </a:t>
            </a:r>
            <a:r>
              <a:rPr lang="en-US" sz="1800"/>
              <a:t>[Green+ 07]</a:t>
            </a:r>
            <a:endParaRPr lang="en-US" sz="2000"/>
          </a:p>
          <a:p>
            <a:pPr lvl="1"/>
            <a:r>
              <a:rPr lang="en-US" sz="2000"/>
              <a:t>Why-provenance </a:t>
            </a:r>
            <a:r>
              <a:rPr lang="en-US" sz="1800"/>
              <a:t>[Buneman+ 01]</a:t>
            </a:r>
            <a:endParaRPr lang="en-US" sz="2000"/>
          </a:p>
          <a:p>
            <a:pPr lvl="1"/>
            <a:r>
              <a:rPr lang="en-US" sz="2000"/>
              <a:t>Data warehousing lineage </a:t>
            </a:r>
            <a:r>
              <a:rPr lang="en-US" sz="1800"/>
              <a:t>[Cui+ 01]</a:t>
            </a:r>
          </a:p>
          <a:p>
            <a:pPr lvl="1"/>
            <a:r>
              <a:rPr lang="en-US" sz="2000"/>
              <a:t>Trio system lineage </a:t>
            </a:r>
            <a:r>
              <a:rPr lang="en-US" sz="1800"/>
              <a:t>[Das Sarma+ 08]</a:t>
            </a:r>
            <a:endParaRPr lang="en-US" sz="2000"/>
          </a:p>
          <a:p>
            <a:r>
              <a:rPr lang="en-US" sz="2400"/>
              <a:t>We give positive decidability results and complexity characterizations in (nearly) all cases</a:t>
            </a:r>
          </a:p>
          <a:p>
            <a:r>
              <a:rPr lang="en-US" sz="2400"/>
              <a:t>We show interesting connections with same problems under set semantics and bag semantics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/>
              <a:t>Semiring-annotated relations (</a:t>
            </a:r>
            <a:r>
              <a:rPr lang="en-US" i="1"/>
              <a:t>K</a:t>
            </a:r>
            <a:r>
              <a:rPr lang="en-US"/>
              <a:t>-relations)</a:t>
            </a:r>
          </a:p>
          <a:p>
            <a:pPr>
              <a:spcAft>
                <a:spcPts val="1200"/>
              </a:spcAft>
            </a:pPr>
            <a:r>
              <a:rPr lang="en-US"/>
              <a:t>Bounds based on semiring homomorphisms</a:t>
            </a:r>
          </a:p>
          <a:p>
            <a:pPr>
              <a:spcAft>
                <a:spcPts val="1200"/>
              </a:spcAft>
            </a:pPr>
            <a:r>
              <a:rPr lang="en-US"/>
              <a:t>Results for provenance polynomials</a:t>
            </a:r>
          </a:p>
          <a:p>
            <a:pPr>
              <a:spcAft>
                <a:spcPts val="1200"/>
              </a:spcAft>
            </a:pPr>
            <a:r>
              <a:rPr lang="en-US"/>
              <a:t>Overview of other results</a:t>
            </a:r>
          </a:p>
          <a:p>
            <a:pPr>
              <a:spcAft>
                <a:spcPts val="1200"/>
              </a:spcAft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B0C-917A-EA46-9F25-84CF30C2160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4497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smtClean="0"/>
              <a:t>Basic idea: </a:t>
            </a:r>
            <a:r>
              <a:rPr lang="en-US" sz="2400" b="1" smtClean="0"/>
              <a:t>annotate</a:t>
            </a:r>
            <a:r>
              <a:rPr lang="en-US" sz="2400" smtClean="0"/>
              <a:t> source tuples with </a:t>
            </a:r>
            <a:r>
              <a:rPr lang="en-US" sz="2400" b="1" smtClean="0"/>
              <a:t>tuple ids</a:t>
            </a:r>
            <a:r>
              <a:rPr lang="en-US" sz="2400" smtClean="0"/>
              <a:t>, combine and propagate during query processing</a:t>
            </a:r>
            <a:endParaRPr lang="en-US" sz="2400" i="1" smtClean="0"/>
          </a:p>
          <a:p>
            <a:pPr lvl="1">
              <a:spcAft>
                <a:spcPts val="1200"/>
              </a:spcAft>
            </a:pPr>
            <a:r>
              <a:rPr lang="en-US" sz="2000" smtClean="0"/>
              <a:t>Abstract “+” records alternative use of data (union, projection)</a:t>
            </a:r>
          </a:p>
          <a:p>
            <a:pPr lvl="1">
              <a:spcAft>
                <a:spcPts val="1200"/>
              </a:spcAft>
            </a:pPr>
            <a:r>
              <a:rPr lang="en-US" sz="2000" smtClean="0"/>
              <a:t>Abstract “</a:t>
            </a:r>
            <a:r>
              <a:rPr lang="en-US" sz="2000" smtClean="0">
                <a:latin typeface="cmsy10"/>
              </a:rPr>
              <a:t>¢</a:t>
            </a:r>
            <a:r>
              <a:rPr lang="en-US" sz="2000" smtClean="0"/>
              <a:t>” records joint use of data (join)</a:t>
            </a:r>
          </a:p>
          <a:p>
            <a:pPr lvl="1">
              <a:spcAft>
                <a:spcPts val="1200"/>
              </a:spcAft>
            </a:pPr>
            <a:r>
              <a:rPr lang="en-US" sz="2000" smtClean="0"/>
              <a:t>Yields space of annotations </a:t>
            </a:r>
            <a:r>
              <a:rPr lang="en-US" sz="2000" i="1" smtClean="0"/>
              <a:t>K</a:t>
            </a:r>
            <a:endParaRPr lang="en-US" sz="2000" smtClean="0"/>
          </a:p>
          <a:p>
            <a:pPr>
              <a:spcAft>
                <a:spcPts val="1200"/>
              </a:spcAft>
            </a:pPr>
            <a:r>
              <a:rPr lang="en-US" sz="2400" b="1" i="1" smtClean="0"/>
              <a:t>K</a:t>
            </a:r>
            <a:r>
              <a:rPr lang="en-US" sz="2400" b="1" smtClean="0"/>
              <a:t>-relation</a:t>
            </a:r>
            <a:r>
              <a:rPr lang="en-US" sz="2400" smtClean="0"/>
              <a:t>: a relation whose tuples are annotated with elements from </a:t>
            </a:r>
            <a:r>
              <a:rPr lang="en-US" sz="2400" i="1" smtClean="0"/>
              <a:t>K</a:t>
            </a:r>
          </a:p>
          <a:p>
            <a:pPr lvl="1">
              <a:spcAft>
                <a:spcPts val="1200"/>
              </a:spcAft>
            </a:pPr>
            <a:r>
              <a:rPr lang="en-US" sz="2000" smtClean="0"/>
              <a:t>Notation: </a:t>
            </a:r>
            <a:r>
              <a:rPr lang="en-US" sz="2000" i="1" smtClean="0"/>
              <a:t>R</a:t>
            </a:r>
            <a:r>
              <a:rPr lang="en-US" sz="2000" smtClean="0"/>
              <a:t>(</a:t>
            </a:r>
            <a:r>
              <a:rPr lang="en-US" sz="2000" i="1" smtClean="0"/>
              <a:t>t</a:t>
            </a:r>
            <a:r>
              <a:rPr lang="en-US" sz="2000" smtClean="0"/>
              <a:t>) means annotation of </a:t>
            </a:r>
            <a:r>
              <a:rPr lang="en-US" sz="2000" i="1" smtClean="0"/>
              <a:t>t</a:t>
            </a:r>
            <a:r>
              <a:rPr lang="en-US" sz="2000" smtClean="0"/>
              <a:t> in </a:t>
            </a:r>
            <a:r>
              <a:rPr lang="en-US" sz="2000" i="1" smtClean="0"/>
              <a:t>K</a:t>
            </a:r>
            <a:r>
              <a:rPr lang="en-US" sz="2000" smtClean="0"/>
              <a:t>-relation </a:t>
            </a:r>
            <a:r>
              <a:rPr lang="en-US" sz="2000" i="1" smtClean="0"/>
              <a:t>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990600"/>
          </a:xfrm>
        </p:spPr>
        <p:txBody>
          <a:bodyPr>
            <a:noAutofit/>
          </a:bodyPr>
          <a:lstStyle/>
          <a:p>
            <a:r>
              <a:rPr lang="en-US" sz="3200" smtClean="0"/>
              <a:t>A Unifying Framework for Data Provenance:</a:t>
            </a:r>
            <a:br>
              <a:rPr lang="en-US" sz="3200" smtClean="0"/>
            </a:br>
            <a:r>
              <a:rPr lang="en-US" sz="3200" smtClean="0"/>
              <a:t>Semiring Annotated Relations</a:t>
            </a:r>
            <a:r>
              <a:rPr lang="en-US" sz="3600" smtClean="0"/>
              <a:t> </a:t>
            </a:r>
            <a:r>
              <a:rPr lang="en-US" sz="2000" smtClean="0"/>
              <a:t>[Green+ PODS 07]</a:t>
            </a:r>
            <a:endParaRPr lang="en-US" sz="5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mtClean="0"/>
              <a:t>Combining Annotations in Queries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56260" y="3916680"/>
          <a:ext cx="272846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346391"/>
                <a:gridCol w="589280"/>
                <a:gridCol w="325755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0223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</a:t>
                      </a:r>
                      <a:r>
                        <a:rPr lang="en-US" i="1" baseline="0" smtClean="0"/>
                        <a:t> </a:t>
                      </a:r>
                      <a:r>
                        <a:rPr lang="en-US" i="1" smtClean="0"/>
                        <a:t>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smtClean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56260" y="4861560"/>
          <a:ext cx="3171371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36739"/>
                <a:gridCol w="1478280"/>
                <a:gridCol w="356352"/>
              </a:tblGrid>
              <a:tr h="254000"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Comm. Name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 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Ring-tailed</a:t>
                      </a:r>
                    </a:p>
                    <a:p>
                      <a:r>
                        <a:rPr lang="en-US" smtClean="0"/>
                        <a:t>Lemur</a:t>
                      </a:r>
                      <a:endParaRPr lang="en-US" i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u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56260" y="1661160"/>
          <a:ext cx="4289108" cy="109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043"/>
                <a:gridCol w="935355"/>
                <a:gridCol w="589280"/>
                <a:gridCol w="1227138"/>
                <a:gridCol w="721868"/>
                <a:gridCol w="348424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56260" y="2956560"/>
          <a:ext cx="273227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227138"/>
                <a:gridCol w="721868"/>
                <a:gridCol w="31623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r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054" y="2440540"/>
            <a:ext cx="366346" cy="30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0260" y="2076450"/>
            <a:ext cx="320874" cy="29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5860" y="432054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TextBox 53"/>
          <p:cNvSpPr txBox="1"/>
          <p:nvPr/>
        </p:nvSpPr>
        <p:spPr>
          <a:xfrm>
            <a:off x="5006340" y="3270349"/>
            <a:ext cx="19278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source tuples</a:t>
            </a:r>
          </a:p>
          <a:p>
            <a:r>
              <a:rPr lang="en-US" sz="2000" smtClean="0"/>
              <a:t>annotated with tuple ids from </a:t>
            </a:r>
            <a:r>
              <a:rPr lang="en-US" sz="2000" i="1" smtClean="0"/>
              <a:t>K</a:t>
            </a:r>
            <a:endParaRPr lang="en-US" sz="2000" i="1"/>
          </a:p>
        </p:txBody>
      </p:sp>
      <p:cxnSp>
        <p:nvCxnSpPr>
          <p:cNvPr id="56" name="Straight Arrow Connector 55"/>
          <p:cNvCxnSpPr/>
          <p:nvPr/>
        </p:nvCxnSpPr>
        <p:spPr>
          <a:xfrm rot="16200000" flipV="1">
            <a:off x="4660027" y="2785507"/>
            <a:ext cx="456406" cy="434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 flipV="1">
            <a:off x="3223260" y="3459480"/>
            <a:ext cx="157734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3352800" y="3916680"/>
            <a:ext cx="1371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>
            <a:off x="3924300" y="441198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1905000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40502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3135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5040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52400" y="1905000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mtClean="0"/>
              <a:t>Combining Annotations in Queries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56260" y="3916680"/>
          <a:ext cx="272846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346391"/>
                <a:gridCol w="589280"/>
                <a:gridCol w="325755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0223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</a:t>
                      </a:r>
                      <a:r>
                        <a:rPr lang="en-US" i="1" baseline="0" smtClean="0"/>
                        <a:t> </a:t>
                      </a:r>
                      <a:r>
                        <a:rPr lang="en-US" i="1" smtClean="0"/>
                        <a:t>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smtClean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56260" y="4861560"/>
          <a:ext cx="3171371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36739"/>
                <a:gridCol w="1478280"/>
                <a:gridCol w="356352"/>
              </a:tblGrid>
              <a:tr h="254000"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Comm. Name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 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Ring-tailed</a:t>
                      </a:r>
                    </a:p>
                    <a:p>
                      <a:r>
                        <a:rPr lang="en-US" smtClean="0"/>
                        <a:t>Lemur</a:t>
                      </a:r>
                      <a:endParaRPr lang="en-US" i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u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56260" y="1661160"/>
          <a:ext cx="4289108" cy="109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043"/>
                <a:gridCol w="935355"/>
                <a:gridCol w="589280"/>
                <a:gridCol w="1227138"/>
                <a:gridCol w="721868"/>
                <a:gridCol w="348424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56260" y="2956560"/>
          <a:ext cx="273227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227138"/>
                <a:gridCol w="721868"/>
                <a:gridCol w="31623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r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054" y="2440540"/>
            <a:ext cx="366346" cy="30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0260" y="2076450"/>
            <a:ext cx="320874" cy="29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5860" y="432054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412297" y="3855720"/>
          <a:ext cx="4316985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98587"/>
                <a:gridCol w="1290955"/>
                <a:gridCol w="112744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mtClean="0"/>
                        <a:t>Comm.</a:t>
                      </a:r>
                      <a:r>
                        <a:rPr lang="en-US" baseline="0" smtClean="0"/>
                        <a:t> Name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mtClean="0"/>
                        <a:t>Ring-tailed Lemur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5029200" y="1597729"/>
            <a:ext cx="3657600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i="1" smtClean="0"/>
              <a:t>E</a:t>
            </a:r>
            <a:r>
              <a:rPr lang="en-US" smtClean="0"/>
              <a:t>(name, color)   :– </a:t>
            </a:r>
          </a:p>
          <a:p>
            <a:r>
              <a:rPr lang="en-US" i="1" smtClean="0"/>
              <a:t>     B</a:t>
            </a:r>
            <a:r>
              <a:rPr lang="en-US" smtClean="0"/>
              <a:t>(id, “hand color”, color),</a:t>
            </a:r>
          </a:p>
          <a:p>
            <a:r>
              <a:rPr lang="en-US" i="1" smtClean="0"/>
              <a:t>     C</a:t>
            </a:r>
            <a:r>
              <a:rPr lang="en-US" smtClean="0"/>
              <a:t>(id, species,_), </a:t>
            </a:r>
            <a:r>
              <a:rPr lang="en-US" i="1" smtClean="0"/>
              <a:t>D</a:t>
            </a:r>
            <a:r>
              <a:rPr lang="en-US" smtClean="0"/>
              <a:t>(species, name)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1000" y="54864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Operation </a:t>
            </a:r>
            <a:r>
              <a:rPr lang="en-US" sz="2000" i="1" smtClean="0"/>
              <a:t>x</a:t>
            </a:r>
            <a:r>
              <a:rPr lang="en-US" sz="2000" smtClean="0">
                <a:latin typeface="cmsy10"/>
              </a:rPr>
              <a:t>¢</a:t>
            </a:r>
            <a:r>
              <a:rPr lang="en-US" sz="2000" i="1" smtClean="0"/>
              <a:t>y</a:t>
            </a:r>
            <a:r>
              <a:rPr lang="en-US" sz="2000" smtClean="0"/>
              <a:t> means </a:t>
            </a:r>
            <a:r>
              <a:rPr lang="en-US" sz="2000" b="1" smtClean="0">
                <a:solidFill>
                  <a:srgbClr val="FF0000"/>
                </a:solidFill>
              </a:rPr>
              <a:t>joint use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of data annotated by </a:t>
            </a:r>
            <a:r>
              <a:rPr lang="en-US" sz="2000" i="1" smtClean="0"/>
              <a:t>x </a:t>
            </a:r>
            <a:r>
              <a:rPr lang="en-US" sz="2000" smtClean="0"/>
              <a:t>and data annotated by </a:t>
            </a:r>
            <a:r>
              <a:rPr lang="en-US" sz="2000" i="1" smtClean="0"/>
              <a:t>y</a:t>
            </a:r>
            <a:endParaRPr lang="en-US" sz="2000" i="1"/>
          </a:p>
        </p:txBody>
      </p:sp>
      <p:sp>
        <p:nvSpPr>
          <p:cNvPr id="19" name="TextBox 18"/>
          <p:cNvSpPr txBox="1"/>
          <p:nvPr/>
        </p:nvSpPr>
        <p:spPr>
          <a:xfrm>
            <a:off x="5029200" y="121672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Union of conjunctive queries (UCQ)</a:t>
            </a:r>
            <a:endParaRPr lang="en-US" b="1"/>
          </a:p>
        </p:txBody>
      </p:sp>
      <p:sp>
        <p:nvSpPr>
          <p:cNvPr id="25" name="Rectangle 24"/>
          <p:cNvSpPr/>
          <p:nvPr/>
        </p:nvSpPr>
        <p:spPr>
          <a:xfrm>
            <a:off x="152400" y="1600200"/>
            <a:ext cx="4724400" cy="11430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657600" y="37146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join</a:t>
            </a:r>
          </a:p>
        </p:txBody>
      </p:sp>
      <p:cxnSp>
        <p:nvCxnSpPr>
          <p:cNvPr id="33" name="Straight Arrow Connector 32"/>
          <p:cNvCxnSpPr>
            <a:endCxn id="29" idx="1"/>
          </p:cNvCxnSpPr>
          <p:nvPr/>
        </p:nvCxnSpPr>
        <p:spPr>
          <a:xfrm>
            <a:off x="3276600" y="3505200"/>
            <a:ext cx="381000" cy="4095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9" idx="1"/>
          </p:cNvCxnSpPr>
          <p:nvPr/>
        </p:nvCxnSpPr>
        <p:spPr>
          <a:xfrm flipV="1">
            <a:off x="3276600" y="3914745"/>
            <a:ext cx="381000" cy="563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5" idx="0"/>
          </p:cNvCxnSpPr>
          <p:nvPr/>
        </p:nvCxnSpPr>
        <p:spPr>
          <a:xfrm rot="5400000" flipH="1" flipV="1">
            <a:off x="3011715" y="4572001"/>
            <a:ext cx="1179285" cy="1124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9" idx="2"/>
          </p:cNvCxnSpPr>
          <p:nvPr/>
        </p:nvCxnSpPr>
        <p:spPr>
          <a:xfrm rot="16200000" flipH="1">
            <a:off x="4057650" y="4057650"/>
            <a:ext cx="3048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620000" y="4267200"/>
            <a:ext cx="1066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r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s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999710" y="3352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971800" y="4323028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92715" y="5217885"/>
            <a:ext cx="3048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40502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" y="3135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2400" y="5040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44312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9" grpId="0"/>
      <p:bldP spid="61" grpId="0" animBg="1"/>
      <p:bldP spid="62" grpId="0" animBg="1"/>
      <p:bldP spid="64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52400" y="40502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2400" y="3135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mtClean="0"/>
              <a:t>Combining Annotations in Queries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56260" y="3916680"/>
          <a:ext cx="272846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346391"/>
                <a:gridCol w="589280"/>
                <a:gridCol w="325755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0223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</a:t>
                      </a:r>
                      <a:r>
                        <a:rPr lang="en-US" i="1" baseline="0" smtClean="0"/>
                        <a:t> </a:t>
                      </a:r>
                      <a:r>
                        <a:rPr lang="en-US" i="1" smtClean="0"/>
                        <a:t>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smtClean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56260" y="4861560"/>
          <a:ext cx="3171371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36739"/>
                <a:gridCol w="1478280"/>
                <a:gridCol w="356352"/>
              </a:tblGrid>
              <a:tr h="254000"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Comm. Name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Lemur 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Ring-tailed</a:t>
                      </a:r>
                    </a:p>
                    <a:p>
                      <a:r>
                        <a:rPr lang="en-US" smtClean="0"/>
                        <a:t>Lemur</a:t>
                      </a:r>
                      <a:endParaRPr lang="en-US" i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u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56260" y="1661160"/>
          <a:ext cx="4289108" cy="109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043"/>
                <a:gridCol w="935355"/>
                <a:gridCol w="589280"/>
                <a:gridCol w="1227138"/>
                <a:gridCol w="721868"/>
                <a:gridCol w="348424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Species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smtClean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/>
                        <a:t>L.catta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white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b="0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56260" y="2956560"/>
          <a:ext cx="2732279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7043"/>
                <a:gridCol w="1227138"/>
                <a:gridCol w="721868"/>
                <a:gridCol w="31623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mtClean="0"/>
                        <a:t>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Character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mtClean="0"/>
                        <a:t>61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i="1" smtClean="0"/>
                        <a:t>r</a:t>
                      </a:r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054" y="2440540"/>
            <a:ext cx="366346" cy="30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0260" y="2076450"/>
            <a:ext cx="320874" cy="29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5860" y="432054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412297" y="3855720"/>
          <a:ext cx="4316985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98587"/>
                <a:gridCol w="1290955"/>
                <a:gridCol w="112744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mtClean="0"/>
                        <a:t>Comm.</a:t>
                      </a:r>
                      <a:r>
                        <a:rPr lang="en-US" baseline="0" smtClean="0"/>
                        <a:t> Name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Hand Color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mtClean="0"/>
                        <a:t>Ring-tailed Lemur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black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  <a:latin typeface="cmsy10"/>
                        </a:rPr>
                        <a:t>¢</a:t>
                      </a: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  <a:latin typeface="cmsy10"/>
                        </a:rPr>
                        <a:t>¢</a:t>
                      </a:r>
                      <a:r>
                        <a:rPr lang="en-US" i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/>
                        <a:t>Ring-tailed Lemur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white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/>
                        <a:t>Ring-tailed</a:t>
                      </a:r>
                      <a:r>
                        <a:rPr lang="en-US" baseline="0"/>
                        <a:t> Lemur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white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b="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5029200" y="1597729"/>
            <a:ext cx="3657600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i="1" smtClean="0"/>
              <a:t>E</a:t>
            </a:r>
            <a:r>
              <a:rPr lang="en-US" smtClean="0"/>
              <a:t>(name, color)   :– </a:t>
            </a:r>
          </a:p>
          <a:p>
            <a:r>
              <a:rPr lang="en-US" i="1" smtClean="0"/>
              <a:t>     B</a:t>
            </a:r>
            <a:r>
              <a:rPr lang="en-US" smtClean="0"/>
              <a:t>(id, “hand color”, color),</a:t>
            </a:r>
          </a:p>
          <a:p>
            <a:r>
              <a:rPr lang="en-US" i="1" smtClean="0"/>
              <a:t>     C</a:t>
            </a:r>
            <a:r>
              <a:rPr lang="en-US" smtClean="0"/>
              <a:t>(id, species,_), </a:t>
            </a:r>
            <a:r>
              <a:rPr lang="en-US" i="1" smtClean="0"/>
              <a:t>D</a:t>
            </a:r>
            <a:r>
              <a:rPr lang="en-US" smtClean="0"/>
              <a:t>(species, name)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1000" y="54864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Operation </a:t>
            </a:r>
            <a:r>
              <a:rPr lang="en-US" sz="2000" i="1" smtClean="0"/>
              <a:t>x</a:t>
            </a:r>
            <a:r>
              <a:rPr lang="en-US" sz="2000" smtClean="0">
                <a:latin typeface="cmsy10"/>
              </a:rPr>
              <a:t>¢</a:t>
            </a:r>
            <a:r>
              <a:rPr lang="en-US" sz="2000" i="1" smtClean="0"/>
              <a:t>y</a:t>
            </a:r>
            <a:r>
              <a:rPr lang="en-US" sz="2000" smtClean="0"/>
              <a:t> means </a:t>
            </a:r>
            <a:r>
              <a:rPr lang="en-US" sz="2000" b="1" smtClean="0">
                <a:solidFill>
                  <a:srgbClr val="FF0000"/>
                </a:solidFill>
              </a:rPr>
              <a:t>joint use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of data annotated by </a:t>
            </a:r>
            <a:r>
              <a:rPr lang="en-US" sz="2000" i="1" smtClean="0"/>
              <a:t>x </a:t>
            </a:r>
            <a:r>
              <a:rPr lang="en-US" sz="2000" smtClean="0"/>
              <a:t>and data annotated by </a:t>
            </a:r>
            <a:r>
              <a:rPr lang="en-US" sz="2000" i="1" smtClean="0"/>
              <a:t>y</a:t>
            </a:r>
            <a:endParaRPr lang="en-US" sz="2000" i="1"/>
          </a:p>
        </p:txBody>
      </p:sp>
      <p:sp>
        <p:nvSpPr>
          <p:cNvPr id="19" name="TextBox 18"/>
          <p:cNvSpPr txBox="1"/>
          <p:nvPr/>
        </p:nvSpPr>
        <p:spPr>
          <a:xfrm>
            <a:off x="5029200" y="1216729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Union of conjunctive queries (UCQ)</a:t>
            </a:r>
            <a:endParaRPr lang="en-US" b="1"/>
          </a:p>
        </p:txBody>
      </p:sp>
      <p:sp>
        <p:nvSpPr>
          <p:cNvPr id="25" name="Rectangle 24"/>
          <p:cNvSpPr/>
          <p:nvPr/>
        </p:nvSpPr>
        <p:spPr>
          <a:xfrm>
            <a:off x="152400" y="2895600"/>
            <a:ext cx="3200400" cy="8382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620000" y="4620286"/>
            <a:ext cx="1066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p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92715" y="5245705"/>
            <a:ext cx="3048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" y="3810000"/>
            <a:ext cx="3200400" cy="8382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29200" y="2514600"/>
            <a:ext cx="3810000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i="1" smtClean="0"/>
              <a:t>E</a:t>
            </a:r>
            <a:r>
              <a:rPr lang="en-US" smtClean="0"/>
              <a:t>(name, color)   :– </a:t>
            </a:r>
            <a:endParaRPr lang="en-US" i="1" smtClean="0"/>
          </a:p>
          <a:p>
            <a:r>
              <a:rPr lang="en-US" i="1" smtClean="0"/>
              <a:t>     A</a:t>
            </a:r>
            <a:r>
              <a:rPr lang="en-US" smtClean="0"/>
              <a:t>(id, species,_, “hand color”, color), </a:t>
            </a:r>
          </a:p>
          <a:p>
            <a:r>
              <a:rPr lang="en-US" i="1" smtClean="0"/>
              <a:t>     D</a:t>
            </a:r>
            <a:r>
              <a:rPr lang="en-US" smtClean="0"/>
              <a:t>(species, name)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05400" y="1600200"/>
            <a:ext cx="3581400" cy="9906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solidFill>
              <a:schemeClr val="bg1">
                <a:alpha val="94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620000" y="4987329"/>
            <a:ext cx="1066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q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509755" y="20574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p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09755" y="2418028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q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620000" y="4613871"/>
            <a:ext cx="1066800" cy="3048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p</a:t>
            </a:r>
            <a:r>
              <a:rPr lang="en-US" smtClean="0">
                <a:solidFill>
                  <a:schemeClr val="tx1"/>
                </a:solidFill>
                <a:latin typeface="cmsy10"/>
              </a:rPr>
              <a:t>¢</a:t>
            </a:r>
            <a:r>
              <a:rPr lang="en-US" i="1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400" y="1905000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2400" y="50408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38600" y="4126468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5" grpId="0" animBg="1"/>
      <p:bldP spid="32" grpId="0" animBg="1"/>
      <p:bldP spid="38" grpId="0" animBg="1"/>
      <p:bldP spid="39" grpId="0" animBg="1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5177</TotalTime>
  <Words>3925</Words>
  <Application>Microsoft Macintosh PowerPoint</Application>
  <PresentationFormat>On-screen Show (4:3)</PresentationFormat>
  <Paragraphs>659</Paragraphs>
  <Slides>30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Containment of Conjunctive Queries on Annotated Relations</vt:lpstr>
      <vt:lpstr>The Need for Data Provenance</vt:lpstr>
      <vt:lpstr>Challenge: Provenance May Affect  Query Optimization</vt:lpstr>
      <vt:lpstr>Contributions</vt:lpstr>
      <vt:lpstr>Outline</vt:lpstr>
      <vt:lpstr>A Unifying Framework for Data Provenance: Semiring Annotated Relations [Green+ PODS 07]</vt:lpstr>
      <vt:lpstr>Combining Annotations in Queries</vt:lpstr>
      <vt:lpstr>Combining Annotations in Queries</vt:lpstr>
      <vt:lpstr>Combining Annotations in Queries</vt:lpstr>
      <vt:lpstr>Combining Annotations in Queries</vt:lpstr>
      <vt:lpstr>What Properties Do K-Relations Need?</vt:lpstr>
      <vt:lpstr>What is a Commutative Semiring?</vt:lpstr>
      <vt:lpstr>Semirings Unify Commonly-Used  Database Semantics</vt:lpstr>
      <vt:lpstr>Semirings Unify Provenance Models</vt:lpstr>
      <vt:lpstr>A Hierarchy of Provenance</vt:lpstr>
      <vt:lpstr>What Does Query Containment  Mean for K-Relations?</vt:lpstr>
      <vt:lpstr>Provenance Hierarchy and Query Containment</vt:lpstr>
      <vt:lpstr>Prov. Hierarchy and Query Containment (2)</vt:lpstr>
      <vt:lpstr>Summary: Logical Implications  of Containment/Equivalence</vt:lpstr>
      <vt:lpstr>Summary: Logical Implications  of Containment/Equivalence</vt:lpstr>
      <vt:lpstr>Summary: Logical Implications  of Containment/Equivalence</vt:lpstr>
      <vt:lpstr>Tools for Main Results: Containment  Mappings, Canonical Databases</vt:lpstr>
      <vt:lpstr>N[X]-Containment/Equivalence of CQs</vt:lpstr>
      <vt:lpstr>N[X]-Containment/Equivalence of UCQs</vt:lpstr>
      <vt:lpstr>Highlights of Other Results</vt:lpstr>
      <vt:lpstr>N[X]-Equivalence and Bag-Equivalence</vt:lpstr>
      <vt:lpstr>Summary: Complexity of Checking  Containment/Equivalence of CQs/UCQs</vt:lpstr>
      <vt:lpstr>Related Work on Query Containment</vt:lpstr>
      <vt:lpstr>Conclusion</vt:lpstr>
      <vt:lpstr>Open Problems for Future Work</vt:lpstr>
    </vt:vector>
  </TitlesOfParts>
  <Company>University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Todd Green</dc:creator>
  <cp:lastModifiedBy>Todd Green</cp:lastModifiedBy>
  <cp:revision>166</cp:revision>
  <dcterms:created xsi:type="dcterms:W3CDTF">2009-03-24T14:45:38Z</dcterms:created>
  <dcterms:modified xsi:type="dcterms:W3CDTF">2009-03-25T12:32:16Z</dcterms:modified>
</cp:coreProperties>
</file>