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Default Extension="fntdata" ContentType="application/x-fontdata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embedTrueTypeFonts="1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312" r:id="rId4"/>
    <p:sldId id="358" r:id="rId5"/>
    <p:sldId id="359" r:id="rId6"/>
    <p:sldId id="398" r:id="rId7"/>
    <p:sldId id="396" r:id="rId8"/>
    <p:sldId id="397" r:id="rId9"/>
    <p:sldId id="369" r:id="rId10"/>
    <p:sldId id="361" r:id="rId11"/>
    <p:sldId id="352" r:id="rId12"/>
    <p:sldId id="338" r:id="rId13"/>
    <p:sldId id="264" r:id="rId14"/>
    <p:sldId id="367" r:id="rId15"/>
    <p:sldId id="392" r:id="rId16"/>
    <p:sldId id="393" r:id="rId17"/>
    <p:sldId id="394" r:id="rId18"/>
    <p:sldId id="266" r:id="rId19"/>
    <p:sldId id="302" r:id="rId20"/>
    <p:sldId id="267" r:id="rId21"/>
    <p:sldId id="268" r:id="rId22"/>
    <p:sldId id="269" r:id="rId23"/>
    <p:sldId id="271" r:id="rId24"/>
    <p:sldId id="340" r:id="rId25"/>
    <p:sldId id="400" r:id="rId26"/>
    <p:sldId id="399" r:id="rId27"/>
    <p:sldId id="341" r:id="rId28"/>
    <p:sldId id="344" r:id="rId29"/>
    <p:sldId id="372" r:id="rId30"/>
    <p:sldId id="357" r:id="rId31"/>
    <p:sldId id="362" r:id="rId32"/>
    <p:sldId id="371" r:id="rId33"/>
    <p:sldId id="332" r:id="rId34"/>
    <p:sldId id="347" r:id="rId35"/>
    <p:sldId id="373" r:id="rId36"/>
    <p:sldId id="366" r:id="rId37"/>
    <p:sldId id="345" r:id="rId38"/>
    <p:sldId id="276" r:id="rId39"/>
    <p:sldId id="401" r:id="rId40"/>
    <p:sldId id="377" r:id="rId41"/>
    <p:sldId id="402" r:id="rId42"/>
    <p:sldId id="323" r:id="rId43"/>
    <p:sldId id="325" r:id="rId44"/>
    <p:sldId id="381" r:id="rId45"/>
    <p:sldId id="285" r:id="rId46"/>
    <p:sldId id="350" r:id="rId47"/>
    <p:sldId id="383" r:id="rId48"/>
    <p:sldId id="308" r:id="rId49"/>
    <p:sldId id="351" r:id="rId50"/>
    <p:sldId id="293" r:id="rId51"/>
    <p:sldId id="337" r:id="rId52"/>
    <p:sldId id="334" r:id="rId53"/>
    <p:sldId id="301" r:id="rId54"/>
    <p:sldId id="324" r:id="rId55"/>
    <p:sldId id="343" r:id="rId56"/>
    <p:sldId id="331" r:id="rId57"/>
    <p:sldId id="404" r:id="rId58"/>
    <p:sldId id="405" r:id="rId59"/>
    <p:sldId id="406" r:id="rId60"/>
  </p:sldIdLst>
  <p:sldSz cx="9144000" cy="6858000" type="screen4x3"/>
  <p:notesSz cx="9296400" cy="6881813"/>
  <p:embeddedFontLst>
    <p:embeddedFont>
      <p:font typeface="Calibri"/>
      <p:regular r:id="rId63"/>
      <p:bold r:id="rId64"/>
      <p:italic r:id="rId65"/>
      <p:boldItalic r:id="rId66"/>
    </p:embeddedFont>
    <p:embeddedFont>
      <p:font typeface="Cambria Math"/>
      <p:regular r:id="rId67"/>
    </p:embeddedFont>
    <p:embeddedFont>
      <p:font typeface="cmsy10"/>
      <p:regular r:id="rId68"/>
    </p:embeddedFont>
    <p:embeddedFont>
      <p:font typeface="msbm10"/>
      <p:regular r:id="rId69"/>
    </p:embeddedFont>
    <p:embeddedFont>
      <p:font typeface="msam10"/>
      <p:regular r:id="rId70"/>
    </p:embeddedFont>
    <p:embeddedFont>
      <p:font typeface="cmmi10"/>
      <p:regular r:id="rId71"/>
    </p:embeddedFont>
    <p:embeddedFont>
      <p:font typeface="Lucida Sans Unicode"/>
      <p:regular r:id="rId72"/>
    </p:embeddedFont>
    <p:embeddedFont>
      <p:font typeface="Arial Unicode MS"/>
      <p:regular r:id="rId73"/>
    </p:embeddedFont>
    <p:embeddedFont>
      <p:font typeface="Tahoma"/>
      <p:regular r:id="rId74"/>
      <p:bold r:id="rId75"/>
    </p:embeddedFont>
    <p:embeddedFont>
      <p:font typeface="Comic Sans MS"/>
      <p:regular r:id="rId76"/>
      <p:bold r:id="rId77"/>
    </p:embeddedFont>
  </p:embeddedFontLst>
  <p:custDataLst>
    <p:tags r:id="rId7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E9ED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4179" autoAdjust="0"/>
    <p:restoredTop sz="93200" autoAdjust="0"/>
  </p:normalViewPr>
  <p:slideViewPr>
    <p:cSldViewPr>
      <p:cViewPr>
        <p:scale>
          <a:sx n="105" d="100"/>
          <a:sy n="105" d="100"/>
        </p:scale>
        <p:origin x="-2224" y="-1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font" Target="fonts/font1.fntdata"/><Relationship Id="rId64" Type="http://schemas.openxmlformats.org/officeDocument/2006/relationships/font" Target="fonts/font2.fntdata"/><Relationship Id="rId65" Type="http://schemas.openxmlformats.org/officeDocument/2006/relationships/font" Target="fonts/font3.fntdata"/><Relationship Id="rId66" Type="http://schemas.openxmlformats.org/officeDocument/2006/relationships/font" Target="fonts/font4.fntdata"/><Relationship Id="rId67" Type="http://schemas.openxmlformats.org/officeDocument/2006/relationships/font" Target="fonts/font5.fntdata"/><Relationship Id="rId68" Type="http://schemas.openxmlformats.org/officeDocument/2006/relationships/font" Target="fonts/font6.fntdata"/><Relationship Id="rId69" Type="http://schemas.openxmlformats.org/officeDocument/2006/relationships/font" Target="fonts/font7.fntdata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font" Target="fonts/font8.fntdata"/><Relationship Id="rId71" Type="http://schemas.openxmlformats.org/officeDocument/2006/relationships/font" Target="fonts/font9.fntdata"/><Relationship Id="rId72" Type="http://schemas.openxmlformats.org/officeDocument/2006/relationships/font" Target="fonts/font10.fntdata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font" Target="fonts/font11.fntdata"/><Relationship Id="rId74" Type="http://schemas.openxmlformats.org/officeDocument/2006/relationships/font" Target="fonts/font12.fntdata"/><Relationship Id="rId75" Type="http://schemas.openxmlformats.org/officeDocument/2006/relationships/font" Target="fonts/font13.fntdata"/><Relationship Id="rId76" Type="http://schemas.openxmlformats.org/officeDocument/2006/relationships/font" Target="fonts/font14.fntdata"/><Relationship Id="rId77" Type="http://schemas.openxmlformats.org/officeDocument/2006/relationships/font" Target="fonts/font15.fntdata"/><Relationship Id="rId78" Type="http://schemas.openxmlformats.org/officeDocument/2006/relationships/printerSettings" Target="printerSettings/printerSettings1.bin"/><Relationship Id="rId79" Type="http://schemas.openxmlformats.org/officeDocument/2006/relationships/tags" Target="tags/tag1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44" y="0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67553-2B8B-4C29-ACB8-941616B88E2A}" type="datetimeFigureOut">
              <a:rPr lang="en-US" smtClean="0"/>
              <a:pPr/>
              <a:t>11/17/10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312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44" y="6536312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7CEE1-59B2-4F39-8819-7EF757BBC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4744" y="0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0008-91E4-44AB-80D7-10263AA2F9BD}" type="datetimeFigureOut">
              <a:rPr lang="en-US" smtClean="0"/>
              <a:pPr/>
              <a:t>11/17/10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712" y="3269332"/>
            <a:ext cx="7437119" cy="3096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312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4744" y="6536312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DBDE0-A171-4584-932D-47A2EB246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Mention CLOB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85C570-6F59-4A8E-87F3-430A3D100CB7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AF706F-7498-ED43-AD9D-26390210AD9D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make clear in this slide:</a:t>
            </a:r>
            <a:r>
              <a:rPr lang="en-US" baseline="0" smtClean="0"/>
              <a:t> in this talk “queries” = “update exchange”, i.e., queries carry out update exchange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Make</a:t>
            </a:r>
            <a:r>
              <a:rPr lang="en-US" baseline="0"/>
              <a:t> clear what Orchestra </a:t>
            </a:r>
            <a:r>
              <a:rPr lang="en-US" u="sng" baseline="0"/>
              <a:t>does</a:t>
            </a:r>
            <a:endParaRPr lang="en-US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Emphasize that Top-right box is same as previous slide (flexibility</a:t>
            </a:r>
            <a:r>
              <a:rPr lang="en-US" baseline="0"/>
              <a:t> of provenance)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E0-A171-4584-932D-47A2EB246D9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8E1-1855-2C45-9831-571140DC3E41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265E-A6C5-4C49-A252-A957C0AC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9DE-C02F-A546-9B71-D475BDCC29E9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265E-A6C5-4C49-A252-A957C0AC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64B9-B25D-9740-80FE-93DC7FE534DE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265E-A6C5-4C49-A252-A957C0AC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EC1F-A845-7741-8A93-FCC291A81B5B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2B5053-1991-4ECE-AEAC-1AFDFE365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04C4-4CED-B044-9B16-47D67CDD9DFE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265E-A6C5-4C49-A252-A957C0AC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F6DD-EF4C-5548-958A-8CC653AFF623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265E-A6C5-4C49-A252-A957C0AC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FB15-74B3-F849-833B-32C518B3E0F9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265E-A6C5-4C49-A252-A957C0AC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CD39-6E1F-C141-A2F5-4C84A8D8BE75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265E-A6C5-4C49-A252-A957C0AC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FEBB-DA79-EF40-863E-D48942B238B6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265E-A6C5-4C49-A252-A957C0AC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B6F6-6F75-7247-89F3-C55BA36CE661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265E-A6C5-4C49-A252-A957C0AC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A807-1DCD-1D4D-8E25-6F1F7EDEB41D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265E-A6C5-4C49-A252-A957C0AC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8FEF-EF35-0D43-BD46-17ED77107214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0265E-A6C5-4C49-A252-A957C0ACCD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Collaborative Data Sharing with Mappings and Provenance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Todd J. Green</a:t>
            </a:r>
          </a:p>
          <a:p>
            <a:r>
              <a:rPr lang="en-US" dirty="0" smtClean="0"/>
              <a:t>University of Pennsylvania</a:t>
            </a:r>
          </a:p>
          <a:p>
            <a:r>
              <a:rPr lang="en-US" dirty="0" smtClean="0"/>
              <a:t>Spring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Contributions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first set of comprehensive solutions for </a:t>
            </a:r>
            <a:r>
              <a:rPr lang="en-US" dirty="0" smtClean="0"/>
              <a:t>CDSS: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Incorporate </a:t>
            </a:r>
            <a:r>
              <a:rPr lang="en-US" dirty="0"/>
              <a:t>a powerful new notion of data provenance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“Most informative” in a precise sense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Supports trust and dissemination policies, ranking, ..,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mtClean="0"/>
              <a:t>Allow participants to import/refresh </a:t>
            </a:r>
            <a:r>
              <a:rPr lang="en-US" dirty="0" smtClean="0"/>
              <a:t>one another’s data, across schema mappings, filtered by </a:t>
            </a:r>
            <a:r>
              <a:rPr lang="en-US" i="1" dirty="0" smtClean="0"/>
              <a:t>trust policies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Principled, uniform approach to handling updates to </a:t>
            </a:r>
            <a:r>
              <a:rPr lang="en-US" dirty="0"/>
              <a:t>data, </a:t>
            </a:r>
            <a:r>
              <a:rPr lang="en-US" dirty="0" smtClean="0"/>
              <a:t>mappings, and schemas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Theoretical analysis</a:t>
            </a:r>
            <a:r>
              <a:rPr lang="en-US" smtClean="0"/>
              <a:t>: soundness and completeness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Implement and validate contributions in </a:t>
            </a:r>
            <a:r>
              <a:rPr lang="en-US" cap="small" dirty="0" smtClean="0"/>
              <a:t>Orchestra</a:t>
            </a:r>
            <a:r>
              <a:rPr lang="en-US" dirty="0"/>
              <a:t>, the first CDSS </a:t>
            </a:r>
            <a:r>
              <a:rPr lang="en-US" dirty="0" smtClean="0"/>
              <a:t>realization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 platform for supporting real bioinformatics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/>
          <p:cNvSpPr/>
          <p:nvPr/>
        </p:nvSpPr>
        <p:spPr>
          <a:xfrm>
            <a:off x="766483" y="5065059"/>
            <a:ext cx="7772400" cy="11833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smtClean="0">
                <a:solidFill>
                  <a:schemeClr val="tx2"/>
                </a:solidFill>
              </a:rPr>
              <a:t>Focus of today’s talk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2000" y="5065059"/>
            <a:ext cx="7772400" cy="11833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smtClean="0">
                <a:solidFill>
                  <a:schemeClr val="tx2"/>
                </a:solidFill>
              </a:rPr>
              <a:t>Contributions of my thesis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80760" y="2438401"/>
            <a:ext cx="6858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+, </a:t>
            </a:r>
            <a:r>
              <a:rPr lang="en-US" sz="2000" smtClean="0">
                <a:solidFill>
                  <a:schemeClr val="tx1"/>
                </a:solidFill>
                <a:latin typeface="Cambria Math" pitchFamily="18" charset="0"/>
                <a:cs typeface="Arial" charset="0"/>
              </a:rPr>
              <a:t>−</a:t>
            </a:r>
            <a:endParaRPr lang="en-US" sz="200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6200" y="1371600"/>
            <a:ext cx="1828800" cy="14478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Changes from other participants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1624" y="3200401"/>
            <a:ext cx="1484376" cy="9906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smtClean="0"/>
              <a:t>Transform (map) with provenance</a:t>
            </a:r>
            <a:endParaRPr lang="en-US" sz="2000"/>
          </a:p>
        </p:txBody>
      </p:sp>
      <p:sp>
        <p:nvSpPr>
          <p:cNvPr id="10" name="Rounded Rectangle 9"/>
          <p:cNvSpPr/>
          <p:nvPr/>
        </p:nvSpPr>
        <p:spPr>
          <a:xfrm>
            <a:off x="2670048" y="3200401"/>
            <a:ext cx="1063752" cy="990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smtClean="0"/>
              <a:t>Filter by trust policies</a:t>
            </a:r>
            <a:endParaRPr lang="en-US" sz="2000"/>
          </a:p>
        </p:txBody>
      </p:sp>
      <p:sp>
        <p:nvSpPr>
          <p:cNvPr id="11" name="Rounded Rectangle 10"/>
          <p:cNvSpPr/>
          <p:nvPr/>
        </p:nvSpPr>
        <p:spPr>
          <a:xfrm>
            <a:off x="5681472" y="3200401"/>
            <a:ext cx="1481328" cy="9906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smtClean="0"/>
              <a:t>Apply local curation / modification</a:t>
            </a:r>
            <a:endParaRPr lang="en-US" sz="2000"/>
          </a:p>
        </p:txBody>
      </p:sp>
      <p:sp>
        <p:nvSpPr>
          <p:cNvPr id="13" name="Rounded Rectangle 12"/>
          <p:cNvSpPr/>
          <p:nvPr/>
        </p:nvSpPr>
        <p:spPr>
          <a:xfrm>
            <a:off x="7543800" y="3200401"/>
            <a:ext cx="1066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smtClean="0"/>
              <a:t>Update DBMS instance</a:t>
            </a:r>
            <a:endParaRPr lang="en-US" sz="2000"/>
          </a:p>
        </p:txBody>
      </p:sp>
      <p:sp>
        <p:nvSpPr>
          <p:cNvPr id="14" name="Rounded Rectangle 13"/>
          <p:cNvSpPr/>
          <p:nvPr/>
        </p:nvSpPr>
        <p:spPr>
          <a:xfrm>
            <a:off x="1981200" y="1828801"/>
            <a:ext cx="1066800" cy="9906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smtClean="0"/>
              <a:t>Optimize update plan</a:t>
            </a:r>
            <a:endParaRPr lang="en-US" sz="2000"/>
          </a:p>
        </p:txBody>
      </p:sp>
      <p:cxnSp>
        <p:nvCxnSpPr>
          <p:cNvPr id="15" name="Curved Connector 14"/>
          <p:cNvCxnSpPr>
            <a:stCxn id="7" idx="1"/>
            <a:endCxn id="8" idx="1"/>
          </p:cNvCxnSpPr>
          <p:nvPr/>
        </p:nvCxnSpPr>
        <p:spPr>
          <a:xfrm rot="5400000">
            <a:off x="457191" y="3162291"/>
            <a:ext cx="877843" cy="188976"/>
          </a:xfrm>
          <a:prstGeom prst="curvedConnector4">
            <a:avLst>
              <a:gd name="adj1" fmla="val 21701"/>
              <a:gd name="adj2" fmla="val 220968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0" idx="1"/>
          </p:cNvCxnSpPr>
          <p:nvPr/>
        </p:nvCxnSpPr>
        <p:spPr>
          <a:xfrm>
            <a:off x="2286000" y="3695701"/>
            <a:ext cx="384048" cy="1588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68" idx="1"/>
          </p:cNvCxnSpPr>
          <p:nvPr/>
        </p:nvCxnSpPr>
        <p:spPr>
          <a:xfrm>
            <a:off x="3733800" y="3695701"/>
            <a:ext cx="463296" cy="1588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  <a:endCxn id="13" idx="1"/>
          </p:cNvCxnSpPr>
          <p:nvPr/>
        </p:nvCxnSpPr>
        <p:spPr>
          <a:xfrm>
            <a:off x="7162800" y="3695701"/>
            <a:ext cx="381000" cy="1588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8" idx="3"/>
            <a:endCxn id="11" idx="1"/>
          </p:cNvCxnSpPr>
          <p:nvPr/>
        </p:nvCxnSpPr>
        <p:spPr>
          <a:xfrm>
            <a:off x="5334000" y="3695701"/>
            <a:ext cx="347472" cy="1588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rved Right Arrow 21"/>
          <p:cNvSpPr/>
          <p:nvPr/>
        </p:nvSpPr>
        <p:spPr>
          <a:xfrm rot="10800000">
            <a:off x="2362200" y="2895600"/>
            <a:ext cx="228600" cy="381000"/>
          </a:xfrm>
          <a:prstGeom prst="curvedRightArrow">
            <a:avLst/>
          </a:prstGeom>
          <a:ln>
            <a:noFill/>
          </a:ln>
          <a:scene3d>
            <a:camera prst="orthographicFront">
              <a:rot lat="0" lon="60000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5" idx="2"/>
            <a:endCxn id="11" idx="0"/>
          </p:cNvCxnSpPr>
          <p:nvPr/>
        </p:nvCxnSpPr>
        <p:spPr>
          <a:xfrm rot="5400000">
            <a:off x="6270498" y="3047239"/>
            <a:ext cx="304800" cy="1524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Magnetic Disk 24"/>
          <p:cNvSpPr/>
          <p:nvPr/>
        </p:nvSpPr>
        <p:spPr>
          <a:xfrm>
            <a:off x="7658100" y="2285999"/>
            <a:ext cx="838200" cy="60960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7924800" y="3048001"/>
            <a:ext cx="304801" cy="1588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cap="small" dirty="0" smtClean="0"/>
              <a:t>Orchestra</a:t>
            </a:r>
            <a:r>
              <a:rPr lang="en-US" sz="4000" dirty="0" smtClean="0"/>
              <a:t> From One Participant’s Perspective</a:t>
            </a:r>
            <a:endParaRPr lang="en-US" sz="4000" dirty="0"/>
          </a:p>
        </p:txBody>
      </p:sp>
      <p:sp>
        <p:nvSpPr>
          <p:cNvPr id="68" name="Rounded Rectangle 67"/>
          <p:cNvSpPr/>
          <p:nvPr/>
        </p:nvSpPr>
        <p:spPr>
          <a:xfrm>
            <a:off x="4197096" y="3200401"/>
            <a:ext cx="1136904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smtClean="0"/>
              <a:t>Reconcile conflicts</a:t>
            </a:r>
            <a:endParaRPr lang="en-US" sz="2000"/>
          </a:p>
        </p:txBody>
      </p:sp>
      <p:sp>
        <p:nvSpPr>
          <p:cNvPr id="76" name="Oval 75"/>
          <p:cNvSpPr/>
          <p:nvPr/>
        </p:nvSpPr>
        <p:spPr>
          <a:xfrm>
            <a:off x="2980765" y="4800601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2</a:t>
            </a:r>
          </a:p>
        </p:txBody>
      </p:sp>
      <p:sp>
        <p:nvSpPr>
          <p:cNvPr id="77" name="Oval 76"/>
          <p:cNvSpPr/>
          <p:nvPr/>
        </p:nvSpPr>
        <p:spPr>
          <a:xfrm>
            <a:off x="6862482" y="483646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3</a:t>
            </a:r>
          </a:p>
        </p:txBody>
      </p:sp>
      <p:sp>
        <p:nvSpPr>
          <p:cNvPr id="78" name="Oval 77"/>
          <p:cNvSpPr/>
          <p:nvPr/>
        </p:nvSpPr>
        <p:spPr>
          <a:xfrm>
            <a:off x="1331259" y="4800601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1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886200" y="4648201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[TaylorIves06</a:t>
            </a:r>
            <a:r>
              <a:rPr lang="en-US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95" name="Left Brace 94"/>
          <p:cNvSpPr/>
          <p:nvPr/>
        </p:nvSpPr>
        <p:spPr>
          <a:xfrm rot="16200000">
            <a:off x="4648200" y="3924301"/>
            <a:ext cx="2286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Left Brace 95"/>
          <p:cNvSpPr/>
          <p:nvPr/>
        </p:nvSpPr>
        <p:spPr>
          <a:xfrm rot="16200000">
            <a:off x="6972300" y="3086101"/>
            <a:ext cx="228600" cy="289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Left Brace 96"/>
          <p:cNvSpPr/>
          <p:nvPr/>
        </p:nvSpPr>
        <p:spPr>
          <a:xfrm rot="16200000">
            <a:off x="1447800" y="3810001"/>
            <a:ext cx="2286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Left Brace 97"/>
          <p:cNvSpPr/>
          <p:nvPr/>
        </p:nvSpPr>
        <p:spPr>
          <a:xfrm rot="16200000">
            <a:off x="3086100" y="3924301"/>
            <a:ext cx="2286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urved Right Arrow 107"/>
          <p:cNvSpPr/>
          <p:nvPr/>
        </p:nvSpPr>
        <p:spPr>
          <a:xfrm rot="10800000" flipH="1" flipV="1">
            <a:off x="1676399" y="2743201"/>
            <a:ext cx="228601" cy="381000"/>
          </a:xfrm>
          <a:prstGeom prst="curvedRightArrow">
            <a:avLst/>
          </a:prstGeom>
          <a:ln>
            <a:noFill/>
          </a:ln>
          <a:scene3d>
            <a:camera prst="orthographicFront">
              <a:rot lat="0" lon="60000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05200" y="209169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4</a:t>
            </a:r>
          </a:p>
        </p:txBody>
      </p:sp>
      <p:sp>
        <p:nvSpPr>
          <p:cNvPr id="33" name="Left Brace 32"/>
          <p:cNvSpPr/>
          <p:nvPr/>
        </p:nvSpPr>
        <p:spPr>
          <a:xfrm rot="10800000">
            <a:off x="3200400" y="1828800"/>
            <a:ext cx="190500" cy="1028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95600" y="12954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</a:t>
            </a:r>
            <a:r>
              <a:rPr lang="en-US" smtClean="0"/>
              <a:t>: transformed to peer’s local schema using mappings</a:t>
            </a:r>
          </a:p>
          <a:p>
            <a:endParaRPr lang="en-US" smtClean="0"/>
          </a:p>
          <a:p>
            <a:r>
              <a:rPr lang="en-US" b="1" smtClean="0"/>
              <a:t>Provenance</a:t>
            </a:r>
            <a:r>
              <a:rPr lang="en-US"/>
              <a:t>: reflects how data is combined and transformed by the mappings; is propagated along mappings together with the data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0" y="1828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Consistent with </a:t>
            </a:r>
            <a:r>
              <a:rPr lang="en-US" smtClean="0"/>
              <a:t>peer’s own curation</a:t>
            </a:r>
            <a:r>
              <a:rPr lang="en-US"/>
              <a:t>, trust, and dissemination policies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200" y="1676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Handle incremental changes to data, and also mappings and schemas</a:t>
            </a:r>
          </a:p>
        </p:txBody>
      </p:sp>
      <p:pic>
        <p:nvPicPr>
          <p:cNvPr id="40" name="Picture 39" descr="C:\Users\Todd J. Green\AppData\Local\Microsoft\Windows\Temporary Internet Files\Content.IE5\INSD27BY\MCj04241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05600" y="1363491"/>
            <a:ext cx="838200" cy="88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Left-Right Arrow 42"/>
          <p:cNvSpPr/>
          <p:nvPr/>
        </p:nvSpPr>
        <p:spPr>
          <a:xfrm rot="2700490">
            <a:off x="7555739" y="1945822"/>
            <a:ext cx="416400" cy="2062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39" grpId="1" animBg="1"/>
      <p:bldP spid="39" grpId="2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22" grpId="0" animBg="1"/>
      <p:bldP spid="25" grpId="0" animBg="1"/>
      <p:bldP spid="68" grpId="0" animBg="1"/>
      <p:bldP spid="76" grpId="0" animBg="1"/>
      <p:bldP spid="77" grpId="0" animBg="1"/>
      <p:bldP spid="77" grpId="1" animBg="1"/>
      <p:bldP spid="78" grpId="0" animBg="1"/>
      <p:bldP spid="83" grpId="0"/>
      <p:bldP spid="95" grpId="0" animBg="1"/>
      <p:bldP spid="96" grpId="0" animBg="1"/>
      <p:bldP spid="97" grpId="0" animBg="1"/>
      <p:bldP spid="98" grpId="0" animBg="1"/>
      <p:bldP spid="108" grpId="0" animBg="1"/>
      <p:bldP spid="32" grpId="0" animBg="1"/>
      <p:bldP spid="32" grpId="1" animBg="1"/>
      <p:bldP spid="33" grpId="0" animBg="1"/>
      <p:bldP spid="33" grpId="1" animBg="1"/>
      <p:bldP spid="36" grpId="0"/>
      <p:bldP spid="36" grpId="1"/>
      <p:bldP spid="37" grpId="0"/>
      <p:bldP spid="37" grpId="1"/>
      <p:bldP spid="38" grpId="0"/>
      <p:bldP spid="38" grpId="1"/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Provenance and its uses in CDSS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Formal foundations</a:t>
            </a:r>
          </a:p>
          <a:p>
            <a:pPr lvl="1"/>
            <a:r>
              <a:rPr lang="en-US" dirty="0" smtClean="0"/>
              <a:t>Practical implementation</a:t>
            </a:r>
          </a:p>
          <a:p>
            <a:r>
              <a:rPr lang="en-US" dirty="0" smtClean="0"/>
              <a:t>Evolution in CDSS</a:t>
            </a:r>
          </a:p>
          <a:p>
            <a:pPr lvl="1"/>
            <a:r>
              <a:rPr lang="en-US" dirty="0" smtClean="0"/>
              <a:t>Changes to data, mappings, schemas</a:t>
            </a:r>
          </a:p>
          <a:p>
            <a:pPr lvl="1"/>
            <a:r>
              <a:rPr lang="en-US" dirty="0" smtClean="0"/>
              <a:t>A unifying paradigm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12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smtClean="0"/>
              <a:t>Basic idea: </a:t>
            </a:r>
            <a:r>
              <a:rPr lang="en-US" sz="2800" b="1" smtClean="0"/>
              <a:t>annotate</a:t>
            </a:r>
            <a:r>
              <a:rPr lang="en-US" sz="2800" smtClean="0"/>
              <a:t> source tuples with </a:t>
            </a:r>
            <a:r>
              <a:rPr lang="en-US" sz="2800" b="1" smtClean="0"/>
              <a:t>tuple ids</a:t>
            </a:r>
            <a:r>
              <a:rPr lang="en-US" sz="2800" smtClean="0"/>
              <a:t>, combine and propagate during query processing</a:t>
            </a:r>
            <a:endParaRPr lang="en-US" sz="2800" i="1" smtClean="0"/>
          </a:p>
          <a:p>
            <a:pPr lvl="1">
              <a:spcAft>
                <a:spcPts val="1200"/>
              </a:spcAft>
            </a:pPr>
            <a:r>
              <a:rPr lang="en-US" sz="2400" smtClean="0"/>
              <a:t>Abstract “+” records alternative use of data (union, projection)</a:t>
            </a:r>
          </a:p>
          <a:p>
            <a:pPr lvl="1">
              <a:spcAft>
                <a:spcPts val="1200"/>
              </a:spcAft>
            </a:pPr>
            <a:r>
              <a:rPr lang="en-US" sz="2400" smtClean="0"/>
              <a:t>Abstract “</a:t>
            </a:r>
            <a:r>
              <a:rPr lang="en-US" sz="2400" smtClean="0">
                <a:latin typeface="cmsy10"/>
              </a:rPr>
              <a:t>¢</a:t>
            </a:r>
            <a:r>
              <a:rPr lang="en-US" sz="2400" smtClean="0"/>
              <a:t>” records joint use of data (join)</a:t>
            </a:r>
          </a:p>
          <a:p>
            <a:pPr lvl="1">
              <a:spcAft>
                <a:spcPts val="1200"/>
              </a:spcAft>
            </a:pPr>
            <a:r>
              <a:rPr lang="en-US" sz="2400" smtClean="0"/>
              <a:t>Yields space of annotations </a:t>
            </a:r>
            <a:r>
              <a:rPr lang="en-US" sz="2400" i="1" smtClean="0"/>
              <a:t>K</a:t>
            </a:r>
            <a:endParaRPr lang="en-US" sz="2400" smtClean="0"/>
          </a:p>
          <a:p>
            <a:pPr>
              <a:spcAft>
                <a:spcPts val="1200"/>
              </a:spcAft>
            </a:pPr>
            <a:r>
              <a:rPr lang="en-US" sz="2800" b="1" i="1" smtClean="0"/>
              <a:t>K</a:t>
            </a:r>
            <a:r>
              <a:rPr lang="en-US" sz="2800" b="1" smtClean="0"/>
              <a:t>-relation</a:t>
            </a:r>
            <a:r>
              <a:rPr lang="en-US" sz="2800" smtClean="0"/>
              <a:t>: a relation whose tuples are annotated with elements from </a:t>
            </a:r>
            <a:r>
              <a:rPr lang="en-US" sz="2800" i="1" smtClean="0"/>
              <a:t>K</a:t>
            </a:r>
            <a:endParaRPr lang="en-US" sz="2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mtClean="0"/>
              <a:t>Provenance in CDSS </a:t>
            </a:r>
            <a:r>
              <a:rPr lang="en-US" sz="3200" smtClean="0"/>
              <a:t>[Green+ PODS 07]</a:t>
            </a:r>
            <a:endParaRPr lang="en-US" sz="6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mtClean="0"/>
              <a:t>Combining Annotations in Queries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6260" y="3916680"/>
          <a:ext cx="2728469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7043"/>
                <a:gridCol w="1346391"/>
                <a:gridCol w="589280"/>
                <a:gridCol w="325755"/>
              </a:tblGrid>
              <a:tr h="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Img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223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</a:t>
                      </a:r>
                      <a:r>
                        <a:rPr lang="en-US" i="1" baseline="0" smtClean="0"/>
                        <a:t> </a:t>
                      </a:r>
                      <a:r>
                        <a:rPr lang="en-US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smtClean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56260" y="4861560"/>
          <a:ext cx="3404352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6739"/>
                <a:gridCol w="1711261"/>
                <a:gridCol w="356352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Comm. Name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/>
                        <a:t>u</a:t>
                      </a:r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56260" y="1661160"/>
          <a:ext cx="4289108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35355"/>
                <a:gridCol w="589280"/>
                <a:gridCol w="1227138"/>
                <a:gridCol w="721868"/>
                <a:gridCol w="348424"/>
              </a:tblGrid>
              <a:tr h="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56260" y="2956560"/>
          <a:ext cx="2732279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7043"/>
                <a:gridCol w="1227138"/>
                <a:gridCol w="721868"/>
                <a:gridCol w="31623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/>
                        <a:t>r</a:t>
                      </a:r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2054" y="2440540"/>
            <a:ext cx="366346" cy="3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0260" y="2076450"/>
            <a:ext cx="320874" cy="29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5860" y="432054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5006340" y="3270349"/>
            <a:ext cx="1927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source tuples</a:t>
            </a:r>
          </a:p>
          <a:p>
            <a:r>
              <a:rPr lang="en-US" sz="2000" smtClean="0"/>
              <a:t>annotated with tuple ids from </a:t>
            </a:r>
            <a:r>
              <a:rPr lang="en-US" sz="2000" i="1" smtClean="0"/>
              <a:t>K</a:t>
            </a:r>
            <a:endParaRPr lang="en-US" sz="2000" i="1"/>
          </a:p>
        </p:txBody>
      </p:sp>
      <p:cxnSp>
        <p:nvCxnSpPr>
          <p:cNvPr id="56" name="Straight Arrow Connector 55"/>
          <p:cNvCxnSpPr/>
          <p:nvPr/>
        </p:nvCxnSpPr>
        <p:spPr>
          <a:xfrm rot="16200000" flipV="1">
            <a:off x="4660027" y="2785507"/>
            <a:ext cx="456406" cy="434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 flipV="1">
            <a:off x="3223260" y="3459480"/>
            <a:ext cx="157734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3352800" y="391668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924300" y="441198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mtClean="0"/>
              <a:t>Combining Annotations in Queries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6260" y="3916680"/>
          <a:ext cx="2728469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7043"/>
                <a:gridCol w="1346391"/>
                <a:gridCol w="589280"/>
                <a:gridCol w="325755"/>
              </a:tblGrid>
              <a:tr h="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Img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223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</a:t>
                      </a:r>
                      <a:r>
                        <a:rPr lang="en-US" i="1" baseline="0" smtClean="0"/>
                        <a:t> </a:t>
                      </a:r>
                      <a:r>
                        <a:rPr lang="en-US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smtClean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56260" y="4861560"/>
          <a:ext cx="3404352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6739"/>
                <a:gridCol w="1711261"/>
                <a:gridCol w="356352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Comm. Name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/>
                        <a:t>u</a:t>
                      </a:r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56260" y="1661160"/>
          <a:ext cx="4289108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35355"/>
                <a:gridCol w="589280"/>
                <a:gridCol w="1227138"/>
                <a:gridCol w="721868"/>
                <a:gridCol w="348424"/>
              </a:tblGrid>
              <a:tr h="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56260" y="2956560"/>
          <a:ext cx="2732279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7043"/>
                <a:gridCol w="1227138"/>
                <a:gridCol w="721868"/>
                <a:gridCol w="31623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/>
                        <a:t>r</a:t>
                      </a:r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2054" y="2440540"/>
            <a:ext cx="366346" cy="3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0260" y="2076450"/>
            <a:ext cx="320874" cy="29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5860" y="432054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412297" y="3855720"/>
          <a:ext cx="4316985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8587"/>
                <a:gridCol w="1290955"/>
                <a:gridCol w="112744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Comm.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029200" y="1597729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smtClean="0"/>
              <a:t>E</a:t>
            </a:r>
            <a:r>
              <a:rPr lang="en-US" smtClean="0"/>
              <a:t>(name, color)   :– </a:t>
            </a:r>
          </a:p>
          <a:p>
            <a:r>
              <a:rPr lang="en-US" i="1" smtClean="0"/>
              <a:t>     B</a:t>
            </a:r>
            <a:r>
              <a:rPr lang="en-US" smtClean="0"/>
              <a:t>(id, “hand color”, color),</a:t>
            </a:r>
          </a:p>
          <a:p>
            <a:r>
              <a:rPr lang="en-US" i="1" smtClean="0"/>
              <a:t>     C</a:t>
            </a:r>
            <a:r>
              <a:rPr lang="en-US" smtClean="0"/>
              <a:t>(id, species,_), </a:t>
            </a:r>
            <a:r>
              <a:rPr lang="en-US" i="1" smtClean="0"/>
              <a:t>D</a:t>
            </a:r>
            <a:r>
              <a:rPr lang="en-US" smtClean="0"/>
              <a:t>(species, name)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548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Operation </a:t>
            </a:r>
            <a:r>
              <a:rPr lang="en-US" sz="2000" i="1" smtClean="0"/>
              <a:t>x</a:t>
            </a:r>
            <a:r>
              <a:rPr lang="en-US" sz="2000" smtClean="0">
                <a:latin typeface="cmsy10"/>
              </a:rPr>
              <a:t>¢</a:t>
            </a:r>
            <a:r>
              <a:rPr lang="en-US" sz="2000" i="1" smtClean="0"/>
              <a:t>y</a:t>
            </a:r>
            <a:r>
              <a:rPr lang="en-US" sz="2000" smtClean="0"/>
              <a:t> means </a:t>
            </a:r>
            <a:r>
              <a:rPr lang="en-US" sz="2000" b="1" smtClean="0">
                <a:solidFill>
                  <a:srgbClr val="FF0000"/>
                </a:solidFill>
              </a:rPr>
              <a:t>joint use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of data annotated by </a:t>
            </a:r>
            <a:r>
              <a:rPr lang="en-US" sz="2000" i="1" smtClean="0"/>
              <a:t>x </a:t>
            </a:r>
            <a:r>
              <a:rPr lang="en-US" sz="2000" smtClean="0"/>
              <a:t>and data annotated by </a:t>
            </a:r>
            <a:r>
              <a:rPr lang="en-US" sz="2000" i="1" smtClean="0"/>
              <a:t>y</a:t>
            </a:r>
            <a:endParaRPr lang="en-US" sz="2000" i="1"/>
          </a:p>
        </p:txBody>
      </p:sp>
      <p:sp>
        <p:nvSpPr>
          <p:cNvPr id="19" name="TextBox 18"/>
          <p:cNvSpPr txBox="1"/>
          <p:nvPr/>
        </p:nvSpPr>
        <p:spPr>
          <a:xfrm>
            <a:off x="5029200" y="121672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Datalog mappings</a:t>
            </a:r>
            <a:endParaRPr lang="en-US" b="1"/>
          </a:p>
        </p:txBody>
      </p:sp>
      <p:sp>
        <p:nvSpPr>
          <p:cNvPr id="25" name="Rectangle 24"/>
          <p:cNvSpPr/>
          <p:nvPr/>
        </p:nvSpPr>
        <p:spPr>
          <a:xfrm>
            <a:off x="533400" y="1600200"/>
            <a:ext cx="4343400" cy="11430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57600" y="37146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join</a:t>
            </a:r>
          </a:p>
        </p:txBody>
      </p:sp>
      <p:cxnSp>
        <p:nvCxnSpPr>
          <p:cNvPr id="33" name="Straight Arrow Connector 32"/>
          <p:cNvCxnSpPr>
            <a:endCxn id="29" idx="1"/>
          </p:cNvCxnSpPr>
          <p:nvPr/>
        </p:nvCxnSpPr>
        <p:spPr>
          <a:xfrm>
            <a:off x="3276600" y="3505200"/>
            <a:ext cx="381000" cy="409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1"/>
          </p:cNvCxnSpPr>
          <p:nvPr/>
        </p:nvCxnSpPr>
        <p:spPr>
          <a:xfrm flipV="1">
            <a:off x="3276600" y="3914745"/>
            <a:ext cx="381000" cy="563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2933700" y="44577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9" idx="2"/>
          </p:cNvCxnSpPr>
          <p:nvPr/>
        </p:nvCxnSpPr>
        <p:spPr>
          <a:xfrm rot="16200000" flipH="1">
            <a:off x="4057650" y="4057650"/>
            <a:ext cx="3048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620000" y="4267200"/>
            <a:ext cx="1066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>
                <a:solidFill>
                  <a:schemeClr val="tx1"/>
                </a:solidFill>
              </a:rPr>
              <a:t>r</a:t>
            </a:r>
            <a:r>
              <a:rPr lang="en-US" smtClean="0">
                <a:solidFill>
                  <a:schemeClr val="tx1"/>
                </a:solidFill>
                <a:latin typeface="cmsy10"/>
              </a:rPr>
              <a:t>¢</a:t>
            </a:r>
            <a:r>
              <a:rPr lang="en-US" i="1" smtClean="0">
                <a:solidFill>
                  <a:schemeClr val="tx1"/>
                </a:solidFill>
              </a:rPr>
              <a:t>s</a:t>
            </a:r>
            <a:r>
              <a:rPr lang="en-US" smtClean="0">
                <a:solidFill>
                  <a:schemeClr val="tx1"/>
                </a:solidFill>
                <a:latin typeface="cmsy10"/>
              </a:rPr>
              <a:t>¢</a:t>
            </a:r>
            <a:r>
              <a:rPr lang="en-US" i="1" smtClean="0">
                <a:solidFill>
                  <a:schemeClr val="tx1"/>
                </a:solidFill>
              </a:rPr>
              <a:t>u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99710" y="3352800"/>
            <a:ext cx="304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>
                <a:solidFill>
                  <a:schemeClr val="tx1"/>
                </a:solidFill>
              </a:rPr>
              <a:t>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71800" y="4323028"/>
            <a:ext cx="304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>
                <a:solidFill>
                  <a:schemeClr val="tx1"/>
                </a:solidFill>
              </a:rPr>
              <a:t>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37220" y="5257800"/>
            <a:ext cx="3048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smtClean="0">
                <a:solidFill>
                  <a:schemeClr val="tx1"/>
                </a:solidFill>
              </a:rPr>
              <a:t>u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61" grpId="0" animBg="1"/>
      <p:bldP spid="62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mtClean="0"/>
              <a:t>Combining Annotations in Queries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6260" y="3916680"/>
          <a:ext cx="2728469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7043"/>
                <a:gridCol w="1346391"/>
                <a:gridCol w="589280"/>
                <a:gridCol w="325755"/>
              </a:tblGrid>
              <a:tr h="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Img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223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</a:t>
                      </a:r>
                      <a:r>
                        <a:rPr lang="en-US" i="1" baseline="0" smtClean="0"/>
                        <a:t> </a:t>
                      </a:r>
                      <a:r>
                        <a:rPr lang="en-US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smtClean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56260" y="4861560"/>
          <a:ext cx="3404352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6739"/>
                <a:gridCol w="1711261"/>
                <a:gridCol w="356352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Comm. Name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/>
                        <a:t>u</a:t>
                      </a:r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56260" y="1661160"/>
          <a:ext cx="4289108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35355"/>
                <a:gridCol w="589280"/>
                <a:gridCol w="1227138"/>
                <a:gridCol w="721868"/>
                <a:gridCol w="348424"/>
              </a:tblGrid>
              <a:tr h="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56260" y="2956560"/>
          <a:ext cx="2732279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7043"/>
                <a:gridCol w="1227138"/>
                <a:gridCol w="721868"/>
                <a:gridCol w="31623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/>
                        <a:t>r</a:t>
                      </a:r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2054" y="2440540"/>
            <a:ext cx="366346" cy="3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0260" y="2076450"/>
            <a:ext cx="320874" cy="29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5860" y="432054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412297" y="3855720"/>
          <a:ext cx="4316985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8587"/>
                <a:gridCol w="1290955"/>
                <a:gridCol w="112744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Comm.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cmsy10"/>
                        </a:rPr>
                        <a:t>¢</a:t>
                      </a:r>
                      <a:r>
                        <a:rPr lang="en-US" i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cmsy10"/>
                        </a:rPr>
                        <a:t>¢</a:t>
                      </a:r>
                      <a:r>
                        <a:rPr lang="en-US" i="1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/>
                        <a:t>Ring-tailed Lemur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/>
                        <a:t>Ring-tailed</a:t>
                      </a:r>
                      <a:r>
                        <a:rPr lang="en-US" baseline="0"/>
                        <a:t>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029200" y="1597729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smtClean="0"/>
              <a:t>E</a:t>
            </a:r>
            <a:r>
              <a:rPr lang="en-US" smtClean="0"/>
              <a:t>(name, color)   :– </a:t>
            </a:r>
          </a:p>
          <a:p>
            <a:r>
              <a:rPr lang="en-US" i="1" smtClean="0"/>
              <a:t>     B</a:t>
            </a:r>
            <a:r>
              <a:rPr lang="en-US" smtClean="0"/>
              <a:t>(id, “hand color”, color),</a:t>
            </a:r>
          </a:p>
          <a:p>
            <a:r>
              <a:rPr lang="en-US" i="1" smtClean="0"/>
              <a:t>     C</a:t>
            </a:r>
            <a:r>
              <a:rPr lang="en-US" smtClean="0"/>
              <a:t>(id, species,_), </a:t>
            </a:r>
            <a:r>
              <a:rPr lang="en-US" i="1" smtClean="0"/>
              <a:t>D</a:t>
            </a:r>
            <a:r>
              <a:rPr lang="en-US" smtClean="0"/>
              <a:t>(species, name)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548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Operation </a:t>
            </a:r>
            <a:r>
              <a:rPr lang="en-US" sz="2000" i="1" smtClean="0"/>
              <a:t>x</a:t>
            </a:r>
            <a:r>
              <a:rPr lang="en-US" sz="2000" smtClean="0">
                <a:latin typeface="cmsy10"/>
              </a:rPr>
              <a:t>¢</a:t>
            </a:r>
            <a:r>
              <a:rPr lang="en-US" sz="2000" i="1" smtClean="0"/>
              <a:t>y</a:t>
            </a:r>
            <a:r>
              <a:rPr lang="en-US" sz="2000" smtClean="0"/>
              <a:t> means </a:t>
            </a:r>
            <a:r>
              <a:rPr lang="en-US" sz="2000" b="1" smtClean="0">
                <a:solidFill>
                  <a:srgbClr val="FF0000"/>
                </a:solidFill>
              </a:rPr>
              <a:t>joint use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of data annotated by </a:t>
            </a:r>
            <a:r>
              <a:rPr lang="en-US" sz="2000" i="1" smtClean="0"/>
              <a:t>x </a:t>
            </a:r>
            <a:r>
              <a:rPr lang="en-US" sz="2000" smtClean="0"/>
              <a:t>and data annotated by </a:t>
            </a:r>
            <a:r>
              <a:rPr lang="en-US" sz="2000" i="1" smtClean="0"/>
              <a:t>y</a:t>
            </a:r>
            <a:endParaRPr lang="en-US" sz="2000" i="1"/>
          </a:p>
        </p:txBody>
      </p:sp>
      <p:sp>
        <p:nvSpPr>
          <p:cNvPr id="19" name="TextBox 18"/>
          <p:cNvSpPr txBox="1"/>
          <p:nvPr/>
        </p:nvSpPr>
        <p:spPr>
          <a:xfrm>
            <a:off x="5029200" y="121672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Datalog mappings</a:t>
            </a:r>
            <a:endParaRPr lang="en-US" b="1"/>
          </a:p>
        </p:txBody>
      </p:sp>
      <p:sp>
        <p:nvSpPr>
          <p:cNvPr id="25" name="Rectangle 24"/>
          <p:cNvSpPr/>
          <p:nvPr/>
        </p:nvSpPr>
        <p:spPr>
          <a:xfrm>
            <a:off x="533400" y="2895600"/>
            <a:ext cx="2819400" cy="838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20000" y="4620286"/>
            <a:ext cx="1066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>
                <a:solidFill>
                  <a:schemeClr val="tx1"/>
                </a:solidFill>
              </a:rPr>
              <a:t>p</a:t>
            </a:r>
            <a:r>
              <a:rPr lang="en-US" smtClean="0">
                <a:solidFill>
                  <a:schemeClr val="tx1"/>
                </a:solidFill>
                <a:latin typeface="cmsy10"/>
              </a:rPr>
              <a:t>¢</a:t>
            </a:r>
            <a:r>
              <a:rPr lang="en-US" i="1" smtClean="0">
                <a:solidFill>
                  <a:schemeClr val="tx1"/>
                </a:solidFill>
              </a:rPr>
              <a:t>u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37220" y="5257800"/>
            <a:ext cx="3048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smtClean="0">
                <a:solidFill>
                  <a:schemeClr val="tx1"/>
                </a:solidFill>
              </a:rPr>
              <a:t>u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3810000"/>
            <a:ext cx="2819400" cy="838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29200" y="251460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smtClean="0"/>
              <a:t>E</a:t>
            </a:r>
            <a:r>
              <a:rPr lang="en-US" smtClean="0"/>
              <a:t>(name, color)   :– </a:t>
            </a:r>
            <a:endParaRPr lang="en-US" i="1" smtClean="0"/>
          </a:p>
          <a:p>
            <a:r>
              <a:rPr lang="en-US" i="1" smtClean="0"/>
              <a:t>     A</a:t>
            </a:r>
            <a:r>
              <a:rPr lang="en-US" smtClean="0"/>
              <a:t>(id, species,_, “hand color”, color), </a:t>
            </a:r>
          </a:p>
          <a:p>
            <a:r>
              <a:rPr lang="en-US" i="1" smtClean="0"/>
              <a:t>     D</a:t>
            </a:r>
            <a:r>
              <a:rPr lang="en-US" smtClean="0"/>
              <a:t>(species, name)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05400" y="1600200"/>
            <a:ext cx="3581400" cy="9906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20000" y="4987329"/>
            <a:ext cx="1066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>
                <a:solidFill>
                  <a:schemeClr val="tx1"/>
                </a:solidFill>
              </a:rPr>
              <a:t>q</a:t>
            </a:r>
            <a:r>
              <a:rPr lang="en-US" smtClean="0">
                <a:solidFill>
                  <a:schemeClr val="tx1"/>
                </a:solidFill>
                <a:latin typeface="cmsy10"/>
              </a:rPr>
              <a:t>¢</a:t>
            </a:r>
            <a:r>
              <a:rPr lang="en-US" i="1" smtClean="0">
                <a:solidFill>
                  <a:schemeClr val="tx1"/>
                </a:solidFill>
              </a:rPr>
              <a:t>u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9755" y="2057400"/>
            <a:ext cx="304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>
                <a:solidFill>
                  <a:schemeClr val="tx1"/>
                </a:solidFill>
              </a:rPr>
              <a:t>p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09755" y="2418028"/>
            <a:ext cx="304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>
                <a:solidFill>
                  <a:schemeClr val="tx1"/>
                </a:solidFill>
              </a:rPr>
              <a:t>q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20000" y="4613871"/>
            <a:ext cx="10668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>
                <a:solidFill>
                  <a:schemeClr val="tx1"/>
                </a:solidFill>
              </a:rPr>
              <a:t>p</a:t>
            </a:r>
            <a:r>
              <a:rPr lang="en-US" smtClean="0">
                <a:solidFill>
                  <a:schemeClr val="tx1"/>
                </a:solidFill>
                <a:latin typeface="cmsy10"/>
              </a:rPr>
              <a:t>¢</a:t>
            </a:r>
            <a:r>
              <a:rPr lang="en-US" i="1" smtClean="0">
                <a:solidFill>
                  <a:schemeClr val="tx1"/>
                </a:solidFill>
              </a:rPr>
              <a:t>u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32" grpId="0" animBg="1"/>
      <p:bldP spid="38" grpId="0" animBg="1"/>
      <p:bldP spid="39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4419600" y="3870960"/>
          <a:ext cx="4316985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8587"/>
                <a:gridCol w="1290955"/>
                <a:gridCol w="112744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Comm.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cmsy10"/>
                        </a:rPr>
                        <a:t>¢</a:t>
                      </a:r>
                      <a:r>
                        <a:rPr lang="en-US" i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cmsy10"/>
                        </a:rPr>
                        <a:t>¢</a:t>
                      </a:r>
                      <a:r>
                        <a:rPr lang="en-US" i="1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/>
                        <a:t>Ring-tailed Lemur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mtClean="0"/>
              <a:t>Combining Annotations in Queries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6260" y="3916680"/>
          <a:ext cx="2728469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7043"/>
                <a:gridCol w="1346391"/>
                <a:gridCol w="589280"/>
                <a:gridCol w="325755"/>
              </a:tblGrid>
              <a:tr h="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Img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223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</a:t>
                      </a:r>
                      <a:r>
                        <a:rPr lang="en-US" i="1" baseline="0" smtClean="0"/>
                        <a:t> </a:t>
                      </a:r>
                      <a:r>
                        <a:rPr lang="en-US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smtClean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56260" y="4861560"/>
          <a:ext cx="3404352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6739"/>
                <a:gridCol w="1711261"/>
                <a:gridCol w="356352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Comm. Name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/>
                        <a:t>u</a:t>
                      </a:r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56260" y="1661160"/>
          <a:ext cx="4289108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35355"/>
                <a:gridCol w="589280"/>
                <a:gridCol w="1227138"/>
                <a:gridCol w="721868"/>
                <a:gridCol w="348424"/>
              </a:tblGrid>
              <a:tr h="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56260" y="2956560"/>
          <a:ext cx="2732279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7043"/>
                <a:gridCol w="1227138"/>
                <a:gridCol w="721868"/>
                <a:gridCol w="31623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smtClean="0"/>
                        <a:t>r</a:t>
                      </a:r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2054" y="2440540"/>
            <a:ext cx="366346" cy="3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0260" y="2076450"/>
            <a:ext cx="320874" cy="29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5860" y="432054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412297" y="3855720"/>
          <a:ext cx="4316985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8587"/>
                <a:gridCol w="1290955"/>
                <a:gridCol w="112744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Comm.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cmsy10"/>
                        </a:rPr>
                        <a:t>¢</a:t>
                      </a:r>
                      <a:r>
                        <a:rPr lang="en-US" i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cmsy10"/>
                        </a:rPr>
                        <a:t>¢</a:t>
                      </a:r>
                      <a:r>
                        <a:rPr lang="en-US" i="1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/>
                        <a:t>Ring-tailed Lemur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/>
                        <a:t>Ring-tailed Lemur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029200" y="1597729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smtClean="0"/>
              <a:t>E</a:t>
            </a:r>
            <a:r>
              <a:rPr lang="en-US" smtClean="0"/>
              <a:t>(name, color)   :– </a:t>
            </a:r>
          </a:p>
          <a:p>
            <a:r>
              <a:rPr lang="en-US" i="1" smtClean="0"/>
              <a:t>     B</a:t>
            </a:r>
            <a:r>
              <a:rPr lang="en-US" smtClean="0"/>
              <a:t>(id, “hand color”, color),</a:t>
            </a:r>
          </a:p>
          <a:p>
            <a:r>
              <a:rPr lang="en-US" i="1" smtClean="0"/>
              <a:t>     C</a:t>
            </a:r>
            <a:r>
              <a:rPr lang="en-US" smtClean="0"/>
              <a:t>(id, species,_), </a:t>
            </a:r>
            <a:r>
              <a:rPr lang="en-US" i="1" smtClean="0"/>
              <a:t>D</a:t>
            </a:r>
            <a:r>
              <a:rPr lang="en-US" smtClean="0"/>
              <a:t>(species, name)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0" y="121672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Datalog mappings</a:t>
            </a:r>
            <a:endParaRPr lang="en-US" b="1"/>
          </a:p>
        </p:txBody>
      </p:sp>
      <p:sp>
        <p:nvSpPr>
          <p:cNvPr id="25" name="Rectangle 24"/>
          <p:cNvSpPr/>
          <p:nvPr/>
        </p:nvSpPr>
        <p:spPr>
          <a:xfrm>
            <a:off x="533400" y="2895600"/>
            <a:ext cx="2819400" cy="838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" y="3810000"/>
            <a:ext cx="2819400" cy="838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29200" y="251460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smtClean="0"/>
              <a:t>E</a:t>
            </a:r>
            <a:r>
              <a:rPr lang="en-US" smtClean="0"/>
              <a:t>(name, color)   :– </a:t>
            </a:r>
            <a:endParaRPr lang="en-US" i="1" smtClean="0"/>
          </a:p>
          <a:p>
            <a:r>
              <a:rPr lang="en-US" i="1" smtClean="0"/>
              <a:t>     A</a:t>
            </a:r>
            <a:r>
              <a:rPr lang="en-US" smtClean="0"/>
              <a:t>(id, species,_, “hand color”, color), </a:t>
            </a:r>
          </a:p>
          <a:p>
            <a:r>
              <a:rPr lang="en-US" i="1" smtClean="0"/>
              <a:t>     D</a:t>
            </a:r>
            <a:r>
              <a:rPr lang="en-US" smtClean="0"/>
              <a:t>(species, name)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05400" y="1600200"/>
            <a:ext cx="3581400" cy="9906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91000" y="5486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Operation </a:t>
            </a:r>
            <a:r>
              <a:rPr lang="en-US" sz="2000" i="1" smtClean="0"/>
              <a:t>x</a:t>
            </a:r>
            <a:r>
              <a:rPr lang="en-US" sz="2000" smtClean="0"/>
              <a:t>+</a:t>
            </a:r>
            <a:r>
              <a:rPr lang="en-US" sz="2000" i="1" smtClean="0"/>
              <a:t>y </a:t>
            </a:r>
            <a:r>
              <a:rPr lang="en-US" sz="2000" smtClean="0"/>
              <a:t>means </a:t>
            </a:r>
            <a:r>
              <a:rPr lang="en-US" sz="2000" b="1" smtClean="0">
                <a:solidFill>
                  <a:srgbClr val="FF0000"/>
                </a:solidFill>
              </a:rPr>
              <a:t>alternate use </a:t>
            </a:r>
            <a:r>
              <a:rPr lang="en-US" sz="2000" smtClean="0"/>
              <a:t>of data annotated by </a:t>
            </a:r>
            <a:r>
              <a:rPr lang="en-US" sz="2000" i="1" smtClean="0"/>
              <a:t>x</a:t>
            </a:r>
            <a:r>
              <a:rPr lang="en-US" sz="2000" smtClean="0"/>
              <a:t> and data annotated by </a:t>
            </a:r>
            <a:r>
              <a:rPr lang="en-US" sz="2000" i="1" smtClean="0"/>
              <a:t>y</a:t>
            </a:r>
            <a:endParaRPr lang="en-US" sz="2000" i="1"/>
          </a:p>
        </p:txBody>
      </p:sp>
      <p:sp>
        <p:nvSpPr>
          <p:cNvPr id="34" name="Rectangle 33"/>
          <p:cNvSpPr/>
          <p:nvPr/>
        </p:nvSpPr>
        <p:spPr>
          <a:xfrm>
            <a:off x="7633955" y="4613871"/>
            <a:ext cx="1066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>
                <a:solidFill>
                  <a:schemeClr val="tx1"/>
                </a:solidFill>
              </a:rPr>
              <a:t>p</a:t>
            </a:r>
            <a:r>
              <a:rPr lang="en-US" smtClean="0">
                <a:solidFill>
                  <a:schemeClr val="tx1"/>
                </a:solidFill>
                <a:latin typeface="cmsy10"/>
              </a:rPr>
              <a:t>¢</a:t>
            </a:r>
            <a:r>
              <a:rPr lang="en-US" i="1" smtClean="0">
                <a:solidFill>
                  <a:schemeClr val="tx1"/>
                </a:solidFill>
              </a:rPr>
              <a:t>u </a:t>
            </a:r>
            <a:r>
              <a:rPr lang="en-US" smtClean="0">
                <a:solidFill>
                  <a:schemeClr val="tx1"/>
                </a:solidFill>
              </a:rPr>
              <a:t>+ </a:t>
            </a:r>
            <a:r>
              <a:rPr lang="en-US" i="1" smtClean="0">
                <a:solidFill>
                  <a:schemeClr val="tx1"/>
                </a:solidFill>
              </a:rPr>
              <a:t>q</a:t>
            </a:r>
            <a:r>
              <a:rPr lang="en-US" smtClean="0">
                <a:solidFill>
                  <a:schemeClr val="tx1"/>
                </a:solidFill>
                <a:latin typeface="cmsy10"/>
              </a:rPr>
              <a:t>¢</a:t>
            </a:r>
            <a:r>
              <a:rPr lang="en-US" i="1" smtClean="0">
                <a:solidFill>
                  <a:schemeClr val="tx1"/>
                </a:solidFill>
              </a:rPr>
              <a:t>u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20000" y="4987329"/>
            <a:ext cx="1066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>
                <a:solidFill>
                  <a:schemeClr val="tx1"/>
                </a:solidFill>
              </a:rPr>
              <a:t>q</a:t>
            </a:r>
            <a:r>
              <a:rPr lang="en-US" smtClean="0">
                <a:solidFill>
                  <a:schemeClr val="tx1"/>
                </a:solidFill>
                <a:latin typeface="cmsy10"/>
              </a:rPr>
              <a:t>¢</a:t>
            </a:r>
            <a:r>
              <a:rPr lang="en-US" i="1" smtClean="0">
                <a:solidFill>
                  <a:schemeClr val="tx1"/>
                </a:solidFill>
              </a:rPr>
              <a:t>u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33955" y="4613871"/>
            <a:ext cx="1066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smtClean="0">
                <a:solidFill>
                  <a:schemeClr val="tx1"/>
                </a:solidFill>
              </a:rPr>
              <a:t>p</a:t>
            </a:r>
            <a:r>
              <a:rPr lang="en-US" smtClean="0">
                <a:solidFill>
                  <a:schemeClr val="tx1"/>
                </a:solidFill>
                <a:latin typeface="cmsy10"/>
              </a:rPr>
              <a:t>¢</a:t>
            </a:r>
            <a:r>
              <a:rPr lang="en-US" i="1" smtClean="0">
                <a:solidFill>
                  <a:schemeClr val="tx1"/>
                </a:solidFill>
              </a:rPr>
              <a:t>u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90" y="0"/>
            <a:ext cx="8458200" cy="990600"/>
          </a:xfrm>
        </p:spPr>
        <p:txBody>
          <a:bodyPr>
            <a:normAutofit/>
          </a:bodyPr>
          <a:lstStyle/>
          <a:p>
            <a:r>
              <a:rPr lang="en-US" sz="3600" smtClean="0"/>
              <a:t>What Properties Do </a:t>
            </a:r>
            <a:r>
              <a:rPr lang="en-US" sz="3600" i="1" smtClean="0"/>
              <a:t>K</a:t>
            </a:r>
            <a:r>
              <a:rPr lang="en-US" sz="3600" smtClean="0"/>
              <a:t>-Relations Need?</a:t>
            </a:r>
            <a:endParaRPr lang="en-US" sz="36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3657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smtClean="0"/>
              <a:t>DBMS query optimizers choose from among many plans, assuming certain identities:</a:t>
            </a:r>
          </a:p>
          <a:p>
            <a:pPr lvl="1">
              <a:spcAft>
                <a:spcPts val="600"/>
              </a:spcAft>
            </a:pPr>
            <a:r>
              <a:rPr lang="en-US" sz="2400" smtClean="0"/>
              <a:t>union is associative, commutative</a:t>
            </a:r>
          </a:p>
          <a:p>
            <a:pPr lvl="1">
              <a:spcAft>
                <a:spcPts val="600"/>
              </a:spcAft>
            </a:pPr>
            <a:r>
              <a:rPr lang="en-US" sz="2400" smtClean="0"/>
              <a:t>join associative, commutative, distributive over union</a:t>
            </a:r>
          </a:p>
          <a:p>
            <a:pPr lvl="1">
              <a:spcAft>
                <a:spcPts val="600"/>
              </a:spcAft>
            </a:pPr>
            <a:r>
              <a:rPr lang="en-US" sz="2400" smtClean="0"/>
              <a:t>projections and selections commute with each other and with union and join (when applicable)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Equivalent queries should produce same provenance!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5105400"/>
            <a:ext cx="80772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1"/>
              </a:buClr>
              <a:buNone/>
            </a:pPr>
            <a:r>
              <a:rPr lang="en-US" sz="2800" b="1" smtClean="0">
                <a:solidFill>
                  <a:srgbClr val="FF0000"/>
                </a:solidFill>
              </a:rPr>
              <a:t>Proposition</a:t>
            </a:r>
            <a:r>
              <a:rPr lang="en-US" sz="2800" smtClean="0">
                <a:solidFill>
                  <a:schemeClr val="tx1"/>
                </a:solidFill>
              </a:rPr>
              <a:t>.  Above identities hold for queries on </a:t>
            </a:r>
            <a:r>
              <a:rPr lang="en-US" sz="2800" i="1" smtClean="0">
                <a:solidFill>
                  <a:schemeClr val="tx1"/>
                </a:solidFill>
              </a:rPr>
              <a:t>K</a:t>
            </a:r>
            <a:r>
              <a:rPr lang="en-US" sz="2800" smtClean="0">
                <a:solidFill>
                  <a:schemeClr val="tx1"/>
                </a:solidFill>
              </a:rPr>
              <a:t>-relations iff (</a:t>
            </a:r>
            <a:r>
              <a:rPr lang="en-US" sz="2800" i="1" smtClean="0">
                <a:solidFill>
                  <a:schemeClr val="tx1"/>
                </a:solidFill>
              </a:rPr>
              <a:t>K</a:t>
            </a:r>
            <a:r>
              <a:rPr lang="en-US" sz="2800" smtClean="0">
                <a:solidFill>
                  <a:schemeClr val="tx1"/>
                </a:solidFill>
              </a:rPr>
              <a:t>, +, </a:t>
            </a:r>
            <a:r>
              <a:rPr lang="en-US" sz="2800" smtClean="0">
                <a:solidFill>
                  <a:schemeClr val="tx1"/>
                </a:solidFill>
                <a:latin typeface="cmsy10"/>
              </a:rPr>
              <a:t>¢</a:t>
            </a:r>
            <a:r>
              <a:rPr lang="en-US" sz="2800" smtClean="0">
                <a:solidFill>
                  <a:schemeClr val="tx1"/>
                </a:solidFill>
              </a:rPr>
              <a:t>, 0, 1) is a </a:t>
            </a:r>
            <a:r>
              <a:rPr lang="en-US" sz="2800" b="1" smtClean="0">
                <a:solidFill>
                  <a:schemeClr val="tx1"/>
                </a:solidFill>
              </a:rPr>
              <a:t>commutative semiring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Commutative Semiring?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mtClean="0"/>
              <a:t>An algebraic structure (</a:t>
            </a:r>
            <a:r>
              <a:rPr lang="en-US" i="1" smtClean="0"/>
              <a:t>K</a:t>
            </a:r>
            <a:r>
              <a:rPr lang="en-US" smtClean="0"/>
              <a:t>, +, </a:t>
            </a:r>
            <a:r>
              <a:rPr lang="en-US" smtClean="0">
                <a:latin typeface="cmsy10"/>
              </a:rPr>
              <a:t>¢</a:t>
            </a:r>
            <a:r>
              <a:rPr lang="en-US" smtClean="0"/>
              <a:t>, 0, 1) where:</a:t>
            </a:r>
          </a:p>
          <a:p>
            <a:pPr lvl="1">
              <a:spcAft>
                <a:spcPts val="600"/>
              </a:spcAft>
            </a:pPr>
            <a:r>
              <a:rPr lang="en-US" i="1" smtClean="0"/>
              <a:t>K</a:t>
            </a:r>
            <a:r>
              <a:rPr lang="en-US" smtClean="0"/>
              <a:t> is the domain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+ is associative, commutative with 0 identity</a:t>
            </a:r>
          </a:p>
          <a:p>
            <a:pPr lvl="1">
              <a:spcAft>
                <a:spcPts val="600"/>
              </a:spcAft>
            </a:pPr>
            <a:r>
              <a:rPr lang="en-US" smtClean="0">
                <a:latin typeface="cmsy10"/>
              </a:rPr>
              <a:t>¢</a:t>
            </a:r>
            <a:r>
              <a:rPr lang="en-US" smtClean="0"/>
              <a:t> is associative, commutative with 1 identity</a:t>
            </a:r>
          </a:p>
          <a:p>
            <a:pPr lvl="1">
              <a:spcAft>
                <a:spcPts val="600"/>
              </a:spcAft>
            </a:pPr>
            <a:r>
              <a:rPr lang="en-US" smtClean="0">
                <a:latin typeface="cmsy10"/>
              </a:rPr>
              <a:t>¢</a:t>
            </a:r>
            <a:r>
              <a:rPr lang="en-US" smtClean="0"/>
              <a:t> is distributive over +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 </a:t>
            </a:r>
            <a:r>
              <a:rPr lang="en-US" smtClean="0">
                <a:latin typeface="cmsy10"/>
              </a:rPr>
              <a:t>8</a:t>
            </a:r>
            <a:r>
              <a:rPr lang="en-US" smtClean="0"/>
              <a:t> </a:t>
            </a:r>
            <a:r>
              <a:rPr lang="en-US" i="1" smtClean="0"/>
              <a:t>a</a:t>
            </a:r>
            <a:r>
              <a:rPr lang="en-US" smtClean="0"/>
              <a:t> </a:t>
            </a:r>
            <a:r>
              <a:rPr lang="en-US" smtClean="0">
                <a:latin typeface="cmsy10"/>
              </a:rPr>
              <a:t>2</a:t>
            </a:r>
            <a:r>
              <a:rPr lang="en-US" smtClean="0"/>
              <a:t> </a:t>
            </a:r>
            <a:r>
              <a:rPr lang="en-US" i="1" smtClean="0"/>
              <a:t>K</a:t>
            </a:r>
            <a:r>
              <a:rPr lang="en-US" smtClean="0"/>
              <a:t>, </a:t>
            </a:r>
            <a:r>
              <a:rPr lang="en-US" i="1" smtClean="0"/>
              <a:t>a</a:t>
            </a:r>
            <a:r>
              <a:rPr lang="en-US" smtClean="0"/>
              <a:t> </a:t>
            </a:r>
            <a:r>
              <a:rPr lang="en-US" smtClean="0">
                <a:latin typeface="cmsy10"/>
              </a:rPr>
              <a:t>¢</a:t>
            </a:r>
            <a:r>
              <a:rPr lang="en-US" smtClean="0"/>
              <a:t> 0 = 0 </a:t>
            </a:r>
            <a:r>
              <a:rPr lang="en-US" smtClean="0">
                <a:latin typeface="cmsy10"/>
              </a:rPr>
              <a:t>¢</a:t>
            </a:r>
            <a:r>
              <a:rPr lang="en-US" smtClean="0"/>
              <a:t> </a:t>
            </a:r>
            <a:r>
              <a:rPr lang="en-US" i="1" smtClean="0"/>
              <a:t>a</a:t>
            </a:r>
            <a:r>
              <a:rPr lang="en-US" smtClean="0"/>
              <a:t> = 0</a:t>
            </a:r>
          </a:p>
          <a:p>
            <a:pPr>
              <a:spcAft>
                <a:spcPts val="600"/>
              </a:spcAft>
              <a:buNone/>
            </a:pPr>
            <a:r>
              <a:rPr lang="en-US" smtClean="0"/>
              <a:t>	(unlike ring, no requirement for additive inverses)</a:t>
            </a:r>
          </a:p>
          <a:p>
            <a:pPr>
              <a:spcAft>
                <a:spcPts val="600"/>
              </a:spcAft>
            </a:pPr>
            <a:r>
              <a:rPr lang="en-US" smtClean="0"/>
              <a:t>Big benefit of semiring-based framework: one framework unifies many database semantics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Case for a Collaborative </a:t>
            </a:r>
            <a:br>
              <a:rPr lang="en-US" sz="3600" dirty="0" smtClean="0"/>
            </a:br>
            <a:r>
              <a:rPr lang="en-US" sz="3600" dirty="0" smtClean="0"/>
              <a:t>Data Sharing System (CDSS)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Scientists build data repositories, need to share with collaborators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Goal: import, transform, modify (curate) each other’s data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 central challenge in science today!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e.g., Genomics Unified Schema @ Penn Center for Bioinformatics, Assembling the Tree of Life, ...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Data from different sources is mostly complementary, but there may be disagreements/conflicts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Not all data is reliable, not everyone agrees on what’s right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Where the data came from may help assess its value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smtClean="0"/>
              <a:t>Semirings Explain Relationship Among Commonly-Used Database Semantics</a:t>
            </a:r>
            <a:endParaRPr lang="en-US" sz="3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609600" y="3276600"/>
          <a:ext cx="7924800" cy="18853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9000"/>
                <a:gridCol w="4495800"/>
              </a:tblGrid>
              <a:tr h="727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(</a:t>
                      </a:r>
                      <a:r>
                        <a:rPr lang="en-US" sz="2200" smtClean="0">
                          <a:latin typeface="cmsy10"/>
                          <a:ea typeface="Cambria Math"/>
                        </a:rPr>
                        <a:t>P</a:t>
                      </a:r>
                      <a:r>
                        <a:rPr lang="en-US" sz="2200" smtClean="0">
                          <a:ea typeface="Cambria Math"/>
                        </a:rPr>
                        <a:t>(</a:t>
                      </a:r>
                      <a:r>
                        <a:rPr lang="en-US" sz="2200" smtClean="0">
                          <a:latin typeface="Symbol"/>
                          <a:ea typeface="Cambria Math"/>
                          <a:sym typeface="Symbol"/>
                        </a:rPr>
                        <a:t></a:t>
                      </a:r>
                      <a:r>
                        <a:rPr lang="en-US" sz="2200" smtClean="0">
                          <a:ea typeface="Cambria Math"/>
                        </a:rPr>
                        <a:t>), </a:t>
                      </a:r>
                      <a:r>
                        <a:rPr lang="en-US" sz="2200" smtClean="0">
                          <a:latin typeface="cmsy10"/>
                          <a:ea typeface="Cambria Math"/>
                        </a:rPr>
                        <a:t>[</a:t>
                      </a:r>
                      <a:r>
                        <a:rPr lang="en-US" sz="2200" smtClean="0">
                          <a:ea typeface="Cambria Math"/>
                        </a:rPr>
                        <a:t>, </a:t>
                      </a:r>
                      <a:r>
                        <a:rPr lang="en-US" sz="2200" smtClean="0">
                          <a:latin typeface="cmsy10"/>
                          <a:ea typeface="Cambria Math"/>
                        </a:rPr>
                        <a:t>Å</a:t>
                      </a:r>
                      <a:r>
                        <a:rPr lang="en-US" sz="2200" smtClean="0">
                          <a:ea typeface="Cambria Math"/>
                        </a:rPr>
                        <a:t>, </a:t>
                      </a:r>
                      <a:r>
                        <a:rPr lang="en-US" sz="2200" smtClean="0">
                          <a:latin typeface="cmsy10"/>
                          <a:ea typeface="Cambria Math"/>
                        </a:rPr>
                        <a:t>;</a:t>
                      </a:r>
                      <a:r>
                        <a:rPr lang="en-US" sz="2200" smtClean="0">
                          <a:ea typeface="Cambria Math"/>
                        </a:rPr>
                        <a:t>, </a:t>
                      </a:r>
                      <a:r>
                        <a:rPr lang="en-US" sz="2200" smtClean="0">
                          <a:latin typeface="Symbol"/>
                          <a:ea typeface="Cambria Math"/>
                          <a:sym typeface="Symbol"/>
                        </a:rPr>
                        <a:t></a:t>
                      </a:r>
                      <a:r>
                        <a:rPr lang="en-US" sz="2200" baseline="0" smtClean="0">
                          <a:latin typeface="+mn-lt"/>
                          <a:ea typeface="Cambria Math"/>
                        </a:rPr>
                        <a:t>)</a:t>
                      </a:r>
                      <a:endParaRPr lang="en-US" sz="220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Probabilistic event tables </a:t>
                      </a:r>
                    </a:p>
                    <a:p>
                      <a:r>
                        <a:rPr lang="en-US" sz="1800" smtClean="0"/>
                        <a:t>      [Fuhr&amp;Rölleke 97]</a:t>
                      </a:r>
                      <a:endParaRPr lang="en-US" sz="2000"/>
                    </a:p>
                  </a:txBody>
                  <a:tcPr/>
                </a:tc>
              </a:tr>
              <a:tr h="727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(PosBool(</a:t>
                      </a:r>
                      <a:r>
                        <a:rPr lang="en-US" sz="2200" i="1" smtClean="0"/>
                        <a:t>X</a:t>
                      </a:r>
                      <a:r>
                        <a:rPr lang="en-US" sz="2200" smtClean="0"/>
                        <a:t>), </a:t>
                      </a:r>
                      <a:r>
                        <a:rPr lang="en-US" sz="2200" smtClean="0">
                          <a:latin typeface="cmsy10"/>
                        </a:rPr>
                        <a:t>Æ</a:t>
                      </a:r>
                      <a:r>
                        <a:rPr lang="en-US" sz="2200" smtClean="0"/>
                        <a:t>, </a:t>
                      </a:r>
                      <a:r>
                        <a:rPr lang="en-US" sz="2200" smtClean="0">
                          <a:latin typeface="cmsy10"/>
                        </a:rPr>
                        <a:t>Ç</a:t>
                      </a:r>
                      <a:r>
                        <a:rPr lang="en-US" sz="2200" smtClean="0"/>
                        <a:t>, </a:t>
                      </a:r>
                      <a:r>
                        <a:rPr lang="en-US" sz="2200" smtClean="0">
                          <a:latin typeface="cmsy10"/>
                        </a:rPr>
                        <a:t>&gt;</a:t>
                      </a:r>
                      <a:r>
                        <a:rPr lang="en-US" sz="2200" smtClean="0"/>
                        <a:t>, </a:t>
                      </a:r>
                      <a:r>
                        <a:rPr lang="en-US" sz="2200" smtClean="0">
                          <a:latin typeface="cmsy10"/>
                        </a:rPr>
                        <a:t>?</a:t>
                      </a:r>
                      <a:r>
                        <a:rPr lang="en-US" sz="220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Conditional tables </a:t>
                      </a:r>
                    </a:p>
                    <a:p>
                      <a:r>
                        <a:rPr lang="en-US" sz="2000" smtClean="0"/>
                        <a:t>      [Imielinski&amp;Lipski 84]</a:t>
                      </a:r>
                      <a:endParaRPr lang="en-US" sz="200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(</a:t>
                      </a:r>
                      <a:r>
                        <a:rPr lang="en-US" sz="2200" smtClean="0">
                          <a:latin typeface="msbm10"/>
                        </a:rPr>
                        <a:t>N</a:t>
                      </a:r>
                      <a:r>
                        <a:rPr lang="en-US" sz="2200" baseline="30000" smtClean="0">
                          <a:latin typeface="cmsy10"/>
                        </a:rPr>
                        <a:t>1</a:t>
                      </a:r>
                      <a:r>
                        <a:rPr lang="en-US" sz="2200" smtClean="0"/>
                        <a:t>, min, +, </a:t>
                      </a:r>
                      <a:r>
                        <a:rPr lang="en-US" sz="2200" smtClean="0">
                          <a:latin typeface="cmsy10"/>
                        </a:rPr>
                        <a:t>1</a:t>
                      </a:r>
                      <a:r>
                        <a:rPr lang="en-US" sz="2200" smtClean="0"/>
                        <a:t>, 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Tropical semiring (costs)</a:t>
                      </a:r>
                      <a:endParaRPr lang="en-US" sz="22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599" y="1828800"/>
          <a:ext cx="7924800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9001"/>
                <a:gridCol w="4495799"/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smtClean="0"/>
                        <a:t>(</a:t>
                      </a:r>
                      <a:r>
                        <a:rPr lang="en-US" sz="2200" b="0" smtClean="0">
                          <a:latin typeface="msbm10"/>
                        </a:rPr>
                        <a:t>B</a:t>
                      </a:r>
                      <a:r>
                        <a:rPr lang="en-US" sz="2200" b="0" baseline="0" smtClean="0">
                          <a:latin typeface="+mn-lt"/>
                          <a:ea typeface="Cambria Math"/>
                        </a:rPr>
                        <a:t>,</a:t>
                      </a:r>
                      <a:r>
                        <a:rPr lang="en-US" sz="2200" b="0" baseline="0" smtClean="0">
                          <a:latin typeface="Cambria Math"/>
                          <a:ea typeface="Cambria Math"/>
                        </a:rPr>
                        <a:t> </a:t>
                      </a:r>
                      <a:r>
                        <a:rPr lang="en-US" sz="2200" b="0" smtClean="0">
                          <a:latin typeface="cmsy10"/>
                        </a:rPr>
                        <a:t>Æ</a:t>
                      </a:r>
                      <a:r>
                        <a:rPr lang="en-US" sz="2200" b="0" smtClean="0"/>
                        <a:t>, </a:t>
                      </a:r>
                      <a:r>
                        <a:rPr lang="en-US" sz="2200" b="0" smtClean="0">
                          <a:latin typeface="cmsy10"/>
                        </a:rPr>
                        <a:t>Ç</a:t>
                      </a:r>
                      <a:r>
                        <a:rPr lang="en-US" sz="2200" b="0" smtClean="0"/>
                        <a:t>, </a:t>
                      </a:r>
                      <a:r>
                        <a:rPr lang="en-US" sz="2200" b="0" smtClean="0">
                          <a:latin typeface="cmsy10"/>
                        </a:rPr>
                        <a:t>&gt;</a:t>
                      </a:r>
                      <a:r>
                        <a:rPr lang="en-US" sz="2200" b="0" smtClean="0"/>
                        <a:t>, </a:t>
                      </a:r>
                      <a:r>
                        <a:rPr lang="en-US" sz="2200" b="0" smtClean="0">
                          <a:latin typeface="cmsy10"/>
                        </a:rPr>
                        <a:t>?</a:t>
                      </a:r>
                      <a:r>
                        <a:rPr lang="en-US" sz="2200" b="0" baseline="0" smtClean="0">
                          <a:latin typeface="+mn-lt"/>
                          <a:ea typeface="Cambria Math"/>
                        </a:rPr>
                        <a:t>)</a:t>
                      </a:r>
                      <a:endParaRPr lang="en-US" sz="2200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smtClean="0"/>
                        <a:t>Set semantics</a:t>
                      </a:r>
                      <a:endParaRPr lang="en-US" sz="2200" b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smtClean="0"/>
                        <a:t>(</a:t>
                      </a:r>
                      <a:r>
                        <a:rPr lang="en-US" sz="2200" b="0" smtClean="0">
                          <a:latin typeface="Cambria Math"/>
                          <a:ea typeface="Cambria Math"/>
                        </a:rPr>
                        <a:t>ℕ</a:t>
                      </a:r>
                      <a:r>
                        <a:rPr lang="en-US" sz="2200" b="0" baseline="0" smtClean="0">
                          <a:latin typeface="+mn-lt"/>
                          <a:ea typeface="Cambria Math"/>
                        </a:rPr>
                        <a:t>, +, </a:t>
                      </a:r>
                      <a:r>
                        <a:rPr lang="en-US" sz="2200" b="0" smtClean="0"/>
                        <a:t>∙</a:t>
                      </a:r>
                      <a:r>
                        <a:rPr lang="en-US" sz="2200" b="0" baseline="0" smtClean="0">
                          <a:latin typeface="+mn-lt"/>
                          <a:ea typeface="Cambria Math"/>
                        </a:rPr>
                        <a:t>, 0, 1)</a:t>
                      </a:r>
                      <a:endParaRPr lang="en-US" sz="2200" b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smtClean="0"/>
                        <a:t>Bag semantics (SQL duplicates)</a:t>
                      </a:r>
                      <a:endParaRPr lang="en-US" sz="2200" b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609599" y="5654040"/>
          <a:ext cx="79248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6400"/>
                <a:gridCol w="4498400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</a:t>
                      </a:r>
                      <a:r>
                        <a:rPr lang="en-US" sz="2200" dirty="0" smtClean="0">
                          <a:latin typeface="cmsy10"/>
                        </a:rPr>
                        <a:t>C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min, max, 0, All)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      </a:t>
                      </a:r>
                      <a:r>
                        <a:rPr lang="en-US" sz="2200" dirty="0" smtClean="0">
                          <a:latin typeface="cmsy10"/>
                        </a:rPr>
                        <a:t>C</a:t>
                      </a:r>
                      <a:r>
                        <a:rPr lang="en-US" sz="2200" dirty="0" smtClean="0"/>
                        <a:t>  is</a:t>
                      </a:r>
                      <a:r>
                        <a:rPr lang="en-US" sz="2200" baseline="0" dirty="0" smtClean="0"/>
                        <a:t> set of access levels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Dissemination policies </a:t>
                      </a:r>
                      <a:r>
                        <a:rPr lang="en-US" sz="1800" dirty="0" smtClean="0"/>
                        <a:t>[Foster+ PODS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08]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599" y="1352490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Standard database models:</a:t>
            </a:r>
            <a:endParaRPr lang="en-US" sz="2200" b="1"/>
          </a:p>
        </p:txBody>
      </p:sp>
      <p:sp>
        <p:nvSpPr>
          <p:cNvPr id="10" name="TextBox 9"/>
          <p:cNvSpPr txBox="1"/>
          <p:nvPr/>
        </p:nvSpPr>
        <p:spPr>
          <a:xfrm>
            <a:off x="609599" y="2819400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Ranked or uncertain data:</a:t>
            </a:r>
            <a:endParaRPr lang="en-US" sz="2200" b="1"/>
          </a:p>
        </p:txBody>
      </p:sp>
      <p:sp>
        <p:nvSpPr>
          <p:cNvPr id="11" name="TextBox 10"/>
          <p:cNvSpPr txBox="1"/>
          <p:nvPr/>
        </p:nvSpPr>
        <p:spPr>
          <a:xfrm>
            <a:off x="609599" y="5257800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Data access: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smtClean="0"/>
              <a:t>Semirings Unify Existing Provenance Models</a:t>
            </a:r>
            <a:endParaRPr lang="en-US" sz="360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57200" y="2209800"/>
          <a:ext cx="82296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4400"/>
                <a:gridCol w="3505200"/>
              </a:tblGrid>
              <a:tr h="518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(</a:t>
                      </a:r>
                      <a:r>
                        <a:rPr lang="en-US" sz="2200" smtClean="0">
                          <a:latin typeface="msbm10"/>
                        </a:rPr>
                        <a:t>N</a:t>
                      </a:r>
                      <a:r>
                        <a:rPr lang="en-US" sz="2200" smtClean="0"/>
                        <a:t>[</a:t>
                      </a:r>
                      <a:r>
                        <a:rPr lang="en-US" sz="2200" i="1" smtClean="0"/>
                        <a:t>X</a:t>
                      </a:r>
                      <a:r>
                        <a:rPr lang="en-US" sz="2200" smtClean="0"/>
                        <a:t>], +, </a:t>
                      </a:r>
                      <a:r>
                        <a:rPr lang="en-US" sz="2200" smtClean="0">
                          <a:latin typeface="cmsy10"/>
                        </a:rPr>
                        <a:t>¢</a:t>
                      </a:r>
                      <a:r>
                        <a:rPr lang="en-US" sz="2200" smtClean="0"/>
                        <a:t>, 0, 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    “most</a:t>
                      </a:r>
                      <a:r>
                        <a:rPr lang="en-US" sz="2200" baseline="0" smtClean="0"/>
                        <a:t> informative”</a:t>
                      </a:r>
                      <a:endParaRPr lang="en-US" sz="22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Provenance polynomials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smtClean="0"/>
              <a:t>X</a:t>
            </a:r>
            <a:r>
              <a:rPr lang="en-US" sz="2400" smtClean="0"/>
              <a:t> a set of </a:t>
            </a:r>
            <a:r>
              <a:rPr lang="en-US" sz="2400" b="1" smtClean="0">
                <a:solidFill>
                  <a:srgbClr val="FF0000"/>
                </a:solidFill>
              </a:rPr>
              <a:t>indeterminates</a:t>
            </a:r>
            <a:r>
              <a:rPr lang="en-US" sz="2400" smtClean="0"/>
              <a:t>, can be thought of as </a:t>
            </a:r>
            <a:r>
              <a:rPr lang="en-US" sz="2400" b="1" smtClean="0">
                <a:solidFill>
                  <a:srgbClr val="FF0000"/>
                </a:solidFill>
              </a:rPr>
              <a:t>tuple ids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457200" y="3688080"/>
          <a:ext cx="8229600" cy="2712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24400"/>
                <a:gridCol w="3505200"/>
              </a:tblGrid>
              <a:tr h="677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(Lin(</a:t>
                      </a:r>
                      <a:r>
                        <a:rPr lang="en-US" sz="2200" i="1" smtClean="0"/>
                        <a:t>X</a:t>
                      </a:r>
                      <a:r>
                        <a:rPr lang="en-US" sz="2200" smtClean="0"/>
                        <a:t>), </a:t>
                      </a:r>
                      <a:r>
                        <a:rPr lang="en-US" sz="2200" smtClean="0">
                          <a:latin typeface="cmsy10"/>
                        </a:rPr>
                        <a:t>[</a:t>
                      </a:r>
                      <a:r>
                        <a:rPr lang="en-US" sz="2200" smtClean="0"/>
                        <a:t>, </a:t>
                      </a:r>
                      <a:r>
                        <a:rPr lang="en-US" sz="2200" smtClean="0">
                          <a:latin typeface="cmsy10"/>
                        </a:rPr>
                        <a:t>[</a:t>
                      </a:r>
                      <a:r>
                        <a:rPr lang="en-US" sz="2200" baseline="30000" smtClean="0">
                          <a:latin typeface="+mn-lt"/>
                        </a:rPr>
                        <a:t>*</a:t>
                      </a:r>
                      <a:r>
                        <a:rPr lang="en-US" sz="2200" smtClean="0">
                          <a:latin typeface="+mn-lt"/>
                        </a:rPr>
                        <a:t>,</a:t>
                      </a:r>
                      <a:r>
                        <a:rPr lang="en-US" sz="2200" smtClean="0">
                          <a:latin typeface="cmsy10"/>
                        </a:rPr>
                        <a:t> ;</a:t>
                      </a:r>
                      <a:r>
                        <a:rPr lang="en-US" sz="2200" smtClean="0"/>
                        <a:t>, </a:t>
                      </a:r>
                      <a:r>
                        <a:rPr lang="en-US" sz="2200" smtClean="0">
                          <a:latin typeface="cmsy10"/>
                        </a:rPr>
                        <a:t>;</a:t>
                      </a:r>
                      <a:r>
                        <a:rPr lang="en-US" sz="2200" baseline="30000" smtClean="0">
                          <a:latin typeface="+mn-lt"/>
                        </a:rPr>
                        <a:t>*</a:t>
                      </a:r>
                      <a:r>
                        <a:rPr lang="en-US" sz="2200" smtClean="0">
                          <a:latin typeface="+mn-lt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latin typeface="+mn-lt"/>
                        </a:rPr>
                        <a:t>    sets of contributing tuples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Data warehousing lineage    </a:t>
                      </a:r>
                    </a:p>
                    <a:p>
                      <a:r>
                        <a:rPr lang="en-US" sz="2200" dirty="0" smtClean="0"/>
                        <a:t>    </a:t>
                      </a:r>
                      <a:r>
                        <a:rPr lang="en-US" sz="2000" dirty="0" smtClean="0"/>
                        <a:t>[</a:t>
                      </a:r>
                      <a:r>
                        <a:rPr lang="en-US" sz="2000" dirty="0" err="1" smtClean="0"/>
                        <a:t>Cui+ </a:t>
                      </a:r>
                      <a:r>
                        <a:rPr lang="en-US" sz="2000" dirty="0" smtClean="0"/>
                        <a:t>00]</a:t>
                      </a:r>
                      <a:endParaRPr lang="en-US" sz="22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7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(Why(</a:t>
                      </a:r>
                      <a:r>
                        <a:rPr lang="en-US" sz="2200" i="1" smtClean="0"/>
                        <a:t>X</a:t>
                      </a:r>
                      <a:r>
                        <a:rPr lang="en-US" sz="2200" smtClean="0"/>
                        <a:t>), </a:t>
                      </a:r>
                      <a:r>
                        <a:rPr lang="en-US" sz="2200" smtClean="0">
                          <a:latin typeface="cmsy10"/>
                        </a:rPr>
                        <a:t>[</a:t>
                      </a:r>
                      <a:r>
                        <a:rPr lang="en-US" sz="2200" smtClean="0"/>
                        <a:t>, </a:t>
                      </a:r>
                      <a:r>
                        <a:rPr lang="en-US" sz="2200" smtClean="0">
                          <a:latin typeface="msam10"/>
                        </a:rPr>
                        <a:t>d</a:t>
                      </a:r>
                      <a:r>
                        <a:rPr lang="en-US" sz="2200" smtClean="0"/>
                        <a:t>, </a:t>
                      </a:r>
                      <a:r>
                        <a:rPr lang="en-US" sz="2200" smtClean="0">
                          <a:latin typeface="cmsy10"/>
                        </a:rPr>
                        <a:t>;</a:t>
                      </a:r>
                      <a:r>
                        <a:rPr lang="en-US" sz="2200" smtClean="0"/>
                        <a:t>, {</a:t>
                      </a:r>
                      <a:r>
                        <a:rPr lang="en-US" sz="2200" smtClean="0">
                          <a:latin typeface="cmsy10"/>
                        </a:rPr>
                        <a:t>;</a:t>
                      </a:r>
                      <a:r>
                        <a:rPr lang="en-US" sz="2200" smtClean="0"/>
                        <a:t>})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latin typeface="+mn-lt"/>
                        </a:rPr>
                        <a:t>    sets</a:t>
                      </a:r>
                      <a:r>
                        <a:rPr lang="en-US" sz="2200" baseline="0" smtClean="0">
                          <a:latin typeface="+mn-lt"/>
                        </a:rPr>
                        <a:t> of sets of contributing tuples</a:t>
                      </a:r>
                      <a:endParaRPr lang="en-US" sz="220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Why-provenance</a:t>
                      </a:r>
                    </a:p>
                    <a:p>
                      <a:r>
                        <a:rPr lang="en-US" sz="2200" baseline="0" smtClean="0"/>
                        <a:t>    </a:t>
                      </a:r>
                      <a:r>
                        <a:rPr lang="en-US" sz="2000" smtClean="0"/>
                        <a:t>[Buneman+ 01]</a:t>
                      </a:r>
                      <a:endParaRPr lang="en-US" sz="2000"/>
                    </a:p>
                  </a:txBody>
                  <a:tcPr/>
                </a:tc>
              </a:tr>
              <a:tr h="677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latin typeface="+mn-lt"/>
                        </a:rPr>
                        <a:t>(Trio(</a:t>
                      </a:r>
                      <a:r>
                        <a:rPr lang="en-US" sz="2200" i="1" smtClean="0">
                          <a:latin typeface="+mn-lt"/>
                        </a:rPr>
                        <a:t>X</a:t>
                      </a:r>
                      <a:r>
                        <a:rPr lang="en-US" sz="2200" i="0" smtClean="0">
                          <a:latin typeface="+mn-lt"/>
                        </a:rPr>
                        <a:t>),</a:t>
                      </a:r>
                      <a:r>
                        <a:rPr lang="en-US" sz="2200" i="0" baseline="0" smtClean="0">
                          <a:latin typeface="+mn-lt"/>
                        </a:rPr>
                        <a:t> </a:t>
                      </a:r>
                      <a:r>
                        <a:rPr lang="en-US" sz="2200" smtClean="0"/>
                        <a:t>+,</a:t>
                      </a:r>
                      <a:r>
                        <a:rPr lang="en-US" sz="2200" baseline="0" smtClean="0"/>
                        <a:t> </a:t>
                      </a:r>
                      <a:r>
                        <a:rPr lang="en-US" sz="2200" smtClean="0">
                          <a:latin typeface="cmsy10"/>
                        </a:rPr>
                        <a:t>¢</a:t>
                      </a:r>
                      <a:r>
                        <a:rPr lang="en-US" sz="2200" smtClean="0"/>
                        <a:t>, 0, 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smtClean="0">
                          <a:latin typeface="+mn-lt"/>
                        </a:rPr>
                        <a:t>    </a:t>
                      </a:r>
                      <a:r>
                        <a:rPr lang="en-US" sz="2200" i="0" smtClean="0">
                          <a:latin typeface="+mn-lt"/>
                        </a:rPr>
                        <a:t>bags of sets of contributing tuples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Trio</a:t>
                      </a:r>
                      <a:r>
                        <a:rPr lang="en-US" sz="2200" baseline="0" smtClean="0"/>
                        <a:t>-style </a:t>
                      </a:r>
                      <a:r>
                        <a:rPr lang="en-US" sz="2200" smtClean="0"/>
                        <a:t>lineage </a:t>
                      </a:r>
                    </a:p>
                    <a:p>
                      <a:r>
                        <a:rPr lang="en-US" sz="2200" baseline="0" smtClean="0"/>
                        <a:t>    </a:t>
                      </a:r>
                      <a:r>
                        <a:rPr lang="en-US" sz="2000" smtClean="0"/>
                        <a:t>[Das Sarma+ 08]</a:t>
                      </a:r>
                      <a:endParaRPr lang="en-US" sz="2000"/>
                    </a:p>
                  </a:txBody>
                  <a:tcPr/>
                </a:tc>
              </a:tr>
              <a:tr h="328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(</a:t>
                      </a:r>
                      <a:r>
                        <a:rPr lang="en-US" sz="2200" smtClean="0">
                          <a:latin typeface="msbm10"/>
                        </a:rPr>
                        <a:t>B</a:t>
                      </a:r>
                      <a:r>
                        <a:rPr lang="en-US" sz="2200" smtClean="0"/>
                        <a:t>[</a:t>
                      </a:r>
                      <a:r>
                        <a:rPr lang="en-US" sz="2200" i="1" smtClean="0"/>
                        <a:t>X</a:t>
                      </a:r>
                      <a:r>
                        <a:rPr lang="en-US" sz="2200" smtClean="0"/>
                        <a:t>], +, </a:t>
                      </a:r>
                      <a:r>
                        <a:rPr lang="en-US" sz="2200" smtClean="0">
                          <a:latin typeface="cmsy10"/>
                        </a:rPr>
                        <a:t>¢</a:t>
                      </a:r>
                      <a:r>
                        <a:rPr lang="en-US" sz="2200" smtClean="0"/>
                        <a:t>, 0, 1)</a:t>
                      </a:r>
                      <a:endParaRPr lang="en-US" sz="220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Boolean prov. polynomials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1676400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small" smtClean="0"/>
              <a:t>Orchestra</a:t>
            </a:r>
            <a:r>
              <a:rPr lang="en-US" sz="2200" b="1" smtClean="0"/>
              <a:t> provenance model:</a:t>
            </a:r>
            <a:endParaRPr lang="en-US" sz="2200" b="1"/>
          </a:p>
        </p:txBody>
      </p:sp>
      <p:sp>
        <p:nvSpPr>
          <p:cNvPr id="11" name="TextBox 10"/>
          <p:cNvSpPr txBox="1"/>
          <p:nvPr/>
        </p:nvSpPr>
        <p:spPr>
          <a:xfrm>
            <a:off x="457200" y="3200400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Other models:</a:t>
            </a:r>
            <a:endParaRPr lang="en-US" sz="2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A Hierarchy of Provenance</a:t>
            </a:r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4156710" y="180373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msbm10"/>
              </a:rPr>
              <a:t>N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3276600" y="263747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msbm10"/>
              </a:rPr>
              <a:t>B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724400" y="263300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Trio(</a:t>
            </a:r>
            <a:r>
              <a:rPr lang="en-US" sz="2400" i="1" smtClean="0"/>
              <a:t>X</a:t>
            </a:r>
            <a:r>
              <a:rPr lang="en-US" sz="2400" smtClean="0"/>
              <a:t>)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994674" y="356080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Why(</a:t>
            </a:r>
            <a:r>
              <a:rPr lang="en-US" sz="2400" i="1" smtClean="0"/>
              <a:t>X</a:t>
            </a:r>
            <a:r>
              <a:rPr lang="en-US" sz="2400" smtClean="0"/>
              <a:t>)</a:t>
            </a: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3276600" y="447073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Lin(</a:t>
            </a:r>
            <a:r>
              <a:rPr lang="en-US" sz="2400" i="1" smtClean="0"/>
              <a:t>X</a:t>
            </a:r>
            <a:r>
              <a:rPr lang="en-US" sz="2400" smtClean="0"/>
              <a:t>)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724400" y="447520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PosBool(</a:t>
            </a:r>
            <a:r>
              <a:rPr lang="en-US" sz="2400" i="1" smtClean="0"/>
              <a:t>X</a:t>
            </a:r>
            <a:r>
              <a:rPr lang="en-US" sz="2400" smtClean="0"/>
              <a:t>)</a:t>
            </a:r>
            <a:endParaRPr lang="en-US" sz="2400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4191000" y="2260936"/>
            <a:ext cx="304800" cy="304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4157365" y="3132772"/>
            <a:ext cx="448272" cy="3810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5029200" y="2260937"/>
            <a:ext cx="3048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5029202" y="3175338"/>
            <a:ext cx="380999" cy="372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9" idx="0"/>
          </p:cNvCxnSpPr>
          <p:nvPr/>
        </p:nvCxnSpPr>
        <p:spPr>
          <a:xfrm rot="10800000" flipV="1">
            <a:off x="4076700" y="4013537"/>
            <a:ext cx="4953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0" idx="0"/>
          </p:cNvCxnSpPr>
          <p:nvPr/>
        </p:nvCxnSpPr>
        <p:spPr>
          <a:xfrm>
            <a:off x="5029200" y="4013537"/>
            <a:ext cx="495300" cy="461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0" y="5562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 path downward from </a:t>
            </a:r>
            <a:r>
              <a:rPr lang="en-US" sz="2400" i="1" smtClean="0">
                <a:latin typeface="Calibri"/>
              </a:rPr>
              <a:t>K</a:t>
            </a:r>
            <a:r>
              <a:rPr lang="en-US" sz="2400" baseline="-25000" smtClean="0">
                <a:latin typeface="Calibri"/>
              </a:rPr>
              <a:t>1</a:t>
            </a:r>
            <a:r>
              <a:rPr lang="en-US" sz="2400" smtClean="0"/>
              <a:t> to </a:t>
            </a:r>
            <a:r>
              <a:rPr lang="en-US" sz="2400" i="1" smtClean="0">
                <a:latin typeface="Calibri"/>
              </a:rPr>
              <a:t>K</a:t>
            </a:r>
            <a:r>
              <a:rPr lang="en-US" sz="2400" baseline="-25000" smtClean="0">
                <a:latin typeface="Calibri"/>
              </a:rPr>
              <a:t>2</a:t>
            </a:r>
            <a:r>
              <a:rPr lang="en-US" sz="2400" smtClean="0"/>
              <a:t> indicates that there exists a </a:t>
            </a:r>
            <a:r>
              <a:rPr lang="en-US" sz="2400" b="1" smtClean="0"/>
              <a:t>surjective semiring homomorphism</a:t>
            </a:r>
            <a:r>
              <a:rPr lang="en-US" sz="2400" smtClean="0"/>
              <a:t> </a:t>
            </a:r>
            <a:r>
              <a:rPr lang="en-US" sz="2400" i="1" smtClean="0"/>
              <a:t>h</a:t>
            </a:r>
            <a:r>
              <a:rPr lang="en-US" sz="2400" smtClean="0"/>
              <a:t> : </a:t>
            </a:r>
            <a:r>
              <a:rPr lang="en-US" sz="2400" i="1" smtClean="0">
                <a:latin typeface="Calibri"/>
              </a:rPr>
              <a:t>K</a:t>
            </a:r>
            <a:r>
              <a:rPr lang="en-US" sz="2400" baseline="-25000" smtClean="0">
                <a:latin typeface="Calibri"/>
              </a:rPr>
              <a:t>1</a:t>
            </a:r>
            <a:r>
              <a:rPr lang="en-US" sz="2400" smtClean="0"/>
              <a:t> </a:t>
            </a:r>
            <a:r>
              <a:rPr lang="en-US" sz="2400" smtClean="0">
                <a:latin typeface="Symbol"/>
                <a:sym typeface="Symbol"/>
              </a:rPr>
              <a:t></a:t>
            </a:r>
            <a:r>
              <a:rPr lang="en-US" sz="2400" smtClean="0"/>
              <a:t> </a:t>
            </a:r>
            <a:r>
              <a:rPr lang="en-US" sz="2400" i="1" smtClean="0">
                <a:latin typeface="Calibri"/>
              </a:rPr>
              <a:t>K</a:t>
            </a:r>
            <a:r>
              <a:rPr lang="en-US" sz="2400" baseline="-25000" smtClean="0">
                <a:latin typeface="Calibri"/>
              </a:rPr>
              <a:t>2</a:t>
            </a:r>
            <a:endParaRPr lang="en-US" sz="2400" baseline="-25000"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16572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most informative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4572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least informative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103120" y="2057399"/>
            <a:ext cx="182880" cy="2590801"/>
          </a:xfrm>
          <a:custGeom>
            <a:avLst/>
            <a:gdLst>
              <a:gd name="connsiteX0" fmla="*/ 102198 w 243840"/>
              <a:gd name="connsiteY0" fmla="*/ 0 h 3225501"/>
              <a:gd name="connsiteX1" fmla="*/ 231289 w 243840"/>
              <a:gd name="connsiteY1" fmla="*/ 182880 h 3225501"/>
              <a:gd name="connsiteX2" fmla="*/ 26894 w 243840"/>
              <a:gd name="connsiteY2" fmla="*/ 473337 h 3225501"/>
              <a:gd name="connsiteX3" fmla="*/ 209774 w 243840"/>
              <a:gd name="connsiteY3" fmla="*/ 753036 h 3225501"/>
              <a:gd name="connsiteX4" fmla="*/ 37652 w 243840"/>
              <a:gd name="connsiteY4" fmla="*/ 1065008 h 3225501"/>
              <a:gd name="connsiteX5" fmla="*/ 220532 w 243840"/>
              <a:gd name="connsiteY5" fmla="*/ 1344706 h 3225501"/>
              <a:gd name="connsiteX6" fmla="*/ 59167 w 243840"/>
              <a:gd name="connsiteY6" fmla="*/ 1635163 h 3225501"/>
              <a:gd name="connsiteX7" fmla="*/ 209774 w 243840"/>
              <a:gd name="connsiteY7" fmla="*/ 1882589 h 3225501"/>
              <a:gd name="connsiteX8" fmla="*/ 5379 w 243840"/>
              <a:gd name="connsiteY8" fmla="*/ 2119257 h 3225501"/>
              <a:gd name="connsiteX9" fmla="*/ 177501 w 243840"/>
              <a:gd name="connsiteY9" fmla="*/ 2409713 h 3225501"/>
              <a:gd name="connsiteX10" fmla="*/ 26894 w 243840"/>
              <a:gd name="connsiteY10" fmla="*/ 2571078 h 3225501"/>
              <a:gd name="connsiteX11" fmla="*/ 166744 w 243840"/>
              <a:gd name="connsiteY11" fmla="*/ 2872292 h 3225501"/>
              <a:gd name="connsiteX12" fmla="*/ 91440 w 243840"/>
              <a:gd name="connsiteY12" fmla="*/ 3087445 h 3225501"/>
              <a:gd name="connsiteX13" fmla="*/ 112955 w 243840"/>
              <a:gd name="connsiteY13" fmla="*/ 3205779 h 3225501"/>
              <a:gd name="connsiteX14" fmla="*/ 102198 w 243840"/>
              <a:gd name="connsiteY14" fmla="*/ 3205779 h 322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840" h="3225501">
                <a:moveTo>
                  <a:pt x="102198" y="0"/>
                </a:moveTo>
                <a:cubicBezTo>
                  <a:pt x="173019" y="51995"/>
                  <a:pt x="243840" y="103991"/>
                  <a:pt x="231289" y="182880"/>
                </a:cubicBezTo>
                <a:cubicBezTo>
                  <a:pt x="218738" y="261769"/>
                  <a:pt x="30480" y="378311"/>
                  <a:pt x="26894" y="473337"/>
                </a:cubicBezTo>
                <a:cubicBezTo>
                  <a:pt x="23308" y="568363"/>
                  <a:pt x="207981" y="654424"/>
                  <a:pt x="209774" y="753036"/>
                </a:cubicBezTo>
                <a:cubicBezTo>
                  <a:pt x="211567" y="851648"/>
                  <a:pt x="35859" y="966396"/>
                  <a:pt x="37652" y="1065008"/>
                </a:cubicBezTo>
                <a:cubicBezTo>
                  <a:pt x="39445" y="1163620"/>
                  <a:pt x="216946" y="1249680"/>
                  <a:pt x="220532" y="1344706"/>
                </a:cubicBezTo>
                <a:cubicBezTo>
                  <a:pt x="224118" y="1439732"/>
                  <a:pt x="60960" y="1545516"/>
                  <a:pt x="59167" y="1635163"/>
                </a:cubicBezTo>
                <a:cubicBezTo>
                  <a:pt x="57374" y="1724810"/>
                  <a:pt x="218739" y="1801907"/>
                  <a:pt x="209774" y="1882589"/>
                </a:cubicBezTo>
                <a:cubicBezTo>
                  <a:pt x="200809" y="1963271"/>
                  <a:pt x="10758" y="2031403"/>
                  <a:pt x="5379" y="2119257"/>
                </a:cubicBezTo>
                <a:cubicBezTo>
                  <a:pt x="0" y="2207111"/>
                  <a:pt x="173915" y="2334410"/>
                  <a:pt x="177501" y="2409713"/>
                </a:cubicBezTo>
                <a:cubicBezTo>
                  <a:pt x="181087" y="2485016"/>
                  <a:pt x="28687" y="2493982"/>
                  <a:pt x="26894" y="2571078"/>
                </a:cubicBezTo>
                <a:cubicBezTo>
                  <a:pt x="25101" y="2648174"/>
                  <a:pt x="155986" y="2786231"/>
                  <a:pt x="166744" y="2872292"/>
                </a:cubicBezTo>
                <a:cubicBezTo>
                  <a:pt x="177502" y="2958353"/>
                  <a:pt x="100405" y="3031864"/>
                  <a:pt x="91440" y="3087445"/>
                </a:cubicBezTo>
                <a:cubicBezTo>
                  <a:pt x="82475" y="3143026"/>
                  <a:pt x="111162" y="3186057"/>
                  <a:pt x="112955" y="3205779"/>
                </a:cubicBezTo>
                <a:cubicBezTo>
                  <a:pt x="114748" y="3225501"/>
                  <a:pt x="108473" y="3215640"/>
                  <a:pt x="102198" y="3205779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00400" y="1327427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Example: </a:t>
            </a:r>
            <a:r>
              <a:rPr lang="en-US" sz="2000" smtClean="0">
                <a:latin typeface="Calibri"/>
              </a:rPr>
              <a:t>2</a:t>
            </a:r>
            <a:r>
              <a:rPr lang="en-US" sz="2000" i="1" smtClean="0">
                <a:latin typeface="Calibri"/>
              </a:rPr>
              <a:t>p</a:t>
            </a:r>
            <a:r>
              <a:rPr lang="en-US" sz="2000" baseline="30000" smtClean="0">
                <a:latin typeface="Calibri"/>
              </a:rPr>
              <a:t>2</a:t>
            </a:r>
            <a:r>
              <a:rPr lang="en-US" sz="2000" i="1" smtClean="0"/>
              <a:t>r </a:t>
            </a:r>
            <a:r>
              <a:rPr lang="en-US" sz="2000" smtClean="0"/>
              <a:t>+ </a:t>
            </a:r>
            <a:r>
              <a:rPr lang="en-US" sz="2000" i="1" smtClean="0"/>
              <a:t>pr</a:t>
            </a:r>
            <a:r>
              <a:rPr lang="en-US" sz="2000" smtClean="0"/>
              <a:t> + </a:t>
            </a:r>
            <a:r>
              <a:rPr lang="en-US" sz="2000" smtClean="0">
                <a:latin typeface="Calibri"/>
              </a:rPr>
              <a:t>5</a:t>
            </a:r>
            <a:r>
              <a:rPr lang="en-US" sz="2000" i="1" smtClean="0">
                <a:latin typeface="Calibri"/>
              </a:rPr>
              <a:t>r</a:t>
            </a:r>
            <a:r>
              <a:rPr lang="en-US" sz="2000" baseline="30000" smtClean="0">
                <a:latin typeface="Calibri"/>
              </a:rPr>
              <a:t>2</a:t>
            </a:r>
            <a:r>
              <a:rPr lang="en-US" sz="2000" smtClean="0"/>
              <a:t> + </a:t>
            </a:r>
            <a:r>
              <a:rPr lang="en-US" sz="2000" i="1" smtClean="0"/>
              <a:t>s</a:t>
            </a:r>
            <a:endParaRPr lang="en-US" sz="2000" i="1"/>
          </a:p>
        </p:txBody>
      </p:sp>
      <p:sp>
        <p:nvSpPr>
          <p:cNvPr id="26" name="TextBox 25"/>
          <p:cNvSpPr txBox="1"/>
          <p:nvPr/>
        </p:nvSpPr>
        <p:spPr>
          <a:xfrm>
            <a:off x="5638800" y="226093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drop exponents</a:t>
            </a:r>
          </a:p>
          <a:p>
            <a:pPr algn="ctr"/>
            <a:r>
              <a:rPr lang="en-US" sz="2000" smtClean="0">
                <a:latin typeface="Calibri"/>
              </a:rPr>
              <a:t>3</a:t>
            </a:r>
            <a:r>
              <a:rPr lang="en-US" sz="2000" i="1" smtClean="0"/>
              <a:t>pr </a:t>
            </a:r>
            <a:r>
              <a:rPr lang="en-US" sz="2000" smtClean="0"/>
              <a:t>+ </a:t>
            </a:r>
            <a:r>
              <a:rPr lang="en-US" sz="2000" smtClean="0">
                <a:latin typeface="Calibri"/>
              </a:rPr>
              <a:t>5</a:t>
            </a:r>
            <a:r>
              <a:rPr lang="en-US" sz="2000" i="1" smtClean="0">
                <a:latin typeface="Calibri"/>
              </a:rPr>
              <a:t>r</a:t>
            </a:r>
            <a:r>
              <a:rPr lang="en-US" sz="2000" smtClean="0"/>
              <a:t> + </a:t>
            </a:r>
            <a:r>
              <a:rPr lang="en-US" sz="2000" i="1" smtClean="0"/>
              <a:t>s</a:t>
            </a:r>
            <a:endParaRPr lang="en-US" sz="2000" i="1"/>
          </a:p>
        </p:txBody>
      </p:sp>
      <p:sp>
        <p:nvSpPr>
          <p:cNvPr id="28" name="TextBox 27"/>
          <p:cNvSpPr txBox="1"/>
          <p:nvPr/>
        </p:nvSpPr>
        <p:spPr>
          <a:xfrm>
            <a:off x="1447800" y="2162651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drop coefficients</a:t>
            </a:r>
          </a:p>
          <a:p>
            <a:pPr algn="ctr"/>
            <a:r>
              <a:rPr lang="en-US" sz="2000" i="1" smtClean="0">
                <a:latin typeface="Calibri"/>
              </a:rPr>
              <a:t>p</a:t>
            </a:r>
            <a:r>
              <a:rPr lang="en-US" sz="2000" baseline="30000" smtClean="0">
                <a:latin typeface="Calibri"/>
              </a:rPr>
              <a:t>2</a:t>
            </a:r>
            <a:r>
              <a:rPr lang="en-US" sz="2000" i="1" smtClean="0"/>
              <a:t>r </a:t>
            </a:r>
            <a:r>
              <a:rPr lang="en-US" sz="2000" smtClean="0"/>
              <a:t>+ </a:t>
            </a:r>
            <a:r>
              <a:rPr lang="en-US" sz="2000" i="1" smtClean="0"/>
              <a:t>pr</a:t>
            </a:r>
            <a:r>
              <a:rPr lang="en-US" sz="2000" smtClean="0"/>
              <a:t> + </a:t>
            </a:r>
            <a:r>
              <a:rPr lang="en-US" sz="2000" i="1" smtClean="0">
                <a:latin typeface="Calibri"/>
              </a:rPr>
              <a:t>r</a:t>
            </a:r>
            <a:r>
              <a:rPr lang="en-US" sz="2000" baseline="30000" smtClean="0">
                <a:latin typeface="Calibri"/>
              </a:rPr>
              <a:t>2</a:t>
            </a:r>
            <a:r>
              <a:rPr lang="en-US" sz="2000" smtClean="0"/>
              <a:t> + </a:t>
            </a:r>
            <a:r>
              <a:rPr lang="en-US" sz="2000" i="1" smtClean="0"/>
              <a:t>s</a:t>
            </a:r>
            <a:endParaRPr lang="en-US" sz="2000" i="1"/>
          </a:p>
        </p:txBody>
      </p:sp>
      <p:sp>
        <p:nvSpPr>
          <p:cNvPr id="41" name="TextBox 40"/>
          <p:cNvSpPr txBox="1"/>
          <p:nvPr/>
        </p:nvSpPr>
        <p:spPr>
          <a:xfrm>
            <a:off x="1752600" y="4191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collapse terms</a:t>
            </a:r>
          </a:p>
          <a:p>
            <a:pPr algn="ctr"/>
            <a:r>
              <a:rPr lang="en-US" sz="2000" i="1" smtClean="0"/>
              <a:t>prs</a:t>
            </a:r>
            <a:endParaRPr lang="en-US" sz="2000" i="1"/>
          </a:p>
        </p:txBody>
      </p:sp>
      <p:sp>
        <p:nvSpPr>
          <p:cNvPr id="42" name="TextBox 41"/>
          <p:cNvSpPr txBox="1"/>
          <p:nvPr/>
        </p:nvSpPr>
        <p:spPr>
          <a:xfrm>
            <a:off x="1447800" y="3381851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drop both exp. and coeff.</a:t>
            </a:r>
          </a:p>
          <a:p>
            <a:pPr algn="ctr"/>
            <a:r>
              <a:rPr lang="en-US" sz="2000" i="1" smtClean="0"/>
              <a:t>         pr</a:t>
            </a:r>
            <a:r>
              <a:rPr lang="en-US" sz="2000" smtClean="0"/>
              <a:t> + </a:t>
            </a:r>
            <a:r>
              <a:rPr lang="en-US" sz="2000" i="1" smtClean="0"/>
              <a:t>r</a:t>
            </a:r>
            <a:r>
              <a:rPr lang="en-US" sz="2000" smtClean="0"/>
              <a:t> + </a:t>
            </a:r>
            <a:r>
              <a:rPr lang="en-US" sz="2000" i="1" smtClean="0"/>
              <a:t>s</a:t>
            </a:r>
            <a:endParaRPr lang="en-US" sz="2000" i="1"/>
          </a:p>
        </p:txBody>
      </p:sp>
      <p:sp>
        <p:nvSpPr>
          <p:cNvPr id="43" name="TextBox 42"/>
          <p:cNvSpPr txBox="1"/>
          <p:nvPr/>
        </p:nvSpPr>
        <p:spPr>
          <a:xfrm>
            <a:off x="5486400" y="401353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apply absorption</a:t>
            </a:r>
          </a:p>
          <a:p>
            <a:pPr algn="ctr"/>
            <a:r>
              <a:rPr lang="en-US" sz="2000" smtClean="0">
                <a:solidFill>
                  <a:srgbClr val="FF0000"/>
                </a:solidFill>
              </a:rPr>
              <a:t>(</a:t>
            </a:r>
            <a:r>
              <a:rPr lang="en-US" sz="2000" i="1" smtClean="0">
                <a:solidFill>
                  <a:srgbClr val="FF0000"/>
                </a:solidFill>
              </a:rPr>
              <a:t>pr </a:t>
            </a:r>
            <a:r>
              <a:rPr lang="en-US" sz="2000" smtClean="0">
                <a:solidFill>
                  <a:srgbClr val="FF0000"/>
                </a:solidFill>
              </a:rPr>
              <a:t>+ </a:t>
            </a:r>
            <a:r>
              <a:rPr lang="en-US" sz="2000" i="1" smtClean="0">
                <a:solidFill>
                  <a:srgbClr val="FF0000"/>
                </a:solidFill>
              </a:rPr>
              <a:t>r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  <a:latin typeface="cmsy10"/>
              </a:rPr>
              <a:t>´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i="1" smtClean="0">
                <a:solidFill>
                  <a:srgbClr val="FF0000"/>
                </a:solidFill>
              </a:rPr>
              <a:t>r</a:t>
            </a:r>
            <a:r>
              <a:rPr lang="en-US" sz="200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000" i="1" smtClean="0">
                <a:latin typeface="Calibri"/>
              </a:rPr>
              <a:t>r </a:t>
            </a:r>
            <a:r>
              <a:rPr lang="en-US" sz="2000" smtClean="0"/>
              <a:t>+ </a:t>
            </a:r>
            <a:r>
              <a:rPr lang="en-US" sz="2000" i="1" smtClean="0"/>
              <a:t>s</a:t>
            </a:r>
            <a:endParaRPr lang="en-US" sz="2000" i="1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943600" y="1678231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smtClean="0"/>
              <a:t>Orchestra</a:t>
            </a:r>
            <a:r>
              <a:rPr lang="en-US" sz="2000" smtClean="0"/>
              <a:t>’s provenance polynomials</a:t>
            </a:r>
            <a:endParaRPr lang="en-US" sz="2000"/>
          </a:p>
        </p:txBody>
      </p:sp>
      <p:cxnSp>
        <p:nvCxnSpPr>
          <p:cNvPr id="73" name="Straight Arrow Connector 72"/>
          <p:cNvCxnSpPr>
            <a:stCxn id="69" idx="1"/>
            <a:endCxn id="5" idx="3"/>
          </p:cNvCxnSpPr>
          <p:nvPr/>
        </p:nvCxnSpPr>
        <p:spPr>
          <a:xfrm rot="10800000" flipV="1">
            <a:off x="5375910" y="2032174"/>
            <a:ext cx="567690" cy="2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28" grpId="0"/>
      <p:bldP spid="41" grpId="0"/>
      <p:bldP spid="42" grpId="0"/>
      <p:bldP spid="43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smtClean="0"/>
              <a:t>Boolean Trust Policies in </a:t>
            </a:r>
            <a:r>
              <a:rPr lang="en-US" sz="4000" cap="small" smtClean="0"/>
              <a:t>Orchestra</a:t>
            </a:r>
            <a:endParaRPr lang="en-US" sz="4000"/>
          </a:p>
        </p:txBody>
      </p:sp>
      <p:sp>
        <p:nvSpPr>
          <p:cNvPr id="7" name="TextBox 6"/>
          <p:cNvSpPr txBox="1"/>
          <p:nvPr/>
        </p:nvSpPr>
        <p:spPr>
          <a:xfrm>
            <a:off x="3886200" y="267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map</a:t>
            </a:r>
            <a:endParaRPr lang="en-US" i="1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29894" y="3200400"/>
            <a:ext cx="912812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986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“Carol trusts Alice and uBio, but distrusts Bob for </a:t>
            </a:r>
            <a:r>
              <a:rPr lang="en-US" sz="2400" i="1" smtClean="0"/>
              <a:t>Lemur catta</a:t>
            </a:r>
            <a:r>
              <a:rPr lang="en-US" sz="2400" smtClean="0"/>
              <a:t>”</a:t>
            </a:r>
            <a:endParaRPr lang="en-US" sz="2400" i="1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29100" y="56388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122471" y="4058334"/>
            <a:ext cx="649863" cy="79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715000" y="4038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72200" y="3697069"/>
            <a:ext cx="258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evaluate with </a:t>
            </a:r>
            <a:r>
              <a:rPr lang="en-US" i="1" smtClean="0"/>
              <a:t>r</a:t>
            </a:r>
            <a:r>
              <a:rPr lang="en-US" smtClean="0"/>
              <a:t>, </a:t>
            </a:r>
            <a:r>
              <a:rPr lang="en-US" i="1" smtClean="0"/>
              <a:t>s</a:t>
            </a:r>
            <a:r>
              <a:rPr lang="en-US" smtClean="0"/>
              <a:t> = false,</a:t>
            </a:r>
          </a:p>
          <a:p>
            <a:r>
              <a:rPr lang="en-US" i="1" smtClean="0"/>
              <a:t>   p</a:t>
            </a:r>
            <a:r>
              <a:rPr lang="en-US" smtClean="0"/>
              <a:t>, </a:t>
            </a:r>
            <a:r>
              <a:rPr lang="en-US" i="1" smtClean="0"/>
              <a:t>q</a:t>
            </a:r>
            <a:r>
              <a:rPr lang="en-US" smtClean="0"/>
              <a:t>, </a:t>
            </a:r>
            <a:r>
              <a:rPr lang="en-US" i="1" smtClean="0"/>
              <a:t>u</a:t>
            </a:r>
            <a:r>
              <a:rPr lang="en-US" smtClean="0"/>
              <a:t>,</a:t>
            </a:r>
            <a:r>
              <a:rPr lang="en-US" i="1" smtClean="0"/>
              <a:t> v </a:t>
            </a:r>
            <a:r>
              <a:rPr lang="en-US" smtClean="0"/>
              <a:t>=</a:t>
            </a:r>
            <a:r>
              <a:rPr lang="en-US" i="1" smtClean="0"/>
              <a:t> </a:t>
            </a:r>
            <a:r>
              <a:rPr lang="en-US" smtClean="0"/>
              <a:t>true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410200" y="1981200"/>
          <a:ext cx="3385186" cy="149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1171893"/>
                <a:gridCol w="84169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smtClean="0"/>
                        <a:t>Comm.</a:t>
                      </a:r>
                      <a:r>
                        <a:rPr lang="en-US" sz="1600" baseline="0" smtClean="0"/>
                        <a:t> Name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</a:t>
                      </a:r>
                    </a:p>
                    <a:p>
                      <a:r>
                        <a:rPr lang="en-US" sz="1600" smtClean="0"/>
                        <a:t>Lemur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pu</a:t>
                      </a:r>
                      <a:r>
                        <a:rPr lang="en-US" sz="1600" b="0" smtClean="0"/>
                        <a:t> + </a:t>
                      </a:r>
                      <a:r>
                        <a:rPr lang="en-US" sz="1600" b="0" i="1" smtClean="0"/>
                        <a:t>qu</a:t>
                      </a:r>
                      <a:endParaRPr lang="en-US" sz="1600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</a:t>
                      </a:r>
                    </a:p>
                    <a:p>
                      <a:r>
                        <a:rPr lang="en-US" sz="1600" smtClean="0"/>
                        <a:t>Lemur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black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rsu</a:t>
                      </a:r>
                      <a:endParaRPr lang="en-US" sz="1600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410200" y="4526280"/>
          <a:ext cx="3154173" cy="149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1171893"/>
                <a:gridCol w="61068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smtClean="0"/>
                        <a:t>Comm.</a:t>
                      </a:r>
                      <a:r>
                        <a:rPr lang="en-US" sz="1600" baseline="0" smtClean="0"/>
                        <a:t> Name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</a:t>
                      </a:r>
                    </a:p>
                    <a:p>
                      <a:r>
                        <a:rPr lang="en-US" sz="1600" smtClean="0"/>
                        <a:t>Lemur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smtClean="0"/>
                        <a:t>true</a:t>
                      </a:r>
                      <a:endParaRPr lang="en-US" sz="1600" b="0" i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</a:t>
                      </a:r>
                    </a:p>
                    <a:p>
                      <a:r>
                        <a:rPr lang="en-US" sz="1600" smtClean="0"/>
                        <a:t>Lemur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black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smtClean="0"/>
                        <a:t>false</a:t>
                      </a:r>
                      <a:endParaRPr lang="en-US" sz="1600" b="0" i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600200" y="3773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evaluate with </a:t>
            </a:r>
            <a:r>
              <a:rPr lang="en-US" i="1" smtClean="0"/>
              <a:t>r</a:t>
            </a:r>
            <a:r>
              <a:rPr lang="en-US" smtClean="0"/>
              <a:t>, </a:t>
            </a:r>
            <a:r>
              <a:rPr lang="en-US" i="1" smtClean="0"/>
              <a:t>s</a:t>
            </a:r>
            <a:r>
              <a:rPr lang="en-US" smtClean="0"/>
              <a:t> = false,</a:t>
            </a:r>
          </a:p>
          <a:p>
            <a:r>
              <a:rPr lang="en-US" i="1" smtClean="0"/>
              <a:t>   p</a:t>
            </a:r>
            <a:r>
              <a:rPr lang="en-US" smtClean="0"/>
              <a:t>, </a:t>
            </a:r>
            <a:r>
              <a:rPr lang="en-US" i="1" smtClean="0"/>
              <a:t>q</a:t>
            </a:r>
            <a:r>
              <a:rPr lang="en-US" smtClean="0"/>
              <a:t>, </a:t>
            </a:r>
            <a:r>
              <a:rPr lang="en-US" i="1" smtClean="0"/>
              <a:t>u</a:t>
            </a:r>
            <a:r>
              <a:rPr lang="en-US" smtClean="0"/>
              <a:t>,</a:t>
            </a:r>
            <a:r>
              <a:rPr lang="en-US" i="1" smtClean="0"/>
              <a:t> v</a:t>
            </a:r>
            <a:r>
              <a:rPr lang="en-US" smtClean="0"/>
              <a:t> = true</a:t>
            </a:r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098232" y="2819400"/>
          <a:ext cx="1209425" cy="67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8318"/>
                <a:gridCol w="390843"/>
                <a:gridCol w="31026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SID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150223">
                <a:tc>
                  <a:txBody>
                    <a:bodyPr/>
                    <a:lstStyle/>
                    <a:p>
                      <a:r>
                        <a:rPr lang="en-US" sz="1600" smtClean="0"/>
                        <a:t>61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smtClean="0"/>
                        <a:t>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819400" y="2667000"/>
          <a:ext cx="854711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1018"/>
                <a:gridCol w="333693"/>
              </a:tblGrid>
              <a:tr h="162560">
                <a:tc>
                  <a:txBody>
                    <a:bodyPr/>
                    <a:lstStyle/>
                    <a:p>
                      <a:r>
                        <a:rPr lang="en-US" sz="1600" smtClean="0"/>
                        <a:t>Spc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...</a:t>
                      </a:r>
                      <a:endParaRPr lang="en-US" sz="1600" b="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u</a:t>
                      </a:r>
                      <a:endParaRPr lang="en-US" sz="1600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...</a:t>
                      </a:r>
                      <a:endParaRPr lang="en-US" sz="1600" b="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v</a:t>
                      </a:r>
                      <a:endParaRPr lang="en-US" sz="1600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924811" y="1600200"/>
          <a:ext cx="715011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318"/>
                <a:gridCol w="333693"/>
              </a:tblGrid>
              <a:tr h="13208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188084" y="1920240"/>
          <a:ext cx="1190475" cy="67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8318"/>
                <a:gridCol w="381318"/>
                <a:gridCol w="300839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smtClean="0"/>
                        <a:t>SID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61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r</a:t>
                      </a:r>
                      <a:endParaRPr lang="en-US" sz="1600" b="0" i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838200" y="5562600"/>
          <a:ext cx="1509841" cy="67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8318"/>
                <a:gridCol w="390843"/>
                <a:gridCol w="6106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SID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223">
                <a:tc>
                  <a:txBody>
                    <a:bodyPr/>
                    <a:lstStyle/>
                    <a:p>
                      <a:r>
                        <a:rPr lang="en-US" sz="1600" smtClean="0"/>
                        <a:t>61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...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smtClean="0"/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788602" y="5471160"/>
          <a:ext cx="1097598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1018"/>
                <a:gridCol w="576580"/>
              </a:tblGrid>
              <a:tr h="162560">
                <a:tc>
                  <a:txBody>
                    <a:bodyPr/>
                    <a:lstStyle/>
                    <a:p>
                      <a:r>
                        <a:rPr lang="en-US" sz="1600" smtClean="0"/>
                        <a:t>Spc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...</a:t>
                      </a:r>
                      <a:endParaRPr lang="en-US" sz="1600" b="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...</a:t>
                      </a:r>
                      <a:endParaRPr lang="en-US" sz="1600" b="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864802" y="4404360"/>
          <a:ext cx="957898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318"/>
                <a:gridCol w="576580"/>
              </a:tblGrid>
              <a:tr h="13208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en-US" sz="16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807402" y="4648200"/>
          <a:ext cx="1514540" cy="67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8318"/>
                <a:gridCol w="390843"/>
                <a:gridCol w="615379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smtClean="0"/>
                        <a:t>SID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61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smtClean="0"/>
                        <a:t>false</a:t>
                      </a:r>
                      <a:endParaRPr lang="en-US" sz="1600" b="0" i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731202" y="5181600"/>
            <a:ext cx="1676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34000" y="5638800"/>
            <a:ext cx="3429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86200" y="5117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map</a:t>
            </a:r>
            <a:endParaRPr lang="en-US" i="1"/>
          </a:p>
        </p:txBody>
      </p:sp>
      <p:cxnSp>
        <p:nvCxnSpPr>
          <p:cNvPr id="38" name="Straight Connector 37"/>
          <p:cNvCxnSpPr/>
          <p:nvPr/>
        </p:nvCxnSpPr>
        <p:spPr>
          <a:xfrm>
            <a:off x="762000" y="6096000"/>
            <a:ext cx="1676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48000" y="386709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This path represents </a:t>
            </a:r>
            <a:r>
              <a:rPr lang="en-US" sz="2000" b="1" cap="small" smtClean="0"/>
              <a:t>Orchestra</a:t>
            </a:r>
            <a:r>
              <a:rPr lang="en-US" sz="2000" b="1" smtClean="0"/>
              <a:t>’s approach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1" grpId="0"/>
      <p:bldP spid="21" grpId="1"/>
      <p:bldP spid="25" grpId="0"/>
      <p:bldP spid="25" grpId="1"/>
      <p:bldP spid="54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smtClean="0"/>
              <a:t>Ranked (Dis)Trust Policies in </a:t>
            </a:r>
            <a:r>
              <a:rPr lang="en-US" sz="3600" cap="small" smtClean="0"/>
              <a:t>Orchestra</a:t>
            </a:r>
            <a:endParaRPr lang="en-US" sz="3600"/>
          </a:p>
        </p:txBody>
      </p:sp>
      <p:sp>
        <p:nvSpPr>
          <p:cNvPr id="7" name="TextBox 6"/>
          <p:cNvSpPr txBox="1"/>
          <p:nvPr/>
        </p:nvSpPr>
        <p:spPr>
          <a:xfrm>
            <a:off x="3733800" y="267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map</a:t>
            </a:r>
            <a:endParaRPr lang="en-US" i="1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77494" y="3200400"/>
            <a:ext cx="912812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7692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“Carol fully trusts </a:t>
            </a:r>
            <a:r>
              <a:rPr lang="en-US" sz="2400" dirty="0" err="1" smtClean="0"/>
              <a:t>uBio</a:t>
            </a:r>
            <a:r>
              <a:rPr lang="en-US" sz="2400" dirty="0" smtClean="0"/>
              <a:t> (0), trusts Alice somewhat (1), trusts Bob a little less (2)”</a:t>
            </a:r>
            <a:endParaRPr lang="en-US" sz="2400" i="1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76700" y="56388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893871" y="4058334"/>
            <a:ext cx="649863" cy="79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791200" y="4038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334000" y="2011680"/>
          <a:ext cx="3385186" cy="149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1171893"/>
                <a:gridCol w="84169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smtClean="0"/>
                        <a:t>Comm.</a:t>
                      </a:r>
                      <a:r>
                        <a:rPr lang="en-US" sz="1600" baseline="0" smtClean="0"/>
                        <a:t> Name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</a:t>
                      </a:r>
                    </a:p>
                    <a:p>
                      <a:r>
                        <a:rPr lang="en-US" sz="1600" smtClean="0"/>
                        <a:t>Lemur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pu</a:t>
                      </a:r>
                      <a:r>
                        <a:rPr lang="en-US" sz="1600" b="0" smtClean="0"/>
                        <a:t> + </a:t>
                      </a:r>
                      <a:r>
                        <a:rPr lang="en-US" sz="1600" b="0" i="1" smtClean="0"/>
                        <a:t>qu</a:t>
                      </a:r>
                      <a:endParaRPr lang="en-US" sz="1600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</a:t>
                      </a:r>
                    </a:p>
                    <a:p>
                      <a:r>
                        <a:rPr lang="en-US" sz="1600" smtClean="0"/>
                        <a:t>Lemur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black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rsu</a:t>
                      </a:r>
                      <a:endParaRPr lang="en-US" sz="1600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410200" y="4495800"/>
          <a:ext cx="3154173" cy="149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1171893"/>
                <a:gridCol w="61068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smtClean="0"/>
                        <a:t>Comm.</a:t>
                      </a:r>
                      <a:r>
                        <a:rPr lang="en-US" sz="1600" baseline="0" smtClean="0"/>
                        <a:t> Name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</a:t>
                      </a:r>
                    </a:p>
                    <a:p>
                      <a:r>
                        <a:rPr lang="en-US" sz="1600" smtClean="0"/>
                        <a:t>Lemur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smtClean="0"/>
                        <a:t>1</a:t>
                      </a:r>
                      <a:endParaRPr lang="en-US" sz="1600" b="0" i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</a:t>
                      </a:r>
                    </a:p>
                    <a:p>
                      <a:r>
                        <a:rPr lang="en-US" sz="1600" smtClean="0"/>
                        <a:t>Lemur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black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smtClean="0"/>
                        <a:t>4</a:t>
                      </a:r>
                      <a:endParaRPr lang="en-US" sz="1600" b="0" i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371600" y="3733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eval with </a:t>
            </a:r>
            <a:r>
              <a:rPr lang="en-US" i="1" smtClean="0"/>
              <a:t>u</a:t>
            </a:r>
            <a:r>
              <a:rPr lang="en-US" smtClean="0"/>
              <a:t>,</a:t>
            </a:r>
            <a:r>
              <a:rPr lang="en-US" i="1" smtClean="0"/>
              <a:t>v</a:t>
            </a:r>
            <a:r>
              <a:rPr lang="en-US" smtClean="0"/>
              <a:t> = 0, </a:t>
            </a:r>
          </a:p>
          <a:p>
            <a:r>
              <a:rPr lang="en-US" i="1" smtClean="0"/>
              <a:t>p,q </a:t>
            </a:r>
            <a:r>
              <a:rPr lang="en-US" smtClean="0"/>
              <a:t>= 1, and </a:t>
            </a:r>
            <a:r>
              <a:rPr lang="en-US" i="1" smtClean="0"/>
              <a:t>r</a:t>
            </a:r>
            <a:r>
              <a:rPr lang="en-US" smtClean="0"/>
              <a:t>,</a:t>
            </a:r>
            <a:r>
              <a:rPr lang="en-US" i="1" smtClean="0"/>
              <a:t>s</a:t>
            </a:r>
            <a:r>
              <a:rPr lang="en-US" smtClean="0"/>
              <a:t> = 2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14400" y="2758440"/>
          <a:ext cx="1224916" cy="67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8318"/>
                <a:gridCol w="390843"/>
                <a:gridCol w="32575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SID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150223">
                <a:tc>
                  <a:txBody>
                    <a:bodyPr/>
                    <a:lstStyle/>
                    <a:p>
                      <a:r>
                        <a:rPr lang="en-US" sz="1600" smtClean="0"/>
                        <a:t>61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smtClean="0"/>
                        <a:t>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743200" y="2667000"/>
          <a:ext cx="854711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1018"/>
                <a:gridCol w="333693"/>
              </a:tblGrid>
              <a:tr h="162560">
                <a:tc>
                  <a:txBody>
                    <a:bodyPr/>
                    <a:lstStyle/>
                    <a:p>
                      <a:r>
                        <a:rPr lang="en-US" sz="1600" smtClean="0"/>
                        <a:t>Spc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...</a:t>
                      </a:r>
                      <a:endParaRPr lang="en-US" sz="1600" b="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u</a:t>
                      </a:r>
                      <a:endParaRPr lang="en-US" sz="1600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...</a:t>
                      </a:r>
                      <a:endParaRPr lang="en-US" sz="1600" b="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v</a:t>
                      </a:r>
                      <a:endParaRPr lang="en-US" sz="1600" b="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819400" y="1600200"/>
          <a:ext cx="685800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318"/>
                <a:gridCol w="304482"/>
              </a:tblGrid>
              <a:tr h="13208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994409" y="1920240"/>
          <a:ext cx="1215391" cy="67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8318"/>
                <a:gridCol w="390843"/>
                <a:gridCol w="31623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smtClean="0"/>
                        <a:t>SID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61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r</a:t>
                      </a:r>
                      <a:endParaRPr lang="en-US" sz="1600" b="0" i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62000" y="5638800"/>
          <a:ext cx="1312228" cy="67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5293"/>
                <a:gridCol w="544830"/>
                <a:gridCol w="33210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223">
                <a:tc>
                  <a:txBody>
                    <a:bodyPr/>
                    <a:lstStyle/>
                    <a:p>
                      <a:r>
                        <a:rPr lang="en-US" sz="1600" smtClean="0"/>
                        <a:t>61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...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743200" y="5577840"/>
          <a:ext cx="853123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1018"/>
                <a:gridCol w="332105"/>
              </a:tblGrid>
              <a:tr h="162560">
                <a:tc>
                  <a:txBody>
                    <a:bodyPr/>
                    <a:lstStyle/>
                    <a:p>
                      <a:r>
                        <a:rPr lang="en-US" sz="1600" smtClean="0"/>
                        <a:t>Spc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...</a:t>
                      </a:r>
                      <a:endParaRPr lang="en-US" sz="1600" b="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600" b="0" i="1" smtClean="0"/>
                        <a:t>...</a:t>
                      </a:r>
                      <a:endParaRPr lang="en-US" sz="1600" b="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819400" y="4419600"/>
          <a:ext cx="713423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318"/>
                <a:gridCol w="332105"/>
              </a:tblGrid>
              <a:tr h="13208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62000" y="4724400"/>
          <a:ext cx="1428116" cy="67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5293"/>
                <a:gridCol w="660718"/>
                <a:gridCol w="332105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61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...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smtClean="0"/>
                        <a:t>2</a:t>
                      </a:r>
                      <a:endParaRPr lang="en-US" sz="1600" b="0" i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5334000" y="5608320"/>
            <a:ext cx="3276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33800" y="5117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map</a:t>
            </a:r>
            <a:endParaRPr lang="en-US" i="1"/>
          </a:p>
        </p:txBody>
      </p:sp>
      <p:sp>
        <p:nvSpPr>
          <p:cNvPr id="26" name="Rectangle 25"/>
          <p:cNvSpPr/>
          <p:nvPr/>
        </p:nvSpPr>
        <p:spPr>
          <a:xfrm>
            <a:off x="3962400" y="1371600"/>
            <a:ext cx="48768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smtClean="0"/>
              <a:t>use the </a:t>
            </a:r>
            <a:r>
              <a:rPr lang="en-US" sz="2000" b="1" smtClean="0"/>
              <a:t>Tropical semiring </a:t>
            </a:r>
            <a:r>
              <a:rPr lang="en-US" sz="2000" smtClean="0"/>
              <a:t>(</a:t>
            </a:r>
            <a:r>
              <a:rPr lang="en-US" sz="2000" smtClean="0">
                <a:latin typeface="msbm10"/>
              </a:rPr>
              <a:t>N</a:t>
            </a:r>
            <a:r>
              <a:rPr lang="en-US" sz="2000" baseline="30000" smtClean="0">
                <a:latin typeface="cmsy10"/>
              </a:rPr>
              <a:t>1</a:t>
            </a:r>
            <a:r>
              <a:rPr lang="en-US" sz="2000" smtClean="0"/>
              <a:t>, min, +, </a:t>
            </a:r>
            <a:r>
              <a:rPr lang="en-US" sz="2000" smtClean="0">
                <a:latin typeface="cmsy10"/>
              </a:rPr>
              <a:t>1</a:t>
            </a:r>
            <a:r>
              <a:rPr lang="en-US" sz="2000" smtClean="0"/>
              <a:t>, 0)</a:t>
            </a:r>
            <a:endParaRPr lang="en-US" sz="2000" b="1"/>
          </a:p>
        </p:txBody>
      </p:sp>
      <p:sp>
        <p:nvSpPr>
          <p:cNvPr id="35" name="TextBox 34"/>
          <p:cNvSpPr txBox="1"/>
          <p:nvPr/>
        </p:nvSpPr>
        <p:spPr>
          <a:xfrm>
            <a:off x="6324600" y="3697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eval with </a:t>
            </a:r>
            <a:r>
              <a:rPr lang="en-US" i="1" smtClean="0"/>
              <a:t>u</a:t>
            </a:r>
            <a:r>
              <a:rPr lang="en-US" smtClean="0"/>
              <a:t>,</a:t>
            </a:r>
            <a:r>
              <a:rPr lang="en-US" i="1" smtClean="0"/>
              <a:t>v</a:t>
            </a:r>
            <a:r>
              <a:rPr lang="en-US" smtClean="0"/>
              <a:t> = 0, </a:t>
            </a:r>
          </a:p>
          <a:p>
            <a:r>
              <a:rPr lang="en-US" i="1" smtClean="0"/>
              <a:t>p,q </a:t>
            </a:r>
            <a:r>
              <a:rPr lang="en-US" smtClean="0"/>
              <a:t>= 1, and </a:t>
            </a:r>
            <a:r>
              <a:rPr lang="en-US" i="1" smtClean="0"/>
              <a:t>r</a:t>
            </a:r>
            <a:r>
              <a:rPr lang="en-US" smtClean="0"/>
              <a:t>,</a:t>
            </a:r>
            <a:r>
              <a:rPr lang="en-US" i="1" smtClean="0"/>
              <a:t>s</a:t>
            </a:r>
            <a:r>
              <a:rPr lang="en-US" smtClean="0"/>
              <a:t> =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0000" y="6096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Resolve conflict using distrust scores</a:t>
            </a:r>
          </a:p>
        </p:txBody>
      </p:sp>
      <p:sp>
        <p:nvSpPr>
          <p:cNvPr id="40" name="Right Brace 39"/>
          <p:cNvSpPr/>
          <p:nvPr/>
        </p:nvSpPr>
        <p:spPr>
          <a:xfrm>
            <a:off x="7543800" y="4922520"/>
            <a:ext cx="152400" cy="102108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9000" y="5879068"/>
            <a:ext cx="102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conflict!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3733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Same table as before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  <p:bldP spid="25" grpId="0"/>
      <p:bldP spid="25" grpId="1"/>
      <p:bldP spid="54" grpId="0"/>
      <p:bldP spid="54" grpId="1"/>
      <p:bldP spid="26" grpId="0" animBg="1"/>
      <p:bldP spid="35" grpId="0"/>
      <p:bldP spid="35" grpId="1"/>
      <p:bldP spid="36" grpId="0"/>
      <p:bldP spid="37" grpId="0"/>
      <p:bldP spid="3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Provenance for Recursive Mappings: </a:t>
            </a:r>
            <a:br>
              <a:rPr lang="en-US" sz="3200" dirty="0" smtClean="0"/>
            </a:br>
            <a:r>
              <a:rPr lang="en-US" sz="3200" dirty="0" smtClean="0"/>
              <a:t>Systems of Equations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/>
              <a:t>Recursive mappings can yield </a:t>
            </a:r>
            <a:r>
              <a:rPr lang="en-US" sz="2400" b="1"/>
              <a:t>infinite </a:t>
            </a:r>
            <a:r>
              <a:rPr lang="en-US" sz="2400"/>
              <a:t>provenance expressions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Can always represent finitely as a </a:t>
            </a:r>
            <a:r>
              <a:rPr lang="en-US" sz="2400" b="1"/>
              <a:t>system of equations</a:t>
            </a:r>
            <a:endParaRPr lang="en-US" sz="2000" i="1"/>
          </a:p>
          <a:p>
            <a:endParaRPr lang="en-US" sz="2400" b="1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0702" y="2209800"/>
          <a:ext cx="2709698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7601"/>
                <a:gridCol w="1167601"/>
                <a:gridCol w="3744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Synonym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Fruit</a:t>
                      </a:r>
                      <a:r>
                        <a:rPr lang="en-US" sz="1800" baseline="0"/>
                        <a:t> fly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Frit fly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Frit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Fruit</a:t>
                      </a:r>
                      <a:r>
                        <a:rPr lang="en-US" sz="1800" baseline="0"/>
                        <a:t> fly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62400" y="2057400"/>
          <a:ext cx="482169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601"/>
                <a:gridCol w="1167601"/>
                <a:gridCol w="24864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Synonym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Fruit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/>
                        <a:t>u</a:t>
                      </a:r>
                      <a:r>
                        <a:rPr lang="en-US" sz="2000" i="0" baseline="0"/>
                        <a:t> + </a:t>
                      </a:r>
                      <a:r>
                        <a:rPr lang="en-US" sz="2000" i="1" baseline="0"/>
                        <a:t>u</a:t>
                      </a:r>
                      <a:r>
                        <a:rPr lang="en-US" sz="2000" i="0" baseline="30000"/>
                        <a:t>2</a:t>
                      </a:r>
                      <a:r>
                        <a:rPr lang="en-US" sz="2000" i="1" baseline="0"/>
                        <a:t>vw</a:t>
                      </a:r>
                      <a:r>
                        <a:rPr lang="en-US" sz="2000" i="0" baseline="0"/>
                        <a:t> + </a:t>
                      </a:r>
                      <a:r>
                        <a:rPr lang="en-US" sz="2000" i="1" baseline="0"/>
                        <a:t>u</a:t>
                      </a:r>
                      <a:r>
                        <a:rPr lang="en-US" sz="2000" i="0" baseline="30000"/>
                        <a:t>3</a:t>
                      </a:r>
                      <a:r>
                        <a:rPr lang="en-US" sz="2000" i="1" baseline="0"/>
                        <a:t>v</a:t>
                      </a:r>
                      <a:r>
                        <a:rPr lang="en-US" sz="2000" i="0" baseline="30000"/>
                        <a:t>2</a:t>
                      </a:r>
                      <a:r>
                        <a:rPr lang="en-US" sz="2000" i="1" baseline="0"/>
                        <a:t>w</a:t>
                      </a:r>
                      <a:r>
                        <a:rPr lang="en-US" sz="2000" i="0" baseline="30000"/>
                        <a:t>2</a:t>
                      </a:r>
                      <a:r>
                        <a:rPr lang="en-US" sz="2000" i="0" baseline="0"/>
                        <a:t> + ...</a:t>
                      </a:r>
                      <a:endParaRPr lang="en-US" sz="2000" i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Frit</a:t>
                      </a:r>
                      <a:r>
                        <a:rPr lang="en-US" sz="1800" baseline="0"/>
                        <a:t> </a:t>
                      </a:r>
                      <a:r>
                        <a:rPr lang="en-US" sz="1800"/>
                        <a:t>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/>
                        <a:t>uvw</a:t>
                      </a:r>
                      <a:r>
                        <a:rPr lang="en-US" sz="2000" i="0" baseline="0"/>
                        <a:t> + </a:t>
                      </a:r>
                      <a:r>
                        <a:rPr lang="en-US" sz="2000" i="1" baseline="0"/>
                        <a:t>u</a:t>
                      </a:r>
                      <a:r>
                        <a:rPr lang="en-US" sz="2000" i="0" baseline="30000"/>
                        <a:t>2</a:t>
                      </a:r>
                      <a:r>
                        <a:rPr lang="en-US" sz="2000" i="1" baseline="0"/>
                        <a:t>v</a:t>
                      </a:r>
                      <a:r>
                        <a:rPr lang="en-US" sz="2000" i="0" baseline="30000"/>
                        <a:t>2</a:t>
                      </a:r>
                      <a:r>
                        <a:rPr lang="en-US" sz="2000" i="1" baseline="0"/>
                        <a:t>w</a:t>
                      </a:r>
                      <a:r>
                        <a:rPr lang="en-US" sz="2000" i="0" baseline="30000"/>
                        <a:t>2</a:t>
                      </a:r>
                      <a:r>
                        <a:rPr lang="en-US" sz="2000" i="0" baseline="0"/>
                        <a:t> + ...</a:t>
                      </a:r>
                      <a:endParaRPr lang="en-US" sz="2000" i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...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/>
                        <a:t>uvw</a:t>
                      </a:r>
                      <a:r>
                        <a:rPr lang="en-US" sz="2000" i="0" baseline="0"/>
                        <a:t> + </a:t>
                      </a:r>
                      <a:r>
                        <a:rPr lang="en-US" sz="2000" i="1" baseline="0"/>
                        <a:t>u</a:t>
                      </a:r>
                      <a:r>
                        <a:rPr lang="en-US" sz="2000" i="0" baseline="30000"/>
                        <a:t>2</a:t>
                      </a:r>
                      <a:r>
                        <a:rPr lang="en-US" sz="2000" i="1" baseline="0"/>
                        <a:t>v</a:t>
                      </a:r>
                      <a:r>
                        <a:rPr lang="en-US" sz="2000" i="0" baseline="30000"/>
                        <a:t>2</a:t>
                      </a:r>
                      <a:r>
                        <a:rPr lang="en-US" sz="2000" i="1" baseline="0"/>
                        <a:t>w</a:t>
                      </a:r>
                      <a:r>
                        <a:rPr lang="en-US" sz="2000" i="0" baseline="30000"/>
                        <a:t>2</a:t>
                      </a:r>
                      <a:r>
                        <a:rPr lang="en-US" sz="2000" i="0" baseline="0"/>
                        <a:t> + ...</a:t>
                      </a:r>
                      <a:endParaRPr lang="en-US" sz="2000" i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4038600"/>
            <a:ext cx="4953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transitive closure of S</a:t>
            </a:r>
            <a:endParaRPr lang="en-US" sz="2000" b="1" i="1"/>
          </a:p>
          <a:p>
            <a:endParaRPr lang="en-US" sz="900" b="1"/>
          </a:p>
          <a:p>
            <a:r>
              <a:rPr lang="en-US" sz="2000" i="1"/>
              <a:t>T</a:t>
            </a:r>
            <a:r>
              <a:rPr lang="en-US" sz="2000"/>
              <a:t>(n</a:t>
            </a:r>
            <a:r>
              <a:rPr lang="en-US" sz="2000" baseline="-25000"/>
              <a:t>1</a:t>
            </a:r>
            <a:r>
              <a:rPr lang="en-US" sz="2000"/>
              <a:t>,n</a:t>
            </a:r>
            <a:r>
              <a:rPr lang="en-US" sz="2000" baseline="-25000"/>
              <a:t>2</a:t>
            </a:r>
            <a:r>
              <a:rPr lang="en-US" sz="2000"/>
              <a:t>) :– </a:t>
            </a:r>
            <a:r>
              <a:rPr lang="en-US" sz="2000" i="1"/>
              <a:t>S</a:t>
            </a:r>
            <a:r>
              <a:rPr lang="en-US" sz="2000"/>
              <a:t>(n</a:t>
            </a:r>
            <a:r>
              <a:rPr lang="en-US" sz="2000" baseline="-25000"/>
              <a:t>1</a:t>
            </a:r>
            <a:r>
              <a:rPr lang="en-US" sz="2000"/>
              <a:t>,n</a:t>
            </a:r>
            <a:r>
              <a:rPr lang="en-US" sz="2000" baseline="-25000"/>
              <a:t>2</a:t>
            </a:r>
            <a:r>
              <a:rPr lang="en-US" sz="2000"/>
              <a:t>)</a:t>
            </a:r>
          </a:p>
          <a:p>
            <a:r>
              <a:rPr lang="en-US" sz="2000" i="1"/>
              <a:t>T</a:t>
            </a:r>
            <a:r>
              <a:rPr lang="en-US" sz="2000"/>
              <a:t>(n</a:t>
            </a:r>
            <a:r>
              <a:rPr lang="en-US" sz="2000" baseline="-25000"/>
              <a:t>1</a:t>
            </a:r>
            <a:r>
              <a:rPr lang="en-US" sz="2000"/>
              <a:t>,n</a:t>
            </a:r>
            <a:r>
              <a:rPr lang="en-US" sz="2000" baseline="-25000"/>
              <a:t>3</a:t>
            </a:r>
            <a:r>
              <a:rPr lang="en-US" sz="2000"/>
              <a:t>) :– </a:t>
            </a:r>
            <a:r>
              <a:rPr lang="en-US" sz="2000" i="1"/>
              <a:t>S</a:t>
            </a:r>
            <a:r>
              <a:rPr lang="en-US" sz="2000"/>
              <a:t>(n</a:t>
            </a:r>
            <a:r>
              <a:rPr lang="en-US" sz="2000" baseline="-25000"/>
              <a:t>1</a:t>
            </a:r>
            <a:r>
              <a:rPr lang="en-US" sz="2000"/>
              <a:t>,n</a:t>
            </a:r>
            <a:r>
              <a:rPr lang="en-US" sz="2000" baseline="-25000"/>
              <a:t>2</a:t>
            </a:r>
            <a:r>
              <a:rPr lang="en-US" sz="2000"/>
              <a:t>), </a:t>
            </a:r>
            <a:r>
              <a:rPr lang="en-US" sz="2000" i="1"/>
              <a:t>T</a:t>
            </a:r>
            <a:r>
              <a:rPr lang="en-US" sz="2000"/>
              <a:t>(n</a:t>
            </a:r>
            <a:r>
              <a:rPr lang="en-US" sz="2000" baseline="-25000"/>
              <a:t>2</a:t>
            </a:r>
            <a:r>
              <a:rPr lang="en-US" sz="2000"/>
              <a:t>,n</a:t>
            </a:r>
            <a:r>
              <a:rPr lang="en-US" sz="2000" baseline="-25000"/>
              <a:t>3</a:t>
            </a:r>
            <a:r>
              <a:rPr lang="en-US" sz="2000"/>
              <a:t>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7502" y="18096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/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7708" y="16572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/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88226" y="424809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provenance of a tuple is an infinite </a:t>
            </a:r>
            <a:r>
              <a:rPr lang="en-US" sz="2000" b="1"/>
              <a:t>formal power series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29000" y="31242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941308" y="2057400"/>
          <a:ext cx="379490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601"/>
                <a:gridCol w="1167601"/>
                <a:gridCol w="14597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Synonym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Fruit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/>
                        <a:t>t</a:t>
                      </a:r>
                      <a:r>
                        <a:rPr lang="en-US" sz="2000" b="1" i="0" baseline="-25000"/>
                        <a:t>1</a:t>
                      </a:r>
                      <a:r>
                        <a:rPr lang="en-US" sz="2000" i="0"/>
                        <a:t> = </a:t>
                      </a:r>
                      <a:r>
                        <a:rPr lang="en-US" sz="2000" i="1"/>
                        <a:t>u</a:t>
                      </a:r>
                      <a:r>
                        <a:rPr lang="en-US" sz="2000" i="0"/>
                        <a:t> + </a:t>
                      </a:r>
                      <a:r>
                        <a:rPr lang="en-US" sz="2000" i="1"/>
                        <a:t>u</a:t>
                      </a:r>
                      <a:r>
                        <a:rPr lang="en-US" sz="2000" i="0"/>
                        <a:t> </a:t>
                      </a:r>
                      <a:r>
                        <a:rPr lang="en-US" sz="2000" smtClean="0">
                          <a:solidFill>
                            <a:schemeClr val="tx1"/>
                          </a:solidFill>
                          <a:latin typeface="cmsy10"/>
                        </a:rPr>
                        <a:t>¢</a:t>
                      </a:r>
                      <a:r>
                        <a:rPr lang="en-US" sz="2000" i="0"/>
                        <a:t> </a:t>
                      </a:r>
                      <a:r>
                        <a:rPr lang="en-US" sz="2000" b="1" i="0"/>
                        <a:t>t</a:t>
                      </a:r>
                      <a:r>
                        <a:rPr lang="en-US" sz="2000" b="1" i="0" baseline="-2500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Frit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/>
                        <a:t>t</a:t>
                      </a:r>
                      <a:r>
                        <a:rPr lang="en-US" sz="2000" b="1" i="0" baseline="-25000"/>
                        <a:t>2</a:t>
                      </a:r>
                      <a:r>
                        <a:rPr lang="en-US" sz="2000" i="0"/>
                        <a:t> = </a:t>
                      </a:r>
                      <a:r>
                        <a:rPr lang="en-US" sz="2000" i="1"/>
                        <a:t>w</a:t>
                      </a:r>
                      <a:r>
                        <a:rPr lang="en-US" sz="2000" i="0"/>
                        <a:t> </a:t>
                      </a:r>
                      <a:r>
                        <a:rPr lang="en-US" sz="2000" smtClean="0">
                          <a:solidFill>
                            <a:schemeClr val="tx1"/>
                          </a:solidFill>
                          <a:latin typeface="cmsy10"/>
                        </a:rPr>
                        <a:t>¢</a:t>
                      </a:r>
                      <a:r>
                        <a:rPr lang="en-US" sz="2000" i="0"/>
                        <a:t> </a:t>
                      </a:r>
                      <a:r>
                        <a:rPr lang="en-US" sz="2000" b="1" i="0"/>
                        <a:t>t</a:t>
                      </a:r>
                      <a:r>
                        <a:rPr lang="en-US" sz="2000" b="1" i="0" baseline="-25000"/>
                        <a:t>1</a:t>
                      </a:r>
                      <a:endParaRPr lang="en-US" sz="2000" i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...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/>
                        <a:t>t</a:t>
                      </a:r>
                      <a:r>
                        <a:rPr lang="en-US" sz="2000" b="1" i="0" baseline="-25000"/>
                        <a:t>9</a:t>
                      </a:r>
                      <a:r>
                        <a:rPr lang="en-US" sz="2000" i="0"/>
                        <a:t> = </a:t>
                      </a:r>
                      <a:r>
                        <a:rPr lang="en-US" sz="2000" i="1"/>
                        <a:t>v</a:t>
                      </a:r>
                      <a:r>
                        <a:rPr lang="en-US" sz="2000" i="0"/>
                        <a:t> </a:t>
                      </a:r>
                      <a:r>
                        <a:rPr lang="en-US" sz="2000" smtClean="0">
                          <a:solidFill>
                            <a:schemeClr val="tx1"/>
                          </a:solidFill>
                          <a:latin typeface="cmsy10"/>
                        </a:rPr>
                        <a:t>¢</a:t>
                      </a:r>
                      <a:r>
                        <a:rPr lang="en-US" sz="2000" i="0"/>
                        <a:t> </a:t>
                      </a:r>
                      <a:r>
                        <a:rPr lang="en-US" sz="2000" b="1" i="0"/>
                        <a:t>t</a:t>
                      </a:r>
                      <a:r>
                        <a:rPr lang="en-US" sz="2000" b="1" i="0" baseline="-250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29200" y="4343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prov. for this tuple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8400" y="4410671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how derived as </a:t>
            </a:r>
            <a:r>
              <a:rPr lang="en-US" b="1"/>
              <a:t>immediate consequence</a:t>
            </a:r>
            <a:r>
              <a:rPr lang="en-US"/>
              <a:t> from other tuples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019800" y="4114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6972300" y="4229101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66800" y="60768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e.g., solving for </a:t>
            </a:r>
            <a:r>
              <a:rPr lang="en-US" sz="2000" b="1"/>
              <a:t>t</a:t>
            </a:r>
            <a:r>
              <a:rPr lang="en-US" sz="2000" b="1" baseline="-25000"/>
              <a:t>1 </a:t>
            </a:r>
            <a:r>
              <a:rPr lang="en-US" sz="2000"/>
              <a:t>we find </a:t>
            </a:r>
            <a:r>
              <a:rPr lang="en-US" sz="2000" b="1"/>
              <a:t>t</a:t>
            </a:r>
            <a:r>
              <a:rPr lang="en-US" sz="2000" b="1" baseline="-25000"/>
              <a:t>1</a:t>
            </a:r>
            <a:r>
              <a:rPr lang="en-US" sz="2000"/>
              <a:t>  =  </a:t>
            </a:r>
            <a:r>
              <a:rPr lang="en-US" sz="2000" i="1"/>
              <a:t>u</a:t>
            </a:r>
            <a:r>
              <a:rPr lang="en-US" sz="2000"/>
              <a:t> + </a:t>
            </a:r>
            <a:r>
              <a:rPr lang="en-US" sz="2000" i="1"/>
              <a:t>u</a:t>
            </a:r>
            <a:r>
              <a:rPr lang="en-US" sz="2000" baseline="30000"/>
              <a:t>2</a:t>
            </a:r>
            <a:r>
              <a:rPr lang="en-US" sz="2000" i="1"/>
              <a:t>vw</a:t>
            </a:r>
            <a:r>
              <a:rPr lang="en-US" sz="2000"/>
              <a:t> + </a:t>
            </a:r>
            <a:r>
              <a:rPr lang="en-US" sz="2000" i="1"/>
              <a:t>u</a:t>
            </a:r>
            <a:r>
              <a:rPr lang="en-US" sz="2000" baseline="30000"/>
              <a:t>3</a:t>
            </a:r>
            <a:r>
              <a:rPr lang="en-US" sz="2000" i="1"/>
              <a:t>v</a:t>
            </a:r>
            <a:r>
              <a:rPr lang="en-US" sz="2000" baseline="30000"/>
              <a:t>2</a:t>
            </a:r>
            <a:r>
              <a:rPr lang="en-US" sz="2000" i="1"/>
              <a:t>w</a:t>
            </a:r>
            <a:r>
              <a:rPr lang="en-US" sz="2000" baseline="30000"/>
              <a:t>2</a:t>
            </a:r>
            <a:r>
              <a:rPr lang="en-US" sz="2000"/>
              <a:t> + 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2678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map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20" grpId="0"/>
      <p:bldP spid="20" grpId="1"/>
      <p:bldP spid="23" grpId="0"/>
      <p:bldP spid="24" grpId="0"/>
      <p:bldP spid="33" grpId="0"/>
      <p:bldP spid="19" grpId="0"/>
      <p:bldP spid="1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An Equivalent Way of Thinking of </a:t>
            </a:r>
            <a:br>
              <a:rPr lang="en-US" sz="3200" dirty="0" smtClean="0"/>
            </a:br>
            <a:r>
              <a:rPr lang="en-US" sz="3200" dirty="0" smtClean="0"/>
              <a:t>Systems of Equations: As Graph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017598" y="1981200"/>
          <a:ext cx="2335202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7601"/>
                <a:gridCol w="1167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Synonym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Fruit</a:t>
                      </a:r>
                      <a:r>
                        <a:rPr lang="en-US" sz="1800" baseline="0"/>
                        <a:t> fly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Frit fly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Frit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Fruit</a:t>
                      </a:r>
                      <a:r>
                        <a:rPr lang="en-US" sz="1800" baseline="0"/>
                        <a:t> fly</a:t>
                      </a:r>
                      <a:endParaRPr lang="en-US" sz="18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410200" y="1752600"/>
          <a:ext cx="2335202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601"/>
                <a:gridCol w="1167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Synonym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Fruit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Frit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...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Vinegar fly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33400" y="540573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Graph-based viewpoint useful for practical implementation (we’ll revisit this)</a:t>
            </a:r>
          </a:p>
        </p:txBody>
      </p:sp>
      <p:cxnSp>
        <p:nvCxnSpPr>
          <p:cNvPr id="45" name="Curved Connector 44"/>
          <p:cNvCxnSpPr/>
          <p:nvPr/>
        </p:nvCxnSpPr>
        <p:spPr>
          <a:xfrm flipV="1">
            <a:off x="3352800" y="2286000"/>
            <a:ext cx="20574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endCxn id="55" idx="2"/>
          </p:cNvCxnSpPr>
          <p:nvPr/>
        </p:nvCxnSpPr>
        <p:spPr>
          <a:xfrm>
            <a:off x="3352800" y="2667000"/>
            <a:ext cx="685800" cy="342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endCxn id="55" idx="4"/>
          </p:cNvCxnSpPr>
          <p:nvPr/>
        </p:nvCxnSpPr>
        <p:spPr>
          <a:xfrm rot="10800000">
            <a:off x="4152900" y="3124200"/>
            <a:ext cx="1257300" cy="3048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038600" y="2895600"/>
            <a:ext cx="2286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cmsy10"/>
              </a:rPr>
              <a:t>¢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76" name="Curved Connector 48"/>
          <p:cNvCxnSpPr>
            <a:stCxn id="55" idx="7"/>
          </p:cNvCxnSpPr>
          <p:nvPr/>
        </p:nvCxnSpPr>
        <p:spPr>
          <a:xfrm rot="5400000" flipH="1" flipV="1">
            <a:off x="4576622" y="2095500"/>
            <a:ext cx="490678" cy="117647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048000" y="3733800"/>
            <a:ext cx="411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this graph represents an</a:t>
            </a:r>
          </a:p>
          <a:p>
            <a:r>
              <a:rPr lang="en-US" sz="2000"/>
              <a:t>equation from last slide:</a:t>
            </a:r>
          </a:p>
          <a:p>
            <a:endParaRPr lang="en-US" sz="1000" b="1"/>
          </a:p>
          <a:p>
            <a:r>
              <a:rPr lang="en-US" sz="2000" b="1"/>
              <a:t>t</a:t>
            </a:r>
            <a:r>
              <a:rPr lang="en-US" sz="2000" b="1" baseline="-25000"/>
              <a:t>1</a:t>
            </a:r>
            <a:r>
              <a:rPr lang="en-US" sz="2000"/>
              <a:t> = </a:t>
            </a:r>
            <a:r>
              <a:rPr lang="en-US" sz="2000" i="1"/>
              <a:t>u</a:t>
            </a:r>
            <a:r>
              <a:rPr lang="en-US" sz="2000"/>
              <a:t> + </a:t>
            </a:r>
            <a:r>
              <a:rPr lang="en-US" sz="2000" i="1"/>
              <a:t>u</a:t>
            </a:r>
            <a:r>
              <a:rPr lang="en-US" sz="2000"/>
              <a:t> </a:t>
            </a:r>
            <a:r>
              <a:rPr lang="en-US" sz="2000" smtClean="0">
                <a:latin typeface="cmsy10"/>
              </a:rPr>
              <a:t>¢</a:t>
            </a:r>
            <a:r>
              <a:rPr lang="en-US" sz="2000"/>
              <a:t> </a:t>
            </a:r>
            <a:r>
              <a:rPr lang="en-US" sz="2000" b="1"/>
              <a:t>t</a:t>
            </a:r>
            <a:r>
              <a:rPr lang="en-US" sz="2000" b="1" baseline="-25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r>
              <a:rPr lang="en-US" sz="4000" smtClean="0"/>
              <a:t>: Provenance </a:t>
            </a:r>
            <a:r>
              <a:rPr lang="en-US" sz="4000" dirty="0" smtClean="0"/>
              <a:t>Versatility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mtClean="0"/>
              <a:t>In </a:t>
            </a:r>
            <a:r>
              <a:rPr lang="en-US" cap="small" smtClean="0"/>
              <a:t>Orchestra</a:t>
            </a:r>
            <a:r>
              <a:rPr lang="en-US" smtClean="0"/>
              <a:t>, one kind of annotation (provenance polynomials) can support many kinds of trust models, ranking, ...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Compute propagation of annotations just once</a:t>
            </a:r>
          </a:p>
          <a:p>
            <a:pPr>
              <a:spcAft>
                <a:spcPts val="600"/>
              </a:spcAft>
            </a:pPr>
            <a:r>
              <a:rPr lang="en-US" smtClean="0"/>
              <a:t>Extends to recursive mappings</a:t>
            </a:r>
          </a:p>
          <a:p>
            <a:pPr>
              <a:spcAft>
                <a:spcPts val="600"/>
              </a:spcAft>
            </a:pPr>
            <a:r>
              <a:rPr lang="en-US" smtClean="0"/>
              <a:t>Analysis of previous provenance models: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All special cases of framework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None suffices for </a:t>
            </a:r>
            <a:r>
              <a:rPr lang="en-US" cap="small" smtClean="0"/>
              <a:t>Orchestra</a:t>
            </a:r>
            <a:r>
              <a:rPr lang="en-US" smtClean="0"/>
              <a:t>’s needs</a:t>
            </a:r>
          </a:p>
          <a:p>
            <a:pPr>
              <a:spcAft>
                <a:spcPts val="600"/>
              </a:spcAft>
            </a:pPr>
            <a:r>
              <a:rPr lang="en-US" smtClean="0"/>
              <a:t>Wider applications: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XML/nested relational data </a:t>
            </a:r>
            <a:r>
              <a:rPr lang="en-US" sz="2000" smtClean="0"/>
              <a:t>[Foster+ PODS 08]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Incomplete/probabilistic DBs </a:t>
            </a:r>
            <a:r>
              <a:rPr lang="en-US" sz="2200" smtClean="0"/>
              <a:t>[Green Dagstuhl 08]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Roadmap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smtClean="0">
                <a:solidFill>
                  <a:srgbClr val="FF0000"/>
                </a:solidFill>
              </a:rPr>
              <a:t>Provenance and trust in CDSS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Formal foundations</a:t>
            </a:r>
          </a:p>
          <a:p>
            <a:pPr lvl="1">
              <a:spcAft>
                <a:spcPts val="600"/>
              </a:spcAft>
            </a:pPr>
            <a:r>
              <a:rPr lang="en-US" b="1" smtClean="0">
                <a:solidFill>
                  <a:srgbClr val="FF0000"/>
                </a:solidFill>
              </a:rPr>
              <a:t>Practical implementation</a:t>
            </a:r>
          </a:p>
          <a:p>
            <a:pPr>
              <a:spcAft>
                <a:spcPts val="600"/>
              </a:spcAft>
            </a:pPr>
            <a:r>
              <a:rPr lang="en-US" smtClean="0"/>
              <a:t>Evolution in CDSS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Changes to data, mappings, schemas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A unifying paradigm</a:t>
            </a:r>
          </a:p>
          <a:p>
            <a:pPr>
              <a:spcAft>
                <a:spcPts val="600"/>
              </a:spcAft>
            </a:pPr>
            <a:r>
              <a:rPr lang="en-US" smtClean="0"/>
              <a:t>Related Work</a:t>
            </a:r>
          </a:p>
          <a:p>
            <a:pPr>
              <a:spcAft>
                <a:spcPts val="600"/>
              </a:spcAft>
            </a:pPr>
            <a:r>
              <a:rPr lang="en-US" smtClean="0"/>
              <a:t>Conclusions and Future 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28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Update Exchange in </a:t>
            </a:r>
            <a:r>
              <a:rPr lang="en-US" sz="3600" cap="small"/>
              <a:t>Orchestra</a:t>
            </a:r>
            <a:r>
              <a:rPr lang="en-US" sz="3600"/>
              <a:t>: a Prototype CDSS </a:t>
            </a:r>
            <a:r>
              <a:rPr lang="en-US" sz="2400" smtClean="0"/>
              <a:t>[Green+ VLDB 07, Green+ SIGMOD 07]</a:t>
            </a:r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90800"/>
            <a:ext cx="1752600" cy="160020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Create provenance </a:t>
            </a:r>
            <a:r>
              <a:rPr lang="en-US" sz="2000" smtClean="0"/>
              <a:t>tables, rules </a:t>
            </a:r>
            <a:r>
              <a:rPr lang="en-US" sz="2000"/>
              <a:t>to compute them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2590800"/>
            <a:ext cx="1574800" cy="1600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Compute incremental </a:t>
            </a:r>
            <a:r>
              <a:rPr lang="en-US" sz="2000"/>
              <a:t>propagation (delta) rules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5200" y="2590800"/>
            <a:ext cx="1397000" cy="1600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Generate SQL </a:t>
            </a:r>
            <a:r>
              <a:rPr lang="en-US" sz="2000"/>
              <a:t>queries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3200" y="2743200"/>
            <a:ext cx="1295400" cy="1295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Run SQL queries to fixpoint</a:t>
            </a:r>
          </a:p>
        </p:txBody>
      </p:sp>
      <p:sp>
        <p:nvSpPr>
          <p:cNvPr id="9" name="Can 8"/>
          <p:cNvSpPr/>
          <p:nvPr/>
        </p:nvSpPr>
        <p:spPr>
          <a:xfrm>
            <a:off x="6172200" y="4572000"/>
            <a:ext cx="990600" cy="9906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Data</a:t>
            </a:r>
          </a:p>
        </p:txBody>
      </p:sp>
      <p:sp>
        <p:nvSpPr>
          <p:cNvPr id="10" name="Can 9"/>
          <p:cNvSpPr/>
          <p:nvPr/>
        </p:nvSpPr>
        <p:spPr>
          <a:xfrm>
            <a:off x="7239000" y="4572000"/>
            <a:ext cx="990600" cy="9906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Prov</a:t>
            </a:r>
          </a:p>
        </p:txBody>
      </p: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>
            <a:off x="2362200" y="33909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7" idx="1"/>
          </p:cNvCxnSpPr>
          <p:nvPr/>
        </p:nvCxnSpPr>
        <p:spPr>
          <a:xfrm>
            <a:off x="4394200" y="3390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8" idx="1"/>
          </p:cNvCxnSpPr>
          <p:nvPr/>
        </p:nvCxnSpPr>
        <p:spPr>
          <a:xfrm>
            <a:off x="6172200" y="3390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rved Right Arrow 24"/>
          <p:cNvSpPr/>
          <p:nvPr/>
        </p:nvSpPr>
        <p:spPr>
          <a:xfrm>
            <a:off x="6553200" y="4191000"/>
            <a:ext cx="76200" cy="304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7467600" y="4191000"/>
            <a:ext cx="76200" cy="304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rot="10800000">
            <a:off x="7772400" y="4191000"/>
            <a:ext cx="76200" cy="304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10800000">
            <a:off x="6858001" y="4191000"/>
            <a:ext cx="76200" cy="304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19200" y="2057400"/>
            <a:ext cx="457200" cy="457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1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57800" y="2057400"/>
            <a:ext cx="457200" cy="457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2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34200" y="2057400"/>
            <a:ext cx="457200" cy="457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3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7000" y="458366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(2nd part of talk)</a:t>
            </a:r>
            <a:endParaRPr lang="en-US" sz="2000"/>
          </a:p>
        </p:txBody>
      </p:sp>
      <p:sp>
        <p:nvSpPr>
          <p:cNvPr id="40" name="Left Brace 39"/>
          <p:cNvSpPr/>
          <p:nvPr/>
        </p:nvSpPr>
        <p:spPr>
          <a:xfrm rot="16200000">
            <a:off x="3505200" y="3733800"/>
            <a:ext cx="2286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68290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57200" y="4419600"/>
          <a:ext cx="2386013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935355"/>
                <a:gridCol w="902653"/>
              </a:tblGrid>
              <a:tr h="240303">
                <a:tc>
                  <a:txBody>
                    <a:bodyPr/>
                    <a:lstStyle/>
                    <a:p>
                      <a:r>
                        <a:rPr lang="en-US" dirty="0" smtClean="0"/>
                        <a:t>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</a:t>
                      </a:r>
                      <a:endParaRPr lang="en-US" dirty="0"/>
                    </a:p>
                  </a:txBody>
                  <a:tcPr/>
                </a:tc>
              </a:tr>
              <a:tr h="293097"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Lemur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catta</a:t>
                      </a:r>
                      <a:endParaRPr lang="en-US" i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8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smtClean="0"/>
              <a:t>Example: Sharing Morphological Data</a:t>
            </a:r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5821680"/>
          <a:ext cx="3836036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0868"/>
                <a:gridCol w="1975168"/>
              </a:tblGrid>
              <a:tr h="242371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Common Name</a:t>
                      </a:r>
                      <a:endParaRPr lang="en-US"/>
                    </a:p>
                  </a:txBody>
                  <a:tcPr/>
                </a:tc>
              </a:tr>
              <a:tr h="242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1379220"/>
          <a:ext cx="4172395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04557"/>
                <a:gridCol w="813816"/>
                <a:gridCol w="1227138"/>
                <a:gridCol w="759841"/>
              </a:tblGrid>
              <a:tr h="287867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Image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Alice’s field observations: </a:t>
            </a:r>
            <a:r>
              <a:rPr lang="en-US" b="1" i="1" smtClean="0"/>
              <a:t>A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4572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Bob’s field observations: </a:t>
            </a:r>
            <a:r>
              <a:rPr lang="en-US" b="1" i="1" smtClean="0"/>
              <a:t>B</a:t>
            </a:r>
            <a:r>
              <a:rPr lang="en-US" b="1" smtClean="0"/>
              <a:t>, </a:t>
            </a:r>
            <a:r>
              <a:rPr lang="en-US" b="1" i="1" smtClean="0"/>
              <a:t>C</a:t>
            </a:r>
            <a:endParaRPr lang="en-US" b="1" i="1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5504" y="2458036"/>
            <a:ext cx="703883" cy="5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7200" y="3569732"/>
          <a:ext cx="2497011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227138"/>
                <a:gridCol w="72186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</a:t>
                      </a:r>
                      <a:r>
                        <a:rPr lang="en-US" baseline="0" smtClean="0"/>
                        <a:t>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105400" y="3798332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7200" y="544068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Standard species names: </a:t>
            </a:r>
            <a:r>
              <a:rPr lang="en-US" b="1" i="1" smtClean="0"/>
              <a:t>D</a:t>
            </a:r>
            <a:endParaRPr lang="en-US" b="1" i="1"/>
          </a:p>
        </p:txBody>
      </p:sp>
      <p:sp>
        <p:nvSpPr>
          <p:cNvPr id="23" name="TextBox 22"/>
          <p:cNvSpPr txBox="1"/>
          <p:nvPr/>
        </p:nvSpPr>
        <p:spPr>
          <a:xfrm>
            <a:off x="5029200" y="33644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Carol’s Guide to Primate Hand Colors</a:t>
            </a:r>
            <a:endParaRPr lang="en-US" b="1" i="1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5505" y="1764030"/>
            <a:ext cx="627996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8094" y="4827494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5029200" y="1524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Carol wants to gather information from Alice, Bob, uBio, and put into own data repository:</a:t>
            </a:r>
            <a:endParaRPr lang="en-US" sz="240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962400" y="33528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200400" y="38862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352800" y="45720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4000500" y="52197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05400" y="5181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Can do this using</a:t>
            </a:r>
          </a:p>
          <a:p>
            <a:r>
              <a:rPr lang="en-US" sz="2400" b="1" smtClean="0"/>
              <a:t>schema</a:t>
            </a:r>
            <a:r>
              <a:rPr lang="en-US" sz="2400" smtClean="0"/>
              <a:t> </a:t>
            </a:r>
            <a:r>
              <a:rPr lang="en-US" sz="2400" b="1" smtClean="0"/>
              <a:t>mappings</a:t>
            </a:r>
            <a:endParaRPr lang="en-US" sz="2400"/>
          </a:p>
        </p:txBody>
      </p:sp>
      <p:sp>
        <p:nvSpPr>
          <p:cNvPr id="69" name="TextBox 68"/>
          <p:cNvSpPr txBox="1"/>
          <p:nvPr/>
        </p:nvSpPr>
        <p:spPr>
          <a:xfrm>
            <a:off x="3429000" y="403815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schema mappings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8" grpId="0"/>
      <p:bldP spid="68" grpId="0"/>
      <p:bldP spid="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smtClean="0"/>
              <a:t>Creating Provenance Tables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Ideal world: DBMS supports provenance “natively”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Until then: need practical </a:t>
            </a:r>
            <a:r>
              <a:rPr lang="en-US" b="1" dirty="0" smtClean="0"/>
              <a:t>encoding</a:t>
            </a:r>
            <a:r>
              <a:rPr lang="en-US" dirty="0" smtClean="0"/>
              <a:t> scheme, storing provenance in tables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Can’t rely on user-defined functions to combine annotations (not portable, interfere with optimization)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As much as possible, do it in SQL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Keep storage overhead reasonable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We use a relational encoding scheme based on viewpoint of provenance as</a:t>
            </a:r>
            <a:r>
              <a:rPr lang="en-US" b="1" dirty="0" smtClean="0"/>
              <a:t> </a:t>
            </a:r>
            <a:r>
              <a:rPr lang="en-US" dirty="0" smtClean="0"/>
              <a:t>a</a:t>
            </a:r>
            <a:r>
              <a:rPr lang="en-US" b="1" dirty="0" smtClean="0"/>
              <a:t> graph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Encoding Provenance Graph in Tables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41294" y="2743200"/>
          <a:ext cx="2637473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5355"/>
                <a:gridCol w="1702118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Comm. Name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</a:t>
                      </a:r>
                      <a:r>
                        <a:rPr lang="en-US" sz="1600" i="1" baseline="0" smtClean="0"/>
                        <a:t> catta</a:t>
                      </a:r>
                      <a:endParaRPr lang="en-US" sz="1600" i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Lemur</a:t>
                      </a:r>
                      <a:endParaRPr lang="en-US" sz="1600" i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295400"/>
          <a:ext cx="3351404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35355"/>
                <a:gridCol w="1227138"/>
                <a:gridCol w="72186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Character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State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81600" y="2590800"/>
          <a:ext cx="2857247" cy="67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85354"/>
                <a:gridCol w="117189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smtClean="0"/>
                        <a:t>Comm.</a:t>
                      </a:r>
                      <a:r>
                        <a:rPr lang="en-US" sz="1600" baseline="0" smtClean="0"/>
                        <a:t> Name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Lemur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96553" y="4057710"/>
          <a:ext cx="2231073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4393"/>
                <a:gridCol w="1376680"/>
              </a:tblGrid>
              <a:tr h="151476"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Comm. Name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1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</a:t>
                      </a:r>
                      <a:r>
                        <a:rPr lang="en-US" sz="1600" i="1" baseline="0" smtClean="0"/>
                        <a:t> </a:t>
                      </a:r>
                      <a:r>
                        <a:rPr lang="en-US" sz="1600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L.</a:t>
                      </a:r>
                      <a:endParaRPr lang="en-US" sz="1600" i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1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</a:t>
                      </a:r>
                      <a:r>
                        <a:rPr lang="en-US" sz="1600" i="1" baseline="0" smtClean="0"/>
                        <a:t> </a:t>
                      </a:r>
                      <a:r>
                        <a:rPr lang="en-US" sz="1600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L.</a:t>
                      </a:r>
                      <a:endParaRPr lang="en-US" sz="1600" i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800" y="4057710"/>
          <a:ext cx="3119820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293"/>
                <a:gridCol w="854393"/>
                <a:gridCol w="1108266"/>
                <a:gridCol w="72186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Character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State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06353" y="4057710"/>
          <a:ext cx="2548573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6680"/>
                <a:gridCol w="117189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smtClean="0"/>
                        <a:t>Comm.</a:t>
                      </a:r>
                      <a:r>
                        <a:rPr lang="en-US" sz="1600" baseline="0" smtClean="0"/>
                        <a:t> Name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L.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800600" y="1438870"/>
            <a:ext cx="41148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smtClean="0"/>
              <a:t>m</a:t>
            </a:r>
            <a:r>
              <a:rPr lang="en-US" b="1" baseline="-25000" smtClean="0"/>
              <a:t>1</a:t>
            </a:r>
            <a:r>
              <a:rPr lang="en-US" smtClean="0"/>
              <a:t>:</a:t>
            </a:r>
            <a:r>
              <a:rPr lang="en-US" i="1" smtClean="0"/>
              <a:t>  E</a:t>
            </a:r>
            <a:r>
              <a:rPr lang="en-US" smtClean="0"/>
              <a:t>(name, color)   :– </a:t>
            </a:r>
            <a:endParaRPr lang="en-US" i="1" smtClean="0"/>
          </a:p>
          <a:p>
            <a:r>
              <a:rPr lang="en-US" i="1" smtClean="0"/>
              <a:t>             A</a:t>
            </a:r>
            <a:r>
              <a:rPr lang="en-US" smtClean="0"/>
              <a:t>(id, species, “hand color”, color),  </a:t>
            </a:r>
          </a:p>
          <a:p>
            <a:r>
              <a:rPr lang="en-US" i="1" smtClean="0"/>
              <a:t>             D</a:t>
            </a:r>
            <a:r>
              <a:rPr lang="en-US" smtClean="0"/>
              <a:t>(species, name)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35814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Provenance table for </a:t>
            </a:r>
            <a:r>
              <a:rPr lang="en-US" sz="2000" b="1" i="1" smtClean="0"/>
              <a:t>m</a:t>
            </a:r>
            <a:r>
              <a:rPr lang="en-US" sz="2000" b="1" baseline="-25000" smtClean="0"/>
              <a:t>1</a:t>
            </a:r>
            <a:r>
              <a:rPr lang="en-US" sz="2000" b="1" smtClean="0"/>
              <a:t>:</a:t>
            </a:r>
            <a:endParaRPr lang="en-US" sz="2000" b="1" baseline="-25000"/>
          </a:p>
        </p:txBody>
      </p:sp>
      <p:sp>
        <p:nvSpPr>
          <p:cNvPr id="16" name="TextBox 15"/>
          <p:cNvSpPr txBox="1"/>
          <p:nvPr/>
        </p:nvSpPr>
        <p:spPr>
          <a:xfrm>
            <a:off x="4800600" y="1066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Datalog mappings:</a:t>
            </a:r>
            <a:endParaRPr lang="en-US" sz="2000" b="1" baseline="-25000"/>
          </a:p>
        </p:txBody>
      </p:sp>
      <p:sp>
        <p:nvSpPr>
          <p:cNvPr id="17" name="TextBox 16"/>
          <p:cNvSpPr txBox="1"/>
          <p:nvPr/>
        </p:nvSpPr>
        <p:spPr>
          <a:xfrm>
            <a:off x="609600" y="52533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Compress table using mapping’s correspondences</a:t>
            </a:r>
          </a:p>
        </p:txBody>
      </p:sp>
      <p:cxnSp>
        <p:nvCxnSpPr>
          <p:cNvPr id="26" name="Shape 78"/>
          <p:cNvCxnSpPr/>
          <p:nvPr/>
        </p:nvCxnSpPr>
        <p:spPr>
          <a:xfrm>
            <a:off x="3962400" y="1828800"/>
            <a:ext cx="800100" cy="533400"/>
          </a:xfrm>
          <a:prstGeom prst="curvedConnector2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78"/>
          <p:cNvCxnSpPr/>
          <p:nvPr/>
        </p:nvCxnSpPr>
        <p:spPr>
          <a:xfrm flipV="1">
            <a:off x="3581400" y="2476500"/>
            <a:ext cx="1066800" cy="723900"/>
          </a:xfrm>
          <a:prstGeom prst="curvedConnector3">
            <a:avLst>
              <a:gd name="adj1" fmla="val 50000"/>
            </a:avLst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78"/>
          <p:cNvCxnSpPr/>
          <p:nvPr/>
        </p:nvCxnSpPr>
        <p:spPr>
          <a:xfrm>
            <a:off x="3581400" y="3276600"/>
            <a:ext cx="609600" cy="38100"/>
          </a:xfrm>
          <a:prstGeom prst="curvedConnector3">
            <a:avLst>
              <a:gd name="adj1" fmla="val 50000"/>
            </a:avLst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78"/>
          <p:cNvCxnSpPr/>
          <p:nvPr/>
        </p:nvCxnSpPr>
        <p:spPr>
          <a:xfrm rot="16200000" flipH="1">
            <a:off x="3638550" y="2533650"/>
            <a:ext cx="990600" cy="342900"/>
          </a:xfrm>
          <a:prstGeom prst="curvedConnector3">
            <a:avLst>
              <a:gd name="adj1" fmla="val 50000"/>
            </a:avLst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/>
          <p:nvPr/>
        </p:nvCxnSpPr>
        <p:spPr>
          <a:xfrm rot="16200000" flipH="1">
            <a:off x="4690110" y="2663190"/>
            <a:ext cx="563880" cy="41910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flipV="1">
            <a:off x="4419600" y="3154680"/>
            <a:ext cx="762000" cy="16002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6019800" y="4286310"/>
            <a:ext cx="12192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7200900" y="4324410"/>
            <a:ext cx="12192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619500" y="4248210"/>
            <a:ext cx="12954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10000" y="367671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= A.Species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43600" y="371915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= D.Comm. Name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67600" y="3733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= A.Character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" y="5715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Rewrite mappings to fill provenance table (</a:t>
            </a:r>
            <a:r>
              <a:rPr lang="en-US" sz="2000" smtClean="0"/>
              <a:t>from Alice, Bob, uBio)</a:t>
            </a:r>
            <a:r>
              <a:rPr lang="en-US" sz="2400" smtClean="0"/>
              <a:t>, and Carol’s DB </a:t>
            </a:r>
            <a:r>
              <a:rPr lang="en-US" sz="2000" smtClean="0"/>
              <a:t>(from provenance table)</a:t>
            </a:r>
            <a:endParaRPr lang="en-US" sz="2400" b="1" i="1"/>
          </a:p>
        </p:txBody>
      </p:sp>
      <p:sp>
        <p:nvSpPr>
          <p:cNvPr id="50" name="Oval 49"/>
          <p:cNvSpPr/>
          <p:nvPr/>
        </p:nvSpPr>
        <p:spPr>
          <a:xfrm>
            <a:off x="4648200" y="2286000"/>
            <a:ext cx="2286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cmsy10"/>
              </a:rPr>
              <a:t>¢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191000" y="3200400"/>
            <a:ext cx="2286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cmsy10"/>
              </a:rPr>
              <a:t>¢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64" grpId="0"/>
      <p:bldP spid="65" grpId="0"/>
      <p:bldP spid="66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Generating and Executing SQL Queries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For each rule in (rewritten) mappings, produce a SQL </a:t>
            </a:r>
            <a:r>
              <a:rPr lang="en-US" sz="2581" dirty="0" smtClean="0">
                <a:latin typeface="Courier New" pitchFamily="49" charset="0"/>
                <a:cs typeface="Courier New" pitchFamily="49" charset="0"/>
              </a:rPr>
              <a:t>select-from-where</a:t>
            </a:r>
            <a:r>
              <a:rPr lang="en-US" sz="3097" dirty="0" smtClean="0"/>
              <a:t> </a:t>
            </a:r>
            <a:r>
              <a:rPr lang="en-US" dirty="0" smtClean="0"/>
              <a:t>query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Semi-naive </a:t>
            </a:r>
            <a:r>
              <a:rPr lang="en-US" dirty="0" err="1" smtClean="0"/>
              <a:t>Datalog</a:t>
            </a:r>
            <a:r>
              <a:rPr lang="en-US" dirty="0" smtClean="0"/>
              <a:t> evaluation using SQL queries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Logic in Java controls iteration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Optimizations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Keep processing and data within DBMS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Exploit indexing, </a:t>
            </a:r>
            <a:r>
              <a:rPr lang="en-US" dirty="0" smtClean="0"/>
              <a:t>keys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Encoding scheme for missing values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May have attributes in output relation that don’t have corresponding values in sources (not discussed in talk)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Need more than SQL’s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/>
              <a:t> values: sometimes several missing values are known to be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Experimental Evaluation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Goal: establish feasibility for workloads typical of </a:t>
            </a:r>
            <a:r>
              <a:rPr lang="en-US" sz="2800" b="1" dirty="0" smtClean="0"/>
              <a:t>bioinformatics </a:t>
            </a:r>
            <a:r>
              <a:rPr lang="en-US" sz="2800" dirty="0" smtClean="0"/>
              <a:t>settings</a:t>
            </a:r>
            <a:endParaRPr lang="en-US" sz="2800" b="1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10s to low 100s of participants (“peers”), GBs of data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Target operational mode: update exchange as overnight batch job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100K lines of Java, running over DB2 v9.5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Synthetic update workload sampled from </a:t>
            </a:r>
            <a:r>
              <a:rPr lang="en-US" sz="2800" b="1" dirty="0" smtClean="0"/>
              <a:t>SWISS-PROT</a:t>
            </a:r>
            <a:r>
              <a:rPr lang="en-US" sz="2800" dirty="0" smtClean="0"/>
              <a:t> biological data set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Real update loads aren’t directly available to us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Randomly-generated schemas and mappings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Dual Xeon 5150 server, 8 GB RAM (2 GB for DB)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Key questions: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Storage overhead of provenance acceptable (say, &lt; DB size)?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Scalability to large numbers of peers, mappings?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364F-ECBB-4EB1-976A-21E26711685D}" type="slidenum">
              <a:rPr lang="en-US"/>
              <a:pPr>
                <a:defRPr/>
              </a:pPr>
              <a:t>33</a:t>
            </a:fld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smtClean="0"/>
              <a:t>Update Exchange Scales to at Least 100 Peers</a:t>
            </a: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6153090"/>
            <a:ext cx="74676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/>
              <a:t>2 relations per peer, ~1 incoming and 1 outgoing mapping / peer (avg)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30590" b="352"/>
          <a:stretch>
            <a:fillRect/>
          </a:stretch>
        </p:blipFill>
        <p:spPr>
          <a:xfrm>
            <a:off x="1219200" y="914400"/>
            <a:ext cx="6553200" cy="508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Provenance Storage Overhead and Computation Time </a:t>
            </a:r>
            <a:br>
              <a:rPr lang="en-US" sz="3000" dirty="0" smtClean="0"/>
            </a:br>
            <a:r>
              <a:rPr lang="en-US" sz="3000" dirty="0" smtClean="0"/>
              <a:t>Acceptable for Dense Networks of Schema Mappings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43" y="2209800"/>
            <a:ext cx="4158357" cy="323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6000690"/>
            <a:ext cx="67818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2 relations per peer, 20 peers, 80K source tuples total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1619190"/>
            <a:ext cx="2362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1619190"/>
            <a:ext cx="2362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Time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46790" y="1981199"/>
            <a:ext cx="4468610" cy="3581401"/>
            <a:chOff x="4446790" y="1981199"/>
            <a:chExt cx="4468610" cy="358140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5802" y="2364208"/>
              <a:ext cx="4399598" cy="319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3069356" y="3358633"/>
              <a:ext cx="31241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r>
                <a:rPr lang="en-US" b="1"/>
                <a:t>Initial compution time (min)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9765" y="2428049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29765" y="2943579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48579" y="342900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47635" y="3952049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47635" y="4457228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Experimental </a:t>
            </a:r>
            <a:r>
              <a:rPr lang="en-US" sz="3600" smtClean="0"/>
              <a:t>Highlights and Takeaways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Provenance overhead small for typical numbers of mappings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Update exchange scales to 100+ peers, 10K+ base </a:t>
            </a:r>
            <a:r>
              <a:rPr lang="en-US" dirty="0" err="1" smtClean="0"/>
              <a:t>tuples</a:t>
            </a:r>
            <a:r>
              <a:rPr lang="en-US" dirty="0" smtClean="0"/>
              <a:t> per peer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Other key results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Different </a:t>
            </a:r>
            <a:r>
              <a:rPr lang="en-US" dirty="0" err="1" smtClean="0"/>
              <a:t>tuple</a:t>
            </a:r>
            <a:r>
              <a:rPr lang="en-US" dirty="0" smtClean="0"/>
              <a:t> sizes, larger data sets: scalability approximately linear in the increased sizes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Incremental </a:t>
            </a:r>
            <a:r>
              <a:rPr lang="en-US" b="1" dirty="0" err="1" smtClean="0"/>
              <a:t>recomputation</a:t>
            </a:r>
            <a:r>
              <a:rPr lang="en-US" dirty="0" smtClean="0"/>
              <a:t> produces significant benefits    (often &gt;10x)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Conclusion</a:t>
            </a:r>
            <a:r>
              <a:rPr lang="en-US" cap="small" dirty="0" smtClean="0"/>
              <a:t>:  Orchestra</a:t>
            </a:r>
            <a:r>
              <a:rPr lang="en-US" dirty="0" smtClean="0"/>
              <a:t> prototype shows CDSS is practical for target domains (100s of peers, batched updates)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Leverages off-the-shelf DBMS for provenance storage, update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Roadmap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/>
          <a:lstStyle/>
          <a:p>
            <a:r>
              <a:rPr lang="en-US" smtClean="0"/>
              <a:t>Provenance and trust in CDSS</a:t>
            </a:r>
          </a:p>
          <a:p>
            <a:pPr lvl="1"/>
            <a:r>
              <a:rPr lang="en-US" smtClean="0"/>
              <a:t>Formal foundations</a:t>
            </a:r>
          </a:p>
          <a:p>
            <a:pPr lvl="1"/>
            <a:r>
              <a:rPr lang="en-US" smtClean="0"/>
              <a:t>Practical implementation</a:t>
            </a:r>
          </a:p>
          <a:p>
            <a:r>
              <a:rPr lang="en-US" b="1" smtClean="0">
                <a:solidFill>
                  <a:srgbClr val="FF0000"/>
                </a:solidFill>
              </a:rPr>
              <a:t>Evolution in CDSS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Changes to data, mappings, schemas</a:t>
            </a:r>
          </a:p>
          <a:p>
            <a:pPr lvl="1"/>
            <a:r>
              <a:rPr lang="en-US" smtClean="0"/>
              <a:t>A unifying paradigm</a:t>
            </a:r>
          </a:p>
          <a:p>
            <a:r>
              <a:rPr lang="en-US" smtClean="0"/>
              <a:t>Related Work</a:t>
            </a:r>
          </a:p>
          <a:p>
            <a:r>
              <a:rPr lang="en-US" smtClean="0"/>
              <a:t>Conclusions and Future 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37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Change is a Constant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Even </a:t>
            </a:r>
            <a:r>
              <a:rPr lang="en-US" smtClean="0"/>
              <a:t>in ordinary DBMS, often </a:t>
            </a:r>
            <a:r>
              <a:rPr lang="en-US" dirty="0" smtClean="0"/>
              <a:t>need to change schemas, data layouts</a:t>
            </a:r>
            <a:r>
              <a:rPr lang="en-US" smtClean="0"/>
              <a:t>, handle data </a:t>
            </a:r>
            <a:r>
              <a:rPr lang="en-US" dirty="0" smtClean="0"/>
              <a:t>updates, …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Existing solutions are quite narrow and </a:t>
            </a:r>
            <a:r>
              <a:rPr lang="en-US" smtClean="0"/>
              <a:t>limited!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mtClean="0"/>
              <a:t>CDSS likely </a:t>
            </a:r>
            <a:r>
              <a:rPr lang="en-US" dirty="0" smtClean="0"/>
              <a:t>to exacerbate this, </a:t>
            </a:r>
            <a:r>
              <a:rPr lang="en-US" b="1" dirty="0" smtClean="0"/>
              <a:t>evolving</a:t>
            </a:r>
            <a:r>
              <a:rPr lang="en-US" dirty="0" smtClean="0"/>
              <a:t> </a:t>
            </a:r>
            <a:r>
              <a:rPr lang="en-US" smtClean="0"/>
              <a:t>continually:</a:t>
            </a:r>
            <a:endParaRPr lang="en-US" sz="1300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Data is inserted, deleted</a:t>
            </a:r>
            <a:r>
              <a:rPr lang="en-US" smtClean="0"/>
              <a:t>, modified (update exchange)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smtClean="0"/>
              <a:t>Schemas </a:t>
            </a:r>
            <a:r>
              <a:rPr lang="en-US" dirty="0" smtClean="0"/>
              <a:t>and/or mappings </a:t>
            </a:r>
            <a:r>
              <a:rPr lang="en-US" smtClean="0"/>
              <a:t>change (schema evolution</a:t>
            </a:r>
            <a:r>
              <a:rPr lang="en-US" dirty="0" smtClean="0"/>
              <a:t>, </a:t>
            </a:r>
            <a:r>
              <a:rPr lang="en-US" smtClean="0"/>
              <a:t>mapping evolution)</a:t>
            </a:r>
            <a:endParaRPr lang="en-US" dirty="0" smtClean="0"/>
          </a:p>
          <a:p>
            <a:pPr lvl="2">
              <a:spcAft>
                <a:spcPts val="1200"/>
              </a:spcAft>
            </a:pPr>
            <a:r>
              <a:rPr lang="en-US" dirty="0" smtClean="0"/>
              <a:t>More rarely; </a:t>
            </a:r>
            <a:r>
              <a:rPr lang="en-US" smtClean="0"/>
              <a:t>but often </a:t>
            </a:r>
            <a:r>
              <a:rPr lang="en-US" dirty="0" smtClean="0"/>
              <a:t>in </a:t>
            </a:r>
            <a:r>
              <a:rPr lang="en-US" smtClean="0"/>
              <a:t>young systems</a:t>
            </a:r>
            <a:endParaRPr lang="en-US" sz="11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Need efficient, </a:t>
            </a:r>
            <a:r>
              <a:rPr lang="en-US" b="1" dirty="0" smtClean="0"/>
              <a:t>incremental</a:t>
            </a:r>
            <a:r>
              <a:rPr lang="en-US" dirty="0" smtClean="0"/>
              <a:t> approach to propagating these various changes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b="1"/>
              <a:t>Incremental update exchange </a:t>
            </a:r>
            <a:r>
              <a:rPr lang="en-US" sz="2400"/>
              <a:t>(cf. view maintenance)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/>
              <a:t>Change Propagation: A Problem of </a:t>
            </a:r>
            <a:br>
              <a:rPr lang="en-US" sz="3200"/>
            </a:br>
            <a:r>
              <a:rPr lang="en-US" sz="3200"/>
              <a:t>Computing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219200" y="2819400"/>
            <a:ext cx="1981200" cy="923330"/>
            <a:chOff x="1219200" y="2819400"/>
            <a:chExt cx="1981200" cy="923330"/>
          </a:xfrm>
        </p:grpSpPr>
        <p:sp>
          <p:nvSpPr>
            <p:cNvPr id="7" name="Magnetic Disk 6"/>
            <p:cNvSpPr/>
            <p:nvPr/>
          </p:nvSpPr>
          <p:spPr>
            <a:xfrm>
              <a:off x="2667000" y="3124200"/>
              <a:ext cx="5334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i="1"/>
                <a:t>R</a:t>
              </a:r>
              <a:r>
                <a:rPr lang="en-US" b="1" baseline="30000" smtClean="0">
                  <a:solidFill>
                    <a:schemeClr val="bg1"/>
                  </a:solidFill>
                  <a:latin typeface="cmmi10"/>
                </a:rPr>
                <a:t>¢</a:t>
              </a:r>
              <a:endParaRPr 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81940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Change to source data</a:t>
              </a:r>
            </a:p>
            <a:p>
              <a:r>
                <a:rPr lang="en-US"/>
                <a:t>(difference)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3400" y="2133600"/>
            <a:ext cx="8153400" cy="685800"/>
            <a:chOff x="533400" y="2133600"/>
            <a:chExt cx="8153400" cy="685800"/>
          </a:xfrm>
        </p:grpSpPr>
        <p:sp>
          <p:nvSpPr>
            <p:cNvPr id="5" name="Magnetic Disk 4"/>
            <p:cNvSpPr/>
            <p:nvPr/>
          </p:nvSpPr>
          <p:spPr>
            <a:xfrm>
              <a:off x="2819400" y="2286000"/>
              <a:ext cx="5334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i="1"/>
                <a:t>R</a:t>
              </a:r>
            </a:p>
          </p:txBody>
        </p:sp>
        <p:sp>
          <p:nvSpPr>
            <p:cNvPr id="6" name="Magnetic Disk 5"/>
            <p:cNvSpPr/>
            <p:nvPr/>
          </p:nvSpPr>
          <p:spPr>
            <a:xfrm>
              <a:off x="5105400" y="2286000"/>
              <a:ext cx="533400" cy="53340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/>
                <a:t>V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657600" y="2590800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57600" y="2133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mappings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0" y="2286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Source data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2297668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Derived instance (view)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226689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Given: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7600" y="2962870"/>
            <a:ext cx="5029200" cy="923330"/>
            <a:chOff x="3657600" y="2962870"/>
            <a:chExt cx="5029200" cy="923330"/>
          </a:xfrm>
        </p:grpSpPr>
        <p:sp>
          <p:nvSpPr>
            <p:cNvPr id="8" name="Magnetic Disk 7"/>
            <p:cNvSpPr/>
            <p:nvPr/>
          </p:nvSpPr>
          <p:spPr>
            <a:xfrm>
              <a:off x="5105400" y="3124200"/>
              <a:ext cx="533400" cy="53340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/>
                <a:t>V</a:t>
              </a:r>
              <a:r>
                <a:rPr lang="en-US" b="1" baseline="30000" smtClean="0">
                  <a:solidFill>
                    <a:schemeClr val="bg1"/>
                  </a:solidFill>
                  <a:latin typeface="cmmi10"/>
                </a:rPr>
                <a:t>¢</a:t>
              </a: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200" y="2962870"/>
              <a:ext cx="2895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Change to </a:t>
              </a:r>
            </a:p>
            <a:p>
              <a:r>
                <a:rPr lang="en-US"/>
                <a:t>derived instance </a:t>
              </a:r>
            </a:p>
            <a:p>
              <a:r>
                <a:rPr lang="en-US"/>
                <a:t>(difference)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7600" y="30480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Compute: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400" y="4800600"/>
            <a:ext cx="8153400" cy="685800"/>
            <a:chOff x="533400" y="4800600"/>
            <a:chExt cx="8153400" cy="685800"/>
          </a:xfrm>
        </p:grpSpPr>
        <p:sp>
          <p:nvSpPr>
            <p:cNvPr id="18" name="Magnetic Disk 17"/>
            <p:cNvSpPr/>
            <p:nvPr/>
          </p:nvSpPr>
          <p:spPr>
            <a:xfrm>
              <a:off x="2819400" y="4953000"/>
              <a:ext cx="533400" cy="533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i="1"/>
                <a:t>R</a:t>
              </a:r>
            </a:p>
          </p:txBody>
        </p:sp>
        <p:sp>
          <p:nvSpPr>
            <p:cNvPr id="19" name="Magnetic Disk 18"/>
            <p:cNvSpPr/>
            <p:nvPr/>
          </p:nvSpPr>
          <p:spPr>
            <a:xfrm>
              <a:off x="5105400" y="4953000"/>
              <a:ext cx="533400" cy="53340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/>
                <a:t>V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657600" y="5257800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657600" y="4800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mappings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00" y="4953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Source data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1200" y="4964668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Derived instance (view)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493389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Given: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57600" y="5715000"/>
            <a:ext cx="5029200" cy="646331"/>
            <a:chOff x="3657600" y="5715000"/>
            <a:chExt cx="5029200" cy="646331"/>
          </a:xfrm>
        </p:grpSpPr>
        <p:sp>
          <p:nvSpPr>
            <p:cNvPr id="21" name="Magnetic Disk 20"/>
            <p:cNvSpPr/>
            <p:nvPr/>
          </p:nvSpPr>
          <p:spPr>
            <a:xfrm>
              <a:off x="5105400" y="5791200"/>
              <a:ext cx="533400" cy="53340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/>
                <a:t>V</a:t>
              </a:r>
              <a:r>
                <a:rPr lang="en-US" b="1" baseline="30000" smtClean="0">
                  <a:solidFill>
                    <a:schemeClr val="bg1"/>
                  </a:solidFill>
                  <a:latin typeface="cmmi10"/>
                </a:rPr>
                <a:t>¢</a:t>
              </a:r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200" y="57150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Change to </a:t>
              </a:r>
            </a:p>
            <a:p>
              <a:r>
                <a:rPr lang="en-US"/>
                <a:t>derived instance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57150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Compute: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447800" y="5410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Change to </a:t>
            </a:r>
            <a:r>
              <a:rPr lang="en-US" b="1"/>
              <a:t>mappings </a:t>
            </a:r>
            <a:r>
              <a:rPr lang="en-US"/>
              <a:t>(another kind of difference)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57200" y="4191000"/>
            <a:ext cx="82296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Mapping evolution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(cf. view adaptation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[Gupta+ 95]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/>
      <p:bldP spid="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a Schema Mapping and </a:t>
            </a:r>
            <a:br>
              <a:rPr lang="en-US" sz="3600" dirty="0" smtClean="0"/>
            </a:br>
            <a:r>
              <a:rPr lang="en-US" sz="3600" dirty="0" smtClean="0"/>
              <a:t>How is it Used?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Schema mappings relate databases with </a:t>
            </a:r>
            <a:r>
              <a:rPr lang="en-US" sz="2400" smtClean="0"/>
              <a:t>different schemas</a:t>
            </a:r>
            <a:endParaRPr lang="en-US" sz="2400" dirty="0" smtClean="0"/>
          </a:p>
          <a:p>
            <a:r>
              <a:rPr lang="en-US" sz="2400" dirty="0" smtClean="0"/>
              <a:t>Informally, think of correspondences between schema elements: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sz="2400" dirty="0" smtClean="0"/>
              <a:t>To actually </a:t>
            </a:r>
            <a:r>
              <a:rPr lang="en-US" sz="2400" b="1" dirty="0" smtClean="0"/>
              <a:t>transform</a:t>
            </a:r>
            <a:r>
              <a:rPr lang="en-US" sz="2400" dirty="0" smtClean="0"/>
              <a:t> data according to these mappings, need something analogous to a program or script – mappings in </a:t>
            </a:r>
            <a:r>
              <a:rPr lang="en-US" sz="2400" b="1" dirty="0" err="1" smtClean="0"/>
              <a:t>Datalog</a:t>
            </a:r>
            <a:r>
              <a:rPr lang="en-US" sz="2400" b="1" dirty="0" smtClean="0"/>
              <a:t> </a:t>
            </a:r>
            <a:r>
              <a:rPr lang="en-US" sz="2400" dirty="0" smtClean="0"/>
              <a:t>notation:</a:t>
            </a:r>
          </a:p>
          <a:p>
            <a:pPr lvl="1"/>
            <a:r>
              <a:rPr lang="en-US" sz="2000" dirty="0" smtClean="0"/>
              <a:t>They are both </a:t>
            </a:r>
            <a:r>
              <a:rPr lang="en-US" sz="2000" b="1" dirty="0" smtClean="0"/>
              <a:t>specification</a:t>
            </a:r>
          </a:p>
          <a:p>
            <a:pPr lvl="1"/>
            <a:r>
              <a:rPr lang="en-US" sz="2000" dirty="0" smtClean="0"/>
              <a:t>And executable </a:t>
            </a:r>
            <a:r>
              <a:rPr lang="en-US" sz="2000" b="1" dirty="0" smtClean="0"/>
              <a:t>database queries</a:t>
            </a:r>
            <a:endParaRPr lang="en-US" sz="2400" dirty="0" smtClean="0"/>
          </a:p>
          <a:p>
            <a:r>
              <a:rPr lang="en-US" sz="2400" b="1" dirty="0" smtClean="0"/>
              <a:t>Update exchange: </a:t>
            </a:r>
            <a:r>
              <a:rPr lang="en-US" sz="2400" dirty="0" smtClean="0"/>
              <a:t>the</a:t>
            </a:r>
            <a:r>
              <a:rPr lang="en-US" sz="2400" b="1" dirty="0" smtClean="0"/>
              <a:t> </a:t>
            </a:r>
            <a:r>
              <a:rPr lang="en-US" sz="2400" dirty="0" smtClean="0"/>
              <a:t>process of executing these queries in order to propagate data/updates (and satisfy the mappings)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3318510"/>
          <a:ext cx="2386013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935355"/>
                <a:gridCol w="902653"/>
              </a:tblGrid>
              <a:tr h="240303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Picture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2529840"/>
          <a:ext cx="405771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0055"/>
                <a:gridCol w="935355"/>
                <a:gridCol w="813816"/>
                <a:gridCol w="1146620"/>
                <a:gridCol w="721868"/>
              </a:tblGrid>
              <a:tr h="287867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11497" y="3318510"/>
          <a:ext cx="1941703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671830"/>
                <a:gridCol w="72186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2125981" y="2903221"/>
            <a:ext cx="396240" cy="380999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2895600"/>
            <a:ext cx="2003108" cy="396240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849881" y="2941321"/>
            <a:ext cx="396240" cy="304799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5029200" y="2895600"/>
            <a:ext cx="381000" cy="381000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5870734" y="3044666"/>
            <a:ext cx="396240" cy="98108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688079" y="2941321"/>
            <a:ext cx="396240" cy="304799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4102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</a:rPr>
              <a:t>Can </a:t>
            </a:r>
            <a:r>
              <a:rPr lang="en-US" sz="2400"/>
              <a:t>think of changes to data as a kind of annotated relation</a:t>
            </a:r>
          </a:p>
          <a:p>
            <a:pPr>
              <a:spcAft>
                <a:spcPts val="1800"/>
              </a:spcAft>
              <a:buNone/>
            </a:pPr>
            <a:endParaRPr lang="en-US" sz="2400"/>
          </a:p>
          <a:p>
            <a:pPr>
              <a:spcAft>
                <a:spcPts val="1800"/>
              </a:spcAft>
              <a:buNone/>
            </a:pPr>
            <a:endParaRPr lang="en-US" sz="2400"/>
          </a:p>
          <a:p>
            <a:pPr>
              <a:spcAft>
                <a:spcPts val="1800"/>
              </a:spcAft>
            </a:pPr>
            <a:r>
              <a:rPr lang="en-US" sz="2400"/>
              <a:t>To track provenance in combination with updates, we allow </a:t>
            </a:r>
            <a:r>
              <a:rPr lang="en-US" sz="2400" b="1"/>
              <a:t>negative coefficients</a:t>
            </a:r>
            <a:r>
              <a:rPr lang="en-US" sz="2400"/>
              <a:t> in provenance polynomials:</a:t>
            </a:r>
          </a:p>
          <a:p>
            <a:pPr>
              <a:spcAft>
                <a:spcPts val="1800"/>
              </a:spcAft>
              <a:buNone/>
            </a:pPr>
            <a:r>
              <a:rPr lang="en-US" sz="2400"/>
              <a:t>		</a:t>
            </a:r>
            <a:r>
              <a:rPr lang="en-US" sz="2400" dirty="0" smtClean="0"/>
              <a:t>use (</a:t>
            </a:r>
            <a:r>
              <a:rPr lang="en-US" sz="2400" dirty="0" smtClean="0">
                <a:latin typeface="msbm10"/>
              </a:rPr>
              <a:t>Z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dirty="0" smtClean="0"/>
              <a:t>], +, </a:t>
            </a:r>
            <a:r>
              <a:rPr lang="en-US" sz="2400" dirty="0" smtClean="0">
                <a:latin typeface="cmsy10"/>
              </a:rPr>
              <a:t>¢</a:t>
            </a:r>
            <a:r>
              <a:rPr lang="en-US" sz="2400" dirty="0" smtClean="0"/>
              <a:t>, 0, 1) instead of (</a:t>
            </a:r>
            <a:r>
              <a:rPr lang="en-US" sz="2400" dirty="0" smtClean="0">
                <a:latin typeface="msbm10"/>
              </a:rPr>
              <a:t>N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dirty="0" smtClean="0"/>
              <a:t>], +, </a:t>
            </a:r>
            <a:r>
              <a:rPr lang="en-US" sz="2400" dirty="0" smtClean="0">
                <a:latin typeface="cmsy10"/>
              </a:rPr>
              <a:t>¢</a:t>
            </a:r>
            <a:r>
              <a:rPr lang="en-US" sz="2400" dirty="0" smtClean="0"/>
              <a:t>, 0, 1) !</a:t>
            </a:r>
            <a:endParaRPr lang="en-US" sz="2400"/>
          </a:p>
          <a:p>
            <a:pPr lvl="1">
              <a:spcAft>
                <a:spcPts val="1800"/>
              </a:spcAft>
            </a:pPr>
            <a:r>
              <a:rPr lang="en-US" sz="2000"/>
              <a:t>Uniform representation for both </a:t>
            </a:r>
            <a:r>
              <a:rPr lang="en-US" sz="2000" b="1"/>
              <a:t>data</a:t>
            </a:r>
            <a:r>
              <a:rPr lang="en-US" sz="2000"/>
              <a:t> and </a:t>
            </a:r>
            <a:r>
              <a:rPr lang="en-US" sz="2000" b="1"/>
              <a:t>updates</a:t>
            </a:r>
          </a:p>
          <a:p>
            <a:pPr lvl="1">
              <a:spcAft>
                <a:spcPts val="1800"/>
              </a:spcAft>
            </a:pPr>
            <a:r>
              <a:rPr lang="en-US" sz="2000"/>
              <a:t>Update application = union (a query!)</a:t>
            </a:r>
          </a:p>
          <a:p>
            <a:pPr>
              <a:spcAft>
                <a:spcPts val="1800"/>
              </a:spcAft>
            </a:pPr>
            <a:r>
              <a:rPr lang="en-US" sz="2400"/>
              <a:t>Correctness for query reformulations: </a:t>
            </a:r>
            <a:r>
              <a:rPr lang="en-US" sz="2400" dirty="0" smtClean="0">
                <a:latin typeface="msbm10"/>
              </a:rPr>
              <a:t>Z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dirty="0" smtClean="0"/>
              <a:t>]-</a:t>
            </a:r>
            <a:r>
              <a:rPr lang="en-US" sz="2400" b="1" dirty="0" smtClean="0"/>
              <a:t>equivalence</a:t>
            </a:r>
            <a:endParaRPr lang="en-US" sz="2400"/>
          </a:p>
          <a:p>
            <a:pPr>
              <a:spcAft>
                <a:spcPts val="1800"/>
              </a:spcAft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228600" y="0"/>
            <a:ext cx="87249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How are Differences Represented? </a:t>
            </a:r>
            <a:r>
              <a:rPr lang="en-US" sz="2000" smtClean="0"/>
              <a:t>[Green+ ICDT 09]</a:t>
            </a:r>
            <a:endParaRPr lang="en-US" sz="2400" dirty="0"/>
          </a:p>
        </p:txBody>
      </p:sp>
      <p:sp>
        <p:nvSpPr>
          <p:cNvPr id="9" name="TextBox 12"/>
          <p:cNvSpPr txBox="1"/>
          <p:nvPr/>
        </p:nvSpPr>
        <p:spPr>
          <a:xfrm>
            <a:off x="5410200" y="5257800"/>
            <a:ext cx="18669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/>
              <a:t>R’  </a:t>
            </a:r>
            <a:r>
              <a:rPr lang="en-US" sz="2000" dirty="0" smtClean="0"/>
              <a:t>= </a:t>
            </a:r>
            <a:r>
              <a:rPr lang="en-US" sz="2000" i="1" dirty="0" smtClean="0"/>
              <a:t> </a:t>
            </a:r>
            <a:r>
              <a:rPr lang="en-US" sz="2000" i="1" smtClean="0"/>
              <a:t>R</a:t>
            </a:r>
            <a:r>
              <a:rPr lang="en-US" sz="2000" smtClean="0"/>
              <a:t>  </a:t>
            </a:r>
            <a:r>
              <a:rPr lang="en-US" sz="2000" smtClean="0">
                <a:latin typeface="cmsy10"/>
              </a:rPr>
              <a:t>[ </a:t>
            </a:r>
            <a:r>
              <a:rPr lang="en-US" sz="2000" i="1" smtClean="0"/>
              <a:t>R</a:t>
            </a:r>
            <a:r>
              <a:rPr lang="en-US" sz="2000" baseline="30000" dirty="0" smtClean="0">
                <a:latin typeface="cmmi10"/>
              </a:rPr>
              <a:t>¢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00144" y="2048523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/>
              <a:t>R</a:t>
            </a:r>
            <a:r>
              <a:rPr lang="en-US" sz="2000" baseline="30000" smtClean="0">
                <a:latin typeface="cmmi10"/>
              </a:rPr>
              <a:t>¢</a:t>
            </a:r>
            <a:endParaRPr lang="en-US" sz="200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0" y="1681480"/>
          <a:ext cx="179593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056"/>
                <a:gridCol w="30988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Inserted tuple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+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Deleted tuple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–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 animBg="1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smtClean="0"/>
              <a:t>How are Differences Computed? </a:t>
            </a:r>
            <a:r>
              <a:rPr lang="en-US" sz="2000" smtClean="0"/>
              <a:t>[Green+ ICDT 09]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105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Key insight</a:t>
            </a:r>
            <a:r>
              <a:rPr lang="en-US" sz="2400" smtClean="0"/>
              <a:t>.  Incremental update exchange, schema/mapping evolution really just </a:t>
            </a:r>
            <a:r>
              <a:rPr lang="en-US" sz="2400" dirty="0" smtClean="0"/>
              <a:t>special cases of a more general </a:t>
            </a:r>
            <a:r>
              <a:rPr lang="en-US" sz="2400" smtClean="0"/>
              <a:t>problem:</a:t>
            </a:r>
            <a:endParaRPr lang="en-US" sz="2400" b="1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2400" b="1" smtClean="0">
                <a:solidFill>
                  <a:srgbClr val="FF0000"/>
                </a:solidFill>
              </a:rPr>
              <a:t>		answering queries using views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1800" smtClean="0"/>
              <a:t>[Levy+ 95, Chaudhuri+ 95</a:t>
            </a:r>
            <a:r>
              <a:rPr lang="en-US" sz="1800" dirty="0" smtClean="0"/>
              <a:t>]</a:t>
            </a:r>
            <a:endParaRPr lang="en-US" sz="2000" b="1" smtClean="0"/>
          </a:p>
          <a:p>
            <a:pPr lvl="1">
              <a:spcAft>
                <a:spcPts val="600"/>
              </a:spcAft>
              <a:buNone/>
            </a:pPr>
            <a:endParaRPr lang="en-US" sz="400" b="1" smtClean="0"/>
          </a:p>
          <a:p>
            <a:pPr lvl="1">
              <a:spcAft>
                <a:spcPts val="600"/>
              </a:spcAft>
              <a:buNone/>
            </a:pPr>
            <a:r>
              <a:rPr lang="en-US" sz="2000" b="1" smtClean="0"/>
              <a:t>Given</a:t>
            </a:r>
            <a:r>
              <a:rPr lang="en-US" sz="2000" smtClean="0"/>
              <a:t>: a relational algebra query </a:t>
            </a:r>
            <a:r>
              <a:rPr lang="en-US" sz="2000" i="1" smtClean="0"/>
              <a:t>Q</a:t>
            </a:r>
            <a:r>
              <a:rPr lang="en-US" sz="2000" smtClean="0"/>
              <a:t>    		    (e.g.</a:t>
            </a:r>
            <a:r>
              <a:rPr lang="en-US" sz="2000" i="1"/>
              <a:t> V</a:t>
            </a:r>
            <a:r>
              <a:rPr lang="en-US" sz="2000" b="1" baseline="30000" smtClean="0">
                <a:solidFill>
                  <a:srgbClr val="000000"/>
                </a:solidFill>
                <a:latin typeface="cmmi10"/>
              </a:rPr>
              <a:t>¢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 smtClean="0"/>
              <a:t>= </a:t>
            </a:r>
            <a:r>
              <a:rPr lang="en-US" sz="2000" i="1" smtClean="0"/>
              <a:t>V</a:t>
            </a:r>
            <a:r>
              <a:rPr lang="en-US" sz="2000" smtClean="0"/>
              <a:t>’ – </a:t>
            </a:r>
            <a:r>
              <a:rPr lang="en-US" sz="2000" i="1" smtClean="0"/>
              <a:t>V</a:t>
            </a:r>
            <a:r>
              <a:rPr lang="en-US" sz="2000" smtClean="0"/>
              <a:t>)</a:t>
            </a:r>
          </a:p>
          <a:p>
            <a:pPr lvl="1">
              <a:spcAft>
                <a:spcPts val="600"/>
              </a:spcAft>
              <a:buNone/>
            </a:pPr>
            <a:r>
              <a:rPr lang="en-US" sz="2000" smtClean="0"/>
              <a:t>		and </a:t>
            </a:r>
            <a:r>
              <a:rPr lang="en-US" sz="2000" dirty="0" smtClean="0"/>
              <a:t>set </a:t>
            </a:r>
            <a:r>
              <a:rPr lang="en-US" sz="2000" dirty="0" smtClean="0">
                <a:latin typeface="cmsy10"/>
              </a:rPr>
              <a:t>V</a:t>
            </a:r>
            <a:r>
              <a:rPr lang="en-US" sz="2000" dirty="0" smtClean="0"/>
              <a:t> of </a:t>
            </a:r>
            <a:r>
              <a:rPr lang="en-US" sz="2000" smtClean="0"/>
              <a:t>materialized relational views	(e.g. </a:t>
            </a:r>
            <a:r>
              <a:rPr lang="en-US" sz="2000" i="1" smtClean="0"/>
              <a:t>R</a:t>
            </a:r>
            <a:r>
              <a:rPr lang="en-US" sz="2000" baseline="30000" dirty="0" smtClean="0">
                <a:latin typeface="cmmi10"/>
              </a:rPr>
              <a:t>¢ </a:t>
            </a:r>
            <a:r>
              <a:rPr lang="en-US" sz="2000" smtClean="0"/>
              <a:t>= </a:t>
            </a:r>
            <a:r>
              <a:rPr lang="en-US" sz="2000" i="1" smtClean="0"/>
              <a:t>R</a:t>
            </a:r>
            <a:r>
              <a:rPr lang="en-US" sz="2000" smtClean="0"/>
              <a:t>’ – </a:t>
            </a:r>
            <a:r>
              <a:rPr lang="en-US" sz="2000" i="1" smtClean="0"/>
              <a:t>R</a:t>
            </a:r>
            <a:r>
              <a:rPr lang="en-US" sz="2000" smtClean="0"/>
              <a:t>)</a:t>
            </a:r>
            <a:endParaRPr lang="en-US" sz="2000" dirty="0" smtClean="0"/>
          </a:p>
          <a:p>
            <a:pPr lvl="1">
              <a:spcAft>
                <a:spcPts val="600"/>
              </a:spcAft>
              <a:buNone/>
            </a:pPr>
            <a:r>
              <a:rPr lang="en-US" sz="2000" b="1" smtClean="0"/>
              <a:t>Goal</a:t>
            </a:r>
            <a:r>
              <a:rPr lang="en-US" sz="2000" smtClean="0"/>
              <a:t>: find (optimize) efficient plan for answering </a:t>
            </a:r>
            <a:r>
              <a:rPr lang="en-US" sz="2000" i="1" smtClean="0"/>
              <a:t>Q</a:t>
            </a:r>
            <a:r>
              <a:rPr lang="en-US" sz="2000" smtClean="0"/>
              <a:t>, </a:t>
            </a:r>
          </a:p>
          <a:p>
            <a:pPr lvl="1">
              <a:spcAft>
                <a:spcPts val="600"/>
              </a:spcAft>
              <a:buNone/>
            </a:pPr>
            <a:r>
              <a:rPr lang="en-US" sz="2000" smtClean="0"/>
              <a:t>		possibly using views in </a:t>
            </a:r>
            <a:r>
              <a:rPr lang="en-US" sz="2000" dirty="0" smtClean="0">
                <a:latin typeface="cmsy10"/>
              </a:rPr>
              <a:t>V</a:t>
            </a:r>
            <a:r>
              <a:rPr lang="en-US" sz="2000" dirty="0" smtClean="0"/>
              <a:t>   </a:t>
            </a:r>
            <a:r>
              <a:rPr lang="en-US" sz="2000" smtClean="0"/>
              <a:t>(“reformulation”)	(e.g., </a:t>
            </a:r>
            <a:r>
              <a:rPr lang="en-US" sz="2000" i="1"/>
              <a:t>V</a:t>
            </a:r>
            <a:r>
              <a:rPr lang="en-US" sz="2000" b="1" baseline="30000" smtClean="0">
                <a:solidFill>
                  <a:srgbClr val="000000"/>
                </a:solidFill>
                <a:latin typeface="cmmi10"/>
              </a:rPr>
              <a:t>¢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en-US" sz="2000" smtClean="0"/>
              <a:t>= </a:t>
            </a:r>
            <a:r>
              <a:rPr lang="en-US" sz="2000" i="1" smtClean="0"/>
              <a:t>... R</a:t>
            </a:r>
            <a:r>
              <a:rPr lang="en-US" sz="2000" baseline="30000" dirty="0" smtClean="0">
                <a:latin typeface="cmmi10"/>
              </a:rPr>
              <a:t>¢ </a:t>
            </a:r>
            <a:r>
              <a:rPr lang="en-US" sz="2000" smtClean="0"/>
              <a:t>...)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Well-studied problem for set/bag semantics, conjunctive   queries; crucial new issues here: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How does </a:t>
            </a:r>
            <a:r>
              <a:rPr lang="en-US" sz="2000" b="1" dirty="0" smtClean="0"/>
              <a:t>provenance </a:t>
            </a:r>
            <a:r>
              <a:rPr lang="en-US" sz="2000" smtClean="0"/>
              <a:t>affect query reformulation (query equivalence)?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Does the </a:t>
            </a:r>
            <a:r>
              <a:rPr lang="en-US" sz="2000" b="1" dirty="0" smtClean="0"/>
              <a:t>difference operator</a:t>
            </a:r>
            <a:r>
              <a:rPr lang="en-US" sz="2000" dirty="0" smtClean="0"/>
              <a:t> cause </a:t>
            </a:r>
            <a:r>
              <a:rPr lang="en-US" sz="2000" smtClean="0"/>
              <a:t>problems?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smtClean="0"/>
              <a:t>Query Equivalence for </a:t>
            </a:r>
            <a:r>
              <a:rPr lang="en-US" sz="3200" i="1" smtClean="0"/>
              <a:t>K</a:t>
            </a:r>
            <a:r>
              <a:rPr lang="en-US" sz="3200" smtClean="0"/>
              <a:t>-Relations </a:t>
            </a:r>
            <a:r>
              <a:rPr lang="en-US" sz="1800" smtClean="0"/>
              <a:t>[Green ICDT 09]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3886200" y="150191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msbm10"/>
              </a:rPr>
              <a:t>N</a:t>
            </a:r>
            <a:r>
              <a:rPr lang="en-US" sz="2000" smtClean="0"/>
              <a:t>[</a:t>
            </a:r>
            <a:r>
              <a:rPr lang="en-US" sz="2000" i="1" smtClean="0"/>
              <a:t>X</a:t>
            </a:r>
            <a:r>
              <a:rPr lang="en-US" sz="2000" smtClean="0"/>
              <a:t>]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2895600" y="2335649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msbm10"/>
              </a:rPr>
              <a:t>B</a:t>
            </a:r>
            <a:r>
              <a:rPr lang="en-US" sz="2000" smtClean="0"/>
              <a:t>[</a:t>
            </a:r>
            <a:r>
              <a:rPr lang="en-US" sz="2000" i="1" smtClean="0"/>
              <a:t>X</a:t>
            </a:r>
            <a:r>
              <a:rPr lang="en-US" sz="2000" smtClean="0"/>
              <a:t>]</a:t>
            </a: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4419600" y="233118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Trio(</a:t>
            </a:r>
            <a:r>
              <a:rPr lang="en-US" sz="2000" i="1" smtClean="0"/>
              <a:t>X</a:t>
            </a:r>
            <a:r>
              <a:rPr lang="en-US" sz="2000" smtClean="0"/>
              <a:t>)</a:t>
            </a:r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3613674" y="3258979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Why(</a:t>
            </a:r>
            <a:r>
              <a:rPr lang="en-US" sz="2000" i="1" smtClean="0"/>
              <a:t>X</a:t>
            </a:r>
            <a:r>
              <a:rPr lang="en-US" sz="2000" smtClean="0"/>
              <a:t>)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2895600" y="416891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Lin(</a:t>
            </a:r>
            <a:r>
              <a:rPr lang="en-US" sz="2000" i="1" smtClean="0"/>
              <a:t>X</a:t>
            </a:r>
            <a:r>
              <a:rPr lang="en-US" sz="2000" smtClean="0"/>
              <a:t>)</a:t>
            </a:r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4343400" y="4173379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PosBool(</a:t>
            </a:r>
            <a:r>
              <a:rPr lang="en-US" sz="2000" i="1" smtClean="0"/>
              <a:t>X</a:t>
            </a:r>
            <a:r>
              <a:rPr lang="en-US" sz="2000" smtClean="0"/>
              <a:t>)</a:t>
            </a:r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4038600" y="500711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msbm10"/>
              </a:rPr>
              <a:t>B</a:t>
            </a:r>
            <a:endParaRPr lang="en-US" sz="2000">
              <a:latin typeface="msbm1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3810000" y="1959113"/>
            <a:ext cx="304800" cy="304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3776365" y="2830949"/>
            <a:ext cx="448272" cy="3810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4648200" y="1959114"/>
            <a:ext cx="3048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4648202" y="2873515"/>
            <a:ext cx="380999" cy="372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9" idx="0"/>
          </p:cNvCxnSpPr>
          <p:nvPr/>
        </p:nvCxnSpPr>
        <p:spPr>
          <a:xfrm rot="10800000" flipV="1">
            <a:off x="3695700" y="3711714"/>
            <a:ext cx="4953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0" idx="0"/>
          </p:cNvCxnSpPr>
          <p:nvPr/>
        </p:nvCxnSpPr>
        <p:spPr>
          <a:xfrm>
            <a:off x="4648200" y="3711714"/>
            <a:ext cx="495300" cy="461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2"/>
          </p:cNvCxnSpPr>
          <p:nvPr/>
        </p:nvCxnSpPr>
        <p:spPr>
          <a:xfrm rot="16200000" flipH="1">
            <a:off x="3686206" y="4578517"/>
            <a:ext cx="514291" cy="495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2"/>
          </p:cNvCxnSpPr>
          <p:nvPr/>
        </p:nvCxnSpPr>
        <p:spPr>
          <a:xfrm rot="5400000">
            <a:off x="4640938" y="4580751"/>
            <a:ext cx="509825" cy="49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" y="5692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A path downward from </a:t>
            </a:r>
            <a:r>
              <a:rPr lang="en-US" sz="2000" i="1" smtClean="0">
                <a:latin typeface="Calibri"/>
              </a:rPr>
              <a:t>K</a:t>
            </a:r>
            <a:r>
              <a:rPr lang="en-US" sz="2000" baseline="-25000" smtClean="0">
                <a:latin typeface="Calibri"/>
              </a:rPr>
              <a:t>1</a:t>
            </a:r>
            <a:r>
              <a:rPr lang="en-US" sz="2000" smtClean="0"/>
              <a:t> to </a:t>
            </a:r>
            <a:r>
              <a:rPr lang="en-US" sz="2000" i="1" smtClean="0">
                <a:latin typeface="Calibri"/>
              </a:rPr>
              <a:t>K</a:t>
            </a:r>
            <a:r>
              <a:rPr lang="en-US" sz="2000" baseline="-25000" smtClean="0">
                <a:latin typeface="Calibri"/>
              </a:rPr>
              <a:t>2</a:t>
            </a:r>
            <a:r>
              <a:rPr lang="en-US" sz="2000" smtClean="0"/>
              <a:t> also indicates that for UCQs </a:t>
            </a:r>
            <a:r>
              <a:rPr lang="en-US" sz="2000" i="1" smtClean="0">
                <a:latin typeface="Calibri"/>
              </a:rPr>
              <a:t>Q</a:t>
            </a:r>
            <a:r>
              <a:rPr lang="en-US" sz="2000" baseline="-25000" smtClean="0">
                <a:latin typeface="Calibri"/>
              </a:rPr>
              <a:t>1</a:t>
            </a:r>
            <a:r>
              <a:rPr lang="en-US" sz="2000" smtClean="0"/>
              <a:t>, </a:t>
            </a:r>
            <a:r>
              <a:rPr lang="en-US" sz="2000" i="1" smtClean="0">
                <a:latin typeface="Calibri"/>
              </a:rPr>
              <a:t>Q</a:t>
            </a:r>
            <a:r>
              <a:rPr lang="en-US" sz="2000" baseline="-25000" smtClean="0">
                <a:latin typeface="Calibri"/>
              </a:rPr>
              <a:t>2</a:t>
            </a:r>
            <a:r>
              <a:rPr lang="en-US" sz="2000" smtClean="0"/>
              <a:t> if </a:t>
            </a:r>
            <a:r>
              <a:rPr lang="en-US" sz="2000" i="1" smtClean="0">
                <a:latin typeface="Calibri"/>
              </a:rPr>
              <a:t>Q</a:t>
            </a:r>
            <a:r>
              <a:rPr lang="en-US" sz="2000" baseline="-25000" smtClean="0">
                <a:latin typeface="Calibri"/>
              </a:rPr>
              <a:t>1</a:t>
            </a:r>
            <a:r>
              <a:rPr lang="en-US" sz="2000" smtClean="0"/>
              <a:t> is </a:t>
            </a:r>
            <a:r>
              <a:rPr lang="en-US" sz="2000" i="1" smtClean="0">
                <a:latin typeface="Calibri"/>
              </a:rPr>
              <a:t>K</a:t>
            </a:r>
            <a:r>
              <a:rPr lang="en-US" sz="2000" baseline="-25000" smtClean="0">
                <a:latin typeface="Calibri"/>
              </a:rPr>
              <a:t>1</a:t>
            </a:r>
            <a:r>
              <a:rPr lang="en-US" sz="2000" smtClean="0">
                <a:latin typeface="Calibri"/>
              </a:rPr>
              <a:t>-equivalent</a:t>
            </a:r>
            <a:r>
              <a:rPr lang="en-US" sz="2000" smtClean="0"/>
              <a:t> to </a:t>
            </a:r>
            <a:r>
              <a:rPr lang="en-US" sz="2000" i="1" smtClean="0">
                <a:latin typeface="Calibri"/>
              </a:rPr>
              <a:t>Q</a:t>
            </a:r>
            <a:r>
              <a:rPr lang="en-US" sz="2000" baseline="-25000" smtClean="0">
                <a:latin typeface="Calibri"/>
              </a:rPr>
              <a:t>2</a:t>
            </a:r>
            <a:r>
              <a:rPr lang="en-US" sz="2000" smtClean="0"/>
              <a:t>, then </a:t>
            </a:r>
            <a:r>
              <a:rPr lang="en-US" sz="2000" i="1" smtClean="0">
                <a:latin typeface="Calibri"/>
              </a:rPr>
              <a:t>Q</a:t>
            </a:r>
            <a:r>
              <a:rPr lang="en-US" sz="2000" baseline="-25000" smtClean="0">
                <a:latin typeface="Calibri"/>
              </a:rPr>
              <a:t>1</a:t>
            </a:r>
            <a:r>
              <a:rPr lang="en-US" sz="2000" smtClean="0"/>
              <a:t> is </a:t>
            </a:r>
            <a:r>
              <a:rPr lang="en-US" sz="2000" i="1" smtClean="0">
                <a:latin typeface="Calibri"/>
              </a:rPr>
              <a:t>K</a:t>
            </a:r>
            <a:r>
              <a:rPr lang="en-US" sz="2000" baseline="-25000" smtClean="0">
                <a:latin typeface="Calibri"/>
              </a:rPr>
              <a:t>2</a:t>
            </a:r>
            <a:r>
              <a:rPr lang="en-US" sz="2000" smtClean="0">
                <a:latin typeface="Calibri"/>
              </a:rPr>
              <a:t>-equivalent to</a:t>
            </a:r>
            <a:r>
              <a:rPr lang="en-US" sz="2000" smtClean="0"/>
              <a:t> </a:t>
            </a:r>
            <a:r>
              <a:rPr lang="en-US" sz="2000" i="1" smtClean="0">
                <a:latin typeface="Calibri"/>
              </a:rPr>
              <a:t>Q</a:t>
            </a:r>
            <a:r>
              <a:rPr lang="en-US" sz="2000" baseline="-25000" smtClean="0">
                <a:latin typeface="Calibri"/>
              </a:rPr>
              <a:t>2</a:t>
            </a:r>
            <a:endParaRPr lang="en-US" sz="2000" baseline="-25000"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142571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most informative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5018782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least informative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798320" y="1807610"/>
            <a:ext cx="243840" cy="3225501"/>
          </a:xfrm>
          <a:custGeom>
            <a:avLst/>
            <a:gdLst>
              <a:gd name="connsiteX0" fmla="*/ 102198 w 243840"/>
              <a:gd name="connsiteY0" fmla="*/ 0 h 3225501"/>
              <a:gd name="connsiteX1" fmla="*/ 231289 w 243840"/>
              <a:gd name="connsiteY1" fmla="*/ 182880 h 3225501"/>
              <a:gd name="connsiteX2" fmla="*/ 26894 w 243840"/>
              <a:gd name="connsiteY2" fmla="*/ 473337 h 3225501"/>
              <a:gd name="connsiteX3" fmla="*/ 209774 w 243840"/>
              <a:gd name="connsiteY3" fmla="*/ 753036 h 3225501"/>
              <a:gd name="connsiteX4" fmla="*/ 37652 w 243840"/>
              <a:gd name="connsiteY4" fmla="*/ 1065008 h 3225501"/>
              <a:gd name="connsiteX5" fmla="*/ 220532 w 243840"/>
              <a:gd name="connsiteY5" fmla="*/ 1344706 h 3225501"/>
              <a:gd name="connsiteX6" fmla="*/ 59167 w 243840"/>
              <a:gd name="connsiteY6" fmla="*/ 1635163 h 3225501"/>
              <a:gd name="connsiteX7" fmla="*/ 209774 w 243840"/>
              <a:gd name="connsiteY7" fmla="*/ 1882589 h 3225501"/>
              <a:gd name="connsiteX8" fmla="*/ 5379 w 243840"/>
              <a:gd name="connsiteY8" fmla="*/ 2119257 h 3225501"/>
              <a:gd name="connsiteX9" fmla="*/ 177501 w 243840"/>
              <a:gd name="connsiteY9" fmla="*/ 2409713 h 3225501"/>
              <a:gd name="connsiteX10" fmla="*/ 26894 w 243840"/>
              <a:gd name="connsiteY10" fmla="*/ 2571078 h 3225501"/>
              <a:gd name="connsiteX11" fmla="*/ 166744 w 243840"/>
              <a:gd name="connsiteY11" fmla="*/ 2872292 h 3225501"/>
              <a:gd name="connsiteX12" fmla="*/ 91440 w 243840"/>
              <a:gd name="connsiteY12" fmla="*/ 3087445 h 3225501"/>
              <a:gd name="connsiteX13" fmla="*/ 112955 w 243840"/>
              <a:gd name="connsiteY13" fmla="*/ 3205779 h 3225501"/>
              <a:gd name="connsiteX14" fmla="*/ 102198 w 243840"/>
              <a:gd name="connsiteY14" fmla="*/ 3205779 h 322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840" h="3225501">
                <a:moveTo>
                  <a:pt x="102198" y="0"/>
                </a:moveTo>
                <a:cubicBezTo>
                  <a:pt x="173019" y="51995"/>
                  <a:pt x="243840" y="103991"/>
                  <a:pt x="231289" y="182880"/>
                </a:cubicBezTo>
                <a:cubicBezTo>
                  <a:pt x="218738" y="261769"/>
                  <a:pt x="30480" y="378311"/>
                  <a:pt x="26894" y="473337"/>
                </a:cubicBezTo>
                <a:cubicBezTo>
                  <a:pt x="23308" y="568363"/>
                  <a:pt x="207981" y="654424"/>
                  <a:pt x="209774" y="753036"/>
                </a:cubicBezTo>
                <a:cubicBezTo>
                  <a:pt x="211567" y="851648"/>
                  <a:pt x="35859" y="966396"/>
                  <a:pt x="37652" y="1065008"/>
                </a:cubicBezTo>
                <a:cubicBezTo>
                  <a:pt x="39445" y="1163620"/>
                  <a:pt x="216946" y="1249680"/>
                  <a:pt x="220532" y="1344706"/>
                </a:cubicBezTo>
                <a:cubicBezTo>
                  <a:pt x="224118" y="1439732"/>
                  <a:pt x="60960" y="1545516"/>
                  <a:pt x="59167" y="1635163"/>
                </a:cubicBezTo>
                <a:cubicBezTo>
                  <a:pt x="57374" y="1724810"/>
                  <a:pt x="218739" y="1801907"/>
                  <a:pt x="209774" y="1882589"/>
                </a:cubicBezTo>
                <a:cubicBezTo>
                  <a:pt x="200809" y="1963271"/>
                  <a:pt x="10758" y="2031403"/>
                  <a:pt x="5379" y="2119257"/>
                </a:cubicBezTo>
                <a:cubicBezTo>
                  <a:pt x="0" y="2207111"/>
                  <a:pt x="173915" y="2334410"/>
                  <a:pt x="177501" y="2409713"/>
                </a:cubicBezTo>
                <a:cubicBezTo>
                  <a:pt x="181087" y="2485016"/>
                  <a:pt x="28687" y="2493982"/>
                  <a:pt x="26894" y="2571078"/>
                </a:cubicBezTo>
                <a:cubicBezTo>
                  <a:pt x="25101" y="2648174"/>
                  <a:pt x="155986" y="2786231"/>
                  <a:pt x="166744" y="2872292"/>
                </a:cubicBezTo>
                <a:cubicBezTo>
                  <a:pt x="177502" y="2958353"/>
                  <a:pt x="100405" y="3031864"/>
                  <a:pt x="91440" y="3087445"/>
                </a:cubicBezTo>
                <a:cubicBezTo>
                  <a:pt x="82475" y="3143026"/>
                  <a:pt x="111162" y="3186057"/>
                  <a:pt x="112955" y="3205779"/>
                </a:cubicBezTo>
                <a:cubicBezTo>
                  <a:pt x="114748" y="3225501"/>
                  <a:pt x="108473" y="3215640"/>
                  <a:pt x="102198" y="3205779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38800" y="125122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strongest notion of equivalence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8800" y="4800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weakest notion  of equivalence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934200" y="1959115"/>
            <a:ext cx="76200" cy="2841485"/>
          </a:xfrm>
          <a:custGeom>
            <a:avLst/>
            <a:gdLst>
              <a:gd name="connsiteX0" fmla="*/ 102198 w 243840"/>
              <a:gd name="connsiteY0" fmla="*/ 0 h 3225501"/>
              <a:gd name="connsiteX1" fmla="*/ 231289 w 243840"/>
              <a:gd name="connsiteY1" fmla="*/ 182880 h 3225501"/>
              <a:gd name="connsiteX2" fmla="*/ 26894 w 243840"/>
              <a:gd name="connsiteY2" fmla="*/ 473337 h 3225501"/>
              <a:gd name="connsiteX3" fmla="*/ 209774 w 243840"/>
              <a:gd name="connsiteY3" fmla="*/ 753036 h 3225501"/>
              <a:gd name="connsiteX4" fmla="*/ 37652 w 243840"/>
              <a:gd name="connsiteY4" fmla="*/ 1065008 h 3225501"/>
              <a:gd name="connsiteX5" fmla="*/ 220532 w 243840"/>
              <a:gd name="connsiteY5" fmla="*/ 1344706 h 3225501"/>
              <a:gd name="connsiteX6" fmla="*/ 59167 w 243840"/>
              <a:gd name="connsiteY6" fmla="*/ 1635163 h 3225501"/>
              <a:gd name="connsiteX7" fmla="*/ 209774 w 243840"/>
              <a:gd name="connsiteY7" fmla="*/ 1882589 h 3225501"/>
              <a:gd name="connsiteX8" fmla="*/ 5379 w 243840"/>
              <a:gd name="connsiteY8" fmla="*/ 2119257 h 3225501"/>
              <a:gd name="connsiteX9" fmla="*/ 177501 w 243840"/>
              <a:gd name="connsiteY9" fmla="*/ 2409713 h 3225501"/>
              <a:gd name="connsiteX10" fmla="*/ 26894 w 243840"/>
              <a:gd name="connsiteY10" fmla="*/ 2571078 h 3225501"/>
              <a:gd name="connsiteX11" fmla="*/ 166744 w 243840"/>
              <a:gd name="connsiteY11" fmla="*/ 2872292 h 3225501"/>
              <a:gd name="connsiteX12" fmla="*/ 91440 w 243840"/>
              <a:gd name="connsiteY12" fmla="*/ 3087445 h 3225501"/>
              <a:gd name="connsiteX13" fmla="*/ 112955 w 243840"/>
              <a:gd name="connsiteY13" fmla="*/ 3205779 h 3225501"/>
              <a:gd name="connsiteX14" fmla="*/ 102198 w 243840"/>
              <a:gd name="connsiteY14" fmla="*/ 3205779 h 322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840" h="3225501">
                <a:moveTo>
                  <a:pt x="102198" y="0"/>
                </a:moveTo>
                <a:cubicBezTo>
                  <a:pt x="173019" y="51995"/>
                  <a:pt x="243840" y="103991"/>
                  <a:pt x="231289" y="182880"/>
                </a:cubicBezTo>
                <a:cubicBezTo>
                  <a:pt x="218738" y="261769"/>
                  <a:pt x="30480" y="378311"/>
                  <a:pt x="26894" y="473337"/>
                </a:cubicBezTo>
                <a:cubicBezTo>
                  <a:pt x="23308" y="568363"/>
                  <a:pt x="207981" y="654424"/>
                  <a:pt x="209774" y="753036"/>
                </a:cubicBezTo>
                <a:cubicBezTo>
                  <a:pt x="211567" y="851648"/>
                  <a:pt x="35859" y="966396"/>
                  <a:pt x="37652" y="1065008"/>
                </a:cubicBezTo>
                <a:cubicBezTo>
                  <a:pt x="39445" y="1163620"/>
                  <a:pt x="216946" y="1249680"/>
                  <a:pt x="220532" y="1344706"/>
                </a:cubicBezTo>
                <a:cubicBezTo>
                  <a:pt x="224118" y="1439732"/>
                  <a:pt x="60960" y="1545516"/>
                  <a:pt x="59167" y="1635163"/>
                </a:cubicBezTo>
                <a:cubicBezTo>
                  <a:pt x="57374" y="1724810"/>
                  <a:pt x="218739" y="1801907"/>
                  <a:pt x="209774" y="1882589"/>
                </a:cubicBezTo>
                <a:cubicBezTo>
                  <a:pt x="200809" y="1963271"/>
                  <a:pt x="10758" y="2031403"/>
                  <a:pt x="5379" y="2119257"/>
                </a:cubicBezTo>
                <a:cubicBezTo>
                  <a:pt x="0" y="2207111"/>
                  <a:pt x="173915" y="2334410"/>
                  <a:pt x="177501" y="2409713"/>
                </a:cubicBezTo>
                <a:cubicBezTo>
                  <a:pt x="181087" y="2485016"/>
                  <a:pt x="28687" y="2493982"/>
                  <a:pt x="26894" y="2571078"/>
                </a:cubicBezTo>
                <a:cubicBezTo>
                  <a:pt x="25101" y="2648174"/>
                  <a:pt x="155986" y="2786231"/>
                  <a:pt x="166744" y="2872292"/>
                </a:cubicBezTo>
                <a:cubicBezTo>
                  <a:pt x="177502" y="2958353"/>
                  <a:pt x="100405" y="3031864"/>
                  <a:pt x="91440" y="3087445"/>
                </a:cubicBezTo>
                <a:cubicBezTo>
                  <a:pt x="82475" y="3143026"/>
                  <a:pt x="111162" y="3186057"/>
                  <a:pt x="112955" y="3205779"/>
                </a:cubicBezTo>
                <a:cubicBezTo>
                  <a:pt x="114748" y="3225501"/>
                  <a:pt x="108473" y="3215640"/>
                  <a:pt x="102198" y="3205779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15000" y="3581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msbm10"/>
              </a:rPr>
              <a:t>N</a:t>
            </a:r>
            <a:endParaRPr lang="en-US" sz="2000">
              <a:latin typeface="msbm1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1200" y="2979003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any </a:t>
            </a:r>
            <a:r>
              <a:rPr lang="en-US" sz="2000" i="1" smtClean="0"/>
              <a:t>K</a:t>
            </a:r>
          </a:p>
          <a:p>
            <a:pPr algn="ctr"/>
            <a:r>
              <a:rPr lang="en-US" sz="2000" smtClean="0"/>
              <a:t>(positive </a:t>
            </a:r>
            <a:r>
              <a:rPr lang="en-US" sz="2000" i="1" smtClean="0"/>
              <a:t>K</a:t>
            </a:r>
            <a:r>
              <a:rPr lang="en-US" sz="2000" smtClean="0"/>
              <a:t>)</a:t>
            </a:r>
            <a:endParaRPr lang="en-US" sz="2000"/>
          </a:p>
        </p:txBody>
      </p:sp>
      <p:cxnSp>
        <p:nvCxnSpPr>
          <p:cNvPr id="40" name="Shape 39"/>
          <p:cNvCxnSpPr>
            <a:stCxn id="7" idx="3"/>
            <a:endCxn id="26" idx="0"/>
          </p:cNvCxnSpPr>
          <p:nvPr/>
        </p:nvCxnSpPr>
        <p:spPr>
          <a:xfrm>
            <a:off x="5562600" y="2531239"/>
            <a:ext cx="533400" cy="1050161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26" idx="2"/>
            <a:endCxn id="11" idx="3"/>
          </p:cNvCxnSpPr>
          <p:nvPr/>
        </p:nvCxnSpPr>
        <p:spPr>
          <a:xfrm rot="5400000">
            <a:off x="4835471" y="3946639"/>
            <a:ext cx="1225659" cy="1295400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5" idx="1"/>
            <a:endCxn id="28" idx="0"/>
          </p:cNvCxnSpPr>
          <p:nvPr/>
        </p:nvCxnSpPr>
        <p:spPr>
          <a:xfrm rot="10800000" flipV="1">
            <a:off x="2819400" y="1701969"/>
            <a:ext cx="1066800" cy="1277034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28" idx="2"/>
            <a:endCxn id="11" idx="1"/>
          </p:cNvCxnSpPr>
          <p:nvPr/>
        </p:nvCxnSpPr>
        <p:spPr>
          <a:xfrm rot="16200000" flipH="1">
            <a:off x="2668860" y="3837429"/>
            <a:ext cx="1520280" cy="1219200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6" grpId="0" animBg="1"/>
      <p:bldP spid="34" grpId="0"/>
      <p:bldP spid="35" grpId="0"/>
      <p:bldP spid="37" grpId="0" animBg="1"/>
      <p:bldP spid="26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>
            <a:noAutofit/>
          </a:bodyPr>
          <a:lstStyle/>
          <a:p>
            <a:r>
              <a:rPr lang="en-US" sz="3200" smtClean="0"/>
              <a:t>Complexity of Containment/Equivalence </a:t>
            </a:r>
            <a:br>
              <a:rPr lang="en-US" sz="3200" smtClean="0"/>
            </a:br>
            <a:r>
              <a:rPr lang="en-US" sz="3200" smtClean="0"/>
              <a:t>of Positive Queries on </a:t>
            </a:r>
            <a:r>
              <a:rPr lang="en-US" sz="3200" i="1" smtClean="0"/>
              <a:t>K</a:t>
            </a:r>
            <a:r>
              <a:rPr lang="en-US" sz="3200" smtClean="0"/>
              <a:t>-Relations </a:t>
            </a:r>
            <a:r>
              <a:rPr lang="en-US" sz="2000" smtClean="0"/>
              <a:t>[Green ICDT 09]</a:t>
            </a:r>
            <a:endParaRPr lang="en-US" sz="32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1460" y="1600200"/>
          <a:ext cx="8601569" cy="2092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871"/>
                <a:gridCol w="756932"/>
                <a:gridCol w="545597"/>
                <a:gridCol w="1233996"/>
                <a:gridCol w="789128"/>
                <a:gridCol w="950752"/>
                <a:gridCol w="834524"/>
                <a:gridCol w="834524"/>
                <a:gridCol w="1081532"/>
                <a:gridCol w="819713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msbm10"/>
                        </a:rPr>
                        <a:t>B</a:t>
                      </a:r>
                      <a:endParaRPr lang="en-US" b="1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PosBool(</a:t>
                      </a:r>
                      <a:r>
                        <a:rPr lang="en-US" i="1" smtClean="0"/>
                        <a:t>X</a:t>
                      </a:r>
                      <a:r>
                        <a:rPr lang="en-US" smtClean="0"/>
                        <a:t>)</a:t>
                      </a:r>
                      <a:endParaRPr lang="en-US" b="1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Lin(</a:t>
                      </a:r>
                      <a:r>
                        <a:rPr lang="en-US" i="1" smtClean="0"/>
                        <a:t>X</a:t>
                      </a:r>
                      <a:r>
                        <a:rPr lang="en-US" smtClean="0"/>
                        <a:t>)</a:t>
                      </a:r>
                      <a:endParaRPr lang="en-US" b="1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Why(</a:t>
                      </a:r>
                      <a:r>
                        <a:rPr lang="en-US" i="1" smtClean="0"/>
                        <a:t>X</a:t>
                      </a:r>
                      <a:r>
                        <a:rPr lang="en-US" smtClean="0"/>
                        <a:t>)</a:t>
                      </a:r>
                      <a:endParaRPr lang="en-US" b="1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Trio(</a:t>
                      </a:r>
                      <a:r>
                        <a:rPr lang="en-US" i="1" smtClean="0"/>
                        <a:t>X</a:t>
                      </a:r>
                      <a:r>
                        <a:rPr lang="en-US" smtClean="0"/>
                        <a:t>)</a:t>
                      </a:r>
                      <a:endParaRPr lang="en-US" b="1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msbm10"/>
                        </a:rPr>
                        <a:t>B</a:t>
                      </a:r>
                      <a:r>
                        <a:rPr lang="en-US" smtClean="0"/>
                        <a:t>[</a:t>
                      </a:r>
                      <a:r>
                        <a:rPr lang="en-US" i="1" smtClean="0"/>
                        <a:t>X</a:t>
                      </a:r>
                      <a:r>
                        <a:rPr lang="en-US" smtClean="0"/>
                        <a:t>]</a:t>
                      </a:r>
                      <a:endParaRPr lang="en-US" b="1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msbm10"/>
                        </a:rPr>
                        <a:t>N</a:t>
                      </a:r>
                      <a:r>
                        <a:rPr lang="en-US" smtClean="0"/>
                        <a:t>[</a:t>
                      </a:r>
                      <a:r>
                        <a:rPr lang="en-US" i="1" smtClean="0"/>
                        <a:t>X</a:t>
                      </a:r>
                      <a:r>
                        <a:rPr lang="en-US" smtClean="0"/>
                        <a:t>]</a:t>
                      </a:r>
                      <a:endParaRPr lang="en-US" b="1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msbm10"/>
                        </a:rPr>
                        <a:t>N</a:t>
                      </a:r>
                      <a:endParaRPr lang="en-US" b="1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CQs</a:t>
                      </a:r>
                      <a:endParaRPr lang="en-US" b="1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</a:t>
                      </a:r>
                      <a:endParaRPr lang="en-US" b="1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NP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NP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?</a:t>
                      </a:r>
                      <a:r>
                        <a:rPr lang="en-US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el-GR" sz="16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Π</a:t>
                      </a:r>
                      <a:r>
                        <a:rPr lang="en-US" sz="1600" baseline="-25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n-US" sz="1600" baseline="300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</a:t>
                      </a:r>
                      <a:r>
                        <a:rPr lang="en-US" sz="16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hard)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equiv</a:t>
                      </a:r>
                      <a:endParaRPr lang="en-US" b="1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NP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NP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GI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GI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GI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GI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GI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UCQs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</a:t>
                      </a:r>
                      <a:endParaRPr lang="en-US" b="1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NP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NP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?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in </a:t>
                      </a:r>
                      <a:r>
                        <a:rPr lang="en-US" sz="1600" b="1" smtClean="0"/>
                        <a:t>PSPACE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undec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equiv</a:t>
                      </a:r>
                      <a:endParaRPr lang="en-US" b="1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NP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NP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GI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NP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GI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GI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114800"/>
            <a:ext cx="8763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smtClean="0"/>
              <a:t>Bold type indicates results of </a:t>
            </a:r>
            <a:r>
              <a:rPr lang="en-US" smtClean="0"/>
              <a:t>[Green ICDT 09]</a:t>
            </a:r>
            <a:endParaRPr lang="en-US" sz="2000" smtClean="0"/>
          </a:p>
          <a:p>
            <a:pPr>
              <a:spcAft>
                <a:spcPts val="600"/>
              </a:spcAft>
            </a:pPr>
            <a:endParaRPr lang="en-US" sz="900" smtClean="0"/>
          </a:p>
          <a:p>
            <a:pPr>
              <a:spcAft>
                <a:spcPts val="600"/>
              </a:spcAft>
            </a:pPr>
            <a:r>
              <a:rPr lang="en-US" sz="2000" smtClean="0"/>
              <a:t>“NP” indicates NP-complete, “GI” indicates GI-complete </a:t>
            </a:r>
          </a:p>
          <a:p>
            <a:pPr>
              <a:spcAft>
                <a:spcPts val="600"/>
              </a:spcAft>
            </a:pPr>
            <a:r>
              <a:rPr lang="en-US" sz="2000" smtClean="0"/>
              <a:t>(GI is class of problems polynomial-time reducible to </a:t>
            </a:r>
            <a:r>
              <a:rPr lang="en-US" sz="2000" b="1" smtClean="0"/>
              <a:t>graph isomorphism</a:t>
            </a:r>
            <a:r>
              <a:rPr lang="en-US" sz="2000" smtClean="0"/>
              <a:t>)</a:t>
            </a:r>
          </a:p>
          <a:p>
            <a:pPr>
              <a:spcAft>
                <a:spcPts val="600"/>
              </a:spcAft>
            </a:pPr>
            <a:endParaRPr lang="en-US" sz="700" smtClean="0"/>
          </a:p>
          <a:p>
            <a:pPr>
              <a:spcAft>
                <a:spcPts val="600"/>
              </a:spcAft>
            </a:pPr>
            <a:r>
              <a:rPr lang="en-US" sz="2000" smtClean="0"/>
              <a:t>NP-complete/GI-complete considered “tractable” here</a:t>
            </a:r>
          </a:p>
          <a:p>
            <a:pPr lvl="1">
              <a:spcAft>
                <a:spcPts val="600"/>
              </a:spcAft>
              <a:buFont typeface="Lucida Grande"/>
              <a:buChar char="-"/>
            </a:pPr>
            <a:r>
              <a:rPr lang="en-US" sz="2000" smtClean="0"/>
              <a:t> </a:t>
            </a:r>
            <a:r>
              <a:rPr lang="en-US" smtClean="0"/>
              <a:t>Complexity in size of query; queries small in practice</a:t>
            </a:r>
            <a:endParaRPr lang="en-US" sz="2000" smtClean="0"/>
          </a:p>
        </p:txBody>
      </p:sp>
      <p:sp>
        <p:nvSpPr>
          <p:cNvPr id="6" name="Rounded Rectangle 5"/>
          <p:cNvSpPr/>
          <p:nvPr/>
        </p:nvSpPr>
        <p:spPr>
          <a:xfrm>
            <a:off x="6934200" y="3352800"/>
            <a:ext cx="1066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3352800"/>
            <a:ext cx="762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971800"/>
            <a:ext cx="762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0" y="3810000"/>
            <a:ext cx="304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equivalence = isomorphism</a:t>
            </a:r>
          </a:p>
          <a:p>
            <a:r>
              <a:rPr lang="en-US" smtClean="0">
                <a:solidFill>
                  <a:srgbClr val="FF0000"/>
                </a:solidFill>
              </a:rPr>
              <a:t>(same as for bag semantics)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/>
      <p:bldP spid="11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smtClean="0"/>
              <a:t>Equivalence of Relational Algebra Queries </a:t>
            </a:r>
            <a:br>
              <a:rPr lang="en-US" sz="3200" smtClean="0"/>
            </a:br>
            <a:r>
              <a:rPr lang="en-US" sz="3200" smtClean="0"/>
              <a:t>on </a:t>
            </a:r>
            <a:r>
              <a:rPr lang="en-US" sz="3200" smtClean="0">
                <a:latin typeface="msbm10"/>
              </a:rPr>
              <a:t>Z</a:t>
            </a:r>
            <a:r>
              <a:rPr lang="en-US" sz="3200" smtClean="0"/>
              <a:t>[</a:t>
            </a:r>
            <a:r>
              <a:rPr lang="en-US" sz="3200" i="1" smtClean="0"/>
              <a:t>X</a:t>
            </a:r>
            <a:r>
              <a:rPr lang="en-US" sz="3200" smtClean="0"/>
              <a:t>]-Relations is Decidable </a:t>
            </a:r>
            <a:r>
              <a:rPr lang="en-US" sz="1800" smtClean="0"/>
              <a:t>[Green+ ICDT 09]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876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Key Fact.</a:t>
            </a:r>
            <a:r>
              <a:rPr lang="en-US" sz="2400" smtClean="0"/>
              <a:t>  Every relational algebra query </a:t>
            </a:r>
            <a:r>
              <a:rPr lang="en-US" sz="2400" i="1"/>
              <a:t>Q</a:t>
            </a:r>
            <a:r>
              <a:rPr lang="en-US" sz="2400"/>
              <a:t> can be </a:t>
            </a:r>
            <a:r>
              <a:rPr lang="en-US" sz="2400" smtClean="0"/>
              <a:t>rewritten </a:t>
            </a:r>
            <a:r>
              <a:rPr lang="en-US" sz="2400"/>
              <a:t>as a single difference </a:t>
            </a:r>
            <a:r>
              <a:rPr lang="en-US" sz="2400" smtClean="0"/>
              <a:t> </a:t>
            </a:r>
            <a:r>
              <a:rPr lang="en-US" sz="2400" i="1" smtClean="0"/>
              <a:t>A</a:t>
            </a:r>
            <a:r>
              <a:rPr lang="en-US" sz="2400" smtClean="0"/>
              <a:t> </a:t>
            </a:r>
            <a:r>
              <a:rPr lang="en-US" sz="2400"/>
              <a:t>– </a:t>
            </a:r>
            <a:r>
              <a:rPr lang="en-US" sz="2400" i="1"/>
              <a:t>B</a:t>
            </a:r>
            <a:r>
              <a:rPr lang="en-US" sz="2400"/>
              <a:t> where </a:t>
            </a:r>
            <a:r>
              <a:rPr lang="en-US" sz="2400" i="1"/>
              <a:t>A</a:t>
            </a:r>
            <a:r>
              <a:rPr lang="en-US" sz="2400"/>
              <a:t> and </a:t>
            </a:r>
            <a:r>
              <a:rPr lang="en-US" sz="2400" i="1"/>
              <a:t>B</a:t>
            </a:r>
            <a:r>
              <a:rPr lang="en-US" sz="2400"/>
              <a:t> are </a:t>
            </a:r>
            <a:r>
              <a:rPr lang="en-US" sz="2400" smtClean="0"/>
              <a:t>positive</a:t>
            </a:r>
            <a:endParaRPr lang="en-US" sz="1200"/>
          </a:p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</a:rPr>
              <a:t>Corollary.</a:t>
            </a:r>
            <a:r>
              <a:rPr lang="en-US" sz="2400"/>
              <a:t>  Equivalence of </a:t>
            </a:r>
            <a:r>
              <a:rPr lang="en-US" sz="2400" smtClean="0"/>
              <a:t>relational algebra queries on </a:t>
            </a:r>
            <a:r>
              <a:rPr lang="en-US" sz="2400" smtClean="0">
                <a:latin typeface="msbm10"/>
              </a:rPr>
              <a:t>Z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]-relations is decidable</a:t>
            </a:r>
          </a:p>
          <a:p>
            <a:pPr lvl="1">
              <a:spcAft>
                <a:spcPts val="600"/>
              </a:spcAft>
            </a:pPr>
            <a:r>
              <a:rPr lang="en-US" sz="2000" smtClean="0"/>
              <a:t>Same problem undecidable for set, bag semantics!</a:t>
            </a:r>
            <a:endParaRPr lang="en-US" sz="1000" smtClean="0"/>
          </a:p>
          <a:p>
            <a:pPr>
              <a:spcAft>
                <a:spcPts val="600"/>
              </a:spcAft>
            </a:pPr>
            <a:r>
              <a:rPr lang="en-US" sz="2400" smtClean="0"/>
              <a:t>Alternative representation of relational algebra queries justified by above: </a:t>
            </a:r>
            <a:r>
              <a:rPr lang="en-US" sz="2400" b="1" smtClean="0"/>
              <a:t>differences of UCQs</a:t>
            </a:r>
            <a:endParaRPr lang="en-US" sz="800" b="1" smtClean="0"/>
          </a:p>
          <a:p>
            <a:pPr lvl="1">
              <a:spcAft>
                <a:spcPts val="600"/>
              </a:spcAft>
            </a:pPr>
            <a:r>
              <a:rPr lang="en-US" sz="2000" smtClean="0"/>
              <a:t>e.g., </a:t>
            </a:r>
          </a:p>
          <a:p>
            <a:pPr lvl="1">
              <a:spcAft>
                <a:spcPts val="1800"/>
              </a:spcAft>
              <a:buNone/>
            </a:pPr>
            <a:endParaRPr lang="en-US" sz="2000" smtClean="0"/>
          </a:p>
          <a:p>
            <a:pPr>
              <a:spcAft>
                <a:spcPts val="600"/>
              </a:spcAft>
            </a:pPr>
            <a:r>
              <a:rPr lang="en-US" sz="2400" smtClean="0"/>
              <a:t>Decidability of equivalence enables </a:t>
            </a:r>
            <a:r>
              <a:rPr lang="en-US" sz="2400" b="1" smtClean="0"/>
              <a:t>sound and complete </a:t>
            </a:r>
            <a:r>
              <a:rPr lang="en-US" sz="2400" smtClean="0"/>
              <a:t>solution to </a:t>
            </a:r>
            <a:r>
              <a:rPr lang="en-US" sz="2400" b="1" smtClean="0"/>
              <a:t>answering queries using views</a:t>
            </a:r>
            <a:r>
              <a:rPr lang="en-US" sz="2400" smtClean="0"/>
              <a:t>...</a:t>
            </a:r>
          </a:p>
          <a:p>
            <a:pPr lvl="1">
              <a:spcAft>
                <a:spcPts val="600"/>
              </a:spcAft>
            </a:pPr>
            <a:endParaRPr lang="en-US" sz="2000" smtClean="0"/>
          </a:p>
          <a:p>
            <a:pPr lvl="1">
              <a:spcAft>
                <a:spcPts val="600"/>
              </a:spcAft>
            </a:pPr>
            <a:endParaRPr lang="en-US" sz="20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532293"/>
            <a:ext cx="2667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i="1" smtClean="0"/>
              <a:t>    E’</a:t>
            </a:r>
            <a:r>
              <a:rPr lang="en-US" smtClean="0"/>
              <a:t>   :–   </a:t>
            </a:r>
            <a:r>
              <a:rPr lang="en-US" i="1" smtClean="0"/>
              <a:t>E</a:t>
            </a:r>
            <a:endParaRPr lang="en-US" sz="900" smtClean="0"/>
          </a:p>
          <a:p>
            <a:r>
              <a:rPr lang="en-US" i="1" smtClean="0"/>
              <a:t>    E’</a:t>
            </a:r>
            <a:r>
              <a:rPr lang="en-US" smtClean="0"/>
              <a:t>   :–   ... </a:t>
            </a:r>
            <a:r>
              <a:rPr lang="en-US" i="1" smtClean="0">
                <a:solidFill>
                  <a:srgbClr val="000000"/>
                </a:solidFill>
              </a:rPr>
              <a:t>A’</a:t>
            </a:r>
            <a:r>
              <a:rPr lang="en-US" smtClean="0"/>
              <a:t> </a:t>
            </a:r>
            <a:r>
              <a:rPr lang="en-US" i="1" smtClean="0"/>
              <a:t>...</a:t>
            </a:r>
            <a:endParaRPr lang="en-US" sz="900" smtClean="0"/>
          </a:p>
          <a:p>
            <a:r>
              <a:rPr lang="en-US" smtClean="0"/>
              <a:t>–</a:t>
            </a:r>
            <a:r>
              <a:rPr lang="en-US" i="1" smtClean="0"/>
              <a:t>  E’</a:t>
            </a:r>
            <a:r>
              <a:rPr lang="en-US" smtClean="0"/>
              <a:t>   :–   ... </a:t>
            </a:r>
            <a:r>
              <a:rPr lang="en-US" i="1" smtClean="0"/>
              <a:t>A</a:t>
            </a:r>
            <a:r>
              <a:rPr lang="en-US" b="1" smtClean="0"/>
              <a:t> </a:t>
            </a:r>
            <a:r>
              <a:rPr lang="en-US" i="1" smtClean="0"/>
              <a:t>...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smtClean="0"/>
              <a:t>A Sound and Complete Algorithm for </a:t>
            </a:r>
            <a:br>
              <a:rPr lang="en-US" sz="3200" smtClean="0"/>
            </a:br>
            <a:r>
              <a:rPr lang="en-US" sz="3200" smtClean="0"/>
              <a:t>Answering Queries Using Views </a:t>
            </a:r>
            <a:r>
              <a:rPr lang="en-US" sz="1800" smtClean="0"/>
              <a:t>[Green+ ICDT 09]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Given</a:t>
            </a:r>
            <a:r>
              <a:rPr lang="en-US" sz="2400" dirty="0" smtClean="0"/>
              <a:t>: query </a:t>
            </a:r>
            <a:r>
              <a:rPr lang="en-US" sz="2400" i="1" dirty="0" smtClean="0"/>
              <a:t>Q</a:t>
            </a:r>
            <a:r>
              <a:rPr lang="en-US" sz="2400" dirty="0" smtClean="0"/>
              <a:t> and set </a:t>
            </a:r>
            <a:r>
              <a:rPr lang="en-US" sz="2400" dirty="0" smtClean="0">
                <a:latin typeface="cmsy10"/>
              </a:rPr>
              <a:t>V</a:t>
            </a:r>
            <a:r>
              <a:rPr lang="en-US" sz="2400" dirty="0" smtClean="0"/>
              <a:t> of materialized views, expressed as differences of </a:t>
            </a:r>
            <a:r>
              <a:rPr lang="en-US" sz="2400" dirty="0" err="1" smtClean="0"/>
              <a:t>UCQs</a:t>
            </a: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400" b="1" smtClean="0"/>
          </a:p>
          <a:p>
            <a:pPr>
              <a:spcAft>
                <a:spcPts val="600"/>
              </a:spcAft>
            </a:pPr>
            <a:r>
              <a:rPr lang="en-US" sz="2400" b="1" smtClean="0"/>
              <a:t>Goal</a:t>
            </a:r>
            <a:r>
              <a:rPr lang="en-US" sz="2400" dirty="0" smtClean="0"/>
              <a:t>: enumerate </a:t>
            </a:r>
            <a:r>
              <a:rPr lang="en-US" sz="2400" b="1" dirty="0" smtClean="0"/>
              <a:t>all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msbm10"/>
              </a:rPr>
              <a:t>Z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dirty="0" smtClean="0"/>
              <a:t>]-equivalent rewritings of </a:t>
            </a:r>
            <a:r>
              <a:rPr lang="en-US" sz="2400" i="1" dirty="0" smtClean="0"/>
              <a:t>Q</a:t>
            </a:r>
            <a:r>
              <a:rPr lang="en-US" sz="2400" dirty="0" smtClean="0"/>
              <a:t> (</a:t>
            </a:r>
            <a:r>
              <a:rPr lang="en-US" sz="2400" dirty="0" err="1" smtClean="0"/>
              <a:t>w.r.t</a:t>
            </a:r>
            <a:r>
              <a:rPr lang="en-US" sz="2400" dirty="0" smtClean="0"/>
              <a:t>. </a:t>
            </a:r>
            <a:r>
              <a:rPr lang="en-US" sz="2400" smtClean="0">
                <a:latin typeface="cmsy10"/>
              </a:rPr>
              <a:t>V</a:t>
            </a:r>
            <a:r>
              <a:rPr lang="en-US" sz="2400" smtClean="0"/>
              <a:t>)</a:t>
            </a:r>
          </a:p>
          <a:p>
            <a:pPr>
              <a:spcAft>
                <a:spcPts val="600"/>
              </a:spcAft>
            </a:pPr>
            <a:endParaRPr lang="en-US" sz="300" dirty="0" smtClean="0"/>
          </a:p>
          <a:p>
            <a:pPr>
              <a:spcAft>
                <a:spcPts val="600"/>
              </a:spcAft>
            </a:pPr>
            <a:r>
              <a:rPr lang="en-US" sz="2400" b="1" dirty="0" smtClean="0"/>
              <a:t>Approach</a:t>
            </a:r>
            <a:r>
              <a:rPr lang="en-US" sz="2400" dirty="0" smtClean="0"/>
              <a:t>: term rewrite system with two rewrite rules</a:t>
            </a:r>
          </a:p>
          <a:p>
            <a:pPr lvl="1">
              <a:spcAft>
                <a:spcPts val="600"/>
              </a:spcAft>
              <a:buNone/>
            </a:pPr>
            <a:endParaRPr lang="en-US" sz="1600" dirty="0" smtClean="0"/>
          </a:p>
          <a:p>
            <a:pPr lvl="1">
              <a:spcAft>
                <a:spcPts val="600"/>
              </a:spcAft>
              <a:buNone/>
            </a:pPr>
            <a:endParaRPr lang="en-US" sz="1600" i="1" dirty="0" smtClean="0"/>
          </a:p>
          <a:p>
            <a:pPr lvl="1">
              <a:spcAft>
                <a:spcPts val="600"/>
              </a:spcAft>
              <a:buNone/>
            </a:pPr>
            <a:endParaRPr lang="en-US" sz="1600" i="1" dirty="0" smtClean="0"/>
          </a:p>
          <a:p>
            <a:pPr lvl="1">
              <a:spcAft>
                <a:spcPts val="600"/>
              </a:spcAft>
              <a:buNone/>
            </a:pPr>
            <a:endParaRPr lang="en-US" sz="1400" i="1" dirty="0" smtClean="0"/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By </a:t>
            </a:r>
            <a:r>
              <a:rPr lang="en-US" sz="2400" dirty="0" smtClean="0"/>
              <a:t>repeatedly applying rewrite rules – both </a:t>
            </a:r>
            <a:r>
              <a:rPr lang="en-US" sz="2400" b="1" dirty="0" smtClean="0"/>
              <a:t>forwards</a:t>
            </a:r>
            <a:r>
              <a:rPr lang="en-US" sz="2400" dirty="0" smtClean="0"/>
              <a:t> and </a:t>
            </a:r>
            <a:r>
              <a:rPr lang="en-US" sz="2400" b="1" dirty="0" smtClean="0"/>
              <a:t>backwards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FF0000"/>
                </a:solidFill>
              </a:rPr>
              <a:t>folding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augmentation</a:t>
            </a:r>
            <a:r>
              <a:rPr lang="en-US" sz="2400" dirty="0" smtClean="0"/>
              <a:t>) – we reach all (and only) </a:t>
            </a:r>
            <a:r>
              <a:rPr lang="en-US" sz="2400" dirty="0" smtClean="0">
                <a:latin typeface="msbm10"/>
              </a:rPr>
              <a:t>Z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dirty="0" smtClean="0"/>
              <a:t>]-</a:t>
            </a:r>
            <a:r>
              <a:rPr lang="en-US" sz="2400" smtClean="0"/>
              <a:t>equivalent rewritings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3962400"/>
          <a:ext cx="7478523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2858"/>
                <a:gridCol w="562566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smtClean="0">
                          <a:solidFill>
                            <a:srgbClr val="FF0000"/>
                          </a:solidFill>
                        </a:rPr>
                        <a:t>unfolding</a:t>
                      </a:r>
                      <a:endParaRPr 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    replace view predicate with its definition</a:t>
                      </a:r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smtClean="0">
                          <a:solidFill>
                            <a:srgbClr val="FF0000"/>
                          </a:solidFill>
                        </a:rPr>
                        <a:t>cancellation</a:t>
                      </a:r>
                      <a:endParaRPr 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    e.g., (</a:t>
                      </a:r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  <a:latin typeface="cmsy10"/>
                        </a:rPr>
                        <a:t>[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) – (</a:t>
                      </a:r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  <a:latin typeface="cmsy10"/>
                        </a:rPr>
                        <a:t>[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) becomes </a:t>
                      </a:r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2400" i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smtClean="0"/>
              <a:t>Summary: Change Propagation in CDSS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A novel, uniform approach to handling changes to data, mappings, and schemas based on </a:t>
            </a:r>
            <a:r>
              <a:rPr lang="en-US" sz="2800" b="1" dirty="0" smtClean="0"/>
              <a:t>answering queries using views with </a:t>
            </a:r>
            <a:r>
              <a:rPr lang="en-US" sz="2800" dirty="0" smtClean="0">
                <a:latin typeface="msbm10"/>
              </a:rPr>
              <a:t>Z</a:t>
            </a:r>
            <a:r>
              <a:rPr lang="en-US" sz="2800" dirty="0" smtClean="0"/>
              <a:t>[</a:t>
            </a:r>
            <a:r>
              <a:rPr lang="en-US" sz="2800" i="1" dirty="0" smtClean="0"/>
              <a:t>X</a:t>
            </a:r>
            <a:r>
              <a:rPr lang="en-US" sz="2800" dirty="0" smtClean="0"/>
              <a:t>]-</a:t>
            </a:r>
            <a:r>
              <a:rPr lang="en-US" sz="2800" b="1" dirty="0" smtClean="0"/>
              <a:t>provenance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Complete reformulation algorithm (non-recursive mappings)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Enabled by surprising decidability of </a:t>
            </a:r>
            <a:r>
              <a:rPr lang="en-US" sz="2400" dirty="0" smtClean="0">
                <a:latin typeface="msbm10"/>
              </a:rPr>
              <a:t>Z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dirty="0" smtClean="0"/>
              <a:t>]-equivalence of </a:t>
            </a:r>
            <a:r>
              <a:rPr lang="en-US" sz="2400" i="1" dirty="0" smtClean="0"/>
              <a:t>RA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Wider impact, for applications not needing provenance: 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Techniques also work for </a:t>
            </a:r>
            <a:r>
              <a:rPr lang="en-US" sz="2411" dirty="0" smtClean="0">
                <a:latin typeface="msbm10"/>
              </a:rPr>
              <a:t>Z</a:t>
            </a:r>
            <a:r>
              <a:rPr lang="en-US" sz="2411" dirty="0" smtClean="0"/>
              <a:t>-</a:t>
            </a:r>
            <a:r>
              <a:rPr lang="en-US" sz="2411" b="1" dirty="0" smtClean="0"/>
              <a:t>relations</a:t>
            </a:r>
            <a:r>
              <a:rPr lang="en-US" sz="2195" b="1" dirty="0" smtClean="0"/>
              <a:t> </a:t>
            </a:r>
            <a:r>
              <a:rPr lang="en-US" sz="1946" dirty="0" smtClean="0"/>
              <a:t>[Green+ ICDT 09]</a:t>
            </a:r>
            <a:r>
              <a:rPr lang="en-US" sz="2378" dirty="0" smtClean="0"/>
              <a:t>:		bag relations with negative tuple multiplicities allowed</a:t>
            </a:r>
          </a:p>
          <a:p>
            <a:pPr lvl="1">
              <a:spcAft>
                <a:spcPts val="1200"/>
              </a:spcAft>
            </a:pPr>
            <a:r>
              <a:rPr lang="en-US" sz="2378" dirty="0" smtClean="0"/>
              <a:t>Generalizes </a:t>
            </a:r>
            <a:r>
              <a:rPr lang="en-US" sz="2378" b="1" dirty="0" smtClean="0"/>
              <a:t>delta rules</a:t>
            </a:r>
            <a:r>
              <a:rPr lang="en-US" sz="2378" dirty="0" smtClean="0"/>
              <a:t> of </a:t>
            </a:r>
            <a:r>
              <a:rPr lang="en-US" sz="1946" dirty="0" smtClean="0"/>
              <a:t>[Gupta&amp;Mumick 95]</a:t>
            </a:r>
            <a:endParaRPr lang="en-US" sz="2378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Finally enables </a:t>
            </a:r>
            <a:r>
              <a:rPr lang="en-US" sz="2800" b="1" dirty="0" smtClean="0"/>
              <a:t>optimization</a:t>
            </a:r>
            <a:r>
              <a:rPr lang="en-US" sz="2800" dirty="0" smtClean="0"/>
              <a:t> of incremental change propagation...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914400" y="3950732"/>
            <a:ext cx="7391400" cy="16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19200" y="493339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DBMS</a:t>
            </a: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763000" cy="1143000"/>
          </a:xfrm>
        </p:spPr>
        <p:txBody>
          <a:bodyPr>
            <a:noAutofit/>
          </a:bodyPr>
          <a:lstStyle/>
          <a:p>
            <a:r>
              <a:rPr lang="en-US" sz="3200"/>
              <a:t>Ongoing Work: Optimizing Evolution in </a:t>
            </a:r>
            <a:r>
              <a:rPr lang="en-US" sz="3200" cap="small"/>
              <a:t>Orchestra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2286000"/>
            <a:ext cx="18288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/>
              <a:t>Orchestra</a:t>
            </a:r>
          </a:p>
          <a:p>
            <a:pPr algn="ctr"/>
            <a:r>
              <a:rPr lang="en-US" sz="2000"/>
              <a:t>Reformulation </a:t>
            </a:r>
          </a:p>
          <a:p>
            <a:pPr algn="ctr"/>
            <a:r>
              <a:rPr lang="en-US" sz="2000"/>
              <a:t>Engine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90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Heuristics, search strategies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4191000"/>
            <a:ext cx="17526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DBMS Cost Estimator</a:t>
            </a:r>
          </a:p>
        </p:txBody>
      </p:sp>
      <p:sp>
        <p:nvSpPr>
          <p:cNvPr id="10" name="Curved Right Arrow 9"/>
          <p:cNvSpPr/>
          <p:nvPr/>
        </p:nvSpPr>
        <p:spPr>
          <a:xfrm>
            <a:off x="3200400" y="3579911"/>
            <a:ext cx="381000" cy="457200"/>
          </a:xfrm>
          <a:prstGeom prst="curved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flipH="1" flipV="1">
            <a:off x="3810000" y="3581400"/>
            <a:ext cx="381000" cy="457200"/>
          </a:xfrm>
          <a:prstGeom prst="curved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50668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costs</a:t>
            </a:r>
          </a:p>
        </p:txBody>
      </p:sp>
      <p:sp>
        <p:nvSpPr>
          <p:cNvPr id="15" name="Left Arrow 14"/>
          <p:cNvSpPr/>
          <p:nvPr/>
        </p:nvSpPr>
        <p:spPr>
          <a:xfrm rot="10800000">
            <a:off x="4800600" y="2743200"/>
            <a:ext cx="723900" cy="293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24501" y="242673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EFFICIENT UPDATE PLAN</a:t>
            </a:r>
          </a:p>
        </p:txBody>
      </p:sp>
      <p:sp>
        <p:nvSpPr>
          <p:cNvPr id="17" name="Magnetic Disk 16"/>
          <p:cNvSpPr/>
          <p:nvPr/>
        </p:nvSpPr>
        <p:spPr>
          <a:xfrm>
            <a:off x="5067301" y="4179332"/>
            <a:ext cx="419099" cy="621268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/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6301" y="478893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old data, provenance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0301" y="478893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new data, provenance</a:t>
            </a:r>
          </a:p>
        </p:txBody>
      </p:sp>
      <p:sp>
        <p:nvSpPr>
          <p:cNvPr id="21" name="Left Arrow 20"/>
          <p:cNvSpPr/>
          <p:nvPr/>
        </p:nvSpPr>
        <p:spPr>
          <a:xfrm rot="10800000">
            <a:off x="6095999" y="4267200"/>
            <a:ext cx="467079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29301" y="330773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execute!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1905000" y="2731532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" y="2286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Changes to mappings,</a:t>
            </a:r>
          </a:p>
          <a:p>
            <a:r>
              <a:rPr lang="en-US"/>
              <a:t>schemas,</a:t>
            </a:r>
          </a:p>
          <a:p>
            <a:r>
              <a:rPr lang="en-US"/>
              <a:t>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05071" y="495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Statistics, indices, etc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1150947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Approach</a:t>
            </a:r>
            <a:r>
              <a:rPr lang="en-US" sz="2000" smtClean="0"/>
              <a:t>: pair reformulation algorithm with DBMS cost estimator, cost-based search strategies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00" y="5715000"/>
            <a:ext cx="8229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smtClean="0"/>
              <a:t>Main challenge</a:t>
            </a:r>
            <a:r>
              <a:rPr lang="en-US" sz="2000" smtClean="0"/>
              <a:t>: find effective heuristics and strategies to guide search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mtClean="0"/>
              <a:t>  Huge search space, want to find a good (not perfect) plan quickly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6134101" y="3722132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210301" y="3112532"/>
            <a:ext cx="15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agnetic Disk 39"/>
          <p:cNvSpPr/>
          <p:nvPr/>
        </p:nvSpPr>
        <p:spPr>
          <a:xfrm>
            <a:off x="5600701" y="4179332"/>
            <a:ext cx="419099" cy="621268"/>
          </a:xfrm>
          <a:prstGeom prst="flowChartMagneticDisk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/>
              <a:t>P</a:t>
            </a:r>
          </a:p>
        </p:txBody>
      </p:sp>
      <p:sp>
        <p:nvSpPr>
          <p:cNvPr id="41" name="Magnetic Disk 40"/>
          <p:cNvSpPr/>
          <p:nvPr/>
        </p:nvSpPr>
        <p:spPr>
          <a:xfrm>
            <a:off x="6667501" y="4179332"/>
            <a:ext cx="419099" cy="621268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/>
              <a:t>D’</a:t>
            </a:r>
          </a:p>
        </p:txBody>
      </p:sp>
      <p:sp>
        <p:nvSpPr>
          <p:cNvPr id="42" name="Magnetic Disk 41"/>
          <p:cNvSpPr/>
          <p:nvPr/>
        </p:nvSpPr>
        <p:spPr>
          <a:xfrm>
            <a:off x="7200901" y="4179332"/>
            <a:ext cx="419099" cy="621268"/>
          </a:xfrm>
          <a:prstGeom prst="flowChartMagneticDisk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/>
              <a:t>P’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6" grpId="0" animBg="1"/>
      <p:bldP spid="8" grpId="0"/>
      <p:bldP spid="9" grpId="0" animBg="1"/>
      <p:bldP spid="10" grpId="0" animBg="1"/>
      <p:bldP spid="12" grpId="0" animBg="1"/>
      <p:bldP spid="13" grpId="0"/>
      <p:bldP spid="14" grpId="0"/>
      <p:bldP spid="15" grpId="0" animBg="1"/>
      <p:bldP spid="16" grpId="0"/>
      <p:bldP spid="17" grpId="0" animBg="1"/>
      <p:bldP spid="19" grpId="0"/>
      <p:bldP spid="20" grpId="0"/>
      <p:bldP spid="21" grpId="0" animBg="1"/>
      <p:bldP spid="22" grpId="0"/>
      <p:bldP spid="24" grpId="0" animBg="1"/>
      <p:bldP spid="25" grpId="0"/>
      <p:bldP spid="26" grpId="0"/>
      <p:bldP spid="29" grpId="0"/>
      <p:bldP spid="30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/>
              <a:t>Related work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219200"/>
            <a:ext cx="84582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/>
              <a:t>Peer data management systems</a:t>
            </a:r>
            <a:r>
              <a:rPr lang="en-US" sz="2400"/>
              <a:t> </a:t>
            </a:r>
            <a:r>
              <a:rPr lang="en-US" sz="2400" smtClean="0"/>
              <a:t>Piazza </a:t>
            </a:r>
            <a:r>
              <a:rPr lang="en-US" sz="2000"/>
              <a:t>[Halevy+03, 04]</a:t>
            </a:r>
            <a:r>
              <a:rPr lang="en-US" sz="2400"/>
              <a:t>, Hyperion </a:t>
            </a:r>
            <a:r>
              <a:rPr lang="en-US" sz="2000"/>
              <a:t>[Kementsietsidis+04]</a:t>
            </a:r>
            <a:r>
              <a:rPr lang="en-US" sz="2400"/>
              <a:t>, </a:t>
            </a:r>
            <a:r>
              <a:rPr lang="en-US" sz="2000"/>
              <a:t>[Bernstein+02]</a:t>
            </a:r>
            <a:r>
              <a:rPr lang="en-US" sz="2400"/>
              <a:t>, </a:t>
            </a:r>
            <a:r>
              <a:rPr lang="en-US" sz="2000"/>
              <a:t>[Calvanese+04]</a:t>
            </a:r>
            <a:r>
              <a:rPr lang="en-US" sz="2400"/>
              <a:t>, ...</a:t>
            </a:r>
          </a:p>
          <a:p>
            <a:pPr marL="342900" lvl="1" indent="-342900" eaLnBrk="1" hangingPunct="1">
              <a:lnSpc>
                <a:spcPct val="90000"/>
              </a:lnSpc>
              <a:spcAft>
                <a:spcPts val="1200"/>
              </a:spcAft>
              <a:buFont typeface="Arial" charset="-52"/>
              <a:buChar char="•"/>
            </a:pPr>
            <a:r>
              <a:rPr lang="en-US" sz="2400" b="1"/>
              <a:t>Data exchange </a:t>
            </a:r>
            <a:r>
              <a:rPr lang="en-US" sz="2000"/>
              <a:t>[Haas+99, Miller+00, Popa+02, Fagin+03]</a:t>
            </a:r>
            <a:r>
              <a:rPr lang="en-US" sz="2400"/>
              <a:t>, </a:t>
            </a:r>
            <a:r>
              <a:rPr lang="en-US" sz="2400" b="1"/>
              <a:t>peer data exchange</a:t>
            </a:r>
            <a:r>
              <a:rPr lang="en-US" sz="2400"/>
              <a:t> </a:t>
            </a:r>
            <a:r>
              <a:rPr lang="en-US" sz="2000"/>
              <a:t>[Fuxman+05]</a:t>
            </a:r>
            <a:endParaRPr lang="en-US" sz="2400"/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/>
              <a:t>Provenance </a:t>
            </a:r>
            <a:r>
              <a:rPr lang="en-US" sz="2400"/>
              <a:t>/ </a:t>
            </a:r>
            <a:r>
              <a:rPr lang="en-US" sz="2400" b="1"/>
              <a:t>lineage</a:t>
            </a:r>
            <a:r>
              <a:rPr lang="en-US" sz="2400"/>
              <a:t> </a:t>
            </a:r>
            <a:r>
              <a:rPr lang="en-US" sz="2000"/>
              <a:t>[CuiWidom01], [Buneman+01]</a:t>
            </a:r>
            <a:r>
              <a:rPr lang="en-US" sz="2400"/>
              <a:t>, Trio </a:t>
            </a:r>
            <a:r>
              <a:rPr lang="en-US" sz="2000"/>
              <a:t>[Widom+05]</a:t>
            </a:r>
            <a:r>
              <a:rPr lang="en-US" sz="2400"/>
              <a:t>, Spider </a:t>
            </a:r>
            <a:r>
              <a:rPr lang="en-US" sz="2000"/>
              <a:t>[ChiticariuTan06]</a:t>
            </a:r>
            <a:r>
              <a:rPr lang="en-US" sz="2400"/>
              <a:t>, ...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/>
              <a:t>Incremental maintenance </a:t>
            </a:r>
            <a:r>
              <a:rPr lang="en-US" sz="2000"/>
              <a:t>[GuptaMumick95]</a:t>
            </a:r>
            <a:r>
              <a:rPr lang="en-US" sz="2400"/>
              <a:t>, </a:t>
            </a:r>
            <a:r>
              <a:rPr lang="en-US" sz="2400" smtClean="0"/>
              <a:t>…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 smtClean="0"/>
              <a:t>Containment/equivalence</a:t>
            </a:r>
            <a:r>
              <a:rPr lang="en-US" sz="2400" smtClean="0"/>
              <a:t> with where-provenance </a:t>
            </a:r>
            <a:r>
              <a:rPr lang="en-US" sz="2000" smtClean="0"/>
              <a:t>[Tan 03]</a:t>
            </a:r>
            <a:endParaRPr lang="en-US" sz="2400" smtClean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 smtClean="0"/>
              <a:t>Answering queries using views</a:t>
            </a:r>
            <a:r>
              <a:rPr lang="en-US" sz="2400" smtClean="0"/>
              <a:t> </a:t>
            </a:r>
            <a:r>
              <a:rPr lang="en-US" sz="2000" smtClean="0"/>
              <a:t>[Levy+ 95]</a:t>
            </a:r>
            <a:r>
              <a:rPr lang="en-US" sz="2400" smtClean="0"/>
              <a:t>, </a:t>
            </a:r>
            <a:r>
              <a:rPr lang="en-US" sz="2000" smtClean="0"/>
              <a:t>[Chaudhuri+ 95]</a:t>
            </a:r>
            <a:r>
              <a:rPr lang="en-US" sz="2400" smtClean="0"/>
              <a:t>, </a:t>
            </a:r>
            <a:r>
              <a:rPr lang="en-US" sz="2000" smtClean="0"/>
              <a:t>[Cohen+ 99]</a:t>
            </a:r>
            <a:r>
              <a:rPr lang="en-US" sz="2400" smtClean="0"/>
              <a:t>, </a:t>
            </a:r>
            <a:r>
              <a:rPr lang="en-US" sz="2000" smtClean="0"/>
              <a:t>[Afrati+ 99]</a:t>
            </a:r>
            <a:r>
              <a:rPr lang="en-US" sz="2400" smtClean="0"/>
              <a:t>, ...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 smtClean="0"/>
              <a:t>View adaptation </a:t>
            </a:r>
            <a:r>
              <a:rPr lang="en-US" sz="2000" smtClean="0"/>
              <a:t>[Gupta+ 95]</a:t>
            </a:r>
            <a:r>
              <a:rPr lang="en-US" sz="2400" smtClean="0"/>
              <a:t>, </a:t>
            </a:r>
            <a:r>
              <a:rPr lang="en-US" sz="2400" b="1" smtClean="0"/>
              <a:t>mapping adaptation </a:t>
            </a:r>
            <a:r>
              <a:rPr lang="en-US" sz="2000" smtClean="0"/>
              <a:t>[Velegrakis+ 03]</a:t>
            </a:r>
            <a:endParaRPr lang="en-US" sz="24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40D3934F-9127-984B-8631-EFB2D2598B30}" type="slidenum">
              <a:rPr lang="en-US"/>
              <a:pPr/>
              <a:t>48</a:t>
            </a:fld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610100"/>
            <a:ext cx="2133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3038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We studied an important practical problem – </a:t>
            </a:r>
            <a:r>
              <a:rPr lang="en-US" sz="2400" b="1" dirty="0" smtClean="0"/>
              <a:t>collaborative data sharing </a:t>
            </a:r>
            <a:r>
              <a:rPr lang="en-US" sz="2400" dirty="0" smtClean="0"/>
              <a:t>– and developed the first comprehensive, principled solution: </a:t>
            </a:r>
            <a:r>
              <a:rPr lang="en-US" sz="2400" cap="small" dirty="0" smtClean="0"/>
              <a:t>Orchestra</a:t>
            </a:r>
            <a:r>
              <a:rPr lang="en-US" sz="24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Formal provenance model: “most informative” in a precise sense; supports trust policies, ranking, ...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Uniform approach to propagating changes efficiently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Prototype implementation establishes feasibility of ideas</a:t>
            </a:r>
          </a:p>
          <a:p>
            <a:pPr>
              <a:spcAft>
                <a:spcPts val="600"/>
              </a:spcAft>
            </a:pPr>
            <a:r>
              <a:rPr lang="en-US" sz="2400" cap="small" dirty="0" smtClean="0"/>
              <a:t>Orchestra</a:t>
            </a:r>
            <a:r>
              <a:rPr lang="en-US" sz="2400" dirty="0" smtClean="0"/>
              <a:t> currently being deployed in context of “Assembling the Tree of Life” (</a:t>
            </a:r>
            <a:r>
              <a:rPr lang="en-US" sz="2400" dirty="0" err="1" smtClean="0"/>
              <a:t>AToL</a:t>
            </a:r>
            <a:r>
              <a:rPr lang="en-US" sz="2400" dirty="0" smtClean="0"/>
              <a:t>) project</a:t>
            </a:r>
          </a:p>
          <a:p>
            <a:pPr lvl="1"/>
            <a:r>
              <a:rPr lang="en-US" sz="2400" dirty="0" err="1" smtClean="0"/>
              <a:t>pPOD</a:t>
            </a:r>
            <a:r>
              <a:rPr lang="en-US" sz="2400" dirty="0" smtClean="0"/>
              <a:t> (“processing </a:t>
            </a:r>
            <a:r>
              <a:rPr lang="en-US" sz="2400" dirty="0" err="1" smtClean="0"/>
              <a:t>PhylOData</a:t>
            </a:r>
            <a:r>
              <a:rPr lang="en-US" sz="2400" dirty="0" smtClean="0"/>
              <a:t>”): joint project </a:t>
            </a:r>
          </a:p>
          <a:p>
            <a:pPr lvl="1">
              <a:buNone/>
            </a:pPr>
            <a:r>
              <a:rPr lang="en-US" sz="2400" dirty="0" smtClean="0"/>
              <a:t>	between Penn, UC Davis, and Yale to </a:t>
            </a:r>
          </a:p>
          <a:p>
            <a:pPr lvl="1">
              <a:spcAft>
                <a:spcPts val="600"/>
              </a:spcAft>
              <a:buNone/>
            </a:pPr>
            <a:r>
              <a:rPr lang="en-US" sz="2400" dirty="0" smtClean="0"/>
              <a:t>	develop data management tools for </a:t>
            </a:r>
            <a:r>
              <a:rPr lang="en-US" sz="2400" dirty="0" err="1" smtClean="0"/>
              <a:t>AToL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Open source release of </a:t>
            </a:r>
            <a:r>
              <a:rPr lang="en-US" sz="2400" cap="small" dirty="0" smtClean="0"/>
              <a:t>Orchestra</a:t>
            </a:r>
            <a:r>
              <a:rPr lang="en-US" sz="2400" dirty="0" smtClean="0"/>
              <a:t> also planned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7368"/>
          </a:xfrm>
        </p:spPr>
        <p:txBody>
          <a:bodyPr>
            <a:normAutofit/>
          </a:bodyPr>
          <a:lstStyle/>
          <a:p>
            <a:r>
              <a:rPr lang="en-US" sz="4000" smtClean="0"/>
              <a:t>Contributions and Impact</a:t>
            </a: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68290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29200" y="4038600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81000" y="4419600"/>
          <a:ext cx="2579053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128395"/>
                <a:gridCol w="902653"/>
              </a:tblGrid>
              <a:tr h="240303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Picture</a:t>
                      </a:r>
                      <a:endParaRPr lang="en-US"/>
                    </a:p>
                  </a:txBody>
                  <a:tcPr/>
                </a:tc>
              </a:tr>
              <a:tr h="293097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5821680"/>
          <a:ext cx="3836036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0868"/>
                <a:gridCol w="1975168"/>
              </a:tblGrid>
              <a:tr h="242371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Common Name</a:t>
                      </a:r>
                      <a:endParaRPr lang="en-US"/>
                    </a:p>
                  </a:txBody>
                  <a:tcPr/>
                </a:tc>
              </a:tr>
              <a:tr h="242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379220"/>
          <a:ext cx="4172395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04557"/>
                <a:gridCol w="813816"/>
                <a:gridCol w="1227138"/>
                <a:gridCol w="759841"/>
              </a:tblGrid>
              <a:tr h="287867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Image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Alice’s field observations: </a:t>
            </a:r>
            <a:r>
              <a:rPr lang="en-US" b="1" i="1" smtClean="0"/>
              <a:t>A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3810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Bob’s field observations: </a:t>
            </a:r>
            <a:r>
              <a:rPr lang="en-US" b="1" i="1" smtClean="0"/>
              <a:t>B</a:t>
            </a:r>
            <a:r>
              <a:rPr lang="en-US" b="1" smtClean="0"/>
              <a:t>, </a:t>
            </a:r>
            <a:r>
              <a:rPr lang="en-US" b="1" i="1" smtClean="0"/>
              <a:t>C</a:t>
            </a:r>
            <a:endParaRPr lang="en-US" b="1" i="1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304" y="2458036"/>
            <a:ext cx="703883" cy="5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3569732"/>
          <a:ext cx="2497011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227138"/>
                <a:gridCol w="72186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</a:t>
                      </a:r>
                      <a:r>
                        <a:rPr lang="en-US" baseline="0" smtClean="0"/>
                        <a:t>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" y="544068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Standard species names: </a:t>
            </a:r>
            <a:r>
              <a:rPr lang="en-US" b="1" i="1" smtClean="0"/>
              <a:t>D</a:t>
            </a:r>
            <a:endParaRPr lang="en-US" b="1" i="1"/>
          </a:p>
        </p:txBody>
      </p:sp>
      <p:sp>
        <p:nvSpPr>
          <p:cNvPr id="23" name="TextBox 22"/>
          <p:cNvSpPr txBox="1"/>
          <p:nvPr/>
        </p:nvSpPr>
        <p:spPr>
          <a:xfrm>
            <a:off x="4876800" y="3581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Carol’s Guide to Primate Hand Colors: </a:t>
            </a:r>
            <a:r>
              <a:rPr lang="en-US" b="1" i="1" smtClean="0"/>
              <a:t>E</a:t>
            </a:r>
            <a:r>
              <a:rPr lang="en-US" b="1" smtClean="0"/>
              <a:t> </a:t>
            </a:r>
            <a:endParaRPr lang="en-US" b="1" i="1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305" y="1764030"/>
            <a:ext cx="627996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5029200" y="106432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Datalog mappings relating databases</a:t>
            </a:r>
            <a:endParaRPr lang="en-US" b="1" i="1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3489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</p:spPr>
        <p:txBody>
          <a:bodyPr>
            <a:normAutofit/>
          </a:bodyPr>
          <a:lstStyle/>
          <a:p>
            <a:r>
              <a:rPr lang="en-US" sz="3600" smtClean="0"/>
              <a:t>Example: Sharing Morphological Data (2)</a:t>
            </a:r>
            <a:endParaRPr lang="en-US" sz="3600"/>
          </a:p>
        </p:txBody>
      </p:sp>
      <p:sp>
        <p:nvSpPr>
          <p:cNvPr id="49" name="Rectangle 48"/>
          <p:cNvSpPr/>
          <p:nvPr/>
        </p:nvSpPr>
        <p:spPr>
          <a:xfrm>
            <a:off x="4953000" y="15150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smtClean="0"/>
              <a:t>E</a:t>
            </a:r>
            <a:r>
              <a:rPr lang="en-US" smtClean="0"/>
              <a:t>(name, color)   :– </a:t>
            </a:r>
          </a:p>
          <a:p>
            <a:r>
              <a:rPr lang="en-US" i="1" smtClean="0"/>
              <a:t>     B</a:t>
            </a:r>
            <a:r>
              <a:rPr lang="en-US" smtClean="0"/>
              <a:t>(id, “hand color”, color),</a:t>
            </a:r>
          </a:p>
          <a:p>
            <a:r>
              <a:rPr lang="en-US" i="1" smtClean="0"/>
              <a:t>     C</a:t>
            </a:r>
            <a:r>
              <a:rPr lang="en-US" smtClean="0"/>
              <a:t>(id, species,_), </a:t>
            </a:r>
            <a:r>
              <a:rPr lang="en-US" i="1" smtClean="0"/>
              <a:t>D</a:t>
            </a:r>
            <a:r>
              <a:rPr lang="en-US" smtClean="0"/>
              <a:t>(species, name)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953000" y="24294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smtClean="0"/>
              <a:t>E</a:t>
            </a:r>
            <a:r>
              <a:rPr lang="en-US" smtClean="0"/>
              <a:t>(name, color)   :– </a:t>
            </a:r>
            <a:endParaRPr lang="en-US" i="1" smtClean="0"/>
          </a:p>
          <a:p>
            <a:r>
              <a:rPr lang="en-US" i="1" smtClean="0"/>
              <a:t>     A</a:t>
            </a:r>
            <a:r>
              <a:rPr lang="en-US" smtClean="0"/>
              <a:t>(id, species,_, “hand color”, color), </a:t>
            </a:r>
          </a:p>
          <a:p>
            <a:r>
              <a:rPr lang="en-US" i="1" smtClean="0"/>
              <a:t>     D</a:t>
            </a:r>
            <a:r>
              <a:rPr lang="en-US" smtClean="0"/>
              <a:t>(species, name)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5029200" y="4038600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381000" y="990600"/>
            <a:ext cx="4267200" cy="5715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Future Work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Incorporate uncertain information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Record linkage, imprecise queries, misaligned schemas, ... scientific data is full of these!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Provenance crucial here too, e.g., to assess information extraction quality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Relax the need for precise schema mappings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 daunting barrier to adoption!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Smoothly blend in “unstructured” modes of querying? Imprecise/uncertain mappings?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cf. </a:t>
            </a:r>
            <a:r>
              <a:rPr lang="en-US" dirty="0" err="1" smtClean="0"/>
              <a:t>Dataspaces</a:t>
            </a:r>
            <a:r>
              <a:rPr lang="en-US" dirty="0" smtClean="0"/>
              <a:t> </a:t>
            </a:r>
            <a:r>
              <a:rPr lang="en-US" sz="2000" dirty="0" smtClean="0"/>
              <a:t>[Franklin+ 05]</a:t>
            </a:r>
            <a:r>
              <a:rPr lang="en-US" dirty="0" smtClean="0"/>
              <a:t>, best-effort data integration</a:t>
            </a:r>
            <a:r>
              <a:rPr lang="en-US" sz="2000" dirty="0" smtClean="0"/>
              <a:t> [Doan06]</a:t>
            </a:r>
            <a:r>
              <a:rPr lang="en-US" dirty="0" smtClean="0"/>
              <a:t>, data integration with uncertainty </a:t>
            </a:r>
            <a:r>
              <a:rPr lang="en-US" sz="2000" dirty="0" smtClean="0"/>
              <a:t>[Dong+ 07]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smtClean="0"/>
              <a:t>Bibliography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5638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smtClean="0"/>
              <a:t>T.J. Green</a:t>
            </a:r>
            <a:r>
              <a:rPr lang="en-US" sz="2000" smtClean="0"/>
              <a:t>, G. Karvounarakis, and V. Tannen. Provenance Semirings. </a:t>
            </a:r>
            <a:r>
              <a:rPr lang="en-US" sz="2000" i="1" smtClean="0"/>
              <a:t>PODS</a:t>
            </a:r>
            <a:r>
              <a:rPr lang="en-US" sz="2000" smtClean="0"/>
              <a:t>, June 2007.</a:t>
            </a:r>
          </a:p>
          <a:p>
            <a:pPr marL="457200" indent="-4572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smtClean="0"/>
              <a:t>T.J. Green</a:t>
            </a:r>
            <a:r>
              <a:rPr lang="en-US" sz="2000" smtClean="0"/>
              <a:t>, G. Karvounarakis, N.E. Taylor, O. Biton, Z.G. Ives, and V. Tannen.  </a:t>
            </a:r>
            <a:r>
              <a:rPr lang="en-US" sz="2000" cap="small" smtClean="0"/>
              <a:t>Orchestra</a:t>
            </a:r>
            <a:r>
              <a:rPr lang="en-US" sz="2000" smtClean="0"/>
              <a:t>: Facilitating Collaborative Data Sharing.  </a:t>
            </a:r>
            <a:r>
              <a:rPr lang="en-US" sz="2000" i="1" smtClean="0"/>
              <a:t>SIGMOD </a:t>
            </a:r>
            <a:r>
              <a:rPr lang="en-US" sz="2000" smtClean="0"/>
              <a:t>(demo), June 2007.</a:t>
            </a:r>
          </a:p>
          <a:p>
            <a:pPr marL="457200" indent="-4572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smtClean="0"/>
              <a:t>T.J. Green</a:t>
            </a:r>
            <a:r>
              <a:rPr lang="en-US" sz="2000" smtClean="0"/>
              <a:t>, G. Karvounarakis, Z.G. Ives, and V. Tannen.  Update Exchange with Mappings and Provenance.  </a:t>
            </a:r>
            <a:r>
              <a:rPr lang="en-US" sz="2000" i="1" smtClean="0"/>
              <a:t>VLDB</a:t>
            </a:r>
            <a:r>
              <a:rPr lang="en-US" sz="2000" smtClean="0"/>
              <a:t>, September 2007.</a:t>
            </a:r>
          </a:p>
          <a:p>
            <a:pPr marL="457200" indent="-4572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smtClean="0"/>
              <a:t>J.N. Foster, </a:t>
            </a:r>
            <a:r>
              <a:rPr lang="en-US" sz="2000" b="1" smtClean="0"/>
              <a:t>T.J. Green</a:t>
            </a:r>
            <a:r>
              <a:rPr lang="en-US" sz="2000" smtClean="0"/>
              <a:t>, and V. Tannen.  Annotated XML: Queries and Provenance.  </a:t>
            </a:r>
            <a:r>
              <a:rPr lang="en-US" sz="2000" i="1" smtClean="0"/>
              <a:t>PODS</a:t>
            </a:r>
            <a:r>
              <a:rPr lang="en-US" sz="2000" smtClean="0"/>
              <a:t>, June 2008.</a:t>
            </a:r>
          </a:p>
          <a:p>
            <a:pPr marL="457200" indent="-4572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smtClean="0"/>
              <a:t>T.J. Green</a:t>
            </a:r>
            <a:r>
              <a:rPr lang="en-US" sz="2000" smtClean="0"/>
              <a:t>.  Containment of Conjunctive Queries on Annotated Relations.  </a:t>
            </a:r>
            <a:r>
              <a:rPr lang="en-US" sz="2000" i="1" smtClean="0"/>
              <a:t>ICDT</a:t>
            </a:r>
            <a:r>
              <a:rPr lang="en-US" sz="2000" smtClean="0"/>
              <a:t>, March 2009 (Best Student Paper Award).</a:t>
            </a:r>
          </a:p>
          <a:p>
            <a:pPr marL="457200" indent="-4572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smtClean="0"/>
              <a:t>T.J. Green</a:t>
            </a:r>
            <a:r>
              <a:rPr lang="en-US" sz="2000" smtClean="0"/>
              <a:t>, Z.G. Ives, and V. Tannen.  Reconcilable Differences.  </a:t>
            </a:r>
            <a:r>
              <a:rPr lang="en-US" sz="2000" i="1" smtClean="0"/>
              <a:t>ICDT</a:t>
            </a:r>
            <a:r>
              <a:rPr lang="en-US" sz="2000" smtClean="0"/>
              <a:t>, March 2009.</a:t>
            </a:r>
          </a:p>
          <a:p>
            <a:pPr marL="457200" indent="-4572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smtClean="0"/>
              <a:t>T.J. Green</a:t>
            </a:r>
            <a:r>
              <a:rPr lang="en-US" sz="2000" smtClean="0"/>
              <a:t> and Z.G. Ives.  Evolution in Collaborative Data Sharing.  In preparation, 2009.</a:t>
            </a:r>
          </a:p>
          <a:p>
            <a:pPr>
              <a:spcBef>
                <a:spcPts val="400"/>
              </a:spcBef>
              <a:spcAft>
                <a:spcPts val="600"/>
              </a:spcAft>
              <a:buNone/>
            </a:pP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Positive Relational Algebra (</a:t>
            </a:r>
            <a:r>
              <a:rPr lang="en-US" i="1" smtClean="0"/>
              <a:t>RA</a:t>
            </a:r>
            <a:r>
              <a:rPr lang="en-US" baseline="30000" smtClean="0"/>
              <a:t>+</a:t>
            </a:r>
            <a:r>
              <a:rPr lang="en-US" smtClean="0"/>
              <a:t>) </a:t>
            </a:r>
            <a:br>
              <a:rPr lang="en-US" smtClean="0"/>
            </a:br>
            <a:r>
              <a:rPr lang="en-US" smtClean="0"/>
              <a:t>on </a:t>
            </a:r>
            <a:r>
              <a:rPr lang="en-US" i="1" smtClean="0"/>
              <a:t>K</a:t>
            </a:r>
            <a:r>
              <a:rPr lang="en-US" smtClean="0"/>
              <a:t>-Relations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b="1" smtClean="0">
                <a:solidFill>
                  <a:srgbClr val="FF0000"/>
                </a:solidFill>
              </a:rPr>
              <a:t>natural join</a:t>
            </a:r>
            <a:r>
              <a:rPr lang="en-US" sz="2400" b="1" smtClean="0"/>
              <a:t>	</a:t>
            </a:r>
            <a:r>
              <a:rPr lang="en-US" sz="2400" smtClean="0"/>
              <a:t>   [ </a:t>
            </a:r>
            <a:r>
              <a:rPr lang="en-US" sz="2400" i="1" smtClean="0">
                <a:latin typeface="Calibri"/>
              </a:rPr>
              <a:t>R</a:t>
            </a:r>
            <a:r>
              <a:rPr lang="en-US" sz="2400" baseline="-25000" smtClean="0">
                <a:latin typeface="Calibri"/>
              </a:rPr>
              <a:t>1</a:t>
            </a:r>
            <a:r>
              <a:rPr lang="en-US" sz="2400" smtClean="0"/>
              <a:t> </a:t>
            </a:r>
            <a:r>
              <a:rPr lang="en-US" sz="2400" smtClean="0">
                <a:latin typeface="Lucida Sans Unicode"/>
                <a:ea typeface="Arial Unicode MS"/>
                <a:cs typeface="Lucida Sans Unicode"/>
              </a:rPr>
              <a:t>⋈</a:t>
            </a:r>
            <a:r>
              <a:rPr lang="en-US" sz="2400" smtClean="0"/>
              <a:t> </a:t>
            </a:r>
            <a:r>
              <a:rPr lang="en-US" sz="2400" i="1" smtClean="0">
                <a:latin typeface="Calibri"/>
              </a:rPr>
              <a:t>R</a:t>
            </a:r>
            <a:r>
              <a:rPr lang="en-US" sz="2400" baseline="-25000" smtClean="0">
                <a:latin typeface="Calibri"/>
              </a:rPr>
              <a:t>2 </a:t>
            </a:r>
            <a:r>
              <a:rPr lang="en-US" sz="2400" smtClean="0"/>
              <a:t>](</a:t>
            </a:r>
            <a:r>
              <a:rPr lang="en-US" sz="2400" i="1" smtClean="0"/>
              <a:t>t</a:t>
            </a:r>
            <a:r>
              <a:rPr lang="en-US" sz="2400" smtClean="0"/>
              <a:t>) :=	</a:t>
            </a:r>
            <a:r>
              <a:rPr lang="en-US" sz="2400" i="1" smtClean="0">
                <a:latin typeface="Calibri"/>
              </a:rPr>
              <a:t>R</a:t>
            </a:r>
            <a:r>
              <a:rPr lang="en-US" sz="2400" baseline="-25000" smtClean="0">
                <a:latin typeface="Calibri"/>
              </a:rPr>
              <a:t>1</a:t>
            </a:r>
            <a:r>
              <a:rPr lang="en-US" sz="2400" smtClean="0">
                <a:latin typeface="Calibri"/>
              </a:rPr>
              <a:t>(</a:t>
            </a:r>
            <a:r>
              <a:rPr lang="en-US" sz="2400" i="1" smtClean="0">
                <a:latin typeface="Calibri"/>
              </a:rPr>
              <a:t>t</a:t>
            </a:r>
            <a:r>
              <a:rPr lang="en-US" sz="2400" baseline="-25000" smtClean="0">
                <a:latin typeface="Calibri"/>
              </a:rPr>
              <a:t>1</a:t>
            </a:r>
            <a:r>
              <a:rPr lang="en-US" sz="2400" smtClean="0"/>
              <a:t>) ∙ </a:t>
            </a:r>
            <a:r>
              <a:rPr lang="en-US" sz="2400" i="1" smtClean="0">
                <a:latin typeface="Calibri"/>
              </a:rPr>
              <a:t>R</a:t>
            </a:r>
            <a:r>
              <a:rPr lang="en-US" sz="2400" baseline="-25000" smtClean="0">
                <a:latin typeface="Calibri"/>
              </a:rPr>
              <a:t>2</a:t>
            </a:r>
            <a:r>
              <a:rPr lang="en-US" sz="2400" smtClean="0">
                <a:latin typeface="Calibri"/>
              </a:rPr>
              <a:t>(</a:t>
            </a:r>
            <a:r>
              <a:rPr lang="en-US" sz="2400" i="1" smtClean="0">
                <a:latin typeface="Calibri"/>
              </a:rPr>
              <a:t>t</a:t>
            </a:r>
            <a:r>
              <a:rPr lang="en-US" sz="2400" baseline="-25000" smtClean="0">
                <a:latin typeface="Calibri"/>
              </a:rPr>
              <a:t>2</a:t>
            </a:r>
            <a:r>
              <a:rPr lang="en-US" sz="2400" smtClean="0"/>
              <a:t>)</a:t>
            </a:r>
          </a:p>
          <a:p>
            <a:pPr>
              <a:spcAft>
                <a:spcPts val="600"/>
              </a:spcAft>
              <a:buNone/>
            </a:pPr>
            <a:r>
              <a:rPr lang="en-US" sz="2400" smtClean="0"/>
              <a:t>			where </a:t>
            </a:r>
            <a:r>
              <a:rPr lang="en-US" sz="2400" i="1" smtClean="0"/>
              <a:t>t</a:t>
            </a:r>
            <a:r>
              <a:rPr lang="en-US" sz="2400" smtClean="0"/>
              <a:t> on </a:t>
            </a:r>
            <a:r>
              <a:rPr lang="en-US" sz="2400" smtClean="0">
                <a:latin typeface="Calibri"/>
              </a:rPr>
              <a:t>atts(</a:t>
            </a:r>
            <a:r>
              <a:rPr lang="en-US" sz="2400" i="1" smtClean="0">
                <a:latin typeface="Calibri"/>
              </a:rPr>
              <a:t>R</a:t>
            </a:r>
            <a:r>
              <a:rPr lang="en-US" sz="2400" baseline="-25000" smtClean="0">
                <a:latin typeface="Calibri"/>
              </a:rPr>
              <a:t>1</a:t>
            </a:r>
            <a:r>
              <a:rPr lang="en-US" sz="2400" smtClean="0"/>
              <a:t>) = </a:t>
            </a:r>
            <a:r>
              <a:rPr lang="en-US" sz="2400" i="1" smtClean="0">
                <a:latin typeface="Calibri"/>
              </a:rPr>
              <a:t>t</a:t>
            </a:r>
            <a:r>
              <a:rPr lang="en-US" sz="2400" baseline="-25000" smtClean="0">
                <a:latin typeface="Calibri"/>
              </a:rPr>
              <a:t>1</a:t>
            </a:r>
            <a:r>
              <a:rPr lang="en-US" sz="2400" smtClean="0">
                <a:latin typeface="Calibri"/>
              </a:rPr>
              <a:t>,</a:t>
            </a:r>
            <a:r>
              <a:rPr lang="en-US" sz="2400" smtClean="0"/>
              <a:t> </a:t>
            </a:r>
            <a:r>
              <a:rPr lang="en-US" sz="2400" i="1" smtClean="0"/>
              <a:t>t</a:t>
            </a:r>
            <a:r>
              <a:rPr lang="en-US" sz="2400" smtClean="0"/>
              <a:t> on </a:t>
            </a:r>
            <a:r>
              <a:rPr lang="en-US" sz="2400" smtClean="0">
                <a:latin typeface="Calibri"/>
              </a:rPr>
              <a:t>atts(</a:t>
            </a:r>
            <a:r>
              <a:rPr lang="en-US" sz="2400" i="1" smtClean="0">
                <a:latin typeface="Calibri"/>
              </a:rPr>
              <a:t>R</a:t>
            </a:r>
            <a:r>
              <a:rPr lang="en-US" sz="2400" baseline="-25000" smtClean="0">
                <a:latin typeface="Calibri"/>
              </a:rPr>
              <a:t>2</a:t>
            </a:r>
            <a:r>
              <a:rPr lang="en-US" sz="2400" smtClean="0"/>
              <a:t>) = </a:t>
            </a:r>
            <a:r>
              <a:rPr lang="en-US" sz="2400" i="1" smtClean="0">
                <a:latin typeface="Calibri"/>
              </a:rPr>
              <a:t>t</a:t>
            </a:r>
            <a:r>
              <a:rPr lang="en-US" sz="2400" baseline="-25000" smtClean="0">
                <a:latin typeface="Calibri"/>
              </a:rPr>
              <a:t>2</a:t>
            </a:r>
          </a:p>
          <a:p>
            <a:pPr>
              <a:spcAft>
                <a:spcPts val="600"/>
              </a:spcAft>
              <a:buNone/>
            </a:pPr>
            <a:endParaRPr lang="en-US" sz="2400" smtClean="0"/>
          </a:p>
          <a:p>
            <a:pPr>
              <a:spcAft>
                <a:spcPts val="600"/>
              </a:spcAft>
              <a:buNone/>
            </a:pPr>
            <a:r>
              <a:rPr lang="en-US" sz="2400" b="1" smtClean="0">
                <a:solidFill>
                  <a:srgbClr val="FF0000"/>
                </a:solidFill>
              </a:rPr>
              <a:t>union</a:t>
            </a:r>
            <a:r>
              <a:rPr lang="en-US" sz="2400" smtClean="0"/>
              <a:t>		[ </a:t>
            </a:r>
            <a:r>
              <a:rPr lang="en-US" sz="2400" i="1" smtClean="0">
                <a:latin typeface="Calibri"/>
              </a:rPr>
              <a:t>R</a:t>
            </a:r>
            <a:r>
              <a:rPr lang="en-US" sz="2400" baseline="-25000" smtClean="0">
                <a:latin typeface="Calibri"/>
              </a:rPr>
              <a:t>1</a:t>
            </a:r>
            <a:r>
              <a:rPr lang="en-US" sz="2400" smtClean="0"/>
              <a:t> </a:t>
            </a:r>
            <a:r>
              <a:rPr lang="en-US" sz="2400" smtClean="0">
                <a:latin typeface="Lucida Sans Unicode"/>
                <a:cs typeface="Lucida Sans Unicode"/>
              </a:rPr>
              <a:t>⋃</a:t>
            </a:r>
            <a:r>
              <a:rPr lang="en-US" sz="2400" smtClean="0"/>
              <a:t> </a:t>
            </a:r>
            <a:r>
              <a:rPr lang="en-US" sz="2400" i="1" smtClean="0">
                <a:latin typeface="Calibri"/>
              </a:rPr>
              <a:t>R</a:t>
            </a:r>
            <a:r>
              <a:rPr lang="en-US" sz="2400" baseline="-25000" smtClean="0">
                <a:latin typeface="Calibri"/>
              </a:rPr>
              <a:t>2 </a:t>
            </a:r>
            <a:r>
              <a:rPr lang="en-US" sz="2400" smtClean="0"/>
              <a:t>](</a:t>
            </a:r>
            <a:r>
              <a:rPr lang="en-US" sz="2400" i="1" smtClean="0"/>
              <a:t>t</a:t>
            </a:r>
            <a:r>
              <a:rPr lang="en-US" sz="2400" smtClean="0"/>
              <a:t>) :=	</a:t>
            </a:r>
            <a:r>
              <a:rPr lang="en-US" sz="2400" i="1" smtClean="0">
                <a:latin typeface="Calibri"/>
              </a:rPr>
              <a:t>R</a:t>
            </a:r>
            <a:r>
              <a:rPr lang="en-US" sz="2400" baseline="-25000" smtClean="0">
                <a:latin typeface="Calibri"/>
              </a:rPr>
              <a:t>1</a:t>
            </a:r>
            <a:r>
              <a:rPr lang="en-US" sz="2400" smtClean="0">
                <a:latin typeface="Calibri"/>
              </a:rPr>
              <a:t>(</a:t>
            </a:r>
            <a:r>
              <a:rPr lang="en-US" sz="2400" i="1" smtClean="0">
                <a:latin typeface="Calibri"/>
              </a:rPr>
              <a:t>t</a:t>
            </a:r>
            <a:r>
              <a:rPr lang="en-US" sz="2400" smtClean="0"/>
              <a:t>) + </a:t>
            </a:r>
            <a:r>
              <a:rPr lang="en-US" sz="2400" i="1" smtClean="0">
                <a:latin typeface="Calibri"/>
              </a:rPr>
              <a:t>R</a:t>
            </a:r>
            <a:r>
              <a:rPr lang="en-US" sz="2400" baseline="-25000" smtClean="0">
                <a:latin typeface="Calibri"/>
              </a:rPr>
              <a:t>2</a:t>
            </a:r>
            <a:r>
              <a:rPr lang="en-US" sz="2400" smtClean="0">
                <a:latin typeface="Calibri"/>
              </a:rPr>
              <a:t>(</a:t>
            </a:r>
            <a:r>
              <a:rPr lang="en-US" sz="2400" i="1" smtClean="0">
                <a:latin typeface="Calibri"/>
              </a:rPr>
              <a:t>t</a:t>
            </a:r>
            <a:r>
              <a:rPr lang="en-US" sz="2400" smtClean="0"/>
              <a:t>)</a:t>
            </a:r>
          </a:p>
          <a:p>
            <a:pPr>
              <a:spcAft>
                <a:spcPts val="600"/>
              </a:spcAft>
              <a:buNone/>
            </a:pPr>
            <a:endParaRPr lang="en-US" sz="2400" smtClean="0"/>
          </a:p>
          <a:p>
            <a:pPr>
              <a:spcAft>
                <a:spcPts val="600"/>
              </a:spcAft>
              <a:buNone/>
            </a:pPr>
            <a:r>
              <a:rPr lang="en-US" sz="2400" b="1" smtClean="0">
                <a:solidFill>
                  <a:srgbClr val="FF0000"/>
                </a:solidFill>
              </a:rPr>
              <a:t>projection</a:t>
            </a:r>
            <a:r>
              <a:rPr lang="en-US" sz="2400" b="1" smtClean="0"/>
              <a:t>	</a:t>
            </a:r>
            <a:r>
              <a:rPr lang="en-US" sz="2400" smtClean="0"/>
              <a:t>[ </a:t>
            </a:r>
            <a:r>
              <a:rPr lang="en-US" sz="2400" smtClean="0">
                <a:latin typeface="Calibri"/>
              </a:rPr>
              <a:t>π</a:t>
            </a:r>
            <a:r>
              <a:rPr lang="en-US" sz="2400" i="1" baseline="-25000" smtClean="0">
                <a:latin typeface="Calibri"/>
              </a:rPr>
              <a:t>V</a:t>
            </a:r>
            <a:r>
              <a:rPr lang="en-US" sz="2400" smtClean="0"/>
              <a:t>(</a:t>
            </a:r>
            <a:r>
              <a:rPr lang="en-US" sz="2400" i="1" smtClean="0"/>
              <a:t>R</a:t>
            </a:r>
            <a:r>
              <a:rPr lang="en-US" sz="2400" smtClean="0"/>
              <a:t>) </a:t>
            </a:r>
            <a:r>
              <a:rPr lang="en-US" sz="2400" smtClean="0">
                <a:latin typeface="Calibri"/>
              </a:rPr>
              <a:t>](</a:t>
            </a:r>
            <a:r>
              <a:rPr lang="en-US" sz="2400" i="1" smtClean="0">
                <a:latin typeface="Calibri"/>
              </a:rPr>
              <a:t>t</a:t>
            </a:r>
            <a:r>
              <a:rPr lang="en-US" sz="2400" smtClean="0">
                <a:latin typeface="Calibri"/>
              </a:rPr>
              <a:t>) 	:=	∑</a:t>
            </a:r>
            <a:r>
              <a:rPr lang="en-US" sz="2400" i="1" baseline="-25000" smtClean="0">
                <a:latin typeface="Calibri"/>
              </a:rPr>
              <a:t>t</a:t>
            </a:r>
            <a:r>
              <a:rPr lang="en-US" sz="2400" baseline="-25000" smtClean="0"/>
              <a:t>´</a:t>
            </a:r>
            <a:r>
              <a:rPr lang="en-US" sz="2400" baseline="-25000" smtClean="0">
                <a:latin typeface="Calibri"/>
              </a:rPr>
              <a:t>=</a:t>
            </a:r>
            <a:r>
              <a:rPr lang="en-US" sz="2400" i="1" baseline="-25000" smtClean="0">
                <a:latin typeface="Calibri"/>
              </a:rPr>
              <a:t>t</a:t>
            </a:r>
            <a:r>
              <a:rPr lang="en-US" sz="2400" baseline="-25000" smtClean="0">
                <a:latin typeface="Calibri"/>
              </a:rPr>
              <a:t> on </a:t>
            </a:r>
            <a:r>
              <a:rPr lang="en-US" sz="2400" i="1" baseline="-25000" smtClean="0">
                <a:latin typeface="Calibri"/>
              </a:rPr>
              <a:t>V</a:t>
            </a:r>
            <a:r>
              <a:rPr lang="en-US" sz="2400" baseline="-25000" smtClean="0">
                <a:latin typeface="Calibri"/>
              </a:rPr>
              <a:t> and </a:t>
            </a:r>
            <a:r>
              <a:rPr lang="en-US" sz="2400" i="1" baseline="-25000" smtClean="0">
                <a:latin typeface="Calibri"/>
              </a:rPr>
              <a:t>R</a:t>
            </a:r>
            <a:r>
              <a:rPr lang="en-US" sz="2400" baseline="-25000" smtClean="0">
                <a:latin typeface="Calibri"/>
              </a:rPr>
              <a:t>(</a:t>
            </a:r>
            <a:r>
              <a:rPr lang="en-US" sz="2400" i="1" baseline="-25000" smtClean="0">
                <a:latin typeface="Calibri"/>
              </a:rPr>
              <a:t>t</a:t>
            </a:r>
            <a:r>
              <a:rPr lang="en-US" sz="2400" baseline="-25000" smtClean="0"/>
              <a:t>´</a:t>
            </a:r>
            <a:r>
              <a:rPr lang="en-US" sz="2400" baseline="-25000" smtClean="0">
                <a:latin typeface="Calibri"/>
              </a:rPr>
              <a:t>) ≠ 0</a:t>
            </a:r>
            <a:r>
              <a:rPr lang="en-US" sz="2400" smtClean="0">
                <a:latin typeface="Calibri"/>
              </a:rPr>
              <a:t> </a:t>
            </a:r>
            <a:r>
              <a:rPr lang="en-US" sz="2400" i="1" smtClean="0">
                <a:latin typeface="Calibri"/>
              </a:rPr>
              <a:t>R</a:t>
            </a:r>
            <a:r>
              <a:rPr lang="en-US" sz="2400" smtClean="0">
                <a:latin typeface="Calibri"/>
              </a:rPr>
              <a:t>(</a:t>
            </a:r>
            <a:r>
              <a:rPr lang="en-US" sz="2400" i="1" smtClean="0">
                <a:latin typeface="Calibri"/>
              </a:rPr>
              <a:t>t</a:t>
            </a:r>
            <a:r>
              <a:rPr lang="en-US" sz="2400" smtClean="0"/>
              <a:t>´</a:t>
            </a:r>
            <a:r>
              <a:rPr lang="en-US" sz="2400" smtClean="0">
                <a:latin typeface="Calibri"/>
              </a:rPr>
              <a:t>)</a:t>
            </a:r>
            <a:endParaRPr lang="en-US" sz="2400" smtClean="0"/>
          </a:p>
          <a:p>
            <a:pPr>
              <a:spcAft>
                <a:spcPts val="600"/>
              </a:spcAft>
              <a:buNone/>
            </a:pPr>
            <a:endParaRPr lang="en-US" sz="2400" smtClean="0"/>
          </a:p>
          <a:p>
            <a:pPr>
              <a:spcAft>
                <a:spcPts val="600"/>
              </a:spcAft>
              <a:buNone/>
            </a:pPr>
            <a:r>
              <a:rPr lang="en-US" sz="2400" b="1" smtClean="0">
                <a:solidFill>
                  <a:srgbClr val="FF0000"/>
                </a:solidFill>
              </a:rPr>
              <a:t>selection</a:t>
            </a:r>
            <a:r>
              <a:rPr lang="en-US" sz="2400" b="1" smtClean="0"/>
              <a:t>	</a:t>
            </a:r>
            <a:r>
              <a:rPr lang="en-US" sz="2400" smtClean="0"/>
              <a:t>[ </a:t>
            </a:r>
            <a:r>
              <a:rPr lang="el-GR" sz="2400" smtClean="0"/>
              <a:t>σ</a:t>
            </a:r>
            <a:r>
              <a:rPr lang="en-US" sz="2400" i="1" baseline="-25000" smtClean="0"/>
              <a:t>P</a:t>
            </a:r>
            <a:r>
              <a:rPr lang="en-US" sz="2400" smtClean="0"/>
              <a:t>(</a:t>
            </a:r>
            <a:r>
              <a:rPr lang="en-US" sz="2400" i="1" smtClean="0"/>
              <a:t>R</a:t>
            </a:r>
            <a:r>
              <a:rPr lang="en-US" sz="2400" smtClean="0"/>
              <a:t>) ](</a:t>
            </a:r>
            <a:r>
              <a:rPr lang="en-US" sz="2400" i="1" smtClean="0"/>
              <a:t>t</a:t>
            </a:r>
            <a:r>
              <a:rPr lang="en-US" sz="2400" smtClean="0"/>
              <a:t>)	:=	</a:t>
            </a:r>
            <a:r>
              <a:rPr lang="en-US" sz="2400" i="1" smtClean="0"/>
              <a:t>P</a:t>
            </a:r>
            <a:r>
              <a:rPr lang="en-US" sz="2400" smtClean="0"/>
              <a:t>(</a:t>
            </a:r>
            <a:r>
              <a:rPr lang="en-US" sz="2400" i="1" smtClean="0"/>
              <a:t>t</a:t>
            </a:r>
            <a:r>
              <a:rPr lang="en-US" sz="2400" smtClean="0"/>
              <a:t>) ∙ </a:t>
            </a:r>
            <a:r>
              <a:rPr lang="en-US" sz="2400" i="1" smtClean="0"/>
              <a:t>R</a:t>
            </a:r>
            <a:r>
              <a:rPr lang="en-US" sz="2400" smtClean="0"/>
              <a:t>(</a:t>
            </a:r>
            <a:r>
              <a:rPr lang="en-US" sz="2400" i="1" smtClean="0"/>
              <a:t>t</a:t>
            </a:r>
            <a:r>
              <a:rPr lang="en-US" sz="2400" smtClean="0"/>
              <a:t>)</a:t>
            </a:r>
          </a:p>
          <a:p>
            <a:pPr>
              <a:spcAft>
                <a:spcPts val="600"/>
              </a:spcAft>
              <a:buNone/>
            </a:pPr>
            <a:r>
              <a:rPr lang="en-US" sz="2400" smtClean="0"/>
              <a:t>			where </a:t>
            </a:r>
            <a:r>
              <a:rPr lang="en-US" sz="2400" i="1" smtClean="0"/>
              <a:t>P</a:t>
            </a:r>
            <a:r>
              <a:rPr lang="en-US" sz="2400" smtClean="0"/>
              <a:t> is a predicate returning 0 or 1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2438400" y="2190690"/>
            <a:ext cx="2057400" cy="25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4572000" y="2190690"/>
            <a:ext cx="2057400" cy="25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6705600" y="1504890"/>
            <a:ext cx="2133600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28600" y="1504890"/>
            <a:ext cx="2133600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Logical Implications of Containment and Equivalence </a:t>
            </a:r>
            <a:r>
              <a:rPr lang="en-US" sz="3100" smtClean="0"/>
              <a:t>[Green ICDT 09]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2100" y="159275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N</a:t>
            </a:r>
            <a:r>
              <a:rPr lang="en-US" smtClean="0"/>
              <a:t>[</a:t>
            </a:r>
            <a:r>
              <a:rPr lang="en-US" i="1" smtClean="0"/>
              <a:t>X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" y="159275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B</a:t>
            </a:r>
            <a:r>
              <a:rPr lang="en-US" smtClean="0"/>
              <a:t>[</a:t>
            </a:r>
            <a:r>
              <a:rPr lang="en-US" i="1" smtClean="0"/>
              <a:t>X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225733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Trio(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25733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Why(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363849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Lin(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32429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PosBool(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03295" y="4324290"/>
            <a:ext cx="47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B</a:t>
            </a:r>
            <a:endParaRPr lang="en-US">
              <a:latin typeface="msbm1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95269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N</a:t>
            </a:r>
            <a:endParaRPr lang="en-US"/>
          </a:p>
        </p:txBody>
      </p:sp>
      <p:cxnSp>
        <p:nvCxnSpPr>
          <p:cNvPr id="22" name="Straight Arrow Connector 21"/>
          <p:cNvCxnSpPr>
            <a:stCxn id="5" idx="1"/>
            <a:endCxn id="6" idx="3"/>
          </p:cNvCxnSpPr>
          <p:nvPr/>
        </p:nvCxnSpPr>
        <p:spPr>
          <a:xfrm rot="10800000">
            <a:off x="1181100" y="1777424"/>
            <a:ext cx="381000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8" idx="0"/>
          </p:cNvCxnSpPr>
          <p:nvPr/>
        </p:nvCxnSpPr>
        <p:spPr>
          <a:xfrm rot="5400000">
            <a:off x="690578" y="2109712"/>
            <a:ext cx="295245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1"/>
            <a:endCxn id="8" idx="3"/>
          </p:cNvCxnSpPr>
          <p:nvPr/>
        </p:nvCxnSpPr>
        <p:spPr>
          <a:xfrm rot="10800000">
            <a:off x="1295400" y="2442001"/>
            <a:ext cx="228600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20" idx="0"/>
          </p:cNvCxnSpPr>
          <p:nvPr/>
        </p:nvCxnSpPr>
        <p:spPr>
          <a:xfrm rot="5400000">
            <a:off x="675189" y="2789678"/>
            <a:ext cx="326023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2"/>
            <a:endCxn id="9" idx="0"/>
          </p:cNvCxnSpPr>
          <p:nvPr/>
        </p:nvCxnSpPr>
        <p:spPr>
          <a:xfrm rot="5400000">
            <a:off x="679966" y="3480256"/>
            <a:ext cx="316468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2"/>
            <a:endCxn id="10" idx="0"/>
          </p:cNvCxnSpPr>
          <p:nvPr/>
        </p:nvCxnSpPr>
        <p:spPr>
          <a:xfrm rot="5400000">
            <a:off x="679966" y="4166056"/>
            <a:ext cx="316468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1"/>
            <a:endCxn id="10" idx="3"/>
          </p:cNvCxnSpPr>
          <p:nvPr/>
        </p:nvCxnSpPr>
        <p:spPr>
          <a:xfrm rot="10800000">
            <a:off x="1447801" y="4508956"/>
            <a:ext cx="255495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1000" y="49338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CQ containment</a:t>
            </a:r>
            <a:endParaRPr lang="en-US" sz="2000"/>
          </a:p>
        </p:txBody>
      </p:sp>
      <p:sp>
        <p:nvSpPr>
          <p:cNvPr id="80" name="TextBox 79"/>
          <p:cNvSpPr txBox="1"/>
          <p:nvPr/>
        </p:nvSpPr>
        <p:spPr>
          <a:xfrm>
            <a:off x="3695700" y="234309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N</a:t>
            </a:r>
            <a:r>
              <a:rPr lang="en-US" smtClean="0"/>
              <a:t>[</a:t>
            </a:r>
            <a:r>
              <a:rPr lang="en-US" i="1" smtClean="0"/>
              <a:t>X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628900" y="23430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B</a:t>
            </a:r>
            <a:r>
              <a:rPr lang="en-US" smtClean="0"/>
              <a:t>[</a:t>
            </a:r>
            <a:r>
              <a:rPr lang="en-US" i="1" smtClean="0"/>
              <a:t>X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657600" y="300766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Trio(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514600" y="30076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Why(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2514600" y="36501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Lin(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362200" y="43359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PosBool(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836895" y="4335958"/>
            <a:ext cx="47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B</a:t>
            </a:r>
            <a:endParaRPr lang="en-US">
              <a:latin typeface="msbm10"/>
            </a:endParaRPr>
          </a:p>
        </p:txBody>
      </p:sp>
      <p:cxnSp>
        <p:nvCxnSpPr>
          <p:cNvPr id="88" name="Straight Arrow Connector 87"/>
          <p:cNvCxnSpPr>
            <a:stCxn id="80" idx="1"/>
            <a:endCxn id="81" idx="3"/>
          </p:cNvCxnSpPr>
          <p:nvPr/>
        </p:nvCxnSpPr>
        <p:spPr>
          <a:xfrm rot="10800000">
            <a:off x="3314700" y="2527756"/>
            <a:ext cx="381000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1" idx="2"/>
            <a:endCxn id="83" idx="0"/>
          </p:cNvCxnSpPr>
          <p:nvPr/>
        </p:nvCxnSpPr>
        <p:spPr>
          <a:xfrm rot="5400000">
            <a:off x="2824178" y="2860044"/>
            <a:ext cx="295245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2" idx="1"/>
            <a:endCxn id="83" idx="3"/>
          </p:cNvCxnSpPr>
          <p:nvPr/>
        </p:nvCxnSpPr>
        <p:spPr>
          <a:xfrm rot="10800000">
            <a:off x="3429000" y="3192333"/>
            <a:ext cx="228600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4" idx="2"/>
            <a:endCxn id="85" idx="0"/>
          </p:cNvCxnSpPr>
          <p:nvPr/>
        </p:nvCxnSpPr>
        <p:spPr>
          <a:xfrm rot="5400000">
            <a:off x="2813566" y="4177724"/>
            <a:ext cx="316468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6" idx="1"/>
            <a:endCxn id="85" idx="3"/>
          </p:cNvCxnSpPr>
          <p:nvPr/>
        </p:nvCxnSpPr>
        <p:spPr>
          <a:xfrm rot="10800000">
            <a:off x="3581401" y="4520624"/>
            <a:ext cx="255495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829300" y="235475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N</a:t>
            </a:r>
            <a:r>
              <a:rPr lang="en-US" smtClean="0"/>
              <a:t>[</a:t>
            </a:r>
            <a:r>
              <a:rPr lang="en-US" i="1" smtClean="0"/>
              <a:t>X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762500" y="235475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B</a:t>
            </a:r>
            <a:r>
              <a:rPr lang="en-US" smtClean="0"/>
              <a:t>[</a:t>
            </a:r>
            <a:r>
              <a:rPr lang="en-US" i="1" smtClean="0"/>
              <a:t>X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5791200" y="301933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Trio(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4648200" y="301933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Why(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648200" y="36501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Lin(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4495800" y="43359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PosBool(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5970495" y="4335958"/>
            <a:ext cx="47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B</a:t>
            </a:r>
            <a:endParaRPr lang="en-US">
              <a:latin typeface="msbm10"/>
            </a:endParaRPr>
          </a:p>
        </p:txBody>
      </p:sp>
      <p:cxnSp>
        <p:nvCxnSpPr>
          <p:cNvPr id="103" name="Straight Arrow Connector 102"/>
          <p:cNvCxnSpPr>
            <a:stCxn id="95" idx="1"/>
            <a:endCxn id="96" idx="3"/>
          </p:cNvCxnSpPr>
          <p:nvPr/>
        </p:nvCxnSpPr>
        <p:spPr>
          <a:xfrm rot="10800000">
            <a:off x="5448300" y="2539424"/>
            <a:ext cx="381000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6" idx="2"/>
            <a:endCxn id="98" idx="0"/>
          </p:cNvCxnSpPr>
          <p:nvPr/>
        </p:nvCxnSpPr>
        <p:spPr>
          <a:xfrm rot="5400000">
            <a:off x="4957778" y="2871712"/>
            <a:ext cx="295245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8" idx="3"/>
            <a:endCxn id="97" idx="1"/>
          </p:cNvCxnSpPr>
          <p:nvPr/>
        </p:nvCxnSpPr>
        <p:spPr>
          <a:xfrm>
            <a:off x="5562600" y="3204001"/>
            <a:ext cx="228600" cy="1588"/>
          </a:xfrm>
          <a:prstGeom prst="straightConnector1">
            <a:avLst/>
          </a:prstGeom>
          <a:ln w="3175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8" idx="2"/>
            <a:endCxn id="99" idx="0"/>
          </p:cNvCxnSpPr>
          <p:nvPr/>
        </p:nvCxnSpPr>
        <p:spPr>
          <a:xfrm rot="5400000">
            <a:off x="4974655" y="3519412"/>
            <a:ext cx="261491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9" idx="2"/>
            <a:endCxn id="100" idx="0"/>
          </p:cNvCxnSpPr>
          <p:nvPr/>
        </p:nvCxnSpPr>
        <p:spPr>
          <a:xfrm rot="5400000">
            <a:off x="4947166" y="4177724"/>
            <a:ext cx="316468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1" idx="1"/>
            <a:endCxn id="100" idx="3"/>
          </p:cNvCxnSpPr>
          <p:nvPr/>
        </p:nvCxnSpPr>
        <p:spPr>
          <a:xfrm rot="10800000">
            <a:off x="5715001" y="4520624"/>
            <a:ext cx="255495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514600" y="49338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CQ equivalence</a:t>
            </a:r>
            <a:endParaRPr lang="en-US" sz="2000"/>
          </a:p>
        </p:txBody>
      </p:sp>
      <p:sp>
        <p:nvSpPr>
          <p:cNvPr id="111" name="TextBox 110"/>
          <p:cNvSpPr txBox="1"/>
          <p:nvPr/>
        </p:nvSpPr>
        <p:spPr>
          <a:xfrm>
            <a:off x="3924300" y="369135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N</a:t>
            </a:r>
            <a:endParaRPr lang="en-US"/>
          </a:p>
        </p:txBody>
      </p:sp>
      <p:cxnSp>
        <p:nvCxnSpPr>
          <p:cNvPr id="112" name="Straight Arrow Connector 111"/>
          <p:cNvCxnSpPr>
            <a:stCxn id="82" idx="2"/>
            <a:endCxn id="111" idx="0"/>
          </p:cNvCxnSpPr>
          <p:nvPr/>
        </p:nvCxnSpPr>
        <p:spPr>
          <a:xfrm rot="5400000">
            <a:off x="3919523" y="3534176"/>
            <a:ext cx="314355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3" idx="2"/>
            <a:endCxn id="84" idx="0"/>
          </p:cNvCxnSpPr>
          <p:nvPr/>
        </p:nvCxnSpPr>
        <p:spPr>
          <a:xfrm rot="5400000">
            <a:off x="2835221" y="3513578"/>
            <a:ext cx="273159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0" idx="2"/>
            <a:endCxn id="82" idx="0"/>
          </p:cNvCxnSpPr>
          <p:nvPr/>
        </p:nvCxnSpPr>
        <p:spPr>
          <a:xfrm rot="5400000">
            <a:off x="3929078" y="2860044"/>
            <a:ext cx="295245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97" idx="0"/>
            <a:endCxn id="95" idx="2"/>
          </p:cNvCxnSpPr>
          <p:nvPr/>
        </p:nvCxnSpPr>
        <p:spPr>
          <a:xfrm rot="5400000" flipH="1" flipV="1">
            <a:off x="6062678" y="2871713"/>
            <a:ext cx="295245" cy="1588"/>
          </a:xfrm>
          <a:prstGeom prst="straightConnector1">
            <a:avLst/>
          </a:prstGeom>
          <a:ln w="3175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057900" y="365015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N</a:t>
            </a:r>
            <a:endParaRPr lang="en-US"/>
          </a:p>
        </p:txBody>
      </p:sp>
      <p:cxnSp>
        <p:nvCxnSpPr>
          <p:cNvPr id="130" name="Straight Arrow Connector 129"/>
          <p:cNvCxnSpPr>
            <a:stCxn id="129" idx="0"/>
            <a:endCxn id="97" idx="2"/>
          </p:cNvCxnSpPr>
          <p:nvPr/>
        </p:nvCxnSpPr>
        <p:spPr>
          <a:xfrm rot="5400000" flipH="1" flipV="1">
            <a:off x="6079555" y="3519413"/>
            <a:ext cx="261491" cy="1588"/>
          </a:xfrm>
          <a:prstGeom prst="straightConnector1">
            <a:avLst/>
          </a:prstGeom>
          <a:ln w="3175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99" idx="3"/>
            <a:endCxn id="129" idx="1"/>
          </p:cNvCxnSpPr>
          <p:nvPr/>
        </p:nvCxnSpPr>
        <p:spPr>
          <a:xfrm>
            <a:off x="5562600" y="3834824"/>
            <a:ext cx="495300" cy="1588"/>
          </a:xfrm>
          <a:prstGeom prst="straightConnector1">
            <a:avLst/>
          </a:prstGeom>
          <a:ln w="3175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4572000" y="4933890"/>
            <a:ext cx="2816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UCQ containment</a:t>
            </a:r>
            <a:endParaRPr lang="en-US" sz="2000"/>
          </a:p>
        </p:txBody>
      </p:sp>
      <p:sp>
        <p:nvSpPr>
          <p:cNvPr id="139" name="TextBox 138"/>
          <p:cNvSpPr txBox="1"/>
          <p:nvPr/>
        </p:nvSpPr>
        <p:spPr>
          <a:xfrm>
            <a:off x="8039100" y="158109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N</a:t>
            </a:r>
            <a:r>
              <a:rPr lang="en-US" smtClean="0"/>
              <a:t>[</a:t>
            </a:r>
            <a:r>
              <a:rPr lang="en-US" i="1" smtClean="0"/>
              <a:t>X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8001000" y="224566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Trio(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6858000" y="362682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Lin(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6705600" y="431262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PosBool(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8180295" y="4312622"/>
            <a:ext cx="47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B</a:t>
            </a:r>
            <a:endParaRPr lang="en-US">
              <a:latin typeface="msbm10"/>
            </a:endParaRPr>
          </a:p>
        </p:txBody>
      </p:sp>
      <p:cxnSp>
        <p:nvCxnSpPr>
          <p:cNvPr id="147" name="Straight Arrow Connector 146"/>
          <p:cNvCxnSpPr>
            <a:stCxn id="139" idx="1"/>
          </p:cNvCxnSpPr>
          <p:nvPr/>
        </p:nvCxnSpPr>
        <p:spPr>
          <a:xfrm rot="10800000">
            <a:off x="7658100" y="1765756"/>
            <a:ext cx="381000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58" idx="2"/>
            <a:endCxn id="162" idx="0"/>
          </p:cNvCxnSpPr>
          <p:nvPr/>
        </p:nvCxnSpPr>
        <p:spPr>
          <a:xfrm rot="5400000">
            <a:off x="7156966" y="2108656"/>
            <a:ext cx="316468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62" idx="2"/>
            <a:endCxn id="159" idx="0"/>
          </p:cNvCxnSpPr>
          <p:nvPr/>
        </p:nvCxnSpPr>
        <p:spPr>
          <a:xfrm rot="5400000">
            <a:off x="7156966" y="2794456"/>
            <a:ext cx="316468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59" idx="2"/>
            <a:endCxn id="143" idx="0"/>
          </p:cNvCxnSpPr>
          <p:nvPr/>
        </p:nvCxnSpPr>
        <p:spPr>
          <a:xfrm rot="5400000">
            <a:off x="7162800" y="3474422"/>
            <a:ext cx="304800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43" idx="2"/>
            <a:endCxn id="144" idx="0"/>
          </p:cNvCxnSpPr>
          <p:nvPr/>
        </p:nvCxnSpPr>
        <p:spPr>
          <a:xfrm rot="5400000">
            <a:off x="7156966" y="4154388"/>
            <a:ext cx="316468" cy="1588"/>
          </a:xfrm>
          <a:prstGeom prst="straightConnector1">
            <a:avLst/>
          </a:prstGeom>
          <a:ln w="3175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5" idx="1"/>
            <a:endCxn id="144" idx="3"/>
          </p:cNvCxnSpPr>
          <p:nvPr/>
        </p:nvCxnSpPr>
        <p:spPr>
          <a:xfrm rot="10800000">
            <a:off x="7924801" y="4497288"/>
            <a:ext cx="255495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781800" y="49338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UCQ equivalence</a:t>
            </a:r>
            <a:endParaRPr lang="en-US" sz="2000"/>
          </a:p>
        </p:txBody>
      </p:sp>
      <p:cxnSp>
        <p:nvCxnSpPr>
          <p:cNvPr id="155" name="Straight Arrow Connector 154"/>
          <p:cNvCxnSpPr>
            <a:stCxn id="141" idx="0"/>
            <a:endCxn id="139" idx="2"/>
          </p:cNvCxnSpPr>
          <p:nvPr/>
        </p:nvCxnSpPr>
        <p:spPr>
          <a:xfrm rot="5400000" flipH="1" flipV="1">
            <a:off x="8272478" y="2098045"/>
            <a:ext cx="295245" cy="1588"/>
          </a:xfrm>
          <a:prstGeom prst="straightConnector1">
            <a:avLst/>
          </a:prstGeom>
          <a:ln w="317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7162800" y="158109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N</a:t>
            </a:r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858000" y="295269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Why(</a:t>
            </a:r>
            <a:r>
              <a:rPr lang="en-US" i="1" smtClean="0"/>
              <a:t>X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6972300" y="22668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msbm10"/>
              </a:rPr>
              <a:t>B</a:t>
            </a:r>
            <a:r>
              <a:rPr lang="en-US" smtClean="0"/>
              <a:t>[</a:t>
            </a:r>
            <a:r>
              <a:rPr lang="en-US" i="1" smtClean="0"/>
              <a:t>X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152400" y="5486400"/>
            <a:ext cx="8991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Arrow from </a:t>
            </a:r>
            <a:r>
              <a:rPr lang="en-US" sz="2000" i="1" smtClean="0">
                <a:latin typeface="Calibri"/>
              </a:rPr>
              <a:t>K</a:t>
            </a:r>
            <a:r>
              <a:rPr lang="en-US" sz="2000" baseline="-25000" smtClean="0">
                <a:latin typeface="Calibri"/>
              </a:rPr>
              <a:t>1</a:t>
            </a:r>
            <a:r>
              <a:rPr lang="en-US" sz="2000" smtClean="0"/>
              <a:t> to </a:t>
            </a:r>
            <a:r>
              <a:rPr lang="en-US" sz="2000" i="1" smtClean="0">
                <a:latin typeface="Calibri"/>
              </a:rPr>
              <a:t>K</a:t>
            </a:r>
            <a:r>
              <a:rPr lang="en-US" sz="2000" baseline="-25000" smtClean="0">
                <a:latin typeface="Calibri"/>
              </a:rPr>
              <a:t>2</a:t>
            </a:r>
            <a:r>
              <a:rPr lang="en-US" sz="2000" smtClean="0"/>
              <a:t> indicates </a:t>
            </a:r>
            <a:r>
              <a:rPr lang="en-US" sz="2000" i="1" smtClean="0">
                <a:latin typeface="Calibri"/>
              </a:rPr>
              <a:t>K</a:t>
            </a:r>
            <a:r>
              <a:rPr lang="en-US" sz="2000" baseline="-25000" smtClean="0">
                <a:latin typeface="Calibri"/>
              </a:rPr>
              <a:t>1</a:t>
            </a:r>
            <a:r>
              <a:rPr lang="en-US" sz="2000" smtClean="0"/>
              <a:t> containment (equivalence) implies </a:t>
            </a:r>
            <a:r>
              <a:rPr lang="en-US" sz="2000" i="1" smtClean="0">
                <a:latin typeface="Calibri"/>
              </a:rPr>
              <a:t>K</a:t>
            </a:r>
            <a:r>
              <a:rPr lang="en-US" sz="2000" baseline="-25000" smtClean="0">
                <a:latin typeface="Calibri"/>
              </a:rPr>
              <a:t>2</a:t>
            </a:r>
            <a:r>
              <a:rPr lang="en-US" sz="2000" smtClean="0"/>
              <a:t> cont. (equiv.)</a:t>
            </a:r>
          </a:p>
          <a:p>
            <a:endParaRPr lang="en-US" sz="1050" smtClean="0"/>
          </a:p>
          <a:p>
            <a:r>
              <a:rPr lang="en-US" sz="2000" smtClean="0"/>
              <a:t>All implications not marked </a:t>
            </a:r>
            <a:r>
              <a:rPr lang="en-US" sz="2000" smtClean="0">
                <a:latin typeface="cmsy10"/>
              </a:rPr>
              <a:t>$</a:t>
            </a:r>
            <a:r>
              <a:rPr lang="en-US" sz="2000" smtClean="0"/>
              <a:t> are strict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Provenance is Universal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smtClean="0">
                <a:solidFill>
                  <a:srgbClr val="FF0000"/>
                </a:solidFill>
              </a:rPr>
              <a:t>Theorem </a:t>
            </a:r>
            <a:r>
              <a:rPr lang="en-US" sz="2400" smtClean="0">
                <a:solidFill>
                  <a:srgbClr val="FF0000"/>
                </a:solidFill>
              </a:rPr>
              <a:t>(factoring).  </a:t>
            </a:r>
            <a:r>
              <a:rPr lang="en-US" sz="2400" smtClean="0"/>
              <a:t>The semantics of </a:t>
            </a:r>
            <a:r>
              <a:rPr lang="en-US" sz="2400" i="1" smtClean="0"/>
              <a:t>RA</a:t>
            </a:r>
            <a:r>
              <a:rPr lang="en-US" sz="2400" baseline="30000" smtClean="0"/>
              <a:t>+</a:t>
            </a:r>
            <a:r>
              <a:rPr lang="en-US" sz="2400" smtClean="0"/>
              <a:t> query answering on</a:t>
            </a:r>
          </a:p>
          <a:p>
            <a:pPr>
              <a:buNone/>
            </a:pPr>
            <a:r>
              <a:rPr lang="en-US" sz="2400" i="1" smtClean="0"/>
              <a:t>K</a:t>
            </a:r>
            <a:r>
              <a:rPr lang="en-US" sz="2400" smtClean="0"/>
              <a:t>-relations for any commutative semiring </a:t>
            </a:r>
            <a:r>
              <a:rPr lang="en-US" sz="2400" i="1" smtClean="0"/>
              <a:t>K</a:t>
            </a:r>
            <a:r>
              <a:rPr lang="en-US" sz="2400" smtClean="0"/>
              <a:t> </a:t>
            </a:r>
            <a:r>
              <a:rPr lang="en-US" sz="2400" b="1" smtClean="0"/>
              <a:t>factors</a:t>
            </a:r>
            <a:r>
              <a:rPr lang="en-US" sz="2400" smtClean="0"/>
              <a:t> through</a:t>
            </a:r>
          </a:p>
          <a:p>
            <a:pPr>
              <a:buNone/>
            </a:pPr>
            <a:r>
              <a:rPr lang="en-US" sz="2400" smtClean="0"/>
              <a:t>evaluation using provenance polynomials.</a:t>
            </a:r>
            <a:endParaRPr lang="en-US" sz="24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3017520"/>
          <a:ext cx="16764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</a:t>
                      </a:r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c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</a:t>
                      </a:r>
                      <a:endParaRPr lang="en-US" sz="1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f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g</a:t>
                      </a:r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338328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R</a:t>
            </a:r>
            <a:endParaRPr lang="en-US" i="1"/>
          </a:p>
        </p:txBody>
      </p:sp>
      <p:sp>
        <p:nvSpPr>
          <p:cNvPr id="7" name="TextBox 6"/>
          <p:cNvSpPr txBox="1"/>
          <p:nvPr/>
        </p:nvSpPr>
        <p:spPr>
          <a:xfrm>
            <a:off x="1066800" y="2514600"/>
            <a:ext cx="23622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bag relation</a:t>
            </a:r>
            <a:endParaRPr lang="en-US" sz="200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5379720"/>
          <a:ext cx="17526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</a:t>
                      </a:r>
                      <a:endParaRPr lang="en-US" sz="1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c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180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b</a:t>
                      </a:r>
                      <a:endParaRPr lang="en-US" sz="1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n-US" sz="180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f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g</a:t>
                      </a:r>
                      <a:endParaRPr lang="en-US" sz="1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180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574548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R’</a:t>
            </a:r>
            <a:endParaRPr lang="en-US" i="1"/>
          </a:p>
        </p:txBody>
      </p:sp>
      <p:sp>
        <p:nvSpPr>
          <p:cNvPr id="10" name="TextBox 9"/>
          <p:cNvSpPr txBox="1"/>
          <p:nvPr/>
        </p:nvSpPr>
        <p:spPr>
          <a:xfrm>
            <a:off x="1066800" y="4876800"/>
            <a:ext cx="23622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msbm10"/>
              </a:rPr>
              <a:t>N</a:t>
            </a:r>
            <a:r>
              <a:rPr lang="en-US" sz="2000" smtClean="0"/>
              <a:t>[</a:t>
            </a:r>
            <a:r>
              <a:rPr lang="en-US" sz="2000" i="1" smtClean="0"/>
              <a:t>X</a:t>
            </a:r>
            <a:r>
              <a:rPr lang="en-US" sz="2000" smtClean="0"/>
              <a:t>]-relation</a:t>
            </a:r>
            <a:endParaRPr lang="en-US" sz="20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86400" y="2438400"/>
          <a:ext cx="12573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"/>
                <a:gridCol w="419100"/>
                <a:gridCol w="419100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c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c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f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0" y="4343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tag abstractly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2018506" y="45339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181600" y="4876800"/>
          <a:ext cx="1930718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918"/>
                <a:gridCol w="482282"/>
                <a:gridCol w="1092518"/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c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i="1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800" baseline="3000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 baseline="30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smtClean="0">
                          <a:solidFill>
                            <a:srgbClr val="FF0000"/>
                          </a:solidFill>
                        </a:rPr>
                        <a:t>pr</a:t>
                      </a:r>
                      <a:endParaRPr lang="en-US" sz="180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c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smtClean="0">
                          <a:solidFill>
                            <a:srgbClr val="FF0000"/>
                          </a:solidFill>
                        </a:rPr>
                        <a:t>pr</a:t>
                      </a:r>
                      <a:endParaRPr lang="en-US" sz="180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d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i="1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1800" i="0" baseline="3000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i="0" baseline="0" smtClean="0">
                          <a:solidFill>
                            <a:srgbClr val="FF0000"/>
                          </a:solidFill>
                        </a:rPr>
                        <a:t> + </a:t>
                      </a:r>
                      <a:r>
                        <a:rPr lang="en-US" sz="1800" i="1" baseline="0" smtClean="0">
                          <a:solidFill>
                            <a:srgbClr val="FF0000"/>
                          </a:solidFill>
                        </a:rPr>
                        <a:t>rs</a:t>
                      </a:r>
                      <a:endParaRPr lang="en-US" sz="1800" baseline="30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f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e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i="1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800" i="0" baseline="3000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i="0" baseline="0" smtClean="0">
                          <a:solidFill>
                            <a:srgbClr val="FF0000"/>
                          </a:solidFill>
                        </a:rPr>
                        <a:t> + </a:t>
                      </a:r>
                      <a:r>
                        <a:rPr lang="en-US" sz="1800" i="1" baseline="0" smtClean="0">
                          <a:solidFill>
                            <a:srgbClr val="FF0000"/>
                          </a:solidFill>
                        </a:rPr>
                        <a:t>rs</a:t>
                      </a:r>
                      <a:endParaRPr lang="en-US" sz="1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24600" y="4343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evaluate polynomials</a:t>
            </a: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904706" y="45339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200" y="31197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q</a:t>
            </a:r>
            <a:r>
              <a:rPr lang="en-US" sz="2400" smtClean="0"/>
              <a:t>(</a:t>
            </a:r>
            <a:r>
              <a:rPr lang="en-US" sz="2400" i="1" smtClean="0"/>
              <a:t>R</a:t>
            </a:r>
            <a:r>
              <a:rPr lang="en-US" sz="2400" smtClean="0"/>
              <a:t>)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15200" y="5486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/>
              <a:t>q</a:t>
            </a:r>
            <a:r>
              <a:rPr lang="en-US" sz="2400" smtClean="0"/>
              <a:t>(</a:t>
            </a:r>
            <a:r>
              <a:rPr lang="en-US" sz="2400" i="1" smtClean="0"/>
              <a:t>R’</a:t>
            </a:r>
            <a:r>
              <a:rPr lang="en-US" sz="2400" smtClean="0"/>
              <a:t>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91000" y="2971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q</a:t>
            </a:r>
            <a:endParaRPr lang="en-US" i="1"/>
          </a:p>
        </p:txBody>
      </p:sp>
      <p:sp>
        <p:nvSpPr>
          <p:cNvPr id="24" name="TextBox 23"/>
          <p:cNvSpPr txBox="1"/>
          <p:nvPr/>
        </p:nvSpPr>
        <p:spPr>
          <a:xfrm>
            <a:off x="4191000" y="5562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q</a:t>
            </a:r>
            <a:endParaRPr lang="en-US" i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62400" y="6019800"/>
            <a:ext cx="760412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62400" y="3429000"/>
            <a:ext cx="760412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Provenance Tables and Mappings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smtClean="0"/>
              <a:t>Mappings converted to operate </a:t>
            </a:r>
            <a:r>
              <a:rPr lang="en-US" sz="2400" dirty="0" smtClean="0"/>
              <a:t>on provenance </a:t>
            </a:r>
            <a:r>
              <a:rPr lang="en-US" sz="2400" smtClean="0"/>
              <a:t>tables </a:t>
            </a:r>
            <a:r>
              <a:rPr lang="en-US" sz="2400" b="1" smtClean="0"/>
              <a:t>explicitly</a:t>
            </a: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49952" y="3886200"/>
          <a:ext cx="1344988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4988"/>
              </a:tblGrid>
              <a:tr h="233680">
                <a:tc>
                  <a:txBody>
                    <a:bodyPr/>
                    <a:lstStyle/>
                    <a:p>
                      <a:r>
                        <a:rPr lang="en-US" sz="1600" smtClean="0"/>
                        <a:t>Comm. Name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L.</a:t>
                      </a:r>
                      <a:endParaRPr lang="en-US" sz="1600" i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L.</a:t>
                      </a:r>
                      <a:endParaRPr lang="en-US" sz="1600" i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01952" y="3886200"/>
          <a:ext cx="3047999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5272"/>
                <a:gridCol w="834724"/>
                <a:gridCol w="1082753"/>
                <a:gridCol w="705250"/>
              </a:tblGrid>
              <a:tr h="23368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Character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State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800600" y="2453640"/>
          <a:ext cx="2713419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6739"/>
                <a:gridCol w="1376680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Comm. Name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L.</a:t>
                      </a:r>
                      <a:endParaRPr lang="en-US" sz="1600" i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35152" y="2362200"/>
          <a:ext cx="3351404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35355"/>
                <a:gridCol w="1227138"/>
                <a:gridCol w="72186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Character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State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611552" y="5410200"/>
          <a:ext cx="3070480" cy="67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8587"/>
                <a:gridCol w="117189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smtClean="0"/>
                        <a:t>Comm.</a:t>
                      </a:r>
                      <a:r>
                        <a:rPr lang="en-US" sz="1600" baseline="0" smtClean="0"/>
                        <a:t> Name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smtClean="0"/>
                        <a:t>Ring-tailed Lemur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316152" y="3429002"/>
            <a:ext cx="762000" cy="380998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01952" y="3429000"/>
            <a:ext cx="762000" cy="380998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16352" y="3429000"/>
            <a:ext cx="762000" cy="380998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06952" y="3429000"/>
            <a:ext cx="762000" cy="380998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2840152" y="3200400"/>
            <a:ext cx="2514600" cy="609600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5659552" y="3173506"/>
            <a:ext cx="1143000" cy="685800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3525952" y="4953000"/>
            <a:ext cx="1905000" cy="380998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48200" y="4953000"/>
            <a:ext cx="401752" cy="381000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1000" y="4038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Provenance table for </a:t>
            </a:r>
            <a:r>
              <a:rPr lang="en-US" sz="2000" i="1" smtClean="0"/>
              <a:t>m</a:t>
            </a:r>
            <a:r>
              <a:rPr lang="en-US" sz="2000" baseline="-25000" smtClean="0"/>
              <a:t>1</a:t>
            </a:r>
            <a:endParaRPr lang="en-US" sz="2000" baseline="-25000"/>
          </a:p>
        </p:txBody>
      </p:sp>
      <p:sp>
        <p:nvSpPr>
          <p:cNvPr id="37" name="TextBox 36"/>
          <p:cNvSpPr txBox="1"/>
          <p:nvPr/>
        </p:nvSpPr>
        <p:spPr>
          <a:xfrm>
            <a:off x="6553200" y="33922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Mappings from A, D to provenance table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91200" y="4953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Mappings from provenance table to </a:t>
            </a:r>
            <a:r>
              <a:rPr lang="en-US" i="1" smtClean="0"/>
              <a:t>E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Computing Differences for </a:t>
            </a:r>
          </a:p>
          <a:p>
            <a:r>
              <a:rPr lang="en-US" sz="3200" smtClean="0"/>
              <a:t>Incremental Update Exchange</a:t>
            </a:r>
            <a:endParaRPr lang="en-US" sz="3200" dirty="0"/>
          </a:p>
        </p:txBody>
      </p:sp>
      <p:sp>
        <p:nvSpPr>
          <p:cNvPr id="19" name="TextBox 9"/>
          <p:cNvSpPr txBox="1"/>
          <p:nvPr/>
        </p:nvSpPr>
        <p:spPr>
          <a:xfrm>
            <a:off x="381000" y="1981200"/>
            <a:ext cx="28462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Carol’s </a:t>
            </a:r>
            <a:r>
              <a:rPr lang="en-US" sz="2000" smtClean="0"/>
              <a:t>DB computed </a:t>
            </a:r>
            <a:r>
              <a:rPr lang="en-US" sz="2000" dirty="0" smtClean="0"/>
              <a:t>by a query over Bob’s DB</a:t>
            </a:r>
            <a:endParaRPr lang="en-US" sz="2000" dirty="0"/>
          </a:p>
        </p:txBody>
      </p:sp>
      <p:sp>
        <p:nvSpPr>
          <p:cNvPr id="20" name="TextBox 15"/>
          <p:cNvSpPr txBox="1"/>
          <p:nvPr/>
        </p:nvSpPr>
        <p:spPr>
          <a:xfrm>
            <a:off x="3124200" y="3733800"/>
            <a:ext cx="2209800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Compute Carol’s updated DB, using: </a:t>
            </a:r>
          </a:p>
          <a:p>
            <a:endParaRPr lang="en-US" sz="500" smtClean="0"/>
          </a:p>
          <a:p>
            <a:r>
              <a:rPr lang="en-US" sz="2000" dirty="0" smtClean="0"/>
              <a:t>Carol’s </a:t>
            </a:r>
            <a:r>
              <a:rPr lang="en-US" sz="2000" smtClean="0"/>
              <a:t>old DB</a:t>
            </a:r>
          </a:p>
          <a:p>
            <a:r>
              <a:rPr lang="en-US" sz="2000" smtClean="0"/>
              <a:t>Bob’s </a:t>
            </a:r>
            <a:r>
              <a:rPr lang="en-US" sz="2000" dirty="0" smtClean="0"/>
              <a:t>updates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6172200" y="1982688"/>
            <a:ext cx="2514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Recompute</a:t>
            </a:r>
            <a:r>
              <a:rPr lang="en-US" sz="2000" dirty="0" smtClean="0"/>
              <a:t> query that gives Carol’s DB</a:t>
            </a:r>
            <a:endParaRPr lang="en-US" sz="2000" dirty="0"/>
          </a:p>
        </p:txBody>
      </p:sp>
      <p:sp>
        <p:nvSpPr>
          <p:cNvPr id="22" name="TextBox 20"/>
          <p:cNvSpPr txBox="1"/>
          <p:nvPr/>
        </p:nvSpPr>
        <p:spPr>
          <a:xfrm>
            <a:off x="381000" y="4038600"/>
            <a:ext cx="2667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Separate Bob’s updates </a:t>
            </a:r>
            <a:endParaRPr lang="en-US" sz="2000" i="1" dirty="0"/>
          </a:p>
        </p:txBody>
      </p:sp>
      <p:sp>
        <p:nvSpPr>
          <p:cNvPr id="23" name="Rectangle 22"/>
          <p:cNvSpPr/>
          <p:nvPr/>
        </p:nvSpPr>
        <p:spPr>
          <a:xfrm>
            <a:off x="990600" y="2800290"/>
            <a:ext cx="1627094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/>
              <a:t>E  </a:t>
            </a:r>
            <a:r>
              <a:rPr lang="en-US" sz="2000" dirty="0" smtClean="0"/>
              <a:t>:–   …   </a:t>
            </a:r>
            <a:r>
              <a:rPr lang="en-US" sz="2000" i="1" dirty="0" smtClean="0"/>
              <a:t>B</a:t>
            </a:r>
            <a:r>
              <a:rPr lang="en-US" sz="2000" dirty="0" smtClean="0"/>
              <a:t>   …</a:t>
            </a:r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6297706" y="280029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E’</a:t>
            </a:r>
            <a:r>
              <a:rPr lang="en-US" sz="2000" dirty="0" smtClean="0"/>
              <a:t>  :–   …  </a:t>
            </a:r>
            <a:r>
              <a:rPr lang="en-US" sz="2000" i="1" dirty="0" smtClean="0">
                <a:solidFill>
                  <a:srgbClr val="0000FF"/>
                </a:solidFill>
              </a:rPr>
              <a:t>B’</a:t>
            </a:r>
            <a:r>
              <a:rPr lang="en-US" sz="2000" i="1" dirty="0" smtClean="0"/>
              <a:t> …</a:t>
            </a:r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5486400" y="4267200"/>
            <a:ext cx="1600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rgbClr val="0000FF"/>
                </a:solidFill>
              </a:rPr>
              <a:t>E’</a:t>
            </a:r>
            <a:r>
              <a:rPr lang="en-US" sz="2000" dirty="0" smtClean="0"/>
              <a:t>  :–  </a:t>
            </a:r>
            <a:r>
              <a:rPr lang="en-US" sz="2000" i="1" dirty="0" smtClean="0"/>
              <a:t>E</a:t>
            </a:r>
          </a:p>
          <a:p>
            <a:r>
              <a:rPr lang="en-US" sz="2000" i="1" dirty="0" smtClean="0">
                <a:solidFill>
                  <a:srgbClr val="0000FF"/>
                </a:solidFill>
              </a:rPr>
              <a:t>E’</a:t>
            </a:r>
            <a:r>
              <a:rPr lang="en-US" sz="2000" dirty="0" smtClean="0"/>
              <a:t>  :–  </a:t>
            </a:r>
            <a:r>
              <a:rPr lang="en-US" sz="2000" i="1" dirty="0" smtClean="0"/>
              <a:t>…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B</a:t>
            </a:r>
            <a:r>
              <a:rPr lang="en-US" sz="2000" baseline="30000" dirty="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000" baseline="30000" dirty="0" smtClean="0">
                <a:latin typeface="cmmi10"/>
              </a:rPr>
              <a:t> </a:t>
            </a:r>
            <a:r>
              <a:rPr lang="en-US" sz="2000" i="1" dirty="0" smtClean="0"/>
              <a:t>... </a:t>
            </a:r>
          </a:p>
        </p:txBody>
      </p:sp>
      <p:sp>
        <p:nvSpPr>
          <p:cNvPr id="26" name="TextBox 37"/>
          <p:cNvSpPr txBox="1"/>
          <p:nvPr/>
        </p:nvSpPr>
        <p:spPr>
          <a:xfrm>
            <a:off x="457199" y="4503867"/>
            <a:ext cx="205740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B’</a:t>
            </a:r>
            <a:r>
              <a:rPr lang="en-US" sz="2000" i="1" dirty="0" smtClean="0"/>
              <a:t>  </a:t>
            </a:r>
            <a:r>
              <a:rPr lang="en-US" sz="2000" smtClean="0"/>
              <a:t>=  </a:t>
            </a:r>
            <a:r>
              <a:rPr lang="en-US" sz="2000" i="1" smtClean="0"/>
              <a:t> B</a:t>
            </a:r>
            <a:r>
              <a:rPr lang="en-US" sz="2000" smtClean="0"/>
              <a:t>  with </a:t>
            </a:r>
            <a:r>
              <a:rPr lang="en-US" sz="2000" i="1" dirty="0" smtClean="0">
                <a:solidFill>
                  <a:srgbClr val="0000FF"/>
                </a:solidFill>
              </a:rPr>
              <a:t>B</a:t>
            </a:r>
            <a:r>
              <a:rPr lang="en-US" sz="2000" baseline="30000" dirty="0" smtClean="0">
                <a:solidFill>
                  <a:srgbClr val="0000FF"/>
                </a:solidFill>
                <a:latin typeface="cmmi10"/>
              </a:rPr>
              <a:t>¢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7" name="TextBox 28"/>
          <p:cNvSpPr txBox="1"/>
          <p:nvPr/>
        </p:nvSpPr>
        <p:spPr>
          <a:xfrm>
            <a:off x="6629400" y="3352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rgbClr val="FF0000"/>
                </a:solidFill>
              </a:rPr>
              <a:t>Reformulation </a:t>
            </a:r>
            <a:r>
              <a:rPr lang="en-US" sz="2000" smtClean="0"/>
              <a:t>of </a:t>
            </a:r>
            <a:r>
              <a:rPr lang="en-US" sz="2000" i="1" smtClean="0">
                <a:solidFill>
                  <a:srgbClr val="0000FF"/>
                </a:solidFill>
              </a:rPr>
              <a:t>E</a:t>
            </a:r>
            <a:r>
              <a:rPr lang="en-US" sz="2000" smtClean="0">
                <a:solidFill>
                  <a:srgbClr val="0000FF"/>
                </a:solidFill>
              </a:rPr>
              <a:t>’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smtClean="0"/>
              <a:t>using  </a:t>
            </a:r>
            <a:r>
              <a:rPr lang="en-US" sz="2000" i="1" smtClean="0"/>
              <a:t>E</a:t>
            </a:r>
            <a:r>
              <a:rPr lang="en-US" sz="2000" smtClean="0"/>
              <a:t>, </a:t>
            </a:r>
            <a:r>
              <a:rPr lang="en-US" sz="2000" i="1" smtClean="0">
                <a:solidFill>
                  <a:srgbClr val="0000FF"/>
                </a:solidFill>
              </a:rPr>
              <a:t>B</a:t>
            </a:r>
            <a:r>
              <a:rPr lang="en-US" sz="2000" baseline="30000" smtClean="0">
                <a:solidFill>
                  <a:srgbClr val="0000FF"/>
                </a:solidFill>
                <a:latin typeface="cmmi10"/>
              </a:rPr>
              <a:t>¢</a:t>
            </a:r>
            <a:r>
              <a:rPr lang="en-US" sz="2000" smtClean="0"/>
              <a:t>, </a:t>
            </a:r>
            <a:r>
              <a:rPr lang="en-US" sz="2000" i="1" smtClean="0">
                <a:solidFill>
                  <a:srgbClr val="0000FF"/>
                </a:solidFill>
              </a:rPr>
              <a:t>B</a:t>
            </a:r>
            <a:r>
              <a:rPr lang="en-US" sz="2000" smtClean="0">
                <a:solidFill>
                  <a:srgbClr val="0000FF"/>
                </a:solidFill>
              </a:rPr>
              <a:t>’</a:t>
            </a:r>
            <a:r>
              <a:rPr lang="en-US" sz="2000" smtClean="0"/>
              <a:t>!</a:t>
            </a:r>
            <a:endParaRPr lang="en-US" sz="2000" baseline="30000" dirty="0" smtClean="0">
              <a:latin typeface="cmmi10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381000" y="548193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This is often more efficient than </a:t>
            </a:r>
            <a:r>
              <a:rPr lang="en-US" sz="2400" smtClean="0"/>
              <a:t>total recomputation </a:t>
            </a:r>
          </a:p>
          <a:p>
            <a:r>
              <a:rPr lang="en-US" sz="2400" smtClean="0"/>
              <a:t>(cf. </a:t>
            </a:r>
            <a:r>
              <a:rPr lang="en-US" sz="2400" b="1" smtClean="0">
                <a:solidFill>
                  <a:srgbClr val="FF0000"/>
                </a:solidFill>
              </a:rPr>
              <a:t>delta rules</a:t>
            </a:r>
            <a:r>
              <a:rPr lang="en-US" sz="2400" smtClean="0"/>
              <a:t> </a:t>
            </a:r>
            <a:r>
              <a:rPr lang="en-US" sz="2000" smtClean="0"/>
              <a:t>[</a:t>
            </a:r>
            <a:r>
              <a:rPr lang="en-US" sz="2000" dirty="0" err="1" smtClean="0"/>
              <a:t>Gupta&amp;Mumick</a:t>
            </a:r>
            <a:r>
              <a:rPr lang="en-US" sz="2000" dirty="0" smtClean="0"/>
              <a:t> 93]</a:t>
            </a:r>
            <a:r>
              <a:rPr lang="en-US" sz="2400" dirty="0" smtClean="0"/>
              <a:t>)</a:t>
            </a:r>
            <a:r>
              <a:rPr lang="en-US" sz="2400" smtClean="0"/>
              <a:t> </a:t>
            </a:r>
          </a:p>
        </p:txBody>
      </p:sp>
      <p:sp>
        <p:nvSpPr>
          <p:cNvPr id="30" name="TextBox 19"/>
          <p:cNvSpPr txBox="1"/>
          <p:nvPr/>
        </p:nvSpPr>
        <p:spPr>
          <a:xfrm>
            <a:off x="3796553" y="2800290"/>
            <a:ext cx="1129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/>
              <a:t>B 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 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B’</a:t>
            </a:r>
            <a:r>
              <a:rPr lang="en-US" sz="2000" dirty="0" smtClean="0"/>
              <a:t>   </a:t>
            </a:r>
          </a:p>
        </p:txBody>
      </p:sp>
      <p:sp>
        <p:nvSpPr>
          <p:cNvPr id="31" name="TextBox 21"/>
          <p:cNvSpPr txBox="1"/>
          <p:nvPr/>
        </p:nvSpPr>
        <p:spPr>
          <a:xfrm>
            <a:off x="3581400" y="2136576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Bob’s DB changes </a:t>
            </a:r>
            <a:endParaRPr lang="en-US" sz="2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36384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Approach:</a:t>
            </a:r>
            <a:endParaRPr lang="en-US" sz="2000" b="1"/>
          </a:p>
        </p:txBody>
      </p:sp>
      <p:sp>
        <p:nvSpPr>
          <p:cNvPr id="33" name="TextBox 32"/>
          <p:cNvSpPr txBox="1"/>
          <p:nvPr/>
        </p:nvSpPr>
        <p:spPr>
          <a:xfrm>
            <a:off x="381000" y="158109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Given:</a:t>
            </a:r>
            <a:endParaRPr lang="en-US" sz="2000" b="1"/>
          </a:p>
        </p:txBody>
      </p:sp>
      <p:sp>
        <p:nvSpPr>
          <p:cNvPr id="34" name="TextBox 33"/>
          <p:cNvSpPr txBox="1"/>
          <p:nvPr/>
        </p:nvSpPr>
        <p:spPr>
          <a:xfrm>
            <a:off x="6221506" y="1630396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Goal:</a:t>
            </a:r>
            <a:endParaRPr lang="en-US" sz="2000" b="1"/>
          </a:p>
        </p:txBody>
      </p:sp>
      <p:cxnSp>
        <p:nvCxnSpPr>
          <p:cNvPr id="35" name="Curved Connector 34"/>
          <p:cNvCxnSpPr/>
          <p:nvPr/>
        </p:nvCxnSpPr>
        <p:spPr>
          <a:xfrm rot="5400000">
            <a:off x="6172200" y="3657600"/>
            <a:ext cx="6096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32" grpId="0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3200" smtClean="0"/>
              <a:t>Computing Differences when </a:t>
            </a:r>
            <a:br>
              <a:rPr lang="en-US" sz="3200" smtClean="0"/>
            </a:br>
            <a:r>
              <a:rPr lang="en-US" sz="3200" smtClean="0"/>
              <a:t>Schemas and Mappings Change</a:t>
            </a:r>
            <a:endParaRPr lang="en-US" sz="3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87892" y="2057400"/>
          <a:ext cx="4089274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854393"/>
                <a:gridCol w="589280"/>
                <a:gridCol w="1108266"/>
                <a:gridCol w="721868"/>
                <a:gridCol w="34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Img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Character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State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996372" y="3352800"/>
          <a:ext cx="3699828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35355"/>
                <a:gridCol w="1227138"/>
                <a:gridCol w="721868"/>
                <a:gridCol w="3484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Species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Character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State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smtClean="0"/>
                        <a:t>L.catta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hand color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white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6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752600" y="3352800"/>
          <a:ext cx="1434586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589280"/>
                <a:gridCol w="37826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smtClean="0"/>
                        <a:t>ID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Img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smtClean="0"/>
                        <a:t>a</a:t>
                      </a:r>
                      <a:endParaRPr lang="en-US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smtClean="0"/>
                        <a:t>b</a:t>
                      </a:r>
                      <a:endParaRPr lang="en-US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1000" y="1295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Alice reorganizes database, splits</a:t>
            </a:r>
            <a:r>
              <a:rPr lang="en-US" sz="2000" i="1" smtClean="0"/>
              <a:t> A</a:t>
            </a:r>
            <a:r>
              <a:rPr lang="en-US" sz="2000" smtClean="0"/>
              <a:t> into two tables:</a:t>
            </a:r>
            <a:endParaRPr lang="en-US" sz="2000"/>
          </a:p>
        </p:txBody>
      </p:sp>
      <p:sp>
        <p:nvSpPr>
          <p:cNvPr id="44" name="TextBox 43"/>
          <p:cNvSpPr txBox="1"/>
          <p:nvPr/>
        </p:nvSpPr>
        <p:spPr>
          <a:xfrm>
            <a:off x="381000" y="470529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Carol updates mappings to reflect change (“mapping evolution”):</a:t>
            </a:r>
            <a:endParaRPr lang="en-US" sz="2000"/>
          </a:p>
        </p:txBody>
      </p:sp>
      <p:sp>
        <p:nvSpPr>
          <p:cNvPr id="48" name="Right Arrow 47"/>
          <p:cNvSpPr/>
          <p:nvPr/>
        </p:nvSpPr>
        <p:spPr>
          <a:xfrm>
            <a:off x="6553200" y="2438400"/>
            <a:ext cx="457201" cy="33528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6341" y="4052170"/>
            <a:ext cx="366346" cy="3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547" y="3688080"/>
            <a:ext cx="320874" cy="29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756770"/>
            <a:ext cx="366346" cy="3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5806" y="2392680"/>
            <a:ext cx="320874" cy="29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1447800" y="5638800"/>
            <a:ext cx="2084294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/>
              <a:t>E  </a:t>
            </a:r>
            <a:r>
              <a:rPr lang="en-US" sz="2000" dirty="0" smtClean="0"/>
              <a:t>:–   …   </a:t>
            </a:r>
            <a:r>
              <a:rPr lang="en-US" sz="2000" i="1" dirty="0" smtClean="0"/>
              <a:t>A</a:t>
            </a:r>
            <a:r>
              <a:rPr lang="en-US" sz="2000" dirty="0" smtClean="0"/>
              <a:t>   …</a:t>
            </a:r>
            <a:endParaRPr lang="en-U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572000" y="5638800"/>
            <a:ext cx="21336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E’</a:t>
            </a:r>
            <a:r>
              <a:rPr lang="en-US" sz="2000" dirty="0" smtClean="0"/>
              <a:t>  :–   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smtClean="0"/>
              <a:t>… </a:t>
            </a:r>
            <a:r>
              <a:rPr lang="en-US" sz="2000" i="1" dirty="0" smtClean="0">
                <a:solidFill>
                  <a:srgbClr val="0000FF"/>
                </a:solidFill>
              </a:rPr>
              <a:t>H </a:t>
            </a:r>
            <a:r>
              <a:rPr lang="en-US" sz="2000" i="1" dirty="0" smtClean="0"/>
              <a:t> …</a:t>
            </a:r>
            <a:endParaRPr lang="en-US" dirty="0" smtClean="0"/>
          </a:p>
        </p:txBody>
      </p:sp>
      <p:sp>
        <p:nvSpPr>
          <p:cNvPr id="31" name="TextBox 31"/>
          <p:cNvSpPr txBox="1"/>
          <p:nvPr/>
        </p:nvSpPr>
        <p:spPr>
          <a:xfrm>
            <a:off x="1676400" y="5181600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Old mapping</a:t>
            </a:r>
            <a:endParaRPr lang="en-US" sz="2000" b="1" i="1" dirty="0"/>
          </a:p>
        </p:txBody>
      </p:sp>
      <p:sp>
        <p:nvSpPr>
          <p:cNvPr id="32" name="TextBox 32"/>
          <p:cNvSpPr txBox="1"/>
          <p:nvPr/>
        </p:nvSpPr>
        <p:spPr>
          <a:xfrm>
            <a:off x="4800600" y="5181600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New mapping</a:t>
            </a:r>
            <a:endParaRPr lang="en-US" sz="20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76400" y="2362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A</a:t>
            </a:r>
            <a:r>
              <a:rPr lang="en-US"/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19200" y="3516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G</a:t>
            </a:r>
            <a:r>
              <a:rPr lang="en-US"/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H</a:t>
            </a:r>
            <a:r>
              <a:rPr lang="en-US"/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smtClean="0"/>
              <a:t>Mapping Evolution as Query Reformulation</a:t>
            </a: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12389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Goal</a:t>
            </a:r>
            <a:r>
              <a:rPr lang="en-US" sz="2000" smtClean="0"/>
              <a:t>: update Carol’s database instance </a:t>
            </a:r>
            <a:r>
              <a:rPr lang="en-US" sz="2000" b="1" smtClean="0"/>
              <a:t>incrementally</a:t>
            </a:r>
            <a:r>
              <a:rPr lang="en-US" sz="2000" smtClean="0"/>
              <a:t>, using Carol’s old DB, </a:t>
            </a:r>
            <a:r>
              <a:rPr lang="en-US" sz="2000" i="1" smtClean="0"/>
              <a:t>E</a:t>
            </a:r>
            <a:endParaRPr lang="en-US" sz="2000" b="1" i="1"/>
          </a:p>
        </p:txBody>
      </p:sp>
      <p:sp>
        <p:nvSpPr>
          <p:cNvPr id="15" name="TextBox 13"/>
          <p:cNvSpPr txBox="1"/>
          <p:nvPr/>
        </p:nvSpPr>
        <p:spPr>
          <a:xfrm>
            <a:off x="0" y="1600200"/>
            <a:ext cx="5791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/>
              <a:t>        A reformulated </a:t>
            </a:r>
            <a:r>
              <a:rPr lang="en-US" sz="2000" b="1" dirty="0" smtClean="0"/>
              <a:t>plan to compute </a:t>
            </a:r>
            <a:r>
              <a:rPr lang="en-US" sz="2000" b="1" smtClean="0"/>
              <a:t>Carol’s </a:t>
            </a:r>
            <a:r>
              <a:rPr lang="en-US" sz="2000" b="1" dirty="0" smtClean="0"/>
              <a:t>new DB:</a:t>
            </a:r>
          </a:p>
          <a:p>
            <a:r>
              <a:rPr lang="en-US" sz="300" b="1" smtClean="0"/>
              <a:t>		</a:t>
            </a:r>
            <a:endParaRPr lang="en-US" sz="300" b="1" dirty="0" smtClean="0"/>
          </a:p>
          <a:p>
            <a:pPr marL="457200" indent="-457200"/>
            <a:r>
              <a:rPr lang="en-US" sz="2000" b="1" smtClean="0"/>
              <a:t>	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2800" y="2362200"/>
            <a:ext cx="243840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   </a:t>
            </a:r>
            <a:r>
              <a:rPr lang="en-US" sz="2000" i="1" dirty="0" smtClean="0">
                <a:solidFill>
                  <a:srgbClr val="0000FF"/>
                </a:solidFill>
              </a:rPr>
              <a:t>E’</a:t>
            </a:r>
            <a:r>
              <a:rPr lang="en-US" sz="2000" dirty="0" smtClean="0"/>
              <a:t>  =   </a:t>
            </a:r>
            <a:r>
              <a:rPr lang="en-US" sz="2000" i="1" smtClean="0"/>
              <a:t>E  </a:t>
            </a:r>
            <a:r>
              <a:rPr lang="en-US" sz="2000" smtClean="0"/>
              <a:t> </a:t>
            </a:r>
            <a:r>
              <a:rPr lang="en-US" sz="2000" smtClean="0">
                <a:latin typeface="cmsy10"/>
              </a:rPr>
              <a:t>[ </a:t>
            </a:r>
            <a:r>
              <a:rPr lang="en-US" sz="2000" smtClean="0"/>
              <a:t> </a:t>
            </a:r>
            <a:r>
              <a:rPr lang="en-US" sz="2000" i="1" smtClean="0"/>
              <a:t>E</a:t>
            </a:r>
            <a:r>
              <a:rPr lang="en-US" sz="2000" i="1" baseline="-25000" smtClean="0"/>
              <a:t>1  </a:t>
            </a:r>
            <a:r>
              <a:rPr lang="en-US" sz="2000" smtClean="0"/>
              <a:t>–</a:t>
            </a:r>
            <a:r>
              <a:rPr lang="en-US" sz="2000" i="1" smtClean="0"/>
              <a:t>  </a:t>
            </a:r>
            <a:r>
              <a:rPr lang="en-US" sz="2000" i="1" dirty="0" smtClean="0"/>
              <a:t>E</a:t>
            </a:r>
            <a:r>
              <a:rPr lang="en-US" sz="2000" i="1" baseline="-25000" dirty="0" smtClean="0"/>
              <a:t>2</a:t>
            </a:r>
            <a:endParaRPr lang="en-US" sz="2000" i="1" dirty="0" smtClean="0"/>
          </a:p>
          <a:p>
            <a:endParaRPr lang="en-US" sz="1000" dirty="0" smtClean="0"/>
          </a:p>
          <a:p>
            <a:r>
              <a:rPr lang="en-US" sz="2000" i="1" dirty="0" smtClean="0"/>
              <a:t>   E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 :–   … 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b="1" dirty="0" smtClean="0"/>
              <a:t> </a:t>
            </a:r>
            <a:r>
              <a:rPr lang="en-US" sz="2000" dirty="0" smtClean="0"/>
              <a:t>… </a:t>
            </a:r>
          </a:p>
          <a:p>
            <a:r>
              <a:rPr lang="en-US" sz="2000" b="1" i="1" dirty="0" smtClean="0"/>
              <a:t>   </a:t>
            </a:r>
            <a:r>
              <a:rPr lang="en-US" sz="2000" i="1" dirty="0" smtClean="0"/>
              <a:t>E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  :–   … </a:t>
            </a:r>
            <a:r>
              <a:rPr lang="en-US" sz="2000" i="1" dirty="0" smtClean="0"/>
              <a:t> A</a:t>
            </a:r>
            <a:r>
              <a:rPr lang="en-US" sz="2000" b="1" dirty="0" smtClean="0"/>
              <a:t>  </a:t>
            </a:r>
            <a:r>
              <a:rPr lang="en-US" sz="2000" smtClean="0"/>
              <a:t>… 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646474"/>
            <a:ext cx="8202706" cy="175432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smtClean="0">
                <a:solidFill>
                  <a:srgbClr val="FF0000"/>
                </a:solidFill>
              </a:rPr>
              <a:t>KEY QUESTIONS: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smtClean="0"/>
              <a:t>    Is this the </a:t>
            </a:r>
            <a:r>
              <a:rPr lang="en-US" sz="2200" b="1" smtClean="0"/>
              <a:t>only </a:t>
            </a:r>
            <a:r>
              <a:rPr lang="en-US" sz="2200" smtClean="0"/>
              <a:t>reformulation?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smtClean="0"/>
              <a:t>    For update exchange, is </a:t>
            </a:r>
            <a:r>
              <a:rPr lang="en-US" sz="2200" b="1" smtClean="0"/>
              <a:t>delta rules </a:t>
            </a:r>
            <a:r>
              <a:rPr lang="en-US" sz="2200" smtClean="0"/>
              <a:t>reformulation the </a:t>
            </a:r>
            <a:r>
              <a:rPr lang="en-US" sz="2200" b="1" smtClean="0"/>
              <a:t>only </a:t>
            </a:r>
            <a:r>
              <a:rPr lang="en-US" sz="2200" smtClean="0"/>
              <a:t>one?</a:t>
            </a:r>
          </a:p>
          <a:p>
            <a:pPr>
              <a:buFont typeface="Arial" pitchFamily="34" charset="0"/>
              <a:buChar char="•"/>
            </a:pPr>
            <a:r>
              <a:rPr lang="en-US" sz="2200" smtClean="0"/>
              <a:t>    If there are </a:t>
            </a:r>
            <a:r>
              <a:rPr lang="en-US" sz="2200" b="1" smtClean="0"/>
              <a:t>several</a:t>
            </a:r>
            <a:r>
              <a:rPr lang="en-US" sz="2200" smtClean="0"/>
              <a:t> reformulations, how to </a:t>
            </a:r>
            <a:r>
              <a:rPr lang="en-US" sz="2200" b="1" smtClean="0"/>
              <a:t>choose </a:t>
            </a:r>
            <a:r>
              <a:rPr lang="en-US" sz="2200" smtClean="0"/>
              <a:t>between them?</a:t>
            </a:r>
          </a:p>
          <a:p>
            <a:pPr>
              <a:buFont typeface="Arial" pitchFamily="34" charset="0"/>
              <a:buChar char="•"/>
            </a:pPr>
            <a:endParaRPr lang="en-US" sz="500" b="1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Note that plan introduces </a:t>
            </a:r>
            <a:r>
              <a:rPr lang="en-US" sz="2000" b="1"/>
              <a:t>difference </a:t>
            </a:r>
            <a:r>
              <a:rPr lang="en-US" sz="2000"/>
              <a:t>operator </a:t>
            </a:r>
          </a:p>
          <a:p>
            <a:r>
              <a:rPr lang="en-US" sz="2000"/>
              <a:t>(and is </a:t>
            </a:r>
            <a:r>
              <a:rPr lang="en-US" sz="2000" b="1"/>
              <a:t>equivalent </a:t>
            </a:r>
            <a:r>
              <a:rPr lang="en-US" sz="2000"/>
              <a:t>under </a:t>
            </a:r>
            <a:r>
              <a:rPr lang="en-US" sz="2000" b="1" smtClean="0">
                <a:latin typeface="msbm10"/>
              </a:rPr>
              <a:t>Z</a:t>
            </a:r>
            <a:r>
              <a:rPr lang="en-US" sz="2000" b="1" smtClean="0"/>
              <a:t>[</a:t>
            </a:r>
            <a:r>
              <a:rPr lang="en-US" sz="2000" b="1" i="1" smtClean="0"/>
              <a:t>X</a:t>
            </a:r>
            <a:r>
              <a:rPr lang="en-US" sz="2000" b="1" smtClean="0"/>
              <a:t>]-semantics </a:t>
            </a:r>
            <a:r>
              <a:rPr lang="en-US" sz="2000"/>
              <a:t>to original plan</a:t>
            </a:r>
            <a:r>
              <a:rPr lang="en-US" sz="2000" smtClean="0"/>
              <a:t>)</a:t>
            </a:r>
            <a:endParaRPr lang="en-US" sz="2000"/>
          </a:p>
        </p:txBody>
      </p:sp>
      <p:sp>
        <p:nvSpPr>
          <p:cNvPr id="10" name="Rectangular Callout 9"/>
          <p:cNvSpPr/>
          <p:nvPr/>
        </p:nvSpPr>
        <p:spPr>
          <a:xfrm>
            <a:off x="533400" y="2743200"/>
            <a:ext cx="2743200" cy="685800"/>
          </a:xfrm>
          <a:prstGeom prst="wedgeRectCallout">
            <a:avLst>
              <a:gd name="adj1" fmla="val 83550"/>
              <a:gd name="adj2" fmla="val -50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“take everything that was in Carol’s DB already”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867400" y="3048000"/>
            <a:ext cx="2895600" cy="762000"/>
          </a:xfrm>
          <a:prstGeom prst="wedgeRectCallout">
            <a:avLst>
              <a:gd name="adj1" fmla="val -59796"/>
              <a:gd name="adj2" fmla="val -85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“delete data derived using old version of rule”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867400" y="1676400"/>
            <a:ext cx="2743200" cy="685800"/>
          </a:xfrm>
          <a:prstGeom prst="wedgeRectCallout">
            <a:avLst>
              <a:gd name="adj1" fmla="val -81354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“insert data derived using updated rule”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0" grpId="0" animBg="1"/>
      <p:bldP spid="8" grpId="0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68290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29200" y="4038600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029200" y="4038600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/>
                        <a:t>Ring-Tailed Lemur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black</a:t>
                      </a: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81000" y="4419600"/>
          <a:ext cx="2579053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128395"/>
                <a:gridCol w="902653"/>
              </a:tblGrid>
              <a:tr h="240303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Picture</a:t>
                      </a:r>
                      <a:endParaRPr lang="en-US"/>
                    </a:p>
                  </a:txBody>
                  <a:tcPr/>
                </a:tc>
              </a:tr>
              <a:tr h="293097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5821680"/>
          <a:ext cx="3836036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0868"/>
                <a:gridCol w="1975168"/>
              </a:tblGrid>
              <a:tr h="242371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Common Name</a:t>
                      </a:r>
                      <a:endParaRPr lang="en-US"/>
                    </a:p>
                  </a:txBody>
                  <a:tcPr/>
                </a:tc>
              </a:tr>
              <a:tr h="242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379220"/>
          <a:ext cx="4172395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04557"/>
                <a:gridCol w="813816"/>
                <a:gridCol w="1227138"/>
                <a:gridCol w="759841"/>
              </a:tblGrid>
              <a:tr h="287867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Image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Alice’s field observations: </a:t>
            </a:r>
            <a:r>
              <a:rPr lang="en-US" b="1" i="1" smtClean="0"/>
              <a:t>A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3810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Bob’s field observations: </a:t>
            </a:r>
            <a:r>
              <a:rPr lang="en-US" b="1" i="1" smtClean="0"/>
              <a:t>B</a:t>
            </a:r>
            <a:r>
              <a:rPr lang="en-US" b="1" smtClean="0"/>
              <a:t>, </a:t>
            </a:r>
            <a:r>
              <a:rPr lang="en-US" b="1" i="1" smtClean="0"/>
              <a:t>C</a:t>
            </a:r>
            <a:endParaRPr lang="en-US" b="1" i="1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304" y="2458036"/>
            <a:ext cx="703883" cy="5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3569732"/>
          <a:ext cx="2497011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227138"/>
                <a:gridCol w="72186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</a:t>
                      </a:r>
                      <a:r>
                        <a:rPr lang="en-US" baseline="0" smtClean="0"/>
                        <a:t>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" y="544068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Standard species names: </a:t>
            </a:r>
            <a:r>
              <a:rPr lang="en-US" b="1" i="1" smtClean="0"/>
              <a:t>D</a:t>
            </a:r>
            <a:endParaRPr lang="en-US" b="1" i="1"/>
          </a:p>
        </p:txBody>
      </p:sp>
      <p:sp>
        <p:nvSpPr>
          <p:cNvPr id="23" name="TextBox 22"/>
          <p:cNvSpPr txBox="1"/>
          <p:nvPr/>
        </p:nvSpPr>
        <p:spPr>
          <a:xfrm>
            <a:off x="4876800" y="3581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Carol’s Guide to Primate Hand Colors: </a:t>
            </a:r>
            <a:r>
              <a:rPr lang="en-US" b="1" i="1" smtClean="0"/>
              <a:t>E</a:t>
            </a:r>
            <a:r>
              <a:rPr lang="en-US" b="1" smtClean="0"/>
              <a:t> </a:t>
            </a:r>
            <a:endParaRPr lang="en-US" b="1" i="1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305" y="1764030"/>
            <a:ext cx="627996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5029200" y="106432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Datalog mappings relating databases</a:t>
            </a:r>
            <a:endParaRPr lang="en-US" b="1" i="1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3489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</p:spPr>
        <p:txBody>
          <a:bodyPr>
            <a:normAutofit/>
          </a:bodyPr>
          <a:lstStyle/>
          <a:p>
            <a:r>
              <a:rPr lang="en-US" sz="3600" smtClean="0"/>
              <a:t>Example: Sharing Morphological Data (2)</a:t>
            </a:r>
            <a:endParaRPr lang="en-US" sz="3600"/>
          </a:p>
        </p:txBody>
      </p:sp>
      <p:sp>
        <p:nvSpPr>
          <p:cNvPr id="49" name="Rectangle 48"/>
          <p:cNvSpPr/>
          <p:nvPr/>
        </p:nvSpPr>
        <p:spPr>
          <a:xfrm>
            <a:off x="4953000" y="15150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smtClean="0"/>
              <a:t>E</a:t>
            </a:r>
            <a:r>
              <a:rPr lang="en-US" b="1" smtClean="0"/>
              <a:t>(name, color)   :– </a:t>
            </a:r>
          </a:p>
          <a:p>
            <a:r>
              <a:rPr lang="en-US" b="1" i="1" smtClean="0"/>
              <a:t>     B</a:t>
            </a:r>
            <a:r>
              <a:rPr lang="en-US" b="1" smtClean="0"/>
              <a:t>(id, “hand color”, color),</a:t>
            </a:r>
          </a:p>
          <a:p>
            <a:r>
              <a:rPr lang="en-US" b="1" i="1" smtClean="0"/>
              <a:t>     C</a:t>
            </a:r>
            <a:r>
              <a:rPr lang="en-US" b="1" smtClean="0"/>
              <a:t>(id, species,_), </a:t>
            </a:r>
            <a:r>
              <a:rPr lang="en-US" b="1" i="1" smtClean="0"/>
              <a:t>D</a:t>
            </a:r>
            <a:r>
              <a:rPr lang="en-US" b="1" smtClean="0"/>
              <a:t>(species, name)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1000" y="990600"/>
            <a:ext cx="4495800" cy="20574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962400" y="44004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join</a:t>
            </a:r>
          </a:p>
        </p:txBody>
      </p:sp>
      <p:cxnSp>
        <p:nvCxnSpPr>
          <p:cNvPr id="52" name="Straight Arrow Connector 51"/>
          <p:cNvCxnSpPr>
            <a:endCxn id="51" idx="1"/>
          </p:cNvCxnSpPr>
          <p:nvPr/>
        </p:nvCxnSpPr>
        <p:spPr>
          <a:xfrm>
            <a:off x="2895600" y="4114800"/>
            <a:ext cx="1066800" cy="485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1" idx="1"/>
          </p:cNvCxnSpPr>
          <p:nvPr/>
        </p:nvCxnSpPr>
        <p:spPr>
          <a:xfrm flipV="1">
            <a:off x="2971800" y="4600545"/>
            <a:ext cx="990600" cy="504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572000" y="4648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71" idx="2"/>
            <a:endCxn id="51" idx="2"/>
          </p:cNvCxnSpPr>
          <p:nvPr/>
        </p:nvCxnSpPr>
        <p:spPr>
          <a:xfrm rot="16200000" flipV="1">
            <a:off x="3619500" y="5448300"/>
            <a:ext cx="14478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 flipV="1">
            <a:off x="3962400" y="6096000"/>
            <a:ext cx="457200" cy="3048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953000" y="24294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(name, color)   :– </a:t>
            </a:r>
            <a:endParaRPr lang="en-US" i="1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i="1" smtClean="0">
                <a:solidFill>
                  <a:schemeClr val="bg1">
                    <a:lumMod val="65000"/>
                  </a:schemeClr>
                </a:solidFill>
              </a:rPr>
              <a:t>     A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(id, species,_, “hand color”, color), </a:t>
            </a:r>
          </a:p>
          <a:p>
            <a:r>
              <a:rPr lang="en-US" i="1" smtClean="0">
                <a:solidFill>
                  <a:schemeClr val="bg1">
                    <a:lumMod val="65000"/>
                  </a:schemeClr>
                </a:solidFill>
              </a:rPr>
              <a:t>     D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(species, name)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368290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29200" y="4038600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/>
                        <a:t>Ring-Tailed</a:t>
                      </a:r>
                      <a:r>
                        <a:rPr lang="en-US" baseline="0"/>
                        <a:t>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81000" y="4419600"/>
          <a:ext cx="2579053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128395"/>
                <a:gridCol w="902653"/>
              </a:tblGrid>
              <a:tr h="240303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Picture</a:t>
                      </a:r>
                      <a:endParaRPr lang="en-US"/>
                    </a:p>
                  </a:txBody>
                  <a:tcPr/>
                </a:tc>
              </a:tr>
              <a:tr h="293097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5821680"/>
          <a:ext cx="3836036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0868"/>
                <a:gridCol w="1975168"/>
              </a:tblGrid>
              <a:tr h="242371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Common Name</a:t>
                      </a:r>
                      <a:endParaRPr lang="en-US"/>
                    </a:p>
                  </a:txBody>
                  <a:tcPr/>
                </a:tc>
              </a:tr>
              <a:tr h="242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379220"/>
          <a:ext cx="4172395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04557"/>
                <a:gridCol w="813816"/>
                <a:gridCol w="1227138"/>
                <a:gridCol w="759841"/>
              </a:tblGrid>
              <a:tr h="287867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Image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Alice’s field observations: </a:t>
            </a:r>
            <a:r>
              <a:rPr lang="en-US" b="1" i="1" smtClean="0"/>
              <a:t>A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3810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Bob’s field observations: </a:t>
            </a:r>
            <a:r>
              <a:rPr lang="en-US" b="1" i="1" smtClean="0"/>
              <a:t>B</a:t>
            </a:r>
            <a:r>
              <a:rPr lang="en-US" b="1" smtClean="0"/>
              <a:t>, </a:t>
            </a:r>
            <a:r>
              <a:rPr lang="en-US" b="1" i="1" smtClean="0"/>
              <a:t>C</a:t>
            </a:r>
            <a:endParaRPr lang="en-US" b="1" i="1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304" y="2458036"/>
            <a:ext cx="703883" cy="5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3569732"/>
          <a:ext cx="2497011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227138"/>
                <a:gridCol w="72186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</a:t>
                      </a:r>
                      <a:r>
                        <a:rPr lang="en-US" baseline="0" smtClean="0"/>
                        <a:t>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029200" y="4038600"/>
          <a:ext cx="3157855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" y="544068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Standard species names: </a:t>
            </a:r>
            <a:r>
              <a:rPr lang="en-US" b="1" i="1" smtClean="0"/>
              <a:t>D</a:t>
            </a:r>
            <a:endParaRPr lang="en-US" b="1" i="1"/>
          </a:p>
        </p:txBody>
      </p:sp>
      <p:sp>
        <p:nvSpPr>
          <p:cNvPr id="23" name="TextBox 22"/>
          <p:cNvSpPr txBox="1"/>
          <p:nvPr/>
        </p:nvSpPr>
        <p:spPr>
          <a:xfrm>
            <a:off x="4876800" y="3581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Carol’s Guide to Primate Hand Colors: </a:t>
            </a:r>
            <a:r>
              <a:rPr lang="en-US" b="1" i="1" smtClean="0"/>
              <a:t>E</a:t>
            </a:r>
            <a:r>
              <a:rPr lang="en-US" b="1" smtClean="0"/>
              <a:t> </a:t>
            </a:r>
            <a:endParaRPr lang="en-US" b="1" i="1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305" y="1764030"/>
            <a:ext cx="627996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5029200" y="106432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Datalog mappings relating databases</a:t>
            </a:r>
            <a:endParaRPr lang="en-US" b="1" i="1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3489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</p:spPr>
        <p:txBody>
          <a:bodyPr>
            <a:normAutofit/>
          </a:bodyPr>
          <a:lstStyle/>
          <a:p>
            <a:r>
              <a:rPr lang="en-US" sz="3600" smtClean="0"/>
              <a:t>Example: Sharing Morphological Data (2)</a:t>
            </a:r>
            <a:endParaRPr lang="en-US" sz="3600"/>
          </a:p>
        </p:txBody>
      </p:sp>
      <p:sp>
        <p:nvSpPr>
          <p:cNvPr id="49" name="Rectangle 48"/>
          <p:cNvSpPr/>
          <p:nvPr/>
        </p:nvSpPr>
        <p:spPr>
          <a:xfrm>
            <a:off x="4953000" y="15150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(name, color)   :– </a:t>
            </a:r>
          </a:p>
          <a:p>
            <a:r>
              <a:rPr lang="en-US" i="1" smtClean="0">
                <a:solidFill>
                  <a:schemeClr val="bg1">
                    <a:lumMod val="65000"/>
                  </a:schemeClr>
                </a:solidFill>
              </a:rPr>
              <a:t>     B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(id, “hand color”, color),</a:t>
            </a:r>
          </a:p>
          <a:p>
            <a:r>
              <a:rPr lang="en-US" i="1" smtClean="0">
                <a:solidFill>
                  <a:schemeClr val="bg1">
                    <a:lumMod val="65000"/>
                  </a:schemeClr>
                </a:solidFill>
              </a:rPr>
              <a:t>     C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(id, species,_), </a:t>
            </a:r>
            <a:r>
              <a:rPr lang="en-US" i="1" smtClean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(species, name)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4800" y="3124200"/>
            <a:ext cx="2971800" cy="23622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733800" y="4248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join</a:t>
            </a:r>
          </a:p>
        </p:txBody>
      </p:sp>
      <p:cxnSp>
        <p:nvCxnSpPr>
          <p:cNvPr id="54" name="Straight Arrow Connector 53"/>
          <p:cNvCxnSpPr>
            <a:endCxn id="51" idx="1"/>
          </p:cNvCxnSpPr>
          <p:nvPr/>
        </p:nvCxnSpPr>
        <p:spPr>
          <a:xfrm rot="5400000" flipH="1" flipV="1">
            <a:off x="2795574" y="4471974"/>
            <a:ext cx="962055" cy="914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343400" y="45720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953000" y="2429470"/>
            <a:ext cx="38862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smtClean="0"/>
              <a:t>E</a:t>
            </a:r>
            <a:r>
              <a:rPr lang="en-US" b="1" smtClean="0"/>
              <a:t>(name, color)   :– </a:t>
            </a:r>
            <a:endParaRPr lang="en-US" b="1" i="1" smtClean="0"/>
          </a:p>
          <a:p>
            <a:r>
              <a:rPr lang="en-US" b="1" i="1" smtClean="0"/>
              <a:t>     A</a:t>
            </a:r>
            <a:r>
              <a:rPr lang="en-US" b="1" smtClean="0"/>
              <a:t>(id, species,_, “hand color”, color), </a:t>
            </a:r>
          </a:p>
          <a:p>
            <a:r>
              <a:rPr lang="en-US" b="1" i="1" smtClean="0"/>
              <a:t>     D</a:t>
            </a:r>
            <a:r>
              <a:rPr lang="en-US" b="1" smtClean="0"/>
              <a:t>(species, name)</a:t>
            </a:r>
          </a:p>
        </p:txBody>
      </p:sp>
      <p:cxnSp>
        <p:nvCxnSpPr>
          <p:cNvPr id="59" name="Curved Connector 58"/>
          <p:cNvCxnSpPr>
            <a:stCxn id="71" idx="2"/>
            <a:endCxn id="51" idx="0"/>
          </p:cNvCxnSpPr>
          <p:nvPr/>
        </p:nvCxnSpPr>
        <p:spPr>
          <a:xfrm rot="5400000">
            <a:off x="3305205" y="2828895"/>
            <a:ext cx="2152590" cy="685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>
            <a:off x="4419600" y="1905000"/>
            <a:ext cx="304800" cy="3810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Curved Connector 75"/>
          <p:cNvCxnSpPr>
            <a:stCxn id="77" idx="2"/>
            <a:endCxn id="51" idx="0"/>
          </p:cNvCxnSpPr>
          <p:nvPr/>
        </p:nvCxnSpPr>
        <p:spPr>
          <a:xfrm rot="5400000">
            <a:off x="3648105" y="3171795"/>
            <a:ext cx="1466790" cy="685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Arc 76"/>
          <p:cNvSpPr/>
          <p:nvPr/>
        </p:nvSpPr>
        <p:spPr>
          <a:xfrm>
            <a:off x="4419600" y="2590800"/>
            <a:ext cx="304800" cy="3810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1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368290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29200" y="4038600"/>
          <a:ext cx="3157855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/>
                        <a:t>Ring-Tailed</a:t>
                      </a:r>
                      <a:r>
                        <a:rPr lang="en-US" baseline="0"/>
                        <a:t>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81000" y="4419600"/>
          <a:ext cx="2579053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128395"/>
                <a:gridCol w="902653"/>
              </a:tblGrid>
              <a:tr h="240303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Picture</a:t>
                      </a:r>
                      <a:endParaRPr lang="en-US"/>
                    </a:p>
                  </a:txBody>
                  <a:tcPr/>
                </a:tc>
              </a:tr>
              <a:tr h="293097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5821680"/>
          <a:ext cx="3836036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0868"/>
                <a:gridCol w="1975168"/>
              </a:tblGrid>
              <a:tr h="242371"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Common Name</a:t>
                      </a:r>
                      <a:endParaRPr lang="en-US"/>
                    </a:p>
                  </a:txBody>
                  <a:tcPr/>
                </a:tc>
              </a:tr>
              <a:tr h="242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 i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379220"/>
          <a:ext cx="4172395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/>
                <a:gridCol w="904557"/>
                <a:gridCol w="813816"/>
                <a:gridCol w="1227138"/>
                <a:gridCol w="759841"/>
              </a:tblGrid>
              <a:tr h="287867">
                <a:tc>
                  <a:txBody>
                    <a:bodyPr/>
                    <a:lstStyle/>
                    <a:p>
                      <a:r>
                        <a:rPr lang="en-US" smtClean="0"/>
                        <a:t>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Species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Image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  <a:tr h="503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smtClean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smtClean="0"/>
                        <a:t>Lemur catta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white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Alice’s field observations: </a:t>
            </a:r>
            <a:r>
              <a:rPr lang="en-US" b="1" i="1" smtClean="0"/>
              <a:t>A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3810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Bob’s field observations: </a:t>
            </a:r>
            <a:r>
              <a:rPr lang="en-US" b="1" i="1" smtClean="0"/>
              <a:t>B</a:t>
            </a:r>
            <a:r>
              <a:rPr lang="en-US" b="1" smtClean="0"/>
              <a:t>, </a:t>
            </a:r>
            <a:r>
              <a:rPr lang="en-US" b="1" i="1" smtClean="0"/>
              <a:t>C</a:t>
            </a:r>
            <a:endParaRPr lang="en-US" b="1" i="1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304" y="2458036"/>
            <a:ext cx="703883" cy="5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3569732"/>
          <a:ext cx="2497011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005"/>
                <a:gridCol w="1227138"/>
                <a:gridCol w="72186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mtClean="0"/>
                        <a:t>SID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State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</a:t>
                      </a:r>
                      <a:r>
                        <a:rPr lang="en-US" baseline="0" smtClean="0"/>
                        <a:t> color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029200" y="4038600"/>
          <a:ext cx="3157855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6900"/>
                <a:gridCol w="129095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mtClean="0"/>
                        <a:t>Common</a:t>
                      </a:r>
                      <a:r>
                        <a:rPr lang="en-US" baseline="0" smtClean="0"/>
                        <a:t> Name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Hand Color</a:t>
                      </a:r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mtClean="0"/>
                        <a:t>Ring-Tailed Lemur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black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" y="544068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Standard species names: </a:t>
            </a:r>
            <a:r>
              <a:rPr lang="en-US" b="1" i="1" smtClean="0"/>
              <a:t>D</a:t>
            </a:r>
            <a:endParaRPr lang="en-US" b="1" i="1"/>
          </a:p>
        </p:txBody>
      </p:sp>
      <p:sp>
        <p:nvSpPr>
          <p:cNvPr id="23" name="TextBox 22"/>
          <p:cNvSpPr txBox="1"/>
          <p:nvPr/>
        </p:nvSpPr>
        <p:spPr>
          <a:xfrm>
            <a:off x="4876800" y="3581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Carol’s Guide to Primate Hand Colors: </a:t>
            </a:r>
            <a:r>
              <a:rPr lang="en-US" b="1" i="1" smtClean="0"/>
              <a:t>E</a:t>
            </a:r>
            <a:r>
              <a:rPr lang="en-US" b="1" smtClean="0"/>
              <a:t> </a:t>
            </a:r>
            <a:endParaRPr lang="en-US" b="1" i="1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305" y="1764030"/>
            <a:ext cx="627996" cy="5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5029200" y="106432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Datalog mappings relating databases</a:t>
            </a:r>
            <a:endParaRPr lang="en-US" b="1" i="1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3489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838200"/>
          </a:xfrm>
        </p:spPr>
        <p:txBody>
          <a:bodyPr>
            <a:normAutofit/>
          </a:bodyPr>
          <a:lstStyle/>
          <a:p>
            <a:r>
              <a:rPr lang="en-US" sz="3600" smtClean="0"/>
              <a:t>Example: Sharing Morphological Data (2)</a:t>
            </a:r>
            <a:endParaRPr lang="en-US" sz="3600"/>
          </a:p>
        </p:txBody>
      </p:sp>
      <p:sp>
        <p:nvSpPr>
          <p:cNvPr id="49" name="Rectangle 48"/>
          <p:cNvSpPr/>
          <p:nvPr/>
        </p:nvSpPr>
        <p:spPr>
          <a:xfrm>
            <a:off x="4953000" y="15150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smtClean="0"/>
              <a:t>E</a:t>
            </a:r>
            <a:r>
              <a:rPr lang="en-US" smtClean="0"/>
              <a:t>(name, color)   :– </a:t>
            </a:r>
          </a:p>
          <a:p>
            <a:r>
              <a:rPr lang="en-US" i="1" smtClean="0"/>
              <a:t>     B</a:t>
            </a:r>
            <a:r>
              <a:rPr lang="en-US" smtClean="0"/>
              <a:t>(id, “hand color”, color),</a:t>
            </a:r>
          </a:p>
          <a:p>
            <a:r>
              <a:rPr lang="en-US" i="1" smtClean="0"/>
              <a:t>     C</a:t>
            </a:r>
            <a:r>
              <a:rPr lang="en-US" smtClean="0"/>
              <a:t>(id, species,_), </a:t>
            </a:r>
            <a:r>
              <a:rPr lang="en-US" i="1" smtClean="0"/>
              <a:t>D</a:t>
            </a:r>
            <a:r>
              <a:rPr lang="en-US" smtClean="0"/>
              <a:t>(species, name)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4800" y="3124200"/>
            <a:ext cx="2971800" cy="236220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0" y="2429470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i="1" smtClean="0"/>
              <a:t>E</a:t>
            </a:r>
            <a:r>
              <a:rPr lang="en-US" smtClean="0"/>
              <a:t>(name, color)   :– </a:t>
            </a:r>
            <a:endParaRPr lang="en-US" i="1" smtClean="0"/>
          </a:p>
          <a:p>
            <a:r>
              <a:rPr lang="en-US" i="1" smtClean="0"/>
              <a:t>     A</a:t>
            </a:r>
            <a:r>
              <a:rPr lang="en-US" smtClean="0"/>
              <a:t>(id, species,_, “hand color”, color), </a:t>
            </a:r>
          </a:p>
          <a:p>
            <a:r>
              <a:rPr lang="en-US" i="1" smtClean="0"/>
              <a:t>     D</a:t>
            </a:r>
            <a:r>
              <a:rPr lang="en-US" smtClean="0"/>
              <a:t>(species, name)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3200400" y="3962400"/>
            <a:ext cx="1447800" cy="609600"/>
          </a:xfrm>
          <a:prstGeom prst="wedgeRectCallout">
            <a:avLst>
              <a:gd name="adj1" fmla="val 70877"/>
              <a:gd name="adj2" fmla="val 43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from Bob, specimen 61</a:t>
            </a:r>
            <a:endParaRPr lang="en-US"/>
          </a:p>
        </p:txBody>
      </p:sp>
      <p:sp>
        <p:nvSpPr>
          <p:cNvPr id="32" name="Right Brace 31"/>
          <p:cNvSpPr/>
          <p:nvPr/>
        </p:nvSpPr>
        <p:spPr>
          <a:xfrm>
            <a:off x="7620000" y="4465320"/>
            <a:ext cx="152400" cy="6096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48600" y="4572238"/>
            <a:ext cx="102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conflict!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9200" y="531489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NEED DATA PROVENANCE!</a:t>
            </a:r>
            <a:endParaRPr lang="en-US" sz="2000" b="1"/>
          </a:p>
        </p:txBody>
      </p:sp>
      <p:sp>
        <p:nvSpPr>
          <p:cNvPr id="35" name="TextBox 34"/>
          <p:cNvSpPr txBox="1"/>
          <p:nvPr/>
        </p:nvSpPr>
        <p:spPr>
          <a:xfrm>
            <a:off x="4724400" y="58674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“Carol trusts Alice more than Bob”</a:t>
            </a:r>
            <a:endParaRPr lang="en-US" sz="2000"/>
          </a:p>
        </p:txBody>
      </p:sp>
      <p:sp>
        <p:nvSpPr>
          <p:cNvPr id="36" name="Rectangle 35"/>
          <p:cNvSpPr/>
          <p:nvPr/>
        </p:nvSpPr>
        <p:spPr>
          <a:xfrm>
            <a:off x="304800" y="5334000"/>
            <a:ext cx="3962400" cy="12192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" y="914400"/>
            <a:ext cx="4343400" cy="22098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85800" y="3598039"/>
            <a:ext cx="2590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Integrity constraint: </a:t>
            </a:r>
          </a:p>
          <a:p>
            <a:endParaRPr lang="en-US" sz="700" b="1"/>
          </a:p>
          <a:p>
            <a:r>
              <a:rPr lang="en-US" sz="2000"/>
              <a:t>“Morphological characteristics should be unique”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3352800" y="4800600"/>
            <a:ext cx="1219200" cy="914400"/>
          </a:xfrm>
          <a:prstGeom prst="wedgeRectCallout">
            <a:avLst>
              <a:gd name="adj1" fmla="val 87151"/>
              <a:gd name="adj2" fmla="val -29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from Alice, specimens </a:t>
            </a:r>
          </a:p>
          <a:p>
            <a:pPr algn="ctr"/>
            <a:r>
              <a:rPr lang="en-US" smtClean="0"/>
              <a:t>34 or 47</a:t>
            </a:r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953000" y="4646612"/>
            <a:ext cx="3276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2000" y="914400"/>
            <a:ext cx="4191000" cy="25908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>
                <a:alpha val="94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2" grpId="1" animBg="1"/>
      <p:bldP spid="33" grpId="0"/>
      <p:bldP spid="33" grpId="1"/>
      <p:bldP spid="34" grpId="0"/>
      <p:bldP spid="35" grpId="0"/>
      <p:bldP spid="3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Challenges in CDSS </a:t>
            </a:r>
            <a:r>
              <a:rPr lang="en-US" sz="2800" dirty="0" smtClean="0"/>
              <a:t>[Ives+05]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Finding the “right” notion of provenance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Many proposed formalisms in database and scientific data management communities, but no clear winner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Existing notions not informative enough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Supporting data sharing without global agreement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Varied schemas, conflicting data, distinct viewpoints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Efficient propagation of updates to data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Existing work assumes static databases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Handling changes to mappings and schemas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Existing work assumes these are fixed; real-world experience suggests they are dynamic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Wide open problem!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5053-1991-4ECE-AEAC-1AFDFE3655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TJGREEN@WHXKWZNFUVWXY5M7" val="3055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27938</TotalTime>
  <Words>6606</Words>
  <Application>Microsoft Macintosh PowerPoint</Application>
  <PresentationFormat>On-screen Show (4:3)</PresentationFormat>
  <Paragraphs>1536</Paragraphs>
  <Slides>59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Calibri</vt:lpstr>
      <vt:lpstr>Cambria Math</vt:lpstr>
      <vt:lpstr>cmsy10</vt:lpstr>
      <vt:lpstr>msbm10</vt:lpstr>
      <vt:lpstr>msam10</vt:lpstr>
      <vt:lpstr>cmmi10</vt:lpstr>
      <vt:lpstr>Lucida Sans Unicode</vt:lpstr>
      <vt:lpstr>Arial Unicode MS</vt:lpstr>
      <vt:lpstr>Tahoma</vt:lpstr>
      <vt:lpstr>Comic Sans MS</vt:lpstr>
      <vt:lpstr>Office Theme</vt:lpstr>
      <vt:lpstr>Collaborative Data Sharing with Mappings and Provenance</vt:lpstr>
      <vt:lpstr>The Case for a Collaborative  Data Sharing System (CDSS)</vt:lpstr>
      <vt:lpstr>Example: Sharing Morphological Data</vt:lpstr>
      <vt:lpstr>What is a Schema Mapping and  How is it Used?</vt:lpstr>
      <vt:lpstr>Example: Sharing Morphological Data (2)</vt:lpstr>
      <vt:lpstr>Example: Sharing Morphological Data (2)</vt:lpstr>
      <vt:lpstr>Example: Sharing Morphological Data (2)</vt:lpstr>
      <vt:lpstr>Example: Sharing Morphological Data (2)</vt:lpstr>
      <vt:lpstr>Challenges in CDSS [Ives+05]</vt:lpstr>
      <vt:lpstr>Contributions</vt:lpstr>
      <vt:lpstr>Orchestra From One Participant’s Perspective</vt:lpstr>
      <vt:lpstr>Roadmap</vt:lpstr>
      <vt:lpstr>Provenance in CDSS [Green+ PODS 07]</vt:lpstr>
      <vt:lpstr>Combining Annotations in Queries</vt:lpstr>
      <vt:lpstr>Combining Annotations in Queries</vt:lpstr>
      <vt:lpstr>Combining Annotations in Queries</vt:lpstr>
      <vt:lpstr>Combining Annotations in Queries</vt:lpstr>
      <vt:lpstr>What Properties Do K-Relations Need?</vt:lpstr>
      <vt:lpstr>What is a Commutative Semiring?</vt:lpstr>
      <vt:lpstr>Semirings Explain Relationship Among Commonly-Used Database Semantics</vt:lpstr>
      <vt:lpstr>Semirings Unify Existing Provenance Models</vt:lpstr>
      <vt:lpstr>A Hierarchy of Provenance</vt:lpstr>
      <vt:lpstr>Boolean Trust Policies in Orchestra</vt:lpstr>
      <vt:lpstr>Ranked (Dis)Trust Policies in Orchestra</vt:lpstr>
      <vt:lpstr>Provenance for Recursive Mappings:  Systems of Equations</vt:lpstr>
      <vt:lpstr>An Equivalent Way of Thinking of  Systems of Equations: As Graph</vt:lpstr>
      <vt:lpstr>Summary: Provenance Versatility</vt:lpstr>
      <vt:lpstr>Roadmap</vt:lpstr>
      <vt:lpstr>Update Exchange in Orchestra: a Prototype CDSS [Green+ VLDB 07, Green+ SIGMOD 07]</vt:lpstr>
      <vt:lpstr>Creating Provenance Tables</vt:lpstr>
      <vt:lpstr>Encoding Provenance Graph in Tables</vt:lpstr>
      <vt:lpstr>Generating and Executing SQL Queries</vt:lpstr>
      <vt:lpstr>Experimental Evaluation</vt:lpstr>
      <vt:lpstr>Update Exchange Scales to at Least 100 Peers</vt:lpstr>
      <vt:lpstr>Provenance Storage Overhead and Computation Time  Acceptable for Dense Networks of Schema Mappings</vt:lpstr>
      <vt:lpstr>Experimental Highlights and Takeaways</vt:lpstr>
      <vt:lpstr>Roadmap</vt:lpstr>
      <vt:lpstr>Change is a Constant</vt:lpstr>
      <vt:lpstr>Change Propagation: A Problem of  Computing Differences</vt:lpstr>
      <vt:lpstr>Slide 40</vt:lpstr>
      <vt:lpstr>How are Differences Computed? [Green+ ICDT 09]</vt:lpstr>
      <vt:lpstr>Query Equivalence for K-Relations [Green ICDT 09]</vt:lpstr>
      <vt:lpstr>Complexity of Containment/Equivalence  of Positive Queries on K-Relations [Green ICDT 09]</vt:lpstr>
      <vt:lpstr>Equivalence of Relational Algebra Queries  on Z[X]-Relations is Decidable [Green+ ICDT 09]</vt:lpstr>
      <vt:lpstr>A Sound and Complete Algorithm for  Answering Queries Using Views [Green+ ICDT 09]</vt:lpstr>
      <vt:lpstr>Summary: Change Propagation in CDSS</vt:lpstr>
      <vt:lpstr>Ongoing Work: Optimizing Evolution in Orchestra</vt:lpstr>
      <vt:lpstr>Related work</vt:lpstr>
      <vt:lpstr>Contributions and Impact</vt:lpstr>
      <vt:lpstr>Future Work</vt:lpstr>
      <vt:lpstr>Bibliography</vt:lpstr>
      <vt:lpstr>Slide 52</vt:lpstr>
      <vt:lpstr>Positive Relational Algebra (RA+)  on K-Relations</vt:lpstr>
      <vt:lpstr>Logical Implications of Containment and Equivalence [Green ICDT 09]</vt:lpstr>
      <vt:lpstr>Provenance is Universal</vt:lpstr>
      <vt:lpstr>Provenance Tables and Mappings</vt:lpstr>
      <vt:lpstr>Slide 57</vt:lpstr>
      <vt:lpstr>Computing Differences when  Schemas and Mappings Change</vt:lpstr>
      <vt:lpstr>Mapping Evolution as Query Reformulation</vt:lpstr>
    </vt:vector>
  </TitlesOfParts>
  <Company>University of Pennsylvania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and Applications of Collaborative Data Sharing</dc:title>
  <dc:creator>SEAS</dc:creator>
  <cp:lastModifiedBy>Todd J Green</cp:lastModifiedBy>
  <cp:revision>1809</cp:revision>
  <dcterms:created xsi:type="dcterms:W3CDTF">2010-11-17T17:59:17Z</dcterms:created>
  <dcterms:modified xsi:type="dcterms:W3CDTF">2010-11-17T17:59:42Z</dcterms:modified>
</cp:coreProperties>
</file>