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69" r:id="rId4"/>
    <p:sldId id="258" r:id="rId5"/>
    <p:sldId id="259" r:id="rId6"/>
    <p:sldId id="284" r:id="rId7"/>
    <p:sldId id="276" r:id="rId8"/>
    <p:sldId id="270" r:id="rId9"/>
    <p:sldId id="262" r:id="rId10"/>
    <p:sldId id="291" r:id="rId11"/>
    <p:sldId id="274" r:id="rId12"/>
    <p:sldId id="264" r:id="rId13"/>
    <p:sldId id="287" r:id="rId14"/>
    <p:sldId id="265" r:id="rId15"/>
    <p:sldId id="266" r:id="rId16"/>
    <p:sldId id="268" r:id="rId17"/>
    <p:sldId id="271" r:id="rId18"/>
    <p:sldId id="277" r:id="rId19"/>
    <p:sldId id="272" r:id="rId20"/>
    <p:sldId id="288" r:id="rId21"/>
    <p:sldId id="267" r:id="rId22"/>
    <p:sldId id="286" r:id="rId23"/>
    <p:sldId id="285" r:id="rId24"/>
    <p:sldId id="27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03" autoAdjust="0"/>
    <p:restoredTop sz="93704" autoAdjust="0"/>
  </p:normalViewPr>
  <p:slideViewPr>
    <p:cSldViewPr>
      <p:cViewPr varScale="1">
        <p:scale>
          <a:sx n="85" d="100"/>
          <a:sy n="85" d="100"/>
        </p:scale>
        <p:origin x="-3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4BC6315-298E-4D90-A778-FBEC0EB2CF32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0E1D646-0A98-4BC9-AC1F-8A0651408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1D646-0A98-4BC9-AC1F-8A0651408A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DB2 required extensive tuning to get stable performance.  Many rules, query invocations, etc – these add overhead.  Mention “existential</a:t>
            </a:r>
            <a:r>
              <a:rPr lang="en-US" baseline="0" smtClean="0"/>
              <a:t>ly-quantified variables in mappings lead to labeled nulls” (don’t say missing values).  Mention 30K does not include Tukwila engine.  **Mention demo here**?</a:t>
            </a: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395FD6-5239-4098-A3D0-A41591EF2A60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Mention CLOB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A49E34-EFA9-4D18-BC4F-6908F4492F77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Explain a bit – why are deletions cheaper than insertions?  Explain more what “non-incremental”</a:t>
            </a:r>
            <a:r>
              <a:rPr lang="en-US" baseline="0" smtClean="0"/>
              <a:t> means.  Explain why non-incremental time is decreasing.</a:t>
            </a: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3BB37A-48E7-4131-8C47-B31AA968F34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7D6051-DD2F-44A8-A55B-6F36D4ACB2DB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B79F87-CD8D-40FA-9EA3-C70C54DEB4B0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5EC13C-BDFA-420F-AA59-B220F0082A24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Ranking-based trust </a:t>
            </a:r>
            <a:r>
              <a:rPr lang="en-US" i="1" smtClean="0"/>
              <a:t>with provenance</a:t>
            </a:r>
            <a:r>
              <a:rPr lang="en-US" i="0" smtClean="0"/>
              <a:t> is in contrast</a:t>
            </a:r>
            <a:r>
              <a:rPr lang="en-US" i="0" baseline="0" smtClean="0"/>
              <a:t> to [TaylorIves06].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1D646-0A98-4BC9-AC1F-8A0651408A2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Nuke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7269B9-B15D-4470-8DF9-F4D05E9B67BF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 ake point 1 not a bullet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1D646-0A98-4BC9-AC1F-8A0651408A2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Work</a:t>
            </a:r>
            <a:r>
              <a:rPr lang="en-US" baseline="0" smtClean="0"/>
              <a:t> in “trust” here.  Thse needs have been formalized in detail in [Ives+05]...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1D646-0A98-4BC9-AC1F-8A0651408A2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Work in “CDSS” here.  Bullet 3, mention “to support</a:t>
            </a:r>
            <a:r>
              <a:rPr lang="en-US" baseline="0" smtClean="0"/>
              <a:t> collaboration...”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1D646-0A98-4BC9-AC1F-8A0651408A2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Delta P’s should be labels not boxes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1D646-0A98-4BC9-AC1F-8A0651408A2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Mention</a:t>
            </a:r>
            <a:r>
              <a:rPr lang="en-US" baseline="0" smtClean="0"/>
              <a:t> tgds are equivalent to “GLAV”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1D646-0A98-4BC9-AC1F-8A0651408A2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Think about</a:t>
            </a:r>
            <a:r>
              <a:rPr lang="en-US" baseline="0" smtClean="0"/>
              <a:t> how to stregthen</a:t>
            </a:r>
            <a:r>
              <a:rPr lang="en-US" smtClean="0"/>
              <a:t> conclusion to this slide (also *pause* at the end...)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A15997-BDE8-471B-B557-80F0F347210A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Be careful</a:t>
            </a:r>
            <a:r>
              <a:rPr lang="en-US" baseline="0" smtClean="0"/>
              <a:t> </a:t>
            </a:r>
            <a:r>
              <a:rPr lang="en-US" smtClean="0"/>
              <a:t>to say “derivability” not “reachability”.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A15997-BDE8-471B-B557-80F0F347210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1D646-0A98-4BC9-AC1F-8A0651408A2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8DCFC-BA67-4C84-9E1E-22753764A387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0146E-0DCA-4C1F-9B4D-2B8FB21432A4}" type="slidenum">
              <a:rPr lang="en-US"/>
              <a:pPr>
                <a:defRPr/>
              </a:pPr>
              <a:t>‹#›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0BD07-20A5-4C7B-9ADF-04A3E37BF8F4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12B1A-9E2F-49C7-9D74-FB174365B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15F4-AC7D-48D6-A16F-EBF52E68F940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9A625-8681-472C-9CFA-697B014ED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47670-3354-405D-A341-5E8ECDDA3A93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80FF42-0A70-4702-A758-A429BF353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22DC3-F7F5-476A-A730-D1CBBD5F8B37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CB190-78ED-4F49-99FB-7F5F3DA8F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1471-B4ED-48DD-B98A-90E0288F2A2E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40A7-CFC7-48CC-853E-16A19E713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899D9-5EA9-4EF2-8D69-CA5CE2CDD57C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75AE2-4768-4245-B8E6-719D81F26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18840-3676-40BE-9C05-323FEA23227D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FB7AA-7864-49BA-A9DE-CE649AED3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0CFAC-1EC9-42AC-A09B-D04F31B74D5D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46AC1-E6C5-4D71-A510-FDCC48D3F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59358-64D4-4027-BB11-717AD81D91D8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EBA8C-1F65-4398-8F39-2761CC5AA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D7661-3C86-4F1C-AB85-024664E0B23C}" type="datetimeFigureOut">
              <a:rPr lang="en-US"/>
              <a:pPr>
                <a:defRPr/>
              </a:pPr>
              <a:t>9/26/2007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0A575-0CA6-4C09-A9E0-88C858888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56CCBD-3550-4BDF-9898-1873421E6306}" type="datetimeFigureOut">
              <a:rPr lang="en-US"/>
              <a:pPr>
                <a:defRPr/>
              </a:pPr>
              <a:t>9/26/2007</a:t>
            </a:fld>
            <a:endParaRPr lang="en-US" sz="80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10B239-AF48-4CD9-AD8A-95CA104B3D15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1.xls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Word_Document1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Word_Document3.docx"/><Relationship Id="rId4" Type="http://schemas.openxmlformats.org/officeDocument/2006/relationships/package" Target="../embeddings/Microsoft_Office_Word_Document2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Update Exchange with </a:t>
            </a:r>
            <a:br>
              <a:rPr lang="en-US" smtClean="0"/>
            </a:br>
            <a:r>
              <a:rPr lang="en-US" smtClean="0"/>
              <a:t>Mappings and Provenance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8194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smtClean="0"/>
              <a:t>Todd J. Green</a:t>
            </a:r>
            <a:r>
              <a:rPr lang="en-US" smtClean="0"/>
              <a:t>   Grigoris Karvounarakis   Zachary G. Ives    Val Tannen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          University of Pennsylvania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VLDB 2007   Vienna, Austria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September 26, 2007</a:t>
            </a:r>
            <a:endParaRPr lang="en-US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9616" y="4114800"/>
            <a:ext cx="665984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Incremental deletion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838200" y="2362200"/>
            <a:ext cx="1447800" cy="1447800"/>
          </a:xfrm>
          <a:prstGeom prst="roundRect">
            <a:avLst/>
          </a:prstGeom>
          <a:solidFill>
            <a:schemeClr val="accent6"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657600" y="2209800"/>
            <a:ext cx="1447800" cy="1828800"/>
          </a:xfrm>
          <a:prstGeom prst="roundRect">
            <a:avLst/>
          </a:prstGeom>
          <a:solidFill>
            <a:schemeClr val="accent3"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" name="Flowchart: Process 9"/>
          <p:cNvSpPr/>
          <p:nvPr/>
        </p:nvSpPr>
        <p:spPr bwMode="auto">
          <a:xfrm>
            <a:off x="3962400" y="2667000"/>
            <a:ext cx="838200" cy="304800"/>
          </a:xfrm>
          <a:prstGeom prst="flowChartProcess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(3, 5)</a:t>
            </a:r>
          </a:p>
        </p:txBody>
      </p:sp>
      <p:sp>
        <p:nvSpPr>
          <p:cNvPr id="11" name="Flowchart: Process 10"/>
          <p:cNvSpPr/>
          <p:nvPr/>
        </p:nvSpPr>
        <p:spPr bwMode="auto">
          <a:xfrm>
            <a:off x="3962400" y="3048000"/>
            <a:ext cx="838200" cy="304800"/>
          </a:xfrm>
          <a:prstGeom prst="flowChartProcess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(3, 2)</a:t>
            </a:r>
          </a:p>
        </p:txBody>
      </p:sp>
      <p:sp>
        <p:nvSpPr>
          <p:cNvPr id="13" name="Flowchart: Process 12"/>
          <p:cNvSpPr/>
          <p:nvPr/>
        </p:nvSpPr>
        <p:spPr bwMode="auto">
          <a:xfrm>
            <a:off x="3962400" y="3429000"/>
            <a:ext cx="838200" cy="304800"/>
          </a:xfrm>
          <a:prstGeom prst="flowChartProcess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(1, 3)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6934200" y="2362200"/>
            <a:ext cx="1447800" cy="1524000"/>
          </a:xfrm>
          <a:prstGeom prst="roundRect">
            <a:avLst/>
          </a:prstGeom>
          <a:solidFill>
            <a:schemeClr val="accent4"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17" name="Flowchart: Process 16"/>
          <p:cNvSpPr/>
          <p:nvPr/>
        </p:nvSpPr>
        <p:spPr bwMode="auto">
          <a:xfrm>
            <a:off x="7239000" y="2895600"/>
            <a:ext cx="838200" cy="304800"/>
          </a:xfrm>
          <a:prstGeom prst="flowChartProcess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(2, 5)</a:t>
            </a:r>
          </a:p>
        </p:txBody>
      </p:sp>
      <p:sp>
        <p:nvSpPr>
          <p:cNvPr id="20" name="Flowchart: Process 19"/>
          <p:cNvSpPr/>
          <p:nvPr/>
        </p:nvSpPr>
        <p:spPr bwMode="auto">
          <a:xfrm>
            <a:off x="7239000" y="3276600"/>
            <a:ext cx="838200" cy="304800"/>
          </a:xfrm>
          <a:prstGeom prst="flowChartProcess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(3, </a:t>
            </a:r>
            <a:r>
              <a:rPr lang="en-US" smtClean="0">
                <a:latin typeface="Cambria Math" pitchFamily="18" charset="0"/>
                <a:ea typeface="Cambria Math" pitchFamily="18" charset="0"/>
              </a:rPr>
              <a:t>3)</a:t>
            </a:r>
            <a:endParaRPr lang="en-US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715000" y="2681287"/>
            <a:ext cx="533400" cy="29051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5486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>
                <a:ea typeface="Cambria Math" pitchFamily="18" charset="0"/>
              </a:rPr>
              <a:t>m</a:t>
            </a:r>
            <a:r>
              <a:rPr lang="en-US" baseline="-25000">
                <a:ea typeface="Cambria Math" pitchFamily="18" charset="0"/>
              </a:rPr>
              <a:t>3</a:t>
            </a:r>
            <a:endParaRPr lang="en-US">
              <a:ea typeface="Cambria Math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124200" y="1600200"/>
            <a:ext cx="533400" cy="29051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5486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+</a:t>
            </a:r>
          </a:p>
        </p:txBody>
      </p:sp>
      <p:sp>
        <p:nvSpPr>
          <p:cNvPr id="34" name="Oval 33"/>
          <p:cNvSpPr/>
          <p:nvPr/>
        </p:nvSpPr>
        <p:spPr>
          <a:xfrm>
            <a:off x="8305800" y="1766887"/>
            <a:ext cx="533400" cy="29051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5486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+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304800" y="1828800"/>
            <a:ext cx="1752600" cy="1295400"/>
            <a:chOff x="304800" y="1828800"/>
            <a:chExt cx="1752600" cy="1295400"/>
          </a:xfrm>
        </p:grpSpPr>
        <p:sp>
          <p:nvSpPr>
            <p:cNvPr id="6" name="Flowchart: Process 5"/>
            <p:cNvSpPr/>
            <p:nvPr/>
          </p:nvSpPr>
          <p:spPr bwMode="auto">
            <a:xfrm>
              <a:off x="1066800" y="2819400"/>
              <a:ext cx="990600" cy="304800"/>
            </a:xfrm>
            <a:prstGeom prst="flowChartProcess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(3, 5, 2)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304800" y="1828800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+</a:t>
              </a:r>
            </a:p>
          </p:txBody>
        </p:sp>
        <p:cxnSp>
          <p:nvCxnSpPr>
            <p:cNvPr id="35" name="Straight Arrow Connector 41"/>
            <p:cNvCxnSpPr>
              <a:stCxn id="32" idx="4"/>
              <a:endCxn id="6" idx="1"/>
            </p:cNvCxnSpPr>
            <p:nvPr/>
          </p:nvCxnSpPr>
          <p:spPr>
            <a:xfrm rot="16200000" flipH="1">
              <a:off x="392907" y="2297906"/>
              <a:ext cx="852487" cy="4953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304800" y="3200400"/>
            <a:ext cx="1752600" cy="1204913"/>
            <a:chOff x="304800" y="3200400"/>
            <a:chExt cx="1752600" cy="1204913"/>
          </a:xfrm>
        </p:grpSpPr>
        <p:sp>
          <p:nvSpPr>
            <p:cNvPr id="7" name="Flowchart: Process 6"/>
            <p:cNvSpPr/>
            <p:nvPr/>
          </p:nvSpPr>
          <p:spPr bwMode="auto">
            <a:xfrm>
              <a:off x="1066800" y="3200400"/>
              <a:ext cx="990600" cy="304800"/>
            </a:xfrm>
            <a:prstGeom prst="flowChartProcess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(1, </a:t>
              </a:r>
              <a:r>
                <a:rPr lang="en-US" smtClean="0">
                  <a:latin typeface="Cambria Math" pitchFamily="18" charset="0"/>
                  <a:ea typeface="Cambria Math" pitchFamily="18" charset="0"/>
                </a:rPr>
                <a:t>3, </a:t>
              </a:r>
              <a:r>
                <a:rPr lang="en-US">
                  <a:latin typeface="Cambria Math" pitchFamily="18" charset="0"/>
                  <a:ea typeface="Cambria Math" pitchFamily="18" charset="0"/>
                </a:rPr>
                <a:t>3)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304800" y="4114800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+</a:t>
              </a:r>
            </a:p>
          </p:txBody>
        </p:sp>
        <p:cxnSp>
          <p:nvCxnSpPr>
            <p:cNvPr id="36" name="Straight Arrow Connector 41"/>
            <p:cNvCxnSpPr>
              <a:stCxn id="33" idx="0"/>
              <a:endCxn id="7" idx="1"/>
            </p:cNvCxnSpPr>
            <p:nvPr/>
          </p:nvCxnSpPr>
          <p:spPr>
            <a:xfrm rot="5400000" flipH="1" flipV="1">
              <a:off x="438150" y="3486150"/>
              <a:ext cx="762000" cy="4953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41"/>
          <p:cNvCxnSpPr>
            <a:stCxn id="31" idx="4"/>
            <a:endCxn id="10" idx="1"/>
          </p:cNvCxnSpPr>
          <p:nvPr/>
        </p:nvCxnSpPr>
        <p:spPr>
          <a:xfrm rot="16200000" flipH="1">
            <a:off x="3212306" y="2069307"/>
            <a:ext cx="928687" cy="571500"/>
          </a:xfrm>
          <a:prstGeom prst="curvedConnector2">
            <a:avLst/>
          </a:prstGeom>
          <a:ln w="2540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41"/>
          <p:cNvCxnSpPr>
            <a:stCxn id="34" idx="4"/>
            <a:endCxn id="17" idx="3"/>
          </p:cNvCxnSpPr>
          <p:nvPr/>
        </p:nvCxnSpPr>
        <p:spPr>
          <a:xfrm rot="5400000">
            <a:off x="7829550" y="2305050"/>
            <a:ext cx="990600" cy="495300"/>
          </a:xfrm>
          <a:prstGeom prst="curvedConnector2">
            <a:avLst/>
          </a:prstGeom>
          <a:ln w="2540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2057400" y="2819400"/>
            <a:ext cx="1904999" cy="381000"/>
            <a:chOff x="2057400" y="2819400"/>
            <a:chExt cx="1904999" cy="381000"/>
          </a:xfrm>
        </p:grpSpPr>
        <p:sp>
          <p:nvSpPr>
            <p:cNvPr id="22" name="Oval 21"/>
            <p:cNvSpPr/>
            <p:nvPr/>
          </p:nvSpPr>
          <p:spPr>
            <a:xfrm>
              <a:off x="2743200" y="2819400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1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37" name="Straight Arrow Connector 41"/>
            <p:cNvCxnSpPr>
              <a:stCxn id="6" idx="3"/>
              <a:endCxn id="22" idx="2"/>
            </p:cNvCxnSpPr>
            <p:nvPr/>
          </p:nvCxnSpPr>
          <p:spPr>
            <a:xfrm flipV="1">
              <a:off x="2057400" y="2964657"/>
              <a:ext cx="685800" cy="7143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1"/>
            <p:cNvCxnSpPr>
              <a:stCxn id="22" idx="5"/>
              <a:endCxn id="11" idx="1"/>
            </p:cNvCxnSpPr>
            <p:nvPr/>
          </p:nvCxnSpPr>
          <p:spPr>
            <a:xfrm rot="16200000" flipH="1">
              <a:off x="3513926" y="2751926"/>
              <a:ext cx="133032" cy="763915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2057400" y="3200400"/>
            <a:ext cx="1904999" cy="381000"/>
            <a:chOff x="2057400" y="3200400"/>
            <a:chExt cx="1904999" cy="381000"/>
          </a:xfrm>
        </p:grpSpPr>
        <p:sp>
          <p:nvSpPr>
            <p:cNvPr id="25" name="Oval 24"/>
            <p:cNvSpPr/>
            <p:nvPr/>
          </p:nvSpPr>
          <p:spPr>
            <a:xfrm>
              <a:off x="2743200" y="3200400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1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38" name="Straight Arrow Connector 41"/>
            <p:cNvCxnSpPr>
              <a:stCxn id="7" idx="3"/>
              <a:endCxn id="25" idx="2"/>
            </p:cNvCxnSpPr>
            <p:nvPr/>
          </p:nvCxnSpPr>
          <p:spPr>
            <a:xfrm flipV="1">
              <a:off x="2057400" y="3345657"/>
              <a:ext cx="685800" cy="7143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25" idx="5"/>
              <a:endCxn id="13" idx="1"/>
            </p:cNvCxnSpPr>
            <p:nvPr/>
          </p:nvCxnSpPr>
          <p:spPr>
            <a:xfrm rot="16200000" flipH="1">
              <a:off x="3513926" y="3132926"/>
              <a:ext cx="133032" cy="763915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1562100" y="1843087"/>
            <a:ext cx="5676900" cy="1204913"/>
            <a:chOff x="1562100" y="1843087"/>
            <a:chExt cx="5676900" cy="1204913"/>
          </a:xfrm>
        </p:grpSpPr>
        <p:sp>
          <p:nvSpPr>
            <p:cNvPr id="21" name="Oval 20"/>
            <p:cNvSpPr/>
            <p:nvPr/>
          </p:nvSpPr>
          <p:spPr>
            <a:xfrm>
              <a:off x="5715000" y="1843087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2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44" name="Straight Arrow Connector 41"/>
            <p:cNvCxnSpPr>
              <a:stCxn id="6" idx="0"/>
              <a:endCxn id="21" idx="2"/>
            </p:cNvCxnSpPr>
            <p:nvPr/>
          </p:nvCxnSpPr>
          <p:spPr>
            <a:xfrm rot="5400000" flipH="1" flipV="1">
              <a:off x="3223022" y="327422"/>
              <a:ext cx="831056" cy="41529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1"/>
            <p:cNvCxnSpPr>
              <a:stCxn id="21" idx="6"/>
              <a:endCxn id="17" idx="1"/>
            </p:cNvCxnSpPr>
            <p:nvPr/>
          </p:nvCxnSpPr>
          <p:spPr>
            <a:xfrm>
              <a:off x="6248400" y="1988344"/>
              <a:ext cx="990600" cy="1059656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1"/>
          <p:cNvCxnSpPr>
            <a:stCxn id="10" idx="3"/>
            <a:endCxn id="24" idx="2"/>
          </p:cNvCxnSpPr>
          <p:nvPr/>
        </p:nvCxnSpPr>
        <p:spPr>
          <a:xfrm>
            <a:off x="4800600" y="2819400"/>
            <a:ext cx="914400" cy="7144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1"/>
          <p:cNvCxnSpPr>
            <a:stCxn id="17" idx="1"/>
            <a:endCxn id="24" idx="6"/>
          </p:cNvCxnSpPr>
          <p:nvPr/>
        </p:nvCxnSpPr>
        <p:spPr>
          <a:xfrm rot="10800000">
            <a:off x="6248400" y="2826544"/>
            <a:ext cx="990600" cy="221456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1"/>
          <p:cNvCxnSpPr>
            <a:stCxn id="24" idx="3"/>
            <a:endCxn id="11" idx="3"/>
          </p:cNvCxnSpPr>
          <p:nvPr/>
        </p:nvCxnSpPr>
        <p:spPr>
          <a:xfrm rot="5400000">
            <a:off x="5161286" y="2568570"/>
            <a:ext cx="271145" cy="992515"/>
          </a:xfrm>
          <a:prstGeom prst="curvedConnector2">
            <a:avLst/>
          </a:prstGeom>
          <a:ln w="2540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1562100" y="3505200"/>
            <a:ext cx="6096000" cy="1128712"/>
            <a:chOff x="1562100" y="3505200"/>
            <a:chExt cx="6096000" cy="1128712"/>
          </a:xfrm>
        </p:grpSpPr>
        <p:sp>
          <p:nvSpPr>
            <p:cNvPr id="26" name="Oval 25"/>
            <p:cNvSpPr/>
            <p:nvPr/>
          </p:nvSpPr>
          <p:spPr>
            <a:xfrm>
              <a:off x="5715000" y="4343400"/>
              <a:ext cx="533400" cy="29051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2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53" name="Straight Arrow Connector 41"/>
            <p:cNvCxnSpPr>
              <a:stCxn id="7" idx="2"/>
              <a:endCxn id="26" idx="2"/>
            </p:cNvCxnSpPr>
            <p:nvPr/>
          </p:nvCxnSpPr>
          <p:spPr>
            <a:xfrm rot="16200000" flipH="1">
              <a:off x="3146822" y="1920478"/>
              <a:ext cx="983456" cy="41529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41"/>
            <p:cNvCxnSpPr>
              <a:stCxn id="26" idx="6"/>
              <a:endCxn id="20" idx="2"/>
            </p:cNvCxnSpPr>
            <p:nvPr/>
          </p:nvCxnSpPr>
          <p:spPr>
            <a:xfrm flipV="1">
              <a:off x="6248400" y="3581400"/>
              <a:ext cx="1409700" cy="907256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4381500" y="3290887"/>
            <a:ext cx="2857500" cy="442913"/>
            <a:chOff x="4381500" y="3290887"/>
            <a:chExt cx="2857500" cy="442913"/>
          </a:xfrm>
        </p:grpSpPr>
        <p:sp>
          <p:nvSpPr>
            <p:cNvPr id="30" name="Oval 29"/>
            <p:cNvSpPr/>
            <p:nvPr/>
          </p:nvSpPr>
          <p:spPr>
            <a:xfrm>
              <a:off x="5715000" y="3290887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mtClean="0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3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54" name="Straight Arrow Connector 41"/>
            <p:cNvCxnSpPr>
              <a:stCxn id="20" idx="1"/>
              <a:endCxn id="30" idx="6"/>
            </p:cNvCxnSpPr>
            <p:nvPr/>
          </p:nvCxnSpPr>
          <p:spPr>
            <a:xfrm rot="10800000" flipV="1">
              <a:off x="6248400" y="3429000"/>
              <a:ext cx="990600" cy="7144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41"/>
            <p:cNvCxnSpPr>
              <a:stCxn id="13" idx="2"/>
              <a:endCxn id="30" idx="4"/>
            </p:cNvCxnSpPr>
            <p:nvPr/>
          </p:nvCxnSpPr>
          <p:spPr>
            <a:xfrm rot="5400000" flipH="1" flipV="1">
              <a:off x="5105400" y="2857500"/>
              <a:ext cx="152400" cy="1600200"/>
            </a:xfrm>
            <a:prstGeom prst="curvedConnector3">
              <a:avLst>
                <a:gd name="adj1" fmla="val -1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41"/>
            <p:cNvCxnSpPr>
              <a:stCxn id="30" idx="2"/>
              <a:endCxn id="13" idx="3"/>
            </p:cNvCxnSpPr>
            <p:nvPr/>
          </p:nvCxnSpPr>
          <p:spPr>
            <a:xfrm rot="10800000" flipV="1">
              <a:off x="4800600" y="3436144"/>
              <a:ext cx="914400" cy="145256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6A1DF-5C21-4372-8A1C-A6A5427DB1BC}" type="slidenum">
              <a:rPr lang="en-US"/>
              <a:pPr>
                <a:defRPr/>
              </a:pPr>
              <a:t>10</a:t>
            </a:fld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381000" y="4648200"/>
            <a:ext cx="6096000" cy="2133600"/>
          </a:xfrm>
        </p:spPr>
        <p:txBody>
          <a:bodyPr/>
          <a:lstStyle/>
          <a:p>
            <a:pPr eaLnBrk="1" hangingPunct="1"/>
            <a:r>
              <a:rPr lang="en-US" sz="2400" b="1" smtClean="0"/>
              <a:t>Step 1</a:t>
            </a:r>
            <a:r>
              <a:rPr lang="en-US" sz="2400" smtClean="0"/>
              <a:t>: Use provenance graph to find derived tuples which can also be deleted</a:t>
            </a:r>
          </a:p>
          <a:p>
            <a:pPr eaLnBrk="1" hangingPunct="1"/>
            <a:r>
              <a:rPr lang="en-US" sz="2400" b="1" smtClean="0"/>
              <a:t>Step 2</a:t>
            </a:r>
            <a:r>
              <a:rPr lang="en-US" sz="2400" smtClean="0"/>
              <a:t>: Test other affected tuples for derivability, and delete any not derivable</a:t>
            </a:r>
          </a:p>
          <a:p>
            <a:pPr eaLnBrk="1" hangingPunct="1"/>
            <a:r>
              <a:rPr lang="en-US" sz="2400" b="1" smtClean="0"/>
              <a:t>Step 3</a:t>
            </a:r>
            <a:r>
              <a:rPr lang="en-US" sz="2400" smtClean="0"/>
              <a:t>: Repeat</a:t>
            </a:r>
            <a:endParaRPr lang="en-US" sz="3600" smtClean="0"/>
          </a:p>
        </p:txBody>
      </p:sp>
      <p:sp>
        <p:nvSpPr>
          <p:cNvPr id="56" name="Multiply 55"/>
          <p:cNvSpPr/>
          <p:nvPr/>
        </p:nvSpPr>
        <p:spPr>
          <a:xfrm>
            <a:off x="1295400" y="3124200"/>
            <a:ext cx="533400" cy="457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8305800" y="4510087"/>
            <a:ext cx="533400" cy="29051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5486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+</a:t>
            </a:r>
          </a:p>
        </p:txBody>
      </p:sp>
      <p:cxnSp>
        <p:nvCxnSpPr>
          <p:cNvPr id="58" name="Straight Arrow Connector 41"/>
          <p:cNvCxnSpPr>
            <a:stCxn id="57" idx="0"/>
          </p:cNvCxnSpPr>
          <p:nvPr/>
        </p:nvCxnSpPr>
        <p:spPr>
          <a:xfrm rot="16200000" flipV="1">
            <a:off x="7784307" y="3721894"/>
            <a:ext cx="1081087" cy="495300"/>
          </a:xfrm>
          <a:prstGeom prst="curvedConnector2">
            <a:avLst/>
          </a:prstGeom>
          <a:ln w="2540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Multiply 61"/>
          <p:cNvSpPr/>
          <p:nvPr/>
        </p:nvSpPr>
        <p:spPr>
          <a:xfrm>
            <a:off x="1295400" y="2743200"/>
            <a:ext cx="533400" cy="457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Multiply 62"/>
          <p:cNvSpPr/>
          <p:nvPr/>
        </p:nvSpPr>
        <p:spPr>
          <a:xfrm>
            <a:off x="5715000" y="1752600"/>
            <a:ext cx="533400" cy="457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Multiply 65"/>
          <p:cNvSpPr/>
          <p:nvPr/>
        </p:nvSpPr>
        <p:spPr>
          <a:xfrm>
            <a:off x="2743200" y="2743200"/>
            <a:ext cx="533400" cy="457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Multiply 74"/>
          <p:cNvSpPr/>
          <p:nvPr/>
        </p:nvSpPr>
        <p:spPr>
          <a:xfrm>
            <a:off x="2743200" y="3124200"/>
            <a:ext cx="533400" cy="457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Multiply 76"/>
          <p:cNvSpPr/>
          <p:nvPr/>
        </p:nvSpPr>
        <p:spPr>
          <a:xfrm>
            <a:off x="5715000" y="4267200"/>
            <a:ext cx="533400" cy="457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Multiply 78"/>
          <p:cNvSpPr/>
          <p:nvPr/>
        </p:nvSpPr>
        <p:spPr>
          <a:xfrm>
            <a:off x="5715000" y="3200400"/>
            <a:ext cx="533400" cy="457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Multiply 81"/>
          <p:cNvSpPr/>
          <p:nvPr/>
        </p:nvSpPr>
        <p:spPr>
          <a:xfrm>
            <a:off x="4114800" y="3352800"/>
            <a:ext cx="533400" cy="457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2" grpId="0" uiExpand="1" build="p"/>
      <p:bldP spid="56" grpId="0" animBg="1"/>
      <p:bldP spid="56" grpId="1" animBg="1"/>
      <p:bldP spid="62" grpId="0" animBg="1"/>
      <p:bldP spid="62" grpId="1" animBg="1"/>
      <p:bldP spid="63" grpId="0" animBg="1"/>
      <p:bldP spid="63" grpId="1" animBg="1"/>
      <p:bldP spid="66" grpId="0" animBg="1"/>
      <p:bldP spid="66" grpId="1" animBg="1"/>
      <p:bldP spid="75" grpId="0" animBg="1"/>
      <p:bldP spid="75" grpId="1" animBg="1"/>
      <p:bldP spid="77" grpId="0" animBg="1"/>
      <p:bldP spid="77" grpId="1" animBg="1"/>
      <p:bldP spid="79" grpId="0" animBg="1"/>
      <p:bldP spid="79" grpId="1" animBg="1"/>
      <p:bldP spid="82" grpId="0" animBg="1"/>
      <p:bldP spid="8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approaches to </a:t>
            </a:r>
            <a:br>
              <a:rPr lang="en-US" smtClean="0"/>
            </a:br>
            <a:r>
              <a:rPr lang="en-US" smtClean="0"/>
              <a:t>incremental deletion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Many strategies (both research and commercial) for incremental deletions...</a:t>
            </a:r>
          </a:p>
          <a:p>
            <a:pPr eaLnBrk="1" hangingPunct="1"/>
            <a:r>
              <a:rPr lang="en-US" sz="2800" smtClean="0"/>
              <a:t>... but we have to support </a:t>
            </a:r>
            <a:r>
              <a:rPr lang="en-US" sz="2800" b="1" smtClean="0"/>
              <a:t>recursion</a:t>
            </a:r>
          </a:p>
          <a:p>
            <a:pPr lvl="1" eaLnBrk="1" hangingPunct="1"/>
            <a:r>
              <a:rPr lang="en-US" sz="2400" smtClean="0"/>
              <a:t>Mappings can have cycles</a:t>
            </a:r>
          </a:p>
          <a:p>
            <a:pPr lvl="1" eaLnBrk="1" hangingPunct="1"/>
            <a:r>
              <a:rPr lang="en-US" sz="2400" smtClean="0"/>
              <a:t>Count-based algorithms don’t work (infinite counts)</a:t>
            </a:r>
          </a:p>
          <a:p>
            <a:pPr eaLnBrk="1" hangingPunct="1"/>
            <a:r>
              <a:rPr lang="en-US" sz="2800" smtClean="0"/>
              <a:t>Incremental maintenance for </a:t>
            </a:r>
            <a:r>
              <a:rPr lang="en-US" sz="2800" b="1" smtClean="0"/>
              <a:t>recursive datalog programs</a:t>
            </a:r>
            <a:r>
              <a:rPr lang="en-US" sz="2800" smtClean="0"/>
              <a:t> – DRed [GuptaMumick95]</a:t>
            </a:r>
          </a:p>
          <a:p>
            <a:pPr lvl="1" eaLnBrk="1" hangingPunct="1"/>
            <a:r>
              <a:rPr lang="en-US" sz="2400" smtClean="0"/>
              <a:t>DRed (“delete and re-derive”) computes </a:t>
            </a:r>
            <a:r>
              <a:rPr lang="en-US" sz="2400" b="1" smtClean="0"/>
              <a:t>superset</a:t>
            </a:r>
            <a:r>
              <a:rPr lang="en-US" sz="2400" smtClean="0"/>
              <a:t> of deletions, then corrects if needed</a:t>
            </a:r>
          </a:p>
          <a:p>
            <a:pPr lvl="1" eaLnBrk="1" hangingPunct="1"/>
            <a:r>
              <a:rPr lang="en-US" sz="2400" smtClean="0"/>
              <a:t>We use provenance to compute </a:t>
            </a:r>
            <a:r>
              <a:rPr lang="en-US" sz="2400" b="1" smtClean="0"/>
              <a:t>exact</a:t>
            </a:r>
            <a:r>
              <a:rPr lang="en-US" sz="2400" smtClean="0"/>
              <a:t> set of deletions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9A2BC-08EC-47CF-87C5-A56F98C36BE0}" type="slidenum">
              <a:rPr lang="en-US"/>
              <a:pPr>
                <a:defRPr/>
              </a:pPr>
              <a:t>11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Trust policies (not every update should be propagated)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525963"/>
          </a:xfrm>
        </p:spPr>
        <p:txBody>
          <a:bodyPr/>
          <a:lstStyle/>
          <a:p>
            <a:pPr eaLnBrk="1" hangingPunct="1"/>
            <a:r>
              <a:rPr lang="en-US" smtClean="0"/>
              <a:t>Updates can be </a:t>
            </a:r>
            <a:r>
              <a:rPr lang="en-US" b="1" smtClean="0"/>
              <a:t>filtered</a:t>
            </a:r>
            <a:r>
              <a:rPr lang="en-US" smtClean="0"/>
              <a:t> </a:t>
            </a:r>
            <a:r>
              <a:rPr lang="en-US" b="1" smtClean="0"/>
              <a:t>automatically</a:t>
            </a:r>
            <a:r>
              <a:rPr lang="en-US" smtClean="0"/>
              <a:t> based on </a:t>
            </a:r>
            <a:r>
              <a:rPr lang="en-US" b="1" smtClean="0"/>
              <a:t>provenance</a:t>
            </a:r>
            <a:r>
              <a:rPr lang="en-US" smtClean="0"/>
              <a:t> and </a:t>
            </a:r>
            <a:r>
              <a:rPr lang="en-US" b="1" smtClean="0"/>
              <a:t>content</a:t>
            </a:r>
          </a:p>
          <a:p>
            <a:pPr lvl="1" eaLnBrk="1" hangingPunct="1"/>
            <a:r>
              <a:rPr lang="en-US" smtClean="0"/>
              <a:t>“Peer A distrusts any tuple U(i,n) if the data came from Peer B and n ≥ 3, and trusts any tuple from Peer C”</a:t>
            </a:r>
          </a:p>
          <a:p>
            <a:pPr lvl="1" eaLnBrk="1" hangingPunct="1"/>
            <a:r>
              <a:rPr lang="en-US" smtClean="0"/>
              <a:t>“Peer A distrusts any tuple U(i,n) that came from mapping </a:t>
            </a:r>
            <a:r>
              <a:rPr lang="en-US" i="1" smtClean="0"/>
              <a:t>m</a:t>
            </a:r>
            <a:r>
              <a:rPr lang="en-US" baseline="-25000" smtClean="0"/>
              <a:t>4</a:t>
            </a:r>
            <a:r>
              <a:rPr lang="en-US" smtClean="0"/>
              <a:t> if n ≠ 2”</a:t>
            </a:r>
          </a:p>
          <a:p>
            <a:pPr eaLnBrk="1" hangingPunct="1"/>
            <a:r>
              <a:rPr lang="en-US" b="1" smtClean="0"/>
              <a:t>Local curation</a:t>
            </a:r>
            <a:r>
              <a:rPr lang="en-US" smtClean="0"/>
              <a:t>: user can also </a:t>
            </a:r>
            <a:r>
              <a:rPr lang="en-US" b="1" smtClean="0"/>
              <a:t>manually</a:t>
            </a:r>
            <a:r>
              <a:rPr lang="en-US" smtClean="0"/>
              <a:t> accept/reject updates, or introduce new ones...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7564-57E5-4F9C-9FDB-1D8F581FC8CD}" type="slidenum">
              <a:rPr lang="en-US"/>
              <a:pPr>
                <a:defRPr/>
              </a:pPr>
              <a:t>12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6553200" y="5791200"/>
            <a:ext cx="1066800" cy="381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5573751" y="2667000"/>
            <a:ext cx="1143000" cy="14478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5257800" y="6096000"/>
            <a:ext cx="914400" cy="381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6660996" y="6096000"/>
            <a:ext cx="914400" cy="381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4224453" y="3581400"/>
            <a:ext cx="914400" cy="762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7924800" y="6096000"/>
            <a:ext cx="914400" cy="381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5257800" y="5791200"/>
            <a:ext cx="1066800" cy="381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4191000" y="1676400"/>
            <a:ext cx="990600" cy="762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705600" y="5181600"/>
            <a:ext cx="1066800" cy="381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2624253" y="2743200"/>
            <a:ext cx="1143000" cy="13716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mtClean="0"/>
              <a:t>Local curations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54563"/>
          </a:xfrm>
        </p:spPr>
        <p:txBody>
          <a:bodyPr/>
          <a:lstStyle/>
          <a:p>
            <a:r>
              <a:rPr lang="en-US" sz="2400" smtClean="0"/>
              <a:t>Extra tables for local </a:t>
            </a:r>
            <a:r>
              <a:rPr lang="en-US" sz="2400" b="1" smtClean="0"/>
              <a:t>insertions</a:t>
            </a:r>
            <a:r>
              <a:rPr lang="en-US" sz="2400" smtClean="0"/>
              <a:t> and </a:t>
            </a:r>
            <a:r>
              <a:rPr lang="en-US" sz="2400" b="1" smtClean="0"/>
              <a:t>deletions</a:t>
            </a:r>
            <a:r>
              <a:rPr lang="en-US" sz="2400" smtClean="0"/>
              <a:t>: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pPr>
              <a:buNone/>
            </a:pPr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Contribution: conforms to data exchange paradigm by using </a:t>
            </a:r>
            <a:r>
              <a:rPr lang="en-US" sz="2400" b="1" smtClean="0"/>
              <a:t>internal mappings </a:t>
            </a:r>
            <a:r>
              <a:rPr lang="en-US" sz="2400" smtClean="0"/>
              <a:t>with local </a:t>
            </a:r>
            <a:r>
              <a:rPr lang="en-US" sz="2400" b="1" smtClean="0"/>
              <a:t>insertions</a:t>
            </a:r>
            <a:r>
              <a:rPr lang="en-US" sz="2400" smtClean="0"/>
              <a:t>/</a:t>
            </a:r>
            <a:r>
              <a:rPr lang="en-US" sz="2400" b="1" smtClean="0"/>
              <a:t>deletions</a:t>
            </a:r>
            <a:r>
              <a:rPr lang="en-US" sz="2400" smtClean="0"/>
              <a:t>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857500" y="2755731"/>
            <a:ext cx="6858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ea typeface="Cambria Math" pitchFamily="18" charset="0"/>
              </a:rPr>
              <a:t>∆P</a:t>
            </a:r>
            <a:r>
              <a:rPr lang="en-US" sz="2000" baseline="30000" smtClean="0">
                <a:solidFill>
                  <a:schemeClr val="tx1"/>
                </a:solidFill>
                <a:ea typeface="Cambria Math" pitchFamily="18" charset="0"/>
              </a:rPr>
              <a:t>c</a:t>
            </a:r>
            <a:endParaRPr lang="en-US" sz="2000" i="1" baseline="3000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829300" y="2755731"/>
            <a:ext cx="6858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ea typeface="Cambria Math" pitchFamily="18" charset="0"/>
              </a:rPr>
              <a:t>∆P</a:t>
            </a:r>
            <a:r>
              <a:rPr lang="en-US" sz="2000" baseline="30000" smtClean="0">
                <a:solidFill>
                  <a:schemeClr val="tx1"/>
                </a:solidFill>
                <a:ea typeface="Cambria Math" pitchFamily="18" charset="0"/>
              </a:rPr>
              <a:t>f</a:t>
            </a:r>
            <a:endParaRPr lang="en-US" sz="2000" i="1" baseline="3000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14800" y="2679531"/>
            <a:ext cx="1143000" cy="685800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smtClean="0">
                <a:solidFill>
                  <a:srgbClr val="002060"/>
                </a:solidFill>
                <a:ea typeface="Cambria Math" pitchFamily="18" charset="0"/>
              </a:rPr>
              <a:t>Local curation</a:t>
            </a:r>
            <a:endParaRPr lang="en-US" sz="2000">
              <a:solidFill>
                <a:srgbClr val="002060"/>
              </a:solidFill>
              <a:ea typeface="Cambria Math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419600" y="1828800"/>
            <a:ext cx="533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Cambria Math" pitchFamily="18" charset="0"/>
                <a:ea typeface="Cambria Math" pitchFamily="18" charset="0"/>
              </a:rPr>
              <a:t>+</a:t>
            </a:r>
            <a:endParaRPr lang="en-US" sz="2000"/>
          </a:p>
        </p:txBody>
      </p:sp>
      <p:sp>
        <p:nvSpPr>
          <p:cNvPr id="8" name="Rounded Rectangle 7"/>
          <p:cNvSpPr/>
          <p:nvPr/>
        </p:nvSpPr>
        <p:spPr>
          <a:xfrm>
            <a:off x="4419600" y="3733800"/>
            <a:ext cx="533400" cy="45720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Cambria Math" pitchFamily="18" charset="0"/>
                <a:ea typeface="Cambria Math" pitchFamily="18" charset="0"/>
              </a:rPr>
              <a:t>−</a:t>
            </a:r>
            <a:endParaRPr lang="en-US" sz="2000"/>
          </a:p>
        </p:txBody>
      </p:sp>
      <p:cxnSp>
        <p:nvCxnSpPr>
          <p:cNvPr id="9" name="Straight Arrow Connector 8"/>
          <p:cNvCxnSpPr>
            <a:stCxn id="7" idx="2"/>
            <a:endCxn id="6" idx="0"/>
          </p:cNvCxnSpPr>
          <p:nvPr/>
        </p:nvCxnSpPr>
        <p:spPr>
          <a:xfrm rot="5400000">
            <a:off x="4489535" y="2482765"/>
            <a:ext cx="393531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0"/>
            <a:endCxn id="6" idx="2"/>
          </p:cNvCxnSpPr>
          <p:nvPr/>
        </p:nvCxnSpPr>
        <p:spPr>
          <a:xfrm rot="5400000" flipH="1" flipV="1">
            <a:off x="4502066" y="3549566"/>
            <a:ext cx="368469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14600" y="3330714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2060"/>
                </a:solidFill>
              </a:rPr>
              <a:t>Candidate updates</a:t>
            </a:r>
            <a:endParaRPr lang="en-US" sz="200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6400" y="3308628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2060"/>
                </a:solidFill>
              </a:rPr>
              <a:t>Final updates</a:t>
            </a:r>
            <a:endParaRPr lang="en-US" sz="2000">
              <a:solidFill>
                <a:srgbClr val="00206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00553" y="3009106"/>
            <a:ext cx="571500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57800" y="3009106"/>
            <a:ext cx="571500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1000" y="2514600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2060"/>
                </a:solidFill>
              </a:rPr>
              <a:t>(Mappings,</a:t>
            </a:r>
          </a:p>
          <a:p>
            <a:pPr algn="ctr"/>
            <a:r>
              <a:rPr lang="en-US" sz="2000" smtClean="0">
                <a:solidFill>
                  <a:srgbClr val="002060"/>
                </a:solidFill>
              </a:rPr>
              <a:t>trust policies, etc.)</a:t>
            </a:r>
            <a:endParaRPr lang="en-US" sz="2000">
              <a:solidFill>
                <a:srgbClr val="002060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395653" y="3022431"/>
            <a:ext cx="419100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397500"/>
            <a:ext cx="6097587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5208587"/>
            <a:ext cx="6097587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4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5362" y="5334000"/>
            <a:ext cx="59404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7564-57E5-4F9C-9FDB-1D8F581FC8CD}" type="slidenum">
              <a:rPr lang="en-US"/>
              <a:pPr>
                <a:defRPr/>
              </a:pPr>
              <a:t>13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3" grpId="1" animBg="1"/>
      <p:bldP spid="45" grpId="0" animBg="1"/>
      <p:bldP spid="45" grpId="1" animBg="1"/>
      <p:bldP spid="45" grpId="2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0" grpId="0" animBg="1"/>
      <p:bldP spid="40" grpId="1" animBg="1"/>
      <p:bldP spid="42" grpId="0" animBg="1"/>
      <p:bldP spid="42" grpId="1" animBg="1"/>
      <p:bldP spid="38" grpId="0" animBg="1"/>
      <p:bldP spid="38" grpId="1" animBg="1"/>
      <p:bldP spid="39" grpId="0" animBg="1"/>
      <p:bldP spid="39" grpId="1" animBg="1"/>
      <p:bldP spid="39" grpId="2" animBg="1"/>
      <p:bldP spid="39" grpId="3" animBg="1"/>
      <p:bldP spid="3" grpId="0" uiExpand="1" build="p"/>
      <p:bldP spid="4" grpId="0" uiExpand="1"/>
      <p:bldP spid="5" grpId="0" uiExpand="1"/>
      <p:bldP spid="6" grpId="0" uiExpand="1" animBg="1"/>
      <p:bldP spid="7" grpId="0" uiExpand="1" animBg="1"/>
      <p:bldP spid="8" grpId="0" uiExpand="1" animBg="1"/>
      <p:bldP spid="11" grpId="0" uiExpand="1"/>
      <p:bldP spid="12" grpId="0" uiExpand="1"/>
      <p:bldP spid="25" grpId="0" uiExpan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Prototype implementation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257800"/>
          </a:xfrm>
        </p:spPr>
        <p:txBody>
          <a:bodyPr/>
          <a:lstStyle/>
          <a:p>
            <a:pPr eaLnBrk="1" hangingPunct="1"/>
            <a:r>
              <a:rPr lang="en-US" sz="2800" b="1" smtClean="0"/>
              <a:t>Middleware </a:t>
            </a:r>
            <a:r>
              <a:rPr lang="en-US" sz="2800" smtClean="0"/>
              <a:t>layer on top of relational DBMS</a:t>
            </a:r>
          </a:p>
          <a:p>
            <a:pPr eaLnBrk="1" hangingPunct="1"/>
            <a:r>
              <a:rPr lang="en-US" sz="2800" smtClean="0"/>
              <a:t>Mappings converted to </a:t>
            </a:r>
            <a:r>
              <a:rPr lang="en-US" sz="2800" b="1" smtClean="0"/>
              <a:t>datalog</a:t>
            </a:r>
            <a:r>
              <a:rPr lang="en-US" sz="2800" smtClean="0"/>
              <a:t> </a:t>
            </a:r>
            <a:r>
              <a:rPr lang="en-US" sz="2800" b="1" smtClean="0"/>
              <a:t>rules</a:t>
            </a:r>
            <a:r>
              <a:rPr lang="en-US" sz="2800" smtClean="0"/>
              <a:t> (as in Clio)</a:t>
            </a:r>
          </a:p>
          <a:p>
            <a:pPr eaLnBrk="1" hangingPunct="1"/>
            <a:r>
              <a:rPr lang="en-US" sz="2800" smtClean="0"/>
              <a:t>Separate tables for provenance info</a:t>
            </a:r>
          </a:p>
          <a:p>
            <a:pPr eaLnBrk="1" hangingPunct="1"/>
            <a:r>
              <a:rPr lang="en-US" sz="2800" b="1" smtClean="0"/>
              <a:t>Engine option 1</a:t>
            </a:r>
            <a:r>
              <a:rPr lang="en-US" sz="2800" smtClean="0"/>
              <a:t>: based on commercial DBMS (</a:t>
            </a:r>
            <a:r>
              <a:rPr lang="en-US" sz="2800" b="1" smtClean="0"/>
              <a:t>DB2</a:t>
            </a:r>
            <a:r>
              <a:rPr lang="en-US" sz="2800" smtClean="0"/>
              <a:t>)</a:t>
            </a:r>
          </a:p>
          <a:p>
            <a:pPr lvl="1" eaLnBrk="1" hangingPunct="1"/>
            <a:r>
              <a:rPr lang="en-US" sz="2400" smtClean="0"/>
              <a:t>Datalog fixpoints in Java and SQL (only linear recursion in DB2)</a:t>
            </a:r>
          </a:p>
          <a:p>
            <a:pPr lvl="1" eaLnBrk="1" hangingPunct="1"/>
            <a:r>
              <a:rPr lang="en-US" sz="2400" smtClean="0"/>
              <a:t>Labeled nulls supported via encoding scheme</a:t>
            </a:r>
          </a:p>
          <a:p>
            <a:pPr eaLnBrk="1" hangingPunct="1"/>
            <a:r>
              <a:rPr lang="en-US" sz="2800" b="1" smtClean="0"/>
              <a:t>Engine option 2</a:t>
            </a:r>
            <a:r>
              <a:rPr lang="en-US" sz="2800" smtClean="0"/>
              <a:t>: using in-house query engine (</a:t>
            </a:r>
            <a:r>
              <a:rPr lang="en-US" sz="2800" b="1" smtClean="0"/>
              <a:t>Tukwila</a:t>
            </a:r>
            <a:r>
              <a:rPr lang="en-US" sz="2800" smtClean="0"/>
              <a:t>)</a:t>
            </a:r>
          </a:p>
          <a:p>
            <a:pPr lvl="1" eaLnBrk="1" hangingPunct="1"/>
            <a:r>
              <a:rPr lang="en-US" sz="2400" smtClean="0"/>
              <a:t>BerkeleyDB for auxiliary storage and indexes</a:t>
            </a:r>
          </a:p>
          <a:p>
            <a:pPr lvl="1" eaLnBrk="1" hangingPunct="1"/>
            <a:r>
              <a:rPr lang="en-US" sz="2400" smtClean="0"/>
              <a:t>Custom operators for fixpoints, built-in labeled nulls</a:t>
            </a:r>
          </a:p>
          <a:p>
            <a:pPr eaLnBrk="1" hangingPunct="1"/>
            <a:r>
              <a:rPr lang="en-US" sz="2800" smtClean="0"/>
              <a:t>30,000 lines of Java and C++ code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82F6E-211E-4D0E-86CA-C53F343B32EA}" type="slidenum">
              <a:rPr lang="en-US"/>
              <a:pPr>
                <a:defRPr/>
              </a:pPr>
              <a:t>14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evaluation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/>
              <a:t>DB2-based</a:t>
            </a:r>
            <a:r>
              <a:rPr lang="en-US" sz="2400" smtClean="0"/>
              <a:t> and </a:t>
            </a:r>
            <a:r>
              <a:rPr lang="en-US" sz="2400" b="1" smtClean="0"/>
              <a:t>Tukwila-based</a:t>
            </a:r>
            <a:r>
              <a:rPr lang="en-US" sz="2400" smtClean="0"/>
              <a:t> implementations</a:t>
            </a:r>
          </a:p>
          <a:p>
            <a:pPr eaLnBrk="1" hangingPunct="1"/>
            <a:r>
              <a:rPr lang="en-US" sz="2400" smtClean="0"/>
              <a:t>Workload typical of </a:t>
            </a:r>
            <a:r>
              <a:rPr lang="en-US" sz="2400" b="1" smtClean="0"/>
              <a:t>bioinformatics </a:t>
            </a:r>
            <a:r>
              <a:rPr lang="en-US" sz="2400" smtClean="0"/>
              <a:t>setting</a:t>
            </a:r>
            <a:r>
              <a:rPr lang="en-US" sz="2400" b="1" smtClean="0"/>
              <a:t> </a:t>
            </a:r>
            <a:r>
              <a:rPr lang="en-US" sz="2400" smtClean="0"/>
              <a:t>(at most 10s of peers, GBs of data)</a:t>
            </a:r>
          </a:p>
          <a:p>
            <a:pPr eaLnBrk="1" hangingPunct="1"/>
            <a:r>
              <a:rPr lang="en-US" sz="2400" smtClean="0"/>
              <a:t>Synthetic update workload sampled from </a:t>
            </a:r>
            <a:r>
              <a:rPr lang="en-US" sz="2400" b="1" smtClean="0"/>
              <a:t>SWISS-PROT</a:t>
            </a:r>
            <a:r>
              <a:rPr lang="en-US" sz="2400" smtClean="0"/>
              <a:t> biological data set</a:t>
            </a:r>
          </a:p>
          <a:p>
            <a:pPr lvl="1" eaLnBrk="1" hangingPunct="1"/>
            <a:r>
              <a:rPr lang="en-US" sz="2000" smtClean="0"/>
              <a:t>Randomly-generated schemas and mappings</a:t>
            </a:r>
          </a:p>
          <a:p>
            <a:pPr eaLnBrk="1" hangingPunct="1"/>
            <a:r>
              <a:rPr lang="en-US" sz="2400" smtClean="0"/>
              <a:t>Dual Xeon 5150 server, 8 GB RAM (2 GB for DB)</a:t>
            </a:r>
          </a:p>
          <a:p>
            <a:pPr eaLnBrk="1" hangingPunct="1"/>
            <a:r>
              <a:rPr lang="en-US" sz="2400" smtClean="0"/>
              <a:t>Variables: number of peers, complexity of mappings, volume of data, type of data, size of updates</a:t>
            </a:r>
          </a:p>
          <a:p>
            <a:pPr eaLnBrk="1" hangingPunct="1"/>
            <a:r>
              <a:rPr lang="en-US" sz="2400" smtClean="0"/>
              <a:t>Measured: time to join system, time to propagate updates, size of updated database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93919-4C47-4579-92C9-2DF6CE22767A}" type="slidenum">
              <a:rPr lang="en-US"/>
              <a:pPr>
                <a:defRPr/>
              </a:pPr>
              <a:t>15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1" name="Group 9"/>
          <p:cNvGrpSpPr>
            <a:grpSpLocks/>
          </p:cNvGrpSpPr>
          <p:nvPr/>
        </p:nvGrpSpPr>
        <p:grpSpPr bwMode="auto">
          <a:xfrm>
            <a:off x="457200" y="1295400"/>
            <a:ext cx="7924800" cy="4800600"/>
            <a:chOff x="288" y="1104"/>
            <a:chExt cx="4992" cy="3024"/>
          </a:xfrm>
        </p:grpSpPr>
        <p:graphicFrame>
          <p:nvGraphicFramePr>
            <p:cNvPr id="7170" name="Object 2"/>
            <p:cNvGraphicFramePr>
              <a:graphicFrameLocks noChangeAspect="1"/>
            </p:cNvGraphicFramePr>
            <p:nvPr/>
          </p:nvGraphicFramePr>
          <p:xfrm>
            <a:off x="288" y="1104"/>
            <a:ext cx="3912" cy="3024"/>
          </p:xfrm>
          <a:graphic>
            <a:graphicData uri="http://schemas.openxmlformats.org/presentationml/2006/ole">
              <p:oleObj spid="_x0000_s7170" name="Acrobat Document" r:id="rId4" imgW="7543800" imgH="5829300" progId="AcroExch.Document.7">
                <p:embed/>
              </p:oleObj>
            </a:graphicData>
          </a:graphic>
        </p:graphicFrame>
        <p:sp>
          <p:nvSpPr>
            <p:cNvPr id="7175" name="TextBox 4"/>
            <p:cNvSpPr txBox="1">
              <a:spLocks noChangeArrowheads="1"/>
            </p:cNvSpPr>
            <p:nvPr/>
          </p:nvSpPr>
          <p:spPr bwMode="auto">
            <a:xfrm>
              <a:off x="4080" y="2976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Non-incremental</a:t>
              </a:r>
            </a:p>
          </p:txBody>
        </p:sp>
        <p:sp>
          <p:nvSpPr>
            <p:cNvPr id="7176" name="TextBox 5"/>
            <p:cNvSpPr txBox="1">
              <a:spLocks noChangeArrowheads="1"/>
            </p:cNvSpPr>
            <p:nvPr/>
          </p:nvSpPr>
          <p:spPr bwMode="auto">
            <a:xfrm>
              <a:off x="4080" y="2791"/>
              <a:ext cx="11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Incremental</a:t>
              </a:r>
            </a:p>
          </p:txBody>
        </p:sp>
        <p:sp>
          <p:nvSpPr>
            <p:cNvPr id="7177" name="TextBox 6"/>
            <p:cNvSpPr txBox="1">
              <a:spLocks noChangeArrowheads="1"/>
            </p:cNvSpPr>
            <p:nvPr/>
          </p:nvSpPr>
          <p:spPr bwMode="auto">
            <a:xfrm>
              <a:off x="4080" y="1440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DRed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912" y="1200"/>
              <a:ext cx="1872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Incremental deletion algorithm yields significant speedup</a:t>
            </a:r>
            <a:endParaRPr lang="en-US"/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152400" y="60198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Parameters: 5 peers, full acyclic mappings, string data, 1 GB database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CA73D-CF6F-46CF-822A-3250C533DA68}" type="slidenum">
              <a:rPr lang="en-US"/>
              <a:pPr>
                <a:defRPr/>
              </a:pPr>
              <a:t>16</a:t>
            </a:fld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1143000"/>
            <a:ext cx="538609" cy="4114800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US" sz="2200" b="1" smtClean="0"/>
              <a:t>Time to propagate deletions (sec)</a:t>
            </a:r>
          </a:p>
          <a:p>
            <a:endParaRPr lang="en-US" sz="1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System scales to realistic #s of peers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228600" y="1465263"/>
          <a:ext cx="6324600" cy="4249737"/>
        </p:xfrm>
        <a:graphic>
          <a:graphicData uri="http://schemas.openxmlformats.org/presentationml/2006/ole">
            <p:oleObj spid="_x0000_s8194" name="Chart" r:id="rId4" imgW="5886298" imgH="3952809" progId="Excel.Sheet.8">
              <p:embed/>
            </p:oleObj>
          </a:graphicData>
        </a:graphic>
      </p:graphicFrame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04800" y="6019800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Parameters: full acyclic mappings, integer data, up to 1 GB database</a:t>
            </a:r>
          </a:p>
        </p:txBody>
      </p:sp>
      <p:sp>
        <p:nvSpPr>
          <p:cNvPr id="8197" name="Text Box 31"/>
          <p:cNvSpPr txBox="1">
            <a:spLocks noChangeArrowheads="1"/>
          </p:cNvSpPr>
          <p:nvPr/>
        </p:nvSpPr>
        <p:spPr bwMode="auto">
          <a:xfrm>
            <a:off x="5943600" y="1846263"/>
            <a:ext cx="213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10% insertions (DB2)</a:t>
            </a:r>
          </a:p>
        </p:txBody>
      </p:sp>
      <p:sp>
        <p:nvSpPr>
          <p:cNvPr id="8198" name="Text Box 32"/>
          <p:cNvSpPr txBox="1">
            <a:spLocks noChangeArrowheads="1"/>
          </p:cNvSpPr>
          <p:nvPr/>
        </p:nvSpPr>
        <p:spPr bwMode="auto">
          <a:xfrm>
            <a:off x="5943600" y="2760663"/>
            <a:ext cx="213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1% insertions (DB2)</a:t>
            </a:r>
          </a:p>
        </p:txBody>
      </p:sp>
      <p:sp>
        <p:nvSpPr>
          <p:cNvPr id="8199" name="Text Box 33"/>
          <p:cNvSpPr txBox="1">
            <a:spLocks noChangeArrowheads="1"/>
          </p:cNvSpPr>
          <p:nvPr/>
        </p:nvSpPr>
        <p:spPr bwMode="auto">
          <a:xfrm>
            <a:off x="5943600" y="3065463"/>
            <a:ext cx="2667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10% insertions (Tukwila)</a:t>
            </a:r>
          </a:p>
        </p:txBody>
      </p:sp>
      <p:sp>
        <p:nvSpPr>
          <p:cNvPr id="8200" name="Text Box 34"/>
          <p:cNvSpPr txBox="1">
            <a:spLocks noChangeArrowheads="1"/>
          </p:cNvSpPr>
          <p:nvPr/>
        </p:nvSpPr>
        <p:spPr bwMode="auto">
          <a:xfrm>
            <a:off x="5943600" y="4281488"/>
            <a:ext cx="2667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1% insertions (Tukwila)</a:t>
            </a:r>
          </a:p>
        </p:txBody>
      </p:sp>
      <p:sp>
        <p:nvSpPr>
          <p:cNvPr id="8201" name="Text Box 42"/>
          <p:cNvSpPr txBox="1">
            <a:spLocks noChangeArrowheads="1"/>
          </p:cNvSpPr>
          <p:nvPr/>
        </p:nvSpPr>
        <p:spPr bwMode="auto">
          <a:xfrm>
            <a:off x="1371600" y="1465263"/>
            <a:ext cx="3124200" cy="2017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76C85-636D-46A3-B3E3-E569559FE4FD}" type="slidenum">
              <a:rPr lang="en-US"/>
              <a:pPr>
                <a:defRPr/>
              </a:pPr>
              <a:t>17</a:t>
            </a:fld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1295400"/>
            <a:ext cx="600164" cy="3733800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US" sz="2000" b="1" smtClean="0"/>
              <a:t>Time to propagate insertions (sec)</a:t>
            </a:r>
          </a:p>
          <a:p>
            <a:endParaRPr lang="en-US" sz="7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Contributions</a:t>
            </a:r>
          </a:p>
        </p:txBody>
      </p:sp>
      <p:sp>
        <p:nvSpPr>
          <p:cNvPr id="3379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Orchestra innovatively performs </a:t>
            </a:r>
            <a:r>
              <a:rPr lang="en-US" b="1" smtClean="0"/>
              <a:t>update exchange </a:t>
            </a:r>
            <a:r>
              <a:rPr lang="en-US" smtClean="0"/>
              <a:t>(not just mediated/federated query answering)</a:t>
            </a:r>
          </a:p>
          <a:p>
            <a:pPr eaLnBrk="1" hangingPunct="1"/>
            <a:r>
              <a:rPr lang="en-US" smtClean="0"/>
              <a:t>Tracks </a:t>
            </a:r>
            <a:r>
              <a:rPr lang="en-US" b="1" smtClean="0"/>
              <a:t>data provenance </a:t>
            </a:r>
            <a:r>
              <a:rPr lang="en-US" smtClean="0"/>
              <a:t>across a network of schema mappings</a:t>
            </a:r>
            <a:endParaRPr lang="en-US" b="1" smtClean="0"/>
          </a:p>
          <a:p>
            <a:pPr eaLnBrk="1" hangingPunct="1"/>
            <a:r>
              <a:rPr lang="en-US" smtClean="0"/>
              <a:t>Supports provenance-based </a:t>
            </a:r>
            <a:r>
              <a:rPr lang="en-US" b="1" smtClean="0"/>
              <a:t>trust policies</a:t>
            </a:r>
          </a:p>
          <a:p>
            <a:pPr eaLnBrk="1" hangingPunct="1"/>
            <a:r>
              <a:rPr lang="en-US" smtClean="0"/>
              <a:t>Features algorithms for </a:t>
            </a:r>
            <a:r>
              <a:rPr lang="en-US" b="1" smtClean="0"/>
              <a:t>incremental propagation</a:t>
            </a:r>
            <a:r>
              <a:rPr lang="en-US" smtClean="0"/>
              <a:t> of updates</a:t>
            </a:r>
          </a:p>
          <a:p>
            <a:pPr eaLnBrk="1" hangingPunct="1"/>
            <a:r>
              <a:rPr lang="en-US" smtClean="0"/>
              <a:t>Solutions have been validated by experimental prototype for typical bioinformatics settings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B7A7C-0BB2-4D01-BD30-9A9978C4B6C0}" type="slidenum">
              <a:rPr lang="en-US"/>
              <a:pPr>
                <a:defRPr/>
              </a:pPr>
              <a:t>18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Related work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b="1" smtClean="0"/>
              <a:t>Peer data management systems</a:t>
            </a:r>
            <a:r>
              <a:rPr lang="en-US" smtClean="0"/>
              <a:t> Piazza [Halevy+03, 04], Hyperion [Kementsietsidis+04], [Bernstein+02], [Calvanese+04], ...</a:t>
            </a:r>
          </a:p>
          <a:p>
            <a:pPr marL="342900" lvl="1" indent="-342900" eaLnBrk="1" hangingPunct="1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3200" b="1" smtClean="0"/>
              <a:t>Data exchange </a:t>
            </a:r>
            <a:r>
              <a:rPr lang="en-US" sz="3200" smtClean="0"/>
              <a:t>[Haas+99, Miller+00, Popa+02, Fagin+03], </a:t>
            </a:r>
            <a:r>
              <a:rPr lang="en-US" sz="3200" b="1" smtClean="0"/>
              <a:t>peer data exchange</a:t>
            </a:r>
            <a:r>
              <a:rPr lang="en-US" sz="3200" smtClean="0"/>
              <a:t> [Fuxman+05]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b="1" smtClean="0"/>
              <a:t>Provenance </a:t>
            </a:r>
            <a:r>
              <a:rPr lang="en-US" smtClean="0"/>
              <a:t>/ </a:t>
            </a:r>
            <a:r>
              <a:rPr lang="en-US" b="1" smtClean="0"/>
              <a:t>lineage</a:t>
            </a:r>
            <a:r>
              <a:rPr lang="en-US" smtClean="0"/>
              <a:t> [CuiWidom01], [Buneman+01], Trio [Widom+05], Spider [ChiticariuTan06], [Green+07], ...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b="1" smtClean="0"/>
              <a:t>Incremental maintenance </a:t>
            </a:r>
            <a:r>
              <a:rPr lang="en-US" smtClean="0"/>
              <a:t>[GuptaMumick95], …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C5D40-D35B-4F31-8E58-01A9A4D7DD07}" type="slidenum">
              <a:rPr lang="en-US"/>
              <a:pPr>
                <a:defRPr/>
              </a:pPr>
              <a:t>19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Adoption of data integration tools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5259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smtClean="0"/>
              <a:t>Structured information </a:t>
            </a:r>
            <a:r>
              <a:rPr lang="en-US" smtClean="0"/>
              <a:t>is pervasive in the Internet age, as is the need to </a:t>
            </a:r>
            <a:r>
              <a:rPr lang="en-US" b="1" smtClean="0"/>
              <a:t>access</a:t>
            </a:r>
            <a:r>
              <a:rPr lang="en-US" smtClean="0"/>
              <a:t> and </a:t>
            </a:r>
            <a:r>
              <a:rPr lang="en-US" b="1" smtClean="0"/>
              <a:t>integrate</a:t>
            </a:r>
            <a:r>
              <a:rPr lang="en-US" smtClean="0"/>
              <a:t> it…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Need to </a:t>
            </a:r>
            <a:r>
              <a:rPr lang="en-US" b="1" smtClean="0"/>
              <a:t>collect</a:t>
            </a:r>
            <a:r>
              <a:rPr lang="en-US" smtClean="0"/>
              <a:t>, </a:t>
            </a:r>
            <a:r>
              <a:rPr lang="en-US" b="1" smtClean="0"/>
              <a:t>transform</a:t>
            </a:r>
            <a:r>
              <a:rPr lang="en-US" smtClean="0"/>
              <a:t>, </a:t>
            </a:r>
            <a:r>
              <a:rPr lang="en-US" b="1" smtClean="0"/>
              <a:t>aggregate</a:t>
            </a:r>
            <a:r>
              <a:rPr lang="en-US" smtClean="0"/>
              <a:t> information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Need to </a:t>
            </a:r>
            <a:r>
              <a:rPr lang="en-US" b="1" smtClean="0"/>
              <a:t>import</a:t>
            </a:r>
            <a:r>
              <a:rPr lang="en-US" smtClean="0"/>
              <a:t> related data into an existing database instance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… but after </a:t>
            </a:r>
            <a:r>
              <a:rPr lang="en-US" b="1" smtClean="0"/>
              <a:t>many years </a:t>
            </a:r>
            <a:r>
              <a:rPr lang="en-US" smtClean="0"/>
              <a:t>of research, </a:t>
            </a:r>
            <a:r>
              <a:rPr lang="en-US" b="1" smtClean="0"/>
              <a:t>few users</a:t>
            </a:r>
            <a:r>
              <a:rPr lang="en-US" smtClean="0"/>
              <a:t> of data integration tools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smtClean="0"/>
              <a:t>Why?</a:t>
            </a: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A5A8D-76DE-4EC4-9D08-7F91C9F1A6DE}" type="slidenum">
              <a:rPr lang="en-US"/>
              <a:pPr>
                <a:defRPr/>
              </a:pPr>
              <a:t>2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CDSS as a research platform: promising future directions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b="1" smtClean="0"/>
              <a:t>Ranking-based trust </a:t>
            </a:r>
            <a:r>
              <a:rPr lang="en-US" sz="2800" smtClean="0"/>
              <a:t>with provenance</a:t>
            </a:r>
          </a:p>
          <a:p>
            <a:pPr lvl="1" eaLnBrk="1" hangingPunct="1"/>
            <a:r>
              <a:rPr lang="en-US" sz="2400" smtClean="0"/>
              <a:t>Numeric weights and “accumulation of evidence”</a:t>
            </a:r>
          </a:p>
          <a:p>
            <a:pPr eaLnBrk="1" hangingPunct="1"/>
            <a:r>
              <a:rPr lang="en-US" sz="2800" smtClean="0"/>
              <a:t>More </a:t>
            </a:r>
            <a:r>
              <a:rPr lang="en-US" sz="2800" b="1" smtClean="0"/>
              <a:t>expressive mappings</a:t>
            </a:r>
          </a:p>
          <a:p>
            <a:pPr lvl="1" eaLnBrk="1" hangingPunct="1"/>
            <a:r>
              <a:rPr lang="en-US" sz="2400" smtClean="0"/>
              <a:t>e.g., “looking inside” attributes using regular expressions</a:t>
            </a:r>
          </a:p>
          <a:p>
            <a:pPr eaLnBrk="1" hangingPunct="1"/>
            <a:r>
              <a:rPr lang="en-US" sz="2800" b="1" smtClean="0"/>
              <a:t>Compact representations</a:t>
            </a:r>
            <a:r>
              <a:rPr lang="en-US" sz="2800" smtClean="0"/>
              <a:t> of provenance</a:t>
            </a:r>
          </a:p>
          <a:p>
            <a:pPr eaLnBrk="1" hangingPunct="1"/>
            <a:r>
              <a:rPr lang="en-US" sz="2800" smtClean="0"/>
              <a:t>Mixing </a:t>
            </a:r>
            <a:r>
              <a:rPr lang="en-US" sz="2800" b="1" smtClean="0"/>
              <a:t>virtual</a:t>
            </a:r>
            <a:r>
              <a:rPr lang="en-US" sz="2800" smtClean="0"/>
              <a:t> and </a:t>
            </a:r>
            <a:r>
              <a:rPr lang="en-US" sz="2800" b="1" smtClean="0"/>
              <a:t>materialized </a:t>
            </a:r>
            <a:r>
              <a:rPr lang="en-US" sz="2800" smtClean="0"/>
              <a:t>peers</a:t>
            </a:r>
          </a:p>
          <a:p>
            <a:pPr lvl="1" eaLnBrk="1" hangingPunct="1"/>
            <a:r>
              <a:rPr lang="en-US" sz="2400" smtClean="0"/>
              <a:t>Related to view selection problem</a:t>
            </a:r>
          </a:p>
          <a:p>
            <a:pPr eaLnBrk="1" hangingPunct="1"/>
            <a:r>
              <a:rPr lang="en-US" sz="2800" smtClean="0"/>
              <a:t>Supporting </a:t>
            </a:r>
            <a:r>
              <a:rPr lang="en-US" sz="2800" b="1" smtClean="0"/>
              <a:t>key dependencies</a:t>
            </a:r>
            <a:r>
              <a:rPr lang="en-US" sz="2800" smtClean="0"/>
              <a:t> / </a:t>
            </a:r>
            <a:r>
              <a:rPr lang="en-US" sz="2800" b="1" smtClean="0"/>
              <a:t>egds</a:t>
            </a:r>
          </a:p>
          <a:p>
            <a:pPr lvl="1" eaLnBrk="1" hangingPunct="1"/>
            <a:r>
              <a:rPr lang="en-US" sz="2400" smtClean="0"/>
              <a:t>Deletion propagation becomes challenging</a:t>
            </a:r>
          </a:p>
          <a:p>
            <a:pPr eaLnBrk="1" hangingPunct="1"/>
            <a:r>
              <a:rPr lang="en-US" sz="2800" smtClean="0"/>
              <a:t>Incorporating </a:t>
            </a:r>
            <a:r>
              <a:rPr lang="en-US" sz="2800" b="1" smtClean="0"/>
              <a:t>probabilistic mappings</a:t>
            </a:r>
            <a:r>
              <a:rPr lang="en-US" sz="2800" smtClean="0"/>
              <a:t> / </a:t>
            </a:r>
            <a:r>
              <a:rPr lang="en-US" sz="2800" b="1" smtClean="0"/>
              <a:t>data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C5D40-D35B-4F31-8E58-01A9A4D7DD07}" type="slidenum">
              <a:rPr lang="en-US"/>
              <a:pPr>
                <a:defRPr/>
              </a:pPr>
              <a:t>20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Ongoing work at Penn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Deploying </a:t>
            </a:r>
            <a:r>
              <a:rPr lang="en-US" cap="small" smtClean="0">
                <a:cs typeface="Lucida Sans Unicode" pitchFamily="34" charset="0"/>
              </a:rPr>
              <a:t>Orchestra</a:t>
            </a:r>
            <a:r>
              <a:rPr lang="en-US" smtClean="0"/>
              <a:t> in the </a:t>
            </a:r>
            <a:r>
              <a:rPr lang="en-US" b="1" smtClean="0"/>
              <a:t>real world</a:t>
            </a:r>
          </a:p>
          <a:p>
            <a:pPr lvl="1" eaLnBrk="1" hangingPunct="1"/>
            <a:r>
              <a:rPr lang="en-US" smtClean="0"/>
              <a:t>Pilot project with Penn Center for Bioinformatics</a:t>
            </a:r>
          </a:p>
          <a:p>
            <a:pPr eaLnBrk="1" hangingPunct="1"/>
            <a:r>
              <a:rPr lang="en-US" b="1" smtClean="0"/>
              <a:t>Bidirectional</a:t>
            </a:r>
            <a:r>
              <a:rPr lang="en-US" smtClean="0"/>
              <a:t> mappings </a:t>
            </a:r>
          </a:p>
          <a:p>
            <a:pPr lvl="1" eaLnBrk="1" hangingPunct="1"/>
            <a:r>
              <a:rPr lang="en-US" smtClean="0"/>
              <a:t>Propagating updates in both directions</a:t>
            </a:r>
          </a:p>
          <a:p>
            <a:pPr eaLnBrk="1" hangingPunct="1"/>
            <a:r>
              <a:rPr lang="en-US" b="1" smtClean="0"/>
              <a:t>Mapping evolution</a:t>
            </a:r>
            <a:r>
              <a:rPr lang="en-US" smtClean="0"/>
              <a:t> problem</a:t>
            </a:r>
          </a:p>
          <a:p>
            <a:pPr lvl="1" eaLnBrk="1" hangingPunct="1"/>
            <a:r>
              <a:rPr lang="en-US" smtClean="0"/>
              <a:t>Handling updates to mappings (not just data)</a:t>
            </a:r>
          </a:p>
          <a:p>
            <a:pPr eaLnBrk="1" hangingPunct="1"/>
            <a:r>
              <a:rPr lang="en-US" smtClean="0"/>
              <a:t>Fully </a:t>
            </a:r>
            <a:r>
              <a:rPr lang="en-US" b="1" smtClean="0"/>
              <a:t>distributed</a:t>
            </a:r>
            <a:r>
              <a:rPr lang="en-US" smtClean="0"/>
              <a:t> implementation</a:t>
            </a:r>
          </a:p>
          <a:p>
            <a:pPr lvl="1" eaLnBrk="1" hangingPunct="1"/>
            <a:r>
              <a:rPr lang="en-US" smtClean="0"/>
              <a:t>Using P2P database engine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37E55-8BEC-478C-9DED-6468C03693DF}" type="slidenum">
              <a:rPr lang="en-US"/>
              <a:pPr>
                <a:defRPr/>
              </a:pPr>
              <a:t>21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Bioinformatics mappings example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85850" y="1543050"/>
          <a:ext cx="6838950" cy="3333750"/>
        </p:xfrm>
        <a:graphic>
          <a:graphicData uri="http://schemas.openxmlformats.org/presentationml/2006/ole">
            <p:oleObj spid="_x0000_s91138" name="Acrobat Document" r:id="rId3" imgW="6838830" imgH="3333570" progId="AcroExch.Document.7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09600" y="5105400"/>
          <a:ext cx="13030200" cy="2092325"/>
        </p:xfrm>
        <a:graphic>
          <a:graphicData uri="http://schemas.openxmlformats.org/presentationml/2006/ole">
            <p:oleObj spid="_x0000_s91139" name="Document" r:id="rId4" imgW="6877494" imgH="985651" progId="Word.Document.12">
              <p:embed/>
            </p:oleObj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7EEAE-3E32-469D-A28D-BC7A96C14969}" type="slidenum">
              <a:rPr lang="en-US"/>
              <a:pPr>
                <a:defRPr/>
              </a:pPr>
              <a:t>23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Delta rules for insertions</a:t>
            </a: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 in DRed [GuptaMumick95]: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-379413" y="2589213"/>
          <a:ext cx="14808201" cy="2386012"/>
        </p:xfrm>
        <a:graphic>
          <a:graphicData uri="http://schemas.openxmlformats.org/presentationml/2006/ole">
            <p:oleObj spid="_x0000_s57346" name="Document" r:id="rId4" imgW="6573977" imgH="988896" progId="Word.Document.12">
              <p:embed/>
            </p:oleObj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-381000" y="4114800"/>
          <a:ext cx="14782800" cy="2413000"/>
        </p:xfrm>
        <a:graphic>
          <a:graphicData uri="http://schemas.openxmlformats.org/presentationml/2006/ole">
            <p:oleObj spid="_x0000_s57347" name="Document" r:id="rId5" imgW="6573977" imgH="998269" progId="Word.Document.12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59543-6FAC-4E36-8D77-71CBA19C3336}" type="slidenum">
              <a:rPr lang="en-US"/>
              <a:pPr>
                <a:defRPr/>
              </a:pPr>
              <a:t>24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Not because the problem is too hard!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smtClean="0"/>
              <a:t>People are doing it anyway!  </a:t>
            </a:r>
            <a:r>
              <a:rPr lang="en-US" smtClean="0"/>
              <a:t>(Just without help from DB research)</a:t>
            </a:r>
          </a:p>
          <a:p>
            <a:pPr lvl="1" eaLnBrk="1" fontAlgn="auto" hangingPunct="1"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smtClean="0"/>
              <a:t>e.g., bioinformatics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smtClean="0"/>
              <a:t>Ad-hoc solutions </a:t>
            </a:r>
            <a:r>
              <a:rPr lang="en-US" smtClean="0"/>
              <a:t>(Perl scripts) developed for specific domains</a:t>
            </a:r>
          </a:p>
          <a:p>
            <a:pPr lvl="1" eaLnBrk="1" fontAlgn="auto" hangingPunct="1"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smtClean="0"/>
              <a:t>e.g., at Penn, a large staff of programmers maintains the Genomics Unified Schema (GUS)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smtClean="0"/>
              <a:t>Point-to-point exchange </a:t>
            </a:r>
            <a:r>
              <a:rPr lang="en-US" smtClean="0"/>
              <a:t>between peers / collaborating sites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mtClean="0"/>
              <a:t>To be adopted, data integration tools need to offer </a:t>
            </a:r>
            <a:r>
              <a:rPr lang="en-US" b="1" smtClean="0"/>
              <a:t>significant additional value</a:t>
            </a:r>
            <a:r>
              <a:rPr lang="en-US" smtClean="0"/>
              <a:t>...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9031A-365E-496E-8C2E-425167D6BAE8}" type="slidenum">
              <a:rPr lang="en-US"/>
              <a:pPr>
                <a:defRPr/>
              </a:pPr>
              <a:t>3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Needs unmet by data integration tools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pPr eaLnBrk="1" hangingPunct="1"/>
            <a:r>
              <a:rPr lang="en-US" smtClean="0"/>
              <a:t>Previous data integration tools do not offer:</a:t>
            </a:r>
          </a:p>
          <a:p>
            <a:pPr lvl="1" eaLnBrk="1" hangingPunct="1"/>
            <a:r>
              <a:rPr lang="en-US" b="1" smtClean="0"/>
              <a:t>Complete local control</a:t>
            </a:r>
            <a:r>
              <a:rPr lang="en-US" smtClean="0"/>
              <a:t> of data </a:t>
            </a:r>
          </a:p>
          <a:p>
            <a:pPr lvl="2" eaLnBrk="1" hangingPunct="1"/>
            <a:r>
              <a:rPr lang="en-US" smtClean="0"/>
              <a:t>Decide which data is import / integrated</a:t>
            </a:r>
          </a:p>
          <a:p>
            <a:pPr lvl="2" eaLnBrk="1" hangingPunct="1"/>
            <a:r>
              <a:rPr lang="en-US" smtClean="0"/>
              <a:t>Ability to modify any data, even data from elsewhere!</a:t>
            </a:r>
          </a:p>
          <a:p>
            <a:pPr lvl="1" eaLnBrk="1" hangingPunct="1"/>
            <a:r>
              <a:rPr lang="en-US" smtClean="0"/>
              <a:t>Support for </a:t>
            </a:r>
            <a:r>
              <a:rPr lang="en-US" b="1" smtClean="0"/>
              <a:t>different points of view</a:t>
            </a:r>
          </a:p>
          <a:p>
            <a:pPr lvl="2" eaLnBrk="1" hangingPunct="1"/>
            <a:r>
              <a:rPr lang="en-US" smtClean="0"/>
              <a:t>Disagreements about data, mappings, schemas...</a:t>
            </a:r>
          </a:p>
          <a:p>
            <a:pPr lvl="2" eaLnBrk="1" hangingPunct="1"/>
            <a:r>
              <a:rPr lang="en-US" smtClean="0"/>
              <a:t>Which sources are trusted / distrusted</a:t>
            </a:r>
          </a:p>
          <a:p>
            <a:pPr lvl="1" eaLnBrk="1" hangingPunct="1"/>
            <a:r>
              <a:rPr lang="en-US" smtClean="0"/>
              <a:t>Tracking of </a:t>
            </a:r>
            <a:r>
              <a:rPr lang="en-US" b="1" smtClean="0"/>
              <a:t>data</a:t>
            </a:r>
            <a:r>
              <a:rPr lang="en-US" smtClean="0"/>
              <a:t> </a:t>
            </a:r>
            <a:r>
              <a:rPr lang="en-US" b="1" smtClean="0"/>
              <a:t>provenance</a:t>
            </a:r>
            <a:endParaRPr lang="en-US" smtClean="0"/>
          </a:p>
          <a:p>
            <a:pPr lvl="1" eaLnBrk="1" hangingPunct="1"/>
            <a:r>
              <a:rPr lang="en-US" smtClean="0"/>
              <a:t>Support for </a:t>
            </a:r>
            <a:r>
              <a:rPr lang="en-US" b="1" smtClean="0"/>
              <a:t>incremental updates</a:t>
            </a:r>
          </a:p>
          <a:p>
            <a:pPr lvl="2" eaLnBrk="1" hangingPunct="1"/>
            <a:r>
              <a:rPr lang="en-US" smtClean="0"/>
              <a:t>Changes to data, mappings, schemas...</a:t>
            </a:r>
          </a:p>
          <a:p>
            <a:pPr eaLnBrk="1" hangingPunct="1"/>
            <a:r>
              <a:rPr lang="en-US" smtClean="0"/>
              <a:t>Our system, </a:t>
            </a:r>
            <a:r>
              <a:rPr lang="en-US" cap="small" smtClean="0"/>
              <a:t>Orchestra,</a:t>
            </a:r>
            <a:r>
              <a:rPr lang="en-US" smtClean="0"/>
              <a:t> addresses these needs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42015-9839-42F7-B97F-9E569DC1637F}" type="slidenum">
              <a:rPr lang="en-US"/>
              <a:pPr>
                <a:defRPr/>
              </a:pPr>
              <a:t>4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5943600" cy="2209800"/>
          </a:xfrm>
        </p:spPr>
        <p:txBody>
          <a:bodyPr/>
          <a:lstStyle/>
          <a:p>
            <a:pPr eaLnBrk="1" hangingPunct="1"/>
            <a:r>
              <a:rPr lang="en-US" sz="2400" smtClean="0"/>
              <a:t>Give peers </a:t>
            </a:r>
            <a:r>
              <a:rPr lang="en-US" sz="2400" b="1" smtClean="0"/>
              <a:t>full </a:t>
            </a:r>
            <a:r>
              <a:rPr lang="en-US" sz="2400" b="1" smtClean="0"/>
              <a:t>control </a:t>
            </a:r>
            <a:r>
              <a:rPr lang="en-US" sz="2400" smtClean="0"/>
              <a:t>using local instance</a:t>
            </a:r>
            <a:endParaRPr lang="en-US" sz="2400" b="1" smtClean="0"/>
          </a:p>
          <a:p>
            <a:pPr eaLnBrk="1" hangingPunct="1"/>
            <a:r>
              <a:rPr lang="en-US" sz="2400" smtClean="0"/>
              <a:t>Support </a:t>
            </a:r>
            <a:r>
              <a:rPr lang="en-US" sz="2400" b="1" smtClean="0"/>
              <a:t>d</a:t>
            </a:r>
            <a:r>
              <a:rPr lang="en-US" sz="2400" b="1" smtClean="0"/>
              <a:t>ifferent </a:t>
            </a:r>
            <a:r>
              <a:rPr lang="en-US" sz="2400" b="1" smtClean="0"/>
              <a:t>needs</a:t>
            </a:r>
            <a:r>
              <a:rPr lang="en-US" sz="2400" smtClean="0"/>
              <a:t> </a:t>
            </a:r>
            <a:r>
              <a:rPr lang="en-US" sz="2400" smtClean="0"/>
              <a:t>/ </a:t>
            </a:r>
            <a:r>
              <a:rPr lang="en-US" sz="2400" b="1" smtClean="0"/>
              <a:t>perspectives</a:t>
            </a:r>
          </a:p>
          <a:p>
            <a:pPr eaLnBrk="1" hangingPunct="1"/>
            <a:r>
              <a:rPr lang="en-US" sz="2400" smtClean="0"/>
              <a:t>R</a:t>
            </a:r>
            <a:r>
              <a:rPr lang="en-US" sz="2400" smtClean="0"/>
              <a:t>elate peers </a:t>
            </a:r>
            <a:r>
              <a:rPr lang="en-US" sz="2400" smtClean="0"/>
              <a:t>by </a:t>
            </a:r>
            <a:r>
              <a:rPr lang="en-US" sz="2400" b="1" smtClean="0"/>
              <a:t>mappings</a:t>
            </a:r>
            <a:r>
              <a:rPr lang="en-US" sz="2400" smtClean="0"/>
              <a:t> and </a:t>
            </a:r>
            <a:r>
              <a:rPr lang="en-US" sz="2400" b="1" smtClean="0"/>
              <a:t>trust policies</a:t>
            </a:r>
            <a:endParaRPr lang="en-US" sz="2400" smtClean="0"/>
          </a:p>
          <a:p>
            <a:pPr eaLnBrk="1" hangingPunct="1"/>
            <a:r>
              <a:rPr lang="en-US" sz="2400" smtClean="0"/>
              <a:t>Support </a:t>
            </a:r>
            <a:r>
              <a:rPr lang="en-US" sz="2400" b="1" smtClean="0"/>
              <a:t>update exchange</a:t>
            </a:r>
            <a:endParaRPr lang="en-US" sz="2400" smtClean="0"/>
          </a:p>
          <a:p>
            <a:pPr eaLnBrk="1" hangingPunct="1"/>
            <a:r>
              <a:rPr lang="en-US" sz="2400" smtClean="0"/>
              <a:t>Maintain </a:t>
            </a:r>
            <a:r>
              <a:rPr lang="en-US" sz="2400" b="1" smtClean="0"/>
              <a:t>data</a:t>
            </a:r>
            <a:r>
              <a:rPr lang="en-US" sz="2400" smtClean="0"/>
              <a:t> </a:t>
            </a:r>
            <a:r>
              <a:rPr lang="en-US" sz="2400" b="1" smtClean="0"/>
              <a:t>provenance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Requirements for </a:t>
            </a:r>
            <a:r>
              <a:rPr lang="en-US" sz="3600" cap="small" smtClean="0"/>
              <a:t>Orchestra</a:t>
            </a:r>
            <a:r>
              <a:rPr lang="en-US" sz="3600" smtClean="0"/>
              <a:t>, a Collaborative Data Sharing System (CDSS) </a:t>
            </a:r>
            <a:r>
              <a:rPr lang="en-US" sz="2800" smtClean="0"/>
              <a:t>[Ives+05]</a:t>
            </a:r>
            <a:endParaRPr lang="en-US" sz="3600"/>
          </a:p>
        </p:txBody>
      </p:sp>
      <p:sp>
        <p:nvSpPr>
          <p:cNvPr id="34" name="Rounded Rectangle 33"/>
          <p:cNvSpPr/>
          <p:nvPr/>
        </p:nvSpPr>
        <p:spPr>
          <a:xfrm>
            <a:off x="1676400" y="4419600"/>
            <a:ext cx="4953000" cy="2209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Flowchart: Magnetic Disk 3"/>
          <p:cNvSpPr/>
          <p:nvPr/>
        </p:nvSpPr>
        <p:spPr>
          <a:xfrm>
            <a:off x="5029200" y="4800600"/>
            <a:ext cx="838200" cy="9906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mtClean="0"/>
              <a:t>DBMS</a:t>
            </a:r>
            <a:endParaRPr lang="en-US" sz="2000"/>
          </a:p>
        </p:txBody>
      </p:sp>
      <p:pic>
        <p:nvPicPr>
          <p:cNvPr id="25612" name="Picture 6" descr="C:\Users\Todd J. Green\AppData\Local\Microsoft\Windows\Temporary Internet Files\Content.IE5\INSD27BY\MCj042417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981200" y="4648200"/>
            <a:ext cx="1597025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Arrow Connector 16"/>
          <p:cNvCxnSpPr/>
          <p:nvPr/>
        </p:nvCxnSpPr>
        <p:spPr>
          <a:xfrm rot="10800000">
            <a:off x="3733801" y="5181600"/>
            <a:ext cx="1066800" cy="225425"/>
          </a:xfrm>
          <a:prstGeom prst="curvedConnector3">
            <a:avLst>
              <a:gd name="adj1" fmla="val 50000"/>
            </a:avLst>
          </a:prstGeom>
          <a:ln w="25400" cap="flat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4" name="TextBox 26"/>
          <p:cNvSpPr txBox="1">
            <a:spLocks noChangeArrowheads="1"/>
          </p:cNvSpPr>
          <p:nvPr/>
        </p:nvSpPr>
        <p:spPr bwMode="auto">
          <a:xfrm>
            <a:off x="3657600" y="57912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smtClean="0">
                <a:solidFill>
                  <a:srgbClr val="002060"/>
                </a:solidFill>
              </a:rPr>
              <a:t>Queries, edits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934200" y="5791200"/>
            <a:ext cx="1295400" cy="381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/>
              <a:t>PUBLISH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943600" y="5410200"/>
            <a:ext cx="1143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smtClean="0">
                <a:solidFill>
                  <a:srgbClr val="002060"/>
                </a:solidFill>
              </a:rPr>
              <a:t>∆</a:t>
            </a:r>
            <a:r>
              <a:rPr lang="en-US" sz="2000" baseline="-25000">
                <a:solidFill>
                  <a:srgbClr val="002060"/>
                </a:solidFill>
              </a:rPr>
              <a:t>A</a:t>
            </a:r>
            <a:r>
              <a:rPr lang="en-US" sz="2000" smtClean="0">
                <a:solidFill>
                  <a:srgbClr val="002060"/>
                </a:solidFill>
                <a:latin typeface="Cambria Math" pitchFamily="18" charset="0"/>
              </a:rPr>
              <a:t>+/</a:t>
            </a:r>
            <a:r>
              <a:rPr lang="en-US" sz="2000">
                <a:solidFill>
                  <a:srgbClr val="002060"/>
                </a:solidFill>
                <a:latin typeface="Cambria Math" pitchFamily="18" charset="0"/>
              </a:rPr>
              <a:t>−</a:t>
            </a:r>
          </a:p>
        </p:txBody>
      </p:sp>
      <p:sp>
        <p:nvSpPr>
          <p:cNvPr id="22548" name="TextBox 37"/>
          <p:cNvSpPr txBox="1">
            <a:spLocks noChangeArrowheads="1"/>
          </p:cNvSpPr>
          <p:nvPr/>
        </p:nvSpPr>
        <p:spPr bwMode="auto">
          <a:xfrm>
            <a:off x="5791200" y="1981200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2060"/>
                </a:solidFill>
              </a:rPr>
              <a:t>∆</a:t>
            </a:r>
            <a:r>
              <a:rPr lang="en-US" sz="2000" baseline="-25000">
                <a:solidFill>
                  <a:srgbClr val="002060"/>
                </a:solidFill>
              </a:rPr>
              <a:t>B</a:t>
            </a:r>
            <a:r>
              <a:rPr lang="en-US" sz="2000">
                <a:solidFill>
                  <a:srgbClr val="002060"/>
                </a:solidFill>
                <a:latin typeface="Cambria Math" pitchFamily="18" charset="0"/>
              </a:rPr>
              <a:t>+/−</a:t>
            </a:r>
          </a:p>
        </p:txBody>
      </p:sp>
      <p:sp>
        <p:nvSpPr>
          <p:cNvPr id="22549" name="TextBox 38"/>
          <p:cNvSpPr txBox="1">
            <a:spLocks noChangeArrowheads="1"/>
          </p:cNvSpPr>
          <p:nvPr/>
        </p:nvSpPr>
        <p:spPr bwMode="auto">
          <a:xfrm>
            <a:off x="8001000" y="3276600"/>
            <a:ext cx="1143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2060"/>
                </a:solidFill>
              </a:rPr>
              <a:t>∆</a:t>
            </a:r>
            <a:r>
              <a:rPr lang="en-US" sz="2000" baseline="-25000">
                <a:solidFill>
                  <a:srgbClr val="002060"/>
                </a:solidFill>
              </a:rPr>
              <a:t>C</a:t>
            </a:r>
            <a:r>
              <a:rPr lang="en-US" sz="2000">
                <a:solidFill>
                  <a:srgbClr val="002060"/>
                </a:solidFill>
                <a:latin typeface="Cambria Math" pitchFamily="18" charset="0"/>
              </a:rPr>
              <a:t>+/−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B7A7C-0BB2-4D01-BD30-9A9978C4B6C0}" type="slidenum">
              <a:rPr lang="en-US"/>
              <a:pPr>
                <a:defRPr/>
              </a:pPr>
              <a:t>5</a:t>
            </a:fld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38" name="Straight Arrow Connector 37"/>
          <p:cNvCxnSpPr>
            <a:stCxn id="4" idx="1"/>
            <a:endCxn id="50" idx="2"/>
          </p:cNvCxnSpPr>
          <p:nvPr/>
        </p:nvCxnSpPr>
        <p:spPr>
          <a:xfrm rot="5400000" flipH="1" flipV="1">
            <a:off x="4648200" y="3505200"/>
            <a:ext cx="2095500" cy="495300"/>
          </a:xfrm>
          <a:prstGeom prst="curvedConnector2">
            <a:avLst/>
          </a:prstGeom>
          <a:ln w="254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" idx="4"/>
            <a:endCxn id="51" idx="3"/>
          </p:cNvCxnSpPr>
          <p:nvPr/>
        </p:nvCxnSpPr>
        <p:spPr>
          <a:xfrm flipV="1">
            <a:off x="5867400" y="4419600"/>
            <a:ext cx="2552700" cy="876300"/>
          </a:xfrm>
          <a:prstGeom prst="curvedConnector2">
            <a:avLst/>
          </a:prstGeom>
          <a:ln w="254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50" idx="4"/>
            <a:endCxn id="51" idx="2"/>
          </p:cNvCxnSpPr>
          <p:nvPr/>
        </p:nvCxnSpPr>
        <p:spPr>
          <a:xfrm>
            <a:off x="6477000" y="2705100"/>
            <a:ext cx="1676400" cy="1371600"/>
          </a:xfrm>
          <a:prstGeom prst="curvedConnector3">
            <a:avLst>
              <a:gd name="adj1" fmla="val 50000"/>
            </a:avLst>
          </a:prstGeom>
          <a:ln w="254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owchart: Magnetic Disk 49"/>
          <p:cNvSpPr/>
          <p:nvPr/>
        </p:nvSpPr>
        <p:spPr>
          <a:xfrm>
            <a:off x="5943600" y="2362200"/>
            <a:ext cx="533400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51" name="Flowchart: Magnetic Disk 50"/>
          <p:cNvSpPr/>
          <p:nvPr/>
        </p:nvSpPr>
        <p:spPr>
          <a:xfrm>
            <a:off x="8153400" y="3733800"/>
            <a:ext cx="533400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74" name="TextBox 26"/>
          <p:cNvSpPr txBox="1">
            <a:spLocks noChangeArrowheads="1"/>
          </p:cNvSpPr>
          <p:nvPr/>
        </p:nvSpPr>
        <p:spPr bwMode="auto">
          <a:xfrm>
            <a:off x="3048000" y="44196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smtClean="0">
                <a:solidFill>
                  <a:srgbClr val="002060"/>
                </a:solidFill>
              </a:rPr>
              <a:t>Peer A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75" name="TextBox 26"/>
          <p:cNvSpPr txBox="1">
            <a:spLocks noChangeArrowheads="1"/>
          </p:cNvSpPr>
          <p:nvPr/>
        </p:nvSpPr>
        <p:spPr bwMode="auto">
          <a:xfrm>
            <a:off x="5105400" y="30480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smtClean="0">
                <a:solidFill>
                  <a:srgbClr val="002060"/>
                </a:solidFill>
              </a:rPr>
              <a:t>Peer B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76" name="TextBox 26"/>
          <p:cNvSpPr txBox="1">
            <a:spLocks noChangeArrowheads="1"/>
          </p:cNvSpPr>
          <p:nvPr/>
        </p:nvSpPr>
        <p:spPr bwMode="auto">
          <a:xfrm>
            <a:off x="6629400" y="424809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smtClean="0">
                <a:solidFill>
                  <a:srgbClr val="002060"/>
                </a:solidFill>
              </a:rPr>
              <a:t>Peer C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5943600" y="5410200"/>
            <a:ext cx="1143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smtClean="0">
                <a:solidFill>
                  <a:srgbClr val="002060"/>
                </a:solidFill>
              </a:rPr>
              <a:t>∆</a:t>
            </a:r>
            <a:r>
              <a:rPr lang="en-US" sz="2000" baseline="-25000">
                <a:solidFill>
                  <a:srgbClr val="002060"/>
                </a:solidFill>
              </a:rPr>
              <a:t>A</a:t>
            </a:r>
            <a:r>
              <a:rPr lang="en-US" sz="2000" smtClean="0">
                <a:solidFill>
                  <a:srgbClr val="002060"/>
                </a:solidFill>
                <a:latin typeface="Cambria Math" pitchFamily="18" charset="0"/>
              </a:rPr>
              <a:t>+/</a:t>
            </a:r>
            <a:r>
              <a:rPr lang="en-US" sz="2000">
                <a:solidFill>
                  <a:srgbClr val="002060"/>
                </a:solidFill>
                <a:latin typeface="Cambria Math" pitchFamily="18" charset="0"/>
              </a:rPr>
              <a:t>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2375 -0.10694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-5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07083 -0.45138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4.44444E-6 L -0.01667 0.34862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174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-4.44444E-6 L -0.2375 0.19306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" y="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/>
      <p:bldP spid="35" grpId="0" uiExpand="1" animBg="1"/>
      <p:bldP spid="35" grpId="1" animBg="1"/>
      <p:bldP spid="37" grpId="0" uiExpand="1"/>
      <p:bldP spid="37" grpId="1" uiExpand="1"/>
      <p:bldP spid="22548" grpId="0" uiExpand="1"/>
      <p:bldP spid="22548" grpId="1" uiExpand="1"/>
      <p:bldP spid="22549" grpId="0" uiExpand="1"/>
      <p:bldP spid="22549" grpId="1" uiExpand="1"/>
      <p:bldP spid="50" grpId="0" uiExpand="1" animBg="1"/>
      <p:bldP spid="51" grpId="0" uiExpand="1" animBg="1"/>
      <p:bldP spid="75" grpId="0" uiExpand="1"/>
      <p:bldP spid="76" grpId="0" uiExpand="1"/>
      <p:bldP spid="77" grpId="0" uiExpand="1"/>
      <p:bldP spid="77" grpId="1" uiExpan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/>
          <p:cNvSpPr/>
          <p:nvPr/>
        </p:nvSpPr>
        <p:spPr>
          <a:xfrm>
            <a:off x="1295400" y="5638800"/>
            <a:ext cx="6629400" cy="1143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mtClean="0"/>
              <a:t>How </a:t>
            </a:r>
            <a:r>
              <a:rPr lang="en-US" cap="small" smtClean="0"/>
              <a:t>Orchestra</a:t>
            </a:r>
            <a:r>
              <a:rPr lang="en-US" smtClean="0"/>
              <a:t> addresses </a:t>
            </a:r>
            <a:br>
              <a:rPr lang="en-US" smtClean="0"/>
            </a:br>
            <a:r>
              <a:rPr lang="en-US" smtClean="0"/>
              <a:t>CDSS requirements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124200" y="3135630"/>
            <a:ext cx="685800" cy="533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smtClean="0">
                <a:latin typeface="Cambria"/>
                <a:ea typeface="Cambria Math" pitchFamily="18" charset="0"/>
              </a:rPr>
              <a:t>σ</a:t>
            </a:r>
            <a:endParaRPr lang="en-US" sz="200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581650" y="3135630"/>
            <a:ext cx="7239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ea typeface="Cambria Math" pitchFamily="18" charset="0"/>
              </a:rPr>
              <a:t>∆P</a:t>
            </a:r>
            <a:r>
              <a:rPr lang="en-US" sz="2000" baseline="-25000" smtClean="0">
                <a:solidFill>
                  <a:schemeClr val="tx1"/>
                </a:solidFill>
                <a:ea typeface="Cambria Math" pitchFamily="18" charset="0"/>
              </a:rPr>
              <a:t>c</a:t>
            </a:r>
            <a:endParaRPr lang="en-US" sz="2000">
              <a:solidFill>
                <a:schemeClr val="tx1"/>
              </a:solidFill>
              <a:ea typeface="Cambria Math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962900" y="3135630"/>
            <a:ext cx="6858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ea typeface="Cambria Math" pitchFamily="18" charset="0"/>
              </a:rPr>
              <a:t>∆P</a:t>
            </a:r>
            <a:r>
              <a:rPr lang="en-US" sz="2000" baseline="-25000" smtClean="0">
                <a:solidFill>
                  <a:schemeClr val="tx1"/>
                </a:solidFill>
                <a:ea typeface="Cambria Math" pitchFamily="18" charset="0"/>
              </a:rPr>
              <a:t>f</a:t>
            </a:r>
            <a:endParaRPr lang="en-US" sz="2000">
              <a:solidFill>
                <a:schemeClr val="tx1"/>
              </a:solidFill>
              <a:ea typeface="Cambria Math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76400" y="3135630"/>
            <a:ext cx="685800" cy="533400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/>
              <a:t>m</a:t>
            </a:r>
            <a:endParaRPr lang="en-US" sz="2000"/>
          </a:p>
        </p:txBody>
      </p:sp>
      <p:cxnSp>
        <p:nvCxnSpPr>
          <p:cNvPr id="17" name="Straight Arrow Connector 16"/>
          <p:cNvCxnSpPr>
            <a:stCxn id="60" idx="3"/>
            <a:endCxn id="4" idx="1"/>
          </p:cNvCxnSpPr>
          <p:nvPr/>
        </p:nvCxnSpPr>
        <p:spPr>
          <a:xfrm>
            <a:off x="1314450" y="3402330"/>
            <a:ext cx="361950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6553200" y="3059430"/>
            <a:ext cx="1143000" cy="685800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smtClean="0">
                <a:solidFill>
                  <a:srgbClr val="002060"/>
                </a:solidFill>
                <a:ea typeface="Cambria Math" pitchFamily="18" charset="0"/>
              </a:rPr>
              <a:t>Local curation</a:t>
            </a:r>
            <a:endParaRPr lang="en-US" sz="2000">
              <a:solidFill>
                <a:srgbClr val="002060"/>
              </a:solidFill>
              <a:ea typeface="Cambria Math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58000" y="2258938"/>
            <a:ext cx="533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Cambria Math" pitchFamily="18" charset="0"/>
                <a:ea typeface="Cambria Math" pitchFamily="18" charset="0"/>
              </a:rPr>
              <a:t>+</a:t>
            </a:r>
            <a:endParaRPr lang="en-US" sz="2000"/>
          </a:p>
        </p:txBody>
      </p:sp>
      <p:sp>
        <p:nvSpPr>
          <p:cNvPr id="10" name="Rounded Rectangle 9"/>
          <p:cNvSpPr/>
          <p:nvPr/>
        </p:nvSpPr>
        <p:spPr>
          <a:xfrm>
            <a:off x="6858000" y="4076700"/>
            <a:ext cx="533400" cy="45720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Cambria Math" pitchFamily="18" charset="0"/>
                <a:ea typeface="Cambria Math" pitchFamily="18" charset="0"/>
              </a:rPr>
              <a:t>−</a:t>
            </a:r>
            <a:endParaRPr lang="en-US" sz="2000"/>
          </a:p>
        </p:txBody>
      </p:sp>
      <p:cxnSp>
        <p:nvCxnSpPr>
          <p:cNvPr id="22" name="Straight Arrow Connector 21"/>
          <p:cNvCxnSpPr>
            <a:stCxn id="9" idx="2"/>
            <a:endCxn id="7" idx="0"/>
          </p:cNvCxnSpPr>
          <p:nvPr/>
        </p:nvCxnSpPr>
        <p:spPr>
          <a:xfrm rot="5400000">
            <a:off x="6953054" y="2887784"/>
            <a:ext cx="343292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0"/>
            <a:endCxn id="7" idx="2"/>
          </p:cNvCxnSpPr>
          <p:nvPr/>
        </p:nvCxnSpPr>
        <p:spPr>
          <a:xfrm rot="5400000" flipH="1" flipV="1">
            <a:off x="6958965" y="3910965"/>
            <a:ext cx="331470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14600" y="3643581"/>
            <a:ext cx="190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2060"/>
                </a:solidFill>
              </a:rPr>
              <a:t>Apply trust policies</a:t>
            </a:r>
          </a:p>
          <a:p>
            <a:pPr algn="ctr"/>
            <a:r>
              <a:rPr lang="en-US" sz="2000" smtClean="0">
                <a:solidFill>
                  <a:srgbClr val="002060"/>
                </a:solidFill>
              </a:rPr>
              <a:t>using provenance</a:t>
            </a:r>
            <a:endParaRPr lang="en-US" sz="2000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3000" y="3643581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2060"/>
                </a:solidFill>
              </a:rPr>
              <a:t>Translate through mappings with provenance</a:t>
            </a:r>
            <a:endParaRPr lang="en-US" sz="200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57800" y="38100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2060"/>
                </a:solidFill>
              </a:rPr>
              <a:t>Produce c</a:t>
            </a:r>
            <a:r>
              <a:rPr lang="en-US" sz="2000" smtClean="0">
                <a:solidFill>
                  <a:srgbClr val="002060"/>
                </a:solidFill>
              </a:rPr>
              <a:t>andidate </a:t>
            </a:r>
            <a:r>
              <a:rPr lang="en-US" sz="2000" smtClean="0">
                <a:solidFill>
                  <a:srgbClr val="002060"/>
                </a:solidFill>
              </a:rPr>
              <a:t>updates</a:t>
            </a:r>
            <a:endParaRPr lang="en-US" sz="200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67600" y="3797469"/>
            <a:ext cx="167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2060"/>
                </a:solidFill>
              </a:rPr>
              <a:t>Apply final updates to peer</a:t>
            </a:r>
            <a:endParaRPr lang="en-US" sz="2000">
              <a:solidFill>
                <a:srgbClr val="002060"/>
              </a:solidFill>
            </a:endParaRPr>
          </a:p>
        </p:txBody>
      </p:sp>
      <p:cxnSp>
        <p:nvCxnSpPr>
          <p:cNvPr id="33" name="Straight Arrow Connector 32"/>
          <p:cNvCxnSpPr>
            <a:stCxn id="4" idx="3"/>
            <a:endCxn id="5" idx="1"/>
          </p:cNvCxnSpPr>
          <p:nvPr/>
        </p:nvCxnSpPr>
        <p:spPr>
          <a:xfrm>
            <a:off x="2362200" y="3402330"/>
            <a:ext cx="762000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" idx="3"/>
            <a:endCxn id="38" idx="1"/>
          </p:cNvCxnSpPr>
          <p:nvPr/>
        </p:nvCxnSpPr>
        <p:spPr>
          <a:xfrm>
            <a:off x="3810000" y="3402330"/>
            <a:ext cx="571500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3"/>
            <a:endCxn id="7" idx="1"/>
          </p:cNvCxnSpPr>
          <p:nvPr/>
        </p:nvCxnSpPr>
        <p:spPr>
          <a:xfrm>
            <a:off x="6305550" y="3402330"/>
            <a:ext cx="247650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3"/>
            <a:endCxn id="11" idx="1"/>
          </p:cNvCxnSpPr>
          <p:nvPr/>
        </p:nvCxnSpPr>
        <p:spPr>
          <a:xfrm>
            <a:off x="7696200" y="3402330"/>
            <a:ext cx="266700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-76200" y="2362201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2060"/>
                </a:solidFill>
              </a:rPr>
              <a:t>Updates from other peers</a:t>
            </a:r>
            <a:endParaRPr lang="en-US" sz="200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05000" y="59436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002060"/>
                </a:solidFill>
              </a:rPr>
              <a:t>Contributions of this paper</a:t>
            </a:r>
            <a:endParaRPr lang="en-US" sz="3200">
              <a:solidFill>
                <a:srgbClr val="00206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238500" y="5429250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2</a:t>
            </a:r>
          </a:p>
        </p:txBody>
      </p:sp>
      <p:sp>
        <p:nvSpPr>
          <p:cNvPr id="34" name="Oval 33"/>
          <p:cNvSpPr/>
          <p:nvPr/>
        </p:nvSpPr>
        <p:spPr>
          <a:xfrm>
            <a:off x="6934200" y="5429250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790700" y="5429250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sp>
        <p:nvSpPr>
          <p:cNvPr id="49" name="Left Brace 48"/>
          <p:cNvSpPr/>
          <p:nvPr/>
        </p:nvSpPr>
        <p:spPr>
          <a:xfrm>
            <a:off x="1905000" y="4572000"/>
            <a:ext cx="228600" cy="1143000"/>
          </a:xfrm>
          <a:prstGeom prst="leftBrace">
            <a:avLst/>
          </a:prstGeom>
          <a:ln w="15875">
            <a:solidFill>
              <a:srgbClr val="00206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Left Brace 50"/>
          <p:cNvSpPr/>
          <p:nvPr/>
        </p:nvSpPr>
        <p:spPr>
          <a:xfrm>
            <a:off x="7029450" y="3429000"/>
            <a:ext cx="209550" cy="3429000"/>
          </a:xfrm>
          <a:prstGeom prst="leftBrace">
            <a:avLst/>
          </a:prstGeom>
          <a:ln w="15875">
            <a:solidFill>
              <a:srgbClr val="00206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B7A7C-0BB2-4D01-BD30-9A9978C4B6C0}" type="slidenum">
              <a:rPr lang="en-US"/>
              <a:pPr>
                <a:defRPr/>
              </a:pPr>
              <a:t>6</a:t>
            </a:fld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361950" y="3135630"/>
            <a:ext cx="9525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ea typeface="Cambria Math" pitchFamily="18" charset="0"/>
              </a:rPr>
              <a:t>∆P</a:t>
            </a:r>
            <a:r>
              <a:rPr lang="en-US" sz="2000" baseline="-25000" smtClean="0">
                <a:solidFill>
                  <a:schemeClr val="tx1"/>
                </a:solidFill>
                <a:ea typeface="Cambria Math" pitchFamily="18" charset="0"/>
              </a:rPr>
              <a:t>other</a:t>
            </a:r>
            <a:endParaRPr lang="en-US" sz="2000" baseline="-25000">
              <a:solidFill>
                <a:schemeClr val="tx1"/>
              </a:solidFill>
              <a:ea typeface="Cambria Math" pitchFamily="18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381500" y="3135630"/>
            <a:ext cx="685800" cy="53340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ea typeface="Cambria Math" pitchFamily="18" charset="0"/>
              </a:rPr>
              <a:t>r</a:t>
            </a:r>
            <a:endParaRPr lang="en-US" sz="2000">
              <a:ea typeface="Cambria Math" pitchFamily="18" charset="0"/>
            </a:endParaRPr>
          </a:p>
        </p:txBody>
      </p:sp>
      <p:cxnSp>
        <p:nvCxnSpPr>
          <p:cNvPr id="47" name="Straight Arrow Connector 46"/>
          <p:cNvCxnSpPr>
            <a:stCxn id="38" idx="3"/>
            <a:endCxn id="6" idx="1"/>
          </p:cNvCxnSpPr>
          <p:nvPr/>
        </p:nvCxnSpPr>
        <p:spPr>
          <a:xfrm>
            <a:off x="5067300" y="3402330"/>
            <a:ext cx="514350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886200" y="3951357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2060"/>
                </a:solidFill>
              </a:rPr>
              <a:t>Resolve conflicts</a:t>
            </a:r>
            <a:endParaRPr lang="en-US" sz="2000">
              <a:solidFill>
                <a:srgbClr val="002060"/>
              </a:solidFill>
            </a:endParaRPr>
          </a:p>
        </p:txBody>
      </p:sp>
      <p:sp>
        <p:nvSpPr>
          <p:cNvPr id="53" name="Left Brace 52"/>
          <p:cNvSpPr/>
          <p:nvPr/>
        </p:nvSpPr>
        <p:spPr>
          <a:xfrm>
            <a:off x="3352800" y="4572000"/>
            <a:ext cx="228600" cy="1143000"/>
          </a:xfrm>
          <a:prstGeom prst="leftBrace">
            <a:avLst/>
          </a:prstGeom>
          <a:ln w="15875">
            <a:solidFill>
              <a:srgbClr val="00206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smtClean="0"/>
              <a:t>From one peer’s perspective:</a:t>
            </a:r>
          </a:p>
        </p:txBody>
      </p:sp>
      <p:sp>
        <p:nvSpPr>
          <p:cNvPr id="42" name="Left Brace 41"/>
          <p:cNvSpPr/>
          <p:nvPr/>
        </p:nvSpPr>
        <p:spPr>
          <a:xfrm>
            <a:off x="4610100" y="4572000"/>
            <a:ext cx="228600" cy="1143000"/>
          </a:xfrm>
          <a:prstGeom prst="leftBrace">
            <a:avLst/>
          </a:prstGeom>
          <a:ln w="15875">
            <a:solidFill>
              <a:srgbClr val="00206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886200" y="5257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[TaylorIves06]</a:t>
            </a:r>
            <a:endParaRPr lang="en-US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" grpId="0" animBg="1"/>
      <p:bldP spid="6" grpId="0"/>
      <p:bldP spid="11" grpId="0"/>
      <p:bldP spid="4" grpId="0" animBg="1"/>
      <p:bldP spid="7" grpId="0" animBg="1"/>
      <p:bldP spid="9" grpId="0" animBg="1"/>
      <p:bldP spid="10" grpId="0" animBg="1"/>
      <p:bldP spid="28" grpId="0"/>
      <p:bldP spid="29" grpId="0"/>
      <p:bldP spid="30" grpId="0"/>
      <p:bldP spid="31" grpId="0"/>
      <p:bldP spid="40" grpId="0"/>
      <p:bldP spid="27" grpId="0"/>
      <p:bldP spid="32" grpId="0" animBg="1"/>
      <p:bldP spid="34" grpId="0" animBg="1"/>
      <p:bldP spid="26" grpId="0" animBg="1"/>
      <p:bldP spid="49" grpId="0" animBg="1"/>
      <p:bldP spid="51" grpId="0" animBg="1"/>
      <p:bldP spid="60" grpId="0"/>
      <p:bldP spid="38" grpId="0" animBg="1"/>
      <p:bldP spid="48" grpId="0"/>
      <p:bldP spid="53" grpId="0" animBg="1"/>
      <p:bldP spid="42" grpId="0" animBg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Roadmap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Update exchange in a CDSS:</a:t>
            </a:r>
          </a:p>
          <a:p>
            <a:pPr lvl="1" eaLnBrk="1" hangingPunct="1"/>
            <a:r>
              <a:rPr lang="en-US" b="1" smtClean="0"/>
              <a:t>Schema mappings</a:t>
            </a:r>
          </a:p>
          <a:p>
            <a:pPr lvl="1" eaLnBrk="1" hangingPunct="1"/>
            <a:r>
              <a:rPr lang="en-US" smtClean="0"/>
              <a:t>Tracking of </a:t>
            </a:r>
            <a:r>
              <a:rPr lang="en-US" b="1" smtClean="0"/>
              <a:t>data provenance</a:t>
            </a:r>
          </a:p>
          <a:p>
            <a:pPr lvl="1" eaLnBrk="1" hangingPunct="1"/>
            <a:r>
              <a:rPr lang="en-US" b="1" smtClean="0"/>
              <a:t>Incremental propagation</a:t>
            </a:r>
            <a:r>
              <a:rPr lang="en-US" smtClean="0"/>
              <a:t> of updates</a:t>
            </a:r>
          </a:p>
          <a:p>
            <a:pPr lvl="1" eaLnBrk="1" hangingPunct="1"/>
            <a:r>
              <a:rPr lang="en-US" smtClean="0"/>
              <a:t>Provenance-based </a:t>
            </a:r>
            <a:r>
              <a:rPr lang="en-US" b="1" smtClean="0"/>
              <a:t>trust policies</a:t>
            </a:r>
          </a:p>
          <a:p>
            <a:pPr lvl="1" eaLnBrk="1" hangingPunct="1"/>
            <a:r>
              <a:rPr lang="en-US" b="1" smtClean="0"/>
              <a:t>Local curation</a:t>
            </a:r>
            <a:r>
              <a:rPr lang="en-US" smtClean="0"/>
              <a:t> via insertions / deletions</a:t>
            </a:r>
          </a:p>
          <a:p>
            <a:pPr eaLnBrk="1" hangingPunct="1"/>
            <a:r>
              <a:rPr lang="en-US" smtClean="0"/>
              <a:t>Prototype implementation</a:t>
            </a:r>
          </a:p>
          <a:p>
            <a:pPr eaLnBrk="1" hangingPunct="1"/>
            <a:r>
              <a:rPr lang="en-US" smtClean="0"/>
              <a:t>Experimental evaluation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B7A7C-0BB2-4D01-BD30-9A9978C4B6C0}" type="slidenum">
              <a:rPr lang="en-US"/>
              <a:pPr>
                <a:defRPr/>
              </a:pPr>
              <a:t>7</a:t>
            </a:fld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ontent Placeholder 2"/>
          <p:cNvSpPr>
            <a:spLocks noGrp="1"/>
          </p:cNvSpPr>
          <p:nvPr>
            <p:ph idx="1"/>
          </p:nvPr>
        </p:nvSpPr>
        <p:spPr>
          <a:xfrm>
            <a:off x="304800" y="1265237"/>
            <a:ext cx="8686800" cy="5287963"/>
          </a:xfrm>
          <a:ln>
            <a:noFill/>
            <a:tailEnd type="triangle"/>
          </a:ln>
        </p:spPr>
        <p:txBody>
          <a:bodyPr/>
          <a:lstStyle/>
          <a:p>
            <a:pPr eaLnBrk="1" hangingPunct="1"/>
            <a:r>
              <a:rPr lang="en-US" sz="2400" smtClean="0"/>
              <a:t>CDSS setting: set of peers; set of declarative mappings (tgds)</a:t>
            </a:r>
          </a:p>
          <a:p>
            <a:pPr eaLnBrk="1" hangingPunct="1"/>
            <a:endParaRPr lang="en-US" sz="2400" b="1" smtClean="0"/>
          </a:p>
          <a:p>
            <a:pPr eaLnBrk="1" hangingPunct="1"/>
            <a:endParaRPr lang="en-US" sz="2400" b="1" smtClean="0"/>
          </a:p>
          <a:p>
            <a:pPr eaLnBrk="1" hangingPunct="1"/>
            <a:endParaRPr lang="en-US" sz="2400" b="1" smtClean="0"/>
          </a:p>
          <a:p>
            <a:pPr eaLnBrk="1" hangingPunct="1"/>
            <a:endParaRPr lang="en-US" sz="2400" smtClean="0"/>
          </a:p>
          <a:p>
            <a:pPr eaLnBrk="1" hangingPunct="1">
              <a:buNone/>
            </a:pPr>
            <a:endParaRPr lang="en-US" sz="2400" b="1" smtClean="0"/>
          </a:p>
          <a:p>
            <a:pPr eaLnBrk="1" hangingPunct="1"/>
            <a:r>
              <a:rPr lang="en-US" sz="2400" smtClean="0"/>
              <a:t>Given: setting, base data, updates</a:t>
            </a:r>
            <a:endParaRPr lang="en-US" sz="2400" b="1" smtClean="0"/>
          </a:p>
          <a:p>
            <a:pPr eaLnBrk="1" hangingPunct="1"/>
            <a:r>
              <a:rPr lang="en-US" sz="2400" smtClean="0"/>
              <a:t>Goal:</a:t>
            </a:r>
            <a:r>
              <a:rPr lang="en-US" sz="2400" b="1" smtClean="0"/>
              <a:t> </a:t>
            </a:r>
            <a:r>
              <a:rPr lang="en-US" sz="2400" smtClean="0"/>
              <a:t>local instance at each peer cf. </a:t>
            </a:r>
            <a:r>
              <a:rPr lang="en-US" sz="2400" b="1" smtClean="0"/>
              <a:t>data exchange</a:t>
            </a:r>
            <a:r>
              <a:rPr lang="en-US" sz="2400" smtClean="0"/>
              <a:t> paradigm [Fagin+03]</a:t>
            </a:r>
          </a:p>
          <a:p>
            <a:pPr lvl="1" eaLnBrk="1" hangingPunct="1"/>
            <a:r>
              <a:rPr lang="en-US" sz="2000" b="1" smtClean="0"/>
              <a:t>Universal solution</a:t>
            </a:r>
            <a:r>
              <a:rPr lang="en-US" sz="2000" smtClean="0"/>
              <a:t> yields the “</a:t>
            </a:r>
            <a:r>
              <a:rPr lang="en-US" sz="2000" b="1" smtClean="0"/>
              <a:t>certain answers</a:t>
            </a:r>
            <a:r>
              <a:rPr lang="en-US" sz="2000" smtClean="0"/>
              <a:t>” to queries</a:t>
            </a:r>
          </a:p>
          <a:p>
            <a:pPr lvl="1" eaLnBrk="1" hangingPunct="1"/>
            <a:r>
              <a:rPr lang="en-US" sz="2000" smtClean="0"/>
              <a:t>Can be computed using the</a:t>
            </a:r>
            <a:r>
              <a:rPr lang="en-US" sz="2000" b="1" smtClean="0"/>
              <a:t> chase</a:t>
            </a:r>
          </a:p>
          <a:p>
            <a:pPr eaLnBrk="1" hangingPunct="1"/>
            <a:r>
              <a:rPr lang="en-US" sz="2400" smtClean="0"/>
              <a:t>Our contribution: how to do it </a:t>
            </a:r>
            <a:r>
              <a:rPr lang="en-US" sz="2400" b="1" smtClean="0"/>
              <a:t>incrementally</a:t>
            </a:r>
            <a:r>
              <a:rPr lang="en-US" sz="2400" smtClean="0"/>
              <a:t>, with </a:t>
            </a:r>
            <a:r>
              <a:rPr lang="en-US" sz="2400" b="1" smtClean="0"/>
              <a:t>provenance</a:t>
            </a:r>
            <a:r>
              <a:rPr lang="en-US" sz="2400" smtClean="0"/>
              <a:t>...</a:t>
            </a:r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Mappings and updates</a:t>
            </a:r>
          </a:p>
        </p:txBody>
      </p:sp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2D141-671A-4811-9361-284446ADE282}" type="slidenum">
              <a:rPr lang="en-US"/>
              <a:pPr>
                <a:defRPr/>
              </a:pPr>
              <a:t>8</a:t>
            </a:fld>
            <a:endParaRPr lang="en-US" sz="1800">
              <a:solidFill>
                <a:schemeClr val="bg1"/>
              </a:solidFill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914400" y="1981200"/>
            <a:ext cx="2362200" cy="1752600"/>
            <a:chOff x="914400" y="1676400"/>
            <a:chExt cx="2362200" cy="1752600"/>
          </a:xfrm>
        </p:grpSpPr>
        <p:sp>
          <p:nvSpPr>
            <p:cNvPr id="36" name="Rounded Rectangle 35"/>
            <p:cNvSpPr/>
            <p:nvPr/>
          </p:nvSpPr>
          <p:spPr bwMode="auto">
            <a:xfrm>
              <a:off x="914400" y="2286000"/>
              <a:ext cx="533400" cy="533400"/>
            </a:xfrm>
            <a:prstGeom prst="roundRect">
              <a:avLst/>
            </a:prstGeom>
            <a:solidFill>
              <a:schemeClr val="accent6">
                <a:alpha val="51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1676400" y="1676400"/>
              <a:ext cx="533400" cy="609600"/>
            </a:xfrm>
            <a:prstGeom prst="roundRect">
              <a:avLst/>
            </a:prstGeom>
            <a:solidFill>
              <a:schemeClr val="accent3">
                <a:alpha val="51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8" name="Rounded Rectangle 37"/>
            <p:cNvSpPr/>
            <p:nvPr/>
          </p:nvSpPr>
          <p:spPr bwMode="auto">
            <a:xfrm>
              <a:off x="1981200" y="2819400"/>
              <a:ext cx="533400" cy="609600"/>
            </a:xfrm>
            <a:prstGeom prst="roundRect">
              <a:avLst/>
            </a:prstGeom>
            <a:solidFill>
              <a:schemeClr val="accent4">
                <a:alpha val="51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1"/>
                  </a:solidFill>
                </a:rPr>
                <a:t>U</a:t>
              </a:r>
            </a:p>
          </p:txBody>
        </p:sp>
        <p:cxnSp>
          <p:nvCxnSpPr>
            <p:cNvPr id="40" name="Straight Arrow Connector 39"/>
            <p:cNvCxnSpPr>
              <a:stCxn id="36" idx="0"/>
              <a:endCxn id="37" idx="1"/>
            </p:cNvCxnSpPr>
            <p:nvPr/>
          </p:nvCxnSpPr>
          <p:spPr>
            <a:xfrm rot="5400000" flipH="1" flipV="1">
              <a:off x="1276350" y="1885950"/>
              <a:ext cx="304800" cy="495300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6" idx="2"/>
              <a:endCxn id="38" idx="1"/>
            </p:cNvCxnSpPr>
            <p:nvPr/>
          </p:nvCxnSpPr>
          <p:spPr>
            <a:xfrm rot="16200000" flipH="1">
              <a:off x="1428750" y="2571750"/>
              <a:ext cx="304800" cy="800100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590800" y="2115979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smtClean="0"/>
                <a:t>∙</a:t>
              </a:r>
              <a:endParaRPr lang="en-US" sz="1200" b="1"/>
            </a:p>
          </p:txBody>
        </p:sp>
        <p:cxnSp>
          <p:nvCxnSpPr>
            <p:cNvPr id="52" name="Shape 51"/>
            <p:cNvCxnSpPr>
              <a:stCxn id="38" idx="3"/>
              <a:endCxn id="49" idx="3"/>
            </p:cNvCxnSpPr>
            <p:nvPr/>
          </p:nvCxnSpPr>
          <p:spPr>
            <a:xfrm flipV="1">
              <a:off x="2514600" y="2254479"/>
              <a:ext cx="304800" cy="869721"/>
            </a:xfrm>
            <a:prstGeom prst="curvedConnector3">
              <a:avLst>
                <a:gd name="adj1" fmla="val 175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53"/>
            <p:cNvCxnSpPr>
              <a:stCxn id="37" idx="3"/>
              <a:endCxn id="49" idx="0"/>
            </p:cNvCxnSpPr>
            <p:nvPr/>
          </p:nvCxnSpPr>
          <p:spPr>
            <a:xfrm>
              <a:off x="2209800" y="1981200"/>
              <a:ext cx="495300" cy="134779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hape 55"/>
            <p:cNvCxnSpPr>
              <a:stCxn id="49" idx="2"/>
              <a:endCxn id="37" idx="2"/>
            </p:cNvCxnSpPr>
            <p:nvPr/>
          </p:nvCxnSpPr>
          <p:spPr>
            <a:xfrm rot="5400000" flipH="1">
              <a:off x="2270611" y="1958489"/>
              <a:ext cx="106978" cy="762000"/>
            </a:xfrm>
            <a:prstGeom prst="curvedConnector3">
              <a:avLst>
                <a:gd name="adj1" fmla="val -213689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990600" y="1752600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smtClean="0"/>
                <a:t>m</a:t>
              </a:r>
              <a:r>
                <a:rPr lang="en-US" sz="1600" baseline="-25000" smtClean="0"/>
                <a:t>1</a:t>
              </a:r>
              <a:endParaRPr lang="en-US" sz="160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219200" y="3048000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smtClean="0"/>
                <a:t>m</a:t>
              </a:r>
              <a:r>
                <a:rPr lang="en-US" sz="1600" baseline="-25000" smtClean="0"/>
                <a:t>2</a:t>
              </a:r>
              <a:endParaRPr lang="en-US" sz="160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743200" y="1828800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smtClean="0"/>
                <a:t>m</a:t>
              </a:r>
              <a:r>
                <a:rPr lang="en-US" sz="1600" baseline="-25000" smtClean="0"/>
                <a:t>3</a:t>
              </a:r>
              <a:endParaRPr lang="en-US" sz="1600"/>
            </a:p>
          </p:txBody>
        </p:sp>
      </p:grp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8413" y="2209800"/>
            <a:ext cx="5868987" cy="134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ounded Rectangle 73"/>
          <p:cNvSpPr/>
          <p:nvPr/>
        </p:nvSpPr>
        <p:spPr>
          <a:xfrm>
            <a:off x="5638800" y="1752600"/>
            <a:ext cx="685800" cy="4572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5638800" y="2590800"/>
            <a:ext cx="685800" cy="4572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5632450" y="3200400"/>
            <a:ext cx="685800" cy="4572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5638800" y="4267200"/>
            <a:ext cx="685800" cy="4572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2667000" y="3124200"/>
            <a:ext cx="685800" cy="4572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2667000" y="2743200"/>
            <a:ext cx="685800" cy="4572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533400" y="5083628"/>
            <a:ext cx="3352800" cy="3048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`</a:t>
            </a:r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533400" y="5421086"/>
            <a:ext cx="3352800" cy="3048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533400" y="5758542"/>
            <a:ext cx="4267200" cy="3048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Incremental insertion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838200" y="2362200"/>
            <a:ext cx="1447800" cy="1447800"/>
          </a:xfrm>
          <a:prstGeom prst="roundRect">
            <a:avLst/>
          </a:prstGeom>
          <a:solidFill>
            <a:schemeClr val="accent6"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657600" y="2209800"/>
            <a:ext cx="1447800" cy="1828800"/>
          </a:xfrm>
          <a:prstGeom prst="roundRect">
            <a:avLst/>
          </a:prstGeom>
          <a:solidFill>
            <a:schemeClr val="accent3"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" name="Flowchart: Process 10"/>
          <p:cNvSpPr/>
          <p:nvPr/>
        </p:nvSpPr>
        <p:spPr bwMode="auto">
          <a:xfrm>
            <a:off x="3962400" y="3048000"/>
            <a:ext cx="838200" cy="304800"/>
          </a:xfrm>
          <a:prstGeom prst="flowChartProcess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(3, 2)</a:t>
            </a:r>
          </a:p>
        </p:txBody>
      </p:sp>
      <p:sp>
        <p:nvSpPr>
          <p:cNvPr id="13" name="Flowchart: Process 12"/>
          <p:cNvSpPr/>
          <p:nvPr/>
        </p:nvSpPr>
        <p:spPr bwMode="auto">
          <a:xfrm>
            <a:off x="3962400" y="3429000"/>
            <a:ext cx="838200" cy="304800"/>
          </a:xfrm>
          <a:prstGeom prst="flowChartProcess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(1, 3)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6934200" y="2362200"/>
            <a:ext cx="1447800" cy="1524000"/>
          </a:xfrm>
          <a:prstGeom prst="roundRect">
            <a:avLst/>
          </a:prstGeom>
          <a:solidFill>
            <a:schemeClr val="accent4"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17" name="Flowchart: Process 16"/>
          <p:cNvSpPr/>
          <p:nvPr/>
        </p:nvSpPr>
        <p:spPr bwMode="auto">
          <a:xfrm>
            <a:off x="7239000" y="2895600"/>
            <a:ext cx="838200" cy="304800"/>
          </a:xfrm>
          <a:prstGeom prst="flowChartProcess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ambria Math" pitchFamily="18" charset="0"/>
                <a:ea typeface="Cambria Math" pitchFamily="18" charset="0"/>
              </a:rPr>
              <a:t>(2, 5)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304800" y="1828800"/>
            <a:ext cx="1752600" cy="1295400"/>
            <a:chOff x="304800" y="1828800"/>
            <a:chExt cx="1752600" cy="1295400"/>
          </a:xfrm>
        </p:grpSpPr>
        <p:sp>
          <p:nvSpPr>
            <p:cNvPr id="6" name="Flowchart: Process 5"/>
            <p:cNvSpPr/>
            <p:nvPr/>
          </p:nvSpPr>
          <p:spPr bwMode="auto">
            <a:xfrm>
              <a:off x="1066800" y="2819400"/>
              <a:ext cx="990600" cy="304800"/>
            </a:xfrm>
            <a:prstGeom prst="flowChartProcess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(3, 5, 2)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304800" y="1828800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+</a:t>
              </a:r>
            </a:p>
          </p:txBody>
        </p:sp>
        <p:cxnSp>
          <p:nvCxnSpPr>
            <p:cNvPr id="35" name="Straight Arrow Connector 41"/>
            <p:cNvCxnSpPr>
              <a:stCxn id="32" idx="4"/>
              <a:endCxn id="6" idx="1"/>
            </p:cNvCxnSpPr>
            <p:nvPr/>
          </p:nvCxnSpPr>
          <p:spPr>
            <a:xfrm rot="16200000" flipH="1">
              <a:off x="392907" y="2297906"/>
              <a:ext cx="852487" cy="4953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04800" y="3200400"/>
            <a:ext cx="1752600" cy="1204913"/>
            <a:chOff x="304800" y="3200400"/>
            <a:chExt cx="1752600" cy="1204913"/>
          </a:xfrm>
        </p:grpSpPr>
        <p:sp>
          <p:nvSpPr>
            <p:cNvPr id="7" name="Flowchart: Process 6"/>
            <p:cNvSpPr/>
            <p:nvPr/>
          </p:nvSpPr>
          <p:spPr bwMode="auto">
            <a:xfrm>
              <a:off x="1066800" y="3200400"/>
              <a:ext cx="990600" cy="304800"/>
            </a:xfrm>
            <a:prstGeom prst="flowChartProcess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(1, </a:t>
              </a:r>
              <a:r>
                <a:rPr lang="en-US" smtClean="0">
                  <a:latin typeface="Cambria Math" pitchFamily="18" charset="0"/>
                  <a:ea typeface="Cambria Math" pitchFamily="18" charset="0"/>
                </a:rPr>
                <a:t>3, </a:t>
              </a:r>
              <a:r>
                <a:rPr lang="en-US">
                  <a:latin typeface="Cambria Math" pitchFamily="18" charset="0"/>
                  <a:ea typeface="Cambria Math" pitchFamily="18" charset="0"/>
                </a:rPr>
                <a:t>3)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304800" y="4114800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+</a:t>
              </a:r>
            </a:p>
          </p:txBody>
        </p:sp>
        <p:cxnSp>
          <p:nvCxnSpPr>
            <p:cNvPr id="36" name="Straight Arrow Connector 41"/>
            <p:cNvCxnSpPr>
              <a:stCxn id="33" idx="0"/>
              <a:endCxn id="7" idx="1"/>
            </p:cNvCxnSpPr>
            <p:nvPr/>
          </p:nvCxnSpPr>
          <p:spPr>
            <a:xfrm rot="5400000" flipH="1" flipV="1">
              <a:off x="438150" y="3486150"/>
              <a:ext cx="762000" cy="4953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3124200" y="1600200"/>
            <a:ext cx="1676400" cy="1371600"/>
            <a:chOff x="3124200" y="1600200"/>
            <a:chExt cx="1676400" cy="1371600"/>
          </a:xfrm>
        </p:grpSpPr>
        <p:sp>
          <p:nvSpPr>
            <p:cNvPr id="10" name="Flowchart: Process 9"/>
            <p:cNvSpPr/>
            <p:nvPr/>
          </p:nvSpPr>
          <p:spPr bwMode="auto">
            <a:xfrm>
              <a:off x="3962400" y="2667000"/>
              <a:ext cx="838200" cy="304800"/>
            </a:xfrm>
            <a:prstGeom prst="flowChartProcess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(3, 5)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3124200" y="1600200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+</a:t>
              </a:r>
            </a:p>
          </p:txBody>
        </p:sp>
        <p:cxnSp>
          <p:nvCxnSpPr>
            <p:cNvPr id="39" name="Straight Arrow Connector 41"/>
            <p:cNvCxnSpPr>
              <a:stCxn id="31" idx="4"/>
              <a:endCxn id="10" idx="1"/>
            </p:cNvCxnSpPr>
            <p:nvPr/>
          </p:nvCxnSpPr>
          <p:spPr>
            <a:xfrm rot="16200000" flipH="1">
              <a:off x="3212306" y="2069307"/>
              <a:ext cx="928687" cy="5715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2057400" y="2819400"/>
            <a:ext cx="1904999" cy="381000"/>
            <a:chOff x="2057400" y="2819400"/>
            <a:chExt cx="1904999" cy="381000"/>
          </a:xfrm>
        </p:grpSpPr>
        <p:sp>
          <p:nvSpPr>
            <p:cNvPr id="22" name="Oval 21"/>
            <p:cNvSpPr/>
            <p:nvPr/>
          </p:nvSpPr>
          <p:spPr>
            <a:xfrm>
              <a:off x="2743200" y="2819400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1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37" name="Straight Arrow Connector 41"/>
            <p:cNvCxnSpPr>
              <a:stCxn id="6" idx="3"/>
              <a:endCxn id="22" idx="2"/>
            </p:cNvCxnSpPr>
            <p:nvPr/>
          </p:nvCxnSpPr>
          <p:spPr>
            <a:xfrm flipV="1">
              <a:off x="2057400" y="2964657"/>
              <a:ext cx="685800" cy="7143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1"/>
            <p:cNvCxnSpPr>
              <a:stCxn id="22" idx="5"/>
              <a:endCxn id="11" idx="1"/>
            </p:cNvCxnSpPr>
            <p:nvPr/>
          </p:nvCxnSpPr>
          <p:spPr>
            <a:xfrm rot="16200000" flipH="1">
              <a:off x="3513926" y="2751926"/>
              <a:ext cx="133032" cy="763915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2057400" y="3200400"/>
            <a:ext cx="1904999" cy="381000"/>
            <a:chOff x="2057400" y="3200400"/>
            <a:chExt cx="1904999" cy="381000"/>
          </a:xfrm>
        </p:grpSpPr>
        <p:sp>
          <p:nvSpPr>
            <p:cNvPr id="25" name="Oval 24"/>
            <p:cNvSpPr/>
            <p:nvPr/>
          </p:nvSpPr>
          <p:spPr>
            <a:xfrm>
              <a:off x="2743200" y="3200400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1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38" name="Straight Arrow Connector 41"/>
            <p:cNvCxnSpPr>
              <a:stCxn id="7" idx="3"/>
              <a:endCxn id="25" idx="2"/>
            </p:cNvCxnSpPr>
            <p:nvPr/>
          </p:nvCxnSpPr>
          <p:spPr>
            <a:xfrm flipV="1">
              <a:off x="2057400" y="3345657"/>
              <a:ext cx="685800" cy="7143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25" idx="5"/>
              <a:endCxn id="13" idx="1"/>
            </p:cNvCxnSpPr>
            <p:nvPr/>
          </p:nvCxnSpPr>
          <p:spPr>
            <a:xfrm rot="16200000" flipH="1">
              <a:off x="3513926" y="3132926"/>
              <a:ext cx="133032" cy="763915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1562100" y="1843087"/>
            <a:ext cx="5676900" cy="1204913"/>
            <a:chOff x="1562100" y="1843087"/>
            <a:chExt cx="5676900" cy="1204913"/>
          </a:xfrm>
        </p:grpSpPr>
        <p:sp>
          <p:nvSpPr>
            <p:cNvPr id="21" name="Oval 20"/>
            <p:cNvSpPr/>
            <p:nvPr/>
          </p:nvSpPr>
          <p:spPr>
            <a:xfrm>
              <a:off x="5715000" y="1843087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2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44" name="Straight Arrow Connector 41"/>
            <p:cNvCxnSpPr>
              <a:stCxn id="6" idx="0"/>
              <a:endCxn id="21" idx="2"/>
            </p:cNvCxnSpPr>
            <p:nvPr/>
          </p:nvCxnSpPr>
          <p:spPr>
            <a:xfrm rot="5400000" flipH="1" flipV="1">
              <a:off x="3223022" y="327422"/>
              <a:ext cx="831056" cy="41529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1"/>
            <p:cNvCxnSpPr>
              <a:stCxn id="21" idx="6"/>
              <a:endCxn id="17" idx="1"/>
            </p:cNvCxnSpPr>
            <p:nvPr/>
          </p:nvCxnSpPr>
          <p:spPr>
            <a:xfrm>
              <a:off x="6248400" y="1988344"/>
              <a:ext cx="990600" cy="1059656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4800600" y="2681287"/>
            <a:ext cx="2438400" cy="519113"/>
            <a:chOff x="4800600" y="2681287"/>
            <a:chExt cx="2438400" cy="519113"/>
          </a:xfrm>
        </p:grpSpPr>
        <p:sp>
          <p:nvSpPr>
            <p:cNvPr id="24" name="Oval 23"/>
            <p:cNvSpPr/>
            <p:nvPr/>
          </p:nvSpPr>
          <p:spPr>
            <a:xfrm>
              <a:off x="5715000" y="2681287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mtClean="0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3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46" name="Straight Arrow Connector 41"/>
            <p:cNvCxnSpPr>
              <a:stCxn id="10" idx="3"/>
              <a:endCxn id="24" idx="2"/>
            </p:cNvCxnSpPr>
            <p:nvPr/>
          </p:nvCxnSpPr>
          <p:spPr>
            <a:xfrm>
              <a:off x="4800600" y="2819400"/>
              <a:ext cx="914400" cy="7144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1"/>
            <p:cNvCxnSpPr>
              <a:stCxn id="17" idx="1"/>
              <a:endCxn id="24" idx="6"/>
            </p:cNvCxnSpPr>
            <p:nvPr/>
          </p:nvCxnSpPr>
          <p:spPr>
            <a:xfrm rot="10800000">
              <a:off x="6248400" y="2826544"/>
              <a:ext cx="990600" cy="221456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1"/>
            <p:cNvCxnSpPr>
              <a:stCxn id="24" idx="3"/>
              <a:endCxn id="11" idx="3"/>
            </p:cNvCxnSpPr>
            <p:nvPr/>
          </p:nvCxnSpPr>
          <p:spPr>
            <a:xfrm rot="5400000">
              <a:off x="5161286" y="2568570"/>
              <a:ext cx="271145" cy="992515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1562100" y="3505200"/>
            <a:ext cx="6096000" cy="1143000"/>
            <a:chOff x="1562100" y="3505200"/>
            <a:chExt cx="6096000" cy="1143000"/>
          </a:xfrm>
        </p:grpSpPr>
        <p:sp>
          <p:nvSpPr>
            <p:cNvPr id="26" name="Oval 25"/>
            <p:cNvSpPr/>
            <p:nvPr/>
          </p:nvSpPr>
          <p:spPr>
            <a:xfrm>
              <a:off x="5715000" y="4357688"/>
              <a:ext cx="533400" cy="29051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2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53" name="Straight Arrow Connector 41"/>
            <p:cNvCxnSpPr>
              <a:stCxn id="7" idx="2"/>
              <a:endCxn id="26" idx="2"/>
            </p:cNvCxnSpPr>
            <p:nvPr/>
          </p:nvCxnSpPr>
          <p:spPr>
            <a:xfrm rot="16200000" flipH="1">
              <a:off x="3139678" y="1927622"/>
              <a:ext cx="997744" cy="41529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41"/>
            <p:cNvCxnSpPr>
              <a:stCxn id="26" idx="6"/>
              <a:endCxn id="20" idx="2"/>
            </p:cNvCxnSpPr>
            <p:nvPr/>
          </p:nvCxnSpPr>
          <p:spPr>
            <a:xfrm flipV="1">
              <a:off x="6248400" y="3581400"/>
              <a:ext cx="1409700" cy="921544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4381500" y="3290887"/>
            <a:ext cx="2857500" cy="442913"/>
            <a:chOff x="4381500" y="3290887"/>
            <a:chExt cx="2857500" cy="442913"/>
          </a:xfrm>
        </p:grpSpPr>
        <p:sp>
          <p:nvSpPr>
            <p:cNvPr id="30" name="Oval 29"/>
            <p:cNvSpPr/>
            <p:nvPr/>
          </p:nvSpPr>
          <p:spPr>
            <a:xfrm>
              <a:off x="5715000" y="3290887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mtClean="0">
                  <a:ea typeface="Cambria Math" pitchFamily="18" charset="0"/>
                </a:rPr>
                <a:t>m</a:t>
              </a:r>
              <a:r>
                <a:rPr lang="en-US" baseline="-25000">
                  <a:ea typeface="Cambria Math" pitchFamily="18" charset="0"/>
                </a:rPr>
                <a:t>3</a:t>
              </a:r>
              <a:endParaRPr lang="en-US">
                <a:ea typeface="Cambria Math" pitchFamily="18" charset="0"/>
              </a:endParaRPr>
            </a:p>
          </p:txBody>
        </p:sp>
        <p:cxnSp>
          <p:nvCxnSpPr>
            <p:cNvPr id="54" name="Straight Arrow Connector 41"/>
            <p:cNvCxnSpPr>
              <a:stCxn id="20" idx="1"/>
              <a:endCxn id="30" idx="6"/>
            </p:cNvCxnSpPr>
            <p:nvPr/>
          </p:nvCxnSpPr>
          <p:spPr>
            <a:xfrm rot="10800000" flipV="1">
              <a:off x="6248400" y="3429000"/>
              <a:ext cx="990600" cy="7144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41"/>
            <p:cNvCxnSpPr>
              <a:stCxn id="13" idx="2"/>
              <a:endCxn id="30" idx="4"/>
            </p:cNvCxnSpPr>
            <p:nvPr/>
          </p:nvCxnSpPr>
          <p:spPr>
            <a:xfrm rot="5400000" flipH="1" flipV="1">
              <a:off x="5105400" y="2857500"/>
              <a:ext cx="152400" cy="1600200"/>
            </a:xfrm>
            <a:prstGeom prst="curvedConnector3">
              <a:avLst>
                <a:gd name="adj1" fmla="val -1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41"/>
            <p:cNvCxnSpPr>
              <a:stCxn id="30" idx="2"/>
              <a:endCxn id="13" idx="3"/>
            </p:cNvCxnSpPr>
            <p:nvPr/>
          </p:nvCxnSpPr>
          <p:spPr>
            <a:xfrm rot="10800000" flipV="1">
              <a:off x="4800600" y="3436144"/>
              <a:ext cx="914400" cy="145256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6A1DF-5C21-4372-8A1C-A6A5427DB1BC}" type="slidenum">
              <a:rPr lang="en-US"/>
              <a:pPr>
                <a:defRPr/>
              </a:pPr>
              <a:t>9</a:t>
            </a:fld>
            <a:endParaRPr lang="en-US" sz="1800">
              <a:solidFill>
                <a:schemeClr val="bg1"/>
              </a:solidFill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7239000" y="3276600"/>
            <a:ext cx="1600200" cy="1524000"/>
            <a:chOff x="7239000" y="3276600"/>
            <a:chExt cx="1600200" cy="1524000"/>
          </a:xfrm>
        </p:grpSpPr>
        <p:sp>
          <p:nvSpPr>
            <p:cNvPr id="20" name="Flowchart: Process 19"/>
            <p:cNvSpPr/>
            <p:nvPr/>
          </p:nvSpPr>
          <p:spPr bwMode="auto">
            <a:xfrm>
              <a:off x="7239000" y="3276600"/>
              <a:ext cx="838200" cy="304800"/>
            </a:xfrm>
            <a:prstGeom prst="flowChartProcess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(3, </a:t>
              </a:r>
              <a:r>
                <a:rPr lang="en-US" smtClean="0">
                  <a:latin typeface="Cambria Math" pitchFamily="18" charset="0"/>
                  <a:ea typeface="Cambria Math" pitchFamily="18" charset="0"/>
                </a:rPr>
                <a:t>3)</a:t>
              </a:r>
              <a:endParaRPr lang="en-US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8305800" y="4510087"/>
              <a:ext cx="533400" cy="290513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5486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Cambria Math" pitchFamily="18" charset="0"/>
                  <a:ea typeface="Cambria Math" pitchFamily="18" charset="0"/>
                </a:rPr>
                <a:t>+</a:t>
              </a:r>
            </a:p>
          </p:txBody>
        </p:sp>
        <p:cxnSp>
          <p:nvCxnSpPr>
            <p:cNvPr id="80" name="Straight Arrow Connector 41"/>
            <p:cNvCxnSpPr>
              <a:stCxn id="79" idx="0"/>
              <a:endCxn id="20" idx="3"/>
            </p:cNvCxnSpPr>
            <p:nvPr/>
          </p:nvCxnSpPr>
          <p:spPr>
            <a:xfrm rot="16200000" flipV="1">
              <a:off x="7784307" y="3721894"/>
              <a:ext cx="1081087" cy="495300"/>
            </a:xfrm>
            <a:prstGeom prst="curvedConnector2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4953000" y="50292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</a:rPr>
              <a:t>This graph represents the provenance information that </a:t>
            </a:r>
            <a:r>
              <a:rPr lang="en-US" sz="2400" cap="small" smtClean="0">
                <a:solidFill>
                  <a:srgbClr val="002060"/>
                </a:solidFill>
              </a:rPr>
              <a:t>Orchestra</a:t>
            </a:r>
            <a:r>
              <a:rPr lang="en-US" sz="2400" smtClean="0">
                <a:solidFill>
                  <a:srgbClr val="002060"/>
                </a:solidFill>
              </a:rPr>
              <a:t> maintains</a:t>
            </a:r>
            <a:endParaRPr lang="en-US" sz="2400">
              <a:solidFill>
                <a:srgbClr val="002060"/>
              </a:solidFill>
            </a:endParaRPr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9858" y="5029200"/>
            <a:ext cx="5868987" cy="134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4" grpId="1" animBg="1"/>
      <p:bldP spid="73" grpId="0" animBg="1"/>
      <p:bldP spid="73" grpId="1" animBg="1"/>
      <p:bldP spid="72" grpId="0" animBg="1"/>
      <p:bldP spid="72" grpId="1" animBg="1"/>
      <p:bldP spid="71" grpId="0" animBg="1"/>
      <p:bldP spid="71" grpId="1" animBg="1"/>
      <p:bldP spid="70" grpId="0" animBg="1"/>
      <p:bldP spid="70" grpId="1" animBg="1"/>
      <p:bldP spid="69" grpId="0" animBg="1"/>
      <p:bldP spid="69" grpId="1" animBg="1"/>
      <p:bldP spid="47" grpId="0" animBg="1"/>
      <p:bldP spid="47" grpId="1" animBg="1"/>
      <p:bldP spid="47" grpId="2" animBg="1"/>
      <p:bldP spid="47" grpId="3" animBg="1"/>
      <p:bldP spid="49" grpId="0" animBg="1"/>
      <p:bldP spid="49" grpId="1" animBg="1"/>
      <p:bldP spid="49" grpId="2" animBg="1"/>
      <p:bldP spid="49" grpId="3" animBg="1"/>
      <p:bldP spid="51" grpId="0" animBg="1"/>
      <p:bldP spid="51" grpId="1" animBg="1"/>
      <p:bldP spid="51" grpId="2" animBg="1"/>
      <p:bldP spid="51" grpId="3" animBg="1"/>
      <p:bldP spid="11" grpId="0" animBg="1"/>
      <p:bldP spid="13" grpId="0" animBg="1"/>
      <p:bldP spid="17" grpId="0" animBg="1"/>
      <p:bldP spid="62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03EB2"/>
      </a:dk2>
      <a:lt2>
        <a:srgbClr val="EEECE1"/>
      </a:lt2>
      <a:accent1>
        <a:srgbClr val="4F81BD"/>
      </a:accent1>
      <a:accent2>
        <a:srgbClr val="A8003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4529</TotalTime>
  <Words>1517</Words>
  <Application>Microsoft Office PowerPoint</Application>
  <PresentationFormat>On-screen Show (4:3)</PresentationFormat>
  <Paragraphs>299</Paragraphs>
  <Slides>24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Office Theme</vt:lpstr>
      <vt:lpstr>Chart</vt:lpstr>
      <vt:lpstr>Acrobat Document</vt:lpstr>
      <vt:lpstr>Document</vt:lpstr>
      <vt:lpstr>Update Exchange with  Mappings and Provenance</vt:lpstr>
      <vt:lpstr>Adoption of data integration tools</vt:lpstr>
      <vt:lpstr>Not because the problem is too hard!</vt:lpstr>
      <vt:lpstr>Needs unmet by data integration tools</vt:lpstr>
      <vt:lpstr>Requirements for Orchestra, a Collaborative Data Sharing System (CDSS) [Ives+05]</vt:lpstr>
      <vt:lpstr>How Orchestra addresses  CDSS requirements</vt:lpstr>
      <vt:lpstr>Roadmap</vt:lpstr>
      <vt:lpstr>Mappings and updates</vt:lpstr>
      <vt:lpstr>Incremental insertion</vt:lpstr>
      <vt:lpstr>Incremental deletion</vt:lpstr>
      <vt:lpstr>Other approaches to  incremental deletion</vt:lpstr>
      <vt:lpstr>Trust policies (not every update should be propagated)</vt:lpstr>
      <vt:lpstr>Local curations</vt:lpstr>
      <vt:lpstr>Prototype implementation</vt:lpstr>
      <vt:lpstr>Experimental evaluation</vt:lpstr>
      <vt:lpstr>Incremental deletion algorithm yields significant speedup</vt:lpstr>
      <vt:lpstr>System scales to realistic #s of peers</vt:lpstr>
      <vt:lpstr>Contributions</vt:lpstr>
      <vt:lpstr>Related work</vt:lpstr>
      <vt:lpstr>CDSS as a research platform: promising future directions</vt:lpstr>
      <vt:lpstr>Ongoing work at Penn</vt:lpstr>
      <vt:lpstr>Slide 22</vt:lpstr>
      <vt:lpstr>Bioinformatics mappings example</vt:lpstr>
      <vt:lpstr>Delta rules for insertions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Exchange with Mappings and Provenance</dc:title>
  <dc:creator>Todd J. Green</dc:creator>
  <cp:lastModifiedBy>Todd J. Green</cp:lastModifiedBy>
  <cp:revision>626</cp:revision>
  <dcterms:created xsi:type="dcterms:W3CDTF">2007-09-10T18:57:15Z</dcterms:created>
  <dcterms:modified xsi:type="dcterms:W3CDTF">2007-09-26T13:48:09Z</dcterms:modified>
</cp:coreProperties>
</file>