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99" r:id="rId3"/>
    <p:sldId id="350" r:id="rId4"/>
    <p:sldId id="334" r:id="rId5"/>
    <p:sldId id="322" r:id="rId6"/>
    <p:sldId id="339" r:id="rId7"/>
    <p:sldId id="298" r:id="rId8"/>
    <p:sldId id="311" r:id="rId9"/>
    <p:sldId id="320" r:id="rId10"/>
    <p:sldId id="321" r:id="rId11"/>
    <p:sldId id="313" r:id="rId12"/>
    <p:sldId id="274" r:id="rId13"/>
    <p:sldId id="286" r:id="rId14"/>
    <p:sldId id="287" r:id="rId15"/>
    <p:sldId id="295" r:id="rId16"/>
    <p:sldId id="351" r:id="rId17"/>
    <p:sldId id="352" r:id="rId18"/>
    <p:sldId id="337" r:id="rId19"/>
    <p:sldId id="303" r:id="rId20"/>
    <p:sldId id="338" r:id="rId21"/>
    <p:sldId id="289" r:id="rId22"/>
    <p:sldId id="323" r:id="rId23"/>
    <p:sldId id="341" r:id="rId24"/>
    <p:sldId id="342" r:id="rId25"/>
    <p:sldId id="343" r:id="rId26"/>
    <p:sldId id="345" r:id="rId27"/>
    <p:sldId id="346" r:id="rId28"/>
    <p:sldId id="347" r:id="rId29"/>
    <p:sldId id="348" r:id="rId30"/>
    <p:sldId id="349" r:id="rId31"/>
    <p:sldId id="305" r:id="rId32"/>
    <p:sldId id="304" r:id="rId33"/>
    <p:sldId id="314" r:id="rId34"/>
    <p:sldId id="357" r:id="rId35"/>
    <p:sldId id="355" r:id="rId36"/>
    <p:sldId id="277" r:id="rId37"/>
    <p:sldId id="279" r:id="rId38"/>
    <p:sldId id="280" r:id="rId39"/>
    <p:sldId id="30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E00"/>
    <a:srgbClr val="E05C5D"/>
    <a:srgbClr val="73D5E4"/>
    <a:srgbClr val="000000"/>
    <a:srgbClr val="41FF06"/>
    <a:srgbClr val="FFFFFF"/>
    <a:srgbClr val="83D6E5"/>
    <a:srgbClr val="5ED7E3"/>
    <a:srgbClr val="E25E3E"/>
    <a:srgbClr val="632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02" autoAdjust="0"/>
  </p:normalViewPr>
  <p:slideViewPr>
    <p:cSldViewPr>
      <p:cViewPr varScale="1">
        <p:scale>
          <a:sx n="66" d="100"/>
          <a:sy n="66" d="100"/>
        </p:scale>
        <p:origin x="190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Sheet1!$B$1</c:f>
              <c:strCache>
                <c:ptCount val="1"/>
                <c:pt idx="0">
                  <c:v>Apps</c:v>
                </c:pt>
              </c:strCache>
            </c:strRef>
          </c:tx>
          <c:dPt>
            <c:idx val="1"/>
            <c:bubble3D val="0"/>
            <c:spPr>
              <a:solidFill>
                <a:srgbClr val="83D6E5"/>
              </a:solidFill>
            </c:spPr>
          </c:dPt>
          <c:dPt>
            <c:idx val="2"/>
            <c:bubble3D val="0"/>
            <c:spPr>
              <a:solidFill>
                <a:srgbClr val="E25E3E"/>
              </a:solidFill>
            </c:spPr>
          </c:dPt>
          <c:dPt>
            <c:idx val="3"/>
            <c:bubble3D val="0"/>
            <c:spPr>
              <a:solidFill>
                <a:schemeClr val="accent4">
                  <a:lumMod val="50000"/>
                </a:schemeClr>
              </a:solidFill>
            </c:spPr>
          </c:dPt>
          <c:cat>
            <c:strRef>
              <c:f>Sheet1!$A$2:$A$5</c:f>
              <c:strCache>
                <c:ptCount val="4"/>
                <c:pt idx="0">
                  <c:v>Play</c:v>
                </c:pt>
                <c:pt idx="1">
                  <c:v>9 English</c:v>
                </c:pt>
                <c:pt idx="2">
                  <c:v>6 Chinese</c:v>
                </c:pt>
                <c:pt idx="3">
                  <c:v>2 Russian</c:v>
                </c:pt>
              </c:strCache>
            </c:strRef>
          </c:cat>
          <c:val>
            <c:numRef>
              <c:f>Sheet1!$B$2:$B$5</c:f>
              <c:numCache>
                <c:formatCode>General</c:formatCode>
                <c:ptCount val="4"/>
                <c:pt idx="0">
                  <c:v>74</c:v>
                </c:pt>
                <c:pt idx="1">
                  <c:v>15</c:v>
                </c:pt>
                <c:pt idx="2">
                  <c:v>15</c:v>
                </c:pt>
                <c:pt idx="3">
                  <c:v>0.5</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400"/>
            </a:pPr>
            <a:endParaRPr lang="en-US"/>
          </a:p>
        </c:txPr>
      </c:legendEntry>
      <c:legendEntry>
        <c:idx val="1"/>
        <c:txPr>
          <a:bodyPr/>
          <a:lstStyle/>
          <a:p>
            <a:pPr>
              <a:defRPr sz="2400"/>
            </a:pPr>
            <a:endParaRPr lang="en-US"/>
          </a:p>
        </c:txPr>
      </c:legendEntry>
      <c:legendEntry>
        <c:idx val="2"/>
        <c:txPr>
          <a:bodyPr/>
          <a:lstStyle/>
          <a:p>
            <a:pPr>
              <a:defRPr sz="2400"/>
            </a:pPr>
            <a:endParaRPr lang="en-US"/>
          </a:p>
        </c:txPr>
      </c:legendEntry>
      <c:legendEntry>
        <c:idx val="3"/>
        <c:txPr>
          <a:bodyPr/>
          <a:lstStyle/>
          <a:p>
            <a:pPr>
              <a:defRPr sz="2400"/>
            </a:pPr>
            <a:endParaRPr lang="en-US"/>
          </a:p>
        </c:txPr>
      </c:legendEntry>
      <c:layout>
        <c:manualLayout>
          <c:xMode val="edge"/>
          <c:yMode val="edge"/>
          <c:x val="0.71011942257217797"/>
          <c:y val="0.223943651574803"/>
          <c:w val="0.28791535433070897"/>
          <c:h val="0.406773622047243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dPt>
            <c:idx val="0"/>
            <c:bubble3D val="0"/>
            <c:spPr>
              <a:solidFill>
                <a:schemeClr val="tx2">
                  <a:lumMod val="40000"/>
                  <a:lumOff val="60000"/>
                </a:schemeClr>
              </a:solidFill>
            </c:spPr>
          </c:dPt>
          <c:dPt>
            <c:idx val="1"/>
            <c:bubble3D val="0"/>
            <c:spPr>
              <a:solidFill>
                <a:schemeClr val="accent2">
                  <a:lumMod val="40000"/>
                  <a:lumOff val="60000"/>
                </a:schemeClr>
              </a:solidFill>
            </c:spPr>
          </c:dPt>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201695941853403"/>
          <c:y val="0.32996625421822301"/>
          <c:w val="0.20798304058146599"/>
          <c:h val="0.308321147356580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dPt>
            <c:idx val="0"/>
            <c:bubble3D val="0"/>
            <c:spPr>
              <a:noFill/>
              <a:ln w="63500" cmpd="sng">
                <a:solidFill>
                  <a:srgbClr val="FF0000"/>
                </a:solidFill>
              </a:ln>
            </c:spPr>
          </c:dPt>
          <c:dPt>
            <c:idx val="1"/>
            <c:bubble3D val="0"/>
            <c:spPr>
              <a:noFill/>
              <a:ln w="63500">
                <a:solidFill>
                  <a:srgbClr val="FF0000"/>
                </a:solidFill>
              </a:ln>
            </c:spPr>
          </c:dPt>
          <c:dPt>
            <c:idx val="2"/>
            <c:bubble3D val="0"/>
            <c:spPr>
              <a:noFill/>
            </c:spPr>
          </c:dPt>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spPr>
            <a:noFill/>
          </c:spPr>
          <c:dPt>
            <c:idx val="0"/>
            <c:bubble3D val="0"/>
            <c:spPr>
              <a:noFill/>
              <a:ln w="63500">
                <a:solidFill>
                  <a:srgbClr val="FF0000"/>
                </a:solidFill>
              </a:ln>
            </c:spPr>
          </c:dPt>
          <c:dPt>
            <c:idx val="2"/>
            <c:bubble3D val="0"/>
            <c:spPr>
              <a:noFill/>
              <a:ln w="63500">
                <a:solidFill>
                  <a:srgbClr val="FF0000"/>
                </a:solidFill>
              </a:ln>
            </c:spPr>
          </c:dPt>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dPt>
            <c:idx val="0"/>
            <c:bubble3D val="0"/>
            <c:spPr>
              <a:solidFill>
                <a:schemeClr val="tx2">
                  <a:lumMod val="40000"/>
                  <a:lumOff val="60000"/>
                </a:schemeClr>
              </a:solidFill>
            </c:spPr>
          </c:dPt>
          <c:dPt>
            <c:idx val="1"/>
            <c:bubble3D val="0"/>
            <c:spPr>
              <a:solidFill>
                <a:schemeClr val="accent2">
                  <a:lumMod val="40000"/>
                  <a:lumOff val="60000"/>
                </a:schemeClr>
              </a:solidFill>
            </c:spPr>
          </c:dPt>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201695941853403"/>
          <c:y val="0.32996625421822301"/>
          <c:w val="0.20798304058146599"/>
          <c:h val="0.308321147356580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dPt>
            <c:idx val="0"/>
            <c:bubble3D val="0"/>
            <c:spPr>
              <a:noFill/>
              <a:ln w="63500" cmpd="sng">
                <a:solidFill>
                  <a:srgbClr val="FF0000"/>
                </a:solidFill>
              </a:ln>
            </c:spPr>
          </c:dPt>
          <c:dPt>
            <c:idx val="1"/>
            <c:bubble3D val="0"/>
            <c:spPr>
              <a:noFill/>
              <a:ln w="63500">
                <a:solidFill>
                  <a:srgbClr val="FF0000"/>
                </a:solidFill>
              </a:ln>
            </c:spPr>
          </c:dPt>
          <c:dPt>
            <c:idx val="2"/>
            <c:bubble3D val="0"/>
            <c:spPr>
              <a:noFill/>
            </c:spPr>
          </c:dPt>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dPt>
            <c:idx val="0"/>
            <c:bubble3D val="0"/>
            <c:spPr>
              <a:solidFill>
                <a:schemeClr val="tx2">
                  <a:lumMod val="40000"/>
                  <a:lumOff val="60000"/>
                </a:schemeClr>
              </a:solidFill>
            </c:spPr>
          </c:dPt>
          <c:dPt>
            <c:idx val="1"/>
            <c:bubble3D val="0"/>
            <c:spPr>
              <a:solidFill>
                <a:schemeClr val="accent2">
                  <a:lumMod val="40000"/>
                  <a:lumOff val="60000"/>
                </a:schemeClr>
              </a:solidFill>
            </c:spPr>
          </c:dPt>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201695941853403"/>
          <c:y val="0.32996625421822301"/>
          <c:w val="0.20798304058146599"/>
          <c:h val="0.308321147356580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dPt>
            <c:idx val="0"/>
            <c:bubble3D val="0"/>
            <c:spPr>
              <a:noFill/>
              <a:ln w="63500" cmpd="sng">
                <a:solidFill>
                  <a:srgbClr val="FF0000"/>
                </a:solidFill>
              </a:ln>
            </c:spPr>
          </c:dPt>
          <c:dPt>
            <c:idx val="1"/>
            <c:bubble3D val="0"/>
            <c:spPr>
              <a:noFill/>
              <a:ln w="63500">
                <a:solidFill>
                  <a:srgbClr val="FF0000"/>
                </a:solidFill>
              </a:ln>
            </c:spPr>
          </c:dPt>
          <c:dPt>
            <c:idx val="2"/>
            <c:bubble3D val="0"/>
            <c:spPr>
              <a:noFill/>
            </c:spPr>
          </c:dPt>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Impressions</c:v>
                </c:pt>
              </c:strCache>
            </c:strRef>
          </c:tx>
          <c:dPt>
            <c:idx val="0"/>
            <c:bubble3D val="0"/>
            <c:spPr>
              <a:solidFill>
                <a:schemeClr val="tx2">
                  <a:lumMod val="40000"/>
                  <a:lumOff val="60000"/>
                </a:schemeClr>
              </a:solidFill>
            </c:spPr>
          </c:dPt>
          <c:dPt>
            <c:idx val="2"/>
            <c:bubble3D val="0"/>
            <c:spPr>
              <a:solidFill>
                <a:schemeClr val="accent3">
                  <a:lumMod val="40000"/>
                  <a:lumOff val="60000"/>
                </a:schemeClr>
              </a:solidFill>
            </c:spPr>
          </c:dPt>
          <c:cat>
            <c:strRef>
              <c:f>Sheet1!$A$2:$A$4</c:f>
              <c:strCache>
                <c:ptCount val="3"/>
                <c:pt idx="0">
                  <c:v>Alice</c:v>
                </c:pt>
                <c:pt idx="1">
                  <c:v>Bob</c:v>
                </c:pt>
                <c:pt idx="2">
                  <c:v>Charlie</c:v>
                </c:pt>
              </c:strCache>
            </c:strRef>
          </c:cat>
          <c:val>
            <c:numRef>
              <c:f>Sheet1!$B$2:$B$4</c:f>
              <c:numCache>
                <c:formatCode>General</c:formatCode>
                <c:ptCount val="3"/>
                <c:pt idx="0">
                  <c:v>20</c:v>
                </c:pt>
                <c:pt idx="1">
                  <c:v>30</c:v>
                </c:pt>
                <c:pt idx="2">
                  <c:v>50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6FB5E2-3E8F-8C43-8090-4308DB270766}" type="datetimeFigureOut">
              <a:rPr lang="en-US" smtClean="0"/>
              <a:pPr/>
              <a:t>6/23/2013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FBE54D-75B2-3F43-9A66-5BA94DA54D78}" type="slidenum">
              <a:rPr lang="en-US" smtClean="0"/>
              <a:pPr/>
              <a:t>‹#›</a:t>
            </a:fld>
            <a:endParaRPr lang="en-US"/>
          </a:p>
        </p:txBody>
      </p:sp>
    </p:spTree>
    <p:extLst>
      <p:ext uri="{BB962C8B-B14F-4D97-AF65-F5344CB8AC3E}">
        <p14:creationId xmlns:p14="http://schemas.microsoft.com/office/powerpoint/2010/main" val="698193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53440-6145-1044-8B5A-AC3346DA0708}" type="datetimeFigureOut">
              <a:rPr lang="en-US" smtClean="0"/>
              <a:pPr/>
              <a:t>6/23/2013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C32989-1F17-9644-A75E-BFAE376542B0}" type="slidenum">
              <a:rPr lang="en-US" smtClean="0"/>
              <a:pPr/>
              <a:t>‹#›</a:t>
            </a:fld>
            <a:endParaRPr lang="en-US"/>
          </a:p>
        </p:txBody>
      </p:sp>
    </p:spTree>
    <p:extLst>
      <p:ext uri="{BB962C8B-B14F-4D97-AF65-F5344CB8AC3E}">
        <p14:creationId xmlns:p14="http://schemas.microsoft.com/office/powerpoint/2010/main" val="12121455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2</a:t>
            </a:fld>
            <a:endParaRPr lang="en-US"/>
          </a:p>
        </p:txBody>
      </p:sp>
    </p:spTree>
    <p:extLst>
      <p:ext uri="{BB962C8B-B14F-4D97-AF65-F5344CB8AC3E}">
        <p14:creationId xmlns:p14="http://schemas.microsoft.com/office/powerpoint/2010/main" val="166119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we can’t just ask many</a:t>
            </a:r>
            <a:r>
              <a:rPr lang="en-US" baseline="0" dirty="0" smtClean="0"/>
              <a:t> </a:t>
            </a:r>
            <a:r>
              <a:rPr lang="en-US" dirty="0" smtClean="0"/>
              <a:t>users,</a:t>
            </a:r>
            <a:r>
              <a:rPr lang="en-US" baseline="0" dirty="0" smtClean="0"/>
              <a:t> so we found another way.</a:t>
            </a:r>
          </a:p>
          <a:p>
            <a:r>
              <a:rPr lang="en-US" baseline="0" dirty="0" smtClean="0"/>
              <a:t>To measure app usage we leverage advertising on the Android platform.</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17</a:t>
            </a:fld>
            <a:endParaRPr lang="en-US"/>
          </a:p>
        </p:txBody>
      </p:sp>
    </p:spTree>
    <p:extLst>
      <p:ext uri="{BB962C8B-B14F-4D97-AF65-F5344CB8AC3E}">
        <p14:creationId xmlns:p14="http://schemas.microsoft.com/office/powerpoint/2010/main" val="291729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an application displays an ad it’s called an “impression.” I’ll discuss later how we use the impressions we observe to infer the economic impact of cloning on developers.</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18</a:t>
            </a:fld>
            <a:endParaRPr lang="en-US"/>
          </a:p>
        </p:txBody>
      </p:sp>
    </p:spTree>
    <p:extLst>
      <p:ext uri="{BB962C8B-B14F-4D97-AF65-F5344CB8AC3E}">
        <p14:creationId xmlns:p14="http://schemas.microsoft.com/office/powerpoint/2010/main" val="25310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built tools to extract client</a:t>
            </a:r>
            <a:r>
              <a:rPr lang="en-US" baseline="0" dirty="0" smtClean="0"/>
              <a:t> IDs from popular ad libraries and ran them on our dataset.</a:t>
            </a:r>
          </a:p>
          <a:p>
            <a:r>
              <a:rPr lang="en-US" baseline="0" dirty="0" smtClean="0"/>
              <a:t>Now, when we see a given client ID in network traffic we know that app is being run.</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19</a:t>
            </a:fld>
            <a:endParaRPr lang="en-US"/>
          </a:p>
        </p:txBody>
      </p:sp>
    </p:spTree>
    <p:extLst>
      <p:ext uri="{BB962C8B-B14F-4D97-AF65-F5344CB8AC3E}">
        <p14:creationId xmlns:p14="http://schemas.microsoft.com/office/powerpoint/2010/main" val="380940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incorrectly determine</a:t>
            </a:r>
            <a:r>
              <a:rPr lang="en-US" baseline="0" dirty="0" smtClean="0"/>
              <a:t> ownership, our calculated impact may be much higher than its real value.</a:t>
            </a:r>
          </a:p>
          <a:p>
            <a:endParaRPr lang="en-US" baseline="0" dirty="0" smtClean="0"/>
          </a:p>
          <a:p>
            <a:r>
              <a:rPr lang="en-US" baseline="0" dirty="0" smtClean="0"/>
              <a:t>This is more complicated than if we just looked at one market, as the same developer could post to multiple markets and we don’t want to consider those other apps as clones.</a:t>
            </a:r>
          </a:p>
          <a:p>
            <a:endParaRPr lang="en-US" baseline="0" dirty="0" smtClean="0"/>
          </a:p>
          <a:p>
            <a:r>
              <a:rPr lang="en-US" baseline="0" dirty="0" smtClean="0"/>
              <a:t>We take the following steps to calculate app ownership</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21</a:t>
            </a:fld>
            <a:endParaRPr lang="en-US"/>
          </a:p>
        </p:txBody>
      </p:sp>
    </p:spTree>
    <p:extLst>
      <p:ext uri="{BB962C8B-B14F-4D97-AF65-F5344CB8AC3E}">
        <p14:creationId xmlns:p14="http://schemas.microsoft.com/office/powerpoint/2010/main" val="279668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2 apps from same dev account on same market</a:t>
            </a:r>
          </a:p>
          <a:p>
            <a:r>
              <a:rPr lang="en-US" dirty="0" smtClean="0"/>
              <a:t>	- Gets merged with app with same sig from</a:t>
            </a:r>
            <a:r>
              <a:rPr lang="en-US" baseline="0" dirty="0" smtClean="0"/>
              <a:t> a different market</a:t>
            </a:r>
            <a:endParaRPr lang="en-US" dirty="0" smtClean="0"/>
          </a:p>
          <a:p>
            <a:r>
              <a:rPr lang="en-US" dirty="0" smtClean="0"/>
              <a:t>	- Gets merged with another app with same client ID</a:t>
            </a:r>
          </a:p>
          <a:p>
            <a:r>
              <a:rPr lang="en-US" dirty="0" smtClean="0"/>
              <a:t>- 1 app with same dev account name but on a different market, don’t share sig – conservatively</a:t>
            </a:r>
            <a:r>
              <a:rPr lang="en-US" baseline="0" dirty="0" smtClean="0"/>
              <a:t> don’t merge</a:t>
            </a:r>
            <a:endParaRPr lang="en-US" dirty="0" smtClean="0"/>
          </a:p>
          <a:p>
            <a:pPr>
              <a:buFontTx/>
              <a:buChar char="-"/>
            </a:pPr>
            <a:r>
              <a:rPr lang="en-US" dirty="0" smtClean="0"/>
              <a:t>1 app</a:t>
            </a:r>
            <a:r>
              <a:rPr lang="en-US" baseline="0" dirty="0" smtClean="0"/>
              <a:t> with multiple sigs – were going to merge these but found in practice sometimes didn’t make sense</a:t>
            </a:r>
          </a:p>
          <a:p>
            <a:pPr>
              <a:buFontTx/>
              <a:buChar char="-"/>
            </a:pPr>
            <a:endParaRPr lang="en-US" baseline="0" dirty="0" smtClean="0"/>
          </a:p>
          <a:p>
            <a:pPr>
              <a:buFontTx/>
              <a:buChar char="-"/>
            </a:pPr>
            <a:r>
              <a:rPr lang="en-US" baseline="0" dirty="0" smtClean="0"/>
              <a:t> market/dev account, signature, client ID</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22</a:t>
            </a:fld>
            <a:endParaRPr lang="en-US"/>
          </a:p>
        </p:txBody>
      </p:sp>
    </p:spTree>
    <p:extLst>
      <p:ext uri="{BB962C8B-B14F-4D97-AF65-F5344CB8AC3E}">
        <p14:creationId xmlns:p14="http://schemas.microsoft.com/office/powerpoint/2010/main" val="404088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2 apps from same dev account on same market</a:t>
            </a:r>
          </a:p>
          <a:p>
            <a:r>
              <a:rPr lang="en-US" dirty="0" smtClean="0"/>
              <a:t>	- Gets merged with app with same sig from</a:t>
            </a:r>
            <a:r>
              <a:rPr lang="en-US" baseline="0" dirty="0" smtClean="0"/>
              <a:t> a different market</a:t>
            </a:r>
            <a:endParaRPr lang="en-US" dirty="0" smtClean="0"/>
          </a:p>
          <a:p>
            <a:r>
              <a:rPr lang="en-US" dirty="0" smtClean="0"/>
              <a:t>	- Gets merged with another app with same client ID</a:t>
            </a:r>
          </a:p>
          <a:p>
            <a:r>
              <a:rPr lang="en-US" dirty="0" smtClean="0"/>
              <a:t>- 1 app with same dev account name but on a different market, don’t share sig – conservatively</a:t>
            </a:r>
            <a:r>
              <a:rPr lang="en-US" baseline="0" dirty="0" smtClean="0"/>
              <a:t> don’t merge</a:t>
            </a:r>
            <a:endParaRPr lang="en-US" dirty="0" smtClean="0"/>
          </a:p>
          <a:p>
            <a:pPr>
              <a:buFontTx/>
              <a:buChar char="-"/>
            </a:pPr>
            <a:r>
              <a:rPr lang="en-US" dirty="0" smtClean="0"/>
              <a:t>1 app</a:t>
            </a:r>
            <a:r>
              <a:rPr lang="en-US" baseline="0" dirty="0" smtClean="0"/>
              <a:t> with multiple sigs – were going to merge these but found in practice sometimes didn’t make sense</a:t>
            </a:r>
          </a:p>
          <a:p>
            <a:pPr>
              <a:buFontTx/>
              <a:buChar char="-"/>
            </a:pPr>
            <a:endParaRPr lang="en-US" baseline="0" dirty="0" smtClean="0"/>
          </a:p>
          <a:p>
            <a:pPr>
              <a:buFontTx/>
              <a:buChar char="-"/>
            </a:pPr>
            <a:r>
              <a:rPr lang="en-US" baseline="0" dirty="0" smtClean="0"/>
              <a:t> market/dev account, signature, client ID</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23</a:t>
            </a:fld>
            <a:endParaRPr lang="en-US"/>
          </a:p>
        </p:txBody>
      </p:sp>
    </p:spTree>
    <p:extLst>
      <p:ext uri="{BB962C8B-B14F-4D97-AF65-F5344CB8AC3E}">
        <p14:creationId xmlns:p14="http://schemas.microsoft.com/office/powerpoint/2010/main" val="2086561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2 apps from same dev account on same market</a:t>
            </a:r>
          </a:p>
          <a:p>
            <a:r>
              <a:rPr lang="en-US" dirty="0" smtClean="0"/>
              <a:t>	- Gets merged with app with same sig from</a:t>
            </a:r>
            <a:r>
              <a:rPr lang="en-US" baseline="0" dirty="0" smtClean="0"/>
              <a:t> a different market</a:t>
            </a:r>
            <a:endParaRPr lang="en-US" dirty="0" smtClean="0"/>
          </a:p>
          <a:p>
            <a:r>
              <a:rPr lang="en-US" dirty="0" smtClean="0"/>
              <a:t>	- Gets merged with another app with same client ID</a:t>
            </a:r>
          </a:p>
          <a:p>
            <a:r>
              <a:rPr lang="en-US" dirty="0" smtClean="0"/>
              <a:t>- 1 app with same dev account name but on a different market, don’t share sig – conservatively</a:t>
            </a:r>
            <a:r>
              <a:rPr lang="en-US" baseline="0" dirty="0" smtClean="0"/>
              <a:t> don’t merge</a:t>
            </a:r>
            <a:endParaRPr lang="en-US" dirty="0" smtClean="0"/>
          </a:p>
          <a:p>
            <a:pPr>
              <a:buFontTx/>
              <a:buChar char="-"/>
            </a:pPr>
            <a:r>
              <a:rPr lang="en-US" dirty="0" smtClean="0"/>
              <a:t>1 app</a:t>
            </a:r>
            <a:r>
              <a:rPr lang="en-US" baseline="0" dirty="0" smtClean="0"/>
              <a:t> with multiple sigs – were going to merge these but found in practice sometimes didn’t make sense</a:t>
            </a:r>
          </a:p>
          <a:p>
            <a:pPr>
              <a:buFontTx/>
              <a:buChar char="-"/>
            </a:pPr>
            <a:endParaRPr lang="en-US" baseline="0" dirty="0" smtClean="0"/>
          </a:p>
          <a:p>
            <a:pPr>
              <a:buFontTx/>
              <a:buChar char="-"/>
            </a:pPr>
            <a:r>
              <a:rPr lang="en-US" baseline="0" dirty="0" smtClean="0"/>
              <a:t> market/dev account, signature, client ID</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24</a:t>
            </a:fld>
            <a:endParaRPr lang="en-US"/>
          </a:p>
        </p:txBody>
      </p:sp>
    </p:spTree>
    <p:extLst>
      <p:ext uri="{BB962C8B-B14F-4D97-AF65-F5344CB8AC3E}">
        <p14:creationId xmlns:p14="http://schemas.microsoft.com/office/powerpoint/2010/main" val="899952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2 apps from same dev account on same market</a:t>
            </a:r>
          </a:p>
          <a:p>
            <a:r>
              <a:rPr lang="en-US" dirty="0" smtClean="0"/>
              <a:t>	- Gets merged with app with same sig from</a:t>
            </a:r>
            <a:r>
              <a:rPr lang="en-US" baseline="0" dirty="0" smtClean="0"/>
              <a:t> a different market</a:t>
            </a:r>
            <a:endParaRPr lang="en-US" dirty="0" smtClean="0"/>
          </a:p>
          <a:p>
            <a:r>
              <a:rPr lang="en-US" dirty="0" smtClean="0"/>
              <a:t>	- Gets merged with another app with same client ID</a:t>
            </a:r>
          </a:p>
          <a:p>
            <a:r>
              <a:rPr lang="en-US" dirty="0" smtClean="0"/>
              <a:t>- 1 app with same dev account name but on a different market, don’t share sig – conservatively</a:t>
            </a:r>
            <a:r>
              <a:rPr lang="en-US" baseline="0" dirty="0" smtClean="0"/>
              <a:t> don’t merge</a:t>
            </a:r>
            <a:endParaRPr lang="en-US" dirty="0" smtClean="0"/>
          </a:p>
          <a:p>
            <a:pPr>
              <a:buFontTx/>
              <a:buChar char="-"/>
            </a:pPr>
            <a:r>
              <a:rPr lang="en-US" dirty="0" smtClean="0"/>
              <a:t>1 app</a:t>
            </a:r>
            <a:r>
              <a:rPr lang="en-US" baseline="0" dirty="0" smtClean="0"/>
              <a:t> with multiple sigs – were going to merge these but found in practice sometimes didn’t make sense</a:t>
            </a:r>
          </a:p>
          <a:p>
            <a:pPr>
              <a:buFontTx/>
              <a:buChar char="-"/>
            </a:pPr>
            <a:endParaRPr lang="en-US" baseline="0" dirty="0" smtClean="0"/>
          </a:p>
          <a:p>
            <a:pPr>
              <a:buFontTx/>
              <a:buChar char="-"/>
            </a:pPr>
            <a:r>
              <a:rPr lang="en-US" baseline="0" dirty="0" smtClean="0"/>
              <a:t> market/dev account, signature, client ID</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25</a:t>
            </a:fld>
            <a:endParaRPr lang="en-US"/>
          </a:p>
        </p:txBody>
      </p:sp>
    </p:spTree>
    <p:extLst>
      <p:ext uri="{BB962C8B-B14F-4D97-AF65-F5344CB8AC3E}">
        <p14:creationId xmlns:p14="http://schemas.microsoft.com/office/powerpoint/2010/main" val="3598536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2 apps from same dev account on same market</a:t>
            </a:r>
          </a:p>
          <a:p>
            <a:r>
              <a:rPr lang="en-US" dirty="0" smtClean="0"/>
              <a:t>	- Gets merged with app with same sig from</a:t>
            </a:r>
            <a:r>
              <a:rPr lang="en-US" baseline="0" dirty="0" smtClean="0"/>
              <a:t> a different market</a:t>
            </a:r>
            <a:endParaRPr lang="en-US" dirty="0" smtClean="0"/>
          </a:p>
          <a:p>
            <a:r>
              <a:rPr lang="en-US" dirty="0" smtClean="0"/>
              <a:t>	- Gets merged with another app with same client ID</a:t>
            </a:r>
          </a:p>
          <a:p>
            <a:r>
              <a:rPr lang="en-US" dirty="0" smtClean="0"/>
              <a:t>- 1 app with same dev account name but on a different market, don’t share sig – conservatively</a:t>
            </a:r>
            <a:r>
              <a:rPr lang="en-US" baseline="0" dirty="0" smtClean="0"/>
              <a:t> don’t merge</a:t>
            </a:r>
            <a:endParaRPr lang="en-US" dirty="0" smtClean="0"/>
          </a:p>
          <a:p>
            <a:pPr>
              <a:buFontTx/>
              <a:buChar char="-"/>
            </a:pPr>
            <a:r>
              <a:rPr lang="en-US" dirty="0" smtClean="0"/>
              <a:t>1 app</a:t>
            </a:r>
            <a:r>
              <a:rPr lang="en-US" baseline="0" dirty="0" smtClean="0"/>
              <a:t> with multiple sigs – were going to merge these but found in practice sometimes didn’t make sense</a:t>
            </a:r>
          </a:p>
          <a:p>
            <a:pPr>
              <a:buFontTx/>
              <a:buChar char="-"/>
            </a:pPr>
            <a:endParaRPr lang="en-US" baseline="0" dirty="0" smtClean="0"/>
          </a:p>
          <a:p>
            <a:pPr>
              <a:buFontTx/>
              <a:buChar char="-"/>
            </a:pPr>
            <a:r>
              <a:rPr lang="en-US" baseline="0" dirty="0" smtClean="0"/>
              <a:t> market/dev account, signature, client ID</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26</a:t>
            </a:fld>
            <a:endParaRPr lang="en-US"/>
          </a:p>
        </p:txBody>
      </p:sp>
    </p:spTree>
    <p:extLst>
      <p:ext uri="{BB962C8B-B14F-4D97-AF65-F5344CB8AC3E}">
        <p14:creationId xmlns:p14="http://schemas.microsoft.com/office/powerpoint/2010/main" val="248205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For</a:t>
            </a:r>
            <a:r>
              <a:rPr lang="en-US" baseline="0" dirty="0" smtClean="0"/>
              <a:t> the </a:t>
            </a:r>
            <a:r>
              <a:rPr lang="en-US" baseline="0" dirty="0" err="1" smtClean="0"/>
              <a:t>prevouis</a:t>
            </a:r>
            <a:r>
              <a:rPr lang="en-US" baseline="0" dirty="0" smtClean="0"/>
              <a:t> 2 merging steps we are certain they are correct.</a:t>
            </a:r>
          </a:p>
          <a:p>
            <a:pPr>
              <a:buFontTx/>
              <a:buChar char="-"/>
            </a:pPr>
            <a:r>
              <a:rPr lang="en-US" baseline="0" dirty="0" smtClean="0"/>
              <a:t>However, it is possible that the plagiarist will not change the client ID.</a:t>
            </a:r>
          </a:p>
          <a:p>
            <a:pPr>
              <a:buFontTx/>
              <a:buChar char="-"/>
            </a:pPr>
            <a:r>
              <a:rPr lang="en-US" baseline="0" dirty="0" smtClean="0"/>
              <a:t>We are curious about if </a:t>
            </a:r>
            <a:r>
              <a:rPr lang="en-US" baseline="0" dirty="0" err="1" smtClean="0"/>
              <a:t>plagirists</a:t>
            </a:r>
            <a:r>
              <a:rPr lang="en-US" baseline="0" dirty="0" smtClean="0"/>
              <a:t> do not share client IDs, how this will change our results.</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27</a:t>
            </a:fld>
            <a:endParaRPr lang="en-US"/>
          </a:p>
        </p:txBody>
      </p:sp>
    </p:spTree>
    <p:extLst>
      <p:ext uri="{BB962C8B-B14F-4D97-AF65-F5344CB8AC3E}">
        <p14:creationId xmlns:p14="http://schemas.microsoft.com/office/powerpoint/2010/main" val="253720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3</a:t>
            </a:fld>
            <a:endParaRPr lang="en-US"/>
          </a:p>
        </p:txBody>
      </p:sp>
    </p:spTree>
    <p:extLst>
      <p:ext uri="{BB962C8B-B14F-4D97-AF65-F5344CB8AC3E}">
        <p14:creationId xmlns:p14="http://schemas.microsoft.com/office/powerpoint/2010/main" val="2080951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2 apps from same dev account on same market</a:t>
            </a:r>
          </a:p>
          <a:p>
            <a:r>
              <a:rPr lang="en-US" dirty="0" smtClean="0"/>
              <a:t>	- Gets merged with app with same sig from</a:t>
            </a:r>
            <a:r>
              <a:rPr lang="en-US" baseline="0" dirty="0" smtClean="0"/>
              <a:t> a different market</a:t>
            </a:r>
            <a:endParaRPr lang="en-US" dirty="0" smtClean="0"/>
          </a:p>
          <a:p>
            <a:r>
              <a:rPr lang="en-US" dirty="0" smtClean="0"/>
              <a:t>	- Gets merged with another app with same client ID</a:t>
            </a:r>
          </a:p>
          <a:p>
            <a:r>
              <a:rPr lang="en-US" dirty="0" smtClean="0"/>
              <a:t>- 1 app with same dev account name but on a different market, don’t share sig – conservatively</a:t>
            </a:r>
            <a:r>
              <a:rPr lang="en-US" baseline="0" dirty="0" smtClean="0"/>
              <a:t> don’t merge</a:t>
            </a:r>
            <a:endParaRPr lang="en-US" dirty="0" smtClean="0"/>
          </a:p>
          <a:p>
            <a:pPr>
              <a:buFontTx/>
              <a:buChar char="-"/>
            </a:pPr>
            <a:r>
              <a:rPr lang="en-US" dirty="0" smtClean="0"/>
              <a:t>1 app</a:t>
            </a:r>
            <a:r>
              <a:rPr lang="en-US" baseline="0" dirty="0" smtClean="0"/>
              <a:t> with multiple sigs – were going to merge these but found in practice sometimes didn’t make sense</a:t>
            </a:r>
          </a:p>
          <a:p>
            <a:pPr>
              <a:buFontTx/>
              <a:buChar char="-"/>
            </a:pPr>
            <a:endParaRPr lang="en-US" baseline="0" dirty="0" smtClean="0"/>
          </a:p>
          <a:p>
            <a:pPr>
              <a:buFontTx/>
              <a:buChar char="-"/>
            </a:pPr>
            <a:r>
              <a:rPr lang="en-US" baseline="0" dirty="0" smtClean="0"/>
              <a:t> market/dev account, signature, client ID</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28</a:t>
            </a:fld>
            <a:endParaRPr lang="en-US"/>
          </a:p>
        </p:txBody>
      </p:sp>
    </p:spTree>
    <p:extLst>
      <p:ext uri="{BB962C8B-B14F-4D97-AF65-F5344CB8AC3E}">
        <p14:creationId xmlns:p14="http://schemas.microsoft.com/office/powerpoint/2010/main" val="665019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2 apps from same dev account on same market</a:t>
            </a:r>
          </a:p>
          <a:p>
            <a:r>
              <a:rPr lang="en-US" dirty="0" smtClean="0"/>
              <a:t>	- Gets merged with app with same sig from</a:t>
            </a:r>
            <a:r>
              <a:rPr lang="en-US" baseline="0" dirty="0" smtClean="0"/>
              <a:t> a different market</a:t>
            </a:r>
            <a:endParaRPr lang="en-US" dirty="0" smtClean="0"/>
          </a:p>
          <a:p>
            <a:r>
              <a:rPr lang="en-US" dirty="0" smtClean="0"/>
              <a:t>	- Gets merged with another app with same client ID</a:t>
            </a:r>
          </a:p>
          <a:p>
            <a:r>
              <a:rPr lang="en-US" dirty="0" smtClean="0"/>
              <a:t>- 1 app with same dev account name but on a different market, don’t share sig – conservatively</a:t>
            </a:r>
            <a:r>
              <a:rPr lang="en-US" baseline="0" dirty="0" smtClean="0"/>
              <a:t> don’t merge</a:t>
            </a:r>
            <a:endParaRPr lang="en-US" dirty="0" smtClean="0"/>
          </a:p>
          <a:p>
            <a:pPr>
              <a:buFontTx/>
              <a:buChar char="-"/>
            </a:pPr>
            <a:r>
              <a:rPr lang="en-US" dirty="0" smtClean="0"/>
              <a:t>1 app</a:t>
            </a:r>
            <a:r>
              <a:rPr lang="en-US" baseline="0" dirty="0" smtClean="0"/>
              <a:t> with multiple sigs – were going to merge these but found in practice sometimes didn’t make sense</a:t>
            </a:r>
          </a:p>
          <a:p>
            <a:pPr>
              <a:buFontTx/>
              <a:buChar char="-"/>
            </a:pPr>
            <a:endParaRPr lang="en-US" baseline="0" dirty="0" smtClean="0"/>
          </a:p>
          <a:p>
            <a:pPr>
              <a:buFontTx/>
              <a:buChar char="-"/>
            </a:pPr>
            <a:r>
              <a:rPr lang="en-US" baseline="0" dirty="0" smtClean="0"/>
              <a:t> market/dev account, signature, client ID</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29</a:t>
            </a:fld>
            <a:endParaRPr lang="en-US"/>
          </a:p>
        </p:txBody>
      </p:sp>
    </p:spTree>
    <p:extLst>
      <p:ext uri="{BB962C8B-B14F-4D97-AF65-F5344CB8AC3E}">
        <p14:creationId xmlns:p14="http://schemas.microsoft.com/office/powerpoint/2010/main" val="2941998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2 apps from same dev account on same market</a:t>
            </a:r>
          </a:p>
          <a:p>
            <a:r>
              <a:rPr lang="en-US" dirty="0" smtClean="0"/>
              <a:t>	- Gets merged with app with same sig from</a:t>
            </a:r>
            <a:r>
              <a:rPr lang="en-US" baseline="0" dirty="0" smtClean="0"/>
              <a:t> a different market</a:t>
            </a:r>
            <a:endParaRPr lang="en-US" dirty="0" smtClean="0"/>
          </a:p>
          <a:p>
            <a:r>
              <a:rPr lang="en-US" dirty="0" smtClean="0"/>
              <a:t>	- Gets merged with another app with same client ID</a:t>
            </a:r>
          </a:p>
          <a:p>
            <a:r>
              <a:rPr lang="en-US" dirty="0" smtClean="0"/>
              <a:t>- 1 app with same dev account name but on a different market, don’t share sig – conservatively</a:t>
            </a:r>
            <a:r>
              <a:rPr lang="en-US" baseline="0" dirty="0" smtClean="0"/>
              <a:t> don’t merge</a:t>
            </a:r>
            <a:endParaRPr lang="en-US" dirty="0" smtClean="0"/>
          </a:p>
          <a:p>
            <a:pPr>
              <a:buFontTx/>
              <a:buChar char="-"/>
            </a:pPr>
            <a:r>
              <a:rPr lang="en-US" dirty="0" smtClean="0"/>
              <a:t>1 app</a:t>
            </a:r>
            <a:r>
              <a:rPr lang="en-US" baseline="0" dirty="0" smtClean="0"/>
              <a:t> with multiple sigs – were going to merge these but found in practice sometimes didn’t make sense</a:t>
            </a:r>
          </a:p>
          <a:p>
            <a:pPr>
              <a:buFontTx/>
              <a:buChar char="-"/>
            </a:pPr>
            <a:endParaRPr lang="en-US" baseline="0" dirty="0" smtClean="0"/>
          </a:p>
          <a:p>
            <a:pPr>
              <a:buFontTx/>
              <a:buChar char="-"/>
            </a:pPr>
            <a:r>
              <a:rPr lang="en-US" baseline="0" dirty="0" smtClean="0"/>
              <a:t> market/dev account, signature, client ID</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30</a:t>
            </a:fld>
            <a:endParaRPr lang="en-US"/>
          </a:p>
        </p:txBody>
      </p:sp>
    </p:spTree>
    <p:extLst>
      <p:ext uri="{BB962C8B-B14F-4D97-AF65-F5344CB8AC3E}">
        <p14:creationId xmlns:p14="http://schemas.microsoft.com/office/powerpoint/2010/main" val="3272562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Usually</a:t>
            </a:r>
            <a:r>
              <a:rPr lang="en-US" baseline="0" dirty="0" smtClean="0"/>
              <a:t> markets just show the upload date of the most recent version of an app. To know when the first version of an app was uploaded would require continuous crawling of all markets from the beginning. Even if you had crawled all markets continuously there are known cases of people taking beta versions of apps posted to developer forums and uploading them to markets, claiming them as their own.</a:t>
            </a:r>
            <a:endParaRPr lang="en-US" dirty="0" smtClean="0"/>
          </a:p>
          <a:p>
            <a:endParaRPr lang="en-US" dirty="0" smtClean="0"/>
          </a:p>
          <a:p>
            <a:r>
              <a:rPr lang="en-US" dirty="0" smtClean="0"/>
              <a:t>For less</a:t>
            </a:r>
            <a:r>
              <a:rPr lang="en-US" baseline="0" dirty="0" smtClean="0"/>
              <a:t> popular apps, the number of downloads between the original and the clone may not be so different. Also vulnerable to Sybil attacks.</a:t>
            </a:r>
            <a:endParaRPr lang="en-US" dirty="0" smtClean="0"/>
          </a:p>
          <a:p>
            <a:endParaRPr lang="en-US" dirty="0" smtClean="0"/>
          </a:p>
          <a:p>
            <a:r>
              <a:rPr lang="en-US" dirty="0" smtClean="0"/>
              <a:t>Code size may be easily changed</a:t>
            </a:r>
            <a:r>
              <a:rPr lang="en-US" baseline="0" dirty="0" smtClean="0"/>
              <a:t> by the plagiarist</a:t>
            </a:r>
            <a:r>
              <a:rPr lang="en-US" dirty="0" smtClean="0"/>
              <a:t> to be larger or smaller than the original app.</a:t>
            </a:r>
            <a:endParaRPr lang="en-US" baseline="0" dirty="0" smtClean="0"/>
          </a:p>
          <a:p>
            <a:endParaRPr lang="en-US" dirty="0" smtClean="0"/>
          </a:p>
          <a:p>
            <a:r>
              <a:rPr lang="en-US" dirty="0" smtClean="0"/>
              <a:t>http://phandroid.com/2011/01/10/rogue-developer-steals-iron-soldiers-beta-game-publishes-to-market/</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31</a:t>
            </a:fld>
            <a:endParaRPr lang="en-US"/>
          </a:p>
        </p:txBody>
      </p:sp>
    </p:spTree>
    <p:extLst>
      <p:ext uri="{BB962C8B-B14F-4D97-AF65-F5344CB8AC3E}">
        <p14:creationId xmlns:p14="http://schemas.microsoft.com/office/powerpoint/2010/main" val="3669056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 dollar amounts</a:t>
            </a:r>
            <a:r>
              <a:rPr lang="en-US" baseline="0" dirty="0" smtClean="0"/>
              <a:t> are difficult to calculate for the following reasons:</a:t>
            </a:r>
          </a:p>
          <a:p>
            <a:r>
              <a:rPr lang="en-US" baseline="0" dirty="0" smtClean="0"/>
              <a:t>- TODO</a:t>
            </a:r>
          </a:p>
          <a:p>
            <a:endParaRPr lang="en-US" baseline="0" dirty="0" smtClean="0"/>
          </a:p>
          <a:p>
            <a:r>
              <a:rPr lang="en-US" baseline="0" dirty="0" smtClean="0"/>
              <a:t>Thus we give a ratio of the percent lost rather than hard dollar amounts.</a:t>
            </a:r>
          </a:p>
          <a:p>
            <a:endParaRPr lang="en-US" baseline="0" dirty="0" smtClean="0"/>
          </a:p>
          <a:p>
            <a:r>
              <a:rPr lang="en-US" baseline="0" dirty="0" err="1" smtClean="0"/>
              <a:t>Admob</a:t>
            </a:r>
            <a:r>
              <a:rPr lang="en-US" baseline="0" dirty="0" smtClean="0"/>
              <a:t>, </a:t>
            </a:r>
            <a:r>
              <a:rPr lang="en-US" baseline="0" dirty="0" err="1" smtClean="0"/>
              <a:t>airpush</a:t>
            </a:r>
            <a:r>
              <a:rPr lang="en-US" baseline="0" dirty="0" smtClean="0"/>
              <a:t>, </a:t>
            </a:r>
            <a:r>
              <a:rPr lang="en-US" baseline="0" dirty="0" err="1" smtClean="0"/>
              <a:t>inmobi</a:t>
            </a:r>
            <a:r>
              <a:rPr lang="en-US" baseline="0" dirty="0" smtClean="0"/>
              <a:t>, millennial, </a:t>
            </a:r>
            <a:r>
              <a:rPr lang="en-US" baseline="0" dirty="0" err="1" smtClean="0"/>
              <a:t>mobclix</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EC32989-1F17-9644-A75E-BFAE376542B0}" type="slidenum">
              <a:rPr lang="en-US" smtClean="0"/>
              <a:pPr/>
              <a:t>32</a:t>
            </a:fld>
            <a:endParaRPr lang="en-US"/>
          </a:p>
        </p:txBody>
      </p:sp>
    </p:spTree>
    <p:extLst>
      <p:ext uri="{BB962C8B-B14F-4D97-AF65-F5344CB8AC3E}">
        <p14:creationId xmlns:p14="http://schemas.microsoft.com/office/powerpoint/2010/main" val="1388503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 dollar amounts</a:t>
            </a:r>
            <a:r>
              <a:rPr lang="en-US" baseline="0" dirty="0" smtClean="0"/>
              <a:t> are difficult to calculate for the following reasons:</a:t>
            </a:r>
          </a:p>
          <a:p>
            <a:r>
              <a:rPr lang="en-US" baseline="0" dirty="0" smtClean="0"/>
              <a:t>- TODO</a:t>
            </a:r>
          </a:p>
          <a:p>
            <a:endParaRPr lang="en-US" baseline="0" dirty="0" smtClean="0"/>
          </a:p>
          <a:p>
            <a:r>
              <a:rPr lang="en-US" baseline="0" dirty="0" smtClean="0"/>
              <a:t>Thus we give a ratio of the percent lost rather than hard dollar amounts.</a:t>
            </a:r>
          </a:p>
          <a:p>
            <a:endParaRPr lang="en-US" baseline="0" dirty="0" smtClean="0"/>
          </a:p>
          <a:p>
            <a:r>
              <a:rPr lang="en-US" baseline="0" dirty="0" err="1" smtClean="0"/>
              <a:t>Admob</a:t>
            </a:r>
            <a:r>
              <a:rPr lang="en-US" baseline="0" dirty="0" smtClean="0"/>
              <a:t>, </a:t>
            </a:r>
            <a:r>
              <a:rPr lang="en-US" baseline="0" dirty="0" err="1" smtClean="0"/>
              <a:t>airpush</a:t>
            </a:r>
            <a:r>
              <a:rPr lang="en-US" baseline="0" dirty="0" smtClean="0"/>
              <a:t>, </a:t>
            </a:r>
            <a:r>
              <a:rPr lang="en-US" baseline="0" dirty="0" err="1" smtClean="0"/>
              <a:t>inmobi</a:t>
            </a:r>
            <a:r>
              <a:rPr lang="en-US" baseline="0" dirty="0" smtClean="0"/>
              <a:t>, millennial, </a:t>
            </a:r>
            <a:r>
              <a:rPr lang="en-US" baseline="0" dirty="0" err="1" smtClean="0"/>
              <a:t>mobclix</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EC32989-1F17-9644-A75E-BFAE376542B0}" type="slidenum">
              <a:rPr lang="en-US" smtClean="0"/>
              <a:pPr/>
              <a:t>33</a:t>
            </a:fld>
            <a:endParaRPr lang="en-US"/>
          </a:p>
        </p:txBody>
      </p:sp>
    </p:spTree>
    <p:extLst>
      <p:ext uri="{BB962C8B-B14F-4D97-AF65-F5344CB8AC3E}">
        <p14:creationId xmlns:p14="http://schemas.microsoft.com/office/powerpoint/2010/main" val="1973321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 dollar amounts</a:t>
            </a:r>
            <a:r>
              <a:rPr lang="en-US" baseline="0" dirty="0" smtClean="0"/>
              <a:t> are difficult to calculate for the following reasons:</a:t>
            </a:r>
          </a:p>
          <a:p>
            <a:r>
              <a:rPr lang="en-US" baseline="0" dirty="0" smtClean="0"/>
              <a:t>- TODO</a:t>
            </a:r>
          </a:p>
          <a:p>
            <a:endParaRPr lang="en-US" baseline="0" dirty="0" smtClean="0"/>
          </a:p>
          <a:p>
            <a:r>
              <a:rPr lang="en-US" baseline="0" dirty="0" smtClean="0"/>
              <a:t>Thus we give a ratio of the percent lost rather than hard dollar amounts.</a:t>
            </a:r>
          </a:p>
          <a:p>
            <a:endParaRPr lang="en-US" baseline="0" dirty="0" smtClean="0"/>
          </a:p>
          <a:p>
            <a:r>
              <a:rPr lang="en-US" baseline="0" dirty="0" err="1" smtClean="0"/>
              <a:t>Admob</a:t>
            </a:r>
            <a:r>
              <a:rPr lang="en-US" baseline="0" dirty="0" smtClean="0"/>
              <a:t>, </a:t>
            </a:r>
            <a:r>
              <a:rPr lang="en-US" baseline="0" dirty="0" err="1" smtClean="0"/>
              <a:t>airpush</a:t>
            </a:r>
            <a:r>
              <a:rPr lang="en-US" baseline="0" dirty="0" smtClean="0"/>
              <a:t>, </a:t>
            </a:r>
            <a:r>
              <a:rPr lang="en-US" baseline="0" dirty="0" err="1" smtClean="0"/>
              <a:t>inmobi</a:t>
            </a:r>
            <a:r>
              <a:rPr lang="en-US" baseline="0" dirty="0" smtClean="0"/>
              <a:t>, millennial, </a:t>
            </a:r>
            <a:r>
              <a:rPr lang="en-US" baseline="0" dirty="0" err="1" smtClean="0"/>
              <a:t>mobclix</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EC32989-1F17-9644-A75E-BFAE376542B0}" type="slidenum">
              <a:rPr lang="en-US" smtClean="0"/>
              <a:pPr/>
              <a:t>34</a:t>
            </a:fld>
            <a:endParaRPr lang="en-US"/>
          </a:p>
        </p:txBody>
      </p:sp>
    </p:spTree>
    <p:extLst>
      <p:ext uri="{BB962C8B-B14F-4D97-AF65-F5344CB8AC3E}">
        <p14:creationId xmlns:p14="http://schemas.microsoft.com/office/powerpoint/2010/main" val="377546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 dollar amounts</a:t>
            </a:r>
            <a:r>
              <a:rPr lang="en-US" baseline="0" dirty="0" smtClean="0"/>
              <a:t> are difficult to calculate for the following reasons:</a:t>
            </a:r>
          </a:p>
          <a:p>
            <a:r>
              <a:rPr lang="en-US" baseline="0" dirty="0" smtClean="0"/>
              <a:t>- TODO</a:t>
            </a:r>
          </a:p>
          <a:p>
            <a:endParaRPr lang="en-US" baseline="0" dirty="0" smtClean="0"/>
          </a:p>
          <a:p>
            <a:r>
              <a:rPr lang="en-US" baseline="0" dirty="0" smtClean="0"/>
              <a:t>Thus we give a ratio of the percent lost rather than hard dollar amounts.</a:t>
            </a:r>
          </a:p>
          <a:p>
            <a:endParaRPr lang="en-US" baseline="0" dirty="0" smtClean="0"/>
          </a:p>
          <a:p>
            <a:r>
              <a:rPr lang="en-US" baseline="0" dirty="0" err="1" smtClean="0"/>
              <a:t>Admob</a:t>
            </a:r>
            <a:r>
              <a:rPr lang="en-US" baseline="0" dirty="0" smtClean="0"/>
              <a:t>, </a:t>
            </a:r>
            <a:r>
              <a:rPr lang="en-US" baseline="0" dirty="0" err="1" smtClean="0"/>
              <a:t>airpush</a:t>
            </a:r>
            <a:r>
              <a:rPr lang="en-US" baseline="0" dirty="0" smtClean="0"/>
              <a:t>, </a:t>
            </a:r>
            <a:r>
              <a:rPr lang="en-US" baseline="0" dirty="0" err="1" smtClean="0"/>
              <a:t>inmobi</a:t>
            </a:r>
            <a:r>
              <a:rPr lang="en-US" baseline="0" dirty="0" smtClean="0"/>
              <a:t>, millennial, </a:t>
            </a:r>
            <a:r>
              <a:rPr lang="en-US" baseline="0" dirty="0" err="1" smtClean="0"/>
              <a:t>mobclix</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EC32989-1F17-9644-A75E-BFAE376542B0}" type="slidenum">
              <a:rPr lang="en-US" smtClean="0"/>
              <a:pPr/>
              <a:t>35</a:t>
            </a:fld>
            <a:endParaRPr lang="en-US"/>
          </a:p>
        </p:txBody>
      </p:sp>
    </p:spTree>
    <p:extLst>
      <p:ext uri="{BB962C8B-B14F-4D97-AF65-F5344CB8AC3E}">
        <p14:creationId xmlns:p14="http://schemas.microsoft.com/office/powerpoint/2010/main" val="3146369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 average, a victim</a:t>
            </a:r>
            <a:r>
              <a:rPr lang="en-US" baseline="0" dirty="0" smtClean="0"/>
              <a:t> developer loses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Overall, collectively all developers lose 14% of their ad revenue and 10% of their user base. In the video we discuss this total loss due to plagiarism.</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median values in the plots represent the average lost revenue and users when looking at apps individually.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we report on the lower aggregate figures in the video in order to avoid potential criticism or confusion as a result of giving equal weight to clusters with very few apps and impressions.</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36</a:t>
            </a:fld>
            <a:endParaRPr lang="en-US"/>
          </a:p>
        </p:txBody>
      </p:sp>
    </p:spTree>
    <p:extLst>
      <p:ext uri="{BB962C8B-B14F-4D97-AF65-F5344CB8AC3E}">
        <p14:creationId xmlns:p14="http://schemas.microsoft.com/office/powerpoint/2010/main" val="3454243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err="1" smtClean="0"/>
              <a:t>Proguard</a:t>
            </a:r>
            <a:r>
              <a:rPr lang="en-US" baseline="0" dirty="0" smtClean="0"/>
              <a:t> and LVL do not solve the problem but they r</a:t>
            </a:r>
            <a:r>
              <a:rPr lang="en-US" dirty="0" smtClean="0"/>
              <a:t>aise the effort required of plagiarists.</a:t>
            </a:r>
          </a:p>
          <a:p>
            <a:endParaRPr lang="en-US" dirty="0" smtClean="0"/>
          </a:p>
          <a:p>
            <a:endParaRPr lang="en-US" dirty="0" smtClean="0"/>
          </a:p>
          <a:p>
            <a:r>
              <a:rPr lang="en-US" dirty="0" smtClean="0"/>
              <a:t>Markets would ideally coordinate</a:t>
            </a:r>
            <a:r>
              <a:rPr lang="en-US" baseline="0" dirty="0" smtClean="0"/>
              <a:t> with </a:t>
            </a:r>
            <a:r>
              <a:rPr lang="en-US" baseline="0" dirty="0" err="1" smtClean="0"/>
              <a:t>eachother</a:t>
            </a:r>
            <a:r>
              <a:rPr lang="en-US" baseline="0" dirty="0" smtClean="0"/>
              <a:t> in the search for clones as the copied apps may not be on the same market as the original.</a:t>
            </a:r>
          </a:p>
          <a:p>
            <a:endParaRPr lang="en-US" dirty="0" smtClean="0"/>
          </a:p>
          <a:p>
            <a:r>
              <a:rPr lang="en-US" dirty="0" smtClean="0"/>
              <a:t>Note:</a:t>
            </a:r>
            <a:r>
              <a:rPr lang="en-US" baseline="0" dirty="0" smtClean="0"/>
              <a:t> don’t need to spend as much time on this slide. Skip if running out of time</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37</a:t>
            </a:fld>
            <a:endParaRPr lang="en-US"/>
          </a:p>
        </p:txBody>
      </p:sp>
    </p:spTree>
    <p:extLst>
      <p:ext uri="{BB962C8B-B14F-4D97-AF65-F5344CB8AC3E}">
        <p14:creationId xmlns:p14="http://schemas.microsoft.com/office/powerpoint/2010/main" val="160086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choose to focus on ad revenue</a:t>
            </a:r>
            <a:r>
              <a:rPr lang="en-US" baseline="0" dirty="0" smtClean="0"/>
              <a:t> because we found in previous work that a primary incentive for plagiarism is economic benefit and that this is often accomplished via ad revenue.</a:t>
            </a:r>
          </a:p>
          <a:p>
            <a:endParaRPr lang="en-US" baseline="0" dirty="0" smtClean="0"/>
          </a:p>
          <a:p>
            <a:r>
              <a:rPr lang="en-US" baseline="0" dirty="0" smtClean="0"/>
              <a:t>TODO: potentially have sub-bullets and images appear one by one </a:t>
            </a:r>
            <a:r>
              <a:rPr lang="en-US" baseline="0" dirty="0" err="1" smtClean="0"/>
              <a:t>onclick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5</a:t>
            </a:fld>
            <a:endParaRPr lang="en-US"/>
          </a:p>
        </p:txBody>
      </p:sp>
    </p:spTree>
    <p:extLst>
      <p:ext uri="{BB962C8B-B14F-4D97-AF65-F5344CB8AC3E}">
        <p14:creationId xmlns:p14="http://schemas.microsoft.com/office/powerpoint/2010/main" val="291428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Ideally we would like to determine the author of</a:t>
            </a:r>
            <a:r>
              <a:rPr lang="en-US" baseline="0" dirty="0" smtClean="0"/>
              <a:t> each app but there are several challenges to this in practice we’ll discuss later.</a:t>
            </a:r>
          </a:p>
          <a:p>
            <a:r>
              <a:rPr lang="en-US" baseline="0" dirty="0" smtClean="0"/>
              <a:t>The issues include that o</a:t>
            </a:r>
            <a:r>
              <a:rPr lang="en-US" dirty="0" smtClean="0"/>
              <a:t>wners may have multiple dev accounts.</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6</a:t>
            </a:fld>
            <a:endParaRPr lang="en-US"/>
          </a:p>
        </p:txBody>
      </p:sp>
    </p:spTree>
    <p:extLst>
      <p:ext uri="{BB962C8B-B14F-4D97-AF65-F5344CB8AC3E}">
        <p14:creationId xmlns:p14="http://schemas.microsoft.com/office/powerpoint/2010/main" val="305857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cover a number of further aspects</a:t>
            </a:r>
            <a:r>
              <a:rPr lang="en-US" baseline="0" dirty="0" smtClean="0"/>
              <a:t> in the video and in the paper.</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11</a:t>
            </a:fld>
            <a:endParaRPr lang="en-US"/>
          </a:p>
        </p:txBody>
      </p:sp>
    </p:spTree>
    <p:extLst>
      <p:ext uri="{BB962C8B-B14F-4D97-AF65-F5344CB8AC3E}">
        <p14:creationId xmlns:p14="http://schemas.microsoft.com/office/powerpoint/2010/main" val="299475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Tx/>
              <a:buChar char="-"/>
            </a:pPr>
            <a:r>
              <a:rPr lang="en-US" baseline="0" dirty="0" smtClean="0"/>
              <a:t>This graph demonstrates the importance of cross market clone detection.</a:t>
            </a:r>
          </a:p>
          <a:p>
            <a:pPr>
              <a:buFontTx/>
              <a:buChar char="-"/>
            </a:pPr>
            <a:endParaRPr lang="en-US" baseline="0" dirty="0" smtClean="0"/>
          </a:p>
          <a:p>
            <a:pPr>
              <a:buFontTx/>
              <a:buChar char="-"/>
            </a:pPr>
            <a:r>
              <a:rPr lang="en-US" dirty="0" smtClean="0"/>
              <a:t> In this graph, each node represents</a:t>
            </a:r>
            <a:r>
              <a:rPr lang="en-US" baseline="0" dirty="0" smtClean="0"/>
              <a:t> a market and each edge between markets signifies the clone clusters that contains apps on both market.</a:t>
            </a:r>
          </a:p>
          <a:p>
            <a:pPr marL="0" marR="0" indent="0" algn="l" defTabSz="457200" rtl="0" eaLnBrk="1" fontAlgn="auto" latinLnBrk="0" hangingPunct="1">
              <a:lnSpc>
                <a:spcPct val="100000"/>
              </a:lnSpc>
              <a:spcBef>
                <a:spcPts val="0"/>
              </a:spcBef>
              <a:spcAft>
                <a:spcPts val="0"/>
              </a:spcAft>
              <a:buClrTx/>
              <a:buSzTx/>
              <a:buFontTx/>
              <a:buChar char="-"/>
              <a:tabLst/>
              <a:defRPr/>
            </a:pPr>
            <a:r>
              <a:rPr lang="en-US" baseline="0" dirty="0" smtClean="0"/>
              <a:t> Blue markets use English as their language while red ones use Chinese.</a:t>
            </a:r>
          </a:p>
          <a:p>
            <a:pPr marL="0" marR="0" indent="0" algn="l" defTabSz="457200" rtl="0" eaLnBrk="1" fontAlgn="auto" latinLnBrk="0" hangingPunct="1">
              <a:lnSpc>
                <a:spcPct val="100000"/>
              </a:lnSpc>
              <a:spcBef>
                <a:spcPts val="0"/>
              </a:spcBef>
              <a:spcAft>
                <a:spcPts val="0"/>
              </a:spcAft>
              <a:buClrTx/>
              <a:buSzTx/>
              <a:buFontTx/>
              <a:buChar char="-"/>
              <a:tabLst/>
              <a:defRPr/>
            </a:pPr>
            <a:r>
              <a:rPr lang="en-US" baseline="0" dirty="0" smtClean="0"/>
              <a:t> We omit edges/nodes below a certain threshold.</a:t>
            </a:r>
            <a:r>
              <a:rPr lang="en-US" dirty="0" smtClean="0"/>
              <a:t/>
            </a:r>
            <a:br>
              <a:rPr lang="en-US" dirty="0" smtClean="0"/>
            </a:br>
            <a:r>
              <a:rPr lang="en-US" dirty="0" smtClean="0"/>
              <a:t>- Mention Play and </a:t>
            </a:r>
            <a:r>
              <a:rPr lang="en-US" dirty="0" err="1" smtClean="0"/>
              <a:t>AndroidOnline</a:t>
            </a:r>
            <a:r>
              <a:rPr lang="en-US" dirty="0" smtClean="0"/>
              <a:t> being cloning hubs.</a:t>
            </a:r>
          </a:p>
          <a:p>
            <a:pPr>
              <a:buFontTx/>
              <a:buChar char="-"/>
            </a:pPr>
            <a:endParaRPr lang="en-US" baseline="0" dirty="0" smtClean="0"/>
          </a:p>
          <a:p>
            <a:pPr>
              <a:buFontTx/>
              <a:buChar char="-"/>
            </a:pPr>
            <a:r>
              <a:rPr lang="en-US" baseline="0" dirty="0" smtClean="0"/>
              <a:t>If you assume there is only </a:t>
            </a:r>
            <a:r>
              <a:rPr lang="en-US" baseline="0" dirty="0" err="1" smtClean="0"/>
              <a:t>intramarket</a:t>
            </a:r>
            <a:r>
              <a:rPr lang="en-US" baseline="0" dirty="0" smtClean="0"/>
              <a:t> cloning you can use the developer accounts to signify the owner, but as we see cloning across markets, it’s not trivial to determine ownership across markets. </a:t>
            </a:r>
          </a:p>
          <a:p>
            <a:pPr>
              <a:buFontTx/>
              <a:buChar char="-"/>
            </a:pPr>
            <a:r>
              <a:rPr lang="en-US" baseline="0" dirty="0" smtClean="0"/>
              <a:t>I’ll discuss how we do this later in the talk.</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smtClean="0"/>
          </a:p>
          <a:p>
            <a:pPr>
              <a:buFontTx/>
              <a:buChar char="-"/>
            </a:pPr>
            <a:r>
              <a:rPr lang="en-US" dirty="0" smtClean="0"/>
              <a:t>- Note that</a:t>
            </a:r>
            <a:r>
              <a:rPr lang="en-US" baseline="0" dirty="0" smtClean="0"/>
              <a:t> the edges in the graph or undirected- that is, it does not say apps tend to be copied from market A to market B. </a:t>
            </a:r>
          </a:p>
          <a:p>
            <a:pPr>
              <a:buFontTx/>
              <a:buChar char="-"/>
            </a:pPr>
            <a:r>
              <a:rPr lang="en-US" baseline="0" dirty="0" smtClean="0"/>
              <a:t>At this point we’re not trying to determine the original app in each cluster.</a:t>
            </a:r>
          </a:p>
          <a:p>
            <a:pPr>
              <a:buFontTx/>
              <a:buChar char="-"/>
            </a:pPr>
            <a:r>
              <a:rPr lang="en-US" baseline="0" dirty="0" smtClean="0"/>
              <a:t>The thickness of an edge is proportional to the </a:t>
            </a:r>
            <a:r>
              <a:rPr lang="en-US" baseline="0" dirty="0" err="1" smtClean="0"/>
              <a:t>MarketSim</a:t>
            </a:r>
            <a:r>
              <a:rPr lang="en-US" baseline="0" dirty="0" smtClean="0"/>
              <a:t> value between the markets, and the height of a node is proportional to the sum of the edge weights for a given market.</a:t>
            </a:r>
          </a:p>
          <a:p>
            <a:endParaRPr lang="en-US" baseline="0" dirty="0" smtClean="0"/>
          </a:p>
          <a:p>
            <a:endParaRPr lang="en-US" baseline="0" dirty="0" smtClean="0"/>
          </a:p>
          <a:p>
            <a:pPr>
              <a:buFontTx/>
              <a:buChar char="-"/>
            </a:pPr>
            <a:r>
              <a:rPr lang="en-US" baseline="0" dirty="0" smtClean="0"/>
              <a:t>We have more in-depth breakdown by market, app category, and ad provider in the paper.</a:t>
            </a:r>
          </a:p>
          <a:p>
            <a:pPr>
              <a:buFontTx/>
              <a:buChar char="-"/>
            </a:pPr>
            <a:endParaRPr lang="en-US" baseline="0" dirty="0" smtClean="0"/>
          </a:p>
          <a:p>
            <a:pPr>
              <a:buFontTx/>
              <a:buChar char="-"/>
            </a:pPr>
            <a:endParaRPr lang="en-US" baseline="0" dirty="0" smtClean="0"/>
          </a:p>
          <a:p>
            <a:pPr>
              <a:buFontTx/>
              <a:buNone/>
            </a:pPr>
            <a:r>
              <a:rPr lang="en-US" baseline="0" dirty="0" smtClean="0"/>
              <a:t>Presentation notes:</a:t>
            </a:r>
          </a:p>
          <a:p>
            <a:pPr>
              <a:buFontTx/>
              <a:buChar char="-"/>
            </a:pPr>
            <a:r>
              <a:rPr lang="en-US" baseline="0" dirty="0" smtClean="0"/>
              <a:t>First, mention all </a:t>
            </a:r>
            <a:r>
              <a:rPr lang="en-US" baseline="0" dirty="0" err="1" smtClean="0"/>
              <a:t>vars</a:t>
            </a:r>
            <a:r>
              <a:rPr lang="en-US" baseline="0" dirty="0" smtClean="0"/>
              <a:t>= what are nodes/edges, then size of node/edges and color. Pause and let them absorb</a:t>
            </a:r>
          </a:p>
          <a:p>
            <a:pPr>
              <a:buFontTx/>
              <a:buChar char="-"/>
            </a:pPr>
            <a:r>
              <a:rPr lang="en-US" baseline="0" dirty="0" smtClean="0"/>
              <a:t>Can spend a decent amount of time on this slide as it’s the only part of the characteristics presented in the talk.</a:t>
            </a:r>
          </a:p>
          <a:p>
            <a:pPr>
              <a:buFontTx/>
              <a:buChar char="-"/>
            </a:pPr>
            <a:r>
              <a:rPr lang="en-US" baseline="0" dirty="0" err="1" smtClean="0"/>
              <a:t>Punchline</a:t>
            </a:r>
            <a:r>
              <a:rPr lang="en-US" baseline="0" dirty="0" smtClean="0"/>
              <a:t>: this shows that cloning happens across markets and thus inter-market clone detection is important. </a:t>
            </a:r>
          </a:p>
          <a:p>
            <a:pPr lvl="1">
              <a:buFontTx/>
              <a:buChar char="-"/>
            </a:pPr>
            <a:r>
              <a:rPr lang="en-US" baseline="0" dirty="0" smtClean="0"/>
              <a:t>Furthermore, ownership calculations across markets is more complicated than simply using developer account, thus we must do better. We discuss this later in the talk.</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12</a:t>
            </a:fld>
            <a:endParaRPr lang="en-US"/>
          </a:p>
        </p:txBody>
      </p:sp>
    </p:spTree>
    <p:extLst>
      <p:ext uri="{BB962C8B-B14F-4D97-AF65-F5344CB8AC3E}">
        <p14:creationId xmlns:p14="http://schemas.microsoft.com/office/powerpoint/2010/main" val="193172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 change to series of clock apps that then go to crowds</a:t>
            </a:r>
            <a:r>
              <a:rPr lang="en-US" baseline="0" dirty="0" smtClean="0"/>
              <a:t> of people like the video</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14</a:t>
            </a:fld>
            <a:endParaRPr lang="en-US"/>
          </a:p>
        </p:txBody>
      </p:sp>
    </p:spTree>
    <p:extLst>
      <p:ext uri="{BB962C8B-B14F-4D97-AF65-F5344CB8AC3E}">
        <p14:creationId xmlns:p14="http://schemas.microsoft.com/office/powerpoint/2010/main" val="213862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the end of this slide: “So how do we determine how many users have installed a given app?”</a:t>
            </a:r>
            <a:endParaRPr lang="en-US" dirty="0" smtClean="0"/>
          </a:p>
        </p:txBody>
      </p:sp>
      <p:sp>
        <p:nvSpPr>
          <p:cNvPr id="4" name="Slide Number Placeholder 3"/>
          <p:cNvSpPr>
            <a:spLocks noGrp="1"/>
          </p:cNvSpPr>
          <p:nvPr>
            <p:ph type="sldNum" sz="quarter" idx="10"/>
          </p:nvPr>
        </p:nvSpPr>
        <p:spPr/>
        <p:txBody>
          <a:bodyPr/>
          <a:lstStyle/>
          <a:p>
            <a:fld id="{2EC32989-1F17-9644-A75E-BFAE376542B0}" type="slidenum">
              <a:rPr lang="en-US" smtClean="0"/>
              <a:pPr/>
              <a:t>15</a:t>
            </a:fld>
            <a:endParaRPr lang="en-US"/>
          </a:p>
        </p:txBody>
      </p:sp>
    </p:spTree>
    <p:extLst>
      <p:ext uri="{BB962C8B-B14F-4D97-AF65-F5344CB8AC3E}">
        <p14:creationId xmlns:p14="http://schemas.microsoft.com/office/powerpoint/2010/main" val="350829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we don’t have code</a:t>
            </a:r>
            <a:r>
              <a:rPr lang="en-US" baseline="0" dirty="0" smtClean="0"/>
              <a:t> running on everyone’s phones…</a:t>
            </a:r>
            <a:endParaRPr lang="en-US" dirty="0"/>
          </a:p>
        </p:txBody>
      </p:sp>
      <p:sp>
        <p:nvSpPr>
          <p:cNvPr id="4" name="Slide Number Placeholder 3"/>
          <p:cNvSpPr>
            <a:spLocks noGrp="1"/>
          </p:cNvSpPr>
          <p:nvPr>
            <p:ph type="sldNum" sz="quarter" idx="10"/>
          </p:nvPr>
        </p:nvSpPr>
        <p:spPr/>
        <p:txBody>
          <a:bodyPr/>
          <a:lstStyle/>
          <a:p>
            <a:fld id="{2EC32989-1F17-9644-A75E-BFAE376542B0}" type="slidenum">
              <a:rPr lang="en-US" smtClean="0"/>
              <a:pPr/>
              <a:t>16</a:t>
            </a:fld>
            <a:endParaRPr lang="en-US"/>
          </a:p>
        </p:txBody>
      </p:sp>
    </p:spTree>
    <p:extLst>
      <p:ext uri="{BB962C8B-B14F-4D97-AF65-F5344CB8AC3E}">
        <p14:creationId xmlns:p14="http://schemas.microsoft.com/office/powerpoint/2010/main" val="362746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22006F-DCF1-0F4A-B205-7E128E230394}" type="datetime1">
              <a:rPr lang="en-US" smtClean="0"/>
              <a:pPr/>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9D574-6E5F-EB45-94CA-8D78CA265761}" type="datetime1">
              <a:rPr lang="en-US" smtClean="0"/>
              <a:pPr/>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32105-D520-184A-8821-1955083E8924}" type="datetime1">
              <a:rPr lang="en-US" smtClean="0"/>
              <a:pPr/>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80381-14C2-5749-8CE9-02E8EC9D3C40}" type="datetime1">
              <a:rPr lang="en-US" smtClean="0"/>
              <a:pPr/>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B6A75-702D-3946-91A7-B8C5CD9C2785}" type="datetime1">
              <a:rPr lang="en-US" smtClean="0"/>
              <a:pPr/>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D5F1F9-250A-7C4A-8092-3999C44BA2B6}" type="datetime1">
              <a:rPr lang="en-US" smtClean="0"/>
              <a:pPr/>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12EC8-DDA3-BF47-BFD8-AD0019330E4C}" type="datetime1">
              <a:rPr lang="en-US" smtClean="0"/>
              <a:pPr/>
              <a:t>6/23/2013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1216E-D9A0-5549-A945-AE6A735DF5A5}" type="datetime1">
              <a:rPr lang="en-US" smtClean="0"/>
              <a:pPr/>
              <a:t>6/23/2013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8FBCE-69BD-0248-9E9F-AAC856C90E9D}" type="datetime1">
              <a:rPr lang="en-US" smtClean="0"/>
              <a:pPr/>
              <a:t>6/23/2013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49E3B-1B1C-064B-8205-8F955FD95EF5}" type="datetime1">
              <a:rPr lang="en-US" smtClean="0"/>
              <a:pPr/>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C13BD-F52F-734D-A9C8-CC3F573A7D45}" type="datetime1">
              <a:rPr lang="en-US" smtClean="0"/>
              <a:pPr/>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FB443-C135-48E1-B7BA-9A8C14DA6E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63CBC-87D5-0E4D-873C-D5157F3B84F2}" type="datetime1">
              <a:rPr lang="en-US" smtClean="0"/>
              <a:pPr/>
              <a:t>6/23/2013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FB443-C135-48E1-B7BA-9A8C14DA6E7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00206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3.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3.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3.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2.png"/><Relationship Id="rId7"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2.png"/><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chart" Target="../charts/char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hart" Target="../charts/chart5.xml"/><Relationship Id="rId4" Type="http://schemas.openxmlformats.org/officeDocument/2006/relationships/chart" Target="../charts/chart4.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hart" Target="../charts/chart8.xml"/><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5.pd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06575"/>
            <a:ext cx="7772400" cy="1470025"/>
          </a:xfrm>
        </p:spPr>
        <p:txBody>
          <a:bodyPr>
            <a:normAutofit/>
          </a:bodyPr>
          <a:lstStyle/>
          <a:p>
            <a:r>
              <a:rPr lang="en-US" sz="3600" dirty="0" smtClean="0"/>
              <a:t>Examining the Landscape and Impact of Android App Plagiarism </a:t>
            </a:r>
            <a:endParaRPr lang="en-US" sz="3600" dirty="0"/>
          </a:p>
        </p:txBody>
      </p:sp>
      <p:sp>
        <p:nvSpPr>
          <p:cNvPr id="3" name="Subtitle 2"/>
          <p:cNvSpPr>
            <a:spLocks noGrp="1"/>
          </p:cNvSpPr>
          <p:nvPr>
            <p:ph type="subTitle" idx="1"/>
          </p:nvPr>
        </p:nvSpPr>
        <p:spPr>
          <a:xfrm>
            <a:off x="1371600" y="3581400"/>
            <a:ext cx="6400800" cy="1752600"/>
          </a:xfrm>
        </p:spPr>
        <p:txBody>
          <a:bodyPr>
            <a:normAutofit/>
          </a:bodyPr>
          <a:lstStyle/>
          <a:p>
            <a:r>
              <a:rPr lang="en-US" sz="3600" b="1" dirty="0" err="1" smtClean="0"/>
              <a:t>Hao</a:t>
            </a:r>
            <a:r>
              <a:rPr lang="en-US" sz="3600" b="1" dirty="0" smtClean="0"/>
              <a:t> Chen</a:t>
            </a:r>
            <a:endParaRPr lang="en-US" sz="3600" b="1" dirty="0" smtClean="0"/>
          </a:p>
          <a:p>
            <a:endParaRPr lang="en-US" sz="3600" i="1" u="sng" dirty="0" smtClean="0"/>
          </a:p>
        </p:txBody>
      </p:sp>
      <p:sp>
        <p:nvSpPr>
          <p:cNvPr id="4" name="Subtitle 2"/>
          <p:cNvSpPr txBox="1">
            <a:spLocks/>
          </p:cNvSpPr>
          <p:nvPr/>
        </p:nvSpPr>
        <p:spPr>
          <a:xfrm>
            <a:off x="609600" y="4191000"/>
            <a:ext cx="4953000" cy="1752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Clint </a:t>
            </a:r>
            <a:r>
              <a:rPr kumimoji="0" lang="en-US" sz="27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Gibler</a:t>
            </a:r>
            <a:endParaRPr kumimoji="0" lang="en-US"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Ryan </a:t>
            </a:r>
            <a:r>
              <a:rPr kumimoji="0" lang="en-US"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Stevens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Jonathan </a:t>
            </a:r>
            <a:r>
              <a:rPr kumimoji="0" lang="en-US" sz="27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Crussell</a:t>
            </a:r>
            <a:endParaRPr lang="en-US" sz="2700" dirty="0" smtClean="0">
              <a:latin typeface="Arial" pitchFamily="34" charset="0"/>
              <a:cs typeface="Arial" pitchFamily="34" charset="0"/>
            </a:endParaRPr>
          </a:p>
        </p:txBody>
      </p:sp>
      <p:sp>
        <p:nvSpPr>
          <p:cNvPr id="5" name="Subtitle 2"/>
          <p:cNvSpPr txBox="1">
            <a:spLocks/>
          </p:cNvSpPr>
          <p:nvPr/>
        </p:nvSpPr>
        <p:spPr>
          <a:xfrm>
            <a:off x="5181600" y="4267200"/>
            <a:ext cx="4876800" cy="1752600"/>
          </a:xfrm>
          <a:prstGeom prst="rect">
            <a:avLst/>
          </a:prstGeom>
        </p:spPr>
        <p:txBody>
          <a:bodyPr vert="horz" lIns="91440" tIns="45720" rIns="91440" bIns="45720" rtlCol="0">
            <a:normAutofit/>
          </a:bodyPr>
          <a:lstStyle/>
          <a:p>
            <a:pPr lvl="0">
              <a:spcBef>
                <a:spcPct val="20000"/>
              </a:spcBef>
              <a:defRPr/>
            </a:pPr>
            <a:r>
              <a:rPr lang="en-US" sz="2700" dirty="0" err="1" smtClean="0">
                <a:latin typeface="Arial" pitchFamily="34" charset="0"/>
                <a:cs typeface="Arial" pitchFamily="34" charset="0"/>
              </a:rPr>
              <a:t>Hui</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Zang</a:t>
            </a:r>
            <a:endParaRPr lang="en-US" sz="2700" dirty="0" smtClean="0">
              <a:latin typeface="Arial" pitchFamily="34" charset="0"/>
              <a:cs typeface="Arial" pitchFamily="34" charset="0"/>
            </a:endParaRPr>
          </a:p>
          <a:p>
            <a:pPr lvl="0">
              <a:spcBef>
                <a:spcPct val="20000"/>
              </a:spcBef>
              <a:defRPr/>
            </a:pPr>
            <a:r>
              <a:rPr lang="en-US" sz="2700" dirty="0" err="1" smtClean="0">
                <a:latin typeface="Arial" pitchFamily="34" charset="0"/>
                <a:cs typeface="Arial" pitchFamily="34" charset="0"/>
              </a:rPr>
              <a:t>Heesook</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Choi</a:t>
            </a:r>
            <a:endParaRPr lang="en-US" sz="2700" dirty="0" smtClean="0">
              <a:latin typeface="Arial"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6" name="Picture 5" descr="adrob-bigger.png"/>
          <p:cNvPicPr>
            <a:picLocks noChangeAspect="1"/>
          </p:cNvPicPr>
          <p:nvPr/>
        </p:nvPicPr>
        <p:blipFill>
          <a:blip r:embed="rId2">
            <a:clrChange>
              <a:clrFrom>
                <a:srgbClr val="FFFFFF"/>
              </a:clrFrom>
              <a:clrTo>
                <a:srgbClr val="FFFFFF">
                  <a:alpha val="0"/>
                </a:srgbClr>
              </a:clrTo>
            </a:clrChange>
          </a:blip>
          <a:stretch>
            <a:fillRect/>
          </a:stretch>
        </p:blipFill>
        <p:spPr>
          <a:xfrm>
            <a:off x="2700337" y="104423"/>
            <a:ext cx="5224463" cy="1935591"/>
          </a:xfrm>
          <a:prstGeom prst="rect">
            <a:avLst/>
          </a:prstGeom>
        </p:spPr>
      </p:pic>
      <p:sp>
        <p:nvSpPr>
          <p:cNvPr id="7" name="Slide Number Placeholder 6"/>
          <p:cNvSpPr>
            <a:spLocks noGrp="1"/>
          </p:cNvSpPr>
          <p:nvPr>
            <p:ph type="sldNum" sz="quarter" idx="12"/>
          </p:nvPr>
        </p:nvSpPr>
        <p:spPr/>
        <p:txBody>
          <a:bodyPr/>
          <a:lstStyle/>
          <a:p>
            <a:fld id="{7DBFB443-C135-48E1-B7BA-9A8C14DA6E75}" type="slidenum">
              <a:rPr lang="en-US" smtClean="0"/>
              <a:pPr/>
              <a:t>1</a:t>
            </a:fld>
            <a:endParaRPr lang="en-US"/>
          </a:p>
        </p:txBody>
      </p:sp>
      <p:pic>
        <p:nvPicPr>
          <p:cNvPr id="8" name="Picture 7" descr="ucdavis_logo.gif"/>
          <p:cNvPicPr>
            <a:picLocks noChangeAspect="1"/>
          </p:cNvPicPr>
          <p:nvPr/>
        </p:nvPicPr>
        <p:blipFill>
          <a:blip r:embed="rId3"/>
          <a:stretch>
            <a:fillRect/>
          </a:stretch>
        </p:blipFill>
        <p:spPr>
          <a:xfrm>
            <a:off x="647699" y="5791200"/>
            <a:ext cx="3390901" cy="876300"/>
          </a:xfrm>
          <a:prstGeom prst="rect">
            <a:avLst/>
          </a:prstGeom>
        </p:spPr>
      </p:pic>
      <p:pic>
        <p:nvPicPr>
          <p:cNvPr id="9" name="Picture 8" descr="sprintlogo.png"/>
          <p:cNvPicPr>
            <a:picLocks noChangeAspect="1"/>
          </p:cNvPicPr>
          <p:nvPr/>
        </p:nvPicPr>
        <p:blipFill>
          <a:blip r:embed="rId4"/>
          <a:stretch>
            <a:fillRect/>
          </a:stretch>
        </p:blipFill>
        <p:spPr>
          <a:xfrm>
            <a:off x="5230678" y="5410200"/>
            <a:ext cx="2770322" cy="1143000"/>
          </a:xfrm>
          <a:prstGeom prst="rect">
            <a:avLst/>
          </a:prstGeom>
        </p:spPr>
      </p:pic>
      <p:pic>
        <p:nvPicPr>
          <p:cNvPr id="10" name="Picture 9" descr="cartoon_pirate.png"/>
          <p:cNvPicPr>
            <a:picLocks noChangeAspect="1"/>
          </p:cNvPicPr>
          <p:nvPr/>
        </p:nvPicPr>
        <p:blipFill>
          <a:blip r:embed="rId5">
            <a:clrChange>
              <a:clrFrom>
                <a:srgbClr val="FFFFFF"/>
              </a:clrFrom>
              <a:clrTo>
                <a:srgbClr val="FFFFFF">
                  <a:alpha val="0"/>
                </a:srgbClr>
              </a:clrTo>
            </a:clrChange>
          </a:blip>
          <a:stretch>
            <a:fillRect/>
          </a:stretch>
        </p:blipFill>
        <p:spPr>
          <a:xfrm>
            <a:off x="1143000" y="256823"/>
            <a:ext cx="1524000" cy="1876777"/>
          </a:xfrm>
          <a:prstGeom prst="rect">
            <a:avLst/>
          </a:prstGeom>
        </p:spPr>
      </p:pic>
    </p:spTree>
  </p:cSld>
  <p:clrMapOvr>
    <a:masterClrMapping/>
  </p:clrMapOvr>
  <p:transition advTm="1571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 Clone Clusters</a:t>
            </a:r>
            <a:endParaRPr lang="en-US" dirty="0"/>
          </a:p>
        </p:txBody>
      </p:sp>
      <p:sp>
        <p:nvSpPr>
          <p:cNvPr id="6" name="Content Placeholder 2"/>
          <p:cNvSpPr>
            <a:spLocks noGrp="1"/>
          </p:cNvSpPr>
          <p:nvPr>
            <p:ph idx="1"/>
          </p:nvPr>
        </p:nvSpPr>
        <p:spPr>
          <a:xfrm>
            <a:off x="457200" y="1600201"/>
            <a:ext cx="8382000" cy="1219200"/>
          </a:xfrm>
        </p:spPr>
        <p:txBody>
          <a:bodyPr>
            <a:normAutofit fontScale="77500" lnSpcReduction="20000"/>
          </a:bodyPr>
          <a:lstStyle/>
          <a:p>
            <a:r>
              <a:rPr lang="en-US" dirty="0" smtClean="0"/>
              <a:t>[</a:t>
            </a:r>
            <a:r>
              <a:rPr lang="en-US" dirty="0" err="1" smtClean="0"/>
              <a:t>Crussell</a:t>
            </a:r>
            <a:r>
              <a:rPr lang="en-US" dirty="0" smtClean="0"/>
              <a:t> ESORICS 2013]</a:t>
            </a:r>
          </a:p>
          <a:p>
            <a:r>
              <a:rPr lang="en-US" dirty="0" smtClean="0"/>
              <a:t>&gt;5,000 clusters of similar apps</a:t>
            </a:r>
          </a:p>
          <a:p>
            <a:r>
              <a:rPr lang="en-US" dirty="0" smtClean="0"/>
              <a:t>&gt;44,000 unique apps</a:t>
            </a:r>
          </a:p>
          <a:p>
            <a:endParaRPr lang="en-US" dirty="0" smtClean="0"/>
          </a:p>
        </p:txBody>
      </p:sp>
      <p:sp>
        <p:nvSpPr>
          <p:cNvPr id="5" name="Slide Number Placeholder 4"/>
          <p:cNvSpPr>
            <a:spLocks noGrp="1"/>
          </p:cNvSpPr>
          <p:nvPr>
            <p:ph type="sldNum" sz="quarter" idx="12"/>
          </p:nvPr>
        </p:nvSpPr>
        <p:spPr/>
        <p:txBody>
          <a:bodyPr/>
          <a:lstStyle/>
          <a:p>
            <a:fld id="{7DBFB443-C135-48E1-B7BA-9A8C14DA6E75}" type="slidenum">
              <a:rPr lang="en-US" smtClean="0"/>
              <a:pPr/>
              <a:t>10</a:t>
            </a:fld>
            <a:endParaRPr lang="en-US"/>
          </a:p>
        </p:txBody>
      </p:sp>
      <p:pic>
        <p:nvPicPr>
          <p:cNvPr id="8" name="Picture 7" descr="ClusteredAppsPreCircle.png"/>
          <p:cNvPicPr>
            <a:picLocks noChangeAspect="1"/>
          </p:cNvPicPr>
          <p:nvPr/>
        </p:nvPicPr>
        <p:blipFill>
          <a:blip r:embed="rId2"/>
          <a:srcRect t="55556"/>
          <a:stretch>
            <a:fillRect/>
          </a:stretch>
        </p:blipFill>
        <p:spPr>
          <a:xfrm>
            <a:off x="0" y="4572000"/>
            <a:ext cx="9144000" cy="2286000"/>
          </a:xfrm>
          <a:prstGeom prst="rect">
            <a:avLst/>
          </a:prstGeom>
        </p:spPr>
      </p:pic>
      <p:sp>
        <p:nvSpPr>
          <p:cNvPr id="9" name="Oval 8"/>
          <p:cNvSpPr/>
          <p:nvPr/>
        </p:nvSpPr>
        <p:spPr>
          <a:xfrm>
            <a:off x="3733800" y="4724400"/>
            <a:ext cx="1905000" cy="685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638800" y="4495800"/>
            <a:ext cx="2133600" cy="461665"/>
          </a:xfrm>
          <a:prstGeom prst="rect">
            <a:avLst/>
          </a:prstGeom>
          <a:noFill/>
        </p:spPr>
        <p:txBody>
          <a:bodyPr wrap="square" rtlCol="0">
            <a:spAutoFit/>
          </a:bodyPr>
          <a:lstStyle/>
          <a:p>
            <a:r>
              <a:rPr lang="en-US" sz="2400" dirty="0" smtClean="0"/>
              <a:t>Likely clones</a:t>
            </a:r>
            <a:endParaRPr lang="en-US" sz="2400" dirty="0"/>
          </a:p>
        </p:txBody>
      </p:sp>
    </p:spTree>
  </p:cSld>
  <p:clrMapOvr>
    <a:masterClrMapping/>
  </p:clrMapOvr>
  <p:transition advTm="248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dirty="0" smtClean="0"/>
              <a:t>Characteristics of Cloned Apps</a:t>
            </a:r>
            <a:endParaRPr lang="en-US" dirty="0"/>
          </a:p>
        </p:txBody>
      </p:sp>
      <p:sp>
        <p:nvSpPr>
          <p:cNvPr id="3" name="Slide Number Placeholder 2"/>
          <p:cNvSpPr>
            <a:spLocks noGrp="1"/>
          </p:cNvSpPr>
          <p:nvPr>
            <p:ph type="sldNum" sz="quarter" idx="12"/>
          </p:nvPr>
        </p:nvSpPr>
        <p:spPr/>
        <p:txBody>
          <a:bodyPr/>
          <a:lstStyle/>
          <a:p>
            <a:fld id="{7DBFB443-C135-48E1-B7BA-9A8C14DA6E75}" type="slidenum">
              <a:rPr lang="en-US" smtClean="0"/>
              <a:pPr/>
              <a:t>11</a:t>
            </a:fld>
            <a:endParaRPr lang="en-US"/>
          </a:p>
        </p:txBody>
      </p:sp>
    </p:spTree>
  </p:cSld>
  <p:clrMapOvr>
    <a:masterClrMapping/>
  </p:clrMapOvr>
  <p:transition advTm="513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28600" y="1676400"/>
            <a:ext cx="9630983" cy="3772221"/>
          </a:xfrm>
          <a:prstGeom prst="rect">
            <a:avLst/>
          </a:prstGeom>
          <a:noFill/>
          <a:ln w="9525">
            <a:noFill/>
            <a:miter lim="800000"/>
            <a:headEnd/>
            <a:tailEnd/>
          </a:ln>
        </p:spPr>
      </p:pic>
      <p:sp>
        <p:nvSpPr>
          <p:cNvPr id="15" name="Title 14"/>
          <p:cNvSpPr>
            <a:spLocks noGrp="1"/>
          </p:cNvSpPr>
          <p:nvPr>
            <p:ph type="title"/>
          </p:nvPr>
        </p:nvSpPr>
        <p:spPr/>
        <p:txBody>
          <a:bodyPr/>
          <a:lstStyle/>
          <a:p>
            <a:r>
              <a:rPr lang="en-US" dirty="0" smtClean="0"/>
              <a:t>Cloning between Markets</a:t>
            </a:r>
            <a:endParaRPr lang="en-US" dirty="0"/>
          </a:p>
        </p:txBody>
      </p:sp>
      <p:sp>
        <p:nvSpPr>
          <p:cNvPr id="4" name="Slide Number Placeholder 3"/>
          <p:cNvSpPr>
            <a:spLocks noGrp="1"/>
          </p:cNvSpPr>
          <p:nvPr>
            <p:ph type="sldNum" sz="quarter" idx="12"/>
          </p:nvPr>
        </p:nvSpPr>
        <p:spPr/>
        <p:txBody>
          <a:bodyPr/>
          <a:lstStyle/>
          <a:p>
            <a:fld id="{7DBFB443-C135-48E1-B7BA-9A8C14DA6E75}" type="slidenum">
              <a:rPr lang="en-US" smtClean="0"/>
              <a:pPr/>
              <a:t>12</a:t>
            </a:fld>
            <a:endParaRPr lang="en-US"/>
          </a:p>
        </p:txBody>
      </p:sp>
      <p:sp>
        <p:nvSpPr>
          <p:cNvPr id="5" name="Rectangle 4"/>
          <p:cNvSpPr/>
          <p:nvPr/>
        </p:nvSpPr>
        <p:spPr>
          <a:xfrm>
            <a:off x="6172200" y="3581400"/>
            <a:ext cx="762000" cy="457200"/>
          </a:xfrm>
          <a:prstGeom prst="rect">
            <a:avLst/>
          </a:prstGeom>
          <a:solidFill>
            <a:srgbClr val="83D6E5"/>
          </a:solidFill>
          <a:ln w="0">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096000" y="3505200"/>
            <a:ext cx="1828800" cy="646331"/>
          </a:xfrm>
          <a:prstGeom prst="rect">
            <a:avLst/>
          </a:prstGeom>
          <a:noFill/>
        </p:spPr>
        <p:txBody>
          <a:bodyPr wrap="square" rtlCol="0">
            <a:spAutoFit/>
          </a:bodyPr>
          <a:lstStyle/>
          <a:p>
            <a:r>
              <a:rPr lang="en-US" sz="3600" dirty="0" smtClean="0"/>
              <a:t>play</a:t>
            </a:r>
            <a:endParaRPr lang="en-US" sz="3600" dirty="0"/>
          </a:p>
        </p:txBody>
      </p:sp>
      <p:sp>
        <p:nvSpPr>
          <p:cNvPr id="8" name="Rectangle 7"/>
          <p:cNvSpPr/>
          <p:nvPr/>
        </p:nvSpPr>
        <p:spPr>
          <a:xfrm>
            <a:off x="228600" y="3276600"/>
            <a:ext cx="1066800" cy="457200"/>
          </a:xfrm>
          <a:prstGeom prst="rect">
            <a:avLst/>
          </a:prstGeom>
          <a:solidFill>
            <a:srgbClr val="E05C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200" y="3288268"/>
            <a:ext cx="1600200" cy="369332"/>
          </a:xfrm>
          <a:prstGeom prst="rect">
            <a:avLst/>
          </a:prstGeom>
          <a:noFill/>
        </p:spPr>
        <p:txBody>
          <a:bodyPr wrap="square" rtlCol="0">
            <a:spAutoFit/>
          </a:bodyPr>
          <a:lstStyle/>
          <a:p>
            <a:r>
              <a:rPr lang="en-US" dirty="0" err="1" smtClean="0"/>
              <a:t>androidonline</a:t>
            </a:r>
            <a:endParaRPr lang="en-US" dirty="0"/>
          </a:p>
        </p:txBody>
      </p:sp>
    </p:spTree>
  </p:cSld>
  <p:clrMapOvr>
    <a:masterClrMapping/>
  </p:clrMapOvr>
  <p:transition advTm="5032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dirty="0" smtClean="0"/>
              <a:t>How do Plagiarized Apps Impact Developers?</a:t>
            </a:r>
            <a:endParaRPr lang="en-US" dirty="0"/>
          </a:p>
        </p:txBody>
      </p:sp>
      <p:sp>
        <p:nvSpPr>
          <p:cNvPr id="3" name="Slide Number Placeholder 2"/>
          <p:cNvSpPr>
            <a:spLocks noGrp="1"/>
          </p:cNvSpPr>
          <p:nvPr>
            <p:ph type="sldNum" sz="quarter" idx="12"/>
          </p:nvPr>
        </p:nvSpPr>
        <p:spPr/>
        <p:txBody>
          <a:bodyPr/>
          <a:lstStyle/>
          <a:p>
            <a:fld id="{7DBFB443-C135-48E1-B7BA-9A8C14DA6E75}" type="slidenum">
              <a:rPr lang="en-US" smtClean="0"/>
              <a:pPr/>
              <a:t>13</a:t>
            </a:fld>
            <a:endParaRPr lang="en-US"/>
          </a:p>
        </p:txBody>
      </p:sp>
    </p:spTree>
  </p:cSld>
  <p:clrMapOvr>
    <a:masterClrMapping/>
  </p:clrMapOvr>
  <p:transition advTm="558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Impact</a:t>
            </a:r>
            <a:endParaRPr lang="en-US" dirty="0"/>
          </a:p>
        </p:txBody>
      </p:sp>
      <p:sp>
        <p:nvSpPr>
          <p:cNvPr id="3" name="Content Placeholder 2"/>
          <p:cNvSpPr>
            <a:spLocks noGrp="1"/>
          </p:cNvSpPr>
          <p:nvPr>
            <p:ph idx="1"/>
          </p:nvPr>
        </p:nvSpPr>
        <p:spPr/>
        <p:txBody>
          <a:bodyPr/>
          <a:lstStyle/>
          <a:p>
            <a:r>
              <a:rPr lang="en-US" dirty="0" smtClean="0"/>
              <a:t>Naïve approach</a:t>
            </a:r>
          </a:p>
          <a:p>
            <a:pPr lvl="1"/>
            <a:r>
              <a:rPr lang="en-US" dirty="0" smtClean="0"/>
              <a:t>How many times has this app been cloned?</a:t>
            </a:r>
          </a:p>
          <a:p>
            <a:r>
              <a:rPr lang="en-US" dirty="0" smtClean="0"/>
              <a:t>Our approach</a:t>
            </a:r>
          </a:p>
          <a:p>
            <a:pPr lvl="1"/>
            <a:r>
              <a:rPr lang="en-US" dirty="0" smtClean="0"/>
              <a:t>How many use plagiarized apps instead of the original?</a:t>
            </a:r>
            <a:endParaRPr lang="en-US" dirty="0"/>
          </a:p>
        </p:txBody>
      </p:sp>
      <p:sp>
        <p:nvSpPr>
          <p:cNvPr id="4" name="Slide Number Placeholder 3"/>
          <p:cNvSpPr>
            <a:spLocks noGrp="1"/>
          </p:cNvSpPr>
          <p:nvPr>
            <p:ph type="sldNum" sz="quarter" idx="12"/>
          </p:nvPr>
        </p:nvSpPr>
        <p:spPr/>
        <p:txBody>
          <a:bodyPr/>
          <a:lstStyle/>
          <a:p>
            <a:fld id="{7DBFB443-C135-48E1-B7BA-9A8C14DA6E75}" type="slidenum">
              <a:rPr lang="en-US" smtClean="0"/>
              <a:pPr/>
              <a:t>14</a:t>
            </a:fld>
            <a:endParaRPr lang="en-US"/>
          </a:p>
        </p:txBody>
      </p:sp>
      <p:sp>
        <p:nvSpPr>
          <p:cNvPr id="5" name="TextBox 4"/>
          <p:cNvSpPr txBox="1"/>
          <p:nvPr/>
        </p:nvSpPr>
        <p:spPr>
          <a:xfrm>
            <a:off x="76200" y="1524000"/>
            <a:ext cx="609600" cy="707886"/>
          </a:xfrm>
          <a:prstGeom prst="rect">
            <a:avLst/>
          </a:prstGeom>
          <a:noFill/>
        </p:spPr>
        <p:txBody>
          <a:bodyPr wrap="square" rtlCol="0">
            <a:spAutoFit/>
          </a:bodyPr>
          <a:lstStyle/>
          <a:p>
            <a:r>
              <a:rPr lang="en-US" sz="4000" dirty="0" smtClean="0">
                <a:solidFill>
                  <a:srgbClr val="FF0000"/>
                </a:solidFill>
              </a:rPr>
              <a:t>X</a:t>
            </a:r>
            <a:endParaRPr lang="en-US" sz="4000" dirty="0">
              <a:solidFill>
                <a:srgbClr val="FF0000"/>
              </a:solidFill>
            </a:endParaRPr>
          </a:p>
        </p:txBody>
      </p:sp>
    </p:spTree>
  </p:cSld>
  <p:clrMapOvr>
    <a:masterClrMapping/>
  </p:clrMapOvr>
  <p:transition advTm="221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Determining Impact</a:t>
            </a:r>
            <a:endParaRPr lang="en-US" dirty="0"/>
          </a:p>
        </p:txBody>
      </p:sp>
      <p:sp>
        <p:nvSpPr>
          <p:cNvPr id="3" name="Content Placeholder 2"/>
          <p:cNvSpPr>
            <a:spLocks noGrp="1"/>
          </p:cNvSpPr>
          <p:nvPr>
            <p:ph idx="1"/>
          </p:nvPr>
        </p:nvSpPr>
        <p:spPr/>
        <p:txBody>
          <a:bodyPr/>
          <a:lstStyle/>
          <a:p>
            <a:pPr marL="514350" indent="-514350"/>
            <a:r>
              <a:rPr lang="en-US" dirty="0" smtClean="0"/>
              <a:t>Measuring users running a given app</a:t>
            </a:r>
          </a:p>
          <a:p>
            <a:pPr marL="514350" indent="-514350"/>
            <a:r>
              <a:rPr lang="en-US" dirty="0" smtClean="0"/>
              <a:t>Determining app ownership</a:t>
            </a:r>
          </a:p>
          <a:p>
            <a:pPr marL="514350" indent="-514350"/>
            <a:r>
              <a:rPr lang="en-US" dirty="0" smtClean="0"/>
              <a:t>Identifying original app from plagiarized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DBFB443-C135-48E1-B7BA-9A8C14DA6E75}" type="slidenum">
              <a:rPr lang="en-US" smtClean="0"/>
              <a:pPr/>
              <a:t>15</a:t>
            </a:fld>
            <a:endParaRPr lang="en-US"/>
          </a:p>
        </p:txBody>
      </p:sp>
    </p:spTree>
  </p:cSld>
  <p:clrMapOvr>
    <a:masterClrMapping/>
  </p:clrMapOvr>
  <p:transition advTm="1367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smtClean="0"/>
              <a:t>(we’re not Google)</a:t>
            </a:r>
            <a:endParaRPr lang="en-US" dirty="0"/>
          </a:p>
        </p:txBody>
      </p:sp>
      <p:sp>
        <p:nvSpPr>
          <p:cNvPr id="4" name="Slide Number Placeholder 3"/>
          <p:cNvSpPr>
            <a:spLocks noGrp="1"/>
          </p:cNvSpPr>
          <p:nvPr>
            <p:ph type="sldNum" sz="quarter" idx="12"/>
          </p:nvPr>
        </p:nvSpPr>
        <p:spPr/>
        <p:txBody>
          <a:bodyPr/>
          <a:lstStyle/>
          <a:p>
            <a:fld id="{7DBFB443-C135-48E1-B7BA-9A8C14DA6E7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DBFB443-C135-48E1-B7BA-9A8C14DA6E75}" type="slidenum">
              <a:rPr lang="en-US" smtClean="0"/>
              <a:pPr/>
              <a:t>17</a:t>
            </a:fld>
            <a:endParaRPr lang="en-US"/>
          </a:p>
        </p:txBody>
      </p:sp>
      <p:pic>
        <p:nvPicPr>
          <p:cNvPr id="5" name="Picture 4" descr="flirting-with-a-girl.jpg"/>
          <p:cNvPicPr>
            <a:picLocks noChangeAspect="1"/>
          </p:cNvPicPr>
          <p:nvPr/>
        </p:nvPicPr>
        <p:blipFill>
          <a:blip r:embed="rId3"/>
          <a:stretch>
            <a:fillRect/>
          </a:stretch>
        </p:blipFill>
        <p:spPr>
          <a:xfrm>
            <a:off x="304800" y="1295400"/>
            <a:ext cx="7620000" cy="5067300"/>
          </a:xfrm>
          <a:prstGeom prst="rect">
            <a:avLst/>
          </a:prstGeom>
        </p:spPr>
      </p:pic>
      <p:sp>
        <p:nvSpPr>
          <p:cNvPr id="6" name="Oval Callout 5"/>
          <p:cNvSpPr/>
          <p:nvPr/>
        </p:nvSpPr>
        <p:spPr>
          <a:xfrm>
            <a:off x="6096000" y="76200"/>
            <a:ext cx="2819400" cy="16764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So… what apps are you running?</a:t>
            </a:r>
            <a:endParaRPr lang="en-U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Background</a:t>
            </a:r>
            <a:endParaRPr lang="en-US" dirty="0"/>
          </a:p>
        </p:txBody>
      </p:sp>
      <p:sp>
        <p:nvSpPr>
          <p:cNvPr id="4" name="Rounded Rectangle 3"/>
          <p:cNvSpPr/>
          <p:nvPr/>
        </p:nvSpPr>
        <p:spPr>
          <a:xfrm>
            <a:off x="533400" y="1828800"/>
            <a:ext cx="2971800" cy="39624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omputer_server.png"/>
          <p:cNvPicPr>
            <a:picLocks noChangeAspect="1"/>
          </p:cNvPicPr>
          <p:nvPr/>
        </p:nvPicPr>
        <p:blipFill>
          <a:blip r:embed="rId4"/>
          <a:stretch>
            <a:fillRect/>
          </a:stretch>
        </p:blipFill>
        <p:spPr>
          <a:xfrm>
            <a:off x="6705600" y="2895600"/>
            <a:ext cx="2147488" cy="2286000"/>
          </a:xfrm>
          <a:prstGeom prst="rect">
            <a:avLst/>
          </a:prstGeom>
        </p:spPr>
      </p:pic>
      <p:sp>
        <p:nvSpPr>
          <p:cNvPr id="7" name="Rounded Rectangle 6"/>
          <p:cNvSpPr/>
          <p:nvPr/>
        </p:nvSpPr>
        <p:spPr>
          <a:xfrm>
            <a:off x="2209800" y="4343400"/>
            <a:ext cx="1066800" cy="11430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81400" y="3124200"/>
            <a:ext cx="3048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3581400" y="4570414"/>
            <a:ext cx="31242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038600" y="2514600"/>
            <a:ext cx="2286000" cy="584776"/>
          </a:xfrm>
          <a:prstGeom prst="rect">
            <a:avLst/>
          </a:prstGeom>
          <a:noFill/>
        </p:spPr>
        <p:txBody>
          <a:bodyPr wrap="square" rtlCol="0">
            <a:spAutoFit/>
          </a:bodyPr>
          <a:lstStyle/>
          <a:p>
            <a:r>
              <a:rPr lang="en-US" sz="3200" dirty="0" smtClean="0"/>
              <a:t>Ad request</a:t>
            </a:r>
            <a:endParaRPr lang="en-US" sz="3200" dirty="0"/>
          </a:p>
        </p:txBody>
      </p:sp>
      <p:sp>
        <p:nvSpPr>
          <p:cNvPr id="13" name="TextBox 12"/>
          <p:cNvSpPr txBox="1"/>
          <p:nvPr/>
        </p:nvSpPr>
        <p:spPr>
          <a:xfrm>
            <a:off x="3581400" y="3200400"/>
            <a:ext cx="3124200" cy="553998"/>
          </a:xfrm>
          <a:prstGeom prst="rect">
            <a:avLst/>
          </a:prstGeom>
          <a:noFill/>
        </p:spPr>
        <p:txBody>
          <a:bodyPr wrap="square" rtlCol="0">
            <a:spAutoFit/>
          </a:bodyPr>
          <a:lstStyle/>
          <a:p>
            <a:r>
              <a:rPr lang="en-US" sz="3000" dirty="0" smtClean="0"/>
              <a:t>Client ID = “</a:t>
            </a:r>
            <a:r>
              <a:rPr lang="en-US" sz="3000" dirty="0" smtClean="0">
                <a:solidFill>
                  <a:schemeClr val="accent1"/>
                </a:solidFill>
              </a:rPr>
              <a:t>bob</a:t>
            </a:r>
            <a:r>
              <a:rPr lang="en-US" sz="3000" dirty="0" smtClean="0"/>
              <a:t>”</a:t>
            </a:r>
            <a:endParaRPr lang="en-US" sz="3000" dirty="0"/>
          </a:p>
        </p:txBody>
      </p:sp>
      <p:sp>
        <p:nvSpPr>
          <p:cNvPr id="16" name="TextBox 15"/>
          <p:cNvSpPr txBox="1"/>
          <p:nvPr/>
        </p:nvSpPr>
        <p:spPr>
          <a:xfrm>
            <a:off x="4419600" y="4648200"/>
            <a:ext cx="2286000" cy="584776"/>
          </a:xfrm>
          <a:prstGeom prst="rect">
            <a:avLst/>
          </a:prstGeom>
          <a:noFill/>
        </p:spPr>
        <p:txBody>
          <a:bodyPr wrap="square" rtlCol="0">
            <a:spAutoFit/>
          </a:bodyPr>
          <a:lstStyle/>
          <a:p>
            <a:r>
              <a:rPr lang="en-US" sz="3200" dirty="0" smtClean="0"/>
              <a:t>Ad URL</a:t>
            </a:r>
            <a:endParaRPr lang="en-US" sz="3200" dirty="0"/>
          </a:p>
        </p:txBody>
      </p:sp>
      <p:sp>
        <p:nvSpPr>
          <p:cNvPr id="17" name="TextBox 16"/>
          <p:cNvSpPr txBox="1"/>
          <p:nvPr/>
        </p:nvSpPr>
        <p:spPr>
          <a:xfrm>
            <a:off x="6553200" y="1905000"/>
            <a:ext cx="2819400" cy="707886"/>
          </a:xfrm>
          <a:prstGeom prst="rect">
            <a:avLst/>
          </a:prstGeom>
          <a:noFill/>
        </p:spPr>
        <p:txBody>
          <a:bodyPr wrap="square" rtlCol="0">
            <a:spAutoFit/>
          </a:bodyPr>
          <a:lstStyle/>
          <a:p>
            <a:r>
              <a:rPr lang="en-US" sz="4000" b="1" dirty="0" smtClean="0"/>
              <a:t>Ad Server</a:t>
            </a:r>
            <a:endParaRPr lang="en-US" sz="4000" b="1" dirty="0"/>
          </a:p>
        </p:txBody>
      </p:sp>
      <p:sp>
        <p:nvSpPr>
          <p:cNvPr id="18" name="TextBox 17"/>
          <p:cNvSpPr txBox="1"/>
          <p:nvPr/>
        </p:nvSpPr>
        <p:spPr>
          <a:xfrm>
            <a:off x="838200" y="4343400"/>
            <a:ext cx="1676400" cy="1015663"/>
          </a:xfrm>
          <a:prstGeom prst="rect">
            <a:avLst/>
          </a:prstGeom>
          <a:noFill/>
        </p:spPr>
        <p:txBody>
          <a:bodyPr wrap="square" rtlCol="0">
            <a:spAutoFit/>
          </a:bodyPr>
          <a:lstStyle/>
          <a:p>
            <a:r>
              <a:rPr lang="en-US" sz="3000" dirty="0" smtClean="0"/>
              <a:t>Ad library</a:t>
            </a:r>
            <a:endParaRPr lang="en-US" sz="3000" dirty="0"/>
          </a:p>
        </p:txBody>
      </p:sp>
      <p:sp>
        <p:nvSpPr>
          <p:cNvPr id="14" name="Slide Number Placeholder 13"/>
          <p:cNvSpPr>
            <a:spLocks noGrp="1"/>
          </p:cNvSpPr>
          <p:nvPr>
            <p:ph type="sldNum" sz="quarter" idx="12"/>
          </p:nvPr>
        </p:nvSpPr>
        <p:spPr/>
        <p:txBody>
          <a:bodyPr/>
          <a:lstStyle/>
          <a:p>
            <a:fld id="{7DBFB443-C135-48E1-B7BA-9A8C14DA6E75}" type="slidenum">
              <a:rPr lang="en-US" smtClean="0"/>
              <a:pPr/>
              <a:t>18</a:t>
            </a:fld>
            <a:endParaRPr lang="en-US"/>
          </a:p>
        </p:txBody>
      </p:sp>
      <p:pic>
        <p:nvPicPr>
          <p:cNvPr id="15" name="Picture 14" descr="alarm_clock.png"/>
          <p:cNvPicPr>
            <a:picLocks noChangeAspect="1"/>
          </p:cNvPicPr>
          <p:nvPr/>
        </p:nvPicPr>
        <p:blipFill>
          <a:blip r:embed="rId5"/>
          <a:stretch>
            <a:fillRect/>
          </a:stretch>
        </p:blipFill>
        <p:spPr>
          <a:xfrm>
            <a:off x="685800" y="1981200"/>
            <a:ext cx="1243012" cy="1243012"/>
          </a:xfrm>
          <a:prstGeom prst="rect">
            <a:avLst/>
          </a:prstGeom>
        </p:spPr>
      </p:pic>
    </p:spTree>
    <p:custDataLst>
      <p:tags r:id="rId1"/>
    </p:custDataLst>
  </p:cSld>
  <p:clrMapOvr>
    <a:masterClrMapping/>
  </p:clrMapOvr>
  <p:transition advTm="497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Number of Users Running an App</a:t>
            </a:r>
            <a:endParaRPr lang="en-US" dirty="0"/>
          </a:p>
        </p:txBody>
      </p:sp>
      <p:sp>
        <p:nvSpPr>
          <p:cNvPr id="4" name="Slide Number Placeholder 3"/>
          <p:cNvSpPr>
            <a:spLocks noGrp="1"/>
          </p:cNvSpPr>
          <p:nvPr>
            <p:ph type="sldNum" sz="quarter" idx="12"/>
          </p:nvPr>
        </p:nvSpPr>
        <p:spPr/>
        <p:txBody>
          <a:bodyPr/>
          <a:lstStyle/>
          <a:p>
            <a:fld id="{7DBFB443-C135-48E1-B7BA-9A8C14DA6E75}" type="slidenum">
              <a:rPr lang="en-US" smtClean="0"/>
              <a:pPr/>
              <a:t>19</a:t>
            </a:fld>
            <a:endParaRPr lang="en-US"/>
          </a:p>
        </p:txBody>
      </p:sp>
      <p:pic>
        <p:nvPicPr>
          <p:cNvPr id="7" name="Picture 6" descr="alarm_clock.png"/>
          <p:cNvPicPr>
            <a:picLocks noChangeAspect="1"/>
          </p:cNvPicPr>
          <p:nvPr/>
        </p:nvPicPr>
        <p:blipFill>
          <a:blip r:embed="rId3"/>
          <a:stretch>
            <a:fillRect/>
          </a:stretch>
        </p:blipFill>
        <p:spPr>
          <a:xfrm>
            <a:off x="304800" y="3352800"/>
            <a:ext cx="1243012" cy="1243012"/>
          </a:xfrm>
          <a:prstGeom prst="rect">
            <a:avLst/>
          </a:prstGeom>
        </p:spPr>
      </p:pic>
      <p:sp>
        <p:nvSpPr>
          <p:cNvPr id="8" name="TextBox 7"/>
          <p:cNvSpPr txBox="1"/>
          <p:nvPr/>
        </p:nvSpPr>
        <p:spPr>
          <a:xfrm>
            <a:off x="1447800" y="3733800"/>
            <a:ext cx="1371600" cy="646331"/>
          </a:xfrm>
          <a:prstGeom prst="rect">
            <a:avLst/>
          </a:prstGeom>
          <a:noFill/>
        </p:spPr>
        <p:txBody>
          <a:bodyPr wrap="square" rtlCol="0">
            <a:spAutoFit/>
          </a:bodyPr>
          <a:lstStyle/>
          <a:p>
            <a:r>
              <a:rPr lang="en-US" sz="3600" dirty="0" smtClean="0"/>
              <a:t>“</a:t>
            </a:r>
            <a:r>
              <a:rPr lang="en-US" sz="3600" dirty="0" smtClean="0">
                <a:solidFill>
                  <a:schemeClr val="accent1"/>
                </a:solidFill>
              </a:rPr>
              <a:t>bob</a:t>
            </a:r>
            <a:r>
              <a:rPr lang="en-US" sz="3600" dirty="0" smtClean="0"/>
              <a:t>”</a:t>
            </a:r>
            <a:endParaRPr lang="en-US" sz="3600" dirty="0"/>
          </a:p>
        </p:txBody>
      </p:sp>
      <p:pic>
        <p:nvPicPr>
          <p:cNvPr id="9" name="Content Placeholder 5" descr="CorrelatingClientIds.png"/>
          <p:cNvPicPr>
            <a:picLocks noGrp="1" noChangeAspect="1"/>
          </p:cNvPicPr>
          <p:nvPr>
            <p:ph idx="1"/>
          </p:nvPr>
        </p:nvPicPr>
        <p:blipFill>
          <a:blip r:embed="rId4"/>
          <a:srcRect l="67500" t="9000" r="20250" b="59000"/>
          <a:stretch>
            <a:fillRect/>
          </a:stretch>
        </p:blipFill>
        <p:spPr>
          <a:xfrm>
            <a:off x="5486400" y="1219200"/>
            <a:ext cx="1447800" cy="2125398"/>
          </a:xfrm>
          <a:prstGeom prst="rect">
            <a:avLst/>
          </a:prstGeom>
          <a:ln>
            <a:noFill/>
          </a:ln>
          <a:effectLst>
            <a:softEdge rad="112500"/>
          </a:effectLst>
        </p:spPr>
      </p:pic>
      <p:pic>
        <p:nvPicPr>
          <p:cNvPr id="10" name="Content Placeholder 5" descr="CorrelatingClientIds.png"/>
          <p:cNvPicPr>
            <a:picLocks noChangeAspect="1"/>
          </p:cNvPicPr>
          <p:nvPr/>
        </p:nvPicPr>
        <p:blipFill>
          <a:blip r:embed="rId4"/>
          <a:srcRect l="51894" t="62294" r="41477" b="15819"/>
          <a:stretch>
            <a:fillRect/>
          </a:stretch>
        </p:blipFill>
        <p:spPr>
          <a:xfrm>
            <a:off x="5791200" y="5257800"/>
            <a:ext cx="861647" cy="1600200"/>
          </a:xfrm>
          <a:prstGeom prst="rect">
            <a:avLst/>
          </a:prstGeom>
          <a:ln>
            <a:noFill/>
          </a:ln>
          <a:effectLst/>
        </p:spPr>
      </p:pic>
      <p:sp>
        <p:nvSpPr>
          <p:cNvPr id="11" name="Rectangle 10"/>
          <p:cNvSpPr/>
          <p:nvPr/>
        </p:nvSpPr>
        <p:spPr>
          <a:xfrm>
            <a:off x="2743200" y="3962400"/>
            <a:ext cx="3048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6200000" flipV="1">
            <a:off x="5259561" y="4295337"/>
            <a:ext cx="1913202" cy="11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791200" y="4114800"/>
            <a:ext cx="3048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477000" y="3886200"/>
            <a:ext cx="2895600" cy="830997"/>
          </a:xfrm>
          <a:prstGeom prst="rect">
            <a:avLst/>
          </a:prstGeom>
          <a:noFill/>
        </p:spPr>
        <p:txBody>
          <a:bodyPr wrap="square" rtlCol="0">
            <a:spAutoFit/>
          </a:bodyPr>
          <a:lstStyle/>
          <a:p>
            <a:r>
              <a:rPr lang="en-US" sz="2400" dirty="0" smtClean="0"/>
              <a:t>Aha!</a:t>
            </a:r>
            <a:r>
              <a:rPr lang="en-US" sz="2400" dirty="0" smtClean="0">
                <a:solidFill>
                  <a:schemeClr val="accent1"/>
                </a:solidFill>
              </a:rPr>
              <a:t> Bob</a:t>
            </a:r>
            <a:r>
              <a:rPr lang="en-US" sz="2400" dirty="0" smtClean="0"/>
              <a:t>’s app</a:t>
            </a:r>
            <a:r>
              <a:rPr lang="en-US" sz="2400" dirty="0" smtClean="0">
                <a:solidFill>
                  <a:schemeClr val="accent1"/>
                </a:solidFill>
              </a:rPr>
              <a:t> i</a:t>
            </a:r>
            <a:r>
              <a:rPr lang="en-US" sz="2400" dirty="0" smtClean="0"/>
              <a:t>s being run.</a:t>
            </a:r>
            <a:endParaRPr lang="en-US" sz="2400" dirty="0"/>
          </a:p>
        </p:txBody>
      </p:sp>
    </p:spTree>
  </p:cSld>
  <p:clrMapOvr>
    <a:masterClrMapping/>
  </p:clrMapOvr>
  <p:transition advTm="277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Smartphones</a:t>
            </a:r>
            <a:r>
              <a:rPr lang="en-US" dirty="0" smtClean="0"/>
              <a:t> Abound</a:t>
            </a:r>
            <a:endParaRPr lang="en-US" dirty="0"/>
          </a:p>
        </p:txBody>
      </p:sp>
      <p:pic>
        <p:nvPicPr>
          <p:cNvPr id="4" name="Picture 3" descr="angry_birds.png"/>
          <p:cNvPicPr>
            <a:picLocks noChangeAspect="1"/>
          </p:cNvPicPr>
          <p:nvPr/>
        </p:nvPicPr>
        <p:blipFill>
          <a:blip r:embed="rId4"/>
          <a:stretch>
            <a:fillRect/>
          </a:stretch>
        </p:blipFill>
        <p:spPr>
          <a:xfrm>
            <a:off x="2057400" y="3124200"/>
            <a:ext cx="1574800" cy="1574800"/>
          </a:xfrm>
          <a:prstGeom prst="rect">
            <a:avLst/>
          </a:prstGeom>
        </p:spPr>
      </p:pic>
      <p:pic>
        <p:nvPicPr>
          <p:cNvPr id="5" name="Picture 4" descr="twitter.png"/>
          <p:cNvPicPr>
            <a:picLocks noChangeAspect="1"/>
          </p:cNvPicPr>
          <p:nvPr/>
        </p:nvPicPr>
        <p:blipFill>
          <a:blip r:embed="rId5"/>
          <a:stretch>
            <a:fillRect/>
          </a:stretch>
        </p:blipFill>
        <p:spPr>
          <a:xfrm>
            <a:off x="3810000" y="2057400"/>
            <a:ext cx="1574800" cy="1574800"/>
          </a:xfrm>
          <a:prstGeom prst="rect">
            <a:avLst/>
          </a:prstGeom>
        </p:spPr>
      </p:pic>
      <p:pic>
        <p:nvPicPr>
          <p:cNvPr id="6" name="Picture 5" descr="facebook.png"/>
          <p:cNvPicPr>
            <a:picLocks noChangeAspect="1"/>
          </p:cNvPicPr>
          <p:nvPr/>
        </p:nvPicPr>
        <p:blipFill>
          <a:blip r:embed="rId6"/>
          <a:stretch>
            <a:fillRect/>
          </a:stretch>
        </p:blipFill>
        <p:spPr>
          <a:xfrm>
            <a:off x="5257800" y="2895600"/>
            <a:ext cx="1981200" cy="1981200"/>
          </a:xfrm>
          <a:prstGeom prst="rect">
            <a:avLst/>
          </a:prstGeom>
        </p:spPr>
      </p:pic>
      <p:pic>
        <p:nvPicPr>
          <p:cNvPr id="7" name="Picture 6" descr="spotify.png"/>
          <p:cNvPicPr>
            <a:picLocks noChangeAspect="1"/>
          </p:cNvPicPr>
          <p:nvPr/>
        </p:nvPicPr>
        <p:blipFill>
          <a:blip r:embed="rId7"/>
          <a:stretch>
            <a:fillRect/>
          </a:stretch>
        </p:blipFill>
        <p:spPr>
          <a:xfrm>
            <a:off x="3810000" y="3657600"/>
            <a:ext cx="1574800" cy="1574800"/>
          </a:xfrm>
          <a:prstGeom prst="rect">
            <a:avLst/>
          </a:prstGeom>
        </p:spPr>
      </p:pic>
      <p:sp>
        <p:nvSpPr>
          <p:cNvPr id="8" name="Slide Number Placeholder 7"/>
          <p:cNvSpPr>
            <a:spLocks noGrp="1"/>
          </p:cNvSpPr>
          <p:nvPr>
            <p:ph type="sldNum" sz="quarter" idx="12"/>
          </p:nvPr>
        </p:nvSpPr>
        <p:spPr/>
        <p:txBody>
          <a:bodyPr/>
          <a:lstStyle/>
          <a:p>
            <a:fld id="{7DBFB443-C135-48E1-B7BA-9A8C14DA6E75}" type="slidenum">
              <a:rPr lang="en-US" smtClean="0"/>
              <a:pPr/>
              <a:t>2</a:t>
            </a:fld>
            <a:endParaRPr lang="en-US"/>
          </a:p>
        </p:txBody>
      </p:sp>
      <p:pic>
        <p:nvPicPr>
          <p:cNvPr id="9" name="Picture 8" descr="google-android-mascot.jpg"/>
          <p:cNvPicPr>
            <a:picLocks noChangeAspect="1"/>
          </p:cNvPicPr>
          <p:nvPr/>
        </p:nvPicPr>
        <p:blipFill>
          <a:blip r:embed="rId8">
            <a:clrChange>
              <a:clrFrom>
                <a:srgbClr val="FFFFFF"/>
              </a:clrFrom>
              <a:clrTo>
                <a:srgbClr val="FFFFFF">
                  <a:alpha val="0"/>
                </a:srgbClr>
              </a:clrTo>
            </a:clrChange>
          </a:blip>
          <a:stretch>
            <a:fillRect/>
          </a:stretch>
        </p:blipFill>
        <p:spPr>
          <a:xfrm>
            <a:off x="152400" y="1295400"/>
            <a:ext cx="1214455" cy="1181100"/>
          </a:xfrm>
          <a:prstGeom prst="rect">
            <a:avLst/>
          </a:prstGeom>
        </p:spPr>
      </p:pic>
      <p:pic>
        <p:nvPicPr>
          <p:cNvPr id="10" name="Picture 9" descr="google-android-mascot.jpg"/>
          <p:cNvPicPr>
            <a:picLocks noChangeAspect="1"/>
          </p:cNvPicPr>
          <p:nvPr/>
        </p:nvPicPr>
        <p:blipFill>
          <a:blip r:embed="rId8">
            <a:clrChange>
              <a:clrFrom>
                <a:srgbClr val="FFFFFF"/>
              </a:clrFrom>
              <a:clrTo>
                <a:srgbClr val="FFFFFF">
                  <a:alpha val="0"/>
                </a:srgbClr>
              </a:clrTo>
            </a:clrChange>
          </a:blip>
          <a:stretch>
            <a:fillRect/>
          </a:stretch>
        </p:blipFill>
        <p:spPr>
          <a:xfrm>
            <a:off x="152400" y="2667000"/>
            <a:ext cx="1214455" cy="1181100"/>
          </a:xfrm>
          <a:prstGeom prst="rect">
            <a:avLst/>
          </a:prstGeom>
        </p:spPr>
      </p:pic>
      <p:pic>
        <p:nvPicPr>
          <p:cNvPr id="11" name="Picture 10" descr="google-android-mascot.jpg"/>
          <p:cNvPicPr>
            <a:picLocks noChangeAspect="1"/>
          </p:cNvPicPr>
          <p:nvPr/>
        </p:nvPicPr>
        <p:blipFill>
          <a:blip r:embed="rId8">
            <a:clrChange>
              <a:clrFrom>
                <a:srgbClr val="FFFFFF"/>
              </a:clrFrom>
              <a:clrTo>
                <a:srgbClr val="FFFFFF">
                  <a:alpha val="0"/>
                </a:srgbClr>
              </a:clrTo>
            </a:clrChange>
          </a:blip>
          <a:stretch>
            <a:fillRect/>
          </a:stretch>
        </p:blipFill>
        <p:spPr>
          <a:xfrm>
            <a:off x="152400" y="4038600"/>
            <a:ext cx="1214455" cy="1181100"/>
          </a:xfrm>
          <a:prstGeom prst="rect">
            <a:avLst/>
          </a:prstGeom>
        </p:spPr>
      </p:pic>
      <p:pic>
        <p:nvPicPr>
          <p:cNvPr id="12" name="Picture 11" descr="google-android-mascot.jpg"/>
          <p:cNvPicPr>
            <a:picLocks noChangeAspect="1"/>
          </p:cNvPicPr>
          <p:nvPr/>
        </p:nvPicPr>
        <p:blipFill>
          <a:blip r:embed="rId8">
            <a:clrChange>
              <a:clrFrom>
                <a:srgbClr val="FFFFFF"/>
              </a:clrFrom>
              <a:clrTo>
                <a:srgbClr val="FFFFFF">
                  <a:alpha val="0"/>
                </a:srgbClr>
              </a:clrTo>
            </a:clrChange>
          </a:blip>
          <a:stretch>
            <a:fillRect/>
          </a:stretch>
        </p:blipFill>
        <p:spPr>
          <a:xfrm>
            <a:off x="152400" y="5334000"/>
            <a:ext cx="1214455" cy="1181100"/>
          </a:xfrm>
          <a:prstGeom prst="rect">
            <a:avLst/>
          </a:prstGeom>
        </p:spPr>
      </p:pic>
      <p:pic>
        <p:nvPicPr>
          <p:cNvPr id="13" name="Picture 12" descr="google-android-mascot.jpg"/>
          <p:cNvPicPr>
            <a:picLocks noChangeAspect="1"/>
          </p:cNvPicPr>
          <p:nvPr/>
        </p:nvPicPr>
        <p:blipFill>
          <a:blip r:embed="rId8">
            <a:clrChange>
              <a:clrFrom>
                <a:srgbClr val="FFFFFF"/>
              </a:clrFrom>
              <a:clrTo>
                <a:srgbClr val="FFFFFF">
                  <a:alpha val="0"/>
                </a:srgbClr>
              </a:clrTo>
            </a:clrChange>
          </a:blip>
          <a:stretch>
            <a:fillRect/>
          </a:stretch>
        </p:blipFill>
        <p:spPr>
          <a:xfrm>
            <a:off x="7467600" y="1295400"/>
            <a:ext cx="1214455" cy="1181100"/>
          </a:xfrm>
          <a:prstGeom prst="rect">
            <a:avLst/>
          </a:prstGeom>
        </p:spPr>
      </p:pic>
      <p:pic>
        <p:nvPicPr>
          <p:cNvPr id="14" name="Picture 13" descr="google-android-mascot.jpg"/>
          <p:cNvPicPr>
            <a:picLocks noChangeAspect="1"/>
          </p:cNvPicPr>
          <p:nvPr/>
        </p:nvPicPr>
        <p:blipFill>
          <a:blip r:embed="rId8">
            <a:clrChange>
              <a:clrFrom>
                <a:srgbClr val="FFFFFF"/>
              </a:clrFrom>
              <a:clrTo>
                <a:srgbClr val="FFFFFF">
                  <a:alpha val="0"/>
                </a:srgbClr>
              </a:clrTo>
            </a:clrChange>
          </a:blip>
          <a:stretch>
            <a:fillRect/>
          </a:stretch>
        </p:blipFill>
        <p:spPr>
          <a:xfrm>
            <a:off x="7467600" y="2667000"/>
            <a:ext cx="1214455" cy="1181100"/>
          </a:xfrm>
          <a:prstGeom prst="rect">
            <a:avLst/>
          </a:prstGeom>
        </p:spPr>
      </p:pic>
      <p:pic>
        <p:nvPicPr>
          <p:cNvPr id="15" name="Picture 14" descr="google-android-mascot.jpg"/>
          <p:cNvPicPr>
            <a:picLocks noChangeAspect="1"/>
          </p:cNvPicPr>
          <p:nvPr/>
        </p:nvPicPr>
        <p:blipFill>
          <a:blip r:embed="rId8">
            <a:clrChange>
              <a:clrFrom>
                <a:srgbClr val="FFFFFF"/>
              </a:clrFrom>
              <a:clrTo>
                <a:srgbClr val="FFFFFF">
                  <a:alpha val="0"/>
                </a:srgbClr>
              </a:clrTo>
            </a:clrChange>
          </a:blip>
          <a:stretch>
            <a:fillRect/>
          </a:stretch>
        </p:blipFill>
        <p:spPr>
          <a:xfrm>
            <a:off x="7467600" y="4038600"/>
            <a:ext cx="1214455" cy="1181100"/>
          </a:xfrm>
          <a:prstGeom prst="rect">
            <a:avLst/>
          </a:prstGeom>
        </p:spPr>
      </p:pic>
      <p:pic>
        <p:nvPicPr>
          <p:cNvPr id="16" name="Picture 15" descr="google-android-mascot.jpg"/>
          <p:cNvPicPr>
            <a:picLocks noChangeAspect="1"/>
          </p:cNvPicPr>
          <p:nvPr/>
        </p:nvPicPr>
        <p:blipFill>
          <a:blip r:embed="rId8">
            <a:clrChange>
              <a:clrFrom>
                <a:srgbClr val="FFFFFF"/>
              </a:clrFrom>
              <a:clrTo>
                <a:srgbClr val="FFFFFF">
                  <a:alpha val="0"/>
                </a:srgbClr>
              </a:clrTo>
            </a:clrChange>
          </a:blip>
          <a:stretch>
            <a:fillRect/>
          </a:stretch>
        </p:blipFill>
        <p:spPr>
          <a:xfrm>
            <a:off x="7467600" y="5334000"/>
            <a:ext cx="1214455" cy="1181100"/>
          </a:xfrm>
          <a:prstGeom prst="rect">
            <a:avLst/>
          </a:prstGeom>
        </p:spPr>
      </p:pic>
    </p:spTree>
    <p:custDataLst>
      <p:tags r:id="rId1"/>
    </p:custDataLst>
  </p:cSld>
  <p:clrMapOvr>
    <a:masterClrMapping/>
  </p:clrMapOvr>
  <p:transition advTm="211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 Network Traffic</a:t>
            </a:r>
            <a:endParaRPr lang="en-US" dirty="0"/>
          </a:p>
        </p:txBody>
      </p:sp>
      <p:sp>
        <p:nvSpPr>
          <p:cNvPr id="3" name="Content Placeholder 2"/>
          <p:cNvSpPr>
            <a:spLocks noGrp="1"/>
          </p:cNvSpPr>
          <p:nvPr>
            <p:ph idx="1"/>
          </p:nvPr>
        </p:nvSpPr>
        <p:spPr/>
        <p:txBody>
          <a:bodyPr>
            <a:normAutofit/>
          </a:bodyPr>
          <a:lstStyle/>
          <a:p>
            <a:r>
              <a:rPr lang="en-US" dirty="0" smtClean="0"/>
              <a:t>Major U.S. Cellular Provider</a:t>
            </a:r>
          </a:p>
          <a:p>
            <a:r>
              <a:rPr lang="en-US" dirty="0" smtClean="0"/>
              <a:t>2.6 billion packets in 12 days</a:t>
            </a:r>
          </a:p>
          <a:p>
            <a:r>
              <a:rPr lang="en-US" dirty="0" smtClean="0"/>
              <a:t>All user-identifying info removed</a:t>
            </a:r>
          </a:p>
        </p:txBody>
      </p:sp>
      <p:sp>
        <p:nvSpPr>
          <p:cNvPr id="4" name="Slide Number Placeholder 3"/>
          <p:cNvSpPr>
            <a:spLocks noGrp="1"/>
          </p:cNvSpPr>
          <p:nvPr>
            <p:ph type="sldNum" sz="quarter" idx="12"/>
          </p:nvPr>
        </p:nvSpPr>
        <p:spPr/>
        <p:txBody>
          <a:bodyPr/>
          <a:lstStyle/>
          <a:p>
            <a:fld id="{7DBFB443-C135-48E1-B7BA-9A8C14DA6E75}" type="slidenum">
              <a:rPr lang="en-US" smtClean="0"/>
              <a:pPr/>
              <a:t>20</a:t>
            </a:fld>
            <a:endParaRPr lang="en-US"/>
          </a:p>
        </p:txBody>
      </p:sp>
    </p:spTree>
  </p:cSld>
  <p:clrMapOvr>
    <a:masterClrMapping/>
  </p:clrMapOvr>
  <p:transition advTm="1318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Determine Ownership of Apps</a:t>
            </a:r>
            <a:endParaRPr lang="en-US" dirty="0"/>
          </a:p>
        </p:txBody>
      </p:sp>
      <p:sp>
        <p:nvSpPr>
          <p:cNvPr id="3" name="Content Placeholder 2"/>
          <p:cNvSpPr>
            <a:spLocks noGrp="1"/>
          </p:cNvSpPr>
          <p:nvPr>
            <p:ph idx="1"/>
          </p:nvPr>
        </p:nvSpPr>
        <p:spPr/>
        <p:txBody>
          <a:bodyPr/>
          <a:lstStyle/>
          <a:p>
            <a:r>
              <a:rPr lang="en-US" dirty="0" smtClean="0"/>
              <a:t>Owners may have multiple dev accounts</a:t>
            </a:r>
          </a:p>
          <a:p>
            <a:pPr lvl="1"/>
            <a:r>
              <a:rPr lang="en-US" dirty="0" smtClean="0"/>
              <a:t>Within one or on multiple markets</a:t>
            </a:r>
          </a:p>
          <a:p>
            <a:r>
              <a:rPr lang="en-US" dirty="0" smtClean="0"/>
              <a:t>Apps that share an owner should not be considered plagiarized</a:t>
            </a:r>
          </a:p>
        </p:txBody>
      </p:sp>
      <p:sp>
        <p:nvSpPr>
          <p:cNvPr id="4" name="Slide Number Placeholder 3"/>
          <p:cNvSpPr>
            <a:spLocks noGrp="1"/>
          </p:cNvSpPr>
          <p:nvPr>
            <p:ph type="sldNum" sz="quarter" idx="12"/>
          </p:nvPr>
        </p:nvSpPr>
        <p:spPr/>
        <p:txBody>
          <a:bodyPr/>
          <a:lstStyle/>
          <a:p>
            <a:fld id="{7DBFB443-C135-48E1-B7BA-9A8C14DA6E75}" type="slidenum">
              <a:rPr lang="en-US" smtClean="0"/>
              <a:pPr/>
              <a:t>21</a:t>
            </a:fld>
            <a:endParaRPr lang="en-US"/>
          </a:p>
        </p:txBody>
      </p:sp>
    </p:spTree>
  </p:cSld>
  <p:clrMapOvr>
    <a:masterClrMapping/>
  </p:clrMapOvr>
  <p:transition advTm="2722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76"/>
          <p:cNvSpPr/>
          <p:nvPr/>
        </p:nvSpPr>
        <p:spPr>
          <a:xfrm>
            <a:off x="838200" y="5181600"/>
            <a:ext cx="3505200" cy="1371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4800600" y="3581400"/>
            <a:ext cx="3505200" cy="13716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00600" y="1981200"/>
            <a:ext cx="3505200" cy="13716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838200" y="1981200"/>
            <a:ext cx="3505200" cy="13716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Determine Ownership of Apps</a:t>
            </a:r>
            <a:endParaRPr lang="en-US" dirty="0"/>
          </a:p>
        </p:txBody>
      </p:sp>
      <p:pic>
        <p:nvPicPr>
          <p:cNvPr id="5" name="Picture 4" descr="play.png"/>
          <p:cNvPicPr>
            <a:picLocks noChangeAspect="1"/>
          </p:cNvPicPr>
          <p:nvPr/>
        </p:nvPicPr>
        <p:blipFill>
          <a:blip r:embed="rId3"/>
          <a:srcRect r="76383"/>
          <a:stretch>
            <a:fillRect/>
          </a:stretch>
        </p:blipFill>
        <p:spPr>
          <a:xfrm>
            <a:off x="990600" y="2133600"/>
            <a:ext cx="957491" cy="914400"/>
          </a:xfrm>
          <a:prstGeom prst="rect">
            <a:avLst/>
          </a:prstGeom>
        </p:spPr>
      </p:pic>
      <p:pic>
        <p:nvPicPr>
          <p:cNvPr id="7" name="Picture 6" descr="chess.png"/>
          <p:cNvPicPr>
            <a:picLocks noChangeAspect="1"/>
          </p:cNvPicPr>
          <p:nvPr/>
        </p:nvPicPr>
        <p:blipFill>
          <a:blip r:embed="rId4"/>
          <a:stretch>
            <a:fillRect/>
          </a:stretch>
        </p:blipFill>
        <p:spPr>
          <a:xfrm flipH="1">
            <a:off x="3352800" y="2209800"/>
            <a:ext cx="914400" cy="914400"/>
          </a:xfrm>
          <a:prstGeom prst="rect">
            <a:avLst/>
          </a:prstGeom>
        </p:spPr>
      </p:pic>
      <p:sp>
        <p:nvSpPr>
          <p:cNvPr id="52" name="Rounded Rectangle 51"/>
          <p:cNvSpPr/>
          <p:nvPr/>
        </p:nvSpPr>
        <p:spPr>
          <a:xfrm>
            <a:off x="838200" y="3581400"/>
            <a:ext cx="3505200" cy="1371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instagram.png"/>
          <p:cNvPicPr>
            <a:picLocks noChangeAspect="1"/>
          </p:cNvPicPr>
          <p:nvPr/>
        </p:nvPicPr>
        <p:blipFill>
          <a:blip r:embed="rId5"/>
          <a:stretch>
            <a:fillRect/>
          </a:stretch>
        </p:blipFill>
        <p:spPr>
          <a:xfrm>
            <a:off x="3276600" y="3810000"/>
            <a:ext cx="973667" cy="990600"/>
          </a:xfrm>
          <a:prstGeom prst="rect">
            <a:avLst/>
          </a:prstGeom>
        </p:spPr>
      </p:pic>
      <p:pic>
        <p:nvPicPr>
          <p:cNvPr id="42" name="Picture 41" descr="slideme.png"/>
          <p:cNvPicPr>
            <a:picLocks noChangeAspect="1"/>
          </p:cNvPicPr>
          <p:nvPr/>
        </p:nvPicPr>
        <p:blipFill>
          <a:blip r:embed="rId6"/>
          <a:srcRect l="54071"/>
          <a:stretch>
            <a:fillRect/>
          </a:stretch>
        </p:blipFill>
        <p:spPr>
          <a:xfrm>
            <a:off x="4800600" y="2286000"/>
            <a:ext cx="892650" cy="791237"/>
          </a:xfrm>
          <a:prstGeom prst="rect">
            <a:avLst/>
          </a:prstGeom>
        </p:spPr>
      </p:pic>
      <p:pic>
        <p:nvPicPr>
          <p:cNvPr id="49" name="Picture 48" descr="spotify.png"/>
          <p:cNvPicPr>
            <a:picLocks noChangeAspect="1"/>
          </p:cNvPicPr>
          <p:nvPr/>
        </p:nvPicPr>
        <p:blipFill>
          <a:blip r:embed="rId7"/>
          <a:stretch>
            <a:fillRect/>
          </a:stretch>
        </p:blipFill>
        <p:spPr>
          <a:xfrm>
            <a:off x="7315200" y="3886200"/>
            <a:ext cx="838200" cy="838200"/>
          </a:xfrm>
          <a:prstGeom prst="rect">
            <a:avLst/>
          </a:prstGeom>
        </p:spPr>
      </p:pic>
      <p:pic>
        <p:nvPicPr>
          <p:cNvPr id="48" name="Picture 47" descr="brown_hair_girl.jpeg"/>
          <p:cNvPicPr>
            <a:picLocks noChangeAspect="1"/>
          </p:cNvPicPr>
          <p:nvPr/>
        </p:nvPicPr>
        <p:blipFill>
          <a:blip r:embed="rId8">
            <a:clrChange>
              <a:clrFrom>
                <a:srgbClr val="FFFFFF"/>
              </a:clrFrom>
              <a:clrTo>
                <a:srgbClr val="FFFFFF">
                  <a:alpha val="0"/>
                </a:srgbClr>
              </a:clrTo>
            </a:clrChange>
          </a:blip>
          <a:stretch>
            <a:fillRect/>
          </a:stretch>
        </p:blipFill>
        <p:spPr>
          <a:xfrm>
            <a:off x="1981200" y="2209800"/>
            <a:ext cx="1183334" cy="927100"/>
          </a:xfrm>
          <a:prstGeom prst="rect">
            <a:avLst/>
          </a:prstGeom>
        </p:spPr>
      </p:pic>
      <p:cxnSp>
        <p:nvCxnSpPr>
          <p:cNvPr id="59" name="Straight Connector 58"/>
          <p:cNvCxnSpPr/>
          <p:nvPr/>
        </p:nvCxnSpPr>
        <p:spPr>
          <a:xfrm rot="5400000">
            <a:off x="2590005" y="2667000"/>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0" name="Picture 59" descr="play.png"/>
          <p:cNvPicPr>
            <a:picLocks noChangeAspect="1"/>
          </p:cNvPicPr>
          <p:nvPr/>
        </p:nvPicPr>
        <p:blipFill>
          <a:blip r:embed="rId3"/>
          <a:srcRect r="76383"/>
          <a:stretch>
            <a:fillRect/>
          </a:stretch>
        </p:blipFill>
        <p:spPr>
          <a:xfrm>
            <a:off x="990600" y="3810000"/>
            <a:ext cx="957491" cy="914400"/>
          </a:xfrm>
          <a:prstGeom prst="rect">
            <a:avLst/>
          </a:prstGeom>
        </p:spPr>
      </p:pic>
      <p:pic>
        <p:nvPicPr>
          <p:cNvPr id="61" name="Picture 60" descr="brown_hair_girl.jpeg"/>
          <p:cNvPicPr>
            <a:picLocks noChangeAspect="1"/>
          </p:cNvPicPr>
          <p:nvPr/>
        </p:nvPicPr>
        <p:blipFill>
          <a:blip r:embed="rId8">
            <a:clrChange>
              <a:clrFrom>
                <a:srgbClr val="FFFFFF"/>
              </a:clrFrom>
              <a:clrTo>
                <a:srgbClr val="FFFFFF">
                  <a:alpha val="0"/>
                </a:srgbClr>
              </a:clrTo>
            </a:clrChange>
          </a:blip>
          <a:stretch>
            <a:fillRect/>
          </a:stretch>
        </p:blipFill>
        <p:spPr>
          <a:xfrm>
            <a:off x="1905000" y="3810000"/>
            <a:ext cx="1183334" cy="927100"/>
          </a:xfrm>
          <a:prstGeom prst="rect">
            <a:avLst/>
          </a:prstGeom>
        </p:spPr>
      </p:pic>
      <p:cxnSp>
        <p:nvCxnSpPr>
          <p:cNvPr id="62" name="Straight Connector 61"/>
          <p:cNvCxnSpPr/>
          <p:nvPr/>
        </p:nvCxnSpPr>
        <p:spPr>
          <a:xfrm rot="5400000">
            <a:off x="2513806"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6553994" y="26662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9" name="Picture 68" descr="yelp.png"/>
          <p:cNvPicPr>
            <a:picLocks noChangeAspect="1"/>
          </p:cNvPicPr>
          <p:nvPr/>
        </p:nvPicPr>
        <p:blipFill>
          <a:blip r:embed="rId9"/>
          <a:stretch>
            <a:fillRect/>
          </a:stretch>
        </p:blipFill>
        <p:spPr>
          <a:xfrm>
            <a:off x="7391400" y="2286000"/>
            <a:ext cx="838200" cy="838200"/>
          </a:xfrm>
          <a:prstGeom prst="rect">
            <a:avLst/>
          </a:prstGeom>
        </p:spPr>
      </p:pic>
      <p:pic>
        <p:nvPicPr>
          <p:cNvPr id="70" name="Picture 69" descr="brown_hair_boy.png"/>
          <p:cNvPicPr>
            <a:picLocks noChangeAspect="1"/>
          </p:cNvPicPr>
          <p:nvPr/>
        </p:nvPicPr>
        <p:blipFill>
          <a:blip r:embed="rId10"/>
          <a:stretch>
            <a:fillRect/>
          </a:stretch>
        </p:blipFill>
        <p:spPr>
          <a:xfrm>
            <a:off x="5867400" y="2133600"/>
            <a:ext cx="1066800" cy="1084849"/>
          </a:xfrm>
          <a:prstGeom prst="rect">
            <a:avLst/>
          </a:prstGeom>
        </p:spPr>
      </p:pic>
      <p:pic>
        <p:nvPicPr>
          <p:cNvPr id="72" name="Picture 71" descr="slideme.png"/>
          <p:cNvPicPr>
            <a:picLocks noChangeAspect="1"/>
          </p:cNvPicPr>
          <p:nvPr/>
        </p:nvPicPr>
        <p:blipFill>
          <a:blip r:embed="rId6"/>
          <a:srcRect l="54071"/>
          <a:stretch>
            <a:fillRect/>
          </a:stretch>
        </p:blipFill>
        <p:spPr>
          <a:xfrm>
            <a:off x="4800600" y="3886200"/>
            <a:ext cx="892650" cy="791237"/>
          </a:xfrm>
          <a:prstGeom prst="rect">
            <a:avLst/>
          </a:prstGeom>
        </p:spPr>
      </p:pic>
      <p:cxnSp>
        <p:nvCxnSpPr>
          <p:cNvPr id="73" name="Straight Connector 72"/>
          <p:cNvCxnSpPr/>
          <p:nvPr/>
        </p:nvCxnSpPr>
        <p:spPr>
          <a:xfrm rot="5400000">
            <a:off x="6553994"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6" name="Picture 75" descr="red_head_girl.png"/>
          <p:cNvPicPr>
            <a:picLocks noChangeAspect="1"/>
          </p:cNvPicPr>
          <p:nvPr/>
        </p:nvPicPr>
        <p:blipFill>
          <a:blip r:embed="rId11"/>
          <a:stretch>
            <a:fillRect/>
          </a:stretch>
        </p:blipFill>
        <p:spPr>
          <a:xfrm>
            <a:off x="6019800" y="3733800"/>
            <a:ext cx="942736" cy="968374"/>
          </a:xfrm>
          <a:prstGeom prst="rect">
            <a:avLst/>
          </a:prstGeom>
        </p:spPr>
      </p:pic>
      <p:cxnSp>
        <p:nvCxnSpPr>
          <p:cNvPr id="80" name="Straight Connector 79"/>
          <p:cNvCxnSpPr/>
          <p:nvPr/>
        </p:nvCxnSpPr>
        <p:spPr>
          <a:xfrm rot="5400000">
            <a:off x="2591594" y="58666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2" name="Picture 81" descr="chess.png"/>
          <p:cNvPicPr>
            <a:picLocks noChangeAspect="1"/>
          </p:cNvPicPr>
          <p:nvPr/>
        </p:nvPicPr>
        <p:blipFill>
          <a:blip r:embed="rId4">
            <a:biLevel thresh="50000"/>
          </a:blip>
          <a:stretch>
            <a:fillRect/>
          </a:stretch>
        </p:blipFill>
        <p:spPr>
          <a:xfrm flipH="1">
            <a:off x="3352800" y="5410200"/>
            <a:ext cx="914400" cy="914400"/>
          </a:xfrm>
          <a:prstGeom prst="rect">
            <a:avLst/>
          </a:prstGeom>
        </p:spPr>
      </p:pic>
      <p:sp>
        <p:nvSpPr>
          <p:cNvPr id="84" name="TextBox 83"/>
          <p:cNvSpPr txBox="1"/>
          <p:nvPr/>
        </p:nvSpPr>
        <p:spPr>
          <a:xfrm>
            <a:off x="2133600" y="1219200"/>
            <a:ext cx="5105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Phase 1 – Market/Dev Account</a:t>
            </a:r>
            <a:endParaRPr lang="en-US" sz="2800" dirty="0"/>
          </a:p>
        </p:txBody>
      </p:sp>
      <p:pic>
        <p:nvPicPr>
          <p:cNvPr id="31" name="Picture 30" descr="play.png"/>
          <p:cNvPicPr>
            <a:picLocks noChangeAspect="1"/>
          </p:cNvPicPr>
          <p:nvPr/>
        </p:nvPicPr>
        <p:blipFill>
          <a:blip r:embed="rId3"/>
          <a:srcRect r="76383"/>
          <a:stretch>
            <a:fillRect/>
          </a:stretch>
        </p:blipFill>
        <p:spPr>
          <a:xfrm>
            <a:off x="1066800" y="5410200"/>
            <a:ext cx="957491" cy="914400"/>
          </a:xfrm>
          <a:prstGeom prst="rect">
            <a:avLst/>
          </a:prstGeom>
        </p:spPr>
      </p:pic>
      <p:sp>
        <p:nvSpPr>
          <p:cNvPr id="32" name="Slide Number Placeholder 31"/>
          <p:cNvSpPr>
            <a:spLocks noGrp="1"/>
          </p:cNvSpPr>
          <p:nvPr>
            <p:ph type="sldNum" sz="quarter" idx="12"/>
          </p:nvPr>
        </p:nvSpPr>
        <p:spPr/>
        <p:txBody>
          <a:bodyPr/>
          <a:lstStyle/>
          <a:p>
            <a:fld id="{7DBFB443-C135-48E1-B7BA-9A8C14DA6E75}" type="slidenum">
              <a:rPr lang="en-US" smtClean="0"/>
              <a:pPr/>
              <a:t>22</a:t>
            </a:fld>
            <a:endParaRPr lang="en-US"/>
          </a:p>
        </p:txBody>
      </p:sp>
      <p:pic>
        <p:nvPicPr>
          <p:cNvPr id="30" name="Picture 29" descr="blond_guy.jpg"/>
          <p:cNvPicPr>
            <a:picLocks noChangeAspect="1"/>
          </p:cNvPicPr>
          <p:nvPr/>
        </p:nvPicPr>
        <p:blipFill>
          <a:blip r:embed="rId12">
            <a:clrChange>
              <a:clrFrom>
                <a:srgbClr val="FCFCFC"/>
              </a:clrFrom>
              <a:clrTo>
                <a:srgbClr val="FCFCFC">
                  <a:alpha val="0"/>
                </a:srgbClr>
              </a:clrTo>
            </a:clrChange>
          </a:blip>
          <a:stretch>
            <a:fillRect/>
          </a:stretch>
        </p:blipFill>
        <p:spPr>
          <a:xfrm>
            <a:off x="2057400" y="5334000"/>
            <a:ext cx="987213" cy="1056157"/>
          </a:xfrm>
          <a:prstGeom prst="rect">
            <a:avLst/>
          </a:prstGeom>
        </p:spPr>
      </p:pic>
    </p:spTree>
  </p:cSld>
  <p:clrMapOvr>
    <a:masterClrMapping/>
  </p:clrMapOvr>
  <p:transition advTm="23134"/>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685800" y="1828800"/>
            <a:ext cx="3810000" cy="3276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838200" y="5181600"/>
            <a:ext cx="3505200" cy="1371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4800600" y="3581400"/>
            <a:ext cx="3505200" cy="13716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00600" y="1981200"/>
            <a:ext cx="3505200" cy="13716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838200" y="1981200"/>
            <a:ext cx="3505200" cy="13716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Determine Ownership of Apps</a:t>
            </a:r>
            <a:endParaRPr lang="en-US" dirty="0"/>
          </a:p>
        </p:txBody>
      </p:sp>
      <p:pic>
        <p:nvPicPr>
          <p:cNvPr id="5" name="Picture 4" descr="play.png"/>
          <p:cNvPicPr>
            <a:picLocks noChangeAspect="1"/>
          </p:cNvPicPr>
          <p:nvPr/>
        </p:nvPicPr>
        <p:blipFill>
          <a:blip r:embed="rId3"/>
          <a:srcRect r="76383"/>
          <a:stretch>
            <a:fillRect/>
          </a:stretch>
        </p:blipFill>
        <p:spPr>
          <a:xfrm>
            <a:off x="990600" y="2133600"/>
            <a:ext cx="957491" cy="914400"/>
          </a:xfrm>
          <a:prstGeom prst="rect">
            <a:avLst/>
          </a:prstGeom>
        </p:spPr>
      </p:pic>
      <p:pic>
        <p:nvPicPr>
          <p:cNvPr id="7" name="Picture 6" descr="chess.png"/>
          <p:cNvPicPr>
            <a:picLocks noChangeAspect="1"/>
          </p:cNvPicPr>
          <p:nvPr/>
        </p:nvPicPr>
        <p:blipFill>
          <a:blip r:embed="rId4"/>
          <a:stretch>
            <a:fillRect/>
          </a:stretch>
        </p:blipFill>
        <p:spPr>
          <a:xfrm flipH="1">
            <a:off x="3352800" y="2209800"/>
            <a:ext cx="914400" cy="914400"/>
          </a:xfrm>
          <a:prstGeom prst="rect">
            <a:avLst/>
          </a:prstGeom>
        </p:spPr>
      </p:pic>
      <p:sp>
        <p:nvSpPr>
          <p:cNvPr id="52" name="Rounded Rectangle 51"/>
          <p:cNvSpPr/>
          <p:nvPr/>
        </p:nvSpPr>
        <p:spPr>
          <a:xfrm>
            <a:off x="838200" y="3581400"/>
            <a:ext cx="3505200" cy="1371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instagram.png"/>
          <p:cNvPicPr>
            <a:picLocks noChangeAspect="1"/>
          </p:cNvPicPr>
          <p:nvPr/>
        </p:nvPicPr>
        <p:blipFill>
          <a:blip r:embed="rId5"/>
          <a:stretch>
            <a:fillRect/>
          </a:stretch>
        </p:blipFill>
        <p:spPr>
          <a:xfrm>
            <a:off x="3276600" y="3810000"/>
            <a:ext cx="973667" cy="990600"/>
          </a:xfrm>
          <a:prstGeom prst="rect">
            <a:avLst/>
          </a:prstGeom>
        </p:spPr>
      </p:pic>
      <p:pic>
        <p:nvPicPr>
          <p:cNvPr id="42" name="Picture 41" descr="slideme.png"/>
          <p:cNvPicPr>
            <a:picLocks noChangeAspect="1"/>
          </p:cNvPicPr>
          <p:nvPr/>
        </p:nvPicPr>
        <p:blipFill>
          <a:blip r:embed="rId6"/>
          <a:srcRect l="54071"/>
          <a:stretch>
            <a:fillRect/>
          </a:stretch>
        </p:blipFill>
        <p:spPr>
          <a:xfrm>
            <a:off x="4800600" y="2286000"/>
            <a:ext cx="892650" cy="791237"/>
          </a:xfrm>
          <a:prstGeom prst="rect">
            <a:avLst/>
          </a:prstGeom>
        </p:spPr>
      </p:pic>
      <p:pic>
        <p:nvPicPr>
          <p:cNvPr id="49" name="Picture 48" descr="spotify.png"/>
          <p:cNvPicPr>
            <a:picLocks noChangeAspect="1"/>
          </p:cNvPicPr>
          <p:nvPr/>
        </p:nvPicPr>
        <p:blipFill>
          <a:blip r:embed="rId7"/>
          <a:stretch>
            <a:fillRect/>
          </a:stretch>
        </p:blipFill>
        <p:spPr>
          <a:xfrm>
            <a:off x="7315200" y="3886200"/>
            <a:ext cx="838200" cy="838200"/>
          </a:xfrm>
          <a:prstGeom prst="rect">
            <a:avLst/>
          </a:prstGeom>
        </p:spPr>
      </p:pic>
      <p:pic>
        <p:nvPicPr>
          <p:cNvPr id="48" name="Picture 47" descr="brown_hair_girl.jpeg"/>
          <p:cNvPicPr>
            <a:picLocks noChangeAspect="1"/>
          </p:cNvPicPr>
          <p:nvPr/>
        </p:nvPicPr>
        <p:blipFill>
          <a:blip r:embed="rId8">
            <a:clrChange>
              <a:clrFrom>
                <a:srgbClr val="FFFFFF"/>
              </a:clrFrom>
              <a:clrTo>
                <a:srgbClr val="FFFFFF">
                  <a:alpha val="0"/>
                </a:srgbClr>
              </a:clrTo>
            </a:clrChange>
          </a:blip>
          <a:stretch>
            <a:fillRect/>
          </a:stretch>
        </p:blipFill>
        <p:spPr>
          <a:xfrm>
            <a:off x="1981200" y="2209800"/>
            <a:ext cx="1183334" cy="927100"/>
          </a:xfrm>
          <a:prstGeom prst="rect">
            <a:avLst/>
          </a:prstGeom>
        </p:spPr>
      </p:pic>
      <p:cxnSp>
        <p:nvCxnSpPr>
          <p:cNvPr id="59" name="Straight Connector 58"/>
          <p:cNvCxnSpPr/>
          <p:nvPr/>
        </p:nvCxnSpPr>
        <p:spPr>
          <a:xfrm rot="5400000">
            <a:off x="2590005" y="2667000"/>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0" name="Picture 59" descr="play.png"/>
          <p:cNvPicPr>
            <a:picLocks noChangeAspect="1"/>
          </p:cNvPicPr>
          <p:nvPr/>
        </p:nvPicPr>
        <p:blipFill>
          <a:blip r:embed="rId3"/>
          <a:srcRect r="76383"/>
          <a:stretch>
            <a:fillRect/>
          </a:stretch>
        </p:blipFill>
        <p:spPr>
          <a:xfrm>
            <a:off x="990600" y="3810000"/>
            <a:ext cx="957491" cy="914400"/>
          </a:xfrm>
          <a:prstGeom prst="rect">
            <a:avLst/>
          </a:prstGeom>
        </p:spPr>
      </p:pic>
      <p:pic>
        <p:nvPicPr>
          <p:cNvPr id="61" name="Picture 60" descr="brown_hair_girl.jpeg"/>
          <p:cNvPicPr>
            <a:picLocks noChangeAspect="1"/>
          </p:cNvPicPr>
          <p:nvPr/>
        </p:nvPicPr>
        <p:blipFill>
          <a:blip r:embed="rId8">
            <a:clrChange>
              <a:clrFrom>
                <a:srgbClr val="FFFFFF"/>
              </a:clrFrom>
              <a:clrTo>
                <a:srgbClr val="FFFFFF">
                  <a:alpha val="0"/>
                </a:srgbClr>
              </a:clrTo>
            </a:clrChange>
          </a:blip>
          <a:stretch>
            <a:fillRect/>
          </a:stretch>
        </p:blipFill>
        <p:spPr>
          <a:xfrm>
            <a:off x="1905000" y="3810000"/>
            <a:ext cx="1183334" cy="927100"/>
          </a:xfrm>
          <a:prstGeom prst="rect">
            <a:avLst/>
          </a:prstGeom>
        </p:spPr>
      </p:pic>
      <p:cxnSp>
        <p:nvCxnSpPr>
          <p:cNvPr id="62" name="Straight Connector 61"/>
          <p:cNvCxnSpPr/>
          <p:nvPr/>
        </p:nvCxnSpPr>
        <p:spPr>
          <a:xfrm rot="5400000">
            <a:off x="2513806"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6553994" y="26662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9" name="Picture 68" descr="yelp.png"/>
          <p:cNvPicPr>
            <a:picLocks noChangeAspect="1"/>
          </p:cNvPicPr>
          <p:nvPr/>
        </p:nvPicPr>
        <p:blipFill>
          <a:blip r:embed="rId9"/>
          <a:stretch>
            <a:fillRect/>
          </a:stretch>
        </p:blipFill>
        <p:spPr>
          <a:xfrm>
            <a:off x="7391400" y="2286000"/>
            <a:ext cx="838200" cy="838200"/>
          </a:xfrm>
          <a:prstGeom prst="rect">
            <a:avLst/>
          </a:prstGeom>
        </p:spPr>
      </p:pic>
      <p:pic>
        <p:nvPicPr>
          <p:cNvPr id="70" name="Picture 69" descr="brown_hair_boy.png"/>
          <p:cNvPicPr>
            <a:picLocks noChangeAspect="1"/>
          </p:cNvPicPr>
          <p:nvPr/>
        </p:nvPicPr>
        <p:blipFill>
          <a:blip r:embed="rId10"/>
          <a:stretch>
            <a:fillRect/>
          </a:stretch>
        </p:blipFill>
        <p:spPr>
          <a:xfrm>
            <a:off x="5867400" y="2133600"/>
            <a:ext cx="1066800" cy="1084849"/>
          </a:xfrm>
          <a:prstGeom prst="rect">
            <a:avLst/>
          </a:prstGeom>
        </p:spPr>
      </p:pic>
      <p:pic>
        <p:nvPicPr>
          <p:cNvPr id="72" name="Picture 71" descr="slideme.png"/>
          <p:cNvPicPr>
            <a:picLocks noChangeAspect="1"/>
          </p:cNvPicPr>
          <p:nvPr/>
        </p:nvPicPr>
        <p:blipFill>
          <a:blip r:embed="rId6"/>
          <a:srcRect l="54071"/>
          <a:stretch>
            <a:fillRect/>
          </a:stretch>
        </p:blipFill>
        <p:spPr>
          <a:xfrm>
            <a:off x="4800600" y="3886200"/>
            <a:ext cx="892650" cy="791237"/>
          </a:xfrm>
          <a:prstGeom prst="rect">
            <a:avLst/>
          </a:prstGeom>
        </p:spPr>
      </p:pic>
      <p:cxnSp>
        <p:nvCxnSpPr>
          <p:cNvPr id="73" name="Straight Connector 72"/>
          <p:cNvCxnSpPr/>
          <p:nvPr/>
        </p:nvCxnSpPr>
        <p:spPr>
          <a:xfrm rot="5400000">
            <a:off x="6553994"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6" name="Picture 75" descr="red_head_girl.png"/>
          <p:cNvPicPr>
            <a:picLocks noChangeAspect="1"/>
          </p:cNvPicPr>
          <p:nvPr/>
        </p:nvPicPr>
        <p:blipFill>
          <a:blip r:embed="rId11"/>
          <a:stretch>
            <a:fillRect/>
          </a:stretch>
        </p:blipFill>
        <p:spPr>
          <a:xfrm>
            <a:off x="6019800" y="3733800"/>
            <a:ext cx="942736" cy="968374"/>
          </a:xfrm>
          <a:prstGeom prst="rect">
            <a:avLst/>
          </a:prstGeom>
        </p:spPr>
      </p:pic>
      <p:cxnSp>
        <p:nvCxnSpPr>
          <p:cNvPr id="80" name="Straight Connector 79"/>
          <p:cNvCxnSpPr/>
          <p:nvPr/>
        </p:nvCxnSpPr>
        <p:spPr>
          <a:xfrm rot="5400000">
            <a:off x="2591594" y="58666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2" name="Picture 81" descr="chess.png"/>
          <p:cNvPicPr>
            <a:picLocks noChangeAspect="1"/>
          </p:cNvPicPr>
          <p:nvPr/>
        </p:nvPicPr>
        <p:blipFill>
          <a:blip r:embed="rId4">
            <a:biLevel thresh="50000"/>
          </a:blip>
          <a:stretch>
            <a:fillRect/>
          </a:stretch>
        </p:blipFill>
        <p:spPr>
          <a:xfrm flipH="1">
            <a:off x="3352800" y="5410200"/>
            <a:ext cx="914400" cy="914400"/>
          </a:xfrm>
          <a:prstGeom prst="rect">
            <a:avLst/>
          </a:prstGeom>
        </p:spPr>
      </p:pic>
      <p:sp>
        <p:nvSpPr>
          <p:cNvPr id="84" name="TextBox 83"/>
          <p:cNvSpPr txBox="1"/>
          <p:nvPr/>
        </p:nvSpPr>
        <p:spPr>
          <a:xfrm>
            <a:off x="2133600" y="1219200"/>
            <a:ext cx="5105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Phase 1 – Market/Dev Account</a:t>
            </a:r>
            <a:endParaRPr lang="en-US" sz="2800" dirty="0"/>
          </a:p>
        </p:txBody>
      </p:sp>
      <p:pic>
        <p:nvPicPr>
          <p:cNvPr id="31" name="Picture 30" descr="play.png"/>
          <p:cNvPicPr>
            <a:picLocks noChangeAspect="1"/>
          </p:cNvPicPr>
          <p:nvPr/>
        </p:nvPicPr>
        <p:blipFill>
          <a:blip r:embed="rId3"/>
          <a:srcRect r="76383"/>
          <a:stretch>
            <a:fillRect/>
          </a:stretch>
        </p:blipFill>
        <p:spPr>
          <a:xfrm>
            <a:off x="1066800" y="5410200"/>
            <a:ext cx="957491" cy="914400"/>
          </a:xfrm>
          <a:prstGeom prst="rect">
            <a:avLst/>
          </a:prstGeom>
        </p:spPr>
      </p:pic>
      <p:sp>
        <p:nvSpPr>
          <p:cNvPr id="34" name="Slide Number Placeholder 33"/>
          <p:cNvSpPr>
            <a:spLocks noGrp="1"/>
          </p:cNvSpPr>
          <p:nvPr>
            <p:ph type="sldNum" sz="quarter" idx="12"/>
          </p:nvPr>
        </p:nvSpPr>
        <p:spPr/>
        <p:txBody>
          <a:bodyPr/>
          <a:lstStyle/>
          <a:p>
            <a:fld id="{7DBFB443-C135-48E1-B7BA-9A8C14DA6E75}" type="slidenum">
              <a:rPr lang="en-US" smtClean="0"/>
              <a:pPr/>
              <a:t>23</a:t>
            </a:fld>
            <a:endParaRPr lang="en-US"/>
          </a:p>
        </p:txBody>
      </p:sp>
      <p:pic>
        <p:nvPicPr>
          <p:cNvPr id="32" name="Picture 31" descr="blond_guy.jpg"/>
          <p:cNvPicPr>
            <a:picLocks noChangeAspect="1"/>
          </p:cNvPicPr>
          <p:nvPr/>
        </p:nvPicPr>
        <p:blipFill>
          <a:blip r:embed="rId12">
            <a:clrChange>
              <a:clrFrom>
                <a:srgbClr val="FCFCFC"/>
              </a:clrFrom>
              <a:clrTo>
                <a:srgbClr val="FCFCFC">
                  <a:alpha val="0"/>
                </a:srgbClr>
              </a:clrTo>
            </a:clrChange>
          </a:blip>
          <a:stretch>
            <a:fillRect/>
          </a:stretch>
        </p:blipFill>
        <p:spPr>
          <a:xfrm>
            <a:off x="2060787" y="5334000"/>
            <a:ext cx="987213" cy="1056157"/>
          </a:xfrm>
          <a:prstGeom prst="rect">
            <a:avLst/>
          </a:prstGeom>
        </p:spPr>
      </p:pic>
    </p:spTree>
  </p:cSld>
  <p:clrMapOvr>
    <a:masterClrMapping/>
  </p:clrMapOvr>
  <p:transition advTm="2313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685800" y="1828800"/>
            <a:ext cx="3810000" cy="3276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838200" y="5181600"/>
            <a:ext cx="3505200" cy="1371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4800600" y="3581400"/>
            <a:ext cx="3505200" cy="13716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00600" y="1981200"/>
            <a:ext cx="3505200" cy="13716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838200" y="1981200"/>
            <a:ext cx="3505200" cy="13716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Determine Ownership of Apps</a:t>
            </a:r>
            <a:endParaRPr lang="en-US" dirty="0"/>
          </a:p>
        </p:txBody>
      </p:sp>
      <p:pic>
        <p:nvPicPr>
          <p:cNvPr id="5" name="Picture 4" descr="play.png"/>
          <p:cNvPicPr>
            <a:picLocks noChangeAspect="1"/>
          </p:cNvPicPr>
          <p:nvPr/>
        </p:nvPicPr>
        <p:blipFill>
          <a:blip r:embed="rId3"/>
          <a:srcRect r="76383"/>
          <a:stretch>
            <a:fillRect/>
          </a:stretch>
        </p:blipFill>
        <p:spPr>
          <a:xfrm>
            <a:off x="990600" y="2133600"/>
            <a:ext cx="957491" cy="914400"/>
          </a:xfrm>
          <a:prstGeom prst="rect">
            <a:avLst/>
          </a:prstGeom>
        </p:spPr>
      </p:pic>
      <p:pic>
        <p:nvPicPr>
          <p:cNvPr id="7" name="Picture 6" descr="chess.png"/>
          <p:cNvPicPr>
            <a:picLocks noChangeAspect="1"/>
          </p:cNvPicPr>
          <p:nvPr/>
        </p:nvPicPr>
        <p:blipFill>
          <a:blip r:embed="rId4"/>
          <a:stretch>
            <a:fillRect/>
          </a:stretch>
        </p:blipFill>
        <p:spPr>
          <a:xfrm flipH="1">
            <a:off x="3352800" y="2209800"/>
            <a:ext cx="914400" cy="914400"/>
          </a:xfrm>
          <a:prstGeom prst="rect">
            <a:avLst/>
          </a:prstGeom>
        </p:spPr>
      </p:pic>
      <p:sp>
        <p:nvSpPr>
          <p:cNvPr id="52" name="Rounded Rectangle 51"/>
          <p:cNvSpPr/>
          <p:nvPr/>
        </p:nvSpPr>
        <p:spPr>
          <a:xfrm>
            <a:off x="838200" y="3581400"/>
            <a:ext cx="3505200" cy="1371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instagram.png"/>
          <p:cNvPicPr>
            <a:picLocks noChangeAspect="1"/>
          </p:cNvPicPr>
          <p:nvPr/>
        </p:nvPicPr>
        <p:blipFill>
          <a:blip r:embed="rId5"/>
          <a:stretch>
            <a:fillRect/>
          </a:stretch>
        </p:blipFill>
        <p:spPr>
          <a:xfrm>
            <a:off x="3276600" y="3810000"/>
            <a:ext cx="973667" cy="990600"/>
          </a:xfrm>
          <a:prstGeom prst="rect">
            <a:avLst/>
          </a:prstGeom>
        </p:spPr>
      </p:pic>
      <p:pic>
        <p:nvPicPr>
          <p:cNvPr id="42" name="Picture 41" descr="slideme.png"/>
          <p:cNvPicPr>
            <a:picLocks noChangeAspect="1"/>
          </p:cNvPicPr>
          <p:nvPr/>
        </p:nvPicPr>
        <p:blipFill>
          <a:blip r:embed="rId6"/>
          <a:srcRect l="54071"/>
          <a:stretch>
            <a:fillRect/>
          </a:stretch>
        </p:blipFill>
        <p:spPr>
          <a:xfrm>
            <a:off x="4800600" y="2286000"/>
            <a:ext cx="892650" cy="791237"/>
          </a:xfrm>
          <a:prstGeom prst="rect">
            <a:avLst/>
          </a:prstGeom>
        </p:spPr>
      </p:pic>
      <p:pic>
        <p:nvPicPr>
          <p:cNvPr id="49" name="Picture 48" descr="spotify.png"/>
          <p:cNvPicPr>
            <a:picLocks noChangeAspect="1"/>
          </p:cNvPicPr>
          <p:nvPr/>
        </p:nvPicPr>
        <p:blipFill>
          <a:blip r:embed="rId7"/>
          <a:stretch>
            <a:fillRect/>
          </a:stretch>
        </p:blipFill>
        <p:spPr>
          <a:xfrm>
            <a:off x="7315200" y="3886200"/>
            <a:ext cx="838200" cy="838200"/>
          </a:xfrm>
          <a:prstGeom prst="rect">
            <a:avLst/>
          </a:prstGeom>
        </p:spPr>
      </p:pic>
      <p:pic>
        <p:nvPicPr>
          <p:cNvPr id="48" name="Picture 47" descr="brown_hair_girl.jpeg"/>
          <p:cNvPicPr>
            <a:picLocks noChangeAspect="1"/>
          </p:cNvPicPr>
          <p:nvPr/>
        </p:nvPicPr>
        <p:blipFill>
          <a:blip r:embed="rId8">
            <a:clrChange>
              <a:clrFrom>
                <a:srgbClr val="FFFFFF"/>
              </a:clrFrom>
              <a:clrTo>
                <a:srgbClr val="FFFFFF">
                  <a:alpha val="0"/>
                </a:srgbClr>
              </a:clrTo>
            </a:clrChange>
          </a:blip>
          <a:stretch>
            <a:fillRect/>
          </a:stretch>
        </p:blipFill>
        <p:spPr>
          <a:xfrm>
            <a:off x="1981200" y="2209800"/>
            <a:ext cx="1183334" cy="927100"/>
          </a:xfrm>
          <a:prstGeom prst="rect">
            <a:avLst/>
          </a:prstGeom>
        </p:spPr>
      </p:pic>
      <p:cxnSp>
        <p:nvCxnSpPr>
          <p:cNvPr id="59" name="Straight Connector 58"/>
          <p:cNvCxnSpPr/>
          <p:nvPr/>
        </p:nvCxnSpPr>
        <p:spPr>
          <a:xfrm rot="5400000">
            <a:off x="2590005" y="2667000"/>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0" name="Picture 59" descr="play.png"/>
          <p:cNvPicPr>
            <a:picLocks noChangeAspect="1"/>
          </p:cNvPicPr>
          <p:nvPr/>
        </p:nvPicPr>
        <p:blipFill>
          <a:blip r:embed="rId3"/>
          <a:srcRect r="76383"/>
          <a:stretch>
            <a:fillRect/>
          </a:stretch>
        </p:blipFill>
        <p:spPr>
          <a:xfrm>
            <a:off x="990600" y="3810000"/>
            <a:ext cx="957491" cy="914400"/>
          </a:xfrm>
          <a:prstGeom prst="rect">
            <a:avLst/>
          </a:prstGeom>
        </p:spPr>
      </p:pic>
      <p:pic>
        <p:nvPicPr>
          <p:cNvPr id="61" name="Picture 60" descr="brown_hair_girl.jpeg"/>
          <p:cNvPicPr>
            <a:picLocks noChangeAspect="1"/>
          </p:cNvPicPr>
          <p:nvPr/>
        </p:nvPicPr>
        <p:blipFill>
          <a:blip r:embed="rId8">
            <a:clrChange>
              <a:clrFrom>
                <a:srgbClr val="FFFFFF"/>
              </a:clrFrom>
              <a:clrTo>
                <a:srgbClr val="FFFFFF">
                  <a:alpha val="0"/>
                </a:srgbClr>
              </a:clrTo>
            </a:clrChange>
          </a:blip>
          <a:stretch>
            <a:fillRect/>
          </a:stretch>
        </p:blipFill>
        <p:spPr>
          <a:xfrm>
            <a:off x="1905000" y="3810000"/>
            <a:ext cx="1183334" cy="927100"/>
          </a:xfrm>
          <a:prstGeom prst="rect">
            <a:avLst/>
          </a:prstGeom>
        </p:spPr>
      </p:pic>
      <p:cxnSp>
        <p:nvCxnSpPr>
          <p:cNvPr id="62" name="Straight Connector 61"/>
          <p:cNvCxnSpPr/>
          <p:nvPr/>
        </p:nvCxnSpPr>
        <p:spPr>
          <a:xfrm rot="5400000">
            <a:off x="2513806"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6553994" y="26662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9" name="Picture 68" descr="yelp.png"/>
          <p:cNvPicPr>
            <a:picLocks noChangeAspect="1"/>
          </p:cNvPicPr>
          <p:nvPr/>
        </p:nvPicPr>
        <p:blipFill>
          <a:blip r:embed="rId9"/>
          <a:stretch>
            <a:fillRect/>
          </a:stretch>
        </p:blipFill>
        <p:spPr>
          <a:xfrm>
            <a:off x="7391400" y="2286000"/>
            <a:ext cx="838200" cy="838200"/>
          </a:xfrm>
          <a:prstGeom prst="rect">
            <a:avLst/>
          </a:prstGeom>
        </p:spPr>
      </p:pic>
      <p:pic>
        <p:nvPicPr>
          <p:cNvPr id="70" name="Picture 69" descr="brown_hair_boy.png"/>
          <p:cNvPicPr>
            <a:picLocks noChangeAspect="1"/>
          </p:cNvPicPr>
          <p:nvPr/>
        </p:nvPicPr>
        <p:blipFill>
          <a:blip r:embed="rId10"/>
          <a:stretch>
            <a:fillRect/>
          </a:stretch>
        </p:blipFill>
        <p:spPr>
          <a:xfrm>
            <a:off x="5867400" y="2133600"/>
            <a:ext cx="1066800" cy="1084849"/>
          </a:xfrm>
          <a:prstGeom prst="rect">
            <a:avLst/>
          </a:prstGeom>
        </p:spPr>
      </p:pic>
      <p:pic>
        <p:nvPicPr>
          <p:cNvPr id="72" name="Picture 71" descr="slideme.png"/>
          <p:cNvPicPr>
            <a:picLocks noChangeAspect="1"/>
          </p:cNvPicPr>
          <p:nvPr/>
        </p:nvPicPr>
        <p:blipFill>
          <a:blip r:embed="rId6"/>
          <a:srcRect l="54071"/>
          <a:stretch>
            <a:fillRect/>
          </a:stretch>
        </p:blipFill>
        <p:spPr>
          <a:xfrm>
            <a:off x="4800600" y="3886200"/>
            <a:ext cx="892650" cy="791237"/>
          </a:xfrm>
          <a:prstGeom prst="rect">
            <a:avLst/>
          </a:prstGeom>
        </p:spPr>
      </p:pic>
      <p:cxnSp>
        <p:nvCxnSpPr>
          <p:cNvPr id="73" name="Straight Connector 72"/>
          <p:cNvCxnSpPr/>
          <p:nvPr/>
        </p:nvCxnSpPr>
        <p:spPr>
          <a:xfrm rot="5400000">
            <a:off x="6553994"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6" name="Picture 75" descr="red_head_girl.png"/>
          <p:cNvPicPr>
            <a:picLocks noChangeAspect="1"/>
          </p:cNvPicPr>
          <p:nvPr/>
        </p:nvPicPr>
        <p:blipFill>
          <a:blip r:embed="rId11"/>
          <a:stretch>
            <a:fillRect/>
          </a:stretch>
        </p:blipFill>
        <p:spPr>
          <a:xfrm>
            <a:off x="6019800" y="3733800"/>
            <a:ext cx="942736" cy="968374"/>
          </a:xfrm>
          <a:prstGeom prst="rect">
            <a:avLst/>
          </a:prstGeom>
        </p:spPr>
      </p:pic>
      <p:cxnSp>
        <p:nvCxnSpPr>
          <p:cNvPr id="80" name="Straight Connector 79"/>
          <p:cNvCxnSpPr/>
          <p:nvPr/>
        </p:nvCxnSpPr>
        <p:spPr>
          <a:xfrm rot="5400000">
            <a:off x="2591594" y="58666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2" name="Picture 81" descr="chess.png"/>
          <p:cNvPicPr>
            <a:picLocks noChangeAspect="1"/>
          </p:cNvPicPr>
          <p:nvPr/>
        </p:nvPicPr>
        <p:blipFill>
          <a:blip r:embed="rId4">
            <a:biLevel thresh="50000"/>
          </a:blip>
          <a:stretch>
            <a:fillRect/>
          </a:stretch>
        </p:blipFill>
        <p:spPr>
          <a:xfrm flipH="1">
            <a:off x="3352800" y="5410200"/>
            <a:ext cx="914400" cy="914400"/>
          </a:xfrm>
          <a:prstGeom prst="rect">
            <a:avLst/>
          </a:prstGeom>
        </p:spPr>
      </p:pic>
      <p:sp>
        <p:nvSpPr>
          <p:cNvPr id="84" name="TextBox 83"/>
          <p:cNvSpPr txBox="1"/>
          <p:nvPr/>
        </p:nvSpPr>
        <p:spPr>
          <a:xfrm>
            <a:off x="2133600" y="1219200"/>
            <a:ext cx="5105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Phase 2 - Signature</a:t>
            </a:r>
            <a:endParaRPr lang="en-US" sz="2800" dirty="0"/>
          </a:p>
        </p:txBody>
      </p:sp>
      <p:pic>
        <p:nvPicPr>
          <p:cNvPr id="31" name="Picture 30" descr="play.png"/>
          <p:cNvPicPr>
            <a:picLocks noChangeAspect="1"/>
          </p:cNvPicPr>
          <p:nvPr/>
        </p:nvPicPr>
        <p:blipFill>
          <a:blip r:embed="rId3"/>
          <a:srcRect r="76383"/>
          <a:stretch>
            <a:fillRect/>
          </a:stretch>
        </p:blipFill>
        <p:spPr>
          <a:xfrm>
            <a:off x="1066800" y="5410200"/>
            <a:ext cx="957491" cy="914400"/>
          </a:xfrm>
          <a:prstGeom prst="rect">
            <a:avLst/>
          </a:prstGeom>
        </p:spPr>
      </p:pic>
      <p:sp>
        <p:nvSpPr>
          <p:cNvPr id="32" name="Slide Number Placeholder 31"/>
          <p:cNvSpPr>
            <a:spLocks noGrp="1"/>
          </p:cNvSpPr>
          <p:nvPr>
            <p:ph type="sldNum" sz="quarter" idx="12"/>
          </p:nvPr>
        </p:nvSpPr>
        <p:spPr/>
        <p:txBody>
          <a:bodyPr/>
          <a:lstStyle/>
          <a:p>
            <a:fld id="{7DBFB443-C135-48E1-B7BA-9A8C14DA6E75}" type="slidenum">
              <a:rPr lang="en-US" smtClean="0"/>
              <a:pPr/>
              <a:t>24</a:t>
            </a:fld>
            <a:endParaRPr lang="en-US"/>
          </a:p>
        </p:txBody>
      </p:sp>
      <p:pic>
        <p:nvPicPr>
          <p:cNvPr id="34" name="Picture 33" descr="blond_guy.jpg"/>
          <p:cNvPicPr>
            <a:picLocks noChangeAspect="1"/>
          </p:cNvPicPr>
          <p:nvPr/>
        </p:nvPicPr>
        <p:blipFill>
          <a:blip r:embed="rId12">
            <a:clrChange>
              <a:clrFrom>
                <a:srgbClr val="FCFCFC"/>
              </a:clrFrom>
              <a:clrTo>
                <a:srgbClr val="FCFCFC">
                  <a:alpha val="0"/>
                </a:srgbClr>
              </a:clrTo>
            </a:clrChange>
          </a:blip>
          <a:stretch>
            <a:fillRect/>
          </a:stretch>
        </p:blipFill>
        <p:spPr>
          <a:xfrm>
            <a:off x="2060787" y="5334000"/>
            <a:ext cx="987213" cy="1056157"/>
          </a:xfrm>
          <a:prstGeom prst="rect">
            <a:avLst/>
          </a:prstGeom>
        </p:spPr>
      </p:pic>
    </p:spTree>
  </p:cSld>
  <p:clrMapOvr>
    <a:masterClrMapping/>
  </p:clrMapOvr>
  <p:transition advTm="23134"/>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685800" y="1828800"/>
            <a:ext cx="3810000" cy="3276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838200" y="5181600"/>
            <a:ext cx="3505200" cy="1371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4800600" y="3581400"/>
            <a:ext cx="3505200" cy="13716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00600" y="1981200"/>
            <a:ext cx="3505200" cy="13716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838200" y="1981200"/>
            <a:ext cx="3505200" cy="13716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Determine Ownership of Apps</a:t>
            </a:r>
            <a:endParaRPr lang="en-US" dirty="0"/>
          </a:p>
        </p:txBody>
      </p:sp>
      <p:pic>
        <p:nvPicPr>
          <p:cNvPr id="7" name="Picture 6" descr="chess.png"/>
          <p:cNvPicPr>
            <a:picLocks noChangeAspect="1"/>
          </p:cNvPicPr>
          <p:nvPr/>
        </p:nvPicPr>
        <p:blipFill>
          <a:blip r:embed="rId3"/>
          <a:stretch>
            <a:fillRect/>
          </a:stretch>
        </p:blipFill>
        <p:spPr>
          <a:xfrm flipH="1">
            <a:off x="3352800" y="2209800"/>
            <a:ext cx="914400" cy="914400"/>
          </a:xfrm>
          <a:prstGeom prst="rect">
            <a:avLst/>
          </a:prstGeom>
        </p:spPr>
      </p:pic>
      <p:sp>
        <p:nvSpPr>
          <p:cNvPr id="52" name="Rounded Rectangle 51"/>
          <p:cNvSpPr/>
          <p:nvPr/>
        </p:nvSpPr>
        <p:spPr>
          <a:xfrm>
            <a:off x="838200" y="3581400"/>
            <a:ext cx="3505200" cy="1371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instagram.png"/>
          <p:cNvPicPr>
            <a:picLocks noChangeAspect="1"/>
          </p:cNvPicPr>
          <p:nvPr/>
        </p:nvPicPr>
        <p:blipFill>
          <a:blip r:embed="rId4"/>
          <a:stretch>
            <a:fillRect/>
          </a:stretch>
        </p:blipFill>
        <p:spPr>
          <a:xfrm>
            <a:off x="3276600" y="3810000"/>
            <a:ext cx="973667" cy="990600"/>
          </a:xfrm>
          <a:prstGeom prst="rect">
            <a:avLst/>
          </a:prstGeom>
        </p:spPr>
      </p:pic>
      <p:pic>
        <p:nvPicPr>
          <p:cNvPr id="49" name="Picture 48" descr="spotify.png"/>
          <p:cNvPicPr>
            <a:picLocks noChangeAspect="1"/>
          </p:cNvPicPr>
          <p:nvPr/>
        </p:nvPicPr>
        <p:blipFill>
          <a:blip r:embed="rId5"/>
          <a:stretch>
            <a:fillRect/>
          </a:stretch>
        </p:blipFill>
        <p:spPr>
          <a:xfrm>
            <a:off x="7315200" y="3886200"/>
            <a:ext cx="838200" cy="838200"/>
          </a:xfrm>
          <a:prstGeom prst="rect">
            <a:avLst/>
          </a:prstGeom>
        </p:spPr>
      </p:pic>
      <p:cxnSp>
        <p:nvCxnSpPr>
          <p:cNvPr id="59" name="Straight Connector 58"/>
          <p:cNvCxnSpPr/>
          <p:nvPr/>
        </p:nvCxnSpPr>
        <p:spPr>
          <a:xfrm rot="5400000">
            <a:off x="2590005" y="2667000"/>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2513806"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6553994" y="26662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9" name="Picture 68" descr="yelp.png"/>
          <p:cNvPicPr>
            <a:picLocks noChangeAspect="1"/>
          </p:cNvPicPr>
          <p:nvPr/>
        </p:nvPicPr>
        <p:blipFill>
          <a:blip r:embed="rId6"/>
          <a:stretch>
            <a:fillRect/>
          </a:stretch>
        </p:blipFill>
        <p:spPr>
          <a:xfrm>
            <a:off x="7391400" y="2286000"/>
            <a:ext cx="838200" cy="838200"/>
          </a:xfrm>
          <a:prstGeom prst="rect">
            <a:avLst/>
          </a:prstGeom>
        </p:spPr>
      </p:pic>
      <p:cxnSp>
        <p:nvCxnSpPr>
          <p:cNvPr id="73" name="Straight Connector 72"/>
          <p:cNvCxnSpPr/>
          <p:nvPr/>
        </p:nvCxnSpPr>
        <p:spPr>
          <a:xfrm rot="5400000">
            <a:off x="6553994"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2591594" y="58666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2" name="Picture 81" descr="chess.png"/>
          <p:cNvPicPr>
            <a:picLocks noChangeAspect="1"/>
          </p:cNvPicPr>
          <p:nvPr/>
        </p:nvPicPr>
        <p:blipFill>
          <a:blip r:embed="rId3">
            <a:biLevel thresh="50000"/>
          </a:blip>
          <a:stretch>
            <a:fillRect/>
          </a:stretch>
        </p:blipFill>
        <p:spPr>
          <a:xfrm flipH="1">
            <a:off x="3352800" y="5410200"/>
            <a:ext cx="914400" cy="914400"/>
          </a:xfrm>
          <a:prstGeom prst="rect">
            <a:avLst/>
          </a:prstGeom>
        </p:spPr>
      </p:pic>
      <p:sp>
        <p:nvSpPr>
          <p:cNvPr id="84" name="TextBox 83"/>
          <p:cNvSpPr txBox="1"/>
          <p:nvPr/>
        </p:nvSpPr>
        <p:spPr>
          <a:xfrm>
            <a:off x="2133600" y="1219200"/>
            <a:ext cx="5105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Phase 2 - Signature</a:t>
            </a:r>
            <a:endParaRPr lang="en-US" sz="2800" dirty="0"/>
          </a:p>
        </p:txBody>
      </p:sp>
      <p:pic>
        <p:nvPicPr>
          <p:cNvPr id="32" name="Picture 31" descr="gold-key-hi.png"/>
          <p:cNvPicPr>
            <a:picLocks noChangeAspect="1"/>
          </p:cNvPicPr>
          <p:nvPr/>
        </p:nvPicPr>
        <p:blipFill>
          <a:blip r:embed="rId7"/>
          <a:stretch>
            <a:fillRect/>
          </a:stretch>
        </p:blipFill>
        <p:spPr>
          <a:xfrm rot="10800000">
            <a:off x="1066800" y="2209800"/>
            <a:ext cx="1905000" cy="963134"/>
          </a:xfrm>
          <a:prstGeom prst="rect">
            <a:avLst/>
          </a:prstGeom>
        </p:spPr>
      </p:pic>
      <p:pic>
        <p:nvPicPr>
          <p:cNvPr id="34" name="Picture 33" descr="gold-key-hi.png"/>
          <p:cNvPicPr>
            <a:picLocks noChangeAspect="1"/>
          </p:cNvPicPr>
          <p:nvPr/>
        </p:nvPicPr>
        <p:blipFill>
          <a:blip r:embed="rId7"/>
          <a:stretch>
            <a:fillRect/>
          </a:stretch>
        </p:blipFill>
        <p:spPr>
          <a:xfrm rot="10800000">
            <a:off x="1066800" y="3733800"/>
            <a:ext cx="1905000" cy="963134"/>
          </a:xfrm>
          <a:prstGeom prst="rect">
            <a:avLst/>
          </a:prstGeom>
        </p:spPr>
      </p:pic>
      <p:pic>
        <p:nvPicPr>
          <p:cNvPr id="35" name="Picture 34" descr="gold-key-hi.png"/>
          <p:cNvPicPr>
            <a:picLocks noChangeAspect="1"/>
          </p:cNvPicPr>
          <p:nvPr/>
        </p:nvPicPr>
        <p:blipFill>
          <a:blip r:embed="rId7"/>
          <a:stretch>
            <a:fillRect/>
          </a:stretch>
        </p:blipFill>
        <p:spPr>
          <a:xfrm rot="10800000">
            <a:off x="5105400" y="2133600"/>
            <a:ext cx="1905000" cy="963134"/>
          </a:xfrm>
          <a:prstGeom prst="rect">
            <a:avLst/>
          </a:prstGeom>
        </p:spPr>
      </p:pic>
      <p:pic>
        <p:nvPicPr>
          <p:cNvPr id="36" name="Picture 35" descr="olde-key-hi.png"/>
          <p:cNvPicPr>
            <a:picLocks noChangeAspect="1"/>
          </p:cNvPicPr>
          <p:nvPr/>
        </p:nvPicPr>
        <p:blipFill>
          <a:blip r:embed="rId8"/>
          <a:srcRect l="23266"/>
          <a:stretch>
            <a:fillRect/>
          </a:stretch>
        </p:blipFill>
        <p:spPr>
          <a:xfrm rot="13390795">
            <a:off x="5154029" y="3481945"/>
            <a:ext cx="1883969" cy="1555799"/>
          </a:xfrm>
          <a:prstGeom prst="rect">
            <a:avLst/>
          </a:prstGeom>
        </p:spPr>
      </p:pic>
      <p:pic>
        <p:nvPicPr>
          <p:cNvPr id="37" name="Picture 36" descr="1195422973261447005johnny_automatic_key.svg.med.png"/>
          <p:cNvPicPr>
            <a:picLocks noChangeAspect="1"/>
          </p:cNvPicPr>
          <p:nvPr/>
        </p:nvPicPr>
        <p:blipFill>
          <a:blip r:embed="rId9"/>
          <a:stretch>
            <a:fillRect/>
          </a:stretch>
        </p:blipFill>
        <p:spPr>
          <a:xfrm rot="18512750">
            <a:off x="1362894" y="5128191"/>
            <a:ext cx="1434694" cy="1643330"/>
          </a:xfrm>
          <a:prstGeom prst="rect">
            <a:avLst/>
          </a:prstGeom>
        </p:spPr>
      </p:pic>
      <p:sp>
        <p:nvSpPr>
          <p:cNvPr id="38" name="Slide Number Placeholder 37"/>
          <p:cNvSpPr>
            <a:spLocks noGrp="1"/>
          </p:cNvSpPr>
          <p:nvPr>
            <p:ph type="sldNum" sz="quarter" idx="12"/>
          </p:nvPr>
        </p:nvSpPr>
        <p:spPr/>
        <p:txBody>
          <a:bodyPr/>
          <a:lstStyle/>
          <a:p>
            <a:fld id="{7DBFB443-C135-48E1-B7BA-9A8C14DA6E75}" type="slidenum">
              <a:rPr lang="en-US" smtClean="0"/>
              <a:pPr/>
              <a:t>25</a:t>
            </a:fld>
            <a:endParaRPr lang="en-US"/>
          </a:p>
        </p:txBody>
      </p:sp>
    </p:spTree>
  </p:cSld>
  <p:clrMapOvr>
    <a:masterClrMapping/>
  </p:clrMapOvr>
  <p:transition advTm="23134"/>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685800" y="1828800"/>
            <a:ext cx="3810000" cy="3276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838200" y="5181600"/>
            <a:ext cx="3505200" cy="1371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4800600" y="3581400"/>
            <a:ext cx="3505200" cy="13716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00600" y="1981200"/>
            <a:ext cx="3505200" cy="13716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838200" y="1981200"/>
            <a:ext cx="3505200" cy="13716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Determine Ownership of Apps</a:t>
            </a:r>
            <a:endParaRPr lang="en-US" dirty="0"/>
          </a:p>
        </p:txBody>
      </p:sp>
      <p:pic>
        <p:nvPicPr>
          <p:cNvPr id="7" name="Picture 6" descr="chess.png"/>
          <p:cNvPicPr>
            <a:picLocks noChangeAspect="1"/>
          </p:cNvPicPr>
          <p:nvPr/>
        </p:nvPicPr>
        <p:blipFill>
          <a:blip r:embed="rId3"/>
          <a:stretch>
            <a:fillRect/>
          </a:stretch>
        </p:blipFill>
        <p:spPr>
          <a:xfrm flipH="1">
            <a:off x="3352800" y="2209800"/>
            <a:ext cx="914400" cy="914400"/>
          </a:xfrm>
          <a:prstGeom prst="rect">
            <a:avLst/>
          </a:prstGeom>
        </p:spPr>
      </p:pic>
      <p:sp>
        <p:nvSpPr>
          <p:cNvPr id="52" name="Rounded Rectangle 51"/>
          <p:cNvSpPr/>
          <p:nvPr/>
        </p:nvSpPr>
        <p:spPr>
          <a:xfrm>
            <a:off x="838200" y="3581400"/>
            <a:ext cx="3505200" cy="1371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instagram.png"/>
          <p:cNvPicPr>
            <a:picLocks noChangeAspect="1"/>
          </p:cNvPicPr>
          <p:nvPr/>
        </p:nvPicPr>
        <p:blipFill>
          <a:blip r:embed="rId4"/>
          <a:stretch>
            <a:fillRect/>
          </a:stretch>
        </p:blipFill>
        <p:spPr>
          <a:xfrm>
            <a:off x="3276600" y="3810000"/>
            <a:ext cx="973667" cy="990600"/>
          </a:xfrm>
          <a:prstGeom prst="rect">
            <a:avLst/>
          </a:prstGeom>
        </p:spPr>
      </p:pic>
      <p:pic>
        <p:nvPicPr>
          <p:cNvPr id="49" name="Picture 48" descr="spotify.png"/>
          <p:cNvPicPr>
            <a:picLocks noChangeAspect="1"/>
          </p:cNvPicPr>
          <p:nvPr/>
        </p:nvPicPr>
        <p:blipFill>
          <a:blip r:embed="rId5"/>
          <a:stretch>
            <a:fillRect/>
          </a:stretch>
        </p:blipFill>
        <p:spPr>
          <a:xfrm>
            <a:off x="7315200" y="3886200"/>
            <a:ext cx="838200" cy="838200"/>
          </a:xfrm>
          <a:prstGeom prst="rect">
            <a:avLst/>
          </a:prstGeom>
        </p:spPr>
      </p:pic>
      <p:cxnSp>
        <p:nvCxnSpPr>
          <p:cNvPr id="59" name="Straight Connector 58"/>
          <p:cNvCxnSpPr/>
          <p:nvPr/>
        </p:nvCxnSpPr>
        <p:spPr>
          <a:xfrm rot="5400000">
            <a:off x="2590005" y="2667000"/>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2513806"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6553994" y="26662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9" name="Picture 68" descr="yelp.png"/>
          <p:cNvPicPr>
            <a:picLocks noChangeAspect="1"/>
          </p:cNvPicPr>
          <p:nvPr/>
        </p:nvPicPr>
        <p:blipFill>
          <a:blip r:embed="rId6"/>
          <a:stretch>
            <a:fillRect/>
          </a:stretch>
        </p:blipFill>
        <p:spPr>
          <a:xfrm>
            <a:off x="7391400" y="2286000"/>
            <a:ext cx="838200" cy="838200"/>
          </a:xfrm>
          <a:prstGeom prst="rect">
            <a:avLst/>
          </a:prstGeom>
        </p:spPr>
      </p:pic>
      <p:cxnSp>
        <p:nvCxnSpPr>
          <p:cNvPr id="73" name="Straight Connector 72"/>
          <p:cNvCxnSpPr/>
          <p:nvPr/>
        </p:nvCxnSpPr>
        <p:spPr>
          <a:xfrm rot="5400000">
            <a:off x="6553994"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2591594" y="58666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2" name="Picture 81" descr="chess.png"/>
          <p:cNvPicPr>
            <a:picLocks noChangeAspect="1"/>
          </p:cNvPicPr>
          <p:nvPr/>
        </p:nvPicPr>
        <p:blipFill>
          <a:blip r:embed="rId3">
            <a:biLevel thresh="50000"/>
          </a:blip>
          <a:stretch>
            <a:fillRect/>
          </a:stretch>
        </p:blipFill>
        <p:spPr>
          <a:xfrm flipH="1">
            <a:off x="3352800" y="5410200"/>
            <a:ext cx="914400" cy="914400"/>
          </a:xfrm>
          <a:prstGeom prst="rect">
            <a:avLst/>
          </a:prstGeom>
        </p:spPr>
      </p:pic>
      <p:sp>
        <p:nvSpPr>
          <p:cNvPr id="84" name="TextBox 83"/>
          <p:cNvSpPr txBox="1"/>
          <p:nvPr/>
        </p:nvSpPr>
        <p:spPr>
          <a:xfrm>
            <a:off x="2133600" y="1219200"/>
            <a:ext cx="5105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Phase 2 - Signature</a:t>
            </a:r>
            <a:endParaRPr lang="en-US" sz="2800" dirty="0"/>
          </a:p>
        </p:txBody>
      </p:sp>
      <p:pic>
        <p:nvPicPr>
          <p:cNvPr id="32" name="Picture 31" descr="gold-key-hi.png"/>
          <p:cNvPicPr>
            <a:picLocks noChangeAspect="1"/>
          </p:cNvPicPr>
          <p:nvPr/>
        </p:nvPicPr>
        <p:blipFill>
          <a:blip r:embed="rId7"/>
          <a:stretch>
            <a:fillRect/>
          </a:stretch>
        </p:blipFill>
        <p:spPr>
          <a:xfrm rot="10800000">
            <a:off x="1066800" y="2209800"/>
            <a:ext cx="1905000" cy="963134"/>
          </a:xfrm>
          <a:prstGeom prst="rect">
            <a:avLst/>
          </a:prstGeom>
        </p:spPr>
      </p:pic>
      <p:pic>
        <p:nvPicPr>
          <p:cNvPr id="34" name="Picture 33" descr="gold-key-hi.png"/>
          <p:cNvPicPr>
            <a:picLocks noChangeAspect="1"/>
          </p:cNvPicPr>
          <p:nvPr/>
        </p:nvPicPr>
        <p:blipFill>
          <a:blip r:embed="rId7"/>
          <a:stretch>
            <a:fillRect/>
          </a:stretch>
        </p:blipFill>
        <p:spPr>
          <a:xfrm rot="10800000">
            <a:off x="1066800" y="3733800"/>
            <a:ext cx="1905000" cy="963134"/>
          </a:xfrm>
          <a:prstGeom prst="rect">
            <a:avLst/>
          </a:prstGeom>
        </p:spPr>
      </p:pic>
      <p:pic>
        <p:nvPicPr>
          <p:cNvPr id="35" name="Picture 34" descr="gold-key-hi.png"/>
          <p:cNvPicPr>
            <a:picLocks noChangeAspect="1"/>
          </p:cNvPicPr>
          <p:nvPr/>
        </p:nvPicPr>
        <p:blipFill>
          <a:blip r:embed="rId7"/>
          <a:stretch>
            <a:fillRect/>
          </a:stretch>
        </p:blipFill>
        <p:spPr>
          <a:xfrm rot="10800000">
            <a:off x="5105400" y="2133600"/>
            <a:ext cx="1905000" cy="963134"/>
          </a:xfrm>
          <a:prstGeom prst="rect">
            <a:avLst/>
          </a:prstGeom>
        </p:spPr>
      </p:pic>
      <p:pic>
        <p:nvPicPr>
          <p:cNvPr id="36" name="Picture 35" descr="olde-key-hi.png"/>
          <p:cNvPicPr>
            <a:picLocks noChangeAspect="1"/>
          </p:cNvPicPr>
          <p:nvPr/>
        </p:nvPicPr>
        <p:blipFill>
          <a:blip r:embed="rId8"/>
          <a:srcRect l="23266"/>
          <a:stretch>
            <a:fillRect/>
          </a:stretch>
        </p:blipFill>
        <p:spPr>
          <a:xfrm rot="13390795">
            <a:off x="5154029" y="3481945"/>
            <a:ext cx="1883969" cy="1555799"/>
          </a:xfrm>
          <a:prstGeom prst="rect">
            <a:avLst/>
          </a:prstGeom>
        </p:spPr>
      </p:pic>
      <p:pic>
        <p:nvPicPr>
          <p:cNvPr id="37" name="Picture 36" descr="1195422973261447005johnny_automatic_key.svg.med.png"/>
          <p:cNvPicPr>
            <a:picLocks noChangeAspect="1"/>
          </p:cNvPicPr>
          <p:nvPr/>
        </p:nvPicPr>
        <p:blipFill>
          <a:blip r:embed="rId9"/>
          <a:stretch>
            <a:fillRect/>
          </a:stretch>
        </p:blipFill>
        <p:spPr>
          <a:xfrm rot="18512750">
            <a:off x="1362894" y="5128191"/>
            <a:ext cx="1434694" cy="1643330"/>
          </a:xfrm>
          <a:prstGeom prst="rect">
            <a:avLst/>
          </a:prstGeom>
        </p:spPr>
      </p:pic>
      <p:sp>
        <p:nvSpPr>
          <p:cNvPr id="25" name="Rounded Rectangle 24"/>
          <p:cNvSpPr/>
          <p:nvPr/>
        </p:nvSpPr>
        <p:spPr>
          <a:xfrm>
            <a:off x="4495800" y="1828800"/>
            <a:ext cx="3962400" cy="16764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lide Number Placeholder 25"/>
          <p:cNvSpPr>
            <a:spLocks noGrp="1"/>
          </p:cNvSpPr>
          <p:nvPr>
            <p:ph type="sldNum" sz="quarter" idx="12"/>
          </p:nvPr>
        </p:nvSpPr>
        <p:spPr/>
        <p:txBody>
          <a:bodyPr/>
          <a:lstStyle/>
          <a:p>
            <a:fld id="{7DBFB443-C135-48E1-B7BA-9A8C14DA6E75}" type="slidenum">
              <a:rPr lang="en-US" smtClean="0"/>
              <a:pPr/>
              <a:t>26</a:t>
            </a:fld>
            <a:endParaRPr lang="en-US"/>
          </a:p>
        </p:txBody>
      </p:sp>
    </p:spTree>
  </p:cSld>
  <p:clrMapOvr>
    <a:masterClrMapping/>
  </p:clrMapOvr>
  <p:transition advTm="23134"/>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685800" y="1828800"/>
            <a:ext cx="3810000" cy="3276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838200" y="5181600"/>
            <a:ext cx="3505200" cy="1371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4800600" y="3581400"/>
            <a:ext cx="3505200" cy="13716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00600" y="1981200"/>
            <a:ext cx="3505200" cy="13716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838200" y="1981200"/>
            <a:ext cx="3505200" cy="13716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Determine Ownership of Apps</a:t>
            </a:r>
            <a:endParaRPr lang="en-US" dirty="0"/>
          </a:p>
        </p:txBody>
      </p:sp>
      <p:pic>
        <p:nvPicPr>
          <p:cNvPr id="7" name="Picture 6" descr="chess.png"/>
          <p:cNvPicPr>
            <a:picLocks noChangeAspect="1"/>
          </p:cNvPicPr>
          <p:nvPr/>
        </p:nvPicPr>
        <p:blipFill>
          <a:blip r:embed="rId3"/>
          <a:stretch>
            <a:fillRect/>
          </a:stretch>
        </p:blipFill>
        <p:spPr>
          <a:xfrm flipH="1">
            <a:off x="3352800" y="2209800"/>
            <a:ext cx="914400" cy="914400"/>
          </a:xfrm>
          <a:prstGeom prst="rect">
            <a:avLst/>
          </a:prstGeom>
        </p:spPr>
      </p:pic>
      <p:sp>
        <p:nvSpPr>
          <p:cNvPr id="52" name="Rounded Rectangle 51"/>
          <p:cNvSpPr/>
          <p:nvPr/>
        </p:nvSpPr>
        <p:spPr>
          <a:xfrm>
            <a:off x="838200" y="3581400"/>
            <a:ext cx="3505200" cy="1371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instagram.png"/>
          <p:cNvPicPr>
            <a:picLocks noChangeAspect="1"/>
          </p:cNvPicPr>
          <p:nvPr/>
        </p:nvPicPr>
        <p:blipFill>
          <a:blip r:embed="rId4"/>
          <a:stretch>
            <a:fillRect/>
          </a:stretch>
        </p:blipFill>
        <p:spPr>
          <a:xfrm>
            <a:off x="3276600" y="3810000"/>
            <a:ext cx="973667" cy="990600"/>
          </a:xfrm>
          <a:prstGeom prst="rect">
            <a:avLst/>
          </a:prstGeom>
        </p:spPr>
      </p:pic>
      <p:pic>
        <p:nvPicPr>
          <p:cNvPr id="49" name="Picture 48" descr="spotify.png"/>
          <p:cNvPicPr>
            <a:picLocks noChangeAspect="1"/>
          </p:cNvPicPr>
          <p:nvPr/>
        </p:nvPicPr>
        <p:blipFill>
          <a:blip r:embed="rId5"/>
          <a:stretch>
            <a:fillRect/>
          </a:stretch>
        </p:blipFill>
        <p:spPr>
          <a:xfrm>
            <a:off x="7315200" y="3886200"/>
            <a:ext cx="838200" cy="838200"/>
          </a:xfrm>
          <a:prstGeom prst="rect">
            <a:avLst/>
          </a:prstGeom>
        </p:spPr>
      </p:pic>
      <p:cxnSp>
        <p:nvCxnSpPr>
          <p:cNvPr id="59" name="Straight Connector 58"/>
          <p:cNvCxnSpPr/>
          <p:nvPr/>
        </p:nvCxnSpPr>
        <p:spPr>
          <a:xfrm rot="5400000">
            <a:off x="2590005" y="2667000"/>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2513806"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6553994" y="26662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9" name="Picture 68" descr="yelp.png"/>
          <p:cNvPicPr>
            <a:picLocks noChangeAspect="1"/>
          </p:cNvPicPr>
          <p:nvPr/>
        </p:nvPicPr>
        <p:blipFill>
          <a:blip r:embed="rId6"/>
          <a:stretch>
            <a:fillRect/>
          </a:stretch>
        </p:blipFill>
        <p:spPr>
          <a:xfrm>
            <a:off x="7391400" y="2286000"/>
            <a:ext cx="838200" cy="838200"/>
          </a:xfrm>
          <a:prstGeom prst="rect">
            <a:avLst/>
          </a:prstGeom>
        </p:spPr>
      </p:pic>
      <p:cxnSp>
        <p:nvCxnSpPr>
          <p:cNvPr id="73" name="Straight Connector 72"/>
          <p:cNvCxnSpPr/>
          <p:nvPr/>
        </p:nvCxnSpPr>
        <p:spPr>
          <a:xfrm rot="5400000">
            <a:off x="6553994"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2591594" y="58666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2" name="Picture 81" descr="chess.png"/>
          <p:cNvPicPr>
            <a:picLocks noChangeAspect="1"/>
          </p:cNvPicPr>
          <p:nvPr/>
        </p:nvPicPr>
        <p:blipFill>
          <a:blip r:embed="rId3">
            <a:biLevel thresh="50000"/>
          </a:blip>
          <a:stretch>
            <a:fillRect/>
          </a:stretch>
        </p:blipFill>
        <p:spPr>
          <a:xfrm flipH="1">
            <a:off x="3352800" y="5410200"/>
            <a:ext cx="914400" cy="914400"/>
          </a:xfrm>
          <a:prstGeom prst="rect">
            <a:avLst/>
          </a:prstGeom>
        </p:spPr>
      </p:pic>
      <p:sp>
        <p:nvSpPr>
          <p:cNvPr id="84" name="TextBox 83"/>
          <p:cNvSpPr txBox="1"/>
          <p:nvPr/>
        </p:nvSpPr>
        <p:spPr>
          <a:xfrm>
            <a:off x="2133600" y="1219200"/>
            <a:ext cx="5105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Phase 3 – Client IDs</a:t>
            </a:r>
            <a:endParaRPr lang="en-US" sz="2800" dirty="0"/>
          </a:p>
        </p:txBody>
      </p:sp>
      <p:pic>
        <p:nvPicPr>
          <p:cNvPr id="32" name="Picture 31" descr="gold-key-hi.png"/>
          <p:cNvPicPr>
            <a:picLocks noChangeAspect="1"/>
          </p:cNvPicPr>
          <p:nvPr/>
        </p:nvPicPr>
        <p:blipFill>
          <a:blip r:embed="rId7"/>
          <a:stretch>
            <a:fillRect/>
          </a:stretch>
        </p:blipFill>
        <p:spPr>
          <a:xfrm rot="10800000">
            <a:off x="1066800" y="2209800"/>
            <a:ext cx="1905000" cy="963134"/>
          </a:xfrm>
          <a:prstGeom prst="rect">
            <a:avLst/>
          </a:prstGeom>
        </p:spPr>
      </p:pic>
      <p:pic>
        <p:nvPicPr>
          <p:cNvPr id="34" name="Picture 33" descr="gold-key-hi.png"/>
          <p:cNvPicPr>
            <a:picLocks noChangeAspect="1"/>
          </p:cNvPicPr>
          <p:nvPr/>
        </p:nvPicPr>
        <p:blipFill>
          <a:blip r:embed="rId7"/>
          <a:stretch>
            <a:fillRect/>
          </a:stretch>
        </p:blipFill>
        <p:spPr>
          <a:xfrm rot="10800000">
            <a:off x="1066800" y="3733800"/>
            <a:ext cx="1905000" cy="963134"/>
          </a:xfrm>
          <a:prstGeom prst="rect">
            <a:avLst/>
          </a:prstGeom>
        </p:spPr>
      </p:pic>
      <p:pic>
        <p:nvPicPr>
          <p:cNvPr id="35" name="Picture 34" descr="gold-key-hi.png"/>
          <p:cNvPicPr>
            <a:picLocks noChangeAspect="1"/>
          </p:cNvPicPr>
          <p:nvPr/>
        </p:nvPicPr>
        <p:blipFill>
          <a:blip r:embed="rId7"/>
          <a:stretch>
            <a:fillRect/>
          </a:stretch>
        </p:blipFill>
        <p:spPr>
          <a:xfrm rot="10800000">
            <a:off x="5105400" y="2133600"/>
            <a:ext cx="1905000" cy="963134"/>
          </a:xfrm>
          <a:prstGeom prst="rect">
            <a:avLst/>
          </a:prstGeom>
        </p:spPr>
      </p:pic>
      <p:pic>
        <p:nvPicPr>
          <p:cNvPr id="36" name="Picture 35" descr="olde-key-hi.png"/>
          <p:cNvPicPr>
            <a:picLocks noChangeAspect="1"/>
          </p:cNvPicPr>
          <p:nvPr/>
        </p:nvPicPr>
        <p:blipFill>
          <a:blip r:embed="rId8"/>
          <a:srcRect l="23266"/>
          <a:stretch>
            <a:fillRect/>
          </a:stretch>
        </p:blipFill>
        <p:spPr>
          <a:xfrm rot="13390795">
            <a:off x="5154029" y="3481945"/>
            <a:ext cx="1883969" cy="1555799"/>
          </a:xfrm>
          <a:prstGeom prst="rect">
            <a:avLst/>
          </a:prstGeom>
        </p:spPr>
      </p:pic>
      <p:pic>
        <p:nvPicPr>
          <p:cNvPr id="37" name="Picture 36" descr="1195422973261447005johnny_automatic_key.svg.med.png"/>
          <p:cNvPicPr>
            <a:picLocks noChangeAspect="1"/>
          </p:cNvPicPr>
          <p:nvPr/>
        </p:nvPicPr>
        <p:blipFill>
          <a:blip r:embed="rId9"/>
          <a:stretch>
            <a:fillRect/>
          </a:stretch>
        </p:blipFill>
        <p:spPr>
          <a:xfrm rot="18512750">
            <a:off x="1362894" y="5128191"/>
            <a:ext cx="1434694" cy="1643330"/>
          </a:xfrm>
          <a:prstGeom prst="rect">
            <a:avLst/>
          </a:prstGeom>
        </p:spPr>
      </p:pic>
      <p:sp>
        <p:nvSpPr>
          <p:cNvPr id="25" name="Rounded Rectangle 24"/>
          <p:cNvSpPr/>
          <p:nvPr/>
        </p:nvSpPr>
        <p:spPr>
          <a:xfrm>
            <a:off x="4495800" y="1828800"/>
            <a:ext cx="3962400" cy="16764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lide Number Placeholder 25"/>
          <p:cNvSpPr>
            <a:spLocks noGrp="1"/>
          </p:cNvSpPr>
          <p:nvPr>
            <p:ph type="sldNum" sz="quarter" idx="12"/>
          </p:nvPr>
        </p:nvSpPr>
        <p:spPr/>
        <p:txBody>
          <a:bodyPr/>
          <a:lstStyle/>
          <a:p>
            <a:fld id="{7DBFB443-C135-48E1-B7BA-9A8C14DA6E75}" type="slidenum">
              <a:rPr lang="en-US" smtClean="0"/>
              <a:pPr/>
              <a:t>27</a:t>
            </a:fld>
            <a:endParaRPr lang="en-US"/>
          </a:p>
        </p:txBody>
      </p:sp>
    </p:spTree>
  </p:cSld>
  <p:clrMapOvr>
    <a:masterClrMapping/>
  </p:clrMapOvr>
  <p:transition advTm="23134"/>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685800" y="1828800"/>
            <a:ext cx="3810000" cy="3276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838200" y="5181600"/>
            <a:ext cx="3505200" cy="1371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4800600" y="3581400"/>
            <a:ext cx="3505200" cy="13716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00600" y="1981200"/>
            <a:ext cx="3505200" cy="13716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838200" y="1981200"/>
            <a:ext cx="3505200" cy="13716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Determine Ownership of Apps</a:t>
            </a:r>
            <a:endParaRPr lang="en-US" dirty="0"/>
          </a:p>
        </p:txBody>
      </p:sp>
      <p:pic>
        <p:nvPicPr>
          <p:cNvPr id="7" name="Picture 6" descr="chess.png"/>
          <p:cNvPicPr>
            <a:picLocks noChangeAspect="1"/>
          </p:cNvPicPr>
          <p:nvPr/>
        </p:nvPicPr>
        <p:blipFill>
          <a:blip r:embed="rId3"/>
          <a:stretch>
            <a:fillRect/>
          </a:stretch>
        </p:blipFill>
        <p:spPr>
          <a:xfrm flipH="1">
            <a:off x="3352800" y="2209800"/>
            <a:ext cx="914400" cy="914400"/>
          </a:xfrm>
          <a:prstGeom prst="rect">
            <a:avLst/>
          </a:prstGeom>
        </p:spPr>
      </p:pic>
      <p:sp>
        <p:nvSpPr>
          <p:cNvPr id="52" name="Rounded Rectangle 51"/>
          <p:cNvSpPr/>
          <p:nvPr/>
        </p:nvSpPr>
        <p:spPr>
          <a:xfrm>
            <a:off x="838200" y="3581400"/>
            <a:ext cx="3505200" cy="1371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instagram.png"/>
          <p:cNvPicPr>
            <a:picLocks noChangeAspect="1"/>
          </p:cNvPicPr>
          <p:nvPr/>
        </p:nvPicPr>
        <p:blipFill>
          <a:blip r:embed="rId4"/>
          <a:stretch>
            <a:fillRect/>
          </a:stretch>
        </p:blipFill>
        <p:spPr>
          <a:xfrm>
            <a:off x="3276600" y="3810000"/>
            <a:ext cx="973667" cy="990600"/>
          </a:xfrm>
          <a:prstGeom prst="rect">
            <a:avLst/>
          </a:prstGeom>
        </p:spPr>
      </p:pic>
      <p:pic>
        <p:nvPicPr>
          <p:cNvPr id="49" name="Picture 48" descr="spotify.png"/>
          <p:cNvPicPr>
            <a:picLocks noChangeAspect="1"/>
          </p:cNvPicPr>
          <p:nvPr/>
        </p:nvPicPr>
        <p:blipFill>
          <a:blip r:embed="rId5"/>
          <a:stretch>
            <a:fillRect/>
          </a:stretch>
        </p:blipFill>
        <p:spPr>
          <a:xfrm>
            <a:off x="7315200" y="3886200"/>
            <a:ext cx="838200" cy="838200"/>
          </a:xfrm>
          <a:prstGeom prst="rect">
            <a:avLst/>
          </a:prstGeom>
        </p:spPr>
      </p:pic>
      <p:cxnSp>
        <p:nvCxnSpPr>
          <p:cNvPr id="59" name="Straight Connector 58"/>
          <p:cNvCxnSpPr/>
          <p:nvPr/>
        </p:nvCxnSpPr>
        <p:spPr>
          <a:xfrm rot="5400000">
            <a:off x="2590005" y="2667000"/>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2513806"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6553994" y="26662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9" name="Picture 68" descr="yelp.png"/>
          <p:cNvPicPr>
            <a:picLocks noChangeAspect="1"/>
          </p:cNvPicPr>
          <p:nvPr/>
        </p:nvPicPr>
        <p:blipFill>
          <a:blip r:embed="rId6"/>
          <a:stretch>
            <a:fillRect/>
          </a:stretch>
        </p:blipFill>
        <p:spPr>
          <a:xfrm>
            <a:off x="7391400" y="2286000"/>
            <a:ext cx="838200" cy="838200"/>
          </a:xfrm>
          <a:prstGeom prst="rect">
            <a:avLst/>
          </a:prstGeom>
        </p:spPr>
      </p:pic>
      <p:cxnSp>
        <p:nvCxnSpPr>
          <p:cNvPr id="73" name="Straight Connector 72"/>
          <p:cNvCxnSpPr/>
          <p:nvPr/>
        </p:nvCxnSpPr>
        <p:spPr>
          <a:xfrm rot="5400000">
            <a:off x="6553994"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2591594" y="58666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2" name="Picture 81" descr="chess.png"/>
          <p:cNvPicPr>
            <a:picLocks noChangeAspect="1"/>
          </p:cNvPicPr>
          <p:nvPr/>
        </p:nvPicPr>
        <p:blipFill>
          <a:blip r:embed="rId3">
            <a:biLevel thresh="50000"/>
          </a:blip>
          <a:stretch>
            <a:fillRect/>
          </a:stretch>
        </p:blipFill>
        <p:spPr>
          <a:xfrm flipH="1">
            <a:off x="3352800" y="5410200"/>
            <a:ext cx="914400" cy="914400"/>
          </a:xfrm>
          <a:prstGeom prst="rect">
            <a:avLst/>
          </a:prstGeom>
        </p:spPr>
      </p:pic>
      <p:sp>
        <p:nvSpPr>
          <p:cNvPr id="84" name="TextBox 83"/>
          <p:cNvSpPr txBox="1"/>
          <p:nvPr/>
        </p:nvSpPr>
        <p:spPr>
          <a:xfrm>
            <a:off x="2133600" y="1219200"/>
            <a:ext cx="5105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Phase 3 – Client IDs</a:t>
            </a:r>
            <a:endParaRPr lang="en-US" sz="2800" dirty="0"/>
          </a:p>
        </p:txBody>
      </p:sp>
      <p:sp>
        <p:nvSpPr>
          <p:cNvPr id="25" name="Rounded Rectangle 24"/>
          <p:cNvSpPr/>
          <p:nvPr/>
        </p:nvSpPr>
        <p:spPr>
          <a:xfrm>
            <a:off x="4495800" y="1828800"/>
            <a:ext cx="3962400" cy="16764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admob.jpeg"/>
          <p:cNvPicPr>
            <a:picLocks noChangeAspect="1"/>
          </p:cNvPicPr>
          <p:nvPr/>
        </p:nvPicPr>
        <p:blipFill>
          <a:blip r:embed="rId7">
            <a:clrChange>
              <a:clrFrom>
                <a:srgbClr val="FFFFFF"/>
              </a:clrFrom>
              <a:clrTo>
                <a:srgbClr val="FFFFFF">
                  <a:alpha val="0"/>
                </a:srgbClr>
              </a:clrTo>
            </a:clrChange>
          </a:blip>
          <a:stretch>
            <a:fillRect/>
          </a:stretch>
        </p:blipFill>
        <p:spPr>
          <a:xfrm>
            <a:off x="1219200" y="1981200"/>
            <a:ext cx="1684867" cy="1263650"/>
          </a:xfrm>
          <a:prstGeom prst="rect">
            <a:avLst/>
          </a:prstGeom>
        </p:spPr>
      </p:pic>
      <p:pic>
        <p:nvPicPr>
          <p:cNvPr id="27" name="Picture 26" descr="admob.jpeg"/>
          <p:cNvPicPr>
            <a:picLocks noChangeAspect="1"/>
          </p:cNvPicPr>
          <p:nvPr/>
        </p:nvPicPr>
        <p:blipFill>
          <a:blip r:embed="rId7">
            <a:clrChange>
              <a:clrFrom>
                <a:srgbClr val="FFFFFF"/>
              </a:clrFrom>
              <a:clrTo>
                <a:srgbClr val="FFFFFF">
                  <a:alpha val="0"/>
                </a:srgbClr>
              </a:clrTo>
            </a:clrChange>
          </a:blip>
          <a:stretch>
            <a:fillRect/>
          </a:stretch>
        </p:blipFill>
        <p:spPr>
          <a:xfrm>
            <a:off x="5181600" y="3581400"/>
            <a:ext cx="1684867" cy="1263650"/>
          </a:xfrm>
          <a:prstGeom prst="rect">
            <a:avLst/>
          </a:prstGeom>
        </p:spPr>
      </p:pic>
      <p:pic>
        <p:nvPicPr>
          <p:cNvPr id="28" name="Picture 27" descr="inmobi-logo.jpg"/>
          <p:cNvPicPr>
            <a:picLocks noChangeAspect="1"/>
          </p:cNvPicPr>
          <p:nvPr/>
        </p:nvPicPr>
        <p:blipFill>
          <a:blip r:embed="rId8">
            <a:clrChange>
              <a:clrFrom>
                <a:srgbClr val="FFFFFF"/>
              </a:clrFrom>
              <a:clrTo>
                <a:srgbClr val="FFFFFF">
                  <a:alpha val="0"/>
                </a:srgbClr>
              </a:clrTo>
            </a:clrChange>
          </a:blip>
          <a:stretch>
            <a:fillRect/>
          </a:stretch>
        </p:blipFill>
        <p:spPr>
          <a:xfrm>
            <a:off x="914400" y="5715000"/>
            <a:ext cx="2362200" cy="342900"/>
          </a:xfrm>
          <a:prstGeom prst="rect">
            <a:avLst/>
          </a:prstGeom>
        </p:spPr>
      </p:pic>
      <p:sp>
        <p:nvSpPr>
          <p:cNvPr id="29" name="Slide Number Placeholder 28"/>
          <p:cNvSpPr>
            <a:spLocks noGrp="1"/>
          </p:cNvSpPr>
          <p:nvPr>
            <p:ph type="sldNum" sz="quarter" idx="12"/>
          </p:nvPr>
        </p:nvSpPr>
        <p:spPr/>
        <p:txBody>
          <a:bodyPr/>
          <a:lstStyle/>
          <a:p>
            <a:fld id="{7DBFB443-C135-48E1-B7BA-9A8C14DA6E75}" type="slidenum">
              <a:rPr lang="en-US" smtClean="0"/>
              <a:pPr/>
              <a:t>28</a:t>
            </a:fld>
            <a:endParaRPr lang="en-US"/>
          </a:p>
        </p:txBody>
      </p:sp>
    </p:spTree>
  </p:cSld>
  <p:clrMapOvr>
    <a:masterClrMapping/>
  </p:clrMapOvr>
  <p:transition advTm="23134"/>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685800" y="1828800"/>
            <a:ext cx="7772400" cy="3276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838200" y="5181600"/>
            <a:ext cx="3505200" cy="1371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4800600" y="3581400"/>
            <a:ext cx="3505200" cy="13716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00600" y="1981200"/>
            <a:ext cx="3505200" cy="13716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838200" y="1981200"/>
            <a:ext cx="3505200" cy="13716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Determine Ownership of Apps</a:t>
            </a:r>
            <a:endParaRPr lang="en-US" dirty="0"/>
          </a:p>
        </p:txBody>
      </p:sp>
      <p:pic>
        <p:nvPicPr>
          <p:cNvPr id="7" name="Picture 6" descr="chess.png"/>
          <p:cNvPicPr>
            <a:picLocks noChangeAspect="1"/>
          </p:cNvPicPr>
          <p:nvPr/>
        </p:nvPicPr>
        <p:blipFill>
          <a:blip r:embed="rId3"/>
          <a:stretch>
            <a:fillRect/>
          </a:stretch>
        </p:blipFill>
        <p:spPr>
          <a:xfrm flipH="1">
            <a:off x="3352800" y="2209800"/>
            <a:ext cx="914400" cy="914400"/>
          </a:xfrm>
          <a:prstGeom prst="rect">
            <a:avLst/>
          </a:prstGeom>
        </p:spPr>
      </p:pic>
      <p:sp>
        <p:nvSpPr>
          <p:cNvPr id="52" name="Rounded Rectangle 51"/>
          <p:cNvSpPr/>
          <p:nvPr/>
        </p:nvSpPr>
        <p:spPr>
          <a:xfrm>
            <a:off x="838200" y="3581400"/>
            <a:ext cx="3505200" cy="1371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instagram.png"/>
          <p:cNvPicPr>
            <a:picLocks noChangeAspect="1"/>
          </p:cNvPicPr>
          <p:nvPr/>
        </p:nvPicPr>
        <p:blipFill>
          <a:blip r:embed="rId4"/>
          <a:stretch>
            <a:fillRect/>
          </a:stretch>
        </p:blipFill>
        <p:spPr>
          <a:xfrm>
            <a:off x="3276600" y="3810000"/>
            <a:ext cx="973667" cy="990600"/>
          </a:xfrm>
          <a:prstGeom prst="rect">
            <a:avLst/>
          </a:prstGeom>
        </p:spPr>
      </p:pic>
      <p:pic>
        <p:nvPicPr>
          <p:cNvPr id="49" name="Picture 48" descr="spotify.png"/>
          <p:cNvPicPr>
            <a:picLocks noChangeAspect="1"/>
          </p:cNvPicPr>
          <p:nvPr/>
        </p:nvPicPr>
        <p:blipFill>
          <a:blip r:embed="rId5"/>
          <a:stretch>
            <a:fillRect/>
          </a:stretch>
        </p:blipFill>
        <p:spPr>
          <a:xfrm>
            <a:off x="7315200" y="3886200"/>
            <a:ext cx="838200" cy="838200"/>
          </a:xfrm>
          <a:prstGeom prst="rect">
            <a:avLst/>
          </a:prstGeom>
        </p:spPr>
      </p:pic>
      <p:cxnSp>
        <p:nvCxnSpPr>
          <p:cNvPr id="59" name="Straight Connector 58"/>
          <p:cNvCxnSpPr/>
          <p:nvPr/>
        </p:nvCxnSpPr>
        <p:spPr>
          <a:xfrm rot="5400000">
            <a:off x="2590005" y="2667000"/>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2513806"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6553994" y="26662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9" name="Picture 68" descr="yelp.png"/>
          <p:cNvPicPr>
            <a:picLocks noChangeAspect="1"/>
          </p:cNvPicPr>
          <p:nvPr/>
        </p:nvPicPr>
        <p:blipFill>
          <a:blip r:embed="rId6"/>
          <a:stretch>
            <a:fillRect/>
          </a:stretch>
        </p:blipFill>
        <p:spPr>
          <a:xfrm>
            <a:off x="7391400" y="2286000"/>
            <a:ext cx="838200" cy="838200"/>
          </a:xfrm>
          <a:prstGeom prst="rect">
            <a:avLst/>
          </a:prstGeom>
        </p:spPr>
      </p:pic>
      <p:cxnSp>
        <p:nvCxnSpPr>
          <p:cNvPr id="73" name="Straight Connector 72"/>
          <p:cNvCxnSpPr/>
          <p:nvPr/>
        </p:nvCxnSpPr>
        <p:spPr>
          <a:xfrm rot="5400000">
            <a:off x="6553994"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2591594" y="58666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2" name="Picture 81" descr="chess.png"/>
          <p:cNvPicPr>
            <a:picLocks noChangeAspect="1"/>
          </p:cNvPicPr>
          <p:nvPr/>
        </p:nvPicPr>
        <p:blipFill>
          <a:blip r:embed="rId3">
            <a:biLevel thresh="50000"/>
          </a:blip>
          <a:stretch>
            <a:fillRect/>
          </a:stretch>
        </p:blipFill>
        <p:spPr>
          <a:xfrm flipH="1">
            <a:off x="3352800" y="5410200"/>
            <a:ext cx="914400" cy="914400"/>
          </a:xfrm>
          <a:prstGeom prst="rect">
            <a:avLst/>
          </a:prstGeom>
        </p:spPr>
      </p:pic>
      <p:sp>
        <p:nvSpPr>
          <p:cNvPr id="84" name="TextBox 83"/>
          <p:cNvSpPr txBox="1"/>
          <p:nvPr/>
        </p:nvSpPr>
        <p:spPr>
          <a:xfrm>
            <a:off x="2133600" y="1219200"/>
            <a:ext cx="5105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Phase 3 – Client IDs</a:t>
            </a:r>
            <a:endParaRPr lang="en-US" sz="2800" dirty="0"/>
          </a:p>
        </p:txBody>
      </p:sp>
      <p:pic>
        <p:nvPicPr>
          <p:cNvPr id="26" name="Picture 25" descr="admob.jpeg"/>
          <p:cNvPicPr>
            <a:picLocks noChangeAspect="1"/>
          </p:cNvPicPr>
          <p:nvPr/>
        </p:nvPicPr>
        <p:blipFill>
          <a:blip r:embed="rId7">
            <a:clrChange>
              <a:clrFrom>
                <a:srgbClr val="FFFFFF"/>
              </a:clrFrom>
              <a:clrTo>
                <a:srgbClr val="FFFFFF">
                  <a:alpha val="0"/>
                </a:srgbClr>
              </a:clrTo>
            </a:clrChange>
          </a:blip>
          <a:stretch>
            <a:fillRect/>
          </a:stretch>
        </p:blipFill>
        <p:spPr>
          <a:xfrm>
            <a:off x="1219200" y="1981200"/>
            <a:ext cx="1684867" cy="1263650"/>
          </a:xfrm>
          <a:prstGeom prst="rect">
            <a:avLst/>
          </a:prstGeom>
        </p:spPr>
      </p:pic>
      <p:pic>
        <p:nvPicPr>
          <p:cNvPr id="27" name="Picture 26" descr="admob.jpeg"/>
          <p:cNvPicPr>
            <a:picLocks noChangeAspect="1"/>
          </p:cNvPicPr>
          <p:nvPr/>
        </p:nvPicPr>
        <p:blipFill>
          <a:blip r:embed="rId7">
            <a:clrChange>
              <a:clrFrom>
                <a:srgbClr val="FFFFFF"/>
              </a:clrFrom>
              <a:clrTo>
                <a:srgbClr val="FFFFFF">
                  <a:alpha val="0"/>
                </a:srgbClr>
              </a:clrTo>
            </a:clrChange>
          </a:blip>
          <a:stretch>
            <a:fillRect/>
          </a:stretch>
        </p:blipFill>
        <p:spPr>
          <a:xfrm>
            <a:off x="5181600" y="3581400"/>
            <a:ext cx="1684867" cy="1263650"/>
          </a:xfrm>
          <a:prstGeom prst="rect">
            <a:avLst/>
          </a:prstGeom>
        </p:spPr>
      </p:pic>
      <p:pic>
        <p:nvPicPr>
          <p:cNvPr id="28" name="Picture 27" descr="inmobi-logo.jpg"/>
          <p:cNvPicPr>
            <a:picLocks noChangeAspect="1"/>
          </p:cNvPicPr>
          <p:nvPr/>
        </p:nvPicPr>
        <p:blipFill>
          <a:blip r:embed="rId8">
            <a:clrChange>
              <a:clrFrom>
                <a:srgbClr val="FFFFFF"/>
              </a:clrFrom>
              <a:clrTo>
                <a:srgbClr val="FFFFFF">
                  <a:alpha val="0"/>
                </a:srgbClr>
              </a:clrTo>
            </a:clrChange>
          </a:blip>
          <a:stretch>
            <a:fillRect/>
          </a:stretch>
        </p:blipFill>
        <p:spPr>
          <a:xfrm>
            <a:off x="914400" y="5715000"/>
            <a:ext cx="2362200" cy="342900"/>
          </a:xfrm>
          <a:prstGeom prst="rect">
            <a:avLst/>
          </a:prstGeom>
        </p:spPr>
      </p:pic>
      <p:sp>
        <p:nvSpPr>
          <p:cNvPr id="29" name="Slide Number Placeholder 28"/>
          <p:cNvSpPr>
            <a:spLocks noGrp="1"/>
          </p:cNvSpPr>
          <p:nvPr>
            <p:ph type="sldNum" sz="quarter" idx="12"/>
          </p:nvPr>
        </p:nvSpPr>
        <p:spPr/>
        <p:txBody>
          <a:bodyPr/>
          <a:lstStyle/>
          <a:p>
            <a:fld id="{7DBFB443-C135-48E1-B7BA-9A8C14DA6E75}" type="slidenum">
              <a:rPr lang="en-US" smtClean="0"/>
              <a:pPr/>
              <a:t>29</a:t>
            </a:fld>
            <a:endParaRPr lang="en-US"/>
          </a:p>
        </p:txBody>
      </p:sp>
    </p:spTree>
  </p:cSld>
  <p:clrMapOvr>
    <a:masterClrMapping/>
  </p:clrMapOvr>
  <p:transition advTm="2313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ndroid Dead Trigger Cnet.png"/>
          <p:cNvPicPr>
            <a:picLocks noGrp="1" noChangeAspect="1"/>
          </p:cNvPicPr>
          <p:nvPr>
            <p:ph idx="1"/>
          </p:nvPr>
        </p:nvPicPr>
        <p:blipFill>
          <a:blip r:embed="rId4"/>
          <a:srcRect/>
          <a:stretch>
            <a:fillRect/>
          </a:stretch>
        </p:blipFill>
        <p:spPr>
          <a:xfrm>
            <a:off x="1295400" y="381000"/>
            <a:ext cx="7696200" cy="2310793"/>
          </a:xfrm>
          <a:prstGeom prst="rect">
            <a:avLst/>
          </a:prstGeom>
          <a:ln>
            <a:noFill/>
          </a:ln>
          <a:effectLst>
            <a:outerShdw blurRad="292100" dist="139700" dir="2700000" algn="tl" rotWithShape="0">
              <a:srgbClr val="333333">
                <a:alpha val="65000"/>
              </a:srgbClr>
            </a:outerShdw>
          </a:effectLst>
        </p:spPr>
      </p:pic>
      <p:grpSp>
        <p:nvGrpSpPr>
          <p:cNvPr id="13" name="Group 12"/>
          <p:cNvGrpSpPr/>
          <p:nvPr/>
        </p:nvGrpSpPr>
        <p:grpSpPr>
          <a:xfrm>
            <a:off x="0" y="2514600"/>
            <a:ext cx="8991601" cy="1859788"/>
            <a:chOff x="76199" y="4845812"/>
            <a:chExt cx="8991601" cy="1859788"/>
          </a:xfrm>
        </p:grpSpPr>
        <p:pic>
          <p:nvPicPr>
            <p:cNvPr id="7" name="Picture 6" descr="Stack Overflow Q.png"/>
            <p:cNvPicPr>
              <a:picLocks noChangeAspect="1"/>
            </p:cNvPicPr>
            <p:nvPr/>
          </p:nvPicPr>
          <p:blipFill>
            <a:blip r:embed="rId5"/>
            <a:stretch>
              <a:fillRect/>
            </a:stretch>
          </p:blipFill>
          <p:spPr>
            <a:xfrm>
              <a:off x="457200" y="5611336"/>
              <a:ext cx="8610600" cy="109426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a:clrChange>
                <a:clrFrom>
                  <a:srgbClr val="FFFFFF"/>
                </a:clrFrom>
                <a:clrTo>
                  <a:srgbClr val="FFFFFF">
                    <a:alpha val="0"/>
                  </a:srgbClr>
                </a:clrTo>
              </a:clrChange>
            </a:blip>
            <a:stretch>
              <a:fillRect/>
            </a:stretch>
          </p:blipFill>
          <p:spPr>
            <a:xfrm>
              <a:off x="76199" y="4845812"/>
              <a:ext cx="2590801" cy="716788"/>
            </a:xfrm>
            <a:prstGeom prst="rect">
              <a:avLst/>
            </a:prstGeom>
          </p:spPr>
        </p:pic>
      </p:grpSp>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76200" y="609600"/>
            <a:ext cx="1295400" cy="1295400"/>
          </a:xfrm>
          <a:prstGeom prst="rect">
            <a:avLst/>
          </a:prstGeom>
        </p:spPr>
      </p:pic>
      <p:sp>
        <p:nvSpPr>
          <p:cNvPr id="8" name="Slide Number Placeholder 7"/>
          <p:cNvSpPr>
            <a:spLocks noGrp="1"/>
          </p:cNvSpPr>
          <p:nvPr>
            <p:ph type="sldNum" sz="quarter" idx="12"/>
          </p:nvPr>
        </p:nvSpPr>
        <p:spPr/>
        <p:txBody>
          <a:bodyPr/>
          <a:lstStyle/>
          <a:p>
            <a:fld id="{7DBFB443-C135-48E1-B7BA-9A8C14DA6E75}" type="slidenum">
              <a:rPr lang="en-US" smtClean="0"/>
              <a:pPr/>
              <a:t>3</a:t>
            </a:fld>
            <a:endParaRPr lang="en-US"/>
          </a:p>
        </p:txBody>
      </p:sp>
      <p:grpSp>
        <p:nvGrpSpPr>
          <p:cNvPr id="14" name="Group 13"/>
          <p:cNvGrpSpPr/>
          <p:nvPr/>
        </p:nvGrpSpPr>
        <p:grpSpPr>
          <a:xfrm>
            <a:off x="101600" y="3746500"/>
            <a:ext cx="8890000" cy="2730500"/>
            <a:chOff x="0" y="2133600"/>
            <a:chExt cx="8890000" cy="2730500"/>
          </a:xfrm>
        </p:grpSpPr>
        <p:pic>
          <p:nvPicPr>
            <p:cNvPr id="15" name="Picture 14" descr="Feds Sieze 3 markets.png"/>
            <p:cNvPicPr>
              <a:picLocks noChangeAspect="1"/>
            </p:cNvPicPr>
            <p:nvPr/>
          </p:nvPicPr>
          <p:blipFill>
            <a:blip r:embed="rId8"/>
            <a:stretch>
              <a:fillRect/>
            </a:stretch>
          </p:blipFill>
          <p:spPr>
            <a:xfrm>
              <a:off x="1371600" y="3429000"/>
              <a:ext cx="7518400" cy="14351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9">
              <a:clrChange>
                <a:clrFrom>
                  <a:srgbClr val="FFFFFF"/>
                </a:clrFrom>
                <a:clrTo>
                  <a:srgbClr val="FFFFFF">
                    <a:alpha val="0"/>
                  </a:srgbClr>
                </a:clrTo>
              </a:clrChange>
            </a:blip>
            <a:stretch>
              <a:fillRect/>
            </a:stretch>
          </p:blipFill>
          <p:spPr>
            <a:xfrm>
              <a:off x="0" y="2133600"/>
              <a:ext cx="2133600" cy="2133600"/>
            </a:xfrm>
            <a:prstGeom prst="rect">
              <a:avLst/>
            </a:prstGeom>
          </p:spPr>
        </p:pic>
      </p:grpSp>
    </p:spTree>
    <p:custDataLst>
      <p:tags r:id="rId1"/>
    </p:custDataLst>
  </p:cSld>
  <p:clrMapOvr>
    <a:masterClrMapping/>
  </p:clrMapOvr>
  <p:transition advTm="24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76"/>
          <p:cNvSpPr/>
          <p:nvPr/>
        </p:nvSpPr>
        <p:spPr>
          <a:xfrm>
            <a:off x="838200" y="5181600"/>
            <a:ext cx="3505200" cy="1371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4800600" y="3581400"/>
            <a:ext cx="3505200" cy="13716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00600" y="1981200"/>
            <a:ext cx="3505200" cy="13716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838200" y="1981200"/>
            <a:ext cx="3505200" cy="13716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Determine Ownership of Apps</a:t>
            </a:r>
            <a:endParaRPr lang="en-US" dirty="0"/>
          </a:p>
        </p:txBody>
      </p:sp>
      <p:pic>
        <p:nvPicPr>
          <p:cNvPr id="5" name="Picture 4" descr="play.png"/>
          <p:cNvPicPr>
            <a:picLocks noChangeAspect="1"/>
          </p:cNvPicPr>
          <p:nvPr/>
        </p:nvPicPr>
        <p:blipFill>
          <a:blip r:embed="rId3"/>
          <a:srcRect r="76383"/>
          <a:stretch>
            <a:fillRect/>
          </a:stretch>
        </p:blipFill>
        <p:spPr>
          <a:xfrm>
            <a:off x="990600" y="2133600"/>
            <a:ext cx="957491" cy="914400"/>
          </a:xfrm>
          <a:prstGeom prst="rect">
            <a:avLst/>
          </a:prstGeom>
        </p:spPr>
      </p:pic>
      <p:pic>
        <p:nvPicPr>
          <p:cNvPr id="7" name="Picture 6" descr="chess.png"/>
          <p:cNvPicPr>
            <a:picLocks noChangeAspect="1"/>
          </p:cNvPicPr>
          <p:nvPr/>
        </p:nvPicPr>
        <p:blipFill>
          <a:blip r:embed="rId4"/>
          <a:stretch>
            <a:fillRect/>
          </a:stretch>
        </p:blipFill>
        <p:spPr>
          <a:xfrm flipH="1">
            <a:off x="3352800" y="2209800"/>
            <a:ext cx="914400" cy="914400"/>
          </a:xfrm>
          <a:prstGeom prst="rect">
            <a:avLst/>
          </a:prstGeom>
        </p:spPr>
      </p:pic>
      <p:sp>
        <p:nvSpPr>
          <p:cNvPr id="52" name="Rounded Rectangle 51"/>
          <p:cNvSpPr/>
          <p:nvPr/>
        </p:nvSpPr>
        <p:spPr>
          <a:xfrm>
            <a:off x="838200" y="3581400"/>
            <a:ext cx="3505200" cy="13716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instagram.png"/>
          <p:cNvPicPr>
            <a:picLocks noChangeAspect="1"/>
          </p:cNvPicPr>
          <p:nvPr/>
        </p:nvPicPr>
        <p:blipFill>
          <a:blip r:embed="rId5"/>
          <a:stretch>
            <a:fillRect/>
          </a:stretch>
        </p:blipFill>
        <p:spPr>
          <a:xfrm>
            <a:off x="3276600" y="3810000"/>
            <a:ext cx="973667" cy="990600"/>
          </a:xfrm>
          <a:prstGeom prst="rect">
            <a:avLst/>
          </a:prstGeom>
        </p:spPr>
      </p:pic>
      <p:pic>
        <p:nvPicPr>
          <p:cNvPr id="42" name="Picture 41" descr="slideme.png"/>
          <p:cNvPicPr>
            <a:picLocks noChangeAspect="1"/>
          </p:cNvPicPr>
          <p:nvPr/>
        </p:nvPicPr>
        <p:blipFill>
          <a:blip r:embed="rId6"/>
          <a:srcRect l="54071"/>
          <a:stretch>
            <a:fillRect/>
          </a:stretch>
        </p:blipFill>
        <p:spPr>
          <a:xfrm>
            <a:off x="4800600" y="2286000"/>
            <a:ext cx="892650" cy="791237"/>
          </a:xfrm>
          <a:prstGeom prst="rect">
            <a:avLst/>
          </a:prstGeom>
        </p:spPr>
      </p:pic>
      <p:pic>
        <p:nvPicPr>
          <p:cNvPr id="49" name="Picture 48" descr="spotify.png"/>
          <p:cNvPicPr>
            <a:picLocks noChangeAspect="1"/>
          </p:cNvPicPr>
          <p:nvPr/>
        </p:nvPicPr>
        <p:blipFill>
          <a:blip r:embed="rId7"/>
          <a:stretch>
            <a:fillRect/>
          </a:stretch>
        </p:blipFill>
        <p:spPr>
          <a:xfrm>
            <a:off x="7315200" y="3886200"/>
            <a:ext cx="838200" cy="838200"/>
          </a:xfrm>
          <a:prstGeom prst="rect">
            <a:avLst/>
          </a:prstGeom>
        </p:spPr>
      </p:pic>
      <p:pic>
        <p:nvPicPr>
          <p:cNvPr id="48" name="Picture 47" descr="brown_hair_girl.jpeg"/>
          <p:cNvPicPr>
            <a:picLocks noChangeAspect="1"/>
          </p:cNvPicPr>
          <p:nvPr/>
        </p:nvPicPr>
        <p:blipFill>
          <a:blip r:embed="rId8">
            <a:clrChange>
              <a:clrFrom>
                <a:srgbClr val="FFFFFF"/>
              </a:clrFrom>
              <a:clrTo>
                <a:srgbClr val="FFFFFF">
                  <a:alpha val="0"/>
                </a:srgbClr>
              </a:clrTo>
            </a:clrChange>
          </a:blip>
          <a:stretch>
            <a:fillRect/>
          </a:stretch>
        </p:blipFill>
        <p:spPr>
          <a:xfrm>
            <a:off x="1981200" y="2209800"/>
            <a:ext cx="1183334" cy="927100"/>
          </a:xfrm>
          <a:prstGeom prst="rect">
            <a:avLst/>
          </a:prstGeom>
        </p:spPr>
      </p:pic>
      <p:cxnSp>
        <p:nvCxnSpPr>
          <p:cNvPr id="59" name="Straight Connector 58"/>
          <p:cNvCxnSpPr/>
          <p:nvPr/>
        </p:nvCxnSpPr>
        <p:spPr>
          <a:xfrm rot="5400000">
            <a:off x="2590005" y="2667000"/>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0" name="Picture 59" descr="play.png"/>
          <p:cNvPicPr>
            <a:picLocks noChangeAspect="1"/>
          </p:cNvPicPr>
          <p:nvPr/>
        </p:nvPicPr>
        <p:blipFill>
          <a:blip r:embed="rId3"/>
          <a:srcRect r="76383"/>
          <a:stretch>
            <a:fillRect/>
          </a:stretch>
        </p:blipFill>
        <p:spPr>
          <a:xfrm>
            <a:off x="990600" y="3810000"/>
            <a:ext cx="957491" cy="914400"/>
          </a:xfrm>
          <a:prstGeom prst="rect">
            <a:avLst/>
          </a:prstGeom>
        </p:spPr>
      </p:pic>
      <p:pic>
        <p:nvPicPr>
          <p:cNvPr id="61" name="Picture 60" descr="brown_hair_girl.jpeg"/>
          <p:cNvPicPr>
            <a:picLocks noChangeAspect="1"/>
          </p:cNvPicPr>
          <p:nvPr/>
        </p:nvPicPr>
        <p:blipFill>
          <a:blip r:embed="rId8">
            <a:clrChange>
              <a:clrFrom>
                <a:srgbClr val="FFFFFF"/>
              </a:clrFrom>
              <a:clrTo>
                <a:srgbClr val="FFFFFF">
                  <a:alpha val="0"/>
                </a:srgbClr>
              </a:clrTo>
            </a:clrChange>
          </a:blip>
          <a:stretch>
            <a:fillRect/>
          </a:stretch>
        </p:blipFill>
        <p:spPr>
          <a:xfrm>
            <a:off x="1905000" y="3810000"/>
            <a:ext cx="1183334" cy="927100"/>
          </a:xfrm>
          <a:prstGeom prst="rect">
            <a:avLst/>
          </a:prstGeom>
        </p:spPr>
      </p:pic>
      <p:cxnSp>
        <p:nvCxnSpPr>
          <p:cNvPr id="62" name="Straight Connector 61"/>
          <p:cNvCxnSpPr/>
          <p:nvPr/>
        </p:nvCxnSpPr>
        <p:spPr>
          <a:xfrm rot="5400000">
            <a:off x="2513806"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6553994" y="26662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9" name="Picture 68" descr="yelp.png"/>
          <p:cNvPicPr>
            <a:picLocks noChangeAspect="1"/>
          </p:cNvPicPr>
          <p:nvPr/>
        </p:nvPicPr>
        <p:blipFill>
          <a:blip r:embed="rId9"/>
          <a:stretch>
            <a:fillRect/>
          </a:stretch>
        </p:blipFill>
        <p:spPr>
          <a:xfrm>
            <a:off x="7391400" y="2286000"/>
            <a:ext cx="838200" cy="838200"/>
          </a:xfrm>
          <a:prstGeom prst="rect">
            <a:avLst/>
          </a:prstGeom>
        </p:spPr>
      </p:pic>
      <p:pic>
        <p:nvPicPr>
          <p:cNvPr id="70" name="Picture 69" descr="brown_hair_boy.png"/>
          <p:cNvPicPr>
            <a:picLocks noChangeAspect="1"/>
          </p:cNvPicPr>
          <p:nvPr/>
        </p:nvPicPr>
        <p:blipFill>
          <a:blip r:embed="rId10"/>
          <a:stretch>
            <a:fillRect/>
          </a:stretch>
        </p:blipFill>
        <p:spPr>
          <a:xfrm>
            <a:off x="5867400" y="2133600"/>
            <a:ext cx="1066800" cy="1084849"/>
          </a:xfrm>
          <a:prstGeom prst="rect">
            <a:avLst/>
          </a:prstGeom>
        </p:spPr>
      </p:pic>
      <p:pic>
        <p:nvPicPr>
          <p:cNvPr id="72" name="Picture 71" descr="slideme.png"/>
          <p:cNvPicPr>
            <a:picLocks noChangeAspect="1"/>
          </p:cNvPicPr>
          <p:nvPr/>
        </p:nvPicPr>
        <p:blipFill>
          <a:blip r:embed="rId6"/>
          <a:srcRect l="54071"/>
          <a:stretch>
            <a:fillRect/>
          </a:stretch>
        </p:blipFill>
        <p:spPr>
          <a:xfrm>
            <a:off x="4800600" y="3886200"/>
            <a:ext cx="892650" cy="791237"/>
          </a:xfrm>
          <a:prstGeom prst="rect">
            <a:avLst/>
          </a:prstGeom>
        </p:spPr>
      </p:pic>
      <p:cxnSp>
        <p:nvCxnSpPr>
          <p:cNvPr id="73" name="Straight Connector 72"/>
          <p:cNvCxnSpPr/>
          <p:nvPr/>
        </p:nvCxnSpPr>
        <p:spPr>
          <a:xfrm rot="5400000">
            <a:off x="6553994" y="42664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6" name="Picture 75" descr="red_head_girl.png"/>
          <p:cNvPicPr>
            <a:picLocks noChangeAspect="1"/>
          </p:cNvPicPr>
          <p:nvPr/>
        </p:nvPicPr>
        <p:blipFill>
          <a:blip r:embed="rId11"/>
          <a:stretch>
            <a:fillRect/>
          </a:stretch>
        </p:blipFill>
        <p:spPr>
          <a:xfrm>
            <a:off x="6019800" y="3733800"/>
            <a:ext cx="942736" cy="968374"/>
          </a:xfrm>
          <a:prstGeom prst="rect">
            <a:avLst/>
          </a:prstGeom>
        </p:spPr>
      </p:pic>
      <p:cxnSp>
        <p:nvCxnSpPr>
          <p:cNvPr id="80" name="Straight Connector 79"/>
          <p:cNvCxnSpPr/>
          <p:nvPr/>
        </p:nvCxnSpPr>
        <p:spPr>
          <a:xfrm rot="5400000">
            <a:off x="2591594" y="5866606"/>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2" name="Picture 81" descr="chess.png"/>
          <p:cNvPicPr>
            <a:picLocks noChangeAspect="1"/>
          </p:cNvPicPr>
          <p:nvPr/>
        </p:nvPicPr>
        <p:blipFill>
          <a:blip r:embed="rId4">
            <a:biLevel thresh="50000"/>
          </a:blip>
          <a:stretch>
            <a:fillRect/>
          </a:stretch>
        </p:blipFill>
        <p:spPr>
          <a:xfrm flipH="1">
            <a:off x="3352800" y="5410200"/>
            <a:ext cx="914400" cy="914400"/>
          </a:xfrm>
          <a:prstGeom prst="rect">
            <a:avLst/>
          </a:prstGeom>
        </p:spPr>
      </p:pic>
      <p:sp>
        <p:nvSpPr>
          <p:cNvPr id="84" name="TextBox 83"/>
          <p:cNvSpPr txBox="1"/>
          <p:nvPr/>
        </p:nvSpPr>
        <p:spPr>
          <a:xfrm>
            <a:off x="2133600" y="1219200"/>
            <a:ext cx="5105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Phase 3 </a:t>
            </a:r>
            <a:r>
              <a:rPr lang="en-US" sz="2800" smtClean="0"/>
              <a:t>– Client IDs</a:t>
            </a:r>
            <a:endParaRPr lang="en-US" sz="2800" dirty="0"/>
          </a:p>
        </p:txBody>
      </p:sp>
      <p:pic>
        <p:nvPicPr>
          <p:cNvPr id="31" name="Picture 30" descr="play.png"/>
          <p:cNvPicPr>
            <a:picLocks noChangeAspect="1"/>
          </p:cNvPicPr>
          <p:nvPr/>
        </p:nvPicPr>
        <p:blipFill>
          <a:blip r:embed="rId3"/>
          <a:srcRect r="76383"/>
          <a:stretch>
            <a:fillRect/>
          </a:stretch>
        </p:blipFill>
        <p:spPr>
          <a:xfrm>
            <a:off x="1066800" y="5410200"/>
            <a:ext cx="957491" cy="914400"/>
          </a:xfrm>
          <a:prstGeom prst="rect">
            <a:avLst/>
          </a:prstGeom>
        </p:spPr>
      </p:pic>
      <p:sp>
        <p:nvSpPr>
          <p:cNvPr id="30" name="Rounded Rectangle 29"/>
          <p:cNvSpPr/>
          <p:nvPr/>
        </p:nvSpPr>
        <p:spPr>
          <a:xfrm>
            <a:off x="685800" y="1828800"/>
            <a:ext cx="7772400" cy="3276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lide Number Placeholder 31"/>
          <p:cNvSpPr>
            <a:spLocks noGrp="1"/>
          </p:cNvSpPr>
          <p:nvPr>
            <p:ph type="sldNum" sz="quarter" idx="12"/>
          </p:nvPr>
        </p:nvSpPr>
        <p:spPr/>
        <p:txBody>
          <a:bodyPr/>
          <a:lstStyle/>
          <a:p>
            <a:fld id="{7DBFB443-C135-48E1-B7BA-9A8C14DA6E75}" type="slidenum">
              <a:rPr lang="en-US" smtClean="0"/>
              <a:pPr/>
              <a:t>30</a:t>
            </a:fld>
            <a:endParaRPr lang="en-US"/>
          </a:p>
        </p:txBody>
      </p:sp>
      <p:pic>
        <p:nvPicPr>
          <p:cNvPr id="33" name="Picture 32" descr="blond_guy.jpg"/>
          <p:cNvPicPr>
            <a:picLocks noChangeAspect="1"/>
          </p:cNvPicPr>
          <p:nvPr/>
        </p:nvPicPr>
        <p:blipFill>
          <a:blip r:embed="rId12">
            <a:clrChange>
              <a:clrFrom>
                <a:srgbClr val="FCFCFC"/>
              </a:clrFrom>
              <a:clrTo>
                <a:srgbClr val="FCFCFC">
                  <a:alpha val="0"/>
                </a:srgbClr>
              </a:clrTo>
            </a:clrChange>
          </a:blip>
          <a:stretch>
            <a:fillRect/>
          </a:stretch>
        </p:blipFill>
        <p:spPr>
          <a:xfrm>
            <a:off x="2060787" y="5334000"/>
            <a:ext cx="987213" cy="1056157"/>
          </a:xfrm>
          <a:prstGeom prst="rect">
            <a:avLst/>
          </a:prstGeom>
        </p:spPr>
      </p:pic>
    </p:spTree>
  </p:cSld>
  <p:clrMapOvr>
    <a:masterClrMapping/>
  </p:clrMapOvr>
  <p:transition advTm="2313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normAutofit/>
          </a:bodyPr>
          <a:lstStyle/>
          <a:p>
            <a:r>
              <a:rPr lang="en-US" dirty="0" smtClean="0"/>
              <a:t>Identifying Original Apps:</a:t>
            </a:r>
            <a:endParaRPr lang="en-US" dirty="0"/>
          </a:p>
        </p:txBody>
      </p:sp>
      <p:sp>
        <p:nvSpPr>
          <p:cNvPr id="3" name="Content Placeholder 2"/>
          <p:cNvSpPr>
            <a:spLocks noGrp="1"/>
          </p:cNvSpPr>
          <p:nvPr>
            <p:ph idx="1"/>
          </p:nvPr>
        </p:nvSpPr>
        <p:spPr/>
        <p:txBody>
          <a:bodyPr/>
          <a:lstStyle/>
          <a:p>
            <a:r>
              <a:rPr lang="en-US" dirty="0" smtClean="0"/>
              <a:t>Date first uploaded to the market</a:t>
            </a:r>
          </a:p>
          <a:p>
            <a:r>
              <a:rPr lang="en-US" dirty="0" smtClean="0"/>
              <a:t>Popularity </a:t>
            </a:r>
          </a:p>
          <a:p>
            <a:pPr lvl="1"/>
            <a:r>
              <a:rPr lang="en-US" dirty="0" smtClean="0"/>
              <a:t>Installs</a:t>
            </a:r>
          </a:p>
          <a:p>
            <a:pPr lvl="1"/>
            <a:endParaRPr lang="en-US" dirty="0" smtClean="0"/>
          </a:p>
          <a:p>
            <a:pPr lvl="1"/>
            <a:endParaRPr lang="en-US" dirty="0" smtClean="0"/>
          </a:p>
          <a:p>
            <a:pPr lvl="1"/>
            <a:r>
              <a:rPr lang="en-US" dirty="0" smtClean="0"/>
              <a:t>Rating</a:t>
            </a:r>
          </a:p>
          <a:p>
            <a:r>
              <a:rPr lang="en-US" dirty="0" smtClean="0"/>
              <a:t>Code size</a:t>
            </a:r>
          </a:p>
          <a:p>
            <a:pPr lvl="2"/>
            <a:endParaRPr lang="en-US" dirty="0"/>
          </a:p>
        </p:txBody>
      </p:sp>
      <p:pic>
        <p:nvPicPr>
          <p:cNvPr id="4" name="Picture 3" descr="StolenBetaApp.png"/>
          <p:cNvPicPr>
            <a:picLocks noChangeAspect="1"/>
          </p:cNvPicPr>
          <p:nvPr/>
        </p:nvPicPr>
        <p:blipFill>
          <a:blip r:embed="rId4">
            <a:alphaModFix/>
          </a:blip>
          <a:srcRect b="14520"/>
          <a:stretch>
            <a:fillRect/>
          </a:stretch>
        </p:blipFill>
        <p:spPr>
          <a:xfrm>
            <a:off x="3901198" y="2590800"/>
            <a:ext cx="5242802" cy="39624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7DBFB443-C135-48E1-B7BA-9A8C14DA6E75}" type="slidenum">
              <a:rPr lang="en-US" smtClean="0"/>
              <a:pPr/>
              <a:t>31</a:t>
            </a:fld>
            <a:endParaRPr lang="en-US"/>
          </a:p>
        </p:txBody>
      </p:sp>
      <p:sp>
        <p:nvSpPr>
          <p:cNvPr id="6" name="Title 1"/>
          <p:cNvSpPr txBox="1">
            <a:spLocks/>
          </p:cNvSpPr>
          <p:nvPr/>
        </p:nvSpPr>
        <p:spPr>
          <a:xfrm>
            <a:off x="152400" y="609600"/>
            <a:ext cx="84582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Naïve Approaches</a:t>
            </a:r>
            <a:endParaRPr kumimoji="0" lang="en-US" sz="4000" b="1" i="0" u="none" strike="noStrike" kern="1200" cap="none" spc="0" normalizeH="0" baseline="0" noProof="0" dirty="0">
              <a:ln>
                <a:noFill/>
              </a:ln>
              <a:solidFill>
                <a:srgbClr val="002060"/>
              </a:solidFill>
              <a:effectLst/>
              <a:uLnTx/>
              <a:uFillTx/>
              <a:latin typeface="Arial" pitchFamily="34" charset="0"/>
              <a:ea typeface="+mj-ea"/>
              <a:cs typeface="Arial" pitchFamily="34" charset="0"/>
            </a:endParaRPr>
          </a:p>
        </p:txBody>
      </p:sp>
      <p:pic>
        <p:nvPicPr>
          <p:cNvPr id="7" name="Picture 6" descr="rating.png"/>
          <p:cNvPicPr>
            <a:picLocks noChangeAspect="1"/>
          </p:cNvPicPr>
          <p:nvPr/>
        </p:nvPicPr>
        <p:blipFill>
          <a:blip r:embed="rId5"/>
          <a:srcRect t="51425"/>
          <a:stretch>
            <a:fillRect/>
          </a:stretch>
        </p:blipFill>
        <p:spPr>
          <a:xfrm>
            <a:off x="2428875" y="4450506"/>
            <a:ext cx="1304925" cy="273894"/>
          </a:xfrm>
          <a:prstGeom prst="rect">
            <a:avLst/>
          </a:prstGeom>
        </p:spPr>
      </p:pic>
      <p:pic>
        <p:nvPicPr>
          <p:cNvPr id="8" name="Picture 7" descr="installs.png"/>
          <p:cNvPicPr>
            <a:picLocks noChangeAspect="1"/>
          </p:cNvPicPr>
          <p:nvPr/>
        </p:nvPicPr>
        <p:blipFill>
          <a:blip r:embed="rId6"/>
          <a:stretch>
            <a:fillRect/>
          </a:stretch>
        </p:blipFill>
        <p:spPr>
          <a:xfrm>
            <a:off x="2438400" y="2807025"/>
            <a:ext cx="1295400" cy="1383975"/>
          </a:xfrm>
          <a:prstGeom prst="rect">
            <a:avLst/>
          </a:prstGeom>
        </p:spPr>
      </p:pic>
    </p:spTree>
    <p:custDataLst>
      <p:tags r:id="rId1"/>
    </p:custDataLst>
  </p:cSld>
  <p:clrMapOvr>
    <a:masterClrMapping/>
  </p:clrMapOvr>
  <p:transition advTm="879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dirty="0" smtClean="0"/>
              <a:t>Determining Original </a:t>
            </a:r>
            <a:r>
              <a:rPr lang="en-US" dirty="0" err="1" smtClean="0"/>
              <a:t>vs</a:t>
            </a:r>
            <a:r>
              <a:rPr lang="en-US" dirty="0" smtClean="0"/>
              <a:t> Clones</a:t>
            </a:r>
            <a:endParaRPr lang="en-US" dirty="0"/>
          </a:p>
        </p:txBody>
      </p:sp>
      <p:sp>
        <p:nvSpPr>
          <p:cNvPr id="3" name="Content Placeholder 2"/>
          <p:cNvSpPr>
            <a:spLocks noGrp="1"/>
          </p:cNvSpPr>
          <p:nvPr>
            <p:ph idx="1"/>
          </p:nvPr>
        </p:nvSpPr>
        <p:spPr>
          <a:xfrm>
            <a:off x="457200" y="1600201"/>
            <a:ext cx="5638800" cy="1066800"/>
          </a:xfrm>
        </p:spPr>
        <p:txBody>
          <a:bodyPr/>
          <a:lstStyle/>
          <a:p>
            <a:r>
              <a:rPr lang="en-US" dirty="0" smtClean="0"/>
              <a:t>Goal: give lower bound</a:t>
            </a:r>
          </a:p>
          <a:p>
            <a:endParaRPr lang="en-US" dirty="0" smtClean="0"/>
          </a:p>
          <a:p>
            <a:endParaRPr lang="en-US" dirty="0"/>
          </a:p>
        </p:txBody>
      </p:sp>
      <p:pic>
        <p:nvPicPr>
          <p:cNvPr id="4" name="Picture 3" descr="alarm_clock.png"/>
          <p:cNvPicPr>
            <a:picLocks noChangeAspect="1"/>
          </p:cNvPicPr>
          <p:nvPr/>
        </p:nvPicPr>
        <p:blipFill>
          <a:blip r:embed="rId4"/>
          <a:stretch>
            <a:fillRect/>
          </a:stretch>
        </p:blipFill>
        <p:spPr>
          <a:xfrm>
            <a:off x="457200" y="3733800"/>
            <a:ext cx="612775" cy="612775"/>
          </a:xfrm>
          <a:prstGeom prst="rect">
            <a:avLst/>
          </a:prstGeom>
        </p:spPr>
      </p:pic>
      <p:sp>
        <p:nvSpPr>
          <p:cNvPr id="12" name="TextBox 11"/>
          <p:cNvSpPr txBox="1"/>
          <p:nvPr/>
        </p:nvSpPr>
        <p:spPr>
          <a:xfrm>
            <a:off x="1828800" y="3810000"/>
            <a:ext cx="1905000" cy="369332"/>
          </a:xfrm>
          <a:prstGeom prst="rect">
            <a:avLst/>
          </a:prstGeom>
          <a:noFill/>
        </p:spPr>
        <p:txBody>
          <a:bodyPr wrap="square" rtlCol="0">
            <a:spAutoFit/>
          </a:bodyPr>
          <a:lstStyle/>
          <a:p>
            <a:r>
              <a:rPr lang="en-US" dirty="0" smtClean="0"/>
              <a:t>20 impressions</a:t>
            </a:r>
            <a:endParaRPr lang="en-US" dirty="0"/>
          </a:p>
        </p:txBody>
      </p:sp>
      <p:sp>
        <p:nvSpPr>
          <p:cNvPr id="14" name="TextBox 13"/>
          <p:cNvSpPr txBox="1"/>
          <p:nvPr/>
        </p:nvSpPr>
        <p:spPr>
          <a:xfrm>
            <a:off x="1066800" y="3810000"/>
            <a:ext cx="838200" cy="369332"/>
          </a:xfrm>
          <a:prstGeom prst="rect">
            <a:avLst/>
          </a:prstGeom>
          <a:noFill/>
        </p:spPr>
        <p:txBody>
          <a:bodyPr wrap="square" rtlCol="0">
            <a:spAutoFit/>
          </a:bodyPr>
          <a:lstStyle/>
          <a:p>
            <a:r>
              <a:rPr lang="en-US" dirty="0" smtClean="0">
                <a:solidFill>
                  <a:srgbClr val="008000"/>
                </a:solidFill>
              </a:rPr>
              <a:t>Alice</a:t>
            </a:r>
            <a:endParaRPr lang="en-US" dirty="0">
              <a:solidFill>
                <a:srgbClr val="008000"/>
              </a:solidFill>
            </a:endParaRPr>
          </a:p>
        </p:txBody>
      </p:sp>
      <p:pic>
        <p:nvPicPr>
          <p:cNvPr id="6" name="Picture 5" descr="alarm_clock.png"/>
          <p:cNvPicPr>
            <a:picLocks noChangeAspect="1"/>
          </p:cNvPicPr>
          <p:nvPr/>
        </p:nvPicPr>
        <p:blipFill>
          <a:blip r:embed="rId4">
            <a:duotone>
              <a:schemeClr val="accent2">
                <a:shade val="45000"/>
                <a:satMod val="135000"/>
              </a:schemeClr>
              <a:prstClr val="white"/>
            </a:duotone>
          </a:blip>
          <a:stretch>
            <a:fillRect/>
          </a:stretch>
        </p:blipFill>
        <p:spPr>
          <a:xfrm>
            <a:off x="457200" y="5181600"/>
            <a:ext cx="612775" cy="612775"/>
          </a:xfrm>
          <a:prstGeom prst="rect">
            <a:avLst/>
          </a:prstGeom>
        </p:spPr>
      </p:pic>
      <p:sp>
        <p:nvSpPr>
          <p:cNvPr id="15" name="TextBox 14"/>
          <p:cNvSpPr txBox="1"/>
          <p:nvPr/>
        </p:nvSpPr>
        <p:spPr>
          <a:xfrm>
            <a:off x="990600" y="5257800"/>
            <a:ext cx="990600" cy="369332"/>
          </a:xfrm>
          <a:prstGeom prst="rect">
            <a:avLst/>
          </a:prstGeom>
          <a:noFill/>
        </p:spPr>
        <p:txBody>
          <a:bodyPr wrap="square" rtlCol="0">
            <a:spAutoFit/>
          </a:bodyPr>
          <a:lstStyle/>
          <a:p>
            <a:r>
              <a:rPr lang="en-US" dirty="0" smtClean="0">
                <a:solidFill>
                  <a:srgbClr val="0000FF"/>
                </a:solidFill>
              </a:rPr>
              <a:t>Charlie</a:t>
            </a:r>
            <a:endParaRPr lang="en-US" dirty="0">
              <a:solidFill>
                <a:srgbClr val="0000FF"/>
              </a:solidFill>
            </a:endParaRPr>
          </a:p>
        </p:txBody>
      </p:sp>
      <p:sp>
        <p:nvSpPr>
          <p:cNvPr id="18" name="TextBox 17"/>
          <p:cNvSpPr txBox="1"/>
          <p:nvPr/>
        </p:nvSpPr>
        <p:spPr>
          <a:xfrm>
            <a:off x="1828800" y="5257800"/>
            <a:ext cx="1752600" cy="369332"/>
          </a:xfrm>
          <a:prstGeom prst="rect">
            <a:avLst/>
          </a:prstGeom>
          <a:noFill/>
        </p:spPr>
        <p:txBody>
          <a:bodyPr wrap="square" rtlCol="0">
            <a:spAutoFit/>
          </a:bodyPr>
          <a:lstStyle/>
          <a:p>
            <a:r>
              <a:rPr lang="en-US" dirty="0" smtClean="0"/>
              <a:t>50 impressions</a:t>
            </a:r>
            <a:endParaRPr lang="en-US" dirty="0"/>
          </a:p>
        </p:txBody>
      </p:sp>
      <p:pic>
        <p:nvPicPr>
          <p:cNvPr id="7" name="Picture 6" descr="alarm_clock.png"/>
          <p:cNvPicPr>
            <a:picLocks noChangeAspect="1"/>
          </p:cNvPicPr>
          <p:nvPr/>
        </p:nvPicPr>
        <p:blipFill>
          <a:blip r:embed="rId4">
            <a:duotone>
              <a:schemeClr val="accent4">
                <a:shade val="45000"/>
                <a:satMod val="135000"/>
              </a:schemeClr>
              <a:prstClr val="white"/>
            </a:duotone>
          </a:blip>
          <a:stretch>
            <a:fillRect/>
          </a:stretch>
        </p:blipFill>
        <p:spPr>
          <a:xfrm>
            <a:off x="457200" y="4419600"/>
            <a:ext cx="612775" cy="612775"/>
          </a:xfrm>
          <a:prstGeom prst="rect">
            <a:avLst/>
          </a:prstGeom>
        </p:spPr>
      </p:pic>
      <p:sp>
        <p:nvSpPr>
          <p:cNvPr id="16" name="TextBox 15"/>
          <p:cNvSpPr txBox="1"/>
          <p:nvPr/>
        </p:nvSpPr>
        <p:spPr>
          <a:xfrm>
            <a:off x="1066800" y="4572000"/>
            <a:ext cx="685800" cy="369332"/>
          </a:xfrm>
          <a:prstGeom prst="rect">
            <a:avLst/>
          </a:prstGeom>
          <a:noFill/>
        </p:spPr>
        <p:txBody>
          <a:bodyPr wrap="square" rtlCol="0">
            <a:spAutoFit/>
          </a:bodyPr>
          <a:lstStyle/>
          <a:p>
            <a:r>
              <a:rPr lang="en-US" dirty="0" smtClean="0">
                <a:solidFill>
                  <a:srgbClr val="FF0000"/>
                </a:solidFill>
              </a:rPr>
              <a:t>Bob</a:t>
            </a:r>
            <a:endParaRPr lang="en-US" dirty="0">
              <a:solidFill>
                <a:srgbClr val="FF0000"/>
              </a:solidFill>
            </a:endParaRPr>
          </a:p>
        </p:txBody>
      </p:sp>
      <p:sp>
        <p:nvSpPr>
          <p:cNvPr id="20" name="TextBox 19"/>
          <p:cNvSpPr txBox="1"/>
          <p:nvPr/>
        </p:nvSpPr>
        <p:spPr>
          <a:xfrm>
            <a:off x="1828800" y="4572000"/>
            <a:ext cx="1905000" cy="369332"/>
          </a:xfrm>
          <a:prstGeom prst="rect">
            <a:avLst/>
          </a:prstGeom>
          <a:noFill/>
        </p:spPr>
        <p:txBody>
          <a:bodyPr wrap="square" rtlCol="0">
            <a:spAutoFit/>
          </a:bodyPr>
          <a:lstStyle/>
          <a:p>
            <a:r>
              <a:rPr lang="en-US" dirty="0" smtClean="0"/>
              <a:t>30 impressions</a:t>
            </a:r>
            <a:endParaRPr lang="en-US" dirty="0"/>
          </a:p>
        </p:txBody>
      </p:sp>
      <p:sp>
        <p:nvSpPr>
          <p:cNvPr id="35" name="TextBox 34"/>
          <p:cNvSpPr txBox="1"/>
          <p:nvPr/>
        </p:nvSpPr>
        <p:spPr>
          <a:xfrm>
            <a:off x="228600" y="2819400"/>
            <a:ext cx="3048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solidFill>
                  <a:schemeClr val="bg1"/>
                </a:solidFill>
              </a:rPr>
              <a:t>An Example Cluster</a:t>
            </a:r>
            <a:endParaRPr lang="en-US" sz="2400" dirty="0">
              <a:solidFill>
                <a:schemeClr val="bg1"/>
              </a:solidFill>
            </a:endParaRPr>
          </a:p>
        </p:txBody>
      </p:sp>
      <p:graphicFrame>
        <p:nvGraphicFramePr>
          <p:cNvPr id="43" name="Chart 42"/>
          <p:cNvGraphicFramePr/>
          <p:nvPr/>
        </p:nvGraphicFramePr>
        <p:xfrm>
          <a:off x="4191000" y="3352800"/>
          <a:ext cx="4953000"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4343400" y="2819400"/>
            <a:ext cx="3048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solidFill>
                  <a:schemeClr val="bg1"/>
                </a:solidFill>
              </a:rPr>
              <a:t>Impressions</a:t>
            </a:r>
            <a:endParaRPr lang="en-US" sz="2400" dirty="0">
              <a:solidFill>
                <a:schemeClr val="bg1"/>
              </a:solidFill>
            </a:endParaRPr>
          </a:p>
        </p:txBody>
      </p:sp>
      <p:sp>
        <p:nvSpPr>
          <p:cNvPr id="17" name="TextBox 16"/>
          <p:cNvSpPr txBox="1"/>
          <p:nvPr/>
        </p:nvSpPr>
        <p:spPr>
          <a:xfrm>
            <a:off x="5105400" y="4724400"/>
            <a:ext cx="838200" cy="461665"/>
          </a:xfrm>
          <a:prstGeom prst="rect">
            <a:avLst/>
          </a:prstGeom>
          <a:noFill/>
        </p:spPr>
        <p:txBody>
          <a:bodyPr wrap="square" rtlCol="0">
            <a:spAutoFit/>
          </a:bodyPr>
          <a:lstStyle/>
          <a:p>
            <a:r>
              <a:rPr lang="en-US" sz="2400" dirty="0" smtClean="0"/>
              <a:t>50%</a:t>
            </a:r>
            <a:endParaRPr lang="en-US" sz="2400" dirty="0"/>
          </a:p>
        </p:txBody>
      </p:sp>
      <p:sp>
        <p:nvSpPr>
          <p:cNvPr id="19" name="TextBox 18"/>
          <p:cNvSpPr txBox="1"/>
          <p:nvPr/>
        </p:nvSpPr>
        <p:spPr>
          <a:xfrm>
            <a:off x="6248400" y="4038600"/>
            <a:ext cx="838200" cy="461665"/>
          </a:xfrm>
          <a:prstGeom prst="rect">
            <a:avLst/>
          </a:prstGeom>
          <a:noFill/>
        </p:spPr>
        <p:txBody>
          <a:bodyPr wrap="square" rtlCol="0">
            <a:spAutoFit/>
          </a:bodyPr>
          <a:lstStyle/>
          <a:p>
            <a:r>
              <a:rPr lang="en-US" sz="2400" dirty="0" smtClean="0"/>
              <a:t>20%</a:t>
            </a:r>
            <a:endParaRPr lang="en-US" sz="2400" dirty="0"/>
          </a:p>
        </p:txBody>
      </p:sp>
      <p:sp>
        <p:nvSpPr>
          <p:cNvPr id="21" name="TextBox 20"/>
          <p:cNvSpPr txBox="1"/>
          <p:nvPr/>
        </p:nvSpPr>
        <p:spPr>
          <a:xfrm>
            <a:off x="6400800" y="5257800"/>
            <a:ext cx="838200" cy="461665"/>
          </a:xfrm>
          <a:prstGeom prst="rect">
            <a:avLst/>
          </a:prstGeom>
          <a:noFill/>
        </p:spPr>
        <p:txBody>
          <a:bodyPr wrap="square" rtlCol="0">
            <a:spAutoFit/>
          </a:bodyPr>
          <a:lstStyle/>
          <a:p>
            <a:r>
              <a:rPr lang="en-US" sz="2400" dirty="0" smtClean="0"/>
              <a:t>30%</a:t>
            </a:r>
            <a:endParaRPr lang="en-US" sz="2400" dirty="0"/>
          </a:p>
        </p:txBody>
      </p:sp>
      <p:sp>
        <p:nvSpPr>
          <p:cNvPr id="22" name="Slide Number Placeholder 21"/>
          <p:cNvSpPr>
            <a:spLocks noGrp="1"/>
          </p:cNvSpPr>
          <p:nvPr>
            <p:ph type="sldNum" sz="quarter" idx="12"/>
          </p:nvPr>
        </p:nvSpPr>
        <p:spPr/>
        <p:txBody>
          <a:bodyPr/>
          <a:lstStyle/>
          <a:p>
            <a:fld id="{7DBFB443-C135-48E1-B7BA-9A8C14DA6E75}" type="slidenum">
              <a:rPr lang="en-US" smtClean="0"/>
              <a:pPr/>
              <a:t>32</a:t>
            </a:fld>
            <a:endParaRPr lang="en-US"/>
          </a:p>
        </p:txBody>
      </p:sp>
    </p:spTree>
    <p:custDataLst>
      <p:tags r:id="rId1"/>
    </p:custDataLst>
  </p:cSld>
  <p:clrMapOvr>
    <a:masterClrMapping/>
  </p:clrMapOvr>
  <p:transition advTm="465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8" grpId="0"/>
      <p:bldP spid="16" grpId="0"/>
      <p:bldP spid="20" grpId="0"/>
      <p:bldP spid="35" grpId="0" animBg="1"/>
      <p:bldGraphic spid="43" grpId="0">
        <p:bldAsOne/>
      </p:bldGraphic>
      <p:bldP spid="44" grpId="0" animBg="1"/>
      <p:bldP spid="17" grpId="0"/>
      <p:bldP spid="19"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dirty="0" smtClean="0"/>
              <a:t>Determining Original </a:t>
            </a:r>
            <a:r>
              <a:rPr lang="en-US" dirty="0" err="1" smtClean="0"/>
              <a:t>vs</a:t>
            </a:r>
            <a:r>
              <a:rPr lang="en-US" dirty="0" smtClean="0"/>
              <a:t> Clones</a:t>
            </a:r>
            <a:endParaRPr lang="en-US" dirty="0"/>
          </a:p>
        </p:txBody>
      </p:sp>
      <p:sp>
        <p:nvSpPr>
          <p:cNvPr id="3" name="Content Placeholder 2"/>
          <p:cNvSpPr>
            <a:spLocks noGrp="1"/>
          </p:cNvSpPr>
          <p:nvPr>
            <p:ph idx="1"/>
          </p:nvPr>
        </p:nvSpPr>
        <p:spPr>
          <a:xfrm>
            <a:off x="457200" y="1600201"/>
            <a:ext cx="5638800" cy="1066800"/>
          </a:xfrm>
        </p:spPr>
        <p:txBody>
          <a:bodyPr/>
          <a:lstStyle/>
          <a:p>
            <a:r>
              <a:rPr lang="en-US" dirty="0" smtClean="0"/>
              <a:t>Goal: give lower bound</a:t>
            </a:r>
          </a:p>
          <a:p>
            <a:endParaRPr lang="en-US" dirty="0" smtClean="0"/>
          </a:p>
          <a:p>
            <a:endParaRPr lang="en-US" dirty="0"/>
          </a:p>
        </p:txBody>
      </p:sp>
      <p:sp>
        <p:nvSpPr>
          <p:cNvPr id="35" name="TextBox 34"/>
          <p:cNvSpPr txBox="1"/>
          <p:nvPr/>
        </p:nvSpPr>
        <p:spPr>
          <a:xfrm>
            <a:off x="228600" y="2819400"/>
            <a:ext cx="3048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solidFill>
                  <a:schemeClr val="bg1"/>
                </a:solidFill>
              </a:rPr>
              <a:t>Estimated Loss</a:t>
            </a:r>
            <a:endParaRPr lang="en-US" sz="2400" dirty="0">
              <a:solidFill>
                <a:schemeClr val="bg1"/>
              </a:solidFill>
            </a:endParaRPr>
          </a:p>
        </p:txBody>
      </p:sp>
      <p:graphicFrame>
        <p:nvGraphicFramePr>
          <p:cNvPr id="43" name="Chart 42"/>
          <p:cNvGraphicFramePr/>
          <p:nvPr/>
        </p:nvGraphicFramePr>
        <p:xfrm>
          <a:off x="4191000" y="3352800"/>
          <a:ext cx="49530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p:cNvSpPr txBox="1"/>
          <p:nvPr/>
        </p:nvSpPr>
        <p:spPr>
          <a:xfrm>
            <a:off x="4343400" y="2819400"/>
            <a:ext cx="3048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solidFill>
                  <a:schemeClr val="bg1"/>
                </a:solidFill>
              </a:rPr>
              <a:t>Impressions</a:t>
            </a:r>
            <a:endParaRPr lang="en-US" sz="2400" dirty="0">
              <a:solidFill>
                <a:schemeClr val="bg1"/>
              </a:solidFill>
            </a:endParaRPr>
          </a:p>
        </p:txBody>
      </p:sp>
      <p:sp>
        <p:nvSpPr>
          <p:cNvPr id="8" name="TextBox 7"/>
          <p:cNvSpPr txBox="1"/>
          <p:nvPr/>
        </p:nvSpPr>
        <p:spPr>
          <a:xfrm>
            <a:off x="5105400" y="4724400"/>
            <a:ext cx="838200" cy="461665"/>
          </a:xfrm>
          <a:prstGeom prst="rect">
            <a:avLst/>
          </a:prstGeom>
          <a:noFill/>
        </p:spPr>
        <p:txBody>
          <a:bodyPr wrap="square" rtlCol="0">
            <a:spAutoFit/>
          </a:bodyPr>
          <a:lstStyle/>
          <a:p>
            <a:r>
              <a:rPr lang="en-US" sz="2400" dirty="0" smtClean="0"/>
              <a:t>50%</a:t>
            </a:r>
            <a:endParaRPr lang="en-US" sz="2400" dirty="0"/>
          </a:p>
        </p:txBody>
      </p:sp>
      <p:sp>
        <p:nvSpPr>
          <p:cNvPr id="9" name="TextBox 8"/>
          <p:cNvSpPr txBox="1"/>
          <p:nvPr/>
        </p:nvSpPr>
        <p:spPr>
          <a:xfrm>
            <a:off x="6248400" y="4038600"/>
            <a:ext cx="838200" cy="461665"/>
          </a:xfrm>
          <a:prstGeom prst="rect">
            <a:avLst/>
          </a:prstGeom>
          <a:noFill/>
        </p:spPr>
        <p:txBody>
          <a:bodyPr wrap="square" rtlCol="0">
            <a:spAutoFit/>
          </a:bodyPr>
          <a:lstStyle/>
          <a:p>
            <a:r>
              <a:rPr lang="en-US" sz="2400" dirty="0" smtClean="0"/>
              <a:t>20%</a:t>
            </a:r>
            <a:endParaRPr lang="en-US" sz="2400" dirty="0"/>
          </a:p>
        </p:txBody>
      </p:sp>
      <p:sp>
        <p:nvSpPr>
          <p:cNvPr id="10" name="TextBox 9"/>
          <p:cNvSpPr txBox="1"/>
          <p:nvPr/>
        </p:nvSpPr>
        <p:spPr>
          <a:xfrm>
            <a:off x="6400800" y="5257800"/>
            <a:ext cx="838200" cy="461665"/>
          </a:xfrm>
          <a:prstGeom prst="rect">
            <a:avLst/>
          </a:prstGeom>
          <a:noFill/>
        </p:spPr>
        <p:txBody>
          <a:bodyPr wrap="square" rtlCol="0">
            <a:spAutoFit/>
          </a:bodyPr>
          <a:lstStyle/>
          <a:p>
            <a:r>
              <a:rPr lang="en-US" sz="2400" dirty="0" smtClean="0"/>
              <a:t>30%</a:t>
            </a:r>
            <a:endParaRPr lang="en-US" sz="2400" dirty="0"/>
          </a:p>
        </p:txBody>
      </p:sp>
      <p:sp>
        <p:nvSpPr>
          <p:cNvPr id="16" name="Slide Number Placeholder 15"/>
          <p:cNvSpPr>
            <a:spLocks noGrp="1"/>
          </p:cNvSpPr>
          <p:nvPr>
            <p:ph type="sldNum" sz="quarter" idx="12"/>
          </p:nvPr>
        </p:nvSpPr>
        <p:spPr/>
        <p:txBody>
          <a:bodyPr/>
          <a:lstStyle/>
          <a:p>
            <a:fld id="{7DBFB443-C135-48E1-B7BA-9A8C14DA6E75}" type="slidenum">
              <a:rPr lang="en-US" smtClean="0"/>
              <a:pPr/>
              <a:t>33</a:t>
            </a:fld>
            <a:endParaRPr lang="en-US"/>
          </a:p>
        </p:txBody>
      </p:sp>
      <p:grpSp>
        <p:nvGrpSpPr>
          <p:cNvPr id="15" name="Group 14"/>
          <p:cNvGrpSpPr/>
          <p:nvPr/>
        </p:nvGrpSpPr>
        <p:grpSpPr>
          <a:xfrm>
            <a:off x="-152400" y="3429000"/>
            <a:ext cx="4953000" cy="3200400"/>
            <a:chOff x="-152400" y="3429000"/>
            <a:chExt cx="4953000" cy="3200400"/>
          </a:xfrm>
        </p:grpSpPr>
        <p:graphicFrame>
          <p:nvGraphicFramePr>
            <p:cNvPr id="13" name="Chart 12"/>
            <p:cNvGraphicFramePr/>
            <p:nvPr/>
          </p:nvGraphicFramePr>
          <p:xfrm>
            <a:off x="-152400" y="3429000"/>
            <a:ext cx="49530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981200" y="5638800"/>
              <a:ext cx="838200" cy="461665"/>
            </a:xfrm>
            <a:prstGeom prst="rect">
              <a:avLst/>
            </a:prstGeom>
            <a:noFill/>
          </p:spPr>
          <p:txBody>
            <a:bodyPr wrap="square" rtlCol="0">
              <a:spAutoFit/>
            </a:bodyPr>
            <a:lstStyle/>
            <a:p>
              <a:r>
                <a:rPr lang="en-US" sz="2400" dirty="0" smtClean="0"/>
                <a:t>50%</a:t>
              </a:r>
              <a:endParaRPr lang="en-US" sz="2400" dirty="0"/>
            </a:p>
          </p:txBody>
        </p:sp>
        <p:sp>
          <p:nvSpPr>
            <p:cNvPr id="11" name="TextBox 10"/>
            <p:cNvSpPr txBox="1"/>
            <p:nvPr/>
          </p:nvSpPr>
          <p:spPr>
            <a:xfrm>
              <a:off x="685800" y="4343400"/>
              <a:ext cx="838200" cy="461665"/>
            </a:xfrm>
            <a:prstGeom prst="rect">
              <a:avLst/>
            </a:prstGeom>
            <a:noFill/>
          </p:spPr>
          <p:txBody>
            <a:bodyPr wrap="square" rtlCol="0">
              <a:spAutoFit/>
            </a:bodyPr>
            <a:lstStyle/>
            <a:p>
              <a:r>
                <a:rPr lang="en-US" sz="2400" dirty="0" smtClean="0"/>
                <a:t>50%</a:t>
              </a:r>
              <a:endParaRPr lang="en-US" sz="2400" dirty="0"/>
            </a:p>
          </p:txBody>
        </p:sp>
      </p:grpSp>
      <p:graphicFrame>
        <p:nvGraphicFramePr>
          <p:cNvPr id="19" name="Chart 18"/>
          <p:cNvGraphicFramePr/>
          <p:nvPr/>
        </p:nvGraphicFramePr>
        <p:xfrm>
          <a:off x="-685800" y="3429000"/>
          <a:ext cx="4953000" cy="32004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descr="cartoon_pirate.png"/>
          <p:cNvPicPr>
            <a:picLocks noChangeAspect="1"/>
          </p:cNvPicPr>
          <p:nvPr/>
        </p:nvPicPr>
        <p:blipFill>
          <a:blip r:embed="rId6">
            <a:clrChange>
              <a:clrFrom>
                <a:srgbClr val="FFFFFF"/>
              </a:clrFrom>
              <a:clrTo>
                <a:srgbClr val="FFFFFF">
                  <a:alpha val="0"/>
                </a:srgbClr>
              </a:clrTo>
            </a:clrChange>
          </a:blip>
          <a:stretch>
            <a:fillRect/>
          </a:stretch>
        </p:blipFill>
        <p:spPr>
          <a:xfrm>
            <a:off x="1752600" y="3914423"/>
            <a:ext cx="1214616" cy="1495777"/>
          </a:xfrm>
          <a:prstGeom prst="rect">
            <a:avLst/>
          </a:prstGeom>
        </p:spPr>
      </p:pic>
    </p:spTree>
  </p:cSld>
  <p:clrMapOvr>
    <a:masterClrMapping/>
  </p:clrMapOvr>
  <p:transition advTm="191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dirty="0" smtClean="0"/>
              <a:t>Determining Original </a:t>
            </a:r>
            <a:r>
              <a:rPr lang="en-US" dirty="0" err="1" smtClean="0"/>
              <a:t>vs</a:t>
            </a:r>
            <a:r>
              <a:rPr lang="en-US" dirty="0" smtClean="0"/>
              <a:t> Clones</a:t>
            </a:r>
            <a:endParaRPr lang="en-US" dirty="0"/>
          </a:p>
        </p:txBody>
      </p:sp>
      <p:sp>
        <p:nvSpPr>
          <p:cNvPr id="3" name="Content Placeholder 2"/>
          <p:cNvSpPr>
            <a:spLocks noGrp="1"/>
          </p:cNvSpPr>
          <p:nvPr>
            <p:ph idx="1"/>
          </p:nvPr>
        </p:nvSpPr>
        <p:spPr>
          <a:xfrm>
            <a:off x="457200" y="1600201"/>
            <a:ext cx="5638800" cy="1066800"/>
          </a:xfrm>
        </p:spPr>
        <p:txBody>
          <a:bodyPr/>
          <a:lstStyle/>
          <a:p>
            <a:r>
              <a:rPr lang="en-US" dirty="0" smtClean="0"/>
              <a:t>Goal: give lower bound</a:t>
            </a:r>
          </a:p>
          <a:p>
            <a:endParaRPr lang="en-US" dirty="0" smtClean="0"/>
          </a:p>
          <a:p>
            <a:endParaRPr lang="en-US" dirty="0"/>
          </a:p>
        </p:txBody>
      </p:sp>
      <p:sp>
        <p:nvSpPr>
          <p:cNvPr id="35" name="TextBox 34"/>
          <p:cNvSpPr txBox="1"/>
          <p:nvPr/>
        </p:nvSpPr>
        <p:spPr>
          <a:xfrm>
            <a:off x="228600" y="2819400"/>
            <a:ext cx="3048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solidFill>
                  <a:schemeClr val="bg1"/>
                </a:solidFill>
              </a:rPr>
              <a:t>Estimated Loss</a:t>
            </a:r>
            <a:endParaRPr lang="en-US" sz="2400" dirty="0">
              <a:solidFill>
                <a:schemeClr val="bg1"/>
              </a:solidFill>
            </a:endParaRPr>
          </a:p>
        </p:txBody>
      </p:sp>
      <p:graphicFrame>
        <p:nvGraphicFramePr>
          <p:cNvPr id="43" name="Chart 42"/>
          <p:cNvGraphicFramePr/>
          <p:nvPr/>
        </p:nvGraphicFramePr>
        <p:xfrm>
          <a:off x="4191000" y="3352800"/>
          <a:ext cx="49530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p:cNvSpPr txBox="1"/>
          <p:nvPr/>
        </p:nvSpPr>
        <p:spPr>
          <a:xfrm>
            <a:off x="4343400" y="2819400"/>
            <a:ext cx="3048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solidFill>
                  <a:schemeClr val="bg1"/>
                </a:solidFill>
              </a:rPr>
              <a:t>Real Loss</a:t>
            </a:r>
            <a:endParaRPr lang="en-US" sz="2400" dirty="0">
              <a:solidFill>
                <a:schemeClr val="bg1"/>
              </a:solidFill>
            </a:endParaRPr>
          </a:p>
        </p:txBody>
      </p:sp>
      <p:sp>
        <p:nvSpPr>
          <p:cNvPr id="8" name="TextBox 7"/>
          <p:cNvSpPr txBox="1"/>
          <p:nvPr/>
        </p:nvSpPr>
        <p:spPr>
          <a:xfrm>
            <a:off x="5105400" y="4724400"/>
            <a:ext cx="838200" cy="461665"/>
          </a:xfrm>
          <a:prstGeom prst="rect">
            <a:avLst/>
          </a:prstGeom>
          <a:noFill/>
        </p:spPr>
        <p:txBody>
          <a:bodyPr wrap="square" rtlCol="0">
            <a:spAutoFit/>
          </a:bodyPr>
          <a:lstStyle/>
          <a:p>
            <a:r>
              <a:rPr lang="en-US" sz="2400" dirty="0" smtClean="0"/>
              <a:t>50%</a:t>
            </a:r>
            <a:endParaRPr lang="en-US" sz="2400" dirty="0"/>
          </a:p>
        </p:txBody>
      </p:sp>
      <p:sp>
        <p:nvSpPr>
          <p:cNvPr id="9" name="TextBox 8"/>
          <p:cNvSpPr txBox="1"/>
          <p:nvPr/>
        </p:nvSpPr>
        <p:spPr>
          <a:xfrm>
            <a:off x="6248400" y="4038600"/>
            <a:ext cx="838200" cy="461665"/>
          </a:xfrm>
          <a:prstGeom prst="rect">
            <a:avLst/>
          </a:prstGeom>
          <a:noFill/>
        </p:spPr>
        <p:txBody>
          <a:bodyPr wrap="square" rtlCol="0">
            <a:spAutoFit/>
          </a:bodyPr>
          <a:lstStyle/>
          <a:p>
            <a:r>
              <a:rPr lang="en-US" sz="2400" dirty="0" smtClean="0"/>
              <a:t>20%</a:t>
            </a:r>
            <a:endParaRPr lang="en-US" sz="2400" dirty="0"/>
          </a:p>
        </p:txBody>
      </p:sp>
      <p:sp>
        <p:nvSpPr>
          <p:cNvPr id="10" name="TextBox 9"/>
          <p:cNvSpPr txBox="1"/>
          <p:nvPr/>
        </p:nvSpPr>
        <p:spPr>
          <a:xfrm>
            <a:off x="6400800" y="5257800"/>
            <a:ext cx="838200" cy="461665"/>
          </a:xfrm>
          <a:prstGeom prst="rect">
            <a:avLst/>
          </a:prstGeom>
          <a:noFill/>
        </p:spPr>
        <p:txBody>
          <a:bodyPr wrap="square" rtlCol="0">
            <a:spAutoFit/>
          </a:bodyPr>
          <a:lstStyle/>
          <a:p>
            <a:r>
              <a:rPr lang="en-US" sz="2400" dirty="0" smtClean="0"/>
              <a:t>30%</a:t>
            </a:r>
            <a:endParaRPr lang="en-US" sz="2400" dirty="0"/>
          </a:p>
        </p:txBody>
      </p:sp>
      <p:sp>
        <p:nvSpPr>
          <p:cNvPr id="16" name="Slide Number Placeholder 15"/>
          <p:cNvSpPr>
            <a:spLocks noGrp="1"/>
          </p:cNvSpPr>
          <p:nvPr>
            <p:ph type="sldNum" sz="quarter" idx="12"/>
          </p:nvPr>
        </p:nvSpPr>
        <p:spPr/>
        <p:txBody>
          <a:bodyPr/>
          <a:lstStyle/>
          <a:p>
            <a:fld id="{7DBFB443-C135-48E1-B7BA-9A8C14DA6E75}" type="slidenum">
              <a:rPr lang="en-US" smtClean="0"/>
              <a:pPr/>
              <a:t>34</a:t>
            </a:fld>
            <a:endParaRPr lang="en-US"/>
          </a:p>
        </p:txBody>
      </p:sp>
      <p:grpSp>
        <p:nvGrpSpPr>
          <p:cNvPr id="4" name="Group 14"/>
          <p:cNvGrpSpPr/>
          <p:nvPr/>
        </p:nvGrpSpPr>
        <p:grpSpPr>
          <a:xfrm>
            <a:off x="-152400" y="3429000"/>
            <a:ext cx="4953000" cy="3200400"/>
            <a:chOff x="-152400" y="3429000"/>
            <a:chExt cx="4953000" cy="3200400"/>
          </a:xfrm>
        </p:grpSpPr>
        <p:graphicFrame>
          <p:nvGraphicFramePr>
            <p:cNvPr id="13" name="Chart 12"/>
            <p:cNvGraphicFramePr/>
            <p:nvPr/>
          </p:nvGraphicFramePr>
          <p:xfrm>
            <a:off x="-152400" y="3429000"/>
            <a:ext cx="49530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981200" y="5638800"/>
              <a:ext cx="838200" cy="461665"/>
            </a:xfrm>
            <a:prstGeom prst="rect">
              <a:avLst/>
            </a:prstGeom>
            <a:noFill/>
          </p:spPr>
          <p:txBody>
            <a:bodyPr wrap="square" rtlCol="0">
              <a:spAutoFit/>
            </a:bodyPr>
            <a:lstStyle/>
            <a:p>
              <a:r>
                <a:rPr lang="en-US" sz="2400" dirty="0" smtClean="0"/>
                <a:t>50%</a:t>
              </a:r>
              <a:endParaRPr lang="en-US" sz="2400" dirty="0"/>
            </a:p>
          </p:txBody>
        </p:sp>
        <p:sp>
          <p:nvSpPr>
            <p:cNvPr id="11" name="TextBox 10"/>
            <p:cNvSpPr txBox="1"/>
            <p:nvPr/>
          </p:nvSpPr>
          <p:spPr>
            <a:xfrm>
              <a:off x="685800" y="4343400"/>
              <a:ext cx="838200" cy="461665"/>
            </a:xfrm>
            <a:prstGeom prst="rect">
              <a:avLst/>
            </a:prstGeom>
            <a:noFill/>
          </p:spPr>
          <p:txBody>
            <a:bodyPr wrap="square" rtlCol="0">
              <a:spAutoFit/>
            </a:bodyPr>
            <a:lstStyle/>
            <a:p>
              <a:r>
                <a:rPr lang="en-US" sz="2400" dirty="0" smtClean="0"/>
                <a:t>50%</a:t>
              </a:r>
              <a:endParaRPr lang="en-US" sz="2400" dirty="0"/>
            </a:p>
          </p:txBody>
        </p:sp>
      </p:grpSp>
      <p:graphicFrame>
        <p:nvGraphicFramePr>
          <p:cNvPr id="19" name="Chart 18"/>
          <p:cNvGraphicFramePr/>
          <p:nvPr/>
        </p:nvGraphicFramePr>
        <p:xfrm>
          <a:off x="-685800" y="3429000"/>
          <a:ext cx="4953000" cy="32004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descr="cartoon_pirate.png"/>
          <p:cNvPicPr>
            <a:picLocks noChangeAspect="1"/>
          </p:cNvPicPr>
          <p:nvPr/>
        </p:nvPicPr>
        <p:blipFill>
          <a:blip r:embed="rId6">
            <a:clrChange>
              <a:clrFrom>
                <a:srgbClr val="FFFFFF"/>
              </a:clrFrom>
              <a:clrTo>
                <a:srgbClr val="FFFFFF">
                  <a:alpha val="0"/>
                </a:srgbClr>
              </a:clrTo>
            </a:clrChange>
          </a:blip>
          <a:stretch>
            <a:fillRect/>
          </a:stretch>
        </p:blipFill>
        <p:spPr>
          <a:xfrm>
            <a:off x="1752600" y="3914423"/>
            <a:ext cx="1214616" cy="1495777"/>
          </a:xfrm>
          <a:prstGeom prst="rect">
            <a:avLst/>
          </a:prstGeom>
        </p:spPr>
      </p:pic>
    </p:spTree>
  </p:cSld>
  <p:clrMapOvr>
    <a:masterClrMapping/>
  </p:clrMapOvr>
  <p:transition advTm="191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nvGraphicFramePr>
        <p:xfrm>
          <a:off x="4191000" y="3352800"/>
          <a:ext cx="49530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0" y="274638"/>
            <a:ext cx="8458200" cy="1143000"/>
          </a:xfrm>
        </p:spPr>
        <p:txBody>
          <a:bodyPr>
            <a:normAutofit fontScale="90000"/>
          </a:bodyPr>
          <a:lstStyle/>
          <a:p>
            <a:r>
              <a:rPr lang="en-US" dirty="0" smtClean="0"/>
              <a:t>Determining Original </a:t>
            </a:r>
            <a:r>
              <a:rPr lang="en-US" dirty="0" err="1" smtClean="0"/>
              <a:t>vs</a:t>
            </a:r>
            <a:r>
              <a:rPr lang="en-US" dirty="0" smtClean="0"/>
              <a:t> Clones</a:t>
            </a:r>
            <a:endParaRPr lang="en-US" dirty="0"/>
          </a:p>
        </p:txBody>
      </p:sp>
      <p:sp>
        <p:nvSpPr>
          <p:cNvPr id="3" name="Content Placeholder 2"/>
          <p:cNvSpPr>
            <a:spLocks noGrp="1"/>
          </p:cNvSpPr>
          <p:nvPr>
            <p:ph idx="1"/>
          </p:nvPr>
        </p:nvSpPr>
        <p:spPr>
          <a:xfrm>
            <a:off x="457200" y="1600201"/>
            <a:ext cx="5638800" cy="1066800"/>
          </a:xfrm>
        </p:spPr>
        <p:txBody>
          <a:bodyPr/>
          <a:lstStyle/>
          <a:p>
            <a:r>
              <a:rPr lang="en-US" dirty="0" smtClean="0"/>
              <a:t>Goal: give lower bound</a:t>
            </a:r>
          </a:p>
          <a:p>
            <a:endParaRPr lang="en-US" dirty="0" smtClean="0"/>
          </a:p>
          <a:p>
            <a:endParaRPr lang="en-US" dirty="0"/>
          </a:p>
        </p:txBody>
      </p:sp>
      <p:sp>
        <p:nvSpPr>
          <p:cNvPr id="35" name="TextBox 34"/>
          <p:cNvSpPr txBox="1"/>
          <p:nvPr/>
        </p:nvSpPr>
        <p:spPr>
          <a:xfrm>
            <a:off x="228600" y="2819400"/>
            <a:ext cx="3048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solidFill>
                  <a:schemeClr val="bg1"/>
                </a:solidFill>
              </a:rPr>
              <a:t>Estimated Loss</a:t>
            </a:r>
            <a:endParaRPr lang="en-US" sz="2400" dirty="0">
              <a:solidFill>
                <a:schemeClr val="bg1"/>
              </a:solidFill>
            </a:endParaRPr>
          </a:p>
        </p:txBody>
      </p:sp>
      <p:sp>
        <p:nvSpPr>
          <p:cNvPr id="44" name="TextBox 43"/>
          <p:cNvSpPr txBox="1"/>
          <p:nvPr/>
        </p:nvSpPr>
        <p:spPr>
          <a:xfrm>
            <a:off x="4343400" y="2819400"/>
            <a:ext cx="3048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solidFill>
                  <a:schemeClr val="bg1"/>
                </a:solidFill>
              </a:rPr>
              <a:t>Real Loss</a:t>
            </a:r>
            <a:endParaRPr lang="en-US" sz="2400" dirty="0">
              <a:solidFill>
                <a:schemeClr val="bg1"/>
              </a:solidFill>
            </a:endParaRPr>
          </a:p>
        </p:txBody>
      </p:sp>
      <p:sp>
        <p:nvSpPr>
          <p:cNvPr id="8" name="TextBox 7"/>
          <p:cNvSpPr txBox="1"/>
          <p:nvPr/>
        </p:nvSpPr>
        <p:spPr>
          <a:xfrm>
            <a:off x="5105400" y="5253335"/>
            <a:ext cx="838200" cy="461665"/>
          </a:xfrm>
          <a:prstGeom prst="rect">
            <a:avLst/>
          </a:prstGeom>
          <a:noFill/>
        </p:spPr>
        <p:txBody>
          <a:bodyPr wrap="square" rtlCol="0">
            <a:spAutoFit/>
          </a:bodyPr>
          <a:lstStyle/>
          <a:p>
            <a:r>
              <a:rPr lang="en-US" sz="2400" dirty="0" smtClean="0"/>
              <a:t>70%</a:t>
            </a:r>
            <a:endParaRPr lang="en-US" sz="2400" dirty="0"/>
          </a:p>
        </p:txBody>
      </p:sp>
      <p:sp>
        <p:nvSpPr>
          <p:cNvPr id="10" name="TextBox 9"/>
          <p:cNvSpPr txBox="1"/>
          <p:nvPr/>
        </p:nvSpPr>
        <p:spPr>
          <a:xfrm>
            <a:off x="6400800" y="5257800"/>
            <a:ext cx="838200" cy="461665"/>
          </a:xfrm>
          <a:prstGeom prst="rect">
            <a:avLst/>
          </a:prstGeom>
          <a:noFill/>
        </p:spPr>
        <p:txBody>
          <a:bodyPr wrap="square" rtlCol="0">
            <a:spAutoFit/>
          </a:bodyPr>
          <a:lstStyle/>
          <a:p>
            <a:r>
              <a:rPr lang="en-US" sz="2400" dirty="0" smtClean="0"/>
              <a:t>30%</a:t>
            </a:r>
            <a:endParaRPr lang="en-US" sz="2400" dirty="0"/>
          </a:p>
        </p:txBody>
      </p:sp>
      <p:grpSp>
        <p:nvGrpSpPr>
          <p:cNvPr id="4" name="Group 14"/>
          <p:cNvGrpSpPr/>
          <p:nvPr/>
        </p:nvGrpSpPr>
        <p:grpSpPr>
          <a:xfrm>
            <a:off x="-152400" y="3429000"/>
            <a:ext cx="4953000" cy="3200400"/>
            <a:chOff x="-152400" y="3429000"/>
            <a:chExt cx="4953000" cy="3200400"/>
          </a:xfrm>
        </p:grpSpPr>
        <p:graphicFrame>
          <p:nvGraphicFramePr>
            <p:cNvPr id="13" name="Chart 12"/>
            <p:cNvGraphicFramePr/>
            <p:nvPr/>
          </p:nvGraphicFramePr>
          <p:xfrm>
            <a:off x="-152400" y="3429000"/>
            <a:ext cx="49530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685800" y="4343400"/>
              <a:ext cx="838200" cy="461665"/>
            </a:xfrm>
            <a:prstGeom prst="rect">
              <a:avLst/>
            </a:prstGeom>
            <a:noFill/>
          </p:spPr>
          <p:txBody>
            <a:bodyPr wrap="square" rtlCol="0">
              <a:spAutoFit/>
            </a:bodyPr>
            <a:lstStyle/>
            <a:p>
              <a:r>
                <a:rPr lang="en-US" sz="2400" dirty="0" smtClean="0"/>
                <a:t>50%</a:t>
              </a:r>
              <a:endParaRPr lang="en-US" sz="2400" dirty="0"/>
            </a:p>
          </p:txBody>
        </p:sp>
        <p:sp>
          <p:nvSpPr>
            <p:cNvPr id="12" name="TextBox 11"/>
            <p:cNvSpPr txBox="1"/>
            <p:nvPr/>
          </p:nvSpPr>
          <p:spPr>
            <a:xfrm>
              <a:off x="1981200" y="5638800"/>
              <a:ext cx="838200" cy="461665"/>
            </a:xfrm>
            <a:prstGeom prst="rect">
              <a:avLst/>
            </a:prstGeom>
            <a:noFill/>
          </p:spPr>
          <p:txBody>
            <a:bodyPr wrap="square" rtlCol="0">
              <a:spAutoFit/>
            </a:bodyPr>
            <a:lstStyle/>
            <a:p>
              <a:r>
                <a:rPr lang="en-US" sz="2400" dirty="0" smtClean="0"/>
                <a:t>50%</a:t>
              </a:r>
              <a:endParaRPr lang="en-US" sz="2400" dirty="0"/>
            </a:p>
          </p:txBody>
        </p:sp>
      </p:grpSp>
      <p:sp>
        <p:nvSpPr>
          <p:cNvPr id="16" name="Slide Number Placeholder 15"/>
          <p:cNvSpPr>
            <a:spLocks noGrp="1"/>
          </p:cNvSpPr>
          <p:nvPr>
            <p:ph type="sldNum" sz="quarter" idx="12"/>
          </p:nvPr>
        </p:nvSpPr>
        <p:spPr/>
        <p:txBody>
          <a:bodyPr/>
          <a:lstStyle/>
          <a:p>
            <a:fld id="{7DBFB443-C135-48E1-B7BA-9A8C14DA6E75}" type="slidenum">
              <a:rPr lang="en-US" smtClean="0"/>
              <a:pPr/>
              <a:t>35</a:t>
            </a:fld>
            <a:endParaRPr lang="en-US"/>
          </a:p>
        </p:txBody>
      </p:sp>
      <p:graphicFrame>
        <p:nvGraphicFramePr>
          <p:cNvPr id="21" name="Chart 20"/>
          <p:cNvGraphicFramePr/>
          <p:nvPr/>
        </p:nvGraphicFramePr>
        <p:xfrm>
          <a:off x="-685800" y="3429000"/>
          <a:ext cx="4953000" cy="3200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p:nvPr/>
        </p:nvGraphicFramePr>
        <p:xfrm>
          <a:off x="3657600" y="3352800"/>
          <a:ext cx="4953000" cy="3200400"/>
        </p:xfrm>
        <a:graphic>
          <a:graphicData uri="http://schemas.openxmlformats.org/drawingml/2006/chart">
            <c:chart xmlns:c="http://schemas.openxmlformats.org/drawingml/2006/chart" xmlns:r="http://schemas.openxmlformats.org/officeDocument/2006/relationships" r:id="rId6"/>
          </a:graphicData>
        </a:graphic>
      </p:graphicFrame>
      <p:pic>
        <p:nvPicPr>
          <p:cNvPr id="19" name="Picture 18" descr="cartoon_pirate.png"/>
          <p:cNvPicPr>
            <a:picLocks noChangeAspect="1"/>
          </p:cNvPicPr>
          <p:nvPr/>
        </p:nvPicPr>
        <p:blipFill>
          <a:blip r:embed="rId7">
            <a:clrChange>
              <a:clrFrom>
                <a:srgbClr val="FFFFFF"/>
              </a:clrFrom>
              <a:clrTo>
                <a:srgbClr val="FFFFFF">
                  <a:alpha val="0"/>
                </a:srgbClr>
              </a:clrTo>
            </a:clrChange>
          </a:blip>
          <a:stretch>
            <a:fillRect/>
          </a:stretch>
        </p:blipFill>
        <p:spPr>
          <a:xfrm>
            <a:off x="5490984" y="3429000"/>
            <a:ext cx="1214616" cy="1495777"/>
          </a:xfrm>
          <a:prstGeom prst="rect">
            <a:avLst/>
          </a:prstGeom>
        </p:spPr>
      </p:pic>
      <p:pic>
        <p:nvPicPr>
          <p:cNvPr id="17" name="Picture 16" descr="cartoon_pirate.png"/>
          <p:cNvPicPr>
            <a:picLocks noChangeAspect="1"/>
          </p:cNvPicPr>
          <p:nvPr/>
        </p:nvPicPr>
        <p:blipFill>
          <a:blip r:embed="rId7">
            <a:clrChange>
              <a:clrFrom>
                <a:srgbClr val="FFFFFF"/>
              </a:clrFrom>
              <a:clrTo>
                <a:srgbClr val="FFFFFF">
                  <a:alpha val="0"/>
                </a:srgbClr>
              </a:clrTo>
            </a:clrChange>
          </a:blip>
          <a:stretch>
            <a:fillRect/>
          </a:stretch>
        </p:blipFill>
        <p:spPr>
          <a:xfrm>
            <a:off x="1752600" y="3914423"/>
            <a:ext cx="1214616" cy="1495777"/>
          </a:xfrm>
          <a:prstGeom prst="rect">
            <a:avLst/>
          </a:prstGeom>
        </p:spPr>
      </p:pic>
    </p:spTree>
  </p:cSld>
  <p:clrMapOvr>
    <a:masterClrMapping/>
  </p:clrMapOvr>
  <p:transition advTm="191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274638"/>
            <a:ext cx="84582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Percent Revenue/Users Lost</a:t>
            </a:r>
            <a:endParaRPr kumimoji="0" lang="en-US" sz="4400" b="1" i="0" u="none" strike="noStrike" kern="1200" cap="none" spc="0" normalizeH="0" baseline="0" noProof="0" dirty="0">
              <a:ln>
                <a:noFill/>
              </a:ln>
              <a:solidFill>
                <a:srgbClr val="002060"/>
              </a:solidFill>
              <a:effectLst/>
              <a:uLnTx/>
              <a:uFillTx/>
              <a:latin typeface="Arial" pitchFamily="34" charset="0"/>
              <a:ea typeface="+mj-ea"/>
              <a:cs typeface="Arial" pitchFamily="34" charset="0"/>
            </a:endParaRPr>
          </a:p>
        </p:txBody>
      </p:sp>
      <p:pic>
        <p:nvPicPr>
          <p:cNvPr id="5" name="Picture 4" descr="lostrevuser_box.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447800" y="1143000"/>
            <a:ext cx="5562600" cy="5562600"/>
          </a:xfrm>
          <a:prstGeom prst="rect">
            <a:avLst/>
          </a:prstGeom>
        </p:spPr>
      </p:pic>
      <p:sp>
        <p:nvSpPr>
          <p:cNvPr id="4" name="Slide Number Placeholder 3"/>
          <p:cNvSpPr>
            <a:spLocks noGrp="1"/>
          </p:cNvSpPr>
          <p:nvPr>
            <p:ph type="sldNum" sz="quarter" idx="12"/>
          </p:nvPr>
        </p:nvSpPr>
        <p:spPr/>
        <p:txBody>
          <a:bodyPr/>
          <a:lstStyle/>
          <a:p>
            <a:fld id="{7DBFB443-C135-48E1-B7BA-9A8C14DA6E75}" type="slidenum">
              <a:rPr lang="en-US" smtClean="0"/>
              <a:pPr/>
              <a:t>36</a:t>
            </a:fld>
            <a:endParaRPr lang="en-US"/>
          </a:p>
        </p:txBody>
      </p:sp>
    </p:spTree>
  </p:cSld>
  <p:clrMapOvr>
    <a:masterClrMapping/>
  </p:clrMapOvr>
  <p:transition advTm="13369"/>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t>Suggestions for Reducing Cloning</a:t>
            </a:r>
            <a:endParaRPr lang="en-US" dirty="0"/>
          </a:p>
        </p:txBody>
      </p:sp>
      <p:sp>
        <p:nvSpPr>
          <p:cNvPr id="3" name="Content Placeholder 2"/>
          <p:cNvSpPr>
            <a:spLocks noGrp="1"/>
          </p:cNvSpPr>
          <p:nvPr>
            <p:ph idx="1"/>
          </p:nvPr>
        </p:nvSpPr>
        <p:spPr/>
        <p:txBody>
          <a:bodyPr>
            <a:normAutofit/>
          </a:bodyPr>
          <a:lstStyle/>
          <a:p>
            <a:r>
              <a:rPr lang="en-US" dirty="0" smtClean="0"/>
              <a:t>Developers</a:t>
            </a:r>
          </a:p>
          <a:p>
            <a:pPr lvl="1"/>
            <a:r>
              <a:rPr lang="en-US" dirty="0" err="1" smtClean="0"/>
              <a:t>Proguard</a:t>
            </a:r>
            <a:r>
              <a:rPr lang="en-US" dirty="0" smtClean="0"/>
              <a:t>, License Verification Library (LVL)</a:t>
            </a:r>
          </a:p>
          <a:p>
            <a:r>
              <a:rPr lang="en-US" dirty="0" smtClean="0"/>
              <a:t>Markets</a:t>
            </a:r>
          </a:p>
          <a:p>
            <a:pPr lvl="1"/>
            <a:r>
              <a:rPr lang="en-US" dirty="0" smtClean="0"/>
              <a:t>Use tools to detect cloned apps</a:t>
            </a:r>
          </a:p>
          <a:p>
            <a:pPr lvl="1"/>
            <a:r>
              <a:rPr lang="en-US" dirty="0" smtClean="0"/>
              <a:t>Adjust market registration fee</a:t>
            </a:r>
          </a:p>
          <a:p>
            <a:r>
              <a:rPr lang="en-US" dirty="0" smtClean="0"/>
              <a:t>Ad providers</a:t>
            </a:r>
          </a:p>
          <a:p>
            <a:pPr lvl="1"/>
            <a:r>
              <a:rPr lang="en-US" dirty="0" smtClean="0"/>
              <a:t>Vet developers</a:t>
            </a:r>
          </a:p>
          <a:p>
            <a:pPr lvl="1">
              <a:buNone/>
            </a:pPr>
            <a:endParaRPr lang="en-US" dirty="0"/>
          </a:p>
        </p:txBody>
      </p:sp>
      <p:sp>
        <p:nvSpPr>
          <p:cNvPr id="4" name="Slide Number Placeholder 3"/>
          <p:cNvSpPr>
            <a:spLocks noGrp="1"/>
          </p:cNvSpPr>
          <p:nvPr>
            <p:ph type="sldNum" sz="quarter" idx="12"/>
          </p:nvPr>
        </p:nvSpPr>
        <p:spPr/>
        <p:txBody>
          <a:bodyPr/>
          <a:lstStyle/>
          <a:p>
            <a:fld id="{7DBFB443-C135-48E1-B7BA-9A8C14DA6E75}" type="slidenum">
              <a:rPr lang="en-US" smtClean="0"/>
              <a:pPr/>
              <a:t>37</a:t>
            </a:fld>
            <a:endParaRPr lang="en-US"/>
          </a:p>
        </p:txBody>
      </p:sp>
    </p:spTree>
    <p:custDataLst>
      <p:tags r:id="rId1"/>
    </p:custDataLst>
  </p:cSld>
  <p:clrMapOvr>
    <a:masterClrMapping/>
  </p:clrMapOvr>
  <p:transition advTm="925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First large scale study on impact of Android application plagiarism</a:t>
            </a:r>
          </a:p>
          <a:p>
            <a:r>
              <a:rPr lang="en-US" dirty="0" smtClean="0"/>
              <a:t>Combine</a:t>
            </a:r>
          </a:p>
          <a:p>
            <a:pPr lvl="1"/>
            <a:r>
              <a:rPr lang="en-US" dirty="0" smtClean="0"/>
              <a:t>Static analysis for clone detection</a:t>
            </a:r>
          </a:p>
          <a:p>
            <a:pPr lvl="1"/>
            <a:r>
              <a:rPr lang="en-US" dirty="0" smtClean="0"/>
              <a:t>Network analysis for revenue loss measurement</a:t>
            </a:r>
          </a:p>
          <a:p>
            <a:pPr lvl="1"/>
            <a:r>
              <a:rPr lang="en-US" dirty="0" smtClean="0"/>
              <a:t>Use client IDs to link both analyses</a:t>
            </a:r>
          </a:p>
          <a:p>
            <a:r>
              <a:rPr lang="en-US" dirty="0" smtClean="0"/>
              <a:t>Coming soon: </a:t>
            </a:r>
            <a:r>
              <a:rPr lang="en-US" u="sng" dirty="0" err="1" smtClean="0"/>
              <a:t>sherlockdroid.com</a:t>
            </a:r>
            <a:endParaRPr lang="en-US" u="sng" dirty="0" smtClean="0"/>
          </a:p>
          <a:p>
            <a:endParaRPr lang="en-US" dirty="0" smtClean="0"/>
          </a:p>
        </p:txBody>
      </p:sp>
      <p:sp>
        <p:nvSpPr>
          <p:cNvPr id="4" name="Slide Number Placeholder 3"/>
          <p:cNvSpPr>
            <a:spLocks noGrp="1"/>
          </p:cNvSpPr>
          <p:nvPr>
            <p:ph type="sldNum" sz="quarter" idx="12"/>
          </p:nvPr>
        </p:nvSpPr>
        <p:spPr/>
        <p:txBody>
          <a:bodyPr/>
          <a:lstStyle/>
          <a:p>
            <a:fld id="{7DBFB443-C135-48E1-B7BA-9A8C14DA6E75}" type="slidenum">
              <a:rPr lang="en-US" smtClean="0"/>
              <a:pPr/>
              <a:t>38</a:t>
            </a:fld>
            <a:endParaRPr lang="en-US"/>
          </a:p>
        </p:txBody>
      </p:sp>
      <p:pic>
        <p:nvPicPr>
          <p:cNvPr id="5" name="Picture 4" descr="adrob-bigger.png"/>
          <p:cNvPicPr>
            <a:picLocks noChangeAspect="1"/>
          </p:cNvPicPr>
          <p:nvPr/>
        </p:nvPicPr>
        <p:blipFill>
          <a:blip r:embed="rId2">
            <a:clrChange>
              <a:clrFrom>
                <a:srgbClr val="FFFFFF"/>
              </a:clrFrom>
              <a:clrTo>
                <a:srgbClr val="FFFFFF">
                  <a:alpha val="0"/>
                </a:srgbClr>
              </a:clrTo>
            </a:clrChange>
          </a:blip>
          <a:stretch>
            <a:fillRect/>
          </a:stretch>
        </p:blipFill>
        <p:spPr>
          <a:xfrm>
            <a:off x="152400" y="315806"/>
            <a:ext cx="2438400" cy="903394"/>
          </a:xfrm>
          <a:prstGeom prst="rect">
            <a:avLst/>
          </a:prstGeom>
        </p:spPr>
      </p:pic>
      <p:pic>
        <p:nvPicPr>
          <p:cNvPr id="6" name="Picture 5" descr="cartoon_pirate.png"/>
          <p:cNvPicPr>
            <a:picLocks noChangeAspect="1"/>
          </p:cNvPicPr>
          <p:nvPr/>
        </p:nvPicPr>
        <p:blipFill>
          <a:blip r:embed="rId3"/>
          <a:stretch>
            <a:fillRect/>
          </a:stretch>
        </p:blipFill>
        <p:spPr>
          <a:xfrm>
            <a:off x="7315200" y="-76200"/>
            <a:ext cx="1524000" cy="1876777"/>
          </a:xfrm>
          <a:prstGeom prst="rect">
            <a:avLst/>
          </a:prstGeom>
        </p:spPr>
      </p:pic>
    </p:spTree>
  </p:cSld>
  <p:clrMapOvr>
    <a:masterClrMapping/>
  </p:clrMapOvr>
  <p:transition advTm="1436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itle 1"/>
          <p:cNvSpPr txBox="1">
            <a:spLocks/>
          </p:cNvSpPr>
          <p:nvPr/>
        </p:nvSpPr>
        <p:spPr>
          <a:xfrm>
            <a:off x="381000" y="2362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002060"/>
              </a:solidFill>
              <a:effectLst/>
              <a:uLnTx/>
              <a:uFillTx/>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fld id="{7DBFB443-C135-48E1-B7BA-9A8C14DA6E75}" type="slidenum">
              <a:rPr lang="en-US" smtClean="0"/>
              <a:pPr/>
              <a:t>39</a:t>
            </a:fld>
            <a:endParaRPr lang="en-US"/>
          </a:p>
        </p:txBody>
      </p:sp>
      <p:pic>
        <p:nvPicPr>
          <p:cNvPr id="7" name="Picture 6"/>
          <p:cNvPicPr>
            <a:picLocks noChangeAspect="1"/>
          </p:cNvPicPr>
          <p:nvPr/>
        </p:nvPicPr>
        <p:blipFill>
          <a:blip r:embed="rId2"/>
          <a:stretch>
            <a:fillRect/>
          </a:stretch>
        </p:blipFill>
        <p:spPr>
          <a:xfrm>
            <a:off x="2895600" y="2438400"/>
            <a:ext cx="3149600" cy="3149600"/>
          </a:xfrm>
          <a:prstGeom prst="rect">
            <a:avLst/>
          </a:prstGeom>
        </p:spPr>
      </p:pic>
    </p:spTree>
  </p:cSld>
  <p:clrMapOvr>
    <a:masterClrMapping/>
  </p:clrMapOvr>
  <p:transition advTm="62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800" dirty="0" smtClean="0"/>
              <a:t>Plagiarism Harms the App Ecosystem</a:t>
            </a:r>
            <a:endParaRPr lang="en-US" sz="3800" dirty="0"/>
          </a:p>
        </p:txBody>
      </p:sp>
      <p:sp>
        <p:nvSpPr>
          <p:cNvPr id="3" name="Content Placeholder 2"/>
          <p:cNvSpPr>
            <a:spLocks noGrp="1"/>
          </p:cNvSpPr>
          <p:nvPr>
            <p:ph idx="1"/>
          </p:nvPr>
        </p:nvSpPr>
        <p:spPr/>
        <p:txBody>
          <a:bodyPr>
            <a:normAutofit/>
          </a:bodyPr>
          <a:lstStyle/>
          <a:p>
            <a:r>
              <a:rPr lang="en-US" dirty="0" smtClean="0"/>
              <a:t>Developers</a:t>
            </a:r>
          </a:p>
          <a:p>
            <a:pPr lvl="1"/>
            <a:r>
              <a:rPr lang="en-US" dirty="0" smtClean="0"/>
              <a:t>Lose revenue and incentive to make apps</a:t>
            </a:r>
          </a:p>
          <a:p>
            <a:r>
              <a:rPr lang="en-US" dirty="0" smtClean="0"/>
              <a:t>Markets</a:t>
            </a:r>
          </a:p>
          <a:p>
            <a:pPr lvl="1"/>
            <a:r>
              <a:rPr lang="en-US" dirty="0" smtClean="0"/>
              <a:t>Polluted search results</a:t>
            </a:r>
          </a:p>
          <a:p>
            <a:r>
              <a:rPr lang="en-US" dirty="0" smtClean="0"/>
              <a:t>Users</a:t>
            </a:r>
          </a:p>
          <a:p>
            <a:pPr lvl="1"/>
            <a:r>
              <a:rPr lang="en-US" dirty="0" smtClean="0"/>
              <a:t>Difficult to find useful, high-quality apps</a:t>
            </a:r>
          </a:p>
        </p:txBody>
      </p:sp>
      <p:sp>
        <p:nvSpPr>
          <p:cNvPr id="4" name="Slide Number Placeholder 3"/>
          <p:cNvSpPr>
            <a:spLocks noGrp="1"/>
          </p:cNvSpPr>
          <p:nvPr>
            <p:ph type="sldNum" sz="quarter" idx="12"/>
          </p:nvPr>
        </p:nvSpPr>
        <p:spPr/>
        <p:txBody>
          <a:bodyPr/>
          <a:lstStyle/>
          <a:p>
            <a:fld id="{7DBFB443-C135-48E1-B7BA-9A8C14DA6E75}" type="slidenum">
              <a:rPr lang="en-US" smtClean="0"/>
              <a:pPr/>
              <a:t>4</a:t>
            </a:fld>
            <a:endParaRPr lang="en-US"/>
          </a:p>
        </p:txBody>
      </p:sp>
    </p:spTree>
  </p:cSld>
  <p:clrMapOvr>
    <a:masterClrMapping/>
  </p:clrMapOvr>
  <p:transition advTm="3180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Goals</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Characteristics of cloned apps</a:t>
            </a:r>
          </a:p>
          <a:p>
            <a:pPr lvl="1">
              <a:spcAft>
                <a:spcPts val="600"/>
              </a:spcAft>
            </a:pPr>
            <a:r>
              <a:rPr lang="en-US" dirty="0" smtClean="0"/>
              <a:t>Market</a:t>
            </a:r>
          </a:p>
          <a:p>
            <a:pPr lvl="1">
              <a:spcAft>
                <a:spcPts val="600"/>
              </a:spcAft>
            </a:pPr>
            <a:r>
              <a:rPr lang="en-US" dirty="0" smtClean="0"/>
              <a:t>App category</a:t>
            </a:r>
          </a:p>
          <a:p>
            <a:pPr lvl="1">
              <a:spcAft>
                <a:spcPts val="600"/>
              </a:spcAft>
            </a:pPr>
            <a:r>
              <a:rPr lang="en-US" dirty="0" smtClean="0"/>
              <a:t>Ad provider</a:t>
            </a:r>
          </a:p>
          <a:p>
            <a:pPr>
              <a:spcAft>
                <a:spcPts val="600"/>
              </a:spcAft>
            </a:pPr>
            <a:r>
              <a:rPr lang="en-US" dirty="0" smtClean="0"/>
              <a:t>Impact on developers</a:t>
            </a:r>
          </a:p>
          <a:p>
            <a:pPr lvl="1">
              <a:spcAft>
                <a:spcPts val="600"/>
              </a:spcAft>
            </a:pPr>
            <a:r>
              <a:rPr lang="en-US" dirty="0" smtClean="0"/>
              <a:t>Ad revenue</a:t>
            </a:r>
          </a:p>
          <a:p>
            <a:pPr lvl="1">
              <a:spcAft>
                <a:spcPts val="600"/>
              </a:spcAft>
            </a:pPr>
            <a:r>
              <a:rPr lang="en-US" dirty="0" smtClean="0"/>
              <a:t>User base</a:t>
            </a:r>
          </a:p>
          <a:p>
            <a:pPr>
              <a:spcAft>
                <a:spcPts val="600"/>
              </a:spcAft>
            </a:pPr>
            <a:endParaRPr lang="en-US" dirty="0" smtClean="0"/>
          </a:p>
        </p:txBody>
      </p:sp>
      <p:sp>
        <p:nvSpPr>
          <p:cNvPr id="4" name="Slide Number Placeholder 3"/>
          <p:cNvSpPr>
            <a:spLocks noGrp="1"/>
          </p:cNvSpPr>
          <p:nvPr>
            <p:ph type="sldNum" sz="quarter" idx="12"/>
          </p:nvPr>
        </p:nvSpPr>
        <p:spPr/>
        <p:txBody>
          <a:bodyPr/>
          <a:lstStyle/>
          <a:p>
            <a:fld id="{7DBFB443-C135-48E1-B7BA-9A8C14DA6E75}" type="slidenum">
              <a:rPr lang="en-US" smtClean="0"/>
              <a:pPr/>
              <a:t>5</a:t>
            </a:fld>
            <a:endParaRPr lang="en-US"/>
          </a:p>
        </p:txBody>
      </p:sp>
      <p:pic>
        <p:nvPicPr>
          <p:cNvPr id="5" name="Picture 4" descr="play.png"/>
          <p:cNvPicPr>
            <a:picLocks noChangeAspect="1"/>
          </p:cNvPicPr>
          <p:nvPr/>
        </p:nvPicPr>
        <p:blipFill>
          <a:blip r:embed="rId3"/>
          <a:srcRect r="76383"/>
          <a:stretch>
            <a:fillRect/>
          </a:stretch>
        </p:blipFill>
        <p:spPr>
          <a:xfrm>
            <a:off x="4876800" y="2154177"/>
            <a:ext cx="457199" cy="436623"/>
          </a:xfrm>
          <a:prstGeom prst="rect">
            <a:avLst/>
          </a:prstGeom>
        </p:spPr>
      </p:pic>
      <p:pic>
        <p:nvPicPr>
          <p:cNvPr id="6" name="Picture 5" descr="slideme.png"/>
          <p:cNvPicPr>
            <a:picLocks noChangeAspect="1"/>
          </p:cNvPicPr>
          <p:nvPr/>
        </p:nvPicPr>
        <p:blipFill>
          <a:blip r:embed="rId4"/>
          <a:srcRect l="54071"/>
          <a:stretch>
            <a:fillRect/>
          </a:stretch>
        </p:blipFill>
        <p:spPr>
          <a:xfrm>
            <a:off x="5685242" y="2100279"/>
            <a:ext cx="639358" cy="566721"/>
          </a:xfrm>
          <a:prstGeom prst="rect">
            <a:avLst/>
          </a:prstGeom>
        </p:spPr>
      </p:pic>
      <p:pic>
        <p:nvPicPr>
          <p:cNvPr id="7" name="Picture 6" descr="web-news-icon.jpg"/>
          <p:cNvPicPr>
            <a:picLocks noChangeAspect="1"/>
          </p:cNvPicPr>
          <p:nvPr/>
        </p:nvPicPr>
        <p:blipFill>
          <a:blip r:embed="rId5">
            <a:clrChange>
              <a:clrFrom>
                <a:srgbClr val="FFFFFF"/>
              </a:clrFrom>
              <a:clrTo>
                <a:srgbClr val="FFFFFF">
                  <a:alpha val="0"/>
                </a:srgbClr>
              </a:clrTo>
            </a:clrChange>
          </a:blip>
          <a:srcRect l="13771" t="10289" r="13299" b="8488"/>
          <a:stretch>
            <a:fillRect/>
          </a:stretch>
        </p:blipFill>
        <p:spPr>
          <a:xfrm>
            <a:off x="5638800" y="2743200"/>
            <a:ext cx="670872" cy="560977"/>
          </a:xfrm>
          <a:prstGeom prst="rect">
            <a:avLst/>
          </a:prstGeom>
        </p:spPr>
      </p:pic>
      <p:pic>
        <p:nvPicPr>
          <p:cNvPr id="8" name="Picture 7" descr="angry_birds.png"/>
          <p:cNvPicPr>
            <a:picLocks noChangeAspect="1"/>
          </p:cNvPicPr>
          <p:nvPr/>
        </p:nvPicPr>
        <p:blipFill>
          <a:blip r:embed="rId6"/>
          <a:stretch>
            <a:fillRect/>
          </a:stretch>
        </p:blipFill>
        <p:spPr>
          <a:xfrm>
            <a:off x="4800600" y="2751137"/>
            <a:ext cx="601663" cy="601663"/>
          </a:xfrm>
          <a:prstGeom prst="rect">
            <a:avLst/>
          </a:prstGeom>
        </p:spPr>
      </p:pic>
      <p:pic>
        <p:nvPicPr>
          <p:cNvPr id="9" name="Picture 8" descr="admob.jpeg"/>
          <p:cNvPicPr>
            <a:picLocks noChangeAspect="1"/>
          </p:cNvPicPr>
          <p:nvPr/>
        </p:nvPicPr>
        <p:blipFill>
          <a:blip r:embed="rId7">
            <a:clrChange>
              <a:clrFrom>
                <a:srgbClr val="FFFFFF"/>
              </a:clrFrom>
              <a:clrTo>
                <a:srgbClr val="FFFFFF">
                  <a:alpha val="0"/>
                </a:srgbClr>
              </a:clrTo>
            </a:clrChange>
          </a:blip>
          <a:stretch>
            <a:fillRect/>
          </a:stretch>
        </p:blipFill>
        <p:spPr>
          <a:xfrm>
            <a:off x="4648200" y="3429000"/>
            <a:ext cx="914400" cy="685800"/>
          </a:xfrm>
          <a:prstGeom prst="rect">
            <a:avLst/>
          </a:prstGeom>
        </p:spPr>
      </p:pic>
      <p:pic>
        <p:nvPicPr>
          <p:cNvPr id="10" name="Picture 9" descr="inmobi-logo.jpg"/>
          <p:cNvPicPr>
            <a:picLocks noChangeAspect="1"/>
          </p:cNvPicPr>
          <p:nvPr/>
        </p:nvPicPr>
        <p:blipFill>
          <a:blip r:embed="rId8">
            <a:clrChange>
              <a:clrFrom>
                <a:srgbClr val="FFFFFF"/>
              </a:clrFrom>
              <a:clrTo>
                <a:srgbClr val="FFFFFF">
                  <a:alpha val="0"/>
                </a:srgbClr>
              </a:clrTo>
            </a:clrChange>
          </a:blip>
          <a:stretch>
            <a:fillRect/>
          </a:stretch>
        </p:blipFill>
        <p:spPr>
          <a:xfrm>
            <a:off x="5715000" y="3667364"/>
            <a:ext cx="1507537" cy="218836"/>
          </a:xfrm>
          <a:prstGeom prst="rect">
            <a:avLst/>
          </a:prstGeom>
        </p:spPr>
      </p:pic>
      <p:pic>
        <p:nvPicPr>
          <p:cNvPr id="11" name="Picture 10" descr="cartoon-man-with-bag-of-money.jpg"/>
          <p:cNvPicPr>
            <a:picLocks noChangeAspect="1"/>
          </p:cNvPicPr>
          <p:nvPr/>
        </p:nvPicPr>
        <p:blipFill>
          <a:blip r:embed="rId9"/>
          <a:stretch>
            <a:fillRect/>
          </a:stretch>
        </p:blipFill>
        <p:spPr>
          <a:xfrm>
            <a:off x="4724400" y="4572000"/>
            <a:ext cx="1295400" cy="1661231"/>
          </a:xfrm>
          <a:prstGeom prst="rect">
            <a:avLst/>
          </a:prstGeom>
        </p:spPr>
      </p:pic>
      <p:pic>
        <p:nvPicPr>
          <p:cNvPr id="13" name="Picture 12" descr="impact_on_devs.png"/>
          <p:cNvPicPr>
            <a:picLocks noChangeAspect="1"/>
          </p:cNvPicPr>
          <p:nvPr/>
        </p:nvPicPr>
        <p:blipFill>
          <a:blip r:embed="rId10"/>
          <a:srcRect l="69167" t="61333" r="2500" b="8000"/>
          <a:stretch>
            <a:fillRect/>
          </a:stretch>
        </p:blipFill>
        <p:spPr>
          <a:xfrm>
            <a:off x="6172200" y="4572000"/>
            <a:ext cx="2252870" cy="1524000"/>
          </a:xfrm>
          <a:prstGeom prst="rect">
            <a:avLst/>
          </a:prstGeom>
        </p:spPr>
      </p:pic>
    </p:spTree>
  </p:cSld>
  <p:clrMapOvr>
    <a:masterClrMapping/>
  </p:clrMapOvr>
  <p:transition advTm="3498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p>
        </p:txBody>
      </p:sp>
      <p:sp>
        <p:nvSpPr>
          <p:cNvPr id="3" name="Content Placeholder 2"/>
          <p:cNvSpPr>
            <a:spLocks noGrp="1"/>
          </p:cNvSpPr>
          <p:nvPr>
            <p:ph idx="1"/>
          </p:nvPr>
        </p:nvSpPr>
        <p:spPr/>
        <p:txBody>
          <a:bodyPr>
            <a:normAutofit/>
          </a:bodyPr>
          <a:lstStyle/>
          <a:p>
            <a:r>
              <a:rPr lang="en-US" dirty="0" smtClean="0"/>
              <a:t>Cloning</a:t>
            </a:r>
          </a:p>
          <a:p>
            <a:pPr lvl="1"/>
            <a:r>
              <a:rPr lang="en-US" dirty="0" smtClean="0"/>
              <a:t>Apps with significant code sharing</a:t>
            </a:r>
          </a:p>
          <a:p>
            <a:r>
              <a:rPr lang="en-US" dirty="0" smtClean="0"/>
              <a:t>Plagiarism</a:t>
            </a:r>
          </a:p>
          <a:p>
            <a:pPr lvl="1"/>
            <a:r>
              <a:rPr lang="en-US" dirty="0" smtClean="0"/>
              <a:t>C</a:t>
            </a:r>
            <a:r>
              <a:rPr lang="en-US" i="1" dirty="0" smtClean="0"/>
              <a:t>loned </a:t>
            </a:r>
            <a:r>
              <a:rPr lang="en-US" dirty="0" smtClean="0"/>
              <a:t>apps by different authors</a:t>
            </a:r>
          </a:p>
          <a:p>
            <a:r>
              <a:rPr lang="en-US" dirty="0" smtClean="0"/>
              <a:t>Owner</a:t>
            </a:r>
          </a:p>
          <a:p>
            <a:pPr lvl="1"/>
            <a:r>
              <a:rPr lang="en-US" dirty="0" smtClean="0"/>
              <a:t>Signed and uploaded a given app</a:t>
            </a:r>
          </a:p>
        </p:txBody>
      </p:sp>
      <p:sp>
        <p:nvSpPr>
          <p:cNvPr id="4" name="Slide Number Placeholder 3"/>
          <p:cNvSpPr>
            <a:spLocks noGrp="1"/>
          </p:cNvSpPr>
          <p:nvPr>
            <p:ph type="sldNum" sz="quarter" idx="12"/>
          </p:nvPr>
        </p:nvSpPr>
        <p:spPr/>
        <p:txBody>
          <a:bodyPr/>
          <a:lstStyle/>
          <a:p>
            <a:fld id="{7DBFB443-C135-48E1-B7BA-9A8C14DA6E75}" type="slidenum">
              <a:rPr lang="en-US" smtClean="0"/>
              <a:pPr/>
              <a:t>6</a:t>
            </a:fld>
            <a:endParaRPr lang="en-US"/>
          </a:p>
        </p:txBody>
      </p:sp>
    </p:spTree>
  </p:cSld>
  <p:clrMapOvr>
    <a:masterClrMapping/>
  </p:clrMapOvr>
  <p:transition advTm="3498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 Android Apps</a:t>
            </a:r>
            <a:endParaRPr lang="en-US" dirty="0"/>
          </a:p>
        </p:txBody>
      </p:sp>
      <p:sp>
        <p:nvSpPr>
          <p:cNvPr id="3" name="Content Placeholder 2"/>
          <p:cNvSpPr>
            <a:spLocks noGrp="1"/>
          </p:cNvSpPr>
          <p:nvPr>
            <p:ph idx="1"/>
          </p:nvPr>
        </p:nvSpPr>
        <p:spPr/>
        <p:txBody>
          <a:bodyPr>
            <a:normAutofit/>
          </a:bodyPr>
          <a:lstStyle/>
          <a:p>
            <a:r>
              <a:rPr lang="en-US" dirty="0" smtClean="0"/>
              <a:t>265,000 apps from 17 markets</a:t>
            </a:r>
          </a:p>
        </p:txBody>
      </p:sp>
      <p:graphicFrame>
        <p:nvGraphicFramePr>
          <p:cNvPr id="4" name="Chart 3"/>
          <p:cNvGraphicFramePr/>
          <p:nvPr/>
        </p:nvGraphicFramePr>
        <p:xfrm>
          <a:off x="1447800" y="23622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7DBFB443-C135-48E1-B7BA-9A8C14DA6E75}" type="slidenum">
              <a:rPr lang="en-US" smtClean="0"/>
              <a:pPr/>
              <a:t>7</a:t>
            </a:fld>
            <a:endParaRPr lang="en-US"/>
          </a:p>
        </p:txBody>
      </p:sp>
      <p:pic>
        <p:nvPicPr>
          <p:cNvPr id="7" name="Picture 6" descr="play.png"/>
          <p:cNvPicPr>
            <a:picLocks noChangeAspect="1"/>
          </p:cNvPicPr>
          <p:nvPr/>
        </p:nvPicPr>
        <p:blipFill>
          <a:blip r:embed="rId3"/>
          <a:srcRect r="76383"/>
          <a:stretch>
            <a:fillRect/>
          </a:stretch>
        </p:blipFill>
        <p:spPr>
          <a:xfrm>
            <a:off x="8001000" y="3200400"/>
            <a:ext cx="457199" cy="436623"/>
          </a:xfrm>
          <a:prstGeom prst="rect">
            <a:avLst/>
          </a:prstGeom>
        </p:spPr>
      </p:pic>
      <p:pic>
        <p:nvPicPr>
          <p:cNvPr id="8" name="Picture 7" descr="slideme.png"/>
          <p:cNvPicPr>
            <a:picLocks noChangeAspect="1"/>
          </p:cNvPicPr>
          <p:nvPr/>
        </p:nvPicPr>
        <p:blipFill>
          <a:blip r:embed="rId4"/>
          <a:srcRect l="54071"/>
          <a:stretch>
            <a:fillRect/>
          </a:stretch>
        </p:blipFill>
        <p:spPr>
          <a:xfrm>
            <a:off x="7848600" y="3615622"/>
            <a:ext cx="563158" cy="499178"/>
          </a:xfrm>
          <a:prstGeom prst="rect">
            <a:avLst/>
          </a:prstGeom>
        </p:spPr>
      </p:pic>
      <p:pic>
        <p:nvPicPr>
          <p:cNvPr id="9" name="Picture 8" descr="gfan.gif"/>
          <p:cNvPicPr>
            <a:picLocks noChangeAspect="1"/>
          </p:cNvPicPr>
          <p:nvPr/>
        </p:nvPicPr>
        <p:blipFill>
          <a:blip r:embed="rId5"/>
          <a:srcRect r="46667"/>
          <a:stretch>
            <a:fillRect/>
          </a:stretch>
        </p:blipFill>
        <p:spPr>
          <a:xfrm>
            <a:off x="7620000" y="4114800"/>
            <a:ext cx="990600" cy="371475"/>
          </a:xfrm>
          <a:prstGeom prst="rect">
            <a:avLst/>
          </a:prstGeom>
        </p:spPr>
      </p:pic>
      <p:pic>
        <p:nvPicPr>
          <p:cNvPr id="10" name="Picture 9" descr="proandroid.png"/>
          <p:cNvPicPr>
            <a:picLocks noChangeAspect="1"/>
          </p:cNvPicPr>
          <p:nvPr/>
        </p:nvPicPr>
        <p:blipFill>
          <a:blip r:embed="rId6"/>
          <a:srcRect r="78571"/>
          <a:stretch>
            <a:fillRect/>
          </a:stretch>
        </p:blipFill>
        <p:spPr>
          <a:xfrm>
            <a:off x="7924800" y="4572000"/>
            <a:ext cx="533400" cy="582789"/>
          </a:xfrm>
          <a:prstGeom prst="rect">
            <a:avLst/>
          </a:prstGeom>
        </p:spPr>
      </p:pic>
    </p:spTree>
  </p:cSld>
  <p:clrMapOvr>
    <a:masterClrMapping/>
  </p:clrMapOvr>
  <p:transition advTm="1641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 Clone Clusters</a:t>
            </a:r>
            <a:endParaRPr lang="en-US" dirty="0"/>
          </a:p>
        </p:txBody>
      </p:sp>
      <p:pic>
        <p:nvPicPr>
          <p:cNvPr id="4" name="Picture 3" descr="CrawledApps.png"/>
          <p:cNvPicPr>
            <a:picLocks noChangeAspect="1"/>
          </p:cNvPicPr>
          <p:nvPr/>
        </p:nvPicPr>
        <p:blipFill>
          <a:blip r:embed="rId2"/>
          <a:srcRect t="29000"/>
          <a:stretch>
            <a:fillRect/>
          </a:stretch>
        </p:blipFill>
        <p:spPr>
          <a:xfrm>
            <a:off x="0" y="3200400"/>
            <a:ext cx="9158310" cy="3657600"/>
          </a:xfrm>
          <a:prstGeom prst="rect">
            <a:avLst/>
          </a:prstGeom>
          <a:solidFill>
            <a:srgbClr val="FFFFFF">
              <a:shade val="85000"/>
            </a:srgbClr>
          </a:solidFill>
          <a:ln w="88900" cap="sq">
            <a:solidFill>
              <a:srgbClr val="FFFFFF"/>
            </a:solidFill>
            <a:miter lim="800000"/>
          </a:ln>
          <a:effectLst/>
        </p:spPr>
      </p:pic>
      <p:sp>
        <p:nvSpPr>
          <p:cNvPr id="5" name="Slide Number Placeholder 4"/>
          <p:cNvSpPr>
            <a:spLocks noGrp="1"/>
          </p:cNvSpPr>
          <p:nvPr>
            <p:ph type="sldNum" sz="quarter" idx="12"/>
          </p:nvPr>
        </p:nvSpPr>
        <p:spPr/>
        <p:txBody>
          <a:bodyPr/>
          <a:lstStyle/>
          <a:p>
            <a:fld id="{7DBFB443-C135-48E1-B7BA-9A8C14DA6E75}" type="slidenum">
              <a:rPr lang="en-US" smtClean="0"/>
              <a:pPr/>
              <a:t>8</a:t>
            </a:fld>
            <a:endParaRPr lang="en-US"/>
          </a:p>
        </p:txBody>
      </p:sp>
      <p:sp>
        <p:nvSpPr>
          <p:cNvPr id="6" name="Content Placeholder 2"/>
          <p:cNvSpPr>
            <a:spLocks noGrp="1"/>
          </p:cNvSpPr>
          <p:nvPr>
            <p:ph idx="1"/>
          </p:nvPr>
        </p:nvSpPr>
        <p:spPr>
          <a:xfrm>
            <a:off x="457200" y="1600200"/>
            <a:ext cx="8229600" cy="4525963"/>
          </a:xfrm>
        </p:spPr>
        <p:txBody>
          <a:bodyPr>
            <a:normAutofit/>
          </a:bodyPr>
          <a:lstStyle/>
          <a:p>
            <a:r>
              <a:rPr lang="en-US" dirty="0" smtClean="0"/>
              <a:t>265,000 apps from 17 markets</a:t>
            </a:r>
          </a:p>
        </p:txBody>
      </p:sp>
      <p:sp>
        <p:nvSpPr>
          <p:cNvPr id="7" name="Oval 6"/>
          <p:cNvSpPr/>
          <p:nvPr/>
        </p:nvSpPr>
        <p:spPr>
          <a:xfrm>
            <a:off x="1066800" y="4495800"/>
            <a:ext cx="228600" cy="228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724400" y="3962400"/>
            <a:ext cx="228600" cy="228600"/>
          </a:xfrm>
          <a:prstGeom prst="ellipse">
            <a:avLst/>
          </a:prstGeom>
          <a:solidFill>
            <a:srgbClr val="41FF0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772400" y="4495800"/>
            <a:ext cx="228600" cy="2286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524000" y="4419600"/>
            <a:ext cx="6172200" cy="838200"/>
            <a:chOff x="1524000" y="4419600"/>
            <a:chExt cx="6172200" cy="838200"/>
          </a:xfrm>
        </p:grpSpPr>
        <p:sp>
          <p:nvSpPr>
            <p:cNvPr id="10" name="Oval 9"/>
            <p:cNvSpPr/>
            <p:nvPr/>
          </p:nvSpPr>
          <p:spPr>
            <a:xfrm>
              <a:off x="1524000" y="4953000"/>
              <a:ext cx="228600" cy="228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648200" y="4419600"/>
              <a:ext cx="228600" cy="228600"/>
            </a:xfrm>
            <a:prstGeom prst="ellipse">
              <a:avLst/>
            </a:prstGeom>
            <a:solidFill>
              <a:srgbClr val="41FF0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467600" y="5029200"/>
              <a:ext cx="228600" cy="2286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905000" y="4876800"/>
            <a:ext cx="5334000" cy="990600"/>
            <a:chOff x="1905000" y="4876800"/>
            <a:chExt cx="5334000" cy="990600"/>
          </a:xfrm>
        </p:grpSpPr>
        <p:sp>
          <p:nvSpPr>
            <p:cNvPr id="11" name="Oval 10"/>
            <p:cNvSpPr/>
            <p:nvPr/>
          </p:nvSpPr>
          <p:spPr>
            <a:xfrm>
              <a:off x="1905000" y="5410200"/>
              <a:ext cx="228600" cy="2286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419600" y="4876800"/>
              <a:ext cx="228600" cy="228600"/>
            </a:xfrm>
            <a:prstGeom prst="ellipse">
              <a:avLst/>
            </a:prstGeom>
            <a:solidFill>
              <a:srgbClr val="41FF0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010400" y="5638800"/>
              <a:ext cx="228600" cy="2286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advTm="55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25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250"/>
                            </p:stCondLst>
                            <p:childTnLst>
                              <p:par>
                                <p:cTn id="15" presetID="1" presetClass="exit" presetSubtype="0" fill="hold" nodeType="afterEffect">
                                  <p:stCondLst>
                                    <p:cond delay="25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 Clone Clusters</a:t>
            </a:r>
            <a:endParaRPr lang="en-US" dirty="0"/>
          </a:p>
        </p:txBody>
      </p:sp>
      <p:pic>
        <p:nvPicPr>
          <p:cNvPr id="5" name="Picture 4" descr="ClusteredAppsPreCircle.png"/>
          <p:cNvPicPr>
            <a:picLocks noChangeAspect="1"/>
          </p:cNvPicPr>
          <p:nvPr/>
        </p:nvPicPr>
        <p:blipFill>
          <a:blip r:embed="rId2"/>
          <a:srcRect t="55556"/>
          <a:stretch>
            <a:fillRect/>
          </a:stretch>
        </p:blipFill>
        <p:spPr>
          <a:xfrm>
            <a:off x="0" y="4572000"/>
            <a:ext cx="9144000" cy="2286000"/>
          </a:xfrm>
          <a:prstGeom prst="rect">
            <a:avLst/>
          </a:prstGeom>
        </p:spPr>
      </p:pic>
      <p:sp>
        <p:nvSpPr>
          <p:cNvPr id="6" name="Content Placeholder 2"/>
          <p:cNvSpPr>
            <a:spLocks noGrp="1"/>
          </p:cNvSpPr>
          <p:nvPr>
            <p:ph idx="1"/>
          </p:nvPr>
        </p:nvSpPr>
        <p:spPr>
          <a:xfrm>
            <a:off x="457200" y="1600201"/>
            <a:ext cx="8382000" cy="1219200"/>
          </a:xfrm>
        </p:spPr>
        <p:txBody>
          <a:bodyPr>
            <a:normAutofit fontScale="77500" lnSpcReduction="20000"/>
          </a:bodyPr>
          <a:lstStyle/>
          <a:p>
            <a:r>
              <a:rPr lang="en-US" dirty="0" smtClean="0"/>
              <a:t>[</a:t>
            </a:r>
            <a:r>
              <a:rPr lang="en-US" dirty="0" err="1" smtClean="0"/>
              <a:t>Crussell</a:t>
            </a:r>
            <a:r>
              <a:rPr lang="en-US" dirty="0" smtClean="0"/>
              <a:t> ESORICS 2013]</a:t>
            </a:r>
          </a:p>
          <a:p>
            <a:r>
              <a:rPr lang="en-US" dirty="0" smtClean="0"/>
              <a:t>&gt;5,000 clusters of similar apps</a:t>
            </a:r>
          </a:p>
          <a:p>
            <a:r>
              <a:rPr lang="en-US" dirty="0" smtClean="0"/>
              <a:t>&gt;44,000 unique apps</a:t>
            </a:r>
          </a:p>
        </p:txBody>
      </p:sp>
      <p:sp>
        <p:nvSpPr>
          <p:cNvPr id="7" name="Slide Number Placeholder 6"/>
          <p:cNvSpPr>
            <a:spLocks noGrp="1"/>
          </p:cNvSpPr>
          <p:nvPr>
            <p:ph type="sldNum" sz="quarter" idx="12"/>
          </p:nvPr>
        </p:nvSpPr>
        <p:spPr/>
        <p:txBody>
          <a:bodyPr/>
          <a:lstStyle/>
          <a:p>
            <a:fld id="{7DBFB443-C135-48E1-B7BA-9A8C14DA6E75}" type="slidenum">
              <a:rPr lang="en-US" smtClean="0"/>
              <a:pPr/>
              <a:t>9</a:t>
            </a:fld>
            <a:endParaRPr lang="en-US"/>
          </a:p>
        </p:txBody>
      </p:sp>
    </p:spTree>
  </p:cSld>
  <p:clrMapOvr>
    <a:masterClrMapping/>
  </p:clrMapOvr>
  <p:transition advTm="2589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
</p:tagLst>
</file>

<file path=ppt/tags/tag2.xml><?xml version="1.0" encoding="utf-8"?>
<p:tagLst xmlns:a="http://schemas.openxmlformats.org/drawingml/2006/main" xmlns:r="http://schemas.openxmlformats.org/officeDocument/2006/relationships" xmlns:p="http://schemas.openxmlformats.org/presentationml/2006/main">
  <p:tag name="TIMING" val="|12.2|7.8"/>
</p:tagLst>
</file>

<file path=ppt/tags/tag3.xml><?xml version="1.0" encoding="utf-8"?>
<p:tagLst xmlns:a="http://schemas.openxmlformats.org/drawingml/2006/main" xmlns:r="http://schemas.openxmlformats.org/officeDocument/2006/relationships" xmlns:p="http://schemas.openxmlformats.org/presentationml/2006/main">
  <p:tag name="TIMING" val="|14.3|6.:|8.4|10.5"/>
</p:tagLst>
</file>

<file path=ppt/tags/tag4.xml><?xml version="1.0" encoding="utf-8"?>
<p:tagLst xmlns:a="http://schemas.openxmlformats.org/drawingml/2006/main" xmlns:r="http://schemas.openxmlformats.org/officeDocument/2006/relationships" xmlns:p="http://schemas.openxmlformats.org/presentationml/2006/main">
  <p:tag name="TIMING" val="|11|22.8|12.4|2.7|1.2|21.2"/>
</p:tagLst>
</file>

<file path=ppt/tags/tag5.xml><?xml version="1.0" encoding="utf-8"?>
<p:tagLst xmlns:a="http://schemas.openxmlformats.org/drawingml/2006/main" xmlns:r="http://schemas.openxmlformats.org/officeDocument/2006/relationships" xmlns:p="http://schemas.openxmlformats.org/presentationml/2006/main">
  <p:tag name="TIMING" val="|12.8|11.:"/>
</p:tagLst>
</file>

<file path=ppt/tags/tag6.xml><?xml version="1.0" encoding="utf-8"?>
<p:tagLst xmlns:a="http://schemas.openxmlformats.org/drawingml/2006/main" xmlns:r="http://schemas.openxmlformats.org/officeDocument/2006/relationships" xmlns:p="http://schemas.openxmlformats.org/presentationml/2006/main">
  <p:tag name="TIMING" val="|0.:|15.7|28.3|3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5865</TotalTime>
  <Words>1539</Words>
  <Application>Microsoft Office PowerPoint</Application>
  <PresentationFormat>On-screen Show (4:3)</PresentationFormat>
  <Paragraphs>373</Paragraphs>
  <Slides>39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Examining the Landscape and Impact of Android App Plagiarism </vt:lpstr>
      <vt:lpstr>Smartphones Abound</vt:lpstr>
      <vt:lpstr>PowerPoint Presentation</vt:lpstr>
      <vt:lpstr>Plagiarism Harms the App Ecosystem</vt:lpstr>
      <vt:lpstr>Investigation Goals</vt:lpstr>
      <vt:lpstr>Definitions</vt:lpstr>
      <vt:lpstr>Dataset – Android Apps</vt:lpstr>
      <vt:lpstr>Dataset – Clone Clusters</vt:lpstr>
      <vt:lpstr>Dataset – Clone Clusters</vt:lpstr>
      <vt:lpstr>Dataset – Clone Clusters</vt:lpstr>
      <vt:lpstr>Characteristics of Cloned Apps</vt:lpstr>
      <vt:lpstr>Cloning between Markets</vt:lpstr>
      <vt:lpstr>How do Plagiarized Apps Impact Developers?</vt:lpstr>
      <vt:lpstr>Determining Impact</vt:lpstr>
      <vt:lpstr>Determining Impact</vt:lpstr>
      <vt:lpstr>(we’re not Google)</vt:lpstr>
      <vt:lpstr>PowerPoint Presentation</vt:lpstr>
      <vt:lpstr>Advertising Background</vt:lpstr>
      <vt:lpstr>Number of Users Running an App</vt:lpstr>
      <vt:lpstr>Dataset – Network Traffic</vt:lpstr>
      <vt:lpstr>Determine Ownership of Apps</vt:lpstr>
      <vt:lpstr>Determine Ownership of Apps</vt:lpstr>
      <vt:lpstr>Determine Ownership of Apps</vt:lpstr>
      <vt:lpstr>Determine Ownership of Apps</vt:lpstr>
      <vt:lpstr>Determine Ownership of Apps</vt:lpstr>
      <vt:lpstr>Determine Ownership of Apps</vt:lpstr>
      <vt:lpstr>Determine Ownership of Apps</vt:lpstr>
      <vt:lpstr>Determine Ownership of Apps</vt:lpstr>
      <vt:lpstr>Determine Ownership of Apps</vt:lpstr>
      <vt:lpstr>Determine Ownership of Apps</vt:lpstr>
      <vt:lpstr>Identifying Original Apps:</vt:lpstr>
      <vt:lpstr>Determining Original vs Clones</vt:lpstr>
      <vt:lpstr>Determining Original vs Clones</vt:lpstr>
      <vt:lpstr>Determining Original vs Clones</vt:lpstr>
      <vt:lpstr>Determining Original vs Clones</vt:lpstr>
      <vt:lpstr>PowerPoint Presentation</vt:lpstr>
      <vt:lpstr>Suggestions for Reducing Cloning</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dc:creator>
  <cp:lastModifiedBy>hchen</cp:lastModifiedBy>
  <cp:revision>172</cp:revision>
  <dcterms:created xsi:type="dcterms:W3CDTF">2013-06-22T13:34:07Z</dcterms:created>
  <dcterms:modified xsi:type="dcterms:W3CDTF">2013-06-23T20:04:33Z</dcterms:modified>
</cp:coreProperties>
</file>