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60" r:id="rId1"/>
  </p:sldMasterIdLst>
  <p:notesMasterIdLst>
    <p:notesMasterId r:id="rId19"/>
  </p:notesMasterIdLst>
  <p:handoutMasterIdLst>
    <p:handoutMasterId r:id="rId20"/>
  </p:handoutMasterIdLst>
  <p:sldIdLst>
    <p:sldId id="256" r:id="rId2"/>
    <p:sldId id="262" r:id="rId3"/>
    <p:sldId id="263" r:id="rId4"/>
    <p:sldId id="264" r:id="rId5"/>
    <p:sldId id="285" r:id="rId6"/>
    <p:sldId id="286" r:id="rId7"/>
    <p:sldId id="288" r:id="rId8"/>
    <p:sldId id="336" r:id="rId9"/>
    <p:sldId id="332" r:id="rId10"/>
    <p:sldId id="299" r:id="rId11"/>
    <p:sldId id="340" r:id="rId12"/>
    <p:sldId id="304" r:id="rId13"/>
    <p:sldId id="333" r:id="rId14"/>
    <p:sldId id="337" r:id="rId15"/>
    <p:sldId id="339" r:id="rId16"/>
    <p:sldId id="309" r:id="rId17"/>
    <p:sldId id="31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606" autoAdjust="0"/>
    <p:restoredTop sz="86471" autoAdjust="0"/>
  </p:normalViewPr>
  <p:slideViewPr>
    <p:cSldViewPr snapToGrid="0" snapToObjects="1">
      <p:cViewPr varScale="1">
        <p:scale>
          <a:sx n="110" d="100"/>
          <a:sy n="110" d="100"/>
        </p:scale>
        <p:origin x="-224" y="-104"/>
      </p:cViewPr>
      <p:guideLst>
        <p:guide orient="horz" pos="2160"/>
        <p:guide pos="2880"/>
      </p:guideLst>
    </p:cSldViewPr>
  </p:slideViewPr>
  <p:outlineViewPr>
    <p:cViewPr>
      <p:scale>
        <a:sx n="33" d="100"/>
        <a:sy n="33" d="100"/>
      </p:scale>
      <p:origin x="0" y="5048"/>
    </p:cViewPr>
  </p:outlineViewPr>
  <p:notesTextViewPr>
    <p:cViewPr>
      <p:scale>
        <a:sx n="150" d="100"/>
        <a:sy n="15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265062-22A7-4E42-916A-DB2319B113CF}" type="datetimeFigureOut">
              <a:rPr lang="en-US" smtClean="0"/>
              <a:pPr/>
              <a:t>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088496-3849-BF4A-9547-EB164576CCA0}"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9D0EF-358A-704F-8326-CAB12E1A883F}" type="datetimeFigureOut">
              <a:rPr lang="en-US" smtClean="0"/>
              <a:pPr/>
              <a:t>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39685-82D1-A743-B1F0-B7F693C37960}"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39685-82D1-A743-B1F0-B7F693C3796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39685-82D1-A743-B1F0-B7F693C3796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39685-82D1-A743-B1F0-B7F693C3796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39685-82D1-A743-B1F0-B7F693C3796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39685-82D1-A743-B1F0-B7F693C3796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39685-82D1-A743-B1F0-B7F693C3796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39685-82D1-A743-B1F0-B7F693C3796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0639685-82D1-A743-B1F0-B7F693C3796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48B1E67-972F-4449-B3B9-D581CB0BD170}" type="datetime1">
              <a:rPr lang="en-US" smtClean="0"/>
              <a:pPr/>
              <a:t>6/20/13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35F0E7-8A13-8B48-BBC5-DCE544D1D8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6E7847-44F5-C742-85F2-9992504DF5EA}" type="datetime1">
              <a:rPr lang="en-US" smtClean="0"/>
              <a:pPr/>
              <a:t>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35F0E7-8A13-8B48-BBC5-DCE544D1D8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F3330BE-D98E-C24F-B7CC-AB0FBCDBB995}" type="datetime1">
              <a:rPr lang="en-US" smtClean="0"/>
              <a:pPr/>
              <a:t>6/20/13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35F0E7-8A13-8B48-BBC5-DCE544D1D8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F707DA-EFA3-E44A-8E4D-662A0BE9B7A0}" type="datetime1">
              <a:rPr lang="en-US" smtClean="0"/>
              <a:pPr/>
              <a:t>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431763"/>
            <a:ext cx="533400" cy="426238"/>
          </a:xfrm>
        </p:spPr>
        <p:txBody>
          <a:bodyPr anchor="b">
            <a:normAutofit/>
          </a:bodyPr>
          <a:lstStyle>
            <a:lvl1pPr algn="r">
              <a:defRPr sz="1800">
                <a:solidFill>
                  <a:schemeClr val="accent2"/>
                </a:solidFill>
              </a:defRPr>
            </a:lvl1pPr>
          </a:lstStyle>
          <a:p>
            <a:fld id="{A035F0E7-8A13-8B48-BBC5-DCE544D1D84F}"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0E58FB0-CFD9-8448-B19E-EA43775CD637}" type="datetime1">
              <a:rPr lang="en-US" smtClean="0"/>
              <a:pPr/>
              <a:t>6/20/13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35F0E7-8A13-8B48-BBC5-DCE544D1D84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7EFBF0F-B4FC-8F47-90A3-D94C38A9EDF9}" type="datetime1">
              <a:rPr lang="en-US" smtClean="0"/>
              <a:pPr/>
              <a:t>6/20/13</a:t>
            </a:fld>
            <a:endParaRPr lang="en-US"/>
          </a:p>
        </p:txBody>
      </p:sp>
      <p:sp>
        <p:nvSpPr>
          <p:cNvPr id="10" name="Slide Number Placeholder 9"/>
          <p:cNvSpPr>
            <a:spLocks noGrp="1"/>
          </p:cNvSpPr>
          <p:nvPr>
            <p:ph type="sldNum" sz="quarter" idx="16"/>
          </p:nvPr>
        </p:nvSpPr>
        <p:spPr/>
        <p:txBody>
          <a:bodyPr rtlCol="0"/>
          <a:lstStyle/>
          <a:p>
            <a:fld id="{A035F0E7-8A13-8B48-BBC5-DCE544D1D84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6333197-070E-084F-B710-2545BB728515}" type="datetime1">
              <a:rPr lang="en-US" smtClean="0"/>
              <a:pPr/>
              <a:t>6/20/13</a:t>
            </a:fld>
            <a:endParaRPr lang="en-US"/>
          </a:p>
        </p:txBody>
      </p:sp>
      <p:sp>
        <p:nvSpPr>
          <p:cNvPr id="12" name="Slide Number Placeholder 11"/>
          <p:cNvSpPr>
            <a:spLocks noGrp="1"/>
          </p:cNvSpPr>
          <p:nvPr>
            <p:ph type="sldNum" sz="quarter" idx="16"/>
          </p:nvPr>
        </p:nvSpPr>
        <p:spPr/>
        <p:txBody>
          <a:bodyPr rtlCol="0"/>
          <a:lstStyle/>
          <a:p>
            <a:fld id="{A035F0E7-8A13-8B48-BBC5-DCE544D1D84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B019B9-3AF8-6A42-AF54-1259D1249CD9}" type="datetime1">
              <a:rPr lang="en-US" smtClean="0"/>
              <a:pPr/>
              <a:t>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35F0E7-8A13-8B48-BBC5-DCE544D1D8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C3B38-C614-ED4B-A7EC-AAE5571AD2F3}" type="datetime1">
              <a:rPr lang="en-US" smtClean="0"/>
              <a:pPr/>
              <a:t>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35F0E7-8A13-8B48-BBC5-DCE544D1D8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D8D131-D82A-A84A-AC9C-B81738B4821F}" type="datetime1">
              <a:rPr lang="en-US" smtClean="0"/>
              <a:pPr/>
              <a:t>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35F0E7-8A13-8B48-BBC5-DCE544D1D84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F67AED3-CDAE-4E40-B3CF-424D8E821338}" type="datetime1">
              <a:rPr lang="en-US" smtClean="0"/>
              <a:pPr/>
              <a:t>6/20/13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35F0E7-8A13-8B48-BBC5-DCE544D1D84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7FAF175-CC39-504C-B54D-933F46D5518D}" type="datetime1">
              <a:rPr lang="en-US" smtClean="0"/>
              <a:pPr/>
              <a:t>6/20/13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35F0E7-8A13-8B48-BBC5-DCE544D1D8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g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50037"/>
          </a:xfrm>
        </p:spPr>
        <p:txBody>
          <a:bodyPr anchor="b" anchorCtr="1">
            <a:normAutofit/>
          </a:bodyPr>
          <a:lstStyle/>
          <a:p>
            <a:pPr algn="ctr"/>
            <a:r>
              <a:rPr lang="en-US" sz="6600" cap="small" dirty="0" err="1" smtClean="0"/>
              <a:t>RetroSkeleton</a:t>
            </a:r>
            <a:r>
              <a:rPr lang="en-US" sz="6600" cap="small" dirty="0" smtClean="0"/>
              <a:t>:</a:t>
            </a:r>
            <a:r>
              <a:rPr lang="en-US" sz="6600" cap="small" baseline="0" dirty="0" smtClean="0"/>
              <a:t> Retrofitting Android Apps</a:t>
            </a:r>
            <a:r>
              <a:rPr lang="en-US" cap="none" baseline="0" dirty="0" smtClean="0"/>
              <a:t/>
            </a:r>
            <a:br>
              <a:rPr lang="en-US" cap="none" baseline="0" dirty="0" smtClean="0"/>
            </a:br>
            <a:r>
              <a:rPr lang="en-US" sz="3600" cap="none" baseline="0" dirty="0" smtClean="0"/>
              <a:t/>
            </a:r>
            <a:br>
              <a:rPr lang="en-US" sz="3600" cap="none" baseline="0" dirty="0" smtClean="0"/>
            </a:br>
            <a:r>
              <a:rPr lang="en-US" sz="3600" cap="none" dirty="0" smtClean="0"/>
              <a:t/>
            </a:r>
            <a:br>
              <a:rPr lang="en-US" sz="3600" cap="none" dirty="0" smtClean="0"/>
            </a:br>
            <a:r>
              <a:rPr lang="en-US" sz="3600" b="1" cap="none" dirty="0" smtClean="0"/>
              <a:t>Benjamin Davis</a:t>
            </a:r>
            <a:r>
              <a:rPr lang="en-US" sz="3600" cap="none" dirty="0" smtClean="0"/>
              <a:t>, </a:t>
            </a:r>
            <a:r>
              <a:rPr lang="en-US" sz="3600" cap="none" dirty="0" err="1" smtClean="0"/>
              <a:t>Hao</a:t>
            </a:r>
            <a:r>
              <a:rPr lang="en-US" sz="3600" cap="none" dirty="0" smtClean="0"/>
              <a:t> Chen</a:t>
            </a:r>
            <a:br>
              <a:rPr lang="en-US" sz="3600" cap="none" dirty="0" smtClean="0"/>
            </a:br>
            <a:r>
              <a:rPr lang="en-US" sz="3600" cap="none" dirty="0" smtClean="0"/>
              <a:t>University of California, Davis</a:t>
            </a:r>
            <a:br>
              <a:rPr lang="en-US" sz="3600" cap="none" dirty="0" smtClean="0"/>
            </a:br>
            <a:endParaRPr lang="en-US" sz="3600" cap="none" dirty="0"/>
          </a:p>
        </p:txBody>
      </p:sp>
      <p:sp>
        <p:nvSpPr>
          <p:cNvPr id="3" name="Subtitle 2"/>
          <p:cNvSpPr>
            <a:spLocks noGrp="1"/>
          </p:cNvSpPr>
          <p:nvPr>
            <p:ph type="subTitle" idx="1"/>
          </p:nvPr>
        </p:nvSpPr>
        <p:spPr/>
        <p:txBody>
          <a:bodyPr/>
          <a:lstStyle/>
          <a:p>
            <a:r>
              <a:rPr lang="en-US" dirty="0" err="1" smtClean="0"/>
              <a:t>MobiSys</a:t>
            </a:r>
            <a:r>
              <a:rPr lang="en-US" dirty="0" smtClean="0"/>
              <a:t>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 Interception Completeness</a:t>
            </a:r>
            <a:endParaRPr lang="en-US" dirty="0"/>
          </a:p>
        </p:txBody>
      </p:sp>
      <p:sp>
        <p:nvSpPr>
          <p:cNvPr id="3" name="Content Placeholder 2"/>
          <p:cNvSpPr>
            <a:spLocks noGrp="1"/>
          </p:cNvSpPr>
          <p:nvPr>
            <p:ph sz="quarter" idx="1"/>
          </p:nvPr>
        </p:nvSpPr>
        <p:spPr/>
        <p:txBody>
          <a:bodyPr/>
          <a:lstStyle/>
          <a:p>
            <a:r>
              <a:rPr lang="en-US" dirty="0" smtClean="0"/>
              <a:t>Reflection API (behavior specified at runtime)</a:t>
            </a:r>
          </a:p>
          <a:p>
            <a:pPr lvl="1"/>
            <a:r>
              <a:rPr lang="en-US" dirty="0" smtClean="0"/>
              <a:t>Statically identify </a:t>
            </a:r>
            <a:r>
              <a:rPr lang="en-US" b="1" dirty="0" smtClean="0"/>
              <a:t>invocation</a:t>
            </a:r>
            <a:r>
              <a:rPr lang="en-US" dirty="0" smtClean="0"/>
              <a:t> </a:t>
            </a:r>
            <a:r>
              <a:rPr lang="en-US" baseline="0" dirty="0" smtClean="0"/>
              <a:t>of the reflection API</a:t>
            </a:r>
          </a:p>
          <a:p>
            <a:pPr lvl="1"/>
            <a:r>
              <a:rPr lang="en-US" dirty="0" smtClean="0"/>
              <a:t>Add handlers to inspect and dispatch at </a:t>
            </a:r>
            <a:r>
              <a:rPr lang="en-US" b="1" dirty="0" smtClean="0"/>
              <a:t>runtime</a:t>
            </a:r>
            <a:endParaRPr lang="en-US" baseline="0" dirty="0" smtClean="0"/>
          </a:p>
          <a:p>
            <a:pPr lvl="0"/>
            <a:endParaRPr lang="en-US" dirty="0" smtClean="0"/>
          </a:p>
          <a:p>
            <a:pPr lvl="0"/>
            <a:r>
              <a:rPr lang="en-US" dirty="0" smtClean="0"/>
              <a:t>Native and dynamically-loaded code</a:t>
            </a:r>
          </a:p>
          <a:p>
            <a:pPr lvl="1"/>
            <a:r>
              <a:rPr lang="en-US" dirty="0" smtClean="0"/>
              <a:t>Detect and </a:t>
            </a:r>
            <a:r>
              <a:rPr lang="en-US" baseline="0" dirty="0" smtClean="0"/>
              <a:t>intercept invocation</a:t>
            </a:r>
          </a:p>
        </p:txBody>
      </p:sp>
      <p:sp>
        <p:nvSpPr>
          <p:cNvPr id="4" name="Slide Number Placeholder 3"/>
          <p:cNvSpPr>
            <a:spLocks noGrp="1"/>
          </p:cNvSpPr>
          <p:nvPr>
            <p:ph type="sldNum" sz="quarter" idx="12"/>
          </p:nvPr>
        </p:nvSpPr>
        <p:spPr/>
        <p:txBody>
          <a:bodyPr>
            <a:normAutofit/>
          </a:bodyPr>
          <a:lstStyle/>
          <a:p>
            <a:fld id="{A035F0E7-8A13-8B48-BBC5-DCE544D1D84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RetroSkeleton</a:t>
            </a:r>
            <a:endParaRPr lang="en-US" dirty="0"/>
          </a:p>
        </p:txBody>
      </p:sp>
      <p:sp>
        <p:nvSpPr>
          <p:cNvPr id="4" name="Hexagon 3"/>
          <p:cNvSpPr/>
          <p:nvPr/>
        </p:nvSpPr>
        <p:spPr>
          <a:xfrm>
            <a:off x="3766280" y="1736366"/>
            <a:ext cx="2962724" cy="4041316"/>
          </a:xfrm>
          <a:prstGeom prst="hexagon">
            <a:avLst/>
          </a:prstGeom>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Automatic App Analysis &amp; Rewriting</a:t>
            </a:r>
            <a:endParaRPr lang="en-US" sz="2400" b="1" dirty="0"/>
          </a:p>
        </p:txBody>
      </p:sp>
      <p:sp>
        <p:nvSpPr>
          <p:cNvPr id="6" name="Multidocument 5"/>
          <p:cNvSpPr/>
          <p:nvPr/>
        </p:nvSpPr>
        <p:spPr>
          <a:xfrm>
            <a:off x="333628" y="4255560"/>
            <a:ext cx="2643909" cy="1784002"/>
          </a:xfrm>
          <a:prstGeom prst="flowChartMultidocument">
            <a:avLst/>
          </a:prstGeom>
          <a:ln w="38100" cmpd="sng">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t>Transformation Policy</a:t>
            </a:r>
          </a:p>
          <a:p>
            <a:pPr>
              <a:buFontTx/>
              <a:buChar char="•"/>
            </a:pPr>
            <a:r>
              <a:rPr lang="en-US" dirty="0" smtClean="0"/>
              <a:t> Target Methods</a:t>
            </a:r>
          </a:p>
          <a:p>
            <a:pPr>
              <a:buFontTx/>
              <a:buChar char="•"/>
            </a:pPr>
            <a:r>
              <a:rPr lang="en-US" dirty="0" smtClean="0"/>
              <a:t> Method Handlers</a:t>
            </a:r>
          </a:p>
          <a:p>
            <a:endParaRPr lang="en-US" dirty="0"/>
          </a:p>
        </p:txBody>
      </p:sp>
      <p:sp>
        <p:nvSpPr>
          <p:cNvPr id="7" name="Rectangle 6"/>
          <p:cNvSpPr/>
          <p:nvPr/>
        </p:nvSpPr>
        <p:spPr>
          <a:xfrm>
            <a:off x="1102110" y="1958964"/>
            <a:ext cx="1875427" cy="1192132"/>
          </a:xfrm>
          <a:prstGeom prst="rect">
            <a:avLst/>
          </a:prstGeom>
          <a:ln w="38100" cmpd="sng">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t>Original App</a:t>
            </a:r>
            <a:endParaRPr lang="en-US" sz="2400" b="1" dirty="0"/>
          </a:p>
        </p:txBody>
      </p:sp>
      <p:sp>
        <p:nvSpPr>
          <p:cNvPr id="15" name="TextBox 14"/>
          <p:cNvSpPr txBox="1"/>
          <p:nvPr/>
        </p:nvSpPr>
        <p:spPr>
          <a:xfrm>
            <a:off x="987507" y="6044012"/>
            <a:ext cx="1492529" cy="738664"/>
          </a:xfrm>
          <a:prstGeom prst="rect">
            <a:avLst/>
          </a:prstGeom>
          <a:noFill/>
        </p:spPr>
        <p:txBody>
          <a:bodyPr wrap="none" rtlCol="0">
            <a:spAutoFit/>
          </a:bodyPr>
          <a:lstStyle/>
          <a:p>
            <a:r>
              <a:rPr lang="en-US" sz="4200" dirty="0" smtClean="0"/>
              <a:t>INPUT</a:t>
            </a:r>
            <a:endParaRPr lang="en-US" sz="4200" dirty="0"/>
          </a:p>
        </p:txBody>
      </p:sp>
      <p:sp>
        <p:nvSpPr>
          <p:cNvPr id="16" name="TextBox 15"/>
          <p:cNvSpPr txBox="1"/>
          <p:nvPr/>
        </p:nvSpPr>
        <p:spPr>
          <a:xfrm>
            <a:off x="3844983" y="6044012"/>
            <a:ext cx="2805319" cy="754053"/>
          </a:xfrm>
          <a:prstGeom prst="rect">
            <a:avLst/>
          </a:prstGeom>
          <a:noFill/>
        </p:spPr>
        <p:txBody>
          <a:bodyPr wrap="none" rtlCol="0">
            <a:spAutoFit/>
          </a:bodyPr>
          <a:lstStyle/>
          <a:p>
            <a:r>
              <a:rPr lang="en-US" sz="4200" dirty="0" smtClean="0"/>
              <a:t>REWRITING</a:t>
            </a:r>
            <a:endParaRPr lang="en-US" sz="4200" dirty="0"/>
          </a:p>
        </p:txBody>
      </p:sp>
      <p:sp>
        <p:nvSpPr>
          <p:cNvPr id="17" name="TextBox 16"/>
          <p:cNvSpPr txBox="1"/>
          <p:nvPr/>
        </p:nvSpPr>
        <p:spPr>
          <a:xfrm>
            <a:off x="7049393" y="6044012"/>
            <a:ext cx="1991689" cy="738664"/>
          </a:xfrm>
          <a:prstGeom prst="rect">
            <a:avLst/>
          </a:prstGeom>
          <a:noFill/>
        </p:spPr>
        <p:txBody>
          <a:bodyPr wrap="none" rtlCol="0">
            <a:spAutoFit/>
          </a:bodyPr>
          <a:lstStyle/>
          <a:p>
            <a:r>
              <a:rPr lang="en-US" sz="4200" dirty="0" smtClean="0"/>
              <a:t>OUTPUT</a:t>
            </a:r>
            <a:endParaRPr lang="en-US" sz="4200" dirty="0"/>
          </a:p>
        </p:txBody>
      </p:sp>
      <p:cxnSp>
        <p:nvCxnSpPr>
          <p:cNvPr id="26" name="Shape 25"/>
          <p:cNvCxnSpPr>
            <a:stCxn id="7" idx="3"/>
            <a:endCxn id="4" idx="3"/>
          </p:cNvCxnSpPr>
          <p:nvPr/>
        </p:nvCxnSpPr>
        <p:spPr>
          <a:xfrm>
            <a:off x="2977537" y="2555030"/>
            <a:ext cx="788743" cy="1201994"/>
          </a:xfrm>
          <a:prstGeom prst="bentConnector3">
            <a:avLst>
              <a:gd name="adj1" fmla="val 50000"/>
            </a:avLst>
          </a:prstGeom>
          <a:ln w="76200">
            <a:solidFill>
              <a:schemeClr val="tx1"/>
            </a:solidFill>
            <a:tailEnd type="triangle" w="lg" len="sm"/>
          </a:ln>
        </p:spPr>
        <p:style>
          <a:lnRef idx="2">
            <a:schemeClr val="accent1"/>
          </a:lnRef>
          <a:fillRef idx="0">
            <a:schemeClr val="accent1"/>
          </a:fillRef>
          <a:effectRef idx="1">
            <a:schemeClr val="accent1"/>
          </a:effectRef>
          <a:fontRef idx="minor">
            <a:schemeClr val="tx1"/>
          </a:fontRef>
        </p:style>
      </p:cxnSp>
      <p:cxnSp>
        <p:nvCxnSpPr>
          <p:cNvPr id="28" name="Shape 27"/>
          <p:cNvCxnSpPr>
            <a:stCxn id="6" idx="3"/>
            <a:endCxn id="4" idx="3"/>
          </p:cNvCxnSpPr>
          <p:nvPr/>
        </p:nvCxnSpPr>
        <p:spPr>
          <a:xfrm flipV="1">
            <a:off x="2977537" y="3757024"/>
            <a:ext cx="788743" cy="1390537"/>
          </a:xfrm>
          <a:prstGeom prst="bentConnector3">
            <a:avLst>
              <a:gd name="adj1" fmla="val 50000"/>
            </a:avLst>
          </a:prstGeom>
          <a:ln w="76200">
            <a:solidFill>
              <a:schemeClr val="tx1"/>
            </a:solidFill>
            <a:tailEnd type="triangle" w="lg" len="sm"/>
          </a:ln>
        </p:spPr>
        <p:style>
          <a:lnRef idx="2">
            <a:schemeClr val="accent1"/>
          </a:lnRef>
          <a:fillRef idx="0">
            <a:schemeClr val="accent1"/>
          </a:fillRef>
          <a:effectRef idx="1">
            <a:schemeClr val="accent1"/>
          </a:effectRef>
          <a:fontRef idx="minor">
            <a:schemeClr val="tx1"/>
          </a:fontRef>
        </p:style>
      </p:cxnSp>
      <p:cxnSp>
        <p:nvCxnSpPr>
          <p:cNvPr id="32" name="Elbow Connector 31"/>
          <p:cNvCxnSpPr>
            <a:stCxn id="4" idx="0"/>
            <a:endCxn id="18" idx="1"/>
          </p:cNvCxnSpPr>
          <p:nvPr/>
        </p:nvCxnSpPr>
        <p:spPr>
          <a:xfrm>
            <a:off x="6729004" y="3757024"/>
            <a:ext cx="477940" cy="1588"/>
          </a:xfrm>
          <a:prstGeom prst="bentConnector3">
            <a:avLst>
              <a:gd name="adj1" fmla="val 50000"/>
            </a:avLst>
          </a:prstGeom>
          <a:ln w="76200">
            <a:solidFill>
              <a:schemeClr val="tx1"/>
            </a:solidFill>
            <a:tailEnd type="triangle" w="lg" len="sm"/>
          </a:ln>
        </p:spPr>
        <p:style>
          <a:lnRef idx="2">
            <a:schemeClr val="accent1"/>
          </a:lnRef>
          <a:fillRef idx="0">
            <a:schemeClr val="accent1"/>
          </a:fillRef>
          <a:effectRef idx="1">
            <a:schemeClr val="accent1"/>
          </a:effectRef>
          <a:fontRef idx="minor">
            <a:schemeClr val="tx1"/>
          </a:fontRef>
        </p:style>
      </p:cxnSp>
      <p:sp>
        <p:nvSpPr>
          <p:cNvPr id="34" name="Slide Number Placeholder 33"/>
          <p:cNvSpPr>
            <a:spLocks noGrp="1"/>
          </p:cNvSpPr>
          <p:nvPr>
            <p:ph type="sldNum" sz="quarter" idx="12"/>
          </p:nvPr>
        </p:nvSpPr>
        <p:spPr/>
        <p:txBody>
          <a:bodyPr>
            <a:normAutofit/>
          </a:bodyPr>
          <a:lstStyle/>
          <a:p>
            <a:fld id="{A035F0E7-8A13-8B48-BBC5-DCE544D1D84F}" type="slidenum">
              <a:rPr lang="en-US" smtClean="0"/>
              <a:pPr/>
              <a:t>11</a:t>
            </a:fld>
            <a:endParaRPr lang="en-US"/>
          </a:p>
        </p:txBody>
      </p:sp>
      <p:sp>
        <p:nvSpPr>
          <p:cNvPr id="18" name="Trapezoid 17"/>
          <p:cNvSpPr/>
          <p:nvPr/>
        </p:nvSpPr>
        <p:spPr>
          <a:xfrm>
            <a:off x="7049394" y="3126822"/>
            <a:ext cx="1982466" cy="1260403"/>
          </a:xfrm>
          <a:prstGeom prst="trapezoid">
            <a:avLst/>
          </a:prstGeom>
          <a:ln w="38100" cmpd="sng">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smtClean="0"/>
              <a:t>Rewritten App</a:t>
            </a:r>
          </a:p>
        </p:txBody>
      </p:sp>
      <p:sp>
        <p:nvSpPr>
          <p:cNvPr id="19" name="Frame 18"/>
          <p:cNvSpPr/>
          <p:nvPr/>
        </p:nvSpPr>
        <p:spPr>
          <a:xfrm>
            <a:off x="97696" y="4005206"/>
            <a:ext cx="3126365" cy="2230320"/>
          </a:xfrm>
          <a:prstGeom prst="frame">
            <a:avLst>
              <a:gd name="adj1" fmla="val 571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par>
                                <p:cTn id="8" presetID="9" presetClass="emph" presetSubtype="0" grpId="0" nodeType="withEffect">
                                  <p:stCondLst>
                                    <p:cond delay="0"/>
                                  </p:stCondLst>
                                  <p:childTnLst>
                                    <p:set>
                                      <p:cBhvr rctx="PPT">
                                        <p:cTn id="9" dur="indefinite"/>
                                        <p:tgtEl>
                                          <p:spTgt spid="18"/>
                                        </p:tgtEl>
                                        <p:attrNameLst>
                                          <p:attrName>style.opacity</p:attrName>
                                        </p:attrNameLst>
                                      </p:cBhvr>
                                      <p:to>
                                        <p:strVal val="0.5"/>
                                      </p:to>
                                    </p:set>
                                    <p:animEffect filter="image" prLst="opacity: 0.5">
                                      <p:cBhvr rctx="IE">
                                        <p:cTn id="10" dur="indefinite"/>
                                        <p:tgtEl>
                                          <p:spTgt spid="18"/>
                                        </p:tgtEl>
                                      </p:cBhvr>
                                    </p:animEffect>
                                  </p:childTnLst>
                                </p:cTn>
                              </p:par>
                              <p:par>
                                <p:cTn id="11" presetID="9" presetClass="emph" presetSubtype="0" nodeType="withEffect">
                                  <p:stCondLst>
                                    <p:cond delay="0"/>
                                  </p:stCondLst>
                                  <p:childTnLst>
                                    <p:set>
                                      <p:cBhvr rctx="PPT">
                                        <p:cTn id="12" dur="indefinite"/>
                                        <p:tgtEl>
                                          <p:spTgt spid="26"/>
                                        </p:tgtEl>
                                        <p:attrNameLst>
                                          <p:attrName>style.opacity</p:attrName>
                                        </p:attrNameLst>
                                      </p:cBhvr>
                                      <p:to>
                                        <p:strVal val="0.5"/>
                                      </p:to>
                                    </p:set>
                                    <p:animEffect filter="image" prLst="opacity: 0.5">
                                      <p:cBhvr rctx="IE">
                                        <p:cTn id="13" dur="indefinite"/>
                                        <p:tgtEl>
                                          <p:spTgt spid="26"/>
                                        </p:tgtEl>
                                      </p:cBhvr>
                                    </p:animEffect>
                                  </p:childTnLst>
                                </p:cTn>
                              </p:par>
                              <p:par>
                                <p:cTn id="14" presetID="9" presetClass="emph" presetSubtype="0" nodeType="withEffect">
                                  <p:stCondLst>
                                    <p:cond delay="0"/>
                                  </p:stCondLst>
                                  <p:childTnLst>
                                    <p:set>
                                      <p:cBhvr rctx="PPT">
                                        <p:cTn id="15" dur="indefinite"/>
                                        <p:tgtEl>
                                          <p:spTgt spid="28"/>
                                        </p:tgtEl>
                                        <p:attrNameLst>
                                          <p:attrName>style.opacity</p:attrName>
                                        </p:attrNameLst>
                                      </p:cBhvr>
                                      <p:to>
                                        <p:strVal val="0.5"/>
                                      </p:to>
                                    </p:set>
                                    <p:animEffect filter="image" prLst="opacity: 0.5">
                                      <p:cBhvr rctx="IE">
                                        <p:cTn id="16" dur="indefinite"/>
                                        <p:tgtEl>
                                          <p:spTgt spid="28"/>
                                        </p:tgtEl>
                                      </p:cBhvr>
                                    </p:animEffect>
                                  </p:childTnLst>
                                </p:cTn>
                              </p:par>
                              <p:par>
                                <p:cTn id="17" presetID="9" presetClass="emph" presetSubtype="0" grpId="0" nodeType="withEffect">
                                  <p:stCondLst>
                                    <p:cond delay="0"/>
                                  </p:stCondLst>
                                  <p:childTnLst>
                                    <p:set>
                                      <p:cBhvr rctx="PPT">
                                        <p:cTn id="18" dur="indefinite"/>
                                        <p:tgtEl>
                                          <p:spTgt spid="17"/>
                                        </p:tgtEl>
                                        <p:attrNameLst>
                                          <p:attrName>style.opacity</p:attrName>
                                        </p:attrNameLst>
                                      </p:cBhvr>
                                      <p:to>
                                        <p:strVal val="0.5"/>
                                      </p:to>
                                    </p:set>
                                    <p:animEffect filter="image" prLst="opacity: 0.5">
                                      <p:cBhvr rctx="IE">
                                        <p:cTn id="19" dur="indefinite"/>
                                        <p:tgtEl>
                                          <p:spTgt spid="17"/>
                                        </p:tgtEl>
                                      </p:cBhvr>
                                    </p:animEffect>
                                  </p:childTnLst>
                                </p:cTn>
                              </p:par>
                              <p:par>
                                <p:cTn id="20" presetID="9" presetClass="emph" presetSubtype="0" nodeType="withEffect">
                                  <p:stCondLst>
                                    <p:cond delay="0"/>
                                  </p:stCondLst>
                                  <p:childTnLst>
                                    <p:set>
                                      <p:cBhvr rctx="PPT">
                                        <p:cTn id="21" dur="indefinite"/>
                                        <p:tgtEl>
                                          <p:spTgt spid="32"/>
                                        </p:tgtEl>
                                        <p:attrNameLst>
                                          <p:attrName>style.opacity</p:attrName>
                                        </p:attrNameLst>
                                      </p:cBhvr>
                                      <p:to>
                                        <p:strVal val="0.5"/>
                                      </p:to>
                                    </p:set>
                                    <p:animEffect filter="image" prLst="opacity: 0.5">
                                      <p:cBhvr rctx="IE">
                                        <p:cTn id="22" dur="indefinite"/>
                                        <p:tgtEl>
                                          <p:spTgt spid="32"/>
                                        </p:tgtEl>
                                      </p:cBhvr>
                                    </p:animEffect>
                                  </p:childTnLst>
                                </p:cTn>
                              </p:par>
                              <p:par>
                                <p:cTn id="23" presetID="9" presetClass="emph" presetSubtype="0" grpId="0" nodeType="withEffect">
                                  <p:stCondLst>
                                    <p:cond delay="0"/>
                                  </p:stCondLst>
                                  <p:childTnLst>
                                    <p:set>
                                      <p:cBhvr rctx="PPT">
                                        <p:cTn id="24" dur="indefinite"/>
                                        <p:tgtEl>
                                          <p:spTgt spid="16"/>
                                        </p:tgtEl>
                                        <p:attrNameLst>
                                          <p:attrName>style.opacity</p:attrName>
                                        </p:attrNameLst>
                                      </p:cBhvr>
                                      <p:to>
                                        <p:strVal val="0.5"/>
                                      </p:to>
                                    </p:set>
                                    <p:animEffect filter="image" prLst="opacity: 0.5">
                                      <p:cBhvr rctx="IE">
                                        <p:cTn id="25" dur="indefinite"/>
                                        <p:tgtEl>
                                          <p:spTgt spid="16"/>
                                        </p:tgtEl>
                                      </p:cBhvr>
                                    </p:animEffect>
                                  </p:childTnLst>
                                </p:cTn>
                              </p:par>
                              <p:par>
                                <p:cTn id="26" presetID="9" presetClass="emph" presetSubtype="0" grpId="0" nodeType="withEffect">
                                  <p:stCondLst>
                                    <p:cond delay="0"/>
                                  </p:stCondLst>
                                  <p:childTnLst>
                                    <p:set>
                                      <p:cBhvr rctx="PPT">
                                        <p:cTn id="27" dur="indefinite"/>
                                        <p:tgtEl>
                                          <p:spTgt spid="4"/>
                                        </p:tgtEl>
                                        <p:attrNameLst>
                                          <p:attrName>style.opacity</p:attrName>
                                        </p:attrNameLst>
                                      </p:cBhvr>
                                      <p:to>
                                        <p:strVal val="0.5"/>
                                      </p:to>
                                    </p:set>
                                    <p:animEffect filter="image" prLst="opacity: 0.5">
                                      <p:cBhvr rctx="IE">
                                        <p:cTn id="28" dur="indefinite"/>
                                        <p:tgtEl>
                                          <p:spTgt spid="4"/>
                                        </p:tgtEl>
                                      </p:cBhvr>
                                    </p:animEffect>
                                  </p:childTnLst>
                                </p:cTn>
                              </p:par>
                              <p:par>
                                <p:cTn id="29" presetID="9" presetClass="emph" presetSubtype="0" grpId="0" nodeType="withEffect">
                                  <p:stCondLst>
                                    <p:cond delay="0"/>
                                  </p:stCondLst>
                                  <p:childTnLst>
                                    <p:set>
                                      <p:cBhvr rctx="PPT">
                                        <p:cTn id="30" dur="indefinite"/>
                                        <p:tgtEl>
                                          <p:spTgt spid="7"/>
                                        </p:tgtEl>
                                        <p:attrNameLst>
                                          <p:attrName>style.opacity</p:attrName>
                                        </p:attrNameLst>
                                      </p:cBhvr>
                                      <p:to>
                                        <p:strVal val="0.5"/>
                                      </p:to>
                                    </p:set>
                                    <p:animEffect filter="image" prLst="opacity: 0.5">
                                      <p:cBhvr rctx="IE">
                                        <p:cTn id="31"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6" grpId="0"/>
      <p:bldP spid="17" grpId="0"/>
      <p:bldP spid="18" grpId="0" animBg="1"/>
      <p:bldP spid="19"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Transformation Policy Specification</a:t>
            </a:r>
            <a:endParaRPr lang="en-US" dirty="0"/>
          </a:p>
        </p:txBody>
      </p:sp>
      <p:sp>
        <p:nvSpPr>
          <p:cNvPr id="4" name="Slide Number Placeholder 3"/>
          <p:cNvSpPr>
            <a:spLocks noGrp="1"/>
          </p:cNvSpPr>
          <p:nvPr>
            <p:ph type="sldNum" sz="quarter" idx="12"/>
          </p:nvPr>
        </p:nvSpPr>
        <p:spPr/>
        <p:txBody>
          <a:bodyPr>
            <a:normAutofit/>
          </a:bodyPr>
          <a:lstStyle/>
          <a:p>
            <a:fld id="{A035F0E7-8A13-8B48-BBC5-DCE544D1D84F}" type="slidenum">
              <a:rPr lang="en-US" smtClean="0"/>
              <a:pPr/>
              <a:t>12</a:t>
            </a:fld>
            <a:endParaRPr lang="en-US"/>
          </a:p>
        </p:txBody>
      </p:sp>
      <p:sp>
        <p:nvSpPr>
          <p:cNvPr id="5" name="Content Placeholder 4"/>
          <p:cNvSpPr>
            <a:spLocks noGrp="1"/>
          </p:cNvSpPr>
          <p:nvPr>
            <p:ph sz="quarter" idx="1"/>
          </p:nvPr>
        </p:nvSpPr>
        <p:spPr/>
        <p:txBody>
          <a:bodyPr/>
          <a:lstStyle/>
          <a:p>
            <a:r>
              <a:rPr lang="en-US" b="1" dirty="0" smtClean="0"/>
              <a:t>Target Method</a:t>
            </a:r>
            <a:endParaRPr lang="en-US" dirty="0" smtClean="0"/>
          </a:p>
          <a:p>
            <a:endParaRPr lang="en-US" dirty="0" smtClean="0"/>
          </a:p>
          <a:p>
            <a:pPr lvl="2"/>
            <a:endParaRPr lang="en-US" dirty="0" smtClean="0"/>
          </a:p>
          <a:p>
            <a:pPr lvl="3"/>
            <a:endParaRPr lang="en-US" dirty="0" smtClean="0"/>
          </a:p>
          <a:p>
            <a:r>
              <a:rPr lang="en-US" b="1" dirty="0" smtClean="0"/>
              <a:t>Handler</a:t>
            </a:r>
            <a:r>
              <a:rPr lang="en-US" b="1" baseline="0" dirty="0" smtClean="0"/>
              <a:t> Behavior</a:t>
            </a:r>
            <a:endParaRPr lang="en-US" dirty="0"/>
          </a:p>
        </p:txBody>
      </p:sp>
      <p:sp>
        <p:nvSpPr>
          <p:cNvPr id="6" name="TextBox 5"/>
          <p:cNvSpPr txBox="1"/>
          <p:nvPr/>
        </p:nvSpPr>
        <p:spPr>
          <a:xfrm>
            <a:off x="533400" y="3907518"/>
            <a:ext cx="8232648" cy="2785378"/>
          </a:xfrm>
          <a:prstGeom prst="rect">
            <a:avLst/>
          </a:prstGeom>
          <a:solidFill>
            <a:schemeClr val="bg2"/>
          </a:solidFill>
        </p:spPr>
        <p:txBody>
          <a:bodyPr wrap="square" rtlCol="0">
            <a:spAutoFit/>
          </a:bodyPr>
          <a:lstStyle/>
          <a:p>
            <a:pPr>
              <a:buNone/>
            </a:pPr>
            <a:r>
              <a:rPr lang="en-US" sz="2500" dirty="0" smtClean="0">
                <a:latin typeface="Consolas"/>
                <a:cs typeface="Consolas"/>
              </a:rPr>
              <a:t>public static void </a:t>
            </a:r>
            <a:r>
              <a:rPr lang="en-US" sz="2500" dirty="0" err="1" smtClean="0">
                <a:latin typeface="Consolas"/>
                <a:cs typeface="Consolas"/>
              </a:rPr>
              <a:t>retroSkeletonConnect</a:t>
            </a:r>
            <a:endParaRPr lang="en-US" sz="2500" dirty="0" smtClean="0">
              <a:latin typeface="Consolas"/>
              <a:cs typeface="Consolas"/>
            </a:endParaRPr>
          </a:p>
          <a:p>
            <a:pPr>
              <a:buNone/>
            </a:pPr>
            <a:r>
              <a:rPr lang="en-US" sz="2500" dirty="0" smtClean="0">
                <a:latin typeface="Consolas"/>
                <a:cs typeface="Consolas"/>
              </a:rPr>
              <a:t>  (</a:t>
            </a:r>
            <a:r>
              <a:rPr lang="en-US" sz="2500" dirty="0" err="1" smtClean="0">
                <a:latin typeface="Consolas"/>
                <a:cs typeface="Consolas"/>
              </a:rPr>
              <a:t>DatagramSocket</a:t>
            </a:r>
            <a:r>
              <a:rPr lang="en-US" sz="2500" dirty="0" smtClean="0">
                <a:latin typeface="Consolas"/>
                <a:cs typeface="Consolas"/>
              </a:rPr>
              <a:t> p0, </a:t>
            </a:r>
            <a:r>
              <a:rPr lang="en-US" sz="2500" dirty="0" err="1" smtClean="0">
                <a:latin typeface="Consolas"/>
                <a:cs typeface="Consolas"/>
              </a:rPr>
              <a:t>SocketAddress</a:t>
            </a:r>
            <a:r>
              <a:rPr lang="en-US" sz="2500" dirty="0" smtClean="0">
                <a:latin typeface="Consolas"/>
                <a:cs typeface="Consolas"/>
              </a:rPr>
              <a:t> p1) </a:t>
            </a:r>
          </a:p>
          <a:p>
            <a:pPr>
              <a:buNone/>
            </a:pPr>
            <a:r>
              <a:rPr lang="en-US" sz="2500" dirty="0" smtClean="0">
                <a:latin typeface="Consolas"/>
                <a:cs typeface="Consolas"/>
              </a:rPr>
              <a:t>                   throws </a:t>
            </a:r>
            <a:r>
              <a:rPr lang="en-US" sz="2500" dirty="0" err="1" smtClean="0">
                <a:latin typeface="Consolas"/>
                <a:cs typeface="Consolas"/>
              </a:rPr>
              <a:t>SocketException</a:t>
            </a:r>
            <a:endParaRPr lang="en-US" sz="2500" dirty="0" smtClean="0">
              <a:latin typeface="Consolas"/>
              <a:cs typeface="Consolas"/>
            </a:endParaRPr>
          </a:p>
          <a:p>
            <a:pPr>
              <a:buNone/>
            </a:pPr>
            <a:r>
              <a:rPr lang="en-US" sz="2500" dirty="0" smtClean="0">
                <a:latin typeface="Consolas"/>
                <a:cs typeface="Consolas"/>
              </a:rPr>
              <a:t>{</a:t>
            </a:r>
          </a:p>
          <a:p>
            <a:pPr>
              <a:buNone/>
            </a:pPr>
            <a:r>
              <a:rPr lang="en-US" sz="2500" dirty="0" smtClean="0">
                <a:latin typeface="Consolas"/>
                <a:cs typeface="Consolas"/>
              </a:rPr>
              <a:t>     </a:t>
            </a:r>
            <a:r>
              <a:rPr lang="en-US" sz="2500" dirty="0" err="1" smtClean="0">
                <a:latin typeface="Consolas"/>
                <a:cs typeface="Consolas"/>
              </a:rPr>
              <a:t>Log.i("RSKEL</a:t>
            </a:r>
            <a:r>
              <a:rPr lang="en-US" sz="2500" dirty="0" smtClean="0">
                <a:latin typeface="Consolas"/>
                <a:cs typeface="Consolas"/>
              </a:rPr>
              <a:t>", "connect called!");</a:t>
            </a:r>
          </a:p>
          <a:p>
            <a:pPr>
              <a:buNone/>
            </a:pPr>
            <a:r>
              <a:rPr lang="en-US" sz="2500" dirty="0" smtClean="0">
                <a:latin typeface="Consolas"/>
                <a:cs typeface="Consolas"/>
              </a:rPr>
              <a:t>     p0.connect(p1); // invoke target method</a:t>
            </a:r>
          </a:p>
          <a:p>
            <a:pPr>
              <a:buNone/>
            </a:pPr>
            <a:r>
              <a:rPr lang="en-US" sz="2500" dirty="0" smtClean="0">
                <a:latin typeface="Consolas"/>
                <a:cs typeface="Consolas"/>
              </a:rPr>
              <a:t>}</a:t>
            </a:r>
            <a:endParaRPr lang="en-US" sz="2500" dirty="0"/>
          </a:p>
        </p:txBody>
      </p:sp>
      <p:sp>
        <p:nvSpPr>
          <p:cNvPr id="7" name="TextBox 6"/>
          <p:cNvSpPr txBox="1"/>
          <p:nvPr/>
        </p:nvSpPr>
        <p:spPr>
          <a:xfrm>
            <a:off x="533400" y="2088080"/>
            <a:ext cx="7764177" cy="1246495"/>
          </a:xfrm>
          <a:prstGeom prst="rect">
            <a:avLst/>
          </a:prstGeom>
          <a:solidFill>
            <a:schemeClr val="bg2"/>
          </a:solidFill>
        </p:spPr>
        <p:txBody>
          <a:bodyPr wrap="none" rtlCol="0">
            <a:spAutoFit/>
          </a:bodyPr>
          <a:lstStyle/>
          <a:p>
            <a:r>
              <a:rPr lang="en-US" sz="2500" dirty="0" err="1" smtClean="0">
                <a:latin typeface="Consolas"/>
                <a:cs typeface="Consolas"/>
              </a:rPr>
              <a:t>java.net.DatagramSocket</a:t>
            </a:r>
            <a:endParaRPr lang="en-US" sz="2500" dirty="0" smtClean="0">
              <a:latin typeface="Consolas"/>
              <a:cs typeface="Consolas"/>
            </a:endParaRPr>
          </a:p>
          <a:p>
            <a:r>
              <a:rPr lang="en-US" sz="2500" dirty="0" smtClean="0">
                <a:latin typeface="Consolas"/>
                <a:cs typeface="Consolas"/>
              </a:rPr>
              <a:t>    public void </a:t>
            </a:r>
            <a:r>
              <a:rPr lang="en-US" sz="2500" dirty="0" err="1" smtClean="0">
                <a:latin typeface="Consolas"/>
                <a:cs typeface="Consolas"/>
              </a:rPr>
              <a:t>connect(SocketAddress</a:t>
            </a:r>
            <a:r>
              <a:rPr lang="en-US" sz="2500" dirty="0" smtClean="0">
                <a:latin typeface="Consolas"/>
                <a:cs typeface="Consolas"/>
              </a:rPr>
              <a:t> peer)</a:t>
            </a:r>
          </a:p>
          <a:p>
            <a:r>
              <a:rPr lang="en-US" sz="2500" dirty="0" smtClean="0">
                <a:latin typeface="Consolas"/>
                <a:cs typeface="Consolas"/>
              </a:rPr>
              <a:t>                throws </a:t>
            </a:r>
            <a:r>
              <a:rPr lang="en-US" sz="2500" dirty="0" err="1" smtClean="0">
                <a:latin typeface="Consolas"/>
                <a:cs typeface="Consolas"/>
              </a:rPr>
              <a:t>SocketException</a:t>
            </a:r>
            <a:endParaRPr lang="en-US" sz="2500" dirty="0">
              <a:latin typeface="Consolas"/>
              <a:cs typeface="Consola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bg/>
                                          </p:spTgt>
                                        </p:tgtEl>
                                        <p:attrNameLst>
                                          <p:attrName>style.visibility</p:attrName>
                                        </p:attrNameLst>
                                      </p:cBhvr>
                                      <p:to>
                                        <p:strVal val="visible"/>
                                      </p:to>
                                    </p:set>
                                    <p:animEffect transition="in" filter="fade">
                                      <p:cBhvr>
                                        <p:cTn id="11" dur="1000"/>
                                        <p:tgtEl>
                                          <p:spTgt spid="7">
                                            <p:bg/>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1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fade">
                                      <p:cBhvr>
                                        <p:cTn id="31" dur="1000"/>
                                        <p:tgtEl>
                                          <p:spTgt spid="6">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1000"/>
                                        <p:tgtEl>
                                          <p:spTgt spid="6">
                                            <p:txEl>
                                              <p:pRg st="0" end="0"/>
                                            </p:txEl>
                                          </p:spTgt>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fade">
                                      <p:cBhvr>
                                        <p:cTn id="38" dur="1000"/>
                                        <p:tgtEl>
                                          <p:spTgt spid="6">
                                            <p:txEl>
                                              <p:pRg st="1" end="1"/>
                                            </p:txEl>
                                          </p:spTgt>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1000"/>
                                        <p:tgtEl>
                                          <p:spTgt spid="6">
                                            <p:txEl>
                                              <p:pRg st="2" end="2"/>
                                            </p:txEl>
                                          </p:spTgt>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6">
                                            <p:txEl>
                                              <p:pRg st="3" end="3"/>
                                            </p:txEl>
                                          </p:spTgt>
                                        </p:tgtEl>
                                        <p:attrNameLst>
                                          <p:attrName>style.visibility</p:attrName>
                                        </p:attrNameLst>
                                      </p:cBhvr>
                                      <p:to>
                                        <p:strVal val="visible"/>
                                      </p:to>
                                    </p:set>
                                    <p:animEffect transition="in" filter="fade">
                                      <p:cBhvr>
                                        <p:cTn id="46" dur="1000"/>
                                        <p:tgtEl>
                                          <p:spTgt spid="6">
                                            <p:txEl>
                                              <p:pRg st="3" end="3"/>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Effect transition="in" filter="fade">
                                      <p:cBhvr>
                                        <p:cTn id="49" dur="1000"/>
                                        <p:tgtEl>
                                          <p:spTgt spid="6">
                                            <p:txEl>
                                              <p:pRg st="4" end="4"/>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
                                            <p:txEl>
                                              <p:pRg st="5" end="5"/>
                                            </p:txEl>
                                          </p:spTgt>
                                        </p:tgtEl>
                                        <p:attrNameLst>
                                          <p:attrName>style.visibility</p:attrName>
                                        </p:attrNameLst>
                                      </p:cBhvr>
                                      <p:to>
                                        <p:strVal val="visible"/>
                                      </p:to>
                                    </p:set>
                                    <p:animEffect transition="in" filter="fade">
                                      <p:cBhvr>
                                        <p:cTn id="52" dur="1000"/>
                                        <p:tgtEl>
                                          <p:spTgt spid="6">
                                            <p:txEl>
                                              <p:pRg st="5" end="5"/>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Effect transition="in" filter="fade">
                                      <p:cBhvr>
                                        <p:cTn id="55"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build="p" bldLvl="2" animBg="1"/>
      <p:bldP spid="7" grpId="0" build="p" bldLvl="2"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t>Use: Fine-Grained</a:t>
            </a:r>
            <a:r>
              <a:rPr lang="en-US" sz="3700" baseline="0" dirty="0" smtClean="0"/>
              <a:t> Network Access Control</a:t>
            </a:r>
            <a:endParaRPr lang="en-US" sz="3700" dirty="0"/>
          </a:p>
        </p:txBody>
      </p:sp>
      <p:sp>
        <p:nvSpPr>
          <p:cNvPr id="3" name="Slide Number Placeholder 2"/>
          <p:cNvSpPr>
            <a:spLocks noGrp="1"/>
          </p:cNvSpPr>
          <p:nvPr>
            <p:ph type="sldNum" sz="quarter" idx="12"/>
          </p:nvPr>
        </p:nvSpPr>
        <p:spPr/>
        <p:txBody>
          <a:bodyPr>
            <a:normAutofit/>
          </a:bodyPr>
          <a:lstStyle/>
          <a:p>
            <a:fld id="{A035F0E7-8A13-8B48-BBC5-DCE544D1D84F}" type="slidenum">
              <a:rPr lang="en-US" smtClean="0"/>
              <a:pPr/>
              <a:t>13</a:t>
            </a:fld>
            <a:endParaRPr lang="en-US"/>
          </a:p>
        </p:txBody>
      </p:sp>
      <p:pic>
        <p:nvPicPr>
          <p:cNvPr id="7" name="Picture 6" descr="phone.png"/>
          <p:cNvPicPr>
            <a:picLocks noChangeAspect="1"/>
          </p:cNvPicPr>
          <p:nvPr/>
        </p:nvPicPr>
        <p:blipFill>
          <a:blip r:embed="rId3"/>
          <a:stretch>
            <a:fillRect/>
          </a:stretch>
        </p:blipFill>
        <p:spPr>
          <a:xfrm>
            <a:off x="612648" y="1770411"/>
            <a:ext cx="2672475" cy="4579847"/>
          </a:xfrm>
          <a:prstGeom prst="rect">
            <a:avLst/>
          </a:prstGeom>
        </p:spPr>
      </p:pic>
      <p:pic>
        <p:nvPicPr>
          <p:cNvPr id="10" name="Picture 9" descr="bricks.png"/>
          <p:cNvPicPr>
            <a:picLocks noChangeAspect="1"/>
          </p:cNvPicPr>
          <p:nvPr/>
        </p:nvPicPr>
        <p:blipFill>
          <a:blip r:embed="rId4"/>
          <a:stretch>
            <a:fillRect/>
          </a:stretch>
        </p:blipFill>
        <p:spPr>
          <a:xfrm>
            <a:off x="2581748" y="2430166"/>
            <a:ext cx="460539" cy="3260337"/>
          </a:xfrm>
          <a:prstGeom prst="rect">
            <a:avLst/>
          </a:prstGeom>
        </p:spPr>
      </p:pic>
      <p:sp>
        <p:nvSpPr>
          <p:cNvPr id="12" name="Cloud 11"/>
          <p:cNvSpPr/>
          <p:nvPr/>
        </p:nvSpPr>
        <p:spPr>
          <a:xfrm>
            <a:off x="5936832" y="2106652"/>
            <a:ext cx="2829216" cy="1993264"/>
          </a:xfrm>
          <a:prstGeom prst="cloud">
            <a:avLst/>
          </a:prstGeom>
          <a:solidFill>
            <a:schemeClr val="accent6"/>
          </a:solidFill>
        </p:spPr>
        <p:style>
          <a:lnRef idx="1">
            <a:schemeClr val="accent2"/>
          </a:lnRef>
          <a:fillRef idx="3">
            <a:schemeClr val="accent2"/>
          </a:fillRef>
          <a:effectRef idx="2">
            <a:schemeClr val="accent2"/>
          </a:effectRef>
          <a:fontRef idx="minor">
            <a:schemeClr val="lt1"/>
          </a:fontRef>
        </p:style>
        <p:txBody>
          <a:bodyPr wrap="none" rtlCol="0" anchor="ctr">
            <a:noAutofit/>
          </a:bodyPr>
          <a:lstStyle/>
          <a:p>
            <a:pPr algn="ctr"/>
            <a:r>
              <a:rPr lang="en-US" sz="3400" dirty="0" smtClean="0"/>
              <a:t>  </a:t>
            </a:r>
            <a:r>
              <a:rPr lang="en-US" sz="3400" dirty="0" err="1" smtClean="0"/>
              <a:t>evil.com</a:t>
            </a:r>
            <a:endParaRPr lang="en-US" sz="3400" dirty="0"/>
          </a:p>
        </p:txBody>
      </p:sp>
      <p:sp>
        <p:nvSpPr>
          <p:cNvPr id="13" name="Right Arrow 12"/>
          <p:cNvSpPr/>
          <p:nvPr/>
        </p:nvSpPr>
        <p:spPr>
          <a:xfrm>
            <a:off x="3285937" y="2657583"/>
            <a:ext cx="2650895" cy="891403"/>
          </a:xfrm>
          <a:prstGeom prs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loud 8"/>
          <p:cNvSpPr/>
          <p:nvPr/>
        </p:nvSpPr>
        <p:spPr>
          <a:xfrm>
            <a:off x="5936018" y="4212733"/>
            <a:ext cx="2829216" cy="1993264"/>
          </a:xfrm>
          <a:prstGeom prst="cloud">
            <a:avLst/>
          </a:prstGeom>
        </p:spPr>
        <p:style>
          <a:lnRef idx="1">
            <a:schemeClr val="accent2"/>
          </a:lnRef>
          <a:fillRef idx="3">
            <a:schemeClr val="accent2"/>
          </a:fillRef>
          <a:effectRef idx="2">
            <a:schemeClr val="accent2"/>
          </a:effectRef>
          <a:fontRef idx="minor">
            <a:schemeClr val="lt1"/>
          </a:fontRef>
        </p:style>
        <p:txBody>
          <a:bodyPr wrap="none" rtlCol="0" anchor="ctr">
            <a:noAutofit/>
          </a:bodyPr>
          <a:lstStyle/>
          <a:p>
            <a:pPr algn="ctr"/>
            <a:r>
              <a:rPr lang="en-US" sz="3400" dirty="0" smtClean="0"/>
              <a:t>  </a:t>
            </a:r>
            <a:r>
              <a:rPr lang="en-US" sz="3400" dirty="0" err="1" smtClean="0"/>
              <a:t>example.com</a:t>
            </a:r>
            <a:endParaRPr lang="en-US" sz="3400" dirty="0"/>
          </a:p>
        </p:txBody>
      </p:sp>
      <p:sp>
        <p:nvSpPr>
          <p:cNvPr id="11" name="Right Arrow 10"/>
          <p:cNvSpPr/>
          <p:nvPr/>
        </p:nvSpPr>
        <p:spPr>
          <a:xfrm>
            <a:off x="3285123" y="4763664"/>
            <a:ext cx="2650895" cy="891403"/>
          </a:xfrm>
          <a:prstGeom prs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quot;No&quot; Symbol 13"/>
          <p:cNvSpPr/>
          <p:nvPr/>
        </p:nvSpPr>
        <p:spPr>
          <a:xfrm>
            <a:off x="3630539" y="2245373"/>
            <a:ext cx="1715823" cy="1715823"/>
          </a:xfrm>
          <a:prstGeom prst="noSmoking">
            <a:avLst/>
          </a:prstGeom>
          <a:solidFill>
            <a:schemeClr val="accent6"/>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childTnLst>
                                </p:cTn>
                              </p:par>
                            </p:childTnLst>
                          </p:cTn>
                        </p:par>
                        <p:par>
                          <p:cTn id="30" fill="hold">
                            <p:stCondLst>
                              <p:cond delay="1000"/>
                            </p:stCondLst>
                            <p:childTnLst>
                              <p:par>
                                <p:cTn id="31" presetID="9" presetClass="emph" presetSubtype="0" grpId="1" nodeType="afterEffect">
                                  <p:stCondLst>
                                    <p:cond delay="0"/>
                                  </p:stCondLst>
                                  <p:childTnLst>
                                    <p:set>
                                      <p:cBhvr rctx="PPT">
                                        <p:cTn id="32" dur="indefinite"/>
                                        <p:tgtEl>
                                          <p:spTgt spid="13"/>
                                        </p:tgtEl>
                                        <p:attrNameLst>
                                          <p:attrName>style.opacity</p:attrName>
                                        </p:attrNameLst>
                                      </p:cBhvr>
                                      <p:to>
                                        <p:strVal val="0.5"/>
                                      </p:to>
                                    </p:set>
                                    <p:animEffect filter="image" prLst="opacity: 0.5">
                                      <p:cBhvr rctx="IE">
                                        <p:cTn id="33" dur="indefinite"/>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 grpId="1" animBg="1"/>
      <p:bldP spid="9" grpId="0" animBg="1"/>
      <p:bldP spid="11" grpId="0" animBg="1"/>
      <p:bldP spid="14"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t>Use: HTTPS-Everywhere for Apps</a:t>
            </a:r>
            <a:endParaRPr lang="en-US" sz="3700" dirty="0"/>
          </a:p>
        </p:txBody>
      </p:sp>
      <p:sp>
        <p:nvSpPr>
          <p:cNvPr id="3" name="Slide Number Placeholder 2"/>
          <p:cNvSpPr>
            <a:spLocks noGrp="1"/>
          </p:cNvSpPr>
          <p:nvPr>
            <p:ph type="sldNum" sz="quarter" idx="12"/>
          </p:nvPr>
        </p:nvSpPr>
        <p:spPr/>
        <p:txBody>
          <a:bodyPr>
            <a:normAutofit/>
          </a:bodyPr>
          <a:lstStyle/>
          <a:p>
            <a:fld id="{A035F0E7-8A13-8B48-BBC5-DCE544D1D84F}" type="slidenum">
              <a:rPr lang="en-US" smtClean="0"/>
              <a:pPr/>
              <a:t>14</a:t>
            </a:fld>
            <a:endParaRPr lang="en-US"/>
          </a:p>
        </p:txBody>
      </p:sp>
      <p:pic>
        <p:nvPicPr>
          <p:cNvPr id="7" name="Picture 6" descr="phone.png"/>
          <p:cNvPicPr>
            <a:picLocks noChangeAspect="1"/>
          </p:cNvPicPr>
          <p:nvPr/>
        </p:nvPicPr>
        <p:blipFill>
          <a:blip r:embed="rId3"/>
          <a:stretch>
            <a:fillRect/>
          </a:stretch>
        </p:blipFill>
        <p:spPr>
          <a:xfrm>
            <a:off x="612648" y="1770411"/>
            <a:ext cx="2672475" cy="4579847"/>
          </a:xfrm>
          <a:prstGeom prst="rect">
            <a:avLst/>
          </a:prstGeom>
        </p:spPr>
      </p:pic>
      <p:sp>
        <p:nvSpPr>
          <p:cNvPr id="12" name="Cloud 11"/>
          <p:cNvSpPr/>
          <p:nvPr/>
        </p:nvSpPr>
        <p:spPr>
          <a:xfrm>
            <a:off x="5945608" y="1770411"/>
            <a:ext cx="2829216" cy="1993264"/>
          </a:xfrm>
          <a:prstGeom prst="cloud">
            <a:avLst/>
          </a:prstGeom>
          <a:solidFill>
            <a:schemeClr val="accent6"/>
          </a:solidFill>
          <a:ln>
            <a:solidFill>
              <a:schemeClr val="tx1"/>
            </a:solidFill>
          </a:ln>
        </p:spPr>
        <p:style>
          <a:lnRef idx="1">
            <a:schemeClr val="accent2"/>
          </a:lnRef>
          <a:fillRef idx="3">
            <a:schemeClr val="accent2"/>
          </a:fillRef>
          <a:effectRef idx="2">
            <a:schemeClr val="accent2"/>
          </a:effectRef>
          <a:fontRef idx="minor">
            <a:schemeClr val="lt1"/>
          </a:fontRef>
        </p:style>
        <p:txBody>
          <a:bodyPr wrap="none" rtlCol="0" anchor="ctr">
            <a:noAutofit/>
          </a:bodyPr>
          <a:lstStyle/>
          <a:p>
            <a:pPr algn="ctr"/>
            <a:r>
              <a:rPr lang="en-US" sz="3400" dirty="0" smtClean="0"/>
              <a:t>  http://</a:t>
            </a:r>
          </a:p>
          <a:p>
            <a:pPr algn="ctr"/>
            <a:r>
              <a:rPr lang="en-US" sz="3400" dirty="0" err="1" smtClean="0"/>
              <a:t>example.com</a:t>
            </a:r>
            <a:endParaRPr lang="en-US" sz="3400" dirty="0"/>
          </a:p>
        </p:txBody>
      </p:sp>
      <p:pic>
        <p:nvPicPr>
          <p:cNvPr id="9" name="Picture 8" descr="HTTPS-Everywhere.png"/>
          <p:cNvPicPr>
            <a:picLocks noChangeAspect="1"/>
          </p:cNvPicPr>
          <p:nvPr/>
        </p:nvPicPr>
        <p:blipFill>
          <a:blip r:embed="rId4"/>
          <a:stretch>
            <a:fillRect/>
          </a:stretch>
        </p:blipFill>
        <p:spPr>
          <a:xfrm>
            <a:off x="904775" y="2979483"/>
            <a:ext cx="2137512" cy="1846573"/>
          </a:xfrm>
          <a:prstGeom prst="rect">
            <a:avLst/>
          </a:prstGeom>
        </p:spPr>
      </p:pic>
      <p:sp>
        <p:nvSpPr>
          <p:cNvPr id="11" name="TextBox 10"/>
          <p:cNvSpPr txBox="1"/>
          <p:nvPr/>
        </p:nvSpPr>
        <p:spPr>
          <a:xfrm>
            <a:off x="0" y="6488668"/>
            <a:ext cx="6424129" cy="369332"/>
          </a:xfrm>
          <a:prstGeom prst="rect">
            <a:avLst/>
          </a:prstGeom>
          <a:noFill/>
        </p:spPr>
        <p:txBody>
          <a:bodyPr wrap="none" rtlCol="0">
            <a:spAutoFit/>
          </a:bodyPr>
          <a:lstStyle/>
          <a:p>
            <a:r>
              <a:rPr lang="en-US" dirty="0" smtClean="0"/>
              <a:t>HTTPS Everywhere Project: https://</a:t>
            </a:r>
            <a:r>
              <a:rPr lang="en-US" dirty="0" err="1" smtClean="0"/>
              <a:t>www.eff.org</a:t>
            </a:r>
            <a:r>
              <a:rPr lang="en-US" dirty="0" smtClean="0"/>
              <a:t>/https-everywhere</a:t>
            </a:r>
            <a:endParaRPr lang="en-US" dirty="0"/>
          </a:p>
        </p:txBody>
      </p:sp>
      <p:sp>
        <p:nvSpPr>
          <p:cNvPr id="17" name="Cloud 16"/>
          <p:cNvSpPr/>
          <p:nvPr/>
        </p:nvSpPr>
        <p:spPr>
          <a:xfrm>
            <a:off x="5936018" y="4356994"/>
            <a:ext cx="2829216" cy="1993264"/>
          </a:xfrm>
          <a:prstGeom prst="cloud">
            <a:avLst/>
          </a:prstGeom>
          <a:solidFill>
            <a:srgbClr val="008000"/>
          </a:solidFill>
          <a:ln>
            <a:solidFill>
              <a:schemeClr val="tx1"/>
            </a:solidFill>
          </a:ln>
        </p:spPr>
        <p:style>
          <a:lnRef idx="1">
            <a:schemeClr val="accent2"/>
          </a:lnRef>
          <a:fillRef idx="3">
            <a:schemeClr val="accent2"/>
          </a:fillRef>
          <a:effectRef idx="2">
            <a:schemeClr val="accent2"/>
          </a:effectRef>
          <a:fontRef idx="minor">
            <a:schemeClr val="lt1"/>
          </a:fontRef>
        </p:style>
        <p:txBody>
          <a:bodyPr wrap="none" rtlCol="0" anchor="ctr">
            <a:noAutofit/>
          </a:bodyPr>
          <a:lstStyle/>
          <a:p>
            <a:pPr algn="ctr"/>
            <a:r>
              <a:rPr lang="en-US" sz="3400" dirty="0" smtClean="0"/>
              <a:t>  https://</a:t>
            </a:r>
          </a:p>
          <a:p>
            <a:pPr algn="ctr"/>
            <a:r>
              <a:rPr lang="en-US" sz="3400" dirty="0" err="1" smtClean="0"/>
              <a:t>example.com</a:t>
            </a:r>
            <a:endParaRPr lang="en-US" sz="3400" dirty="0"/>
          </a:p>
        </p:txBody>
      </p:sp>
      <p:cxnSp>
        <p:nvCxnSpPr>
          <p:cNvPr id="19" name="Curved Connector 18"/>
          <p:cNvCxnSpPr>
            <a:stCxn id="7" idx="3"/>
            <a:endCxn id="12" idx="2"/>
          </p:cNvCxnSpPr>
          <p:nvPr/>
        </p:nvCxnSpPr>
        <p:spPr>
          <a:xfrm flipV="1">
            <a:off x="3285123" y="2767043"/>
            <a:ext cx="2669261" cy="1293292"/>
          </a:xfrm>
          <a:prstGeom prst="curvedConnector3">
            <a:avLst>
              <a:gd name="adj1" fmla="val 50000"/>
            </a:avLst>
          </a:prstGeom>
          <a:ln w="127000" cmpd="sng">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20" name="Curved Connector 19"/>
          <p:cNvCxnSpPr>
            <a:stCxn id="7" idx="3"/>
            <a:endCxn id="17" idx="2"/>
          </p:cNvCxnSpPr>
          <p:nvPr/>
        </p:nvCxnSpPr>
        <p:spPr>
          <a:xfrm>
            <a:off x="3285123" y="4060335"/>
            <a:ext cx="2659671" cy="1293291"/>
          </a:xfrm>
          <a:prstGeom prst="curvedConnector3">
            <a:avLst>
              <a:gd name="adj1" fmla="val 50000"/>
            </a:avLst>
          </a:prstGeom>
          <a:ln w="127000" cmpd="sng">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6" name="Rounded Rectangular Callout 15"/>
          <p:cNvSpPr/>
          <p:nvPr/>
        </p:nvSpPr>
        <p:spPr>
          <a:xfrm>
            <a:off x="3626661" y="1770411"/>
            <a:ext cx="1539571" cy="755824"/>
          </a:xfrm>
          <a:prstGeom prst="wedgeRoundRectCallout">
            <a:avLst>
              <a:gd name="adj1" fmla="val 20791"/>
              <a:gd name="adj2" fmla="val 133488"/>
              <a:gd name="adj3" fmla="val 16667"/>
            </a:avLst>
          </a:prstGeom>
          <a:solidFill>
            <a:schemeClr val="accent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HTTP</a:t>
            </a:r>
            <a:endParaRPr lang="en-US" sz="4000" dirty="0"/>
          </a:p>
        </p:txBody>
      </p:sp>
      <p:sp>
        <p:nvSpPr>
          <p:cNvPr id="15" name="Rounded Rectangular Callout 14"/>
          <p:cNvSpPr/>
          <p:nvPr/>
        </p:nvSpPr>
        <p:spPr>
          <a:xfrm>
            <a:off x="3626661" y="5594434"/>
            <a:ext cx="1539571" cy="755824"/>
          </a:xfrm>
          <a:prstGeom prst="wedgeRoundRectCallout">
            <a:avLst>
              <a:gd name="adj1" fmla="val 23291"/>
              <a:gd name="adj2" fmla="val -129574"/>
              <a:gd name="adj3" fmla="val 16667"/>
            </a:avLst>
          </a:prstGeom>
          <a:solidFill>
            <a:srgbClr val="008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t>HTTPS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1000"/>
                                        <p:tgtEl>
                                          <p:spTgt spid="19"/>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childTnLst>
                                </p:cTn>
                              </p:par>
                            </p:childTnLst>
                          </p:cTn>
                        </p:par>
                        <p:par>
                          <p:cTn id="26" fill="hold">
                            <p:stCondLst>
                              <p:cond delay="1000"/>
                            </p:stCondLst>
                            <p:childTnLst>
                              <p:par>
                                <p:cTn id="27" presetID="10" presetClass="exit" presetSubtype="0" fill="hold" nodeType="afterEffect">
                                  <p:stCondLst>
                                    <p:cond delay="0"/>
                                  </p:stCondLst>
                                  <p:childTnLst>
                                    <p:animEffect transition="out" filter="fade">
                                      <p:cBhvr>
                                        <p:cTn id="28" dur="1000"/>
                                        <p:tgtEl>
                                          <p:spTgt spid="19"/>
                                        </p:tgtEl>
                                      </p:cBhvr>
                                    </p:animEffect>
                                    <p:set>
                                      <p:cBhvr>
                                        <p:cTn id="29" dur="1" fill="hold">
                                          <p:stCondLst>
                                            <p:cond delay="999"/>
                                          </p:stCondLst>
                                        </p:cTn>
                                        <p:tgtEl>
                                          <p:spTgt spid="19"/>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1000"/>
                                        <p:tgtEl>
                                          <p:spTgt spid="16"/>
                                        </p:tgtEl>
                                      </p:cBhvr>
                                    </p:animEffect>
                                    <p:set>
                                      <p:cBhvr>
                                        <p:cTn id="32" dur="1" fill="hold">
                                          <p:stCondLst>
                                            <p:cond delay="999"/>
                                          </p:stCondLst>
                                        </p:cTn>
                                        <p:tgtEl>
                                          <p:spTgt spid="16"/>
                                        </p:tgtEl>
                                        <p:attrNameLst>
                                          <p:attrName>style.visibility</p:attrName>
                                        </p:attrNameLst>
                                      </p:cBhvr>
                                      <p:to>
                                        <p:strVal val="hidden"/>
                                      </p:to>
                                    </p:se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6" grpId="0" animBg="1"/>
      <p:bldP spid="16" grpId="1" animBg="1"/>
      <p:bldP spid="15"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25" name="Shape 24"/>
          <p:cNvCxnSpPr>
            <a:stCxn id="18" idx="0"/>
            <a:endCxn id="17" idx="2"/>
          </p:cNvCxnSpPr>
          <p:nvPr/>
        </p:nvCxnSpPr>
        <p:spPr>
          <a:xfrm flipV="1">
            <a:off x="7031526" y="3516528"/>
            <a:ext cx="690582" cy="1837098"/>
          </a:xfrm>
          <a:prstGeom prst="bentConnector2">
            <a:avLst/>
          </a:prstGeom>
          <a:ln w="76200" cmpd="sng">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Autofit/>
          </a:bodyPr>
          <a:lstStyle/>
          <a:p>
            <a:r>
              <a:rPr lang="en-US" sz="3700" dirty="0" smtClean="0"/>
              <a:t>Use: Automatic Localization</a:t>
            </a:r>
            <a:endParaRPr lang="en-US" sz="3700" dirty="0"/>
          </a:p>
        </p:txBody>
      </p:sp>
      <p:sp>
        <p:nvSpPr>
          <p:cNvPr id="3" name="Slide Number Placeholder 2"/>
          <p:cNvSpPr>
            <a:spLocks noGrp="1"/>
          </p:cNvSpPr>
          <p:nvPr>
            <p:ph type="sldNum" sz="quarter" idx="12"/>
          </p:nvPr>
        </p:nvSpPr>
        <p:spPr/>
        <p:txBody>
          <a:bodyPr>
            <a:normAutofit/>
          </a:bodyPr>
          <a:lstStyle/>
          <a:p>
            <a:fld id="{A035F0E7-8A13-8B48-BBC5-DCE544D1D84F}" type="slidenum">
              <a:rPr lang="en-US" smtClean="0"/>
              <a:pPr/>
              <a:t>15</a:t>
            </a:fld>
            <a:endParaRPr lang="en-US"/>
          </a:p>
        </p:txBody>
      </p:sp>
      <p:pic>
        <p:nvPicPr>
          <p:cNvPr id="7" name="Picture 6" descr="phone.png"/>
          <p:cNvPicPr>
            <a:picLocks noChangeAspect="1"/>
          </p:cNvPicPr>
          <p:nvPr/>
        </p:nvPicPr>
        <p:blipFill>
          <a:blip r:embed="rId3"/>
          <a:stretch>
            <a:fillRect/>
          </a:stretch>
        </p:blipFill>
        <p:spPr>
          <a:xfrm>
            <a:off x="612648" y="1770411"/>
            <a:ext cx="2672475" cy="4579847"/>
          </a:xfrm>
          <a:prstGeom prst="rect">
            <a:avLst/>
          </a:prstGeom>
        </p:spPr>
      </p:pic>
      <p:sp>
        <p:nvSpPr>
          <p:cNvPr id="17" name="Rectangle 16"/>
          <p:cNvSpPr/>
          <p:nvPr/>
        </p:nvSpPr>
        <p:spPr>
          <a:xfrm>
            <a:off x="6678167" y="2649548"/>
            <a:ext cx="2087881" cy="8669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500" dirty="0" smtClean="0"/>
              <a:t>App Code</a:t>
            </a:r>
            <a:endParaRPr lang="en-US" sz="3500" dirty="0"/>
          </a:p>
        </p:txBody>
      </p:sp>
      <p:sp>
        <p:nvSpPr>
          <p:cNvPr id="18" name="Cloud 17"/>
          <p:cNvSpPr/>
          <p:nvPr/>
        </p:nvSpPr>
        <p:spPr>
          <a:xfrm>
            <a:off x="4204668" y="4356994"/>
            <a:ext cx="2829216" cy="1993264"/>
          </a:xfrm>
          <a:prstGeom prst="cloud">
            <a:avLst/>
          </a:prstGeom>
        </p:spPr>
        <p:style>
          <a:lnRef idx="1">
            <a:schemeClr val="accent2"/>
          </a:lnRef>
          <a:fillRef idx="3">
            <a:schemeClr val="accent2"/>
          </a:fillRef>
          <a:effectRef idx="2">
            <a:schemeClr val="accent2"/>
          </a:effectRef>
          <a:fontRef idx="minor">
            <a:schemeClr val="lt1"/>
          </a:fontRef>
        </p:style>
        <p:txBody>
          <a:bodyPr wrap="none" rtlCol="0" anchor="ctr">
            <a:noAutofit/>
          </a:bodyPr>
          <a:lstStyle/>
          <a:p>
            <a:pPr algn="ctr"/>
            <a:r>
              <a:rPr lang="en-US" sz="3400" dirty="0" smtClean="0"/>
              <a:t>translation</a:t>
            </a:r>
          </a:p>
          <a:p>
            <a:pPr algn="ctr"/>
            <a:r>
              <a:rPr lang="en-US" sz="3400" dirty="0" smtClean="0"/>
              <a:t>service</a:t>
            </a:r>
            <a:endParaRPr lang="en-US" sz="3400" dirty="0"/>
          </a:p>
        </p:txBody>
      </p:sp>
      <p:sp>
        <p:nvSpPr>
          <p:cNvPr id="19" name="Rectangle 18"/>
          <p:cNvSpPr/>
          <p:nvPr/>
        </p:nvSpPr>
        <p:spPr>
          <a:xfrm>
            <a:off x="982844" y="2649548"/>
            <a:ext cx="1935908" cy="8669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100" dirty="0" err="1" smtClean="0"/>
              <a:t>Guten</a:t>
            </a:r>
            <a:r>
              <a:rPr lang="en-US" sz="3100" dirty="0" smtClean="0"/>
              <a:t> Tag!</a:t>
            </a:r>
            <a:endParaRPr lang="en-US" sz="3100" dirty="0"/>
          </a:p>
        </p:txBody>
      </p:sp>
      <p:sp>
        <p:nvSpPr>
          <p:cNvPr id="20" name="Left Arrow 19"/>
          <p:cNvSpPr/>
          <p:nvPr/>
        </p:nvSpPr>
        <p:spPr>
          <a:xfrm>
            <a:off x="3285123" y="2649548"/>
            <a:ext cx="3393044" cy="86698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err="1" smtClean="0">
                <a:latin typeface="Consolas"/>
                <a:cs typeface="Consolas"/>
              </a:rPr>
              <a:t>setText("Guten</a:t>
            </a:r>
            <a:r>
              <a:rPr lang="en-US" sz="2000" dirty="0" smtClean="0">
                <a:latin typeface="Consolas"/>
                <a:cs typeface="Consolas"/>
              </a:rPr>
              <a:t> Tag!")</a:t>
            </a:r>
            <a:endParaRPr lang="en-US" sz="2000" dirty="0">
              <a:latin typeface="Consolas"/>
              <a:cs typeface="Consolas"/>
            </a:endParaRPr>
          </a:p>
        </p:txBody>
      </p:sp>
      <p:cxnSp>
        <p:nvCxnSpPr>
          <p:cNvPr id="24" name="Shape 23"/>
          <p:cNvCxnSpPr>
            <a:stCxn id="17" idx="2"/>
            <a:endCxn id="18" idx="0"/>
          </p:cNvCxnSpPr>
          <p:nvPr/>
        </p:nvCxnSpPr>
        <p:spPr>
          <a:xfrm rot="5400000">
            <a:off x="6458268" y="4089786"/>
            <a:ext cx="1837098" cy="690582"/>
          </a:xfrm>
          <a:prstGeom prst="bentConnector2">
            <a:avLst/>
          </a:prstGeom>
          <a:ln w="76200" cmpd="sng">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7126150" y="4356994"/>
            <a:ext cx="1876836"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latin typeface="Consolas"/>
                <a:cs typeface="Consolas"/>
              </a:rPr>
              <a:t>"</a:t>
            </a:r>
            <a:r>
              <a:rPr lang="en-US" sz="2000" dirty="0" err="1" smtClean="0">
                <a:latin typeface="Consolas"/>
                <a:cs typeface="Consolas"/>
              </a:rPr>
              <a:t>Guten</a:t>
            </a:r>
            <a:r>
              <a:rPr lang="en-US" sz="2000" dirty="0" smtClean="0">
                <a:latin typeface="Consolas"/>
                <a:cs typeface="Consolas"/>
              </a:rPr>
              <a:t> Tag!"</a:t>
            </a:r>
            <a:endParaRPr lang="en-US" sz="2000" dirty="0">
              <a:latin typeface="Consolas"/>
              <a:cs typeface="Consolas"/>
            </a:endParaRPr>
          </a:p>
        </p:txBody>
      </p:sp>
      <p:sp>
        <p:nvSpPr>
          <p:cNvPr id="29" name="TextBox 28"/>
          <p:cNvSpPr txBox="1"/>
          <p:nvPr/>
        </p:nvSpPr>
        <p:spPr>
          <a:xfrm>
            <a:off x="7126150" y="4356994"/>
            <a:ext cx="1735822"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latin typeface="Consolas"/>
                <a:cs typeface="Consolas"/>
              </a:rPr>
              <a:t>"Good Day!"</a:t>
            </a:r>
            <a:endParaRPr lang="en-US" sz="2000" dirty="0">
              <a:latin typeface="Consolas"/>
              <a:cs typeface="Consolas"/>
            </a:endParaRPr>
          </a:p>
        </p:txBody>
      </p:sp>
      <p:sp>
        <p:nvSpPr>
          <p:cNvPr id="30" name="Rectangle 29"/>
          <p:cNvSpPr/>
          <p:nvPr/>
        </p:nvSpPr>
        <p:spPr>
          <a:xfrm>
            <a:off x="982844" y="2649548"/>
            <a:ext cx="1935908" cy="8669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100" dirty="0" smtClean="0"/>
              <a:t>Good Day!</a:t>
            </a:r>
            <a:endParaRPr lang="en-US" sz="3100" dirty="0"/>
          </a:p>
        </p:txBody>
      </p:sp>
      <p:sp>
        <p:nvSpPr>
          <p:cNvPr id="31" name="Left Arrow 30"/>
          <p:cNvSpPr/>
          <p:nvPr/>
        </p:nvSpPr>
        <p:spPr>
          <a:xfrm>
            <a:off x="3285123" y="2649548"/>
            <a:ext cx="3393044" cy="86698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err="1" smtClean="0">
                <a:latin typeface="Consolas"/>
                <a:cs typeface="Consolas"/>
              </a:rPr>
              <a:t>setText("Good</a:t>
            </a:r>
            <a:r>
              <a:rPr lang="en-US" sz="2000" dirty="0" smtClean="0">
                <a:latin typeface="Consolas"/>
                <a:cs typeface="Consolas"/>
              </a:rPr>
              <a:t> Day!")</a:t>
            </a:r>
            <a:endParaRPr lang="en-US" sz="2000" dirty="0">
              <a:latin typeface="Consolas"/>
              <a:cs typeface="Consola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3" nodeType="clickEffect">
                                  <p:stCondLst>
                                    <p:cond delay="0"/>
                                  </p:stCondLst>
                                  <p:childTnLst>
                                    <p:animEffect transition="out" filter="fade">
                                      <p:cBhvr>
                                        <p:cTn id="19" dur="1000"/>
                                        <p:tgtEl>
                                          <p:spTgt spid="20"/>
                                        </p:tgtEl>
                                      </p:cBhvr>
                                    </p:animEffect>
                                    <p:set>
                                      <p:cBhvr>
                                        <p:cTn id="20" dur="1" fill="hold">
                                          <p:stCondLst>
                                            <p:cond delay="999"/>
                                          </p:stCondLst>
                                        </p:cTn>
                                        <p:tgtEl>
                                          <p:spTgt spid="20"/>
                                        </p:tgtEl>
                                        <p:attrNameLst>
                                          <p:attrName>style.visibility</p:attrName>
                                        </p:attrNameLst>
                                      </p:cBhvr>
                                      <p:to>
                                        <p:strVal val="hidden"/>
                                      </p:to>
                                    </p:se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10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1000"/>
                                        <p:tgtEl>
                                          <p:spTgt spid="28"/>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1000"/>
                                        <p:tgtEl>
                                          <p:spTgt spid="24"/>
                                        </p:tgtEl>
                                      </p:cBhvr>
                                    </p:animEffect>
                                    <p:set>
                                      <p:cBhvr>
                                        <p:cTn id="36" dur="1" fill="hold">
                                          <p:stCondLst>
                                            <p:cond delay="999"/>
                                          </p:stCondLst>
                                        </p:cTn>
                                        <p:tgtEl>
                                          <p:spTgt spid="24"/>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1000"/>
                                        <p:tgtEl>
                                          <p:spTgt spid="28"/>
                                        </p:tgtEl>
                                      </p:cBhvr>
                                    </p:animEffect>
                                    <p:set>
                                      <p:cBhvr>
                                        <p:cTn id="39" dur="1" fill="hold">
                                          <p:stCondLst>
                                            <p:cond delay="999"/>
                                          </p:stCondLst>
                                        </p:cTn>
                                        <p:tgtEl>
                                          <p:spTgt spid="28"/>
                                        </p:tgtEl>
                                        <p:attrNameLst>
                                          <p:attrName>style.visibility</p:attrName>
                                        </p:attrNameLst>
                                      </p:cBhvr>
                                      <p:to>
                                        <p:strVal val="hidden"/>
                                      </p:to>
                                    </p:se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1000"/>
                                        <p:tgtEl>
                                          <p:spTgt spid="2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childTnLst>
                                </p:cTn>
                              </p:par>
                            </p:childTnLst>
                          </p:cTn>
                        </p:par>
                        <p:par>
                          <p:cTn id="47" fill="hold">
                            <p:stCondLst>
                              <p:cond delay="2000"/>
                            </p:stCondLst>
                            <p:childTnLst>
                              <p:par>
                                <p:cTn id="48" presetID="10" presetClass="entr" presetSubtype="0" fill="hold" grpId="0"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1000"/>
                                        <p:tgtEl>
                                          <p:spTgt spid="31"/>
                                        </p:tgtEl>
                                      </p:cBhvr>
                                    </p:animEffect>
                                  </p:childTnLst>
                                </p:cTn>
                              </p:par>
                            </p:childTnLst>
                          </p:cTn>
                        </p:par>
                        <p:par>
                          <p:cTn id="51" fill="hold">
                            <p:stCondLst>
                              <p:cond delay="3000"/>
                            </p:stCondLst>
                            <p:childTnLst>
                              <p:par>
                                <p:cTn id="52" presetID="10" presetClass="exit" presetSubtype="0" fill="hold" grpId="3" nodeType="afterEffect">
                                  <p:stCondLst>
                                    <p:cond delay="0"/>
                                  </p:stCondLst>
                                  <p:childTnLst>
                                    <p:animEffect transition="out" filter="fade">
                                      <p:cBhvr>
                                        <p:cTn id="53" dur="1000"/>
                                        <p:tgtEl>
                                          <p:spTgt spid="19"/>
                                        </p:tgtEl>
                                      </p:cBhvr>
                                    </p:animEffect>
                                    <p:set>
                                      <p:cBhvr>
                                        <p:cTn id="54" dur="1" fill="hold">
                                          <p:stCondLst>
                                            <p:cond delay="999"/>
                                          </p:stCondLst>
                                        </p:cTn>
                                        <p:tgtEl>
                                          <p:spTgt spid="19"/>
                                        </p:tgtEl>
                                        <p:attrNameLst>
                                          <p:attrName>style.visibility</p:attrName>
                                        </p:attrNameLst>
                                      </p:cBhvr>
                                      <p:to>
                                        <p:strVal val="hidden"/>
                                      </p:to>
                                    </p:set>
                                  </p:childTnLst>
                                </p:cTn>
                              </p:par>
                              <p:par>
                                <p:cTn id="55" presetID="10"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19" grpId="3" animBg="1"/>
      <p:bldP spid="20" grpId="0" animBg="1"/>
      <p:bldP spid="20" grpId="3" animBg="1"/>
      <p:bldP spid="28" grpId="0" animBg="1"/>
      <p:bldP spid="28" grpId="1" animBg="1"/>
      <p:bldP spid="29" grpId="0" animBg="1"/>
      <p:bldP spid="30" grpId="0" animBg="1"/>
      <p:bldP spid="31"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quarter" idx="1"/>
          </p:nvPr>
        </p:nvSpPr>
        <p:spPr/>
        <p:txBody>
          <a:bodyPr/>
          <a:lstStyle/>
          <a:p>
            <a:r>
              <a:rPr lang="en-US" dirty="0" smtClean="0"/>
              <a:t>Run-time overhead: (0.2 µ</a:t>
            </a:r>
            <a:r>
              <a:rPr lang="en-US" dirty="0" err="1" smtClean="0"/>
              <a:t>s</a:t>
            </a:r>
            <a:r>
              <a:rPr lang="en-US" dirty="0" smtClean="0"/>
              <a:t>) + handler</a:t>
            </a:r>
          </a:p>
          <a:p>
            <a:r>
              <a:rPr lang="en-US" dirty="0" smtClean="0"/>
              <a:t>Rewrite speed: fast (~5 seconds)</a:t>
            </a:r>
            <a:endParaRPr lang="en-US" baseline="0" dirty="0" smtClean="0"/>
          </a:p>
          <a:p>
            <a:r>
              <a:rPr lang="en-US" dirty="0" smtClean="0"/>
              <a:t>Impact </a:t>
            </a:r>
            <a:r>
              <a:rPr lang="en-US" smtClean="0"/>
              <a:t>on app </a:t>
            </a:r>
            <a:r>
              <a:rPr lang="en-US" baseline="0" smtClean="0"/>
              <a:t>size</a:t>
            </a:r>
            <a:r>
              <a:rPr lang="en-US" baseline="0" dirty="0" smtClean="0"/>
              <a:t>: (0.5% for our policies)</a:t>
            </a:r>
          </a:p>
          <a:p>
            <a:pPr lvl="0"/>
            <a:r>
              <a:rPr lang="en-US" dirty="0" smtClean="0"/>
              <a:t>Policy functionality:</a:t>
            </a:r>
          </a:p>
          <a:p>
            <a:pPr lvl="1"/>
            <a:r>
              <a:rPr lang="en-US" dirty="0" smtClean="0"/>
              <a:t>Applied to over 1,000 apps from Google Play</a:t>
            </a:r>
          </a:p>
          <a:p>
            <a:pPr lvl="1"/>
            <a:r>
              <a:rPr lang="en-US" dirty="0" smtClean="0"/>
              <a:t>Tested rewritten apps in </a:t>
            </a:r>
            <a:r>
              <a:rPr lang="en-US" baseline="0" dirty="0" smtClean="0"/>
              <a:t>emulator</a:t>
            </a:r>
            <a:r>
              <a:rPr lang="en-US" dirty="0" smtClean="0"/>
              <a:t> &amp;</a:t>
            </a:r>
            <a:r>
              <a:rPr lang="en-US" baseline="0" dirty="0" smtClean="0"/>
              <a:t> observed handler behavior</a:t>
            </a:r>
          </a:p>
        </p:txBody>
      </p:sp>
      <p:sp>
        <p:nvSpPr>
          <p:cNvPr id="4" name="Slide Number Placeholder 3"/>
          <p:cNvSpPr>
            <a:spLocks noGrp="1"/>
          </p:cNvSpPr>
          <p:nvPr>
            <p:ph type="sldNum" sz="quarter" idx="12"/>
          </p:nvPr>
        </p:nvSpPr>
        <p:spPr/>
        <p:txBody>
          <a:bodyPr>
            <a:normAutofit/>
          </a:bodyPr>
          <a:lstStyle/>
          <a:p>
            <a:fld id="{A035F0E7-8A13-8B48-BBC5-DCE544D1D84F}" type="slidenum">
              <a:rPr lang="en-US" smtClean="0"/>
              <a:pPr/>
              <a:t>16</a:t>
            </a:fld>
            <a:endParaRPr lang="en-US"/>
          </a:p>
        </p:txBody>
      </p:sp>
      <p:graphicFrame>
        <p:nvGraphicFramePr>
          <p:cNvPr id="5" name="Table 4"/>
          <p:cNvGraphicFramePr>
            <a:graphicFrameLocks noGrp="1"/>
          </p:cNvGraphicFramePr>
          <p:nvPr/>
        </p:nvGraphicFramePr>
        <p:xfrm>
          <a:off x="2847473" y="4881563"/>
          <a:ext cx="3449054" cy="1483360"/>
        </p:xfrm>
        <a:graphic>
          <a:graphicData uri="http://schemas.openxmlformats.org/drawingml/2006/table">
            <a:tbl>
              <a:tblPr firstRow="1" bandRow="1">
                <a:tableStyleId>{B301B821-A1FF-4177-AEE7-76D212191A09}</a:tableStyleId>
              </a:tblPr>
              <a:tblGrid>
                <a:gridCol w="2326106"/>
                <a:gridCol w="1122948"/>
              </a:tblGrid>
              <a:tr h="370840">
                <a:tc>
                  <a:txBody>
                    <a:bodyPr/>
                    <a:lstStyle/>
                    <a:p>
                      <a:r>
                        <a:rPr lang="en-US" dirty="0" smtClean="0"/>
                        <a:t>Transformation Policy</a:t>
                      </a:r>
                      <a:endParaRPr lang="en-US" dirty="0"/>
                    </a:p>
                  </a:txBody>
                  <a:tcPr/>
                </a:tc>
                <a:tc>
                  <a:txBody>
                    <a:bodyPr/>
                    <a:lstStyle/>
                    <a:p>
                      <a:r>
                        <a:rPr lang="en-US" dirty="0" smtClean="0"/>
                        <a:t>Success</a:t>
                      </a:r>
                      <a:endParaRPr lang="en-US" dirty="0"/>
                    </a:p>
                  </a:txBody>
                  <a:tcPr/>
                </a:tc>
              </a:tr>
              <a:tr h="370840">
                <a:tc>
                  <a:txBody>
                    <a:bodyPr/>
                    <a:lstStyle/>
                    <a:p>
                      <a:r>
                        <a:rPr lang="en-US" dirty="0" smtClean="0"/>
                        <a:t>Network Access Control</a:t>
                      </a:r>
                      <a:endParaRPr lang="en-US" dirty="0"/>
                    </a:p>
                  </a:txBody>
                  <a:tcPr/>
                </a:tc>
                <a:tc>
                  <a:txBody>
                    <a:bodyPr/>
                    <a:lstStyle/>
                    <a:p>
                      <a:r>
                        <a:rPr lang="en-US" dirty="0" smtClean="0"/>
                        <a:t>99.5%</a:t>
                      </a:r>
                      <a:endParaRPr lang="en-US" dirty="0"/>
                    </a:p>
                  </a:txBody>
                  <a:tcPr/>
                </a:tc>
              </a:tr>
              <a:tr h="370840">
                <a:tc>
                  <a:txBody>
                    <a:bodyPr/>
                    <a:lstStyle/>
                    <a:p>
                      <a:r>
                        <a:rPr lang="en-US" dirty="0" smtClean="0"/>
                        <a:t>HTTPS-Everywhere</a:t>
                      </a:r>
                      <a:endParaRPr lang="en-US" dirty="0"/>
                    </a:p>
                  </a:txBody>
                  <a:tcPr/>
                </a:tc>
                <a:tc>
                  <a:txBody>
                    <a:bodyPr/>
                    <a:lstStyle/>
                    <a:p>
                      <a:r>
                        <a:rPr lang="en-US" dirty="0" smtClean="0"/>
                        <a:t>93.2%</a:t>
                      </a:r>
                      <a:endParaRPr lang="en-US" dirty="0"/>
                    </a:p>
                  </a:txBody>
                  <a:tcPr/>
                </a:tc>
              </a:tr>
              <a:tr h="370840">
                <a:tc>
                  <a:txBody>
                    <a:bodyPr/>
                    <a:lstStyle/>
                    <a:p>
                      <a:r>
                        <a:rPr lang="en-US" dirty="0" smtClean="0"/>
                        <a:t>Automatic Localization</a:t>
                      </a:r>
                      <a:endParaRPr lang="en-US" dirty="0"/>
                    </a:p>
                  </a:txBody>
                  <a:tcPr/>
                </a:tc>
                <a:tc>
                  <a:txBody>
                    <a:bodyPr/>
                    <a:lstStyle/>
                    <a:p>
                      <a:r>
                        <a:rPr lang="en-US" dirty="0" smtClean="0"/>
                        <a:t>99.6%</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Slide Number Placeholder 2"/>
          <p:cNvSpPr>
            <a:spLocks noGrp="1"/>
          </p:cNvSpPr>
          <p:nvPr>
            <p:ph type="sldNum" sz="quarter" idx="12"/>
          </p:nvPr>
        </p:nvSpPr>
        <p:spPr/>
        <p:txBody>
          <a:bodyPr>
            <a:normAutofit/>
          </a:bodyPr>
          <a:lstStyle/>
          <a:p>
            <a:fld id="{A035F0E7-8A13-8B48-BBC5-DCE544D1D84F}" type="slidenum">
              <a:rPr lang="en-US" smtClean="0"/>
              <a:pPr/>
              <a:t>17</a:t>
            </a:fld>
            <a:endParaRPr lang="en-US"/>
          </a:p>
        </p:txBody>
      </p:sp>
      <p:sp>
        <p:nvSpPr>
          <p:cNvPr id="4" name="Content Placeholder 3"/>
          <p:cNvSpPr>
            <a:spLocks noGrp="1"/>
          </p:cNvSpPr>
          <p:nvPr>
            <p:ph sz="quarter" idx="1"/>
          </p:nvPr>
        </p:nvSpPr>
        <p:spPr/>
        <p:txBody>
          <a:bodyPr/>
          <a:lstStyle/>
          <a:p>
            <a:r>
              <a:rPr lang="en-US" dirty="0" smtClean="0"/>
              <a:t>In-app</a:t>
            </a:r>
            <a:r>
              <a:rPr lang="en-US" baseline="0" dirty="0" smtClean="0"/>
              <a:t> method interception</a:t>
            </a:r>
          </a:p>
          <a:p>
            <a:r>
              <a:rPr lang="en-US" baseline="0" dirty="0" smtClean="0"/>
              <a:t>App-agnostic policy specification and application</a:t>
            </a:r>
          </a:p>
          <a:p>
            <a:r>
              <a:rPr lang="en-US" baseline="0" dirty="0" smtClean="0"/>
              <a:t>Automatic rewriting, no manual guidance</a:t>
            </a:r>
          </a:p>
          <a:p>
            <a:r>
              <a:rPr lang="en-US" baseline="0" dirty="0" smtClean="0"/>
              <a:t>Rewritten apps deployable to any Android device</a:t>
            </a:r>
          </a:p>
          <a:p>
            <a:endParaRPr lang="en-US" dirty="0" smtClean="0"/>
          </a:p>
          <a:p>
            <a:r>
              <a:rPr lang="en-US" baseline="0" dirty="0" smtClean="0"/>
              <a:t>Coming Soon:</a:t>
            </a:r>
          </a:p>
          <a:p>
            <a:pPr lvl="1">
              <a:buNone/>
            </a:pPr>
            <a:r>
              <a:rPr lang="en-US" sz="6200" dirty="0" err="1" smtClean="0"/>
              <a:t>retroskeleton.com</a:t>
            </a:r>
            <a:endParaRPr lang="en-US" sz="6200" baseline="0" dirty="0" smtClean="0"/>
          </a:p>
        </p:txBody>
      </p:sp>
      <p:pic>
        <p:nvPicPr>
          <p:cNvPr id="5" name="Picture 4" descr="retroskeleton-qr.gif"/>
          <p:cNvPicPr>
            <a:picLocks noChangeAspect="1"/>
          </p:cNvPicPr>
          <p:nvPr/>
        </p:nvPicPr>
        <p:blipFill>
          <a:blip r:embed="rId3"/>
          <a:stretch>
            <a:fillRect/>
          </a:stretch>
        </p:blipFill>
        <p:spPr>
          <a:xfrm>
            <a:off x="6606883" y="4379281"/>
            <a:ext cx="2159165" cy="215916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err="1" smtClean="0"/>
              <a:t>Android</a:t>
            </a:r>
            <a:r>
              <a:rPr lang="en-US" baseline="30000" dirty="0" err="1" smtClean="0"/>
              <a:t>TM</a:t>
            </a:r>
            <a:r>
              <a:rPr lang="en-US" dirty="0" smtClean="0"/>
              <a:t> Platform</a:t>
            </a:r>
            <a:endParaRPr lang="en-US" dirty="0"/>
          </a:p>
        </p:txBody>
      </p:sp>
      <p:sp>
        <p:nvSpPr>
          <p:cNvPr id="4" name="Slide Number Placeholder 3"/>
          <p:cNvSpPr>
            <a:spLocks noGrp="1"/>
          </p:cNvSpPr>
          <p:nvPr>
            <p:ph type="sldNum" sz="quarter" idx="12"/>
          </p:nvPr>
        </p:nvSpPr>
        <p:spPr/>
        <p:txBody>
          <a:bodyPr>
            <a:normAutofit/>
          </a:bodyPr>
          <a:lstStyle/>
          <a:p>
            <a:fld id="{A035F0E7-8A13-8B48-BBC5-DCE544D1D84F}" type="slidenum">
              <a:rPr lang="en-US" smtClean="0"/>
              <a:pPr/>
              <a:t>2</a:t>
            </a:fld>
            <a:endParaRPr lang="en-US"/>
          </a:p>
        </p:txBody>
      </p:sp>
      <p:pic>
        <p:nvPicPr>
          <p:cNvPr id="6" name="Picture 5"/>
          <p:cNvPicPr>
            <a:picLocks noChangeAspect="1"/>
          </p:cNvPicPr>
          <p:nvPr/>
        </p:nvPicPr>
        <p:blipFill>
          <a:blip r:embed="rId3"/>
          <a:stretch>
            <a:fillRect/>
          </a:stretch>
        </p:blipFill>
        <p:spPr>
          <a:xfrm>
            <a:off x="414828" y="2250141"/>
            <a:ext cx="1219200" cy="1219200"/>
          </a:xfrm>
          <a:prstGeom prst="rect">
            <a:avLst/>
          </a:prstGeom>
        </p:spPr>
      </p:pic>
      <p:pic>
        <p:nvPicPr>
          <p:cNvPr id="7" name="Picture 6"/>
          <p:cNvPicPr>
            <a:picLocks noChangeAspect="1"/>
          </p:cNvPicPr>
          <p:nvPr/>
        </p:nvPicPr>
        <p:blipFill>
          <a:blip r:embed="rId4"/>
          <a:stretch>
            <a:fillRect/>
          </a:stretch>
        </p:blipFill>
        <p:spPr>
          <a:xfrm>
            <a:off x="7874064" y="175578"/>
            <a:ext cx="891984" cy="1043622"/>
          </a:xfrm>
          <a:prstGeom prst="rect">
            <a:avLst/>
          </a:prstGeom>
        </p:spPr>
      </p:pic>
      <p:sp>
        <p:nvSpPr>
          <p:cNvPr id="8" name="Content Placeholder 2"/>
          <p:cNvSpPr txBox="1">
            <a:spLocks/>
          </p:cNvSpPr>
          <p:nvPr/>
        </p:nvSpPr>
        <p:spPr>
          <a:xfrm>
            <a:off x="1634028" y="2250142"/>
            <a:ext cx="7132020" cy="1219199"/>
          </a:xfrm>
          <a:prstGeom prst="rect">
            <a:avLst/>
          </a:prstGeom>
        </p:spPr>
        <p:txBody>
          <a:bodyPr vert="horz" anchor="ctr">
            <a:normAutofit/>
          </a:bodyPr>
          <a:lstStyle/>
          <a:p>
            <a:pPr marL="320040" marR="0" lvl="0" indent="-320040" defTabSz="914400" rtl="0" eaLnBrk="1" fontAlgn="auto" latinLnBrk="0" hangingPunct="1">
              <a:lnSpc>
                <a:spcPct val="100000"/>
              </a:lnSpc>
              <a:spcBef>
                <a:spcPts val="700"/>
              </a:spcBef>
              <a:spcAft>
                <a:spcPts val="0"/>
              </a:spcAft>
              <a:buClr>
                <a:schemeClr val="accent2"/>
              </a:buClr>
              <a:buSzPct val="60000"/>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More than 600,000 third-party</a:t>
            </a:r>
            <a:r>
              <a:rPr kumimoji="0" lang="en-US" sz="2900" b="0" i="0" u="none" strike="noStrike" kern="1200" cap="none" spc="0" normalizeH="0" noProof="0" dirty="0" smtClean="0">
                <a:ln>
                  <a:noFill/>
                </a:ln>
                <a:solidFill>
                  <a:schemeClr val="tx1"/>
                </a:solidFill>
                <a:effectLst/>
                <a:uLnTx/>
                <a:uFillTx/>
                <a:latin typeface="+mn-lt"/>
                <a:ea typeface="+mn-ea"/>
                <a:cs typeface="+mn-cs"/>
              </a:rPr>
              <a:t> apps &amp; games on Google </a:t>
            </a:r>
            <a:r>
              <a:rPr kumimoji="0" lang="en-US" sz="2900" b="0" i="0" u="none" strike="noStrike" kern="1200" cap="none" spc="0" normalizeH="0" noProof="0" dirty="0" err="1" smtClean="0">
                <a:ln>
                  <a:noFill/>
                </a:ln>
                <a:solidFill>
                  <a:schemeClr val="tx1"/>
                </a:solidFill>
                <a:effectLst/>
                <a:uLnTx/>
                <a:uFillTx/>
                <a:latin typeface="+mn-lt"/>
                <a:ea typeface="+mn-ea"/>
                <a:cs typeface="+mn-cs"/>
              </a:rPr>
              <a:t>Play</a:t>
            </a:r>
            <a:r>
              <a:rPr kumimoji="0" lang="en-US" sz="2900" b="0" i="0" u="none" strike="noStrike" kern="1200" cap="none" spc="0" normalizeH="0" baseline="30000" noProof="0" dirty="0" err="1" smtClean="0">
                <a:ln>
                  <a:noFill/>
                </a:ln>
                <a:solidFill>
                  <a:schemeClr val="tx1"/>
                </a:solidFill>
                <a:effectLst/>
                <a:uLnTx/>
                <a:uFillTx/>
                <a:latin typeface="+mn-lt"/>
                <a:ea typeface="+mn-ea"/>
                <a:cs typeface="+mn-cs"/>
              </a:rPr>
              <a:t>TM</a:t>
            </a:r>
            <a:r>
              <a:rPr kumimoji="0" lang="en-US" sz="2900" b="0" i="0" u="none" strike="noStrike" kern="1200" cap="none" spc="0" normalizeH="0" noProof="0" dirty="0" smtClean="0">
                <a:ln>
                  <a:noFill/>
                </a:ln>
                <a:solidFill>
                  <a:schemeClr val="tx1"/>
                </a:solidFill>
                <a:effectLst/>
                <a:uLnTx/>
                <a:uFillTx/>
                <a:latin typeface="+mn-lt"/>
                <a:ea typeface="+mn-ea"/>
                <a:cs typeface="+mn-cs"/>
              </a:rPr>
              <a:t> alone</a:t>
            </a: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TextBox 8"/>
          <p:cNvSpPr txBox="1"/>
          <p:nvPr/>
        </p:nvSpPr>
        <p:spPr>
          <a:xfrm>
            <a:off x="1" y="6396335"/>
            <a:ext cx="9144000" cy="492443"/>
          </a:xfrm>
          <a:prstGeom prst="rect">
            <a:avLst/>
          </a:prstGeom>
          <a:noFill/>
        </p:spPr>
        <p:txBody>
          <a:bodyPr wrap="square" rtlCol="0">
            <a:spAutoFit/>
          </a:bodyPr>
          <a:lstStyle/>
          <a:p>
            <a:r>
              <a:rPr lang="en-US" sz="1300" dirty="0" smtClean="0"/>
              <a:t>Android and Google Play are trademarks of Google Inc.  The Android robot is reproduced or modified from work created and shared by Google and used according to terms described in the Creative Commons 3.0 Attribution License.</a:t>
            </a:r>
            <a:endParaRPr lang="en-US" sz="1300" dirty="0"/>
          </a:p>
        </p:txBody>
      </p:sp>
      <p:sp>
        <p:nvSpPr>
          <p:cNvPr id="10" name="Content Placeholder 2"/>
          <p:cNvSpPr txBox="1">
            <a:spLocks/>
          </p:cNvSpPr>
          <p:nvPr/>
        </p:nvSpPr>
        <p:spPr>
          <a:xfrm>
            <a:off x="1634028" y="4225636"/>
            <a:ext cx="7132020" cy="1219200"/>
          </a:xfrm>
          <a:prstGeom prst="rect">
            <a:avLst/>
          </a:prstGeom>
        </p:spPr>
        <p:txBody>
          <a:bodyPr vert="horz" anchor="ctr">
            <a:normAutofit/>
          </a:bodyPr>
          <a:lstStyle/>
          <a:p>
            <a:pPr marL="320040" marR="0" lvl="0" indent="-320040"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“What are these apps doing?”</a:t>
            </a:r>
          </a:p>
          <a:p>
            <a:pPr marL="320040" marR="0" lvl="0" indent="-320040"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n-US" sz="2900" dirty="0" smtClean="0"/>
              <a:t>“How can I control what these apps do?”</a:t>
            </a: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Content Placeholder 2"/>
          <p:cNvSpPr txBox="1">
            <a:spLocks/>
          </p:cNvSpPr>
          <p:nvPr/>
        </p:nvSpPr>
        <p:spPr>
          <a:xfrm>
            <a:off x="414828" y="4225636"/>
            <a:ext cx="1270000" cy="1219200"/>
          </a:xfrm>
          <a:prstGeom prst="rect">
            <a:avLst/>
          </a:prstGeom>
        </p:spPr>
        <p:txBody>
          <a:bodyPr vert="horz" anchor="ctr">
            <a:noAutofit/>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9200" b="0" i="0" u="none" strike="noStrike" kern="1200" cap="none" spc="0" normalizeH="0" baseline="0" noProof="0" dirty="0" smtClean="0">
                <a:ln>
                  <a:noFill/>
                </a:ln>
                <a:solidFill>
                  <a:schemeClr val="tx1"/>
                </a:solidFill>
                <a:effectLst/>
                <a:uLnTx/>
                <a:uFillTx/>
                <a:latin typeface="Calibri"/>
                <a:ea typeface="+mn-ea"/>
                <a:cs typeface="Calibri"/>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Limitations of Android’s Permission System</a:t>
            </a:r>
            <a:endParaRPr lang="en-US" sz="3800" dirty="0"/>
          </a:p>
        </p:txBody>
      </p:sp>
      <p:sp>
        <p:nvSpPr>
          <p:cNvPr id="4" name="Slide Number Placeholder 3"/>
          <p:cNvSpPr>
            <a:spLocks noGrp="1"/>
          </p:cNvSpPr>
          <p:nvPr>
            <p:ph type="sldNum" sz="quarter" idx="12"/>
          </p:nvPr>
        </p:nvSpPr>
        <p:spPr/>
        <p:txBody>
          <a:bodyPr>
            <a:normAutofit/>
          </a:bodyPr>
          <a:lstStyle/>
          <a:p>
            <a:fld id="{A035F0E7-8A13-8B48-BBC5-DCE544D1D84F}" type="slidenum">
              <a:rPr lang="en-US" smtClean="0"/>
              <a:pPr/>
              <a:t>3</a:t>
            </a:fld>
            <a:endParaRPr lang="en-US"/>
          </a:p>
        </p:txBody>
      </p:sp>
      <p:pic>
        <p:nvPicPr>
          <p:cNvPr id="9" name="Picture 8" descr="permissions-only.png"/>
          <p:cNvPicPr>
            <a:picLocks noChangeAspect="1"/>
          </p:cNvPicPr>
          <p:nvPr/>
        </p:nvPicPr>
        <p:blipFill>
          <a:blip r:embed="rId3"/>
          <a:stretch>
            <a:fillRect/>
          </a:stretch>
        </p:blipFill>
        <p:spPr>
          <a:xfrm>
            <a:off x="6175743" y="1272222"/>
            <a:ext cx="2590305" cy="5316942"/>
          </a:xfrm>
          <a:prstGeom prst="rect">
            <a:avLst/>
          </a:prstGeom>
        </p:spPr>
      </p:pic>
      <p:sp>
        <p:nvSpPr>
          <p:cNvPr id="10" name="Oval 9"/>
          <p:cNvSpPr/>
          <p:nvPr/>
        </p:nvSpPr>
        <p:spPr>
          <a:xfrm>
            <a:off x="6175743" y="6117514"/>
            <a:ext cx="2590305" cy="471650"/>
          </a:xfrm>
          <a:prstGeom prst="ellipse">
            <a:avLst/>
          </a:prstGeom>
          <a:solidFill>
            <a:schemeClr val="lt1">
              <a:alpha val="0"/>
            </a:schemeClr>
          </a:solidFill>
          <a:ln w="101600" cmpd="sng"/>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Oval 10"/>
          <p:cNvSpPr/>
          <p:nvPr/>
        </p:nvSpPr>
        <p:spPr>
          <a:xfrm>
            <a:off x="6175743" y="5113074"/>
            <a:ext cx="2590305" cy="637685"/>
          </a:xfrm>
          <a:prstGeom prst="ellipse">
            <a:avLst/>
          </a:prstGeom>
          <a:solidFill>
            <a:schemeClr val="lt1">
              <a:alpha val="0"/>
            </a:schemeClr>
          </a:solidFill>
          <a:ln w="101600" cmpd="sng"/>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Content Placeholder 11"/>
          <p:cNvSpPr>
            <a:spLocks noGrp="1"/>
          </p:cNvSpPr>
          <p:nvPr>
            <p:ph sz="quarter" idx="1"/>
          </p:nvPr>
        </p:nvSpPr>
        <p:spPr/>
        <p:txBody>
          <a:bodyPr/>
          <a:lstStyle/>
          <a:p>
            <a:r>
              <a:rPr lang="en-US" dirty="0" smtClean="0"/>
              <a:t>All or Nothing</a:t>
            </a:r>
          </a:p>
          <a:p>
            <a:endParaRPr lang="en-US" dirty="0" smtClean="0"/>
          </a:p>
          <a:p>
            <a:r>
              <a:rPr lang="en-US" dirty="0" smtClean="0"/>
              <a:t>Coarse-grained</a:t>
            </a:r>
          </a:p>
          <a:p>
            <a:endParaRPr lang="en-US" dirty="0" smtClean="0"/>
          </a:p>
          <a:p>
            <a:r>
              <a:rPr lang="en-US" dirty="0" smtClean="0"/>
              <a:t>No</a:t>
            </a:r>
            <a:r>
              <a:rPr lang="en-US" baseline="0" dirty="0" smtClean="0"/>
              <a:t> revocation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1000"/>
                                        <p:tgtEl>
                                          <p:spTgt spid="10"/>
                                        </p:tgtEl>
                                      </p:cBhvr>
                                    </p:animEffect>
                                    <p:set>
                                      <p:cBhvr>
                                        <p:cTn id="16" dur="1" fill="hold">
                                          <p:stCondLst>
                                            <p:cond delay="999"/>
                                          </p:stCondLst>
                                        </p:cTn>
                                        <p:tgtEl>
                                          <p:spTgt spid="10"/>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1000"/>
                                        <p:tgtEl>
                                          <p:spTgt spid="12">
                                            <p:txEl>
                                              <p:pRg st="2" end="2"/>
                                            </p:txEl>
                                          </p:spTgt>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1000"/>
                                        <p:tgtEl>
                                          <p:spTgt spid="11"/>
                                        </p:tgtEl>
                                      </p:cBhvr>
                                    </p:animEffect>
                                    <p:set>
                                      <p:cBhvr>
                                        <p:cTn id="28" dur="1" fill="hold">
                                          <p:stCondLst>
                                            <p:cond delay="999"/>
                                          </p:stCondLst>
                                        </p:cTn>
                                        <p:tgtEl>
                                          <p:spTgt spid="11"/>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Effect transition="in" filter="fade">
                                      <p:cBhvr>
                                        <p:cTn id="31" dur="10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uiExpand="1"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baseline="0" dirty="0" smtClean="0"/>
              <a:t>Examples: TISSA (TRUST ‘11), Apex (ASIACCS ‘10)</a:t>
            </a:r>
          </a:p>
          <a:p>
            <a:endParaRPr lang="en-US" dirty="0" smtClean="0"/>
          </a:p>
          <a:p>
            <a:r>
              <a:rPr lang="en-US" baseline="0" dirty="0" smtClean="0"/>
              <a:t>Deployment Challenges</a:t>
            </a:r>
          </a:p>
          <a:p>
            <a:pPr lvl="1"/>
            <a:r>
              <a:rPr lang="en-US" baseline="0" dirty="0" smtClean="0"/>
              <a:t>Proprietary binaries for device hardware</a:t>
            </a:r>
          </a:p>
          <a:p>
            <a:pPr lvl="1"/>
            <a:r>
              <a:rPr lang="en-US" baseline="0" dirty="0" smtClean="0"/>
              <a:t>Requires rooting phone, voiding warranty, etc.</a:t>
            </a:r>
          </a:p>
          <a:p>
            <a:pPr lvl="1"/>
            <a:endParaRPr lang="en-US" baseline="0" dirty="0" smtClean="0"/>
          </a:p>
          <a:p>
            <a:r>
              <a:rPr lang="en-US" baseline="0" dirty="0" smtClean="0"/>
              <a:t>Inflexible</a:t>
            </a:r>
          </a:p>
          <a:p>
            <a:pPr lvl="1"/>
            <a:r>
              <a:rPr lang="en-US" dirty="0" smtClean="0"/>
              <a:t>Difficult to enforce app-specific policies</a:t>
            </a:r>
            <a:endParaRPr lang="en-US" baseline="0" dirty="0" smtClean="0"/>
          </a:p>
          <a:p>
            <a:pPr lvl="1"/>
            <a:r>
              <a:rPr lang="en-US" dirty="0" smtClean="0"/>
              <a:t>New behavior requires system changes</a:t>
            </a:r>
            <a:endParaRPr lang="en-US" baseline="0" dirty="0" smtClean="0"/>
          </a:p>
          <a:p>
            <a:pPr lvl="1"/>
            <a:r>
              <a:rPr lang="en-US" dirty="0" smtClean="0"/>
              <a:t>Each Android version requires new implementation</a:t>
            </a:r>
            <a:endParaRPr lang="en-US" baseline="0" dirty="0" smtClean="0"/>
          </a:p>
        </p:txBody>
      </p:sp>
      <p:sp>
        <p:nvSpPr>
          <p:cNvPr id="4" name="Slide Number Placeholder 3"/>
          <p:cNvSpPr>
            <a:spLocks noGrp="1"/>
          </p:cNvSpPr>
          <p:nvPr>
            <p:ph type="sldNum" sz="quarter" idx="12"/>
          </p:nvPr>
        </p:nvSpPr>
        <p:spPr/>
        <p:txBody>
          <a:bodyPr>
            <a:normAutofit/>
          </a:bodyPr>
          <a:lstStyle/>
          <a:p>
            <a:fld id="{A035F0E7-8A13-8B48-BBC5-DCE544D1D84F}" type="slidenum">
              <a:rPr lang="en-US" smtClean="0"/>
              <a:pPr/>
              <a:t>4</a:t>
            </a:fld>
            <a:endParaRPr lang="en-US"/>
          </a:p>
        </p:txBody>
      </p:sp>
      <p:sp>
        <p:nvSpPr>
          <p:cNvPr id="5" name="Title 4"/>
          <p:cNvSpPr>
            <a:spLocks noGrp="1"/>
          </p:cNvSpPr>
          <p:nvPr>
            <p:ph type="title"/>
          </p:nvPr>
        </p:nvSpPr>
        <p:spPr/>
        <p:txBody>
          <a:bodyPr>
            <a:noAutofit/>
          </a:bodyPr>
          <a:lstStyle/>
          <a:p>
            <a:r>
              <a:rPr lang="en-US" sz="3800" dirty="0" smtClean="0"/>
              <a:t>Current Proposals: Platform Modifications</a:t>
            </a:r>
            <a:endParaRPr lang="en-US" sz="3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i="1" dirty="0" smtClean="0"/>
              <a:t>Observe and control the behavior of third-party apps</a:t>
            </a:r>
          </a:p>
          <a:p>
            <a:endParaRPr lang="en-US" dirty="0" smtClean="0"/>
          </a:p>
          <a:p>
            <a:r>
              <a:rPr lang="en-US" dirty="0" smtClean="0"/>
              <a:t>Devices</a:t>
            </a:r>
          </a:p>
          <a:p>
            <a:pPr lvl="1"/>
            <a:r>
              <a:rPr lang="en-US" dirty="0" smtClean="0"/>
              <a:t>Require no platform modifications</a:t>
            </a:r>
          </a:p>
          <a:p>
            <a:r>
              <a:rPr lang="en-US" dirty="0" smtClean="0"/>
              <a:t>Approach</a:t>
            </a:r>
          </a:p>
          <a:p>
            <a:pPr lvl="1"/>
            <a:r>
              <a:rPr lang="en-US" dirty="0" smtClean="0"/>
              <a:t>Powerful</a:t>
            </a:r>
          </a:p>
          <a:p>
            <a:pPr lvl="1"/>
            <a:r>
              <a:rPr lang="en-US" dirty="0" smtClean="0"/>
              <a:t>Complete</a:t>
            </a:r>
          </a:p>
          <a:p>
            <a:r>
              <a:rPr lang="en-US" dirty="0" smtClean="0"/>
              <a:t>Policy</a:t>
            </a:r>
          </a:p>
          <a:p>
            <a:pPr lvl="1"/>
            <a:r>
              <a:rPr lang="en-US" dirty="0" smtClean="0"/>
              <a:t>App-independent</a:t>
            </a:r>
          </a:p>
          <a:p>
            <a:pPr lvl="1"/>
            <a:r>
              <a:rPr lang="en-US" dirty="0" smtClean="0"/>
              <a:t>Applied automatically</a:t>
            </a:r>
          </a:p>
          <a:p>
            <a:pPr lvl="1"/>
            <a:endParaRPr lang="en-US" dirty="0" smtClean="0"/>
          </a:p>
          <a:p>
            <a:r>
              <a:rPr lang="en-US" dirty="0" smtClean="0"/>
              <a:t>Non-goal: prevent detection by app</a:t>
            </a:r>
            <a:endParaRPr lang="en-US" dirty="0"/>
          </a:p>
        </p:txBody>
      </p:sp>
      <p:sp>
        <p:nvSpPr>
          <p:cNvPr id="4" name="Slide Number Placeholder 3"/>
          <p:cNvSpPr>
            <a:spLocks noGrp="1"/>
          </p:cNvSpPr>
          <p:nvPr>
            <p:ph type="sldNum" sz="quarter" idx="12"/>
          </p:nvPr>
        </p:nvSpPr>
        <p:spPr/>
        <p:txBody>
          <a:bodyPr>
            <a:normAutofit/>
          </a:bodyPr>
          <a:lstStyle/>
          <a:p>
            <a:fld id="{A035F0E7-8A13-8B48-BBC5-DCE544D1D84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Rewriting Android Apps</a:t>
            </a:r>
            <a:endParaRPr lang="en-US" dirty="0"/>
          </a:p>
        </p:txBody>
      </p:sp>
      <p:sp>
        <p:nvSpPr>
          <p:cNvPr id="3" name="Content Placeholder 2"/>
          <p:cNvSpPr>
            <a:spLocks noGrp="1"/>
          </p:cNvSpPr>
          <p:nvPr>
            <p:ph sz="quarter" idx="1"/>
          </p:nvPr>
        </p:nvSpPr>
        <p:spPr/>
        <p:txBody>
          <a:bodyPr/>
          <a:lstStyle/>
          <a:p>
            <a:r>
              <a:rPr lang="en-US" dirty="0" smtClean="0"/>
              <a:t>Observations:</a:t>
            </a:r>
          </a:p>
          <a:p>
            <a:pPr lvl="1"/>
            <a:r>
              <a:rPr lang="en-US" dirty="0" smtClean="0"/>
              <a:t>Apps interact with device via platform API method calls</a:t>
            </a:r>
          </a:p>
          <a:p>
            <a:pPr lvl="1"/>
            <a:r>
              <a:rPr lang="en-US" dirty="0" smtClean="0"/>
              <a:t>95% of apps are implemented entirely in </a:t>
            </a:r>
            <a:r>
              <a:rPr lang="en-US" dirty="0" err="1" smtClean="0"/>
              <a:t>Dalvik</a:t>
            </a:r>
            <a:endParaRPr lang="en-US" dirty="0" smtClean="0"/>
          </a:p>
          <a:p>
            <a:pPr lvl="1"/>
            <a:r>
              <a:rPr lang="en-US" dirty="0" err="1" smtClean="0"/>
              <a:t>Dalvik</a:t>
            </a:r>
            <a:r>
              <a:rPr lang="en-US" dirty="0" smtClean="0"/>
              <a:t> </a:t>
            </a:r>
            <a:r>
              <a:rPr lang="en-US" dirty="0" err="1" smtClean="0"/>
              <a:t>bytecode</a:t>
            </a:r>
            <a:r>
              <a:rPr lang="en-US" dirty="0" smtClean="0"/>
              <a:t> is structured &amp; unambiguous</a:t>
            </a:r>
          </a:p>
          <a:p>
            <a:endParaRPr lang="en-US" dirty="0" smtClean="0"/>
          </a:p>
          <a:p>
            <a:r>
              <a:rPr lang="en-US" baseline="0" dirty="0" smtClean="0"/>
              <a:t>Our approach: </a:t>
            </a:r>
            <a:r>
              <a:rPr lang="en-US" b="1" baseline="0" dirty="0" smtClean="0"/>
              <a:t>in-app method-call interception via automatic </a:t>
            </a:r>
            <a:r>
              <a:rPr lang="en-US" b="1" baseline="0" dirty="0" err="1" smtClean="0"/>
              <a:t>bytecode</a:t>
            </a:r>
            <a:r>
              <a:rPr lang="en-US" b="1" baseline="0" dirty="0" smtClean="0"/>
              <a:t> rewriting</a:t>
            </a:r>
          </a:p>
        </p:txBody>
      </p:sp>
      <p:sp>
        <p:nvSpPr>
          <p:cNvPr id="4" name="Slide Number Placeholder 3"/>
          <p:cNvSpPr>
            <a:spLocks noGrp="1"/>
          </p:cNvSpPr>
          <p:nvPr>
            <p:ph type="sldNum" sz="quarter" idx="12"/>
          </p:nvPr>
        </p:nvSpPr>
        <p:spPr/>
        <p:txBody>
          <a:bodyPr>
            <a:normAutofit/>
          </a:bodyPr>
          <a:lstStyle/>
          <a:p>
            <a:fld id="{A035F0E7-8A13-8B48-BBC5-DCE544D1D84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RetroSkeleton</a:t>
            </a:r>
            <a:endParaRPr lang="en-US" dirty="0"/>
          </a:p>
        </p:txBody>
      </p:sp>
      <p:sp>
        <p:nvSpPr>
          <p:cNvPr id="4" name="Hexagon 3"/>
          <p:cNvSpPr/>
          <p:nvPr/>
        </p:nvSpPr>
        <p:spPr>
          <a:xfrm>
            <a:off x="3766280" y="1736366"/>
            <a:ext cx="2962724" cy="4041316"/>
          </a:xfrm>
          <a:prstGeom prst="hexagon">
            <a:avLst/>
          </a:prstGeom>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Automatic App Analysis &amp; Rewriting</a:t>
            </a:r>
            <a:endParaRPr lang="en-US" sz="2400" b="1" dirty="0"/>
          </a:p>
        </p:txBody>
      </p:sp>
      <p:sp>
        <p:nvSpPr>
          <p:cNvPr id="6" name="Multidocument 5"/>
          <p:cNvSpPr/>
          <p:nvPr/>
        </p:nvSpPr>
        <p:spPr>
          <a:xfrm>
            <a:off x="333628" y="4255560"/>
            <a:ext cx="2643909" cy="1784002"/>
          </a:xfrm>
          <a:prstGeom prst="flowChartMultidocument">
            <a:avLst/>
          </a:prstGeom>
          <a:ln w="38100" cmpd="sng">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t>Transformation Policy</a:t>
            </a:r>
          </a:p>
          <a:p>
            <a:pPr>
              <a:buFontTx/>
              <a:buChar char="•"/>
            </a:pPr>
            <a:r>
              <a:rPr lang="en-US" dirty="0" smtClean="0"/>
              <a:t> Target Methods</a:t>
            </a:r>
          </a:p>
          <a:p>
            <a:pPr>
              <a:buFontTx/>
              <a:buChar char="•"/>
            </a:pPr>
            <a:r>
              <a:rPr lang="en-US" dirty="0" smtClean="0"/>
              <a:t> Method Handlers</a:t>
            </a:r>
          </a:p>
          <a:p>
            <a:endParaRPr lang="en-US" dirty="0"/>
          </a:p>
        </p:txBody>
      </p:sp>
      <p:sp>
        <p:nvSpPr>
          <p:cNvPr id="7" name="Rectangle 6"/>
          <p:cNvSpPr/>
          <p:nvPr/>
        </p:nvSpPr>
        <p:spPr>
          <a:xfrm>
            <a:off x="1102110" y="1958964"/>
            <a:ext cx="1875427" cy="1192132"/>
          </a:xfrm>
          <a:prstGeom prst="rect">
            <a:avLst/>
          </a:prstGeom>
          <a:ln w="38100" cmpd="sng">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t>Original App</a:t>
            </a:r>
            <a:endParaRPr lang="en-US" sz="2400" b="1" dirty="0"/>
          </a:p>
        </p:txBody>
      </p:sp>
      <p:sp>
        <p:nvSpPr>
          <p:cNvPr id="15" name="TextBox 14"/>
          <p:cNvSpPr txBox="1"/>
          <p:nvPr/>
        </p:nvSpPr>
        <p:spPr>
          <a:xfrm>
            <a:off x="987507" y="6044012"/>
            <a:ext cx="1492529" cy="738664"/>
          </a:xfrm>
          <a:prstGeom prst="rect">
            <a:avLst/>
          </a:prstGeom>
          <a:noFill/>
        </p:spPr>
        <p:txBody>
          <a:bodyPr wrap="none" rtlCol="0">
            <a:spAutoFit/>
          </a:bodyPr>
          <a:lstStyle/>
          <a:p>
            <a:r>
              <a:rPr lang="en-US" sz="4200" dirty="0" smtClean="0"/>
              <a:t>INPUT</a:t>
            </a:r>
            <a:endParaRPr lang="en-US" sz="4200" dirty="0"/>
          </a:p>
        </p:txBody>
      </p:sp>
      <p:sp>
        <p:nvSpPr>
          <p:cNvPr id="16" name="TextBox 15"/>
          <p:cNvSpPr txBox="1"/>
          <p:nvPr/>
        </p:nvSpPr>
        <p:spPr>
          <a:xfrm>
            <a:off x="3844983" y="6044012"/>
            <a:ext cx="2805319" cy="754053"/>
          </a:xfrm>
          <a:prstGeom prst="rect">
            <a:avLst/>
          </a:prstGeom>
          <a:noFill/>
        </p:spPr>
        <p:txBody>
          <a:bodyPr wrap="none" rtlCol="0">
            <a:spAutoFit/>
          </a:bodyPr>
          <a:lstStyle/>
          <a:p>
            <a:r>
              <a:rPr lang="en-US" sz="4200" dirty="0" smtClean="0"/>
              <a:t>REWRITING</a:t>
            </a:r>
            <a:endParaRPr lang="en-US" sz="4200" dirty="0"/>
          </a:p>
        </p:txBody>
      </p:sp>
      <p:sp>
        <p:nvSpPr>
          <p:cNvPr id="17" name="TextBox 16"/>
          <p:cNvSpPr txBox="1"/>
          <p:nvPr/>
        </p:nvSpPr>
        <p:spPr>
          <a:xfrm>
            <a:off x="7049393" y="6044012"/>
            <a:ext cx="1991689" cy="738664"/>
          </a:xfrm>
          <a:prstGeom prst="rect">
            <a:avLst/>
          </a:prstGeom>
          <a:noFill/>
        </p:spPr>
        <p:txBody>
          <a:bodyPr wrap="none" rtlCol="0">
            <a:spAutoFit/>
          </a:bodyPr>
          <a:lstStyle/>
          <a:p>
            <a:r>
              <a:rPr lang="en-US" sz="4200" dirty="0" smtClean="0"/>
              <a:t>OUTPUT</a:t>
            </a:r>
            <a:endParaRPr lang="en-US" sz="4200" dirty="0"/>
          </a:p>
        </p:txBody>
      </p:sp>
      <p:cxnSp>
        <p:nvCxnSpPr>
          <p:cNvPr id="26" name="Shape 25"/>
          <p:cNvCxnSpPr>
            <a:stCxn id="7" idx="3"/>
            <a:endCxn id="4" idx="3"/>
          </p:cNvCxnSpPr>
          <p:nvPr/>
        </p:nvCxnSpPr>
        <p:spPr>
          <a:xfrm>
            <a:off x="2977537" y="2555030"/>
            <a:ext cx="788743" cy="1201994"/>
          </a:xfrm>
          <a:prstGeom prst="bentConnector3">
            <a:avLst>
              <a:gd name="adj1" fmla="val 50000"/>
            </a:avLst>
          </a:prstGeom>
          <a:ln w="76200">
            <a:solidFill>
              <a:schemeClr val="tx1"/>
            </a:solidFill>
            <a:tailEnd type="triangle" w="lg" len="sm"/>
          </a:ln>
        </p:spPr>
        <p:style>
          <a:lnRef idx="2">
            <a:schemeClr val="accent1"/>
          </a:lnRef>
          <a:fillRef idx="0">
            <a:schemeClr val="accent1"/>
          </a:fillRef>
          <a:effectRef idx="1">
            <a:schemeClr val="accent1"/>
          </a:effectRef>
          <a:fontRef idx="minor">
            <a:schemeClr val="tx1"/>
          </a:fontRef>
        </p:style>
      </p:cxnSp>
      <p:cxnSp>
        <p:nvCxnSpPr>
          <p:cNvPr id="28" name="Shape 27"/>
          <p:cNvCxnSpPr>
            <a:stCxn id="6" idx="3"/>
            <a:endCxn id="4" idx="3"/>
          </p:cNvCxnSpPr>
          <p:nvPr/>
        </p:nvCxnSpPr>
        <p:spPr>
          <a:xfrm flipV="1">
            <a:off x="2977537" y="3757024"/>
            <a:ext cx="788743" cy="1390537"/>
          </a:xfrm>
          <a:prstGeom prst="bentConnector3">
            <a:avLst>
              <a:gd name="adj1" fmla="val 50000"/>
            </a:avLst>
          </a:prstGeom>
          <a:ln w="76200">
            <a:solidFill>
              <a:schemeClr val="tx1"/>
            </a:solidFill>
            <a:tailEnd type="triangle" w="lg" len="sm"/>
          </a:ln>
        </p:spPr>
        <p:style>
          <a:lnRef idx="2">
            <a:schemeClr val="accent1"/>
          </a:lnRef>
          <a:fillRef idx="0">
            <a:schemeClr val="accent1"/>
          </a:fillRef>
          <a:effectRef idx="1">
            <a:schemeClr val="accent1"/>
          </a:effectRef>
          <a:fontRef idx="minor">
            <a:schemeClr val="tx1"/>
          </a:fontRef>
        </p:style>
      </p:cxnSp>
      <p:cxnSp>
        <p:nvCxnSpPr>
          <p:cNvPr id="32" name="Elbow Connector 31"/>
          <p:cNvCxnSpPr>
            <a:stCxn id="4" idx="0"/>
            <a:endCxn id="18" idx="1"/>
          </p:cNvCxnSpPr>
          <p:nvPr/>
        </p:nvCxnSpPr>
        <p:spPr>
          <a:xfrm>
            <a:off x="6729004" y="3757024"/>
            <a:ext cx="477940" cy="1588"/>
          </a:xfrm>
          <a:prstGeom prst="bentConnector3">
            <a:avLst>
              <a:gd name="adj1" fmla="val 50000"/>
            </a:avLst>
          </a:prstGeom>
          <a:ln w="76200">
            <a:solidFill>
              <a:schemeClr val="tx1"/>
            </a:solidFill>
            <a:tailEnd type="triangle" w="lg" len="sm"/>
          </a:ln>
        </p:spPr>
        <p:style>
          <a:lnRef idx="2">
            <a:schemeClr val="accent1"/>
          </a:lnRef>
          <a:fillRef idx="0">
            <a:schemeClr val="accent1"/>
          </a:fillRef>
          <a:effectRef idx="1">
            <a:schemeClr val="accent1"/>
          </a:effectRef>
          <a:fontRef idx="minor">
            <a:schemeClr val="tx1"/>
          </a:fontRef>
        </p:style>
      </p:cxnSp>
      <p:sp>
        <p:nvSpPr>
          <p:cNvPr id="34" name="Slide Number Placeholder 33"/>
          <p:cNvSpPr>
            <a:spLocks noGrp="1"/>
          </p:cNvSpPr>
          <p:nvPr>
            <p:ph type="sldNum" sz="quarter" idx="12"/>
          </p:nvPr>
        </p:nvSpPr>
        <p:spPr/>
        <p:txBody>
          <a:bodyPr>
            <a:normAutofit/>
          </a:bodyPr>
          <a:lstStyle/>
          <a:p>
            <a:fld id="{A035F0E7-8A13-8B48-BBC5-DCE544D1D84F}" type="slidenum">
              <a:rPr lang="en-US" smtClean="0"/>
              <a:pPr/>
              <a:t>7</a:t>
            </a:fld>
            <a:endParaRPr lang="en-US"/>
          </a:p>
        </p:txBody>
      </p:sp>
      <p:sp>
        <p:nvSpPr>
          <p:cNvPr id="18" name="Trapezoid 17"/>
          <p:cNvSpPr/>
          <p:nvPr/>
        </p:nvSpPr>
        <p:spPr>
          <a:xfrm>
            <a:off x="7049394" y="3126822"/>
            <a:ext cx="1982466" cy="1260403"/>
          </a:xfrm>
          <a:prstGeom prst="trapezoid">
            <a:avLst/>
          </a:prstGeom>
          <a:ln w="38100" cmpd="sng">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dirty="0" smtClean="0"/>
              <a:t>Rewritten App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childTnLst>
                                </p:cTn>
                              </p:par>
                              <p:par>
                                <p:cTn id="21" presetID="10"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1000"/>
                                        <p:tgtEl>
                                          <p:spTgt spid="26"/>
                                        </p:tgtEl>
                                      </p:cBhvr>
                                    </p:animEffect>
                                  </p:childTnLst>
                                </p:cTn>
                              </p:par>
                              <p:par>
                                <p:cTn id="24" presetID="10"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childTnLst>
                                </p:cTn>
                              </p:par>
                              <p:par>
                                <p:cTn id="36" presetID="10" presetClass="entr" presetSubtype="0" fill="hold"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1000"/>
                                        <p:tgtEl>
                                          <p:spTgt spid="32"/>
                                        </p:tgtEl>
                                      </p:cBhvr>
                                    </p:animEffect>
                                  </p:childTnLst>
                                </p:cTn>
                              </p:par>
                            </p:childTnLst>
                          </p:cTn>
                        </p:par>
                        <p:par>
                          <p:cTn id="39" fill="hold">
                            <p:stCondLst>
                              <p:cond delay="1000"/>
                            </p:stCondLst>
                            <p:childTnLst>
                              <p:par>
                                <p:cTn id="40" presetID="10" presetClass="entr" presetSubtype="0"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5" grpId="0"/>
      <p:bldP spid="16" grpId="0"/>
      <p:bldP spid="17"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Intercepting Method Invocations</a:t>
            </a:r>
            <a:endParaRPr lang="en-US" dirty="0"/>
          </a:p>
        </p:txBody>
      </p:sp>
      <p:sp>
        <p:nvSpPr>
          <p:cNvPr id="3" name="Content Placeholder 2"/>
          <p:cNvSpPr>
            <a:spLocks noGrp="1"/>
          </p:cNvSpPr>
          <p:nvPr>
            <p:ph sz="quarter" idx="1"/>
          </p:nvPr>
        </p:nvSpPr>
        <p:spPr>
          <a:xfrm>
            <a:off x="612648" y="1600200"/>
            <a:ext cx="8153400" cy="4495800"/>
          </a:xfrm>
        </p:spPr>
        <p:txBody>
          <a:bodyPr>
            <a:normAutofit/>
          </a:bodyPr>
          <a:lstStyle/>
          <a:p>
            <a:r>
              <a:rPr lang="en-US" dirty="0" smtClean="0"/>
              <a:t>Interception</a:t>
            </a:r>
            <a:r>
              <a:rPr lang="en-US" baseline="0" dirty="0" smtClean="0"/>
              <a:t> strategy depends on:</a:t>
            </a:r>
          </a:p>
          <a:p>
            <a:pPr lvl="1"/>
            <a:r>
              <a:rPr lang="en-US" dirty="0" smtClean="0"/>
              <a:t>Method type (</a:t>
            </a:r>
            <a:r>
              <a:rPr lang="en-US" dirty="0" smtClean="0">
                <a:latin typeface="Consolas"/>
                <a:cs typeface="Consolas"/>
              </a:rPr>
              <a:t>static</a:t>
            </a:r>
            <a:r>
              <a:rPr lang="en-US" dirty="0" smtClean="0"/>
              <a:t>, </a:t>
            </a:r>
            <a:r>
              <a:rPr lang="en-US" dirty="0" smtClean="0">
                <a:latin typeface="Consolas"/>
                <a:cs typeface="Consolas"/>
              </a:rPr>
              <a:t>instance</a:t>
            </a:r>
            <a:r>
              <a:rPr lang="en-US" dirty="0" smtClean="0"/>
              <a:t>, …)</a:t>
            </a:r>
          </a:p>
          <a:p>
            <a:pPr lvl="1"/>
            <a:r>
              <a:rPr lang="en-US" dirty="0" smtClean="0"/>
              <a:t>Method attributes (</a:t>
            </a:r>
            <a:r>
              <a:rPr lang="en-US" dirty="0" smtClean="0">
                <a:latin typeface="Consolas"/>
                <a:cs typeface="Consolas"/>
              </a:rPr>
              <a:t>protected</a:t>
            </a:r>
            <a:r>
              <a:rPr lang="en-US" dirty="0" smtClean="0"/>
              <a:t>, </a:t>
            </a:r>
            <a:r>
              <a:rPr lang="en-US" dirty="0" smtClean="0">
                <a:latin typeface="Consolas"/>
                <a:cs typeface="Consolas"/>
              </a:rPr>
              <a:t>final</a:t>
            </a:r>
            <a:r>
              <a:rPr lang="en-US" dirty="0" smtClean="0"/>
              <a:t>, …)</a:t>
            </a:r>
          </a:p>
          <a:p>
            <a:pPr lvl="1"/>
            <a:r>
              <a:rPr lang="en-US" dirty="0" smtClean="0"/>
              <a:t>Invocation kind (</a:t>
            </a:r>
            <a:r>
              <a:rPr lang="en-US" dirty="0" smtClean="0">
                <a:latin typeface="Consolas"/>
                <a:cs typeface="Consolas"/>
              </a:rPr>
              <a:t>direct</a:t>
            </a:r>
            <a:r>
              <a:rPr lang="en-US" dirty="0" smtClean="0"/>
              <a:t>, </a:t>
            </a:r>
            <a:r>
              <a:rPr lang="en-US" dirty="0" smtClean="0">
                <a:latin typeface="Consolas"/>
                <a:cs typeface="Consolas"/>
              </a:rPr>
              <a:t>virtual</a:t>
            </a:r>
            <a:r>
              <a:rPr lang="en-US" dirty="0" smtClean="0"/>
              <a:t>,</a:t>
            </a:r>
            <a:r>
              <a:rPr lang="en-US" baseline="0" dirty="0" smtClean="0"/>
              <a:t> …)</a:t>
            </a:r>
          </a:p>
          <a:p>
            <a:pPr lvl="1"/>
            <a:endParaRPr lang="en-US" baseline="0" dirty="0" smtClean="0"/>
          </a:p>
          <a:p>
            <a:pPr lvl="0"/>
            <a:r>
              <a:rPr lang="en-US" dirty="0" smtClean="0"/>
              <a:t>Higher-level strategies for:</a:t>
            </a:r>
          </a:p>
          <a:p>
            <a:pPr lvl="1"/>
            <a:r>
              <a:rPr lang="en-US" dirty="0" smtClean="0"/>
              <a:t>Inheritance</a:t>
            </a:r>
          </a:p>
          <a:p>
            <a:pPr lvl="1"/>
            <a:r>
              <a:rPr lang="en-US" dirty="0" smtClean="0"/>
              <a:t>Virtual method</a:t>
            </a:r>
            <a:r>
              <a:rPr lang="en-US" baseline="0" dirty="0" smtClean="0"/>
              <a:t> invocation</a:t>
            </a:r>
            <a:endParaRPr lang="en-US" dirty="0" smtClean="0"/>
          </a:p>
        </p:txBody>
      </p:sp>
      <p:sp>
        <p:nvSpPr>
          <p:cNvPr id="4" name="Slide Number Placeholder 3"/>
          <p:cNvSpPr>
            <a:spLocks noGrp="1"/>
          </p:cNvSpPr>
          <p:nvPr>
            <p:ph type="sldNum" sz="quarter" idx="12"/>
          </p:nvPr>
        </p:nvSpPr>
        <p:spPr/>
        <p:txBody>
          <a:bodyPr>
            <a:normAutofit/>
          </a:bodyPr>
          <a:lstStyle/>
          <a:p>
            <a:fld id="{A035F0E7-8A13-8B48-BBC5-DCE544D1D84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15" name="Straight Connector 14"/>
          <p:cNvCxnSpPr/>
          <p:nvPr/>
        </p:nvCxnSpPr>
        <p:spPr>
          <a:xfrm>
            <a:off x="0" y="2827675"/>
            <a:ext cx="9144000" cy="1588"/>
          </a:xfrm>
          <a:prstGeom prst="line">
            <a:avLst/>
          </a:prstGeom>
          <a:ln w="76200" cmpd="sng">
            <a:solidFill>
              <a:schemeClr val="accent1"/>
            </a:solidFill>
            <a:prstDash val="dash"/>
          </a:ln>
        </p:spPr>
        <p:style>
          <a:lnRef idx="2">
            <a:schemeClr val="accent1"/>
          </a:lnRef>
          <a:fillRef idx="0">
            <a:schemeClr val="accent1"/>
          </a:fillRef>
          <a:effectRef idx="1">
            <a:schemeClr val="accent1"/>
          </a:effectRef>
          <a:fontRef idx="minor">
            <a:schemeClr val="tx1"/>
          </a:fontRef>
        </p:style>
      </p:cxnSp>
      <p:sp>
        <p:nvSpPr>
          <p:cNvPr id="10" name="Up Arrow 9"/>
          <p:cNvSpPr/>
          <p:nvPr/>
        </p:nvSpPr>
        <p:spPr>
          <a:xfrm>
            <a:off x="3671349" y="2418336"/>
            <a:ext cx="757556" cy="2859526"/>
          </a:xfrm>
          <a:prstGeom prst="upArrow">
            <a:avLst/>
          </a:prstGeom>
          <a:ln w="19050" cmpd="sng">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 name="Rectangle 5"/>
          <p:cNvSpPr/>
          <p:nvPr/>
        </p:nvSpPr>
        <p:spPr>
          <a:xfrm>
            <a:off x="3465381" y="5277861"/>
            <a:ext cx="2213239" cy="818137"/>
          </a:xfrm>
          <a:prstGeom prst="rect">
            <a:avLst/>
          </a:prstGeom>
          <a:ln w="38100" cmpd="sng">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300" b="1" dirty="0" err="1" smtClean="0"/>
              <a:t>DeveloperSocket</a:t>
            </a:r>
            <a:endParaRPr lang="en-US" sz="2300" b="1" dirty="0" smtClean="0"/>
          </a:p>
          <a:p>
            <a:pPr algn="ctr"/>
            <a:r>
              <a:rPr lang="en-US" sz="2300" dirty="0" smtClean="0"/>
              <a:t>bind()</a:t>
            </a:r>
            <a:endParaRPr lang="en-US" sz="2300" dirty="0"/>
          </a:p>
        </p:txBody>
      </p:sp>
      <p:sp>
        <p:nvSpPr>
          <p:cNvPr id="13" name="Rectangle 12"/>
          <p:cNvSpPr/>
          <p:nvPr/>
        </p:nvSpPr>
        <p:spPr>
          <a:xfrm>
            <a:off x="3442649" y="2418336"/>
            <a:ext cx="2464571" cy="4333467"/>
          </a:xfrm>
          <a:prstGeom prst="rect">
            <a:avLst/>
          </a:prstGeom>
          <a:solidFill>
            <a:schemeClr val="bg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Inheritance-Based </a:t>
            </a:r>
            <a:r>
              <a:rPr lang="en-US" baseline="0" dirty="0" smtClean="0"/>
              <a:t>Interception</a:t>
            </a:r>
            <a:endParaRPr lang="en-US" dirty="0"/>
          </a:p>
        </p:txBody>
      </p:sp>
      <p:sp>
        <p:nvSpPr>
          <p:cNvPr id="8" name="Up Arrow 7"/>
          <p:cNvSpPr/>
          <p:nvPr/>
        </p:nvSpPr>
        <p:spPr>
          <a:xfrm>
            <a:off x="4715096" y="2418333"/>
            <a:ext cx="757556" cy="788685"/>
          </a:xfrm>
          <a:prstGeom prst="upArrow">
            <a:avLst/>
          </a:prstGeom>
          <a:ln w="19050" cmpd="sng">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11" name="Slide Number Placeholder 10"/>
          <p:cNvSpPr>
            <a:spLocks noGrp="1"/>
          </p:cNvSpPr>
          <p:nvPr>
            <p:ph type="sldNum" sz="quarter" idx="12"/>
          </p:nvPr>
        </p:nvSpPr>
        <p:spPr/>
        <p:txBody>
          <a:bodyPr>
            <a:normAutofit/>
          </a:bodyPr>
          <a:lstStyle/>
          <a:p>
            <a:fld id="{A035F0E7-8A13-8B48-BBC5-DCE544D1D84F}" type="slidenum">
              <a:rPr lang="en-US" smtClean="0"/>
              <a:pPr/>
              <a:t>9</a:t>
            </a:fld>
            <a:endParaRPr lang="en-US"/>
          </a:p>
        </p:txBody>
      </p:sp>
      <p:sp>
        <p:nvSpPr>
          <p:cNvPr id="7" name="Rectangle 6"/>
          <p:cNvSpPr/>
          <p:nvPr/>
        </p:nvSpPr>
        <p:spPr>
          <a:xfrm>
            <a:off x="3465381" y="3207020"/>
            <a:ext cx="2213239" cy="1282155"/>
          </a:xfrm>
          <a:prstGeom prst="rect">
            <a:avLst/>
          </a:prstGeom>
          <a:ln w="38100" cmpd="sng">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300" b="1" dirty="0" err="1" smtClean="0"/>
              <a:t>WedgeSocket</a:t>
            </a:r>
            <a:endParaRPr lang="en-US" sz="2300" b="1" dirty="0" smtClean="0"/>
          </a:p>
          <a:p>
            <a:pPr algn="ctr"/>
            <a:r>
              <a:rPr lang="en-US" sz="2300" dirty="0" smtClean="0"/>
              <a:t>@Override</a:t>
            </a:r>
          </a:p>
          <a:p>
            <a:pPr algn="ctr"/>
            <a:r>
              <a:rPr lang="en-US" sz="2300" dirty="0" smtClean="0"/>
              <a:t>bind()</a:t>
            </a:r>
            <a:endParaRPr lang="en-US" sz="2300" dirty="0"/>
          </a:p>
        </p:txBody>
      </p:sp>
      <p:sp>
        <p:nvSpPr>
          <p:cNvPr id="5" name="Rectangle 4"/>
          <p:cNvSpPr/>
          <p:nvPr/>
        </p:nvSpPr>
        <p:spPr>
          <a:xfrm>
            <a:off x="3465381" y="1600200"/>
            <a:ext cx="2213239" cy="818137"/>
          </a:xfrm>
          <a:prstGeom prst="rect">
            <a:avLst/>
          </a:prstGeom>
          <a:ln w="38100" cmpd="sng">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300" b="1" dirty="0" err="1" smtClean="0"/>
              <a:t>DatagramSocket</a:t>
            </a:r>
            <a:endParaRPr lang="en-US" sz="2300" b="1" dirty="0" smtClean="0"/>
          </a:p>
          <a:p>
            <a:pPr algn="ctr"/>
            <a:r>
              <a:rPr lang="en-US" sz="2300" dirty="0" smtClean="0"/>
              <a:t>bind()</a:t>
            </a:r>
            <a:endParaRPr lang="en-US" sz="2300" dirty="0"/>
          </a:p>
        </p:txBody>
      </p:sp>
      <p:sp>
        <p:nvSpPr>
          <p:cNvPr id="12" name="Up Arrow 11"/>
          <p:cNvSpPr/>
          <p:nvPr/>
        </p:nvSpPr>
        <p:spPr>
          <a:xfrm>
            <a:off x="4715096" y="4489177"/>
            <a:ext cx="757556" cy="788685"/>
          </a:xfrm>
          <a:prstGeom prst="upArrow">
            <a:avLst/>
          </a:prstGeom>
          <a:ln w="19050" cmpd="sng">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16" name="TextBox 15"/>
          <p:cNvSpPr txBox="1"/>
          <p:nvPr/>
        </p:nvSpPr>
        <p:spPr>
          <a:xfrm>
            <a:off x="7054635" y="1600200"/>
            <a:ext cx="1971814" cy="830997"/>
          </a:xfrm>
          <a:prstGeom prst="rect">
            <a:avLst/>
          </a:prstGeom>
          <a:noFill/>
        </p:spPr>
        <p:txBody>
          <a:bodyPr wrap="none" rtlCol="0">
            <a:spAutoFit/>
          </a:bodyPr>
          <a:lstStyle/>
          <a:p>
            <a:pPr algn="r"/>
            <a:r>
              <a:rPr lang="en-US" sz="2400" dirty="0" smtClean="0"/>
              <a:t>Android</a:t>
            </a:r>
          </a:p>
          <a:p>
            <a:pPr algn="r"/>
            <a:r>
              <a:rPr lang="en-US" sz="2400" dirty="0" smtClean="0"/>
              <a:t>Platform Code</a:t>
            </a:r>
            <a:endParaRPr lang="en-US" sz="2400" dirty="0"/>
          </a:p>
        </p:txBody>
      </p:sp>
      <p:sp>
        <p:nvSpPr>
          <p:cNvPr id="17" name="TextBox 16"/>
          <p:cNvSpPr txBox="1"/>
          <p:nvPr/>
        </p:nvSpPr>
        <p:spPr>
          <a:xfrm>
            <a:off x="7567847" y="3207018"/>
            <a:ext cx="1458602" cy="461665"/>
          </a:xfrm>
          <a:prstGeom prst="rect">
            <a:avLst/>
          </a:prstGeom>
          <a:noFill/>
        </p:spPr>
        <p:txBody>
          <a:bodyPr wrap="none" rtlCol="0">
            <a:spAutoFit/>
          </a:bodyPr>
          <a:lstStyle/>
          <a:p>
            <a:pPr algn="r"/>
            <a:r>
              <a:rPr lang="en-US" sz="2400" dirty="0" smtClean="0"/>
              <a:t>App Code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grpId="1"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1000"/>
                                        <p:tgtEl>
                                          <p:spTgt spid="13"/>
                                        </p:tgtEl>
                                      </p:cBhvr>
                                    </p:animEffect>
                                    <p:set>
                                      <p:cBhvr>
                                        <p:cTn id="30" dur="1" fill="hold">
                                          <p:stCondLst>
                                            <p:cond delay="999"/>
                                          </p:stCondLst>
                                        </p:cTn>
                                        <p:tgtEl>
                                          <p:spTgt spid="13"/>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1000"/>
                                        <p:tgtEl>
                                          <p:spTgt spid="10"/>
                                        </p:tgtEl>
                                      </p:cBhvr>
                                    </p:animEffect>
                                    <p:set>
                                      <p:cBhvr>
                                        <p:cTn id="33" dur="1" fill="hold">
                                          <p:stCondLst>
                                            <p:cond delay="999"/>
                                          </p:stCondLst>
                                        </p:cTn>
                                        <p:tgtEl>
                                          <p:spTgt spid="10"/>
                                        </p:tgtEl>
                                        <p:attrNameLst>
                                          <p:attrName>style.visibility</p:attrName>
                                        </p:attrNameLst>
                                      </p:cBhvr>
                                      <p:to>
                                        <p:strVal val="hidden"/>
                                      </p:to>
                                    </p:se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6" grpId="0" animBg="1"/>
      <p:bldP spid="13" grpId="0" animBg="1"/>
      <p:bldP spid="13" grpId="1" animBg="1"/>
      <p:bldP spid="8" grpId="0" animBg="1"/>
      <p:bldP spid="7" grpId="0" animBg="1"/>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2847</TotalTime>
  <Words>669</Words>
  <Application>Microsoft Macintosh PowerPoint</Application>
  <PresentationFormat>On-screen Show (4:3)</PresentationFormat>
  <Paragraphs>185</Paragraphs>
  <Slides>17</Slides>
  <Notes>17</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Median</vt:lpstr>
      <vt:lpstr>RetroSkeleton: Retrofitting Android Apps   Benjamin Davis, Hao Chen University of California, Davis </vt:lpstr>
      <vt:lpstr>The AndroidTM Platform</vt:lpstr>
      <vt:lpstr>Limitations of Android’s Permission System</vt:lpstr>
      <vt:lpstr>Current Proposals: Platform Modifications</vt:lpstr>
      <vt:lpstr>Goals</vt:lpstr>
      <vt:lpstr>Rewriting Android Apps</vt:lpstr>
      <vt:lpstr>RetroSkeleton</vt:lpstr>
      <vt:lpstr>Intercepting Method Invocations</vt:lpstr>
      <vt:lpstr>Inheritance-Based Interception</vt:lpstr>
      <vt:lpstr>Challenge: Interception Completeness</vt:lpstr>
      <vt:lpstr>RetroSkeleton</vt:lpstr>
      <vt:lpstr>Transformation Policy Specification</vt:lpstr>
      <vt:lpstr>Use: Fine-Grained Network Access Control</vt:lpstr>
      <vt:lpstr>Use: HTTPS-Everywhere for Apps</vt:lpstr>
      <vt:lpstr>Use: Automatic Localization</vt:lpstr>
      <vt:lpstr>Evaluation</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RetroSkeleton: Retrofitting Android Apps</dc:title>
  <dc:creator>user</dc:creator>
  <cp:lastModifiedBy>user</cp:lastModifiedBy>
  <cp:revision>170</cp:revision>
  <dcterms:created xsi:type="dcterms:W3CDTF">2013-06-21T03:10:18Z</dcterms:created>
  <dcterms:modified xsi:type="dcterms:W3CDTF">2013-06-21T03:11:42Z</dcterms:modified>
</cp:coreProperties>
</file>