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88" r:id="rId5"/>
    <p:sldId id="290" r:id="rId6"/>
    <p:sldId id="305" r:id="rId7"/>
    <p:sldId id="306" r:id="rId8"/>
    <p:sldId id="289" r:id="rId9"/>
    <p:sldId id="307" r:id="rId10"/>
    <p:sldId id="308" r:id="rId11"/>
    <p:sldId id="291" r:id="rId12"/>
    <p:sldId id="273" r:id="rId13"/>
    <p:sldId id="293" r:id="rId14"/>
    <p:sldId id="313" r:id="rId15"/>
    <p:sldId id="264" r:id="rId16"/>
    <p:sldId id="266" r:id="rId17"/>
    <p:sldId id="297" r:id="rId18"/>
    <p:sldId id="298" r:id="rId19"/>
    <p:sldId id="302" r:id="rId20"/>
    <p:sldId id="311" r:id="rId21"/>
    <p:sldId id="274" r:id="rId22"/>
    <p:sldId id="314" r:id="rId23"/>
    <p:sldId id="315" r:id="rId24"/>
    <p:sldId id="316" r:id="rId25"/>
    <p:sldId id="280" r:id="rId26"/>
    <p:sldId id="303" r:id="rId27"/>
    <p:sldId id="310" r:id="rId28"/>
    <p:sldId id="317" r:id="rId29"/>
    <p:sldId id="284" r:id="rId30"/>
    <p:sldId id="285" r:id="rId31"/>
    <p:sldId id="312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293" autoAdjust="0"/>
    <p:restoredTop sz="89145" autoAdjust="0"/>
  </p:normalViewPr>
  <p:slideViewPr>
    <p:cSldViewPr snapToGrid="0" snapToObjects="1">
      <p:cViewPr varScale="1">
        <p:scale>
          <a:sx n="101" d="100"/>
          <a:sy n="101" d="100"/>
        </p:scale>
        <p:origin x="-9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95D3A-2A50-E24A-9047-F00E7F815B24}" type="datetimeFigureOut">
              <a:rPr lang="en-US" smtClean="0"/>
              <a:pPr/>
              <a:t>2/7/11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4563F-E74E-184A-AA89-982488E3F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942B7-54FA-A642-A0CA-E89F27F00719}" type="datetimeFigureOut">
              <a:rPr lang="en-US" smtClean="0"/>
              <a:pPr/>
              <a:t>2/7/11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9F3DC-D8C7-784D-B7AE-1EDD167D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OOB approaches</a:t>
            </a:r>
            <a:r>
              <a:rPr lang="en-US" altLang="zh-CN" baseline="0" dirty="0" smtClean="0"/>
              <a:t> and Proximity based approaches has an obvious overlap.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9F3DC-D8C7-784D-B7AE-1EDD167DA59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 wiki and the paper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Serial Hook-ups: A Comparative Usability Study of Secure Device Pairing Methods</a:t>
            </a:r>
            <a:r>
              <a:rPr lang="en-US" dirty="0" smtClean="0"/>
              <a:t>) for a brief</a:t>
            </a:r>
            <a:r>
              <a:rPr lang="en-US" baseline="0" dirty="0" smtClean="0"/>
              <a:t> description of the above schemes.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9F3DC-D8C7-784D-B7AE-1EDD167DA59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OOB approaches</a:t>
            </a:r>
            <a:r>
              <a:rPr lang="en-US" altLang="zh-CN" baseline="0" dirty="0" smtClean="0"/>
              <a:t> and Proximity based approaches has an obvious overlap.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9F3DC-D8C7-784D-B7AE-1EDD167DA59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EE30-3D35-8542-A0ED-0129B3A08736}" type="datetime1">
              <a:rPr lang="en-US" smtClean="0"/>
              <a:pPr/>
              <a:t>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A1E1-0880-2B4A-9136-BF2A58C8EE07}" type="datetime1">
              <a:rPr lang="en-US" smtClean="0"/>
              <a:pPr/>
              <a:t>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00E0-190A-C84E-95CD-1129403CA4E3}" type="datetime1">
              <a:rPr lang="en-US" smtClean="0"/>
              <a:pPr/>
              <a:t>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A3FE-5858-9E47-BBE8-9BA1F5922816}" type="datetime1">
              <a:rPr lang="en-US" smtClean="0"/>
              <a:pPr/>
              <a:t>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0107-6E99-584A-9D5D-CCD2B04226D1}" type="datetime1">
              <a:rPr lang="en-US" smtClean="0"/>
              <a:pPr/>
              <a:t>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F1E0-8CAC-6349-83FB-374252EBD50B}" type="datetime1">
              <a:rPr lang="en-US" smtClean="0"/>
              <a:pPr/>
              <a:t>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8FF-4429-4E4C-AB6F-D7A87B7D74F6}" type="datetime1">
              <a:rPr lang="en-US" smtClean="0"/>
              <a:pPr/>
              <a:t>2/7/11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A120-6D5A-AC41-925A-811C12880F7F}" type="datetime1">
              <a:rPr lang="en-US" smtClean="0"/>
              <a:pPr/>
              <a:t>2/7/11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04FB-CDB1-E74A-8BEE-FD1ACC4F1FB2}" type="datetime1">
              <a:rPr lang="en-US" smtClean="0"/>
              <a:pPr/>
              <a:t>2/7/11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139-4513-8046-AAED-DE2E9C01E05E}" type="datetime1">
              <a:rPr lang="en-US" smtClean="0"/>
              <a:pPr/>
              <a:t>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61A9-4019-1549-9B10-322EAA60712B}" type="datetime1">
              <a:rPr lang="en-US" smtClean="0"/>
              <a:pPr/>
              <a:t>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E719-89C7-314A-A41F-3B0108098E42}" type="datetime1">
              <a:rPr lang="en-US" smtClean="0"/>
              <a:pPr/>
              <a:t>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4683B-F458-C149-B775-78860644B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df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df"/><Relationship Id="rId3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Secure Pairing of Wireless </a:t>
            </a:r>
            <a:r>
              <a:rPr lang="en-US" sz="3200" b="1" dirty="0"/>
              <a:t>Devices by Multiple Antenna Diversity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Liang Cai</a:t>
            </a:r>
          </a:p>
          <a:p>
            <a:r>
              <a:rPr lang="en-US" sz="2400" dirty="0" smtClean="0"/>
              <a:t>University of California, Davis</a:t>
            </a:r>
          </a:p>
          <a:p>
            <a:r>
              <a:rPr lang="en-US" sz="1800" dirty="0" smtClean="0"/>
              <a:t>Joint work with Kai </a:t>
            </a:r>
            <a:r>
              <a:rPr lang="en-US" sz="1800" dirty="0" err="1" smtClean="0"/>
              <a:t>Zeng</a:t>
            </a:r>
            <a:r>
              <a:rPr lang="en-US" sz="1800" dirty="0" smtClean="0"/>
              <a:t>, </a:t>
            </a:r>
            <a:r>
              <a:rPr lang="en-US" sz="1800" dirty="0" err="1" smtClean="0"/>
              <a:t>Hao</a:t>
            </a:r>
            <a:r>
              <a:rPr lang="en-US" sz="1800" dirty="0" smtClean="0"/>
              <a:t> Chen, </a:t>
            </a:r>
            <a:r>
              <a:rPr lang="en-US" sz="1800" dirty="0" err="1" smtClean="0"/>
              <a:t>Prasant</a:t>
            </a:r>
            <a:r>
              <a:rPr lang="en-US" sz="1800" dirty="0" smtClean="0"/>
              <a:t> </a:t>
            </a:r>
            <a:r>
              <a:rPr lang="en-US" sz="1800" dirty="0" err="1" smtClean="0"/>
              <a:t>Mohapatra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Our scheme: Good Neighbor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the wireless channel</a:t>
            </a:r>
          </a:p>
          <a:p>
            <a:r>
              <a:rPr lang="en-US" sz="2400" dirty="0" smtClean="0"/>
              <a:t>Securely pair devices based on proximity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not using Distance-bounding Protocols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Cryptographic protocol that allows verifier V to establish an upper bound on physical distance to a </a:t>
            </a:r>
            <a:r>
              <a:rPr lang="en-US" sz="2400" dirty="0" err="1" smtClean="0"/>
              <a:t>prover</a:t>
            </a:r>
            <a:r>
              <a:rPr lang="en-US" sz="2400" dirty="0" smtClean="0"/>
              <a:t> P.</a:t>
            </a:r>
          </a:p>
          <a:p>
            <a:endParaRPr lang="en-US" sz="2400" dirty="0" smtClean="0"/>
          </a:p>
          <a:p>
            <a:r>
              <a:rPr lang="en-US" sz="2400" dirty="0" smtClean="0"/>
              <a:t>Based on the fact that electro-magnetic waves travel nearly at the speed of light, but cannot travel faster</a:t>
            </a:r>
          </a:p>
          <a:p>
            <a:r>
              <a:rPr lang="en-US" sz="2400" dirty="0" smtClean="0"/>
              <a:t>Rely on a rapid bit exchange and require precise clocks to measure light-speed messages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Threat model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Attackers can</a:t>
            </a:r>
          </a:p>
          <a:p>
            <a:pPr lvl="1"/>
            <a:r>
              <a:rPr lang="en-US" sz="2000" dirty="0" smtClean="0"/>
              <a:t>Have powerful antennas</a:t>
            </a:r>
          </a:p>
          <a:p>
            <a:pPr lvl="1"/>
            <a:r>
              <a:rPr lang="en-US" sz="2000" dirty="0" smtClean="0"/>
              <a:t>Have exact copies of the pairing devices</a:t>
            </a:r>
          </a:p>
          <a:p>
            <a:pPr lvl="1"/>
            <a:r>
              <a:rPr lang="en-US" sz="2000" dirty="0" smtClean="0"/>
              <a:t>Know the exact location of the pairing devices </a:t>
            </a:r>
            <a:endParaRPr lang="en-US" sz="2400" dirty="0" smtClean="0"/>
          </a:p>
          <a:p>
            <a:r>
              <a:rPr lang="en-US" sz="2400" dirty="0" smtClean="0"/>
              <a:t>Attackers can NOT</a:t>
            </a:r>
          </a:p>
          <a:p>
            <a:pPr lvl="1"/>
            <a:r>
              <a:rPr lang="en-US" sz="2000" dirty="0" smtClean="0"/>
              <a:t>Come in close proximity of the receiver (</a:t>
            </a:r>
            <a:r>
              <a:rPr lang="en-US" sz="2000" dirty="0" err="1" smtClean="0"/>
              <a:t>Eg</a:t>
            </a:r>
            <a:r>
              <a:rPr lang="en-US" sz="2000" dirty="0" smtClean="0"/>
              <a:t>. less than 1m).</a:t>
            </a:r>
          </a:p>
          <a:p>
            <a:pPr lvl="1"/>
            <a:r>
              <a:rPr lang="en-US" sz="2000" dirty="0" smtClean="0"/>
              <a:t>Compromise the pairing devices. </a:t>
            </a:r>
          </a:p>
          <a:p>
            <a:pPr lvl="1"/>
            <a:r>
              <a:rPr lang="en-US" sz="2000" dirty="0" smtClean="0"/>
              <a:t>Jam the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Naïve Approach: Inferring proximity by RSS</a:t>
            </a:r>
            <a:endParaRPr lang="en-US" sz="2800" dirty="0"/>
          </a:p>
        </p:txBody>
      </p:sp>
      <p:pic>
        <p:nvPicPr>
          <p:cNvPr id="53" name="Picture 52" descr="Screen shot 2010-10-19 at 4.22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867" y="1417638"/>
            <a:ext cx="3781466" cy="716748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1616771" y="2439081"/>
            <a:ext cx="1172704" cy="481960"/>
            <a:chOff x="1715668" y="1661644"/>
            <a:chExt cx="1172704" cy="481960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1524332" y="1950680"/>
              <a:ext cx="38426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2695447" y="1949553"/>
              <a:ext cx="38426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15668" y="2010569"/>
              <a:ext cx="1171115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011011" y="1661644"/>
              <a:ext cx="72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</a:t>
              </a:r>
              <a:r>
                <a:rPr lang="en-US" dirty="0" smtClean="0"/>
                <a:t> = d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15666" y="2437954"/>
            <a:ext cx="5346654" cy="481960"/>
            <a:chOff x="1715668" y="1661644"/>
            <a:chExt cx="1172704" cy="481960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1524332" y="1950680"/>
              <a:ext cx="38426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695447" y="1949553"/>
              <a:ext cx="38426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15668" y="2010569"/>
              <a:ext cx="1171115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011011" y="1661644"/>
              <a:ext cx="724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</a:t>
              </a:r>
              <a:r>
                <a:rPr lang="en-US" dirty="0" smtClean="0"/>
                <a:t> = d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1028" y="4975828"/>
            <a:ext cx="494944" cy="48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9" name="Group 38"/>
          <p:cNvGrpSpPr/>
          <p:nvPr/>
        </p:nvGrpSpPr>
        <p:grpSpPr>
          <a:xfrm>
            <a:off x="6561549" y="5571146"/>
            <a:ext cx="703321" cy="1042320"/>
            <a:chOff x="6561549" y="5023058"/>
            <a:chExt cx="703321" cy="1042320"/>
          </a:xfrm>
        </p:grpSpPr>
        <p:pic>
          <p:nvPicPr>
            <p:cNvPr id="62" name="Picture 61" descr="images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671027" y="5023058"/>
              <a:ext cx="593843" cy="1042320"/>
            </a:xfrm>
            <a:prstGeom prst="rect">
              <a:avLst/>
            </a:prstGeom>
          </p:spPr>
        </p:pic>
        <p:pic>
          <p:nvPicPr>
            <p:cNvPr id="63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61549" y="5658978"/>
              <a:ext cx="4064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5" name="TextBox 64"/>
          <p:cNvSpPr txBox="1"/>
          <p:nvPr/>
        </p:nvSpPr>
        <p:spPr>
          <a:xfrm>
            <a:off x="7304078" y="6207066"/>
            <a:ext cx="134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Changing P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274846" y="3003990"/>
            <a:ext cx="889181" cy="1714117"/>
            <a:chOff x="1274846" y="3003990"/>
            <a:chExt cx="889181" cy="1714117"/>
          </a:xfrm>
        </p:grpSpPr>
        <p:grpSp>
          <p:nvGrpSpPr>
            <p:cNvPr id="30" name="Group 29"/>
            <p:cNvGrpSpPr/>
            <p:nvPr/>
          </p:nvGrpSpPr>
          <p:grpSpPr>
            <a:xfrm>
              <a:off x="1360136" y="3003990"/>
              <a:ext cx="593843" cy="1530694"/>
              <a:chOff x="1459033" y="2226553"/>
              <a:chExt cx="593843" cy="1530694"/>
            </a:xfrm>
          </p:grpSpPr>
          <p:pic>
            <p:nvPicPr>
              <p:cNvPr id="25607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59034" y="2226553"/>
                <a:ext cx="494944" cy="48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20" descr="images.jpe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1459033" y="2714927"/>
                <a:ext cx="593843" cy="1042320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274846" y="4441108"/>
              <a:ext cx="889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Receiver</a:t>
              </a:r>
              <a:endParaRPr lang="en-US" sz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64146" y="3003990"/>
            <a:ext cx="889181" cy="1700749"/>
            <a:chOff x="2464146" y="3003990"/>
            <a:chExt cx="889181" cy="1700749"/>
          </a:xfrm>
        </p:grpSpPr>
        <p:grpSp>
          <p:nvGrpSpPr>
            <p:cNvPr id="31" name="Group 30"/>
            <p:cNvGrpSpPr/>
            <p:nvPr/>
          </p:nvGrpSpPr>
          <p:grpSpPr>
            <a:xfrm>
              <a:off x="2550620" y="3003990"/>
              <a:ext cx="593843" cy="1530694"/>
              <a:chOff x="1459033" y="2226553"/>
              <a:chExt cx="593843" cy="1530694"/>
            </a:xfrm>
          </p:grpSpPr>
          <p:pic>
            <p:nvPicPr>
              <p:cNvPr id="32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59034" y="2226553"/>
                <a:ext cx="494944" cy="48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" name="Picture 32" descr="images.jpe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1459033" y="2714927"/>
                <a:ext cx="593843" cy="1042320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2464146" y="4427740"/>
              <a:ext cx="889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Sender</a:t>
              </a:r>
              <a:endParaRPr lang="en-US" sz="1200" dirty="0"/>
            </a:p>
          </p:txBody>
        </p:sp>
      </p:grp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2963E-6 L 0.44149 0.00185 " pathEditMode="relative" ptsTypes="AA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"/>
          <p:cNvGrpSpPr/>
          <p:nvPr/>
        </p:nvGrpSpPr>
        <p:grpSpPr>
          <a:xfrm>
            <a:off x="2555770" y="1596367"/>
            <a:ext cx="3150991" cy="3059904"/>
            <a:chOff x="2555770" y="1596367"/>
            <a:chExt cx="3150991" cy="3059904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72470" y="1721980"/>
              <a:ext cx="2934291" cy="2934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55770" y="1763852"/>
              <a:ext cx="494944" cy="488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39616" y="1596367"/>
              <a:ext cx="494944" cy="488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5" name="Straight Connector 44"/>
            <p:cNvCxnSpPr>
              <a:stCxn id="25607" idx="3"/>
              <a:endCxn id="11" idx="1"/>
            </p:cNvCxnSpPr>
            <p:nvPr/>
          </p:nvCxnSpPr>
          <p:spPr>
            <a:xfrm flipV="1">
              <a:off x="3050714" y="1840554"/>
              <a:ext cx="1188902" cy="1674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431220" y="160709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Improvement: Inferring proximity by RSS ratio</a:t>
            </a:r>
            <a:endParaRPr lang="en-US" sz="2800" dirty="0"/>
          </a:p>
        </p:txBody>
      </p:sp>
      <p:pic>
        <p:nvPicPr>
          <p:cNvPr id="21" name="Picture 20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312089" y="2454419"/>
            <a:ext cx="382803" cy="671900"/>
          </a:xfrm>
          <a:prstGeom prst="rect">
            <a:avLst/>
          </a:prstGeom>
        </p:spPr>
      </p:pic>
      <p:grpSp>
        <p:nvGrpSpPr>
          <p:cNvPr id="5" name="Group 38"/>
          <p:cNvGrpSpPr/>
          <p:nvPr/>
        </p:nvGrpSpPr>
        <p:grpSpPr>
          <a:xfrm>
            <a:off x="2270224" y="1934560"/>
            <a:ext cx="2216864" cy="519859"/>
            <a:chOff x="2270224" y="1934560"/>
            <a:chExt cx="2216864" cy="519859"/>
          </a:xfrm>
        </p:grpSpPr>
        <p:cxnSp>
          <p:nvCxnSpPr>
            <p:cNvPr id="14" name="Straight Connector 13"/>
            <p:cNvCxnSpPr>
              <a:stCxn id="25607" idx="2"/>
              <a:endCxn id="21" idx="0"/>
            </p:cNvCxnSpPr>
            <p:nvPr/>
          </p:nvCxnSpPr>
          <p:spPr>
            <a:xfrm rot="5400000">
              <a:off x="2552270" y="2203446"/>
              <a:ext cx="202193" cy="299752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1" idx="0"/>
              <a:endCxn id="11" idx="2"/>
            </p:cNvCxnSpPr>
            <p:nvPr/>
          </p:nvCxnSpPr>
          <p:spPr>
            <a:xfrm rot="5400000" flipH="1" flipV="1">
              <a:off x="3310450" y="1277781"/>
              <a:ext cx="369678" cy="1983598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270224" y="1934560"/>
              <a:ext cx="383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39250" y="2008039"/>
              <a:ext cx="383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882308" y="2096653"/>
            <a:ext cx="1336756" cy="871135"/>
            <a:chOff x="736017" y="2080580"/>
            <a:chExt cx="1022310" cy="641642"/>
          </a:xfrm>
        </p:grpSpPr>
        <p:pic>
          <p:nvPicPr>
            <p:cNvPr id="56" name="Picture 55" descr="eq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8450" y="2377371"/>
              <a:ext cx="1019877" cy="344851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6017" y="2080580"/>
              <a:ext cx="786694" cy="29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Ratio</a:t>
              </a:r>
              <a:r>
                <a:rPr lang="en-US" dirty="0" smtClean="0"/>
                <a:t>:</a:t>
              </a:r>
              <a:endParaRPr lang="en-US" dirty="0"/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2803242" y="2084741"/>
            <a:ext cx="5605496" cy="3576393"/>
            <a:chOff x="2803242" y="2084741"/>
            <a:chExt cx="5605496" cy="3576393"/>
          </a:xfrm>
        </p:grpSpPr>
        <p:grpSp>
          <p:nvGrpSpPr>
            <p:cNvPr id="8" name="Group 40"/>
            <p:cNvGrpSpPr/>
            <p:nvPr/>
          </p:nvGrpSpPr>
          <p:grpSpPr>
            <a:xfrm>
              <a:off x="2803242" y="2084741"/>
              <a:ext cx="5124547" cy="3576393"/>
              <a:chOff x="2803242" y="2084741"/>
              <a:chExt cx="5124547" cy="3576393"/>
            </a:xfrm>
          </p:grpSpPr>
          <p:cxnSp>
            <p:nvCxnSpPr>
              <p:cNvPr id="37" name="Straight Connector 36"/>
              <p:cNvCxnSpPr>
                <a:endCxn id="11" idx="2"/>
              </p:cNvCxnSpPr>
              <p:nvPr/>
            </p:nvCxnSpPr>
            <p:spPr>
              <a:xfrm rot="16200000" flipV="1">
                <a:off x="4419242" y="2152588"/>
                <a:ext cx="3576393" cy="3440700"/>
              </a:xfrm>
              <a:prstGeom prst="line">
                <a:avLst/>
              </a:prstGeom>
              <a:ln w="571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5607" idx="2"/>
              </p:cNvCxnSpPr>
              <p:nvPr/>
            </p:nvCxnSpPr>
            <p:spPr>
              <a:xfrm rot="16200000" flipH="1">
                <a:off x="3661061" y="1394407"/>
                <a:ext cx="3408908" cy="5124546"/>
              </a:xfrm>
              <a:prstGeom prst="line">
                <a:avLst/>
              </a:prstGeom>
              <a:ln w="571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5635259" y="3917957"/>
                <a:ext cx="441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dirty="0" smtClean="0"/>
                  <a:t>’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547580" y="4048061"/>
                <a:ext cx="441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d’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</p:grpSp>
        <p:pic>
          <p:nvPicPr>
            <p:cNvPr id="54" name="Picture 53" descr=" eq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28666" y="4405044"/>
              <a:ext cx="1280072" cy="510175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086799" y="4048061"/>
              <a:ext cx="840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Ratio: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12539" y="2123844"/>
            <a:ext cx="570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&gt;&gt;0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36296" y="4021325"/>
            <a:ext cx="442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≈0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4293E-6 -8.68659E-6 L 0.58631 0.41556 " pathEditMode="relative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Antenna Diversity and IEEE 802.11n MIMO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84305" y="1417638"/>
            <a:ext cx="3664953" cy="2988376"/>
            <a:chOff x="284305" y="1417638"/>
            <a:chExt cx="3664953" cy="2988376"/>
          </a:xfrm>
        </p:grpSpPr>
        <p:grpSp>
          <p:nvGrpSpPr>
            <p:cNvPr id="18" name="Group 17"/>
            <p:cNvGrpSpPr/>
            <p:nvPr/>
          </p:nvGrpSpPr>
          <p:grpSpPr>
            <a:xfrm>
              <a:off x="284305" y="1417638"/>
              <a:ext cx="3664953" cy="2988376"/>
              <a:chOff x="284305" y="1417638"/>
              <a:chExt cx="3664953" cy="2988376"/>
            </a:xfrm>
          </p:grpSpPr>
          <p:pic>
            <p:nvPicPr>
              <p:cNvPr id="266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199" y="1417638"/>
                <a:ext cx="3492059" cy="2619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84305" y="4036682"/>
                <a:ext cx="3006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IBM T42P (Antennas diversity)</a:t>
                </a:r>
                <a:endParaRPr lang="en-US" dirty="0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273866" y="1624078"/>
              <a:ext cx="716117" cy="649388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719611" y="1742332"/>
              <a:ext cx="716117" cy="649388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17500" y="4533015"/>
            <a:ext cx="3758431" cy="16391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Spatial diversity: to improve the quality and reliability of a wireless link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423892" y="1417638"/>
            <a:ext cx="4268960" cy="5134699"/>
            <a:chOff x="4423892" y="1417638"/>
            <a:chExt cx="4268960" cy="5134699"/>
          </a:xfrm>
        </p:grpSpPr>
        <p:pic>
          <p:nvPicPr>
            <p:cNvPr id="6" name="Picture 5" descr="DSC_068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3892" y="1417638"/>
              <a:ext cx="3912267" cy="26190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40790" y="4036682"/>
              <a:ext cx="2895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Dell e5400 (MIMO antennas)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229003" y="1417638"/>
              <a:ext cx="716117" cy="649388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813637" y="1417638"/>
              <a:ext cx="716117" cy="649388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378278" y="1417638"/>
              <a:ext cx="716117" cy="649388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4934421" y="4406014"/>
              <a:ext cx="3758431" cy="21463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Spatial diversity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Spatial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multiplexing (From 54Mbps to 600 Mbps)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Practical Problem: Unstable RSS Values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Problem:</a:t>
            </a:r>
          </a:p>
          <a:p>
            <a:pPr lvl="1"/>
            <a:r>
              <a:rPr lang="en-US" sz="2000" dirty="0" smtClean="0"/>
              <a:t>RSS values may fluctuate</a:t>
            </a:r>
          </a:p>
          <a:p>
            <a:r>
              <a:rPr lang="en-US" sz="2400" dirty="0" smtClean="0"/>
              <a:t>Solution:</a:t>
            </a:r>
          </a:p>
          <a:p>
            <a:pPr lvl="1"/>
            <a:r>
              <a:rPr lang="en-US" sz="2000" dirty="0" smtClean="0"/>
              <a:t>Sender (S) sends a series of packets</a:t>
            </a:r>
          </a:p>
          <a:p>
            <a:pPr lvl="1"/>
            <a:r>
              <a:rPr lang="en-US" sz="2000" dirty="0" smtClean="0"/>
              <a:t>Receiver (R) calculates the mean and deviation of the RSS values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Practical Problem: RSS saturation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Problem:</a:t>
            </a:r>
          </a:p>
          <a:p>
            <a:pPr lvl="1"/>
            <a:r>
              <a:rPr lang="en-US" sz="2000" dirty="0" smtClean="0"/>
              <a:t>RSS value saturates when the </a:t>
            </a:r>
            <a:r>
              <a:rPr lang="en-US" altLang="zh-CN" sz="2000" dirty="0" smtClean="0"/>
              <a:t>signal </a:t>
            </a:r>
            <a:r>
              <a:rPr lang="en-US" sz="2000" dirty="0" smtClean="0"/>
              <a:t>is too strong or too weak.</a:t>
            </a:r>
          </a:p>
          <a:p>
            <a:r>
              <a:rPr lang="en-US" sz="2400" dirty="0" smtClean="0"/>
              <a:t>Solution: (power probing)</a:t>
            </a:r>
          </a:p>
          <a:p>
            <a:pPr lvl="1"/>
            <a:r>
              <a:rPr lang="en-US" sz="2000" dirty="0" smtClean="0"/>
              <a:t>S sends probing packets with different transmission power levels</a:t>
            </a:r>
          </a:p>
          <a:p>
            <a:pPr lvl="1"/>
            <a:r>
              <a:rPr lang="en-US" sz="2000" dirty="0" smtClean="0"/>
              <a:t>R chooses the </a:t>
            </a:r>
            <a:r>
              <a:rPr lang="en-US" altLang="zh-CN" sz="2000" dirty="0" smtClean="0"/>
              <a:t>optimal</a:t>
            </a:r>
            <a:r>
              <a:rPr lang="en-US" sz="2000" dirty="0" smtClean="0"/>
              <a:t> power level that results in the largest RSS ratio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Practical Problem: Automatic Rate Adaptation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Problem: </a:t>
            </a:r>
          </a:p>
          <a:p>
            <a:pPr lvl="1"/>
            <a:r>
              <a:rPr lang="en-US" sz="2000" dirty="0" smtClean="0"/>
              <a:t>Inconsistent RSS values if the Automatic </a:t>
            </a:r>
            <a:r>
              <a:rPr lang="en-US" sz="2000" dirty="0"/>
              <a:t>R</a:t>
            </a:r>
            <a:r>
              <a:rPr lang="en-US" sz="2000" dirty="0" smtClean="0"/>
              <a:t>ate Adaptation feature is enabled. </a:t>
            </a:r>
          </a:p>
          <a:p>
            <a:r>
              <a:rPr lang="en-US" sz="2400" dirty="0" smtClean="0"/>
              <a:t>Solution: </a:t>
            </a:r>
          </a:p>
          <a:p>
            <a:pPr lvl="1"/>
            <a:r>
              <a:rPr lang="en-US" sz="2000" dirty="0" smtClean="0"/>
              <a:t>Disable Automatic Rate Adaptation.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/>
          <p:cNvGrpSpPr/>
          <p:nvPr/>
        </p:nvGrpSpPr>
        <p:grpSpPr>
          <a:xfrm>
            <a:off x="1975740" y="1218756"/>
            <a:ext cx="1161579" cy="770380"/>
            <a:chOff x="523213" y="1352734"/>
            <a:chExt cx="1161579" cy="770380"/>
          </a:xfrm>
        </p:grpSpPr>
        <p:grpSp>
          <p:nvGrpSpPr>
            <p:cNvPr id="134" name="Group 66"/>
            <p:cNvGrpSpPr/>
            <p:nvPr/>
          </p:nvGrpSpPr>
          <p:grpSpPr>
            <a:xfrm>
              <a:off x="525423" y="1353861"/>
              <a:ext cx="1159369" cy="757550"/>
              <a:chOff x="2818905" y="1473135"/>
              <a:chExt cx="4284178" cy="2743200"/>
            </a:xfrm>
          </p:grpSpPr>
          <p:sp>
            <p:nvSpPr>
              <p:cNvPr id="144" name="Donut 143"/>
              <p:cNvSpPr/>
              <p:nvPr/>
            </p:nvSpPr>
            <p:spPr>
              <a:xfrm>
                <a:off x="3558519" y="1473135"/>
                <a:ext cx="2743200" cy="2743200"/>
              </a:xfrm>
              <a:prstGeom prst="donut">
                <a:avLst>
                  <a:gd name="adj" fmla="val 10177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Donut 144"/>
              <p:cNvSpPr/>
              <p:nvPr/>
            </p:nvSpPr>
            <p:spPr>
              <a:xfrm>
                <a:off x="3978274" y="1882256"/>
                <a:ext cx="1920240" cy="1920240"/>
              </a:xfrm>
              <a:prstGeom prst="donut">
                <a:avLst>
                  <a:gd name="adj" fmla="val 11211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Donut 145"/>
              <p:cNvSpPr/>
              <p:nvPr/>
            </p:nvSpPr>
            <p:spPr>
              <a:xfrm>
                <a:off x="4351743" y="2230685"/>
                <a:ext cx="1188720" cy="1188720"/>
              </a:xfrm>
              <a:prstGeom prst="donut">
                <a:avLst>
                  <a:gd name="adj" fmla="val 9942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Isosceles Triangle 146"/>
              <p:cNvSpPr/>
              <p:nvPr/>
            </p:nvSpPr>
            <p:spPr>
              <a:xfrm>
                <a:off x="2818905" y="2777393"/>
                <a:ext cx="4284178" cy="143894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06"/>
            <p:cNvGrpSpPr/>
            <p:nvPr/>
          </p:nvGrpSpPr>
          <p:grpSpPr>
            <a:xfrm>
              <a:off x="524318" y="1352734"/>
              <a:ext cx="1159369" cy="757550"/>
              <a:chOff x="2818905" y="1473135"/>
              <a:chExt cx="4284178" cy="2743200"/>
            </a:xfrm>
          </p:grpSpPr>
          <p:sp>
            <p:nvSpPr>
              <p:cNvPr id="140" name="Donut 139"/>
              <p:cNvSpPr/>
              <p:nvPr/>
            </p:nvSpPr>
            <p:spPr>
              <a:xfrm>
                <a:off x="3558519" y="1473135"/>
                <a:ext cx="2743200" cy="2743200"/>
              </a:xfrm>
              <a:prstGeom prst="donut">
                <a:avLst>
                  <a:gd name="adj" fmla="val 10177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Donut 140"/>
              <p:cNvSpPr/>
              <p:nvPr/>
            </p:nvSpPr>
            <p:spPr>
              <a:xfrm>
                <a:off x="3978274" y="1882256"/>
                <a:ext cx="1920240" cy="1920240"/>
              </a:xfrm>
              <a:prstGeom prst="donut">
                <a:avLst>
                  <a:gd name="adj" fmla="val 11211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Donut 141"/>
              <p:cNvSpPr/>
              <p:nvPr/>
            </p:nvSpPr>
            <p:spPr>
              <a:xfrm>
                <a:off x="4351743" y="2230685"/>
                <a:ext cx="1188720" cy="1188720"/>
              </a:xfrm>
              <a:prstGeom prst="donut">
                <a:avLst>
                  <a:gd name="adj" fmla="val 9942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Isosceles Triangle 142"/>
              <p:cNvSpPr/>
              <p:nvPr/>
            </p:nvSpPr>
            <p:spPr>
              <a:xfrm>
                <a:off x="2818905" y="2777393"/>
                <a:ext cx="4284178" cy="143894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6" name="Donut 135"/>
            <p:cNvSpPr/>
            <p:nvPr/>
          </p:nvSpPr>
          <p:spPr>
            <a:xfrm>
              <a:off x="723365" y="1365564"/>
              <a:ext cx="742355" cy="757550"/>
            </a:xfrm>
            <a:prstGeom prst="donut">
              <a:avLst>
                <a:gd name="adj" fmla="val 10177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" name="Donut 136"/>
            <p:cNvSpPr/>
            <p:nvPr/>
          </p:nvSpPr>
          <p:spPr>
            <a:xfrm>
              <a:off x="836957" y="1478545"/>
              <a:ext cx="519649" cy="530285"/>
            </a:xfrm>
            <a:prstGeom prst="donut">
              <a:avLst>
                <a:gd name="adj" fmla="val 11211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" name="Donut 137"/>
            <p:cNvSpPr/>
            <p:nvPr/>
          </p:nvSpPr>
          <p:spPr>
            <a:xfrm>
              <a:off x="938024" y="1574766"/>
              <a:ext cx="321687" cy="328272"/>
            </a:xfrm>
            <a:prstGeom prst="donut">
              <a:avLst>
                <a:gd name="adj" fmla="val 9942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Isosceles Triangle 138"/>
            <p:cNvSpPr/>
            <p:nvPr/>
          </p:nvSpPr>
          <p:spPr>
            <a:xfrm>
              <a:off x="523213" y="1725742"/>
              <a:ext cx="1159369" cy="3973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6" name="Picture 105" descr="lap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46" y="1930252"/>
            <a:ext cx="2925885" cy="2249274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2307245" y="1095217"/>
            <a:ext cx="1159369" cy="757550"/>
            <a:chOff x="2818905" y="1473135"/>
            <a:chExt cx="4284178" cy="2743200"/>
          </a:xfrm>
        </p:grpSpPr>
        <p:sp>
          <p:nvSpPr>
            <p:cNvPr id="87" name="Donut 86"/>
            <p:cNvSpPr/>
            <p:nvPr/>
          </p:nvSpPr>
          <p:spPr>
            <a:xfrm>
              <a:off x="3558519" y="1473135"/>
              <a:ext cx="2743200" cy="2743200"/>
            </a:xfrm>
            <a:prstGeom prst="donut">
              <a:avLst>
                <a:gd name="adj" fmla="val 10177"/>
              </a:avLst>
            </a:prstGeom>
            <a:gradFill flip="none" rotWithShape="1">
              <a:gsLst>
                <a:gs pos="49000">
                  <a:schemeClr val="tx2">
                    <a:lumMod val="60000"/>
                    <a:lumOff val="40000"/>
                  </a:schemeClr>
                </a:gs>
                <a:gs pos="99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Donut 87"/>
            <p:cNvSpPr/>
            <p:nvPr/>
          </p:nvSpPr>
          <p:spPr>
            <a:xfrm>
              <a:off x="3978274" y="1882256"/>
              <a:ext cx="1920240" cy="1920240"/>
            </a:xfrm>
            <a:prstGeom prst="donut">
              <a:avLst>
                <a:gd name="adj" fmla="val 11211"/>
              </a:avLst>
            </a:prstGeom>
            <a:gradFill flip="none" rotWithShape="1">
              <a:gsLst>
                <a:gs pos="49000">
                  <a:schemeClr val="tx2">
                    <a:lumMod val="60000"/>
                    <a:lumOff val="40000"/>
                  </a:schemeClr>
                </a:gs>
                <a:gs pos="99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Donut 88"/>
            <p:cNvSpPr/>
            <p:nvPr/>
          </p:nvSpPr>
          <p:spPr>
            <a:xfrm>
              <a:off x="4351743" y="2230685"/>
              <a:ext cx="1188720" cy="1188720"/>
            </a:xfrm>
            <a:prstGeom prst="donut">
              <a:avLst>
                <a:gd name="adj" fmla="val 9942"/>
              </a:avLst>
            </a:prstGeom>
            <a:gradFill flip="none" rotWithShape="1">
              <a:gsLst>
                <a:gs pos="49000">
                  <a:schemeClr val="tx2">
                    <a:lumMod val="60000"/>
                    <a:lumOff val="40000"/>
                  </a:schemeClr>
                </a:gs>
                <a:gs pos="99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Isosceles Triangle 89"/>
            <p:cNvSpPr/>
            <p:nvPr/>
          </p:nvSpPr>
          <p:spPr>
            <a:xfrm>
              <a:off x="2818905" y="2777393"/>
              <a:ext cx="4284178" cy="143894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00024" y="1417638"/>
            <a:ext cx="158702" cy="512614"/>
            <a:chOff x="4674918" y="2568043"/>
            <a:chExt cx="586445" cy="1856252"/>
          </a:xfrm>
        </p:grpSpPr>
        <p:sp>
          <p:nvSpPr>
            <p:cNvPr id="34" name="Oval 33"/>
            <p:cNvSpPr/>
            <p:nvPr/>
          </p:nvSpPr>
          <p:spPr>
            <a:xfrm>
              <a:off x="4744693" y="2568043"/>
              <a:ext cx="457200" cy="46057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4674918" y="2721570"/>
              <a:ext cx="586445" cy="1702725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964704" y="1619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2166" y="143212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en-US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en-US" b="1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Final scheme</a:t>
            </a:r>
            <a:endParaRPr lang="en-US" sz="28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5721541" y="1025194"/>
            <a:ext cx="2622432" cy="402036"/>
            <a:chOff x="5721541" y="1360162"/>
            <a:chExt cx="2622432" cy="402036"/>
          </a:xfrm>
        </p:grpSpPr>
        <p:sp>
          <p:nvSpPr>
            <p:cNvPr id="58" name="TextBox 57"/>
            <p:cNvSpPr txBox="1"/>
            <p:nvPr/>
          </p:nvSpPr>
          <p:spPr>
            <a:xfrm>
              <a:off x="5721541" y="1392866"/>
              <a:ext cx="293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S</a:t>
              </a:r>
              <a:endParaRPr lang="en-US" b="1" dirty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031067" y="136016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R</a:t>
              </a:r>
              <a:endPara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311576" y="1301617"/>
            <a:ext cx="143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Move S close </a:t>
            </a:r>
          </a:p>
          <a:p>
            <a:r>
              <a:rPr lang="en-US" b="1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to A</a:t>
            </a:r>
            <a:r>
              <a:rPr lang="en-US" b="1" baseline="-25000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1</a:t>
            </a:r>
            <a:r>
              <a:rPr lang="en-US" b="1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 of R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015311" y="1783092"/>
            <a:ext cx="2015756" cy="409700"/>
            <a:chOff x="6015311" y="2118060"/>
            <a:chExt cx="2015756" cy="40970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015311" y="2526172"/>
              <a:ext cx="2015756" cy="1588"/>
            </a:xfrm>
            <a:prstGeom prst="line">
              <a:avLst/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178249" y="2118060"/>
              <a:ext cx="157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rgbClr val="F79646"/>
                  </a:solidFill>
                </a:rPr>
                <a:t>AuthRequest</a:t>
              </a:r>
              <a:r>
                <a:rPr lang="en-US" b="1" dirty="0" smtClean="0">
                  <a:ln w="10541" cmpd="sng">
                    <a:solidFill>
                      <a:schemeClr val="accent6"/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()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015311" y="2589491"/>
            <a:ext cx="2015756" cy="370920"/>
            <a:chOff x="6015311" y="3119857"/>
            <a:chExt cx="2015756" cy="370920"/>
          </a:xfrm>
        </p:grpSpPr>
        <p:sp>
          <p:nvSpPr>
            <p:cNvPr id="78" name="TextBox 77"/>
            <p:cNvSpPr txBox="1"/>
            <p:nvPr/>
          </p:nvSpPr>
          <p:spPr>
            <a:xfrm>
              <a:off x="6178249" y="3119857"/>
              <a:ext cx="1775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PowerQuery(I,n</a:t>
              </a:r>
              <a:r>
                <a:rPr lang="en-US" b="1" dirty="0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)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6015311" y="3489189"/>
              <a:ext cx="2015756" cy="1588"/>
            </a:xfrm>
            <a:prstGeom prst="line">
              <a:avLst/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6004773" y="5025884"/>
            <a:ext cx="2218872" cy="370920"/>
            <a:chOff x="6004773" y="4463585"/>
            <a:chExt cx="2218872" cy="370920"/>
          </a:xfrm>
        </p:grpSpPr>
        <p:sp>
          <p:nvSpPr>
            <p:cNvPr id="80" name="TextBox 79"/>
            <p:cNvSpPr txBox="1"/>
            <p:nvPr/>
          </p:nvSpPr>
          <p:spPr>
            <a:xfrm>
              <a:off x="6167711" y="4463585"/>
              <a:ext cx="2055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RSSMeasure(E</a:t>
              </a:r>
              <a:r>
                <a:rPr lang="en-US" b="1" baseline="-25000" dirty="0" err="1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KR</a:t>
              </a:r>
              <a:r>
                <a:rPr lang="en-US" b="1" dirty="0" err="1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(k</a:t>
              </a:r>
              <a:r>
                <a:rPr lang="en-US" b="1" dirty="0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))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6004773" y="4832917"/>
              <a:ext cx="2015756" cy="1588"/>
            </a:xfrm>
            <a:prstGeom prst="line">
              <a:avLst/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6004773" y="2218571"/>
            <a:ext cx="2140781" cy="370920"/>
            <a:chOff x="6004773" y="2748937"/>
            <a:chExt cx="2140781" cy="37092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6004773" y="3118269"/>
              <a:ext cx="2015756" cy="1588"/>
            </a:xfrm>
            <a:prstGeom prst="line">
              <a:avLst/>
            </a:prstGeom>
            <a:ln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6178249" y="2748937"/>
              <a:ext cx="1967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AuthResponse(K</a:t>
              </a:r>
              <a:r>
                <a:rPr lang="en-US" b="1" baseline="-2500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R</a:t>
              </a:r>
              <a:r>
                <a:rPr lang="en-US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)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288640" y="4506042"/>
            <a:ext cx="143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Move S close </a:t>
            </a:r>
          </a:p>
          <a:p>
            <a:r>
              <a:rPr lang="en-US" b="1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to A</a:t>
            </a:r>
            <a:r>
              <a:rPr lang="en-US" b="1" baseline="-25000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2</a:t>
            </a:r>
            <a:r>
              <a:rPr lang="en-US" b="1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 of R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5977433" y="5815514"/>
            <a:ext cx="2015756" cy="370920"/>
            <a:chOff x="6004773" y="2748937"/>
            <a:chExt cx="2015756" cy="37092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6004773" y="3118269"/>
              <a:ext cx="2015756" cy="1588"/>
            </a:xfrm>
            <a:prstGeom prst="line">
              <a:avLst/>
            </a:prstGeom>
            <a:ln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6178249" y="2748937"/>
              <a:ext cx="105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Success()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021520" y="3646627"/>
            <a:ext cx="2218872" cy="369332"/>
            <a:chOff x="6004773" y="4477542"/>
            <a:chExt cx="2218872" cy="369332"/>
          </a:xfrm>
        </p:grpSpPr>
        <p:sp>
          <p:nvSpPr>
            <p:cNvPr id="101" name="TextBox 100"/>
            <p:cNvSpPr txBox="1"/>
            <p:nvPr/>
          </p:nvSpPr>
          <p:spPr>
            <a:xfrm>
              <a:off x="6167711" y="4477542"/>
              <a:ext cx="2055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RSSMeasure(E</a:t>
              </a:r>
              <a:r>
                <a:rPr lang="en-US" b="1" baseline="-25000" dirty="0" err="1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KR</a:t>
              </a:r>
              <a:r>
                <a:rPr lang="en-US" b="1" dirty="0" err="1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(k</a:t>
              </a:r>
              <a:r>
                <a:rPr lang="en-US" b="1" dirty="0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))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6004773" y="4832917"/>
              <a:ext cx="2015756" cy="1588"/>
            </a:xfrm>
            <a:prstGeom prst="line">
              <a:avLst/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6021520" y="3237963"/>
            <a:ext cx="2084877" cy="370920"/>
            <a:chOff x="6004773" y="2748937"/>
            <a:chExt cx="2084877" cy="37092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6004773" y="3118269"/>
              <a:ext cx="2015756" cy="1588"/>
            </a:xfrm>
            <a:prstGeom prst="line">
              <a:avLst/>
            </a:prstGeom>
            <a:ln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178249" y="2748937"/>
              <a:ext cx="1911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PowerResponse</a:t>
              </a:r>
              <a:r>
                <a:rPr lang="en-US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(l</a:t>
              </a:r>
              <a:r>
                <a:rPr lang="en-US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)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23213" y="1352734"/>
            <a:ext cx="1161579" cy="770380"/>
            <a:chOff x="523213" y="1352734"/>
            <a:chExt cx="1161579" cy="770380"/>
          </a:xfrm>
        </p:grpSpPr>
        <p:grpSp>
          <p:nvGrpSpPr>
            <p:cNvPr id="67" name="Group 66"/>
            <p:cNvGrpSpPr/>
            <p:nvPr/>
          </p:nvGrpSpPr>
          <p:grpSpPr>
            <a:xfrm>
              <a:off x="525423" y="1353861"/>
              <a:ext cx="1159369" cy="757550"/>
              <a:chOff x="2818905" y="1473135"/>
              <a:chExt cx="4284178" cy="2743200"/>
            </a:xfrm>
          </p:grpSpPr>
          <p:sp>
            <p:nvSpPr>
              <p:cNvPr id="68" name="Donut 67"/>
              <p:cNvSpPr/>
              <p:nvPr/>
            </p:nvSpPr>
            <p:spPr>
              <a:xfrm>
                <a:off x="3558519" y="1473135"/>
                <a:ext cx="2743200" cy="2743200"/>
              </a:xfrm>
              <a:prstGeom prst="donut">
                <a:avLst>
                  <a:gd name="adj" fmla="val 10177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Donut 68"/>
              <p:cNvSpPr/>
              <p:nvPr/>
            </p:nvSpPr>
            <p:spPr>
              <a:xfrm>
                <a:off x="3978274" y="1882256"/>
                <a:ext cx="1920240" cy="1920240"/>
              </a:xfrm>
              <a:prstGeom prst="donut">
                <a:avLst>
                  <a:gd name="adj" fmla="val 11211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Donut 69"/>
              <p:cNvSpPr/>
              <p:nvPr/>
            </p:nvSpPr>
            <p:spPr>
              <a:xfrm>
                <a:off x="4351743" y="2230685"/>
                <a:ext cx="1188720" cy="1188720"/>
              </a:xfrm>
              <a:prstGeom prst="donut">
                <a:avLst>
                  <a:gd name="adj" fmla="val 9942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2818905" y="2777393"/>
                <a:ext cx="4284178" cy="143894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524318" y="1352734"/>
              <a:ext cx="1159369" cy="757550"/>
              <a:chOff x="2818905" y="1473135"/>
              <a:chExt cx="4284178" cy="2743200"/>
            </a:xfrm>
          </p:grpSpPr>
          <p:sp>
            <p:nvSpPr>
              <p:cNvPr id="108" name="Donut 107"/>
              <p:cNvSpPr/>
              <p:nvPr/>
            </p:nvSpPr>
            <p:spPr>
              <a:xfrm>
                <a:off x="3558519" y="1473135"/>
                <a:ext cx="2743200" cy="2743200"/>
              </a:xfrm>
              <a:prstGeom prst="donut">
                <a:avLst>
                  <a:gd name="adj" fmla="val 10177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Donut 108"/>
              <p:cNvSpPr/>
              <p:nvPr/>
            </p:nvSpPr>
            <p:spPr>
              <a:xfrm>
                <a:off x="3978274" y="1882256"/>
                <a:ext cx="1920240" cy="1920240"/>
              </a:xfrm>
              <a:prstGeom prst="donut">
                <a:avLst>
                  <a:gd name="adj" fmla="val 11211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Donut 109"/>
              <p:cNvSpPr/>
              <p:nvPr/>
            </p:nvSpPr>
            <p:spPr>
              <a:xfrm>
                <a:off x="4351743" y="2230685"/>
                <a:ext cx="1188720" cy="1188720"/>
              </a:xfrm>
              <a:prstGeom prst="donut">
                <a:avLst>
                  <a:gd name="adj" fmla="val 9942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Isosceles Triangle 110"/>
              <p:cNvSpPr/>
              <p:nvPr/>
            </p:nvSpPr>
            <p:spPr>
              <a:xfrm>
                <a:off x="2818905" y="2777393"/>
                <a:ext cx="4284178" cy="143894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Donut 112"/>
            <p:cNvSpPr/>
            <p:nvPr/>
          </p:nvSpPr>
          <p:spPr>
            <a:xfrm>
              <a:off x="723365" y="1365564"/>
              <a:ext cx="742355" cy="757550"/>
            </a:xfrm>
            <a:prstGeom prst="donut">
              <a:avLst>
                <a:gd name="adj" fmla="val 10177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Donut 113"/>
            <p:cNvSpPr/>
            <p:nvPr/>
          </p:nvSpPr>
          <p:spPr>
            <a:xfrm>
              <a:off x="836957" y="1478545"/>
              <a:ext cx="519649" cy="530285"/>
            </a:xfrm>
            <a:prstGeom prst="donut">
              <a:avLst>
                <a:gd name="adj" fmla="val 11211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Donut 114"/>
            <p:cNvSpPr/>
            <p:nvPr/>
          </p:nvSpPr>
          <p:spPr>
            <a:xfrm>
              <a:off x="938024" y="1574766"/>
              <a:ext cx="321687" cy="328272"/>
            </a:xfrm>
            <a:prstGeom prst="donut">
              <a:avLst>
                <a:gd name="adj" fmla="val 9942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Isosceles Triangle 115"/>
            <p:cNvSpPr/>
            <p:nvPr/>
          </p:nvSpPr>
          <p:spPr>
            <a:xfrm>
              <a:off x="523213" y="1725742"/>
              <a:ext cx="1159369" cy="3973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15847" y="4033659"/>
            <a:ext cx="489958" cy="1161125"/>
            <a:chOff x="515847" y="4033659"/>
            <a:chExt cx="489958" cy="1161125"/>
          </a:xfrm>
        </p:grpSpPr>
        <p:pic>
          <p:nvPicPr>
            <p:cNvPr id="21" name="Picture 20" descr="images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15847" y="4522884"/>
              <a:ext cx="382803" cy="671900"/>
            </a:xfrm>
            <a:prstGeom prst="rect">
              <a:avLst/>
            </a:prstGeom>
          </p:spPr>
        </p:pic>
        <p:sp>
          <p:nvSpPr>
            <p:cNvPr id="51" name="Oval 50"/>
            <p:cNvSpPr/>
            <p:nvPr/>
          </p:nvSpPr>
          <p:spPr>
            <a:xfrm>
              <a:off x="572215" y="4033659"/>
              <a:ext cx="123726" cy="1271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553333" y="4076056"/>
              <a:ext cx="158702" cy="47021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2035" y="4153552"/>
              <a:ext cx="293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S</a:t>
              </a:r>
              <a:endParaRPr lang="en-US" b="1" dirty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187189" y="1609182"/>
            <a:ext cx="482025" cy="512614"/>
            <a:chOff x="3387263" y="4639759"/>
            <a:chExt cx="482025" cy="512614"/>
          </a:xfrm>
        </p:grpSpPr>
        <p:sp>
          <p:nvSpPr>
            <p:cNvPr id="60" name="TextBox 59"/>
            <p:cNvSpPr txBox="1"/>
            <p:nvPr/>
          </p:nvSpPr>
          <p:spPr>
            <a:xfrm>
              <a:off x="3466614" y="465655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A</a:t>
              </a:r>
              <a:r>
                <a:rPr lang="en-US" b="1" baseline="-25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</a:t>
              </a:r>
              <a:endParaRPr lang="en-US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387263" y="4639759"/>
              <a:ext cx="158702" cy="512614"/>
              <a:chOff x="4674918" y="2568043"/>
              <a:chExt cx="586445" cy="185625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4744693" y="2568043"/>
                <a:ext cx="457200" cy="460573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4674918" y="2721570"/>
                <a:ext cx="586445" cy="1702725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9" name="Slide Number Placeholder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25926E-6 L 0.05121 -0.347 " pathEditMode="relative" ptsTypes="AA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3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3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3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-0.34699 L 0.21042 -0.3641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3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ntr" presetSubtype="3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Ubiquitous Wireless Devices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5737" y="1638862"/>
            <a:ext cx="5065772" cy="4069029"/>
            <a:chOff x="198502" y="1912433"/>
            <a:chExt cx="5065772" cy="406902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502" y="2099548"/>
              <a:ext cx="2482523" cy="185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75290" y="1912433"/>
              <a:ext cx="832971" cy="1255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50176" y="4434893"/>
              <a:ext cx="1546569" cy="1546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4922" y="4050283"/>
              <a:ext cx="655922" cy="1103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96745" y="3959044"/>
              <a:ext cx="1365805" cy="108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96745" y="2861641"/>
              <a:ext cx="1667529" cy="936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79640" y="2255336"/>
              <a:ext cx="677992" cy="606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81418" y="3546877"/>
              <a:ext cx="726843" cy="50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" name="Group 19"/>
          <p:cNvGrpSpPr/>
          <p:nvPr/>
        </p:nvGrpSpPr>
        <p:grpSpPr>
          <a:xfrm>
            <a:off x="5813093" y="2001077"/>
            <a:ext cx="3046226" cy="2679174"/>
            <a:chOff x="5813093" y="2001077"/>
            <a:chExt cx="3046226" cy="2679174"/>
          </a:xfrm>
        </p:grpSpPr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235276" y="2791020"/>
              <a:ext cx="622218" cy="62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195791" y="3093820"/>
              <a:ext cx="630758" cy="630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776293" y="2001077"/>
              <a:ext cx="1346592" cy="89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051665" y="3673377"/>
              <a:ext cx="807654" cy="840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570979" y="4073700"/>
              <a:ext cx="1320844" cy="606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813093" y="2897173"/>
              <a:ext cx="891980" cy="1010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TextBox 21"/>
          <p:cNvSpPr txBox="1"/>
          <p:nvPr/>
        </p:nvSpPr>
        <p:spPr>
          <a:xfrm>
            <a:off x="1318590" y="5785197"/>
            <a:ext cx="736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Most of these devices require ad-hoc connections!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6" y="1133928"/>
            <a:ext cx="8626096" cy="418907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815891" y="4807387"/>
            <a:ext cx="597595" cy="311461"/>
            <a:chOff x="523213" y="1352734"/>
            <a:chExt cx="1161579" cy="770380"/>
          </a:xfrm>
        </p:grpSpPr>
        <p:grpSp>
          <p:nvGrpSpPr>
            <p:cNvPr id="40" name="Group 66"/>
            <p:cNvGrpSpPr/>
            <p:nvPr/>
          </p:nvGrpSpPr>
          <p:grpSpPr>
            <a:xfrm>
              <a:off x="525423" y="1353861"/>
              <a:ext cx="1159369" cy="757550"/>
              <a:chOff x="2818905" y="1473135"/>
              <a:chExt cx="4284178" cy="2743200"/>
            </a:xfrm>
          </p:grpSpPr>
          <p:sp>
            <p:nvSpPr>
              <p:cNvPr id="50" name="Donut 49"/>
              <p:cNvSpPr/>
              <p:nvPr/>
            </p:nvSpPr>
            <p:spPr>
              <a:xfrm>
                <a:off x="3558519" y="1473135"/>
                <a:ext cx="2743200" cy="2743200"/>
              </a:xfrm>
              <a:prstGeom prst="donut">
                <a:avLst>
                  <a:gd name="adj" fmla="val 10177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Donut 50"/>
              <p:cNvSpPr/>
              <p:nvPr/>
            </p:nvSpPr>
            <p:spPr>
              <a:xfrm>
                <a:off x="3978274" y="1882256"/>
                <a:ext cx="1920240" cy="1920240"/>
              </a:xfrm>
              <a:prstGeom prst="donut">
                <a:avLst>
                  <a:gd name="adj" fmla="val 11211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Donut 51"/>
              <p:cNvSpPr/>
              <p:nvPr/>
            </p:nvSpPr>
            <p:spPr>
              <a:xfrm>
                <a:off x="4351743" y="2230685"/>
                <a:ext cx="1188720" cy="1188720"/>
              </a:xfrm>
              <a:prstGeom prst="donut">
                <a:avLst>
                  <a:gd name="adj" fmla="val 9942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>
                <a:off x="2818905" y="2777393"/>
                <a:ext cx="4284178" cy="143894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106"/>
            <p:cNvGrpSpPr/>
            <p:nvPr/>
          </p:nvGrpSpPr>
          <p:grpSpPr>
            <a:xfrm>
              <a:off x="524318" y="1352734"/>
              <a:ext cx="1159369" cy="757550"/>
              <a:chOff x="2818905" y="1473135"/>
              <a:chExt cx="4284178" cy="2743200"/>
            </a:xfrm>
          </p:grpSpPr>
          <p:sp>
            <p:nvSpPr>
              <p:cNvPr id="46" name="Donut 45"/>
              <p:cNvSpPr/>
              <p:nvPr/>
            </p:nvSpPr>
            <p:spPr>
              <a:xfrm>
                <a:off x="3558519" y="1473135"/>
                <a:ext cx="2743200" cy="2743200"/>
              </a:xfrm>
              <a:prstGeom prst="donut">
                <a:avLst>
                  <a:gd name="adj" fmla="val 10177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Donut 46"/>
              <p:cNvSpPr/>
              <p:nvPr/>
            </p:nvSpPr>
            <p:spPr>
              <a:xfrm>
                <a:off x="3978274" y="1882256"/>
                <a:ext cx="1920240" cy="1920240"/>
              </a:xfrm>
              <a:prstGeom prst="donut">
                <a:avLst>
                  <a:gd name="adj" fmla="val 11211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Donut 47"/>
              <p:cNvSpPr/>
              <p:nvPr/>
            </p:nvSpPr>
            <p:spPr>
              <a:xfrm>
                <a:off x="4351743" y="2230685"/>
                <a:ext cx="1188720" cy="1188720"/>
              </a:xfrm>
              <a:prstGeom prst="donut">
                <a:avLst>
                  <a:gd name="adj" fmla="val 9942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2818905" y="2777393"/>
                <a:ext cx="4284178" cy="143894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Donut 41"/>
            <p:cNvSpPr/>
            <p:nvPr/>
          </p:nvSpPr>
          <p:spPr>
            <a:xfrm>
              <a:off x="723365" y="1365564"/>
              <a:ext cx="742355" cy="757550"/>
            </a:xfrm>
            <a:prstGeom prst="donut">
              <a:avLst>
                <a:gd name="adj" fmla="val 10177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Donut 42"/>
            <p:cNvSpPr/>
            <p:nvPr/>
          </p:nvSpPr>
          <p:spPr>
            <a:xfrm>
              <a:off x="836957" y="1478545"/>
              <a:ext cx="519649" cy="530285"/>
            </a:xfrm>
            <a:prstGeom prst="donut">
              <a:avLst>
                <a:gd name="adj" fmla="val 11211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Donut 43"/>
            <p:cNvSpPr/>
            <p:nvPr/>
          </p:nvSpPr>
          <p:spPr>
            <a:xfrm>
              <a:off x="938024" y="1574766"/>
              <a:ext cx="321687" cy="328272"/>
            </a:xfrm>
            <a:prstGeom prst="donut">
              <a:avLst>
                <a:gd name="adj" fmla="val 9942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523213" y="1725742"/>
              <a:ext cx="1159369" cy="3973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72904" y="5030859"/>
            <a:ext cx="597595" cy="311461"/>
            <a:chOff x="523213" y="1352734"/>
            <a:chExt cx="1161579" cy="770380"/>
          </a:xfrm>
        </p:grpSpPr>
        <p:grpSp>
          <p:nvGrpSpPr>
            <p:cNvPr id="25" name="Group 66"/>
            <p:cNvGrpSpPr/>
            <p:nvPr/>
          </p:nvGrpSpPr>
          <p:grpSpPr>
            <a:xfrm>
              <a:off x="525423" y="1353861"/>
              <a:ext cx="1159369" cy="757550"/>
              <a:chOff x="2818905" y="1473135"/>
              <a:chExt cx="4284178" cy="2743200"/>
            </a:xfrm>
          </p:grpSpPr>
          <p:sp>
            <p:nvSpPr>
              <p:cNvPr id="35" name="Donut 34"/>
              <p:cNvSpPr/>
              <p:nvPr/>
            </p:nvSpPr>
            <p:spPr>
              <a:xfrm>
                <a:off x="3558519" y="1473135"/>
                <a:ext cx="2743200" cy="2743200"/>
              </a:xfrm>
              <a:prstGeom prst="donut">
                <a:avLst>
                  <a:gd name="adj" fmla="val 10177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Donut 35"/>
              <p:cNvSpPr/>
              <p:nvPr/>
            </p:nvSpPr>
            <p:spPr>
              <a:xfrm>
                <a:off x="3978274" y="1882256"/>
                <a:ext cx="1920240" cy="1920240"/>
              </a:xfrm>
              <a:prstGeom prst="donut">
                <a:avLst>
                  <a:gd name="adj" fmla="val 11211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Donut 36"/>
              <p:cNvSpPr/>
              <p:nvPr/>
            </p:nvSpPr>
            <p:spPr>
              <a:xfrm>
                <a:off x="4351743" y="2230685"/>
                <a:ext cx="1188720" cy="1188720"/>
              </a:xfrm>
              <a:prstGeom prst="donut">
                <a:avLst>
                  <a:gd name="adj" fmla="val 9942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2818905" y="2777393"/>
                <a:ext cx="4284178" cy="143894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06"/>
            <p:cNvGrpSpPr/>
            <p:nvPr/>
          </p:nvGrpSpPr>
          <p:grpSpPr>
            <a:xfrm>
              <a:off x="524318" y="1352734"/>
              <a:ext cx="1159369" cy="757550"/>
              <a:chOff x="2818905" y="1473135"/>
              <a:chExt cx="4284178" cy="2743200"/>
            </a:xfrm>
          </p:grpSpPr>
          <p:sp>
            <p:nvSpPr>
              <p:cNvPr id="31" name="Donut 30"/>
              <p:cNvSpPr/>
              <p:nvPr/>
            </p:nvSpPr>
            <p:spPr>
              <a:xfrm>
                <a:off x="3558519" y="1473135"/>
                <a:ext cx="2743200" cy="2743200"/>
              </a:xfrm>
              <a:prstGeom prst="donut">
                <a:avLst>
                  <a:gd name="adj" fmla="val 10177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Donut 31"/>
              <p:cNvSpPr/>
              <p:nvPr/>
            </p:nvSpPr>
            <p:spPr>
              <a:xfrm>
                <a:off x="3978274" y="1882256"/>
                <a:ext cx="1920240" cy="1920240"/>
              </a:xfrm>
              <a:prstGeom prst="donut">
                <a:avLst>
                  <a:gd name="adj" fmla="val 11211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Donut 32"/>
              <p:cNvSpPr/>
              <p:nvPr/>
            </p:nvSpPr>
            <p:spPr>
              <a:xfrm>
                <a:off x="4351743" y="2230685"/>
                <a:ext cx="1188720" cy="1188720"/>
              </a:xfrm>
              <a:prstGeom prst="donut">
                <a:avLst>
                  <a:gd name="adj" fmla="val 9942"/>
                </a:avLst>
              </a:prstGeom>
              <a:gradFill flip="none" rotWithShape="1">
                <a:gsLst>
                  <a:gs pos="49000">
                    <a:schemeClr val="tx2">
                      <a:lumMod val="60000"/>
                      <a:lumOff val="40000"/>
                    </a:schemeClr>
                  </a:gs>
                  <a:gs pos="99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2818905" y="2777393"/>
                <a:ext cx="4284178" cy="143894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Donut 26"/>
            <p:cNvSpPr/>
            <p:nvPr/>
          </p:nvSpPr>
          <p:spPr>
            <a:xfrm>
              <a:off x="723365" y="1365564"/>
              <a:ext cx="742355" cy="757550"/>
            </a:xfrm>
            <a:prstGeom prst="donut">
              <a:avLst>
                <a:gd name="adj" fmla="val 10177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Donut 27"/>
            <p:cNvSpPr/>
            <p:nvPr/>
          </p:nvSpPr>
          <p:spPr>
            <a:xfrm>
              <a:off x="836957" y="1478545"/>
              <a:ext cx="519649" cy="530285"/>
            </a:xfrm>
            <a:prstGeom prst="donut">
              <a:avLst>
                <a:gd name="adj" fmla="val 11211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Donut 28"/>
            <p:cNvSpPr/>
            <p:nvPr/>
          </p:nvSpPr>
          <p:spPr>
            <a:xfrm>
              <a:off x="938024" y="1574766"/>
              <a:ext cx="321687" cy="328272"/>
            </a:xfrm>
            <a:prstGeom prst="donut">
              <a:avLst>
                <a:gd name="adj" fmla="val 9942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523213" y="1725742"/>
              <a:ext cx="1159369" cy="3973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26" y="274638"/>
            <a:ext cx="8626096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Typical RSS ratio of successful device pairing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1263" y="1232972"/>
            <a:ext cx="1099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RSS ratio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369130" y="3120034"/>
            <a:ext cx="3742767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8" name="Picture 17" descr="lap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752" y="5146950"/>
            <a:ext cx="1996748" cy="1535000"/>
          </a:xfrm>
          <a:prstGeom prst="rect">
            <a:avLst/>
          </a:prstGeom>
        </p:spPr>
      </p:pic>
      <p:pic>
        <p:nvPicPr>
          <p:cNvPr id="20" name="Picture 19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30775" y="5967857"/>
            <a:ext cx="221337" cy="38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7644E-7 4.26123E-6 L 0.05674 -0.111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6 L 0.28857 -0.003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ntr" presetSubtype="3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4 -0.11163 L 0.20493 -0.1371 " pathEditMode="relative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57 -0.00394 L 0.39511 -0.00394 " pathEditMode="relative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3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11 -0.00393 L 0.70537 -0.00185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Antennas used in our experiments</a:t>
            </a:r>
            <a:endParaRPr lang="en-US" sz="2800" dirty="0"/>
          </a:p>
        </p:txBody>
      </p:sp>
      <p:pic>
        <p:nvPicPr>
          <p:cNvPr id="7" name="Picture 6" descr="DSC_0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429" y="1455901"/>
            <a:ext cx="2089040" cy="714002"/>
          </a:xfrm>
          <a:prstGeom prst="rect">
            <a:avLst/>
          </a:prstGeom>
        </p:spPr>
      </p:pic>
      <p:pic>
        <p:nvPicPr>
          <p:cNvPr id="8" name="Picture 7" descr="DSC_06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57" y="1417638"/>
            <a:ext cx="2207486" cy="752265"/>
          </a:xfrm>
          <a:prstGeom prst="rect">
            <a:avLst/>
          </a:prstGeom>
        </p:spPr>
      </p:pic>
      <p:pic>
        <p:nvPicPr>
          <p:cNvPr id="9" name="Picture 8" descr="DSC_06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200" y="2592043"/>
            <a:ext cx="2934110" cy="1275020"/>
          </a:xfrm>
          <a:prstGeom prst="rect">
            <a:avLst/>
          </a:prstGeo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4686" y="4092597"/>
            <a:ext cx="2921095" cy="218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092597"/>
            <a:ext cx="2980000" cy="20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7749" y="1043978"/>
            <a:ext cx="1741385" cy="173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83154" y="2822433"/>
            <a:ext cx="2872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1: internal antennas for </a:t>
            </a:r>
          </a:p>
          <a:p>
            <a:r>
              <a:rPr lang="en-US" dirty="0" smtClean="0"/>
              <a:t>Dell E5400 laptop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750776" y="2777623"/>
            <a:ext cx="1097448" cy="36797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1417638"/>
            <a:ext cx="1097448" cy="36797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08420" y="1527121"/>
            <a:ext cx="1097448" cy="36797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39752" y="4461929"/>
            <a:ext cx="1097448" cy="101616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20871" y="5478091"/>
            <a:ext cx="881009" cy="80250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68349" y="2777623"/>
            <a:ext cx="23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4: Dipole antenna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01168" y="6280599"/>
            <a:ext cx="257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3: RP-SMA (</a:t>
            </a:r>
            <a:r>
              <a:rPr lang="en-US" dirty="0" err="1" smtClean="0"/>
              <a:t>f</a:t>
            </a:r>
            <a:r>
              <a:rPr lang="en-US" dirty="0" smtClean="0"/>
              <a:t>) socket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31186" y="6095933"/>
            <a:ext cx="421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2: antennas for laptop mini PCI cards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756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Logarithmic relationship between</a:t>
            </a:r>
            <a:br>
              <a:rPr lang="en-US" sz="2800" dirty="0" smtClean="0"/>
            </a:br>
            <a:r>
              <a:rPr lang="en-US" sz="2800" dirty="0" smtClean="0"/>
              <a:t>RSS value and the sender-receiver distance</a:t>
            </a:r>
            <a:endParaRPr lang="en-US" sz="2800" dirty="0"/>
          </a:p>
        </p:txBody>
      </p:sp>
      <p:pic>
        <p:nvPicPr>
          <p:cNvPr id="4" name="Picture 3" descr="distanc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417638"/>
            <a:ext cx="7569777" cy="52388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Linear relationship between RSS</a:t>
            </a:r>
            <a:br>
              <a:rPr lang="en-US" sz="2800" dirty="0" smtClean="0"/>
            </a:br>
            <a:r>
              <a:rPr lang="en-US" sz="2800" dirty="0" smtClean="0"/>
              <a:t>value and the transmission power</a:t>
            </a:r>
            <a:endParaRPr lang="en-US" sz="2800" dirty="0"/>
          </a:p>
        </p:txBody>
      </p:sp>
      <p:pic>
        <p:nvPicPr>
          <p:cNvPr id="5" name="Picture 4" descr="gai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8091" y="1359913"/>
            <a:ext cx="7354454" cy="52813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RSS saturation is observed when the distance decreases</a:t>
            </a:r>
            <a:endParaRPr lang="en-US" sz="2800" dirty="0"/>
          </a:p>
        </p:txBody>
      </p:sp>
      <p:pic>
        <p:nvPicPr>
          <p:cNvPr id="4" name="Picture 3" descr="saturatio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47149" y="1417638"/>
            <a:ext cx="7250544" cy="45358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213"/>
            <a:ext cx="8229600" cy="1143000"/>
          </a:xfrm>
        </p:spPr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58990" y="1417638"/>
            <a:ext cx="2832100" cy="2395825"/>
            <a:chOff x="421590" y="1417638"/>
            <a:chExt cx="2832100" cy="2395825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1590" y="1692122"/>
              <a:ext cx="2832100" cy="2121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4" name="Straight Connector 23"/>
            <p:cNvCxnSpPr/>
            <p:nvPr/>
          </p:nvCxnSpPr>
          <p:spPr>
            <a:xfrm rot="5400000">
              <a:off x="349448" y="1703391"/>
              <a:ext cx="21709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1700718" y="1654001"/>
              <a:ext cx="21709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57200" y="1654195"/>
              <a:ext cx="1352859" cy="73537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900655" y="1417638"/>
              <a:ext cx="5859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26cm</a:t>
              </a:r>
              <a:endParaRPr lang="en-US" sz="1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92242" y="4171650"/>
            <a:ext cx="69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Modify the driver to export RSS values </a:t>
            </a:r>
            <a:r>
              <a:rPr lang="en-US" sz="2400" dirty="0" err="1" smtClean="0"/>
              <a:t>seperately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Threshold setting: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r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= -r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= 11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σ</a:t>
            </a:r>
            <a:r>
              <a:rPr lang="en-US" sz="2400" baseline="-25000" dirty="0" smtClean="0"/>
              <a:t>valve</a:t>
            </a:r>
            <a:r>
              <a:rPr lang="en-US" sz="2400" dirty="0" smtClean="0"/>
              <a:t> =0.6</a:t>
            </a:r>
          </a:p>
          <a:p>
            <a:pPr lvl="1">
              <a:buFont typeface="Arial"/>
              <a:buChar char="•"/>
            </a:pPr>
            <a:r>
              <a:rPr lang="en-US" sz="2400" dirty="0" err="1" smtClean="0"/>
              <a:t>T</a:t>
            </a:r>
            <a:r>
              <a:rPr lang="en-US" sz="2400" baseline="-25000" dirty="0" err="1" smtClean="0"/>
              <a:t>valve</a:t>
            </a:r>
            <a:r>
              <a:rPr lang="en-US" sz="2400" dirty="0" smtClean="0"/>
              <a:t> = 1</a:t>
            </a:r>
            <a:r>
              <a:rPr lang="en-US" altLang="zh-CN" sz="2400" dirty="0" smtClean="0"/>
              <a:t>s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47459" y="3504277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87367" y="3628797"/>
            <a:ext cx="84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Sender</a:t>
            </a:r>
            <a:endParaRPr lang="en-US" dirty="0"/>
          </a:p>
        </p:txBody>
      </p:sp>
      <p:pic>
        <p:nvPicPr>
          <p:cNvPr id="14" name="Picture 13" descr="openmok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1417638"/>
            <a:ext cx="2061733" cy="2314587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1636582" y="1622717"/>
            <a:ext cx="6350205" cy="2246964"/>
            <a:chOff x="866477" y="3869681"/>
            <a:chExt cx="6350205" cy="2246964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7746" y="4356358"/>
              <a:ext cx="1760287" cy="1760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Oval 7"/>
            <p:cNvSpPr/>
            <p:nvPr/>
          </p:nvSpPr>
          <p:spPr>
            <a:xfrm>
              <a:off x="2810066" y="4225788"/>
              <a:ext cx="3044633" cy="842783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66477" y="3869681"/>
              <a:ext cx="6350205" cy="168556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2336" y="4570444"/>
              <a:ext cx="7380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r</a:t>
              </a:r>
              <a:r>
                <a:rPr lang="en-US" sz="1400" dirty="0" smtClean="0"/>
                <a:t>&lt;20cm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4656" y="4914682"/>
              <a:ext cx="10618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20cm&lt;</a:t>
              </a:r>
              <a:r>
                <a:rPr lang="en-US" sz="1400" dirty="0" err="1" smtClean="0"/>
                <a:t>r</a:t>
              </a:r>
              <a:r>
                <a:rPr lang="en-US" sz="1400" dirty="0" smtClean="0"/>
                <a:t>&lt;1m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5492" y="5222459"/>
              <a:ext cx="5710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r</a:t>
              </a:r>
              <a:r>
                <a:rPr lang="en-US" sz="1400" dirty="0" smtClean="0"/>
                <a:t>&gt;1m</a:t>
              </a:r>
              <a:endParaRPr lang="en-US" sz="1400" dirty="0"/>
            </a:p>
          </p:txBody>
        </p:sp>
      </p:grpSp>
      <p:pic>
        <p:nvPicPr>
          <p:cNvPr id="14" name="Picture 13" descr="tabl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51" y="4083050"/>
            <a:ext cx="5816600" cy="13081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Potential Attack using Multipath Effect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266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Attacker may exploit multipath effect to find faraway locations that cause large RSS ratios</a:t>
            </a:r>
          </a:p>
        </p:txBody>
      </p:sp>
      <p:pic>
        <p:nvPicPr>
          <p:cNvPr id="5" name="Picture 4" descr="twopat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08469" y="2307761"/>
            <a:ext cx="6309833" cy="44567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ltipat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691831"/>
            <a:ext cx="7314267" cy="5166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Mitigating with Frequency hopping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Wi-Fi Direct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Allows peer-to-peer Wi-Fi connection (without AP)</a:t>
            </a:r>
          </a:p>
          <a:p>
            <a:r>
              <a:rPr lang="en-US" sz="2400" dirty="0" smtClean="0"/>
              <a:t>Requires no new hardware</a:t>
            </a:r>
          </a:p>
          <a:p>
            <a:r>
              <a:rPr lang="en-US" sz="2400" dirty="0" smtClean="0"/>
              <a:t>Specification and certified devices are coming soon</a:t>
            </a:r>
          </a:p>
        </p:txBody>
      </p:sp>
      <p:pic>
        <p:nvPicPr>
          <p:cNvPr id="4" name="Picture 3" descr="WiFi_Direct_int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34" y="3571812"/>
            <a:ext cx="3346857" cy="19124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Potential Attack using Beam Forming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8" y="1417638"/>
            <a:ext cx="8423777" cy="1747192"/>
          </a:xfrm>
        </p:spPr>
        <p:txBody>
          <a:bodyPr>
            <a:noAutofit/>
          </a:bodyPr>
          <a:lstStyle/>
          <a:p>
            <a:r>
              <a:rPr lang="en-US" sz="2400" dirty="0" smtClean="0"/>
              <a:t>Risk: Attackers may form a beam of signal with an antenna array</a:t>
            </a:r>
          </a:p>
          <a:p>
            <a:r>
              <a:rPr lang="en-US" sz="2400" dirty="0" smtClean="0"/>
              <a:t>Attackers need a very large antenna array (</a:t>
            </a:r>
            <a:r>
              <a:rPr lang="en-US" sz="2400" b="1" dirty="0" smtClean="0"/>
              <a:t>size of hundreds of meters when L=20cm, </a:t>
            </a:r>
            <a:r>
              <a:rPr lang="en-US" sz="2400" b="1" dirty="0" err="1" smtClean="0"/>
              <a:t>d</a:t>
            </a:r>
            <a:r>
              <a:rPr lang="en-US" sz="2400" b="1" dirty="0" smtClean="0"/>
              <a:t>&gt;10m</a:t>
            </a:r>
            <a:r>
              <a:rPr lang="en-US" sz="2400" dirty="0" smtClean="0"/>
              <a:t>)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3831576"/>
            <a:ext cx="5038063" cy="21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0076" y="4163984"/>
            <a:ext cx="33909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works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01333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Mutual </a:t>
            </a:r>
            <a:r>
              <a:rPr lang="en-US" sz="2400" dirty="0" smtClean="0"/>
              <a:t>authentication</a:t>
            </a:r>
          </a:p>
          <a:p>
            <a:r>
              <a:rPr lang="en-US" sz="2400" dirty="0" smtClean="0"/>
              <a:t>Apply our scheme to Bluetooth</a:t>
            </a:r>
          </a:p>
          <a:p>
            <a:r>
              <a:rPr lang="en-US" sz="2400" dirty="0" smtClean="0"/>
              <a:t>Applications that requires Near Field Communication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novel device-pairing scheme</a:t>
            </a:r>
          </a:p>
          <a:p>
            <a:pPr lvl="1"/>
            <a:r>
              <a:rPr lang="en-US" sz="2000" dirty="0" smtClean="0"/>
              <a:t>Based on proximity</a:t>
            </a:r>
          </a:p>
          <a:p>
            <a:pPr lvl="1"/>
            <a:r>
              <a:rPr lang="en-US" sz="2000" dirty="0" smtClean="0"/>
              <a:t>Requires no Out-of-Band Channel</a:t>
            </a:r>
          </a:p>
          <a:p>
            <a:pPr lvl="1"/>
            <a:r>
              <a:rPr lang="en-US" sz="2000" dirty="0" smtClean="0"/>
              <a:t>Requires no user input or verification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Secure Device Pairing</a:t>
            </a:r>
            <a:endParaRPr lang="en-US" sz="280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215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Bootstrap secure communication between two devices.</a:t>
            </a:r>
          </a:p>
          <a:p>
            <a:r>
              <a:rPr lang="en-US" sz="2400" dirty="0" smtClean="0"/>
              <a:t>Common approach: shared PIN code</a:t>
            </a:r>
          </a:p>
          <a:p>
            <a:pPr lvl="0">
              <a:defRPr/>
            </a:pPr>
            <a:r>
              <a:rPr lang="en-US" sz="2400" dirty="0" smtClean="0"/>
              <a:t>Problems</a:t>
            </a:r>
          </a:p>
          <a:p>
            <a:pPr lvl="1">
              <a:defRPr/>
            </a:pPr>
            <a:r>
              <a:rPr lang="en-US" sz="2000" dirty="0" smtClean="0"/>
              <a:t>Many devices have no keyboard (so they hardcode secrets)</a:t>
            </a:r>
          </a:p>
          <a:p>
            <a:endParaRPr lang="en-US" sz="2400" dirty="0" smtClean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1586" y="4123397"/>
            <a:ext cx="2395214" cy="239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54944"/>
            <a:ext cx="8229600" cy="338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Potential user error and vulnerability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Solution: using out-of-band (OOB) channels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Visual Channel (Seeing is Believing)</a:t>
            </a:r>
            <a:endParaRPr lang="en-US" sz="2800" dirty="0"/>
          </a:p>
        </p:txBody>
      </p:sp>
      <p:pic>
        <p:nvPicPr>
          <p:cNvPr id="11" name="Picture 10" descr="si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736" y="2027400"/>
            <a:ext cx="2721476" cy="36995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Acoustic Channel (Loud and Clear)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30990" y="2039047"/>
          <a:ext cx="7813331" cy="3655900"/>
        </p:xfrm>
        <a:graphic>
          <a:graphicData uri="http://schemas.openxmlformats.org/presentationml/2006/ole">
            <p:oleObj spid="_x0000_s94210" name="Visio" r:id="rId3" imgW="3805560" imgH="21038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Motion Channel (Shake well before use)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hakewe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57" y="2129080"/>
            <a:ext cx="5004222" cy="37807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Limitations of OOB Channels</a:t>
            </a:r>
            <a:endParaRPr lang="en-US" sz="2800" dirty="0"/>
          </a:p>
        </p:txBody>
      </p:sp>
      <p:sp>
        <p:nvSpPr>
          <p:cNvPr id="23" name="Vertical Text Placeholder 2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OOB channels are not ubiquitous on all devices</a:t>
            </a:r>
          </a:p>
          <a:p>
            <a:r>
              <a:rPr lang="en-US" sz="2400" dirty="0" smtClean="0"/>
              <a:t>Some OOB channels are vulnerable to attacks (</a:t>
            </a:r>
            <a:r>
              <a:rPr lang="en-US" sz="2400" dirty="0" err="1" smtClean="0"/>
              <a:t>Halevi</a:t>
            </a:r>
            <a:r>
              <a:rPr lang="en-US" sz="2400" dirty="0" smtClean="0"/>
              <a:t> etc. CCS ’10)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4900" y="3339411"/>
            <a:ext cx="25019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Desirable Device Pairing Scheme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 no out-of-band channel</a:t>
            </a:r>
          </a:p>
          <a:p>
            <a:r>
              <a:rPr lang="en-US" sz="2400" dirty="0" smtClean="0"/>
              <a:t>Does NOT require the user to</a:t>
            </a:r>
          </a:p>
          <a:p>
            <a:pPr lvl="1"/>
            <a:r>
              <a:rPr lang="en-US" sz="2000" dirty="0" smtClean="0"/>
              <a:t>Enter secrets (simplify user tasks), or</a:t>
            </a:r>
          </a:p>
          <a:p>
            <a:pPr lvl="1"/>
            <a:r>
              <a:rPr lang="en-US" sz="2000" dirty="0" smtClean="0"/>
              <a:t>Verify secrets (avoid user mistakes)</a:t>
            </a:r>
          </a:p>
          <a:p>
            <a:endParaRPr lang="en-US" sz="28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3B-F458-C149-B775-78860644B78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8590</TotalTime>
  <Words>881</Words>
  <Application>Microsoft Macintosh PowerPoint</Application>
  <PresentationFormat>On-screen Show (4:3)</PresentationFormat>
  <Paragraphs>182</Paragraphs>
  <Slides>32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Visio</vt:lpstr>
      <vt:lpstr>Secure Pairing of Wireless Devices by Multiple Antenna Diversity</vt:lpstr>
      <vt:lpstr>Ubiquitous Wireless Devices</vt:lpstr>
      <vt:lpstr>Wi-Fi Direct</vt:lpstr>
      <vt:lpstr>Secure Device Pairing</vt:lpstr>
      <vt:lpstr>Visual Channel (Seeing is Believing)</vt:lpstr>
      <vt:lpstr>Acoustic Channel (Loud and Clear)</vt:lpstr>
      <vt:lpstr>Motion Channel (Shake well before use)</vt:lpstr>
      <vt:lpstr>Limitations of OOB Channels</vt:lpstr>
      <vt:lpstr>Desirable Device Pairing Scheme</vt:lpstr>
      <vt:lpstr>Our scheme: Good Neighbor</vt:lpstr>
      <vt:lpstr>Why not using Distance-bounding Protocols</vt:lpstr>
      <vt:lpstr>Threat model</vt:lpstr>
      <vt:lpstr>Naïve Approach: Inferring proximity by RSS</vt:lpstr>
      <vt:lpstr>Improvement: Inferring proximity by RSS ratio</vt:lpstr>
      <vt:lpstr>Antenna Diversity and IEEE 802.11n MIMO</vt:lpstr>
      <vt:lpstr>Practical Problem: Unstable RSS Values </vt:lpstr>
      <vt:lpstr>Practical Problem: RSS saturation</vt:lpstr>
      <vt:lpstr>Practical Problem: Automatic Rate Adaptation</vt:lpstr>
      <vt:lpstr>Final scheme</vt:lpstr>
      <vt:lpstr>Typical RSS ratio of successful device pairing</vt:lpstr>
      <vt:lpstr>Antennas used in our experiments</vt:lpstr>
      <vt:lpstr>Logarithmic relationship between RSS value and the sender-receiver distance</vt:lpstr>
      <vt:lpstr> Linear relationship between RSS value and the transmission power</vt:lpstr>
      <vt:lpstr> RSS saturation is observed when the distance decreases</vt:lpstr>
      <vt:lpstr>Prototype</vt:lpstr>
      <vt:lpstr>Video</vt:lpstr>
      <vt:lpstr>Prototype</vt:lpstr>
      <vt:lpstr>Potential Attack using Multipath Effect</vt:lpstr>
      <vt:lpstr>Mitigating with Frequency hopping</vt:lpstr>
      <vt:lpstr>Potential Attack using Beam Forming</vt:lpstr>
      <vt:lpstr>Future works</vt:lpstr>
      <vt:lpstr>Conclusion</vt:lpstr>
    </vt:vector>
  </TitlesOfParts>
  <Company>UC Davis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Neighbour Pairing Nearby Wireless Devices by Multiple Antenna Diversity</dc:title>
  <dc:creator>liang cai</dc:creator>
  <cp:lastModifiedBy>liang cai</cp:lastModifiedBy>
  <cp:revision>115</cp:revision>
  <cp:lastPrinted>2011-02-02T20:05:59Z</cp:lastPrinted>
  <dcterms:created xsi:type="dcterms:W3CDTF">2011-02-07T23:10:26Z</dcterms:created>
  <dcterms:modified xsi:type="dcterms:W3CDTF">2011-02-07T23:13:08Z</dcterms:modified>
</cp:coreProperties>
</file>