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  <p:sldId id="304" r:id="rId56"/>
    <p:sldId id="305" r:id="rId57"/>
    <p:sldId id="306" r:id="rId58"/>
    <p:sldId id="307" r:id="rId59"/>
    <p:sldId id="308" r:id="rId60"/>
    <p:sldId id="309" r:id="rId61"/>
    <p:sldId id="310" r:id="rId62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Verdana"/>
        <a:ea typeface="Verdana"/>
        <a:cs typeface="Verdana"/>
        <a:sym typeface="Verdana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7CA"/>
          </a:solidFill>
        </a:fill>
      </a:tcStyle>
    </a:wholeTbl>
    <a:band2H>
      <a:tcTxStyle b="def" i="def"/>
      <a:tcStyle>
        <a:tcBdr/>
        <a:fill>
          <a:solidFill>
            <a:srgbClr val="FCEC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0D6"/>
          </a:solidFill>
        </a:fill>
      </a:tcStyle>
    </a:wholeTbl>
    <a:band2H>
      <a:tcTxStyle b="def" i="def"/>
      <a:tcStyle>
        <a:tcBdr/>
        <a:fill>
          <a:solidFill>
            <a:srgbClr val="E7E9EC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9DDD0"/>
          </a:solidFill>
        </a:fill>
      </a:tcStyle>
    </a:wholeTbl>
    <a:band2H>
      <a:tcTxStyle b="def" i="def"/>
      <a:tcStyle>
        <a:tcBdr/>
        <a:fill>
          <a:solidFill>
            <a:srgbClr val="F4EFE9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Verdana"/>
          <a:ea typeface="Verdana"/>
          <a:cs typeface="Verdan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slide" Target="slides/slide39.xml"/><Relationship Id="rId47" Type="http://schemas.openxmlformats.org/officeDocument/2006/relationships/slide" Target="slides/slide40.xml"/><Relationship Id="rId48" Type="http://schemas.openxmlformats.org/officeDocument/2006/relationships/slide" Target="slides/slide41.xml"/><Relationship Id="rId49" Type="http://schemas.openxmlformats.org/officeDocument/2006/relationships/slide" Target="slides/slide42.xml"/><Relationship Id="rId50" Type="http://schemas.openxmlformats.org/officeDocument/2006/relationships/slide" Target="slides/slide43.xml"/><Relationship Id="rId51" Type="http://schemas.openxmlformats.org/officeDocument/2006/relationships/slide" Target="slides/slide44.xml"/><Relationship Id="rId52" Type="http://schemas.openxmlformats.org/officeDocument/2006/relationships/slide" Target="slides/slide45.xml"/><Relationship Id="rId53" Type="http://schemas.openxmlformats.org/officeDocument/2006/relationships/slide" Target="slides/slide46.xml"/><Relationship Id="rId54" Type="http://schemas.openxmlformats.org/officeDocument/2006/relationships/slide" Target="slides/slide47.xml"/><Relationship Id="rId55" Type="http://schemas.openxmlformats.org/officeDocument/2006/relationships/slide" Target="slides/slide48.xml"/><Relationship Id="rId56" Type="http://schemas.openxmlformats.org/officeDocument/2006/relationships/slide" Target="slides/slide49.xml"/><Relationship Id="rId57" Type="http://schemas.openxmlformats.org/officeDocument/2006/relationships/slide" Target="slides/slide50.xml"/><Relationship Id="rId58" Type="http://schemas.openxmlformats.org/officeDocument/2006/relationships/slide" Target="slides/slide51.xml"/><Relationship Id="rId59" Type="http://schemas.openxmlformats.org/officeDocument/2006/relationships/slide" Target="slides/slide52.xml"/><Relationship Id="rId60" Type="http://schemas.openxmlformats.org/officeDocument/2006/relationships/slide" Target="slides/slide53.xml"/><Relationship Id="rId61" Type="http://schemas.openxmlformats.org/officeDocument/2006/relationships/slide" Target="slides/slide54.xml"/><Relationship Id="rId62" Type="http://schemas.openxmlformats.org/officeDocument/2006/relationships/slide" Target="slides/slide55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8" name="Shape 1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Calibri"/>
      </a:defRPr>
    </a:lvl1pPr>
    <a:lvl2pPr indent="228600" defTabSz="457200" latinLnBrk="0">
      <a:defRPr sz="1200">
        <a:latin typeface="+mn-lt"/>
        <a:ea typeface="+mn-ea"/>
        <a:cs typeface="+mn-cs"/>
        <a:sym typeface="Calibri"/>
      </a:defRPr>
    </a:lvl2pPr>
    <a:lvl3pPr indent="457200" defTabSz="457200" latinLnBrk="0">
      <a:defRPr sz="1200">
        <a:latin typeface="+mn-lt"/>
        <a:ea typeface="+mn-ea"/>
        <a:cs typeface="+mn-cs"/>
        <a:sym typeface="Calibri"/>
      </a:defRPr>
    </a:lvl3pPr>
    <a:lvl4pPr indent="685800" defTabSz="457200" latinLnBrk="0">
      <a:defRPr sz="1200">
        <a:latin typeface="+mn-lt"/>
        <a:ea typeface="+mn-ea"/>
        <a:cs typeface="+mn-cs"/>
        <a:sym typeface="Calibri"/>
      </a:defRPr>
    </a:lvl4pPr>
    <a:lvl5pPr indent="914400" defTabSz="457200" latinLnBrk="0">
      <a:defRPr sz="1200">
        <a:latin typeface="+mn-lt"/>
        <a:ea typeface="+mn-ea"/>
        <a:cs typeface="+mn-cs"/>
        <a:sym typeface="Calibri"/>
      </a:defRPr>
    </a:lvl5pPr>
    <a:lvl6pPr indent="1143000" defTabSz="457200" latinLnBrk="0">
      <a:defRPr sz="1200">
        <a:latin typeface="+mn-lt"/>
        <a:ea typeface="+mn-ea"/>
        <a:cs typeface="+mn-cs"/>
        <a:sym typeface="Calibri"/>
      </a:defRPr>
    </a:lvl6pPr>
    <a:lvl7pPr indent="1371600" defTabSz="457200" latinLnBrk="0">
      <a:defRPr sz="1200">
        <a:latin typeface="+mn-lt"/>
        <a:ea typeface="+mn-ea"/>
        <a:cs typeface="+mn-cs"/>
        <a:sym typeface="Calibri"/>
      </a:defRPr>
    </a:lvl7pPr>
    <a:lvl8pPr indent="1600200" defTabSz="457200" latinLnBrk="0">
      <a:defRPr sz="1200">
        <a:latin typeface="+mn-lt"/>
        <a:ea typeface="+mn-ea"/>
        <a:cs typeface="+mn-cs"/>
        <a:sym typeface="Calibri"/>
      </a:defRPr>
    </a:lvl8pPr>
    <a:lvl9pPr indent="1828800" defTabSz="4572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</Relationships>

</file>

<file path=ppt/notesSlides/_rels/notesSlide2.xml.rels><?xml version="1.0" encoding="UTF-8" standalone="yes"?><Relationships xmlns="http://schemas.openxmlformats.org/package/2006/relationships"><Relationship Id="rId1" Type="http://schemas.openxmlformats.org/officeDocument/2006/relationships/slide" Target="../slides/slide4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39" name="Shape 439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important fact about this expansion is that we can combine the cosine and sine terms to obtain a frequency decomposition, expressing the initial function as a sum of: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Shape 612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613" name="Shape 613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As before, we can decompose each spherical function as a sum of its frequency components, and then obtain a rotation invariant representation for each one by storing the energy at each frequency.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0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4" name="Shape 14"/>
          <p:cNvSpPr/>
          <p:nvPr/>
        </p:nvSpPr>
        <p:spPr>
          <a:xfrm>
            <a:off x="418596" y="434162"/>
            <a:ext cx="8306810" cy="3108961"/>
          </a:xfrm>
          <a:prstGeom prst="roundRect">
            <a:avLst>
              <a:gd name="adj" fmla="val 4578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5" name="Shape 15"/>
          <p:cNvSpPr/>
          <p:nvPr>
            <p:ph type="title"/>
          </p:nvPr>
        </p:nvSpPr>
        <p:spPr>
          <a:xfrm>
            <a:off x="722376" y="1820205"/>
            <a:ext cx="7772401" cy="1828801"/>
          </a:xfrm>
          <a:prstGeom prst="rect">
            <a:avLst/>
          </a:prstGeom>
        </p:spPr>
        <p:txBody>
          <a:bodyPr/>
          <a:lstStyle>
            <a:lvl1pPr algn="r">
              <a:defRPr sz="4500"/>
            </a:lvl1pPr>
          </a:lstStyle>
          <a:p>
            <a:pPr/>
            <a:r>
              <a:t>Title Text</a:t>
            </a:r>
          </a:p>
        </p:txBody>
      </p:sp>
      <p:sp>
        <p:nvSpPr>
          <p:cNvPr id="16" name="Shape 16"/>
          <p:cNvSpPr/>
          <p:nvPr>
            <p:ph type="body" sz="quarter" idx="1"/>
          </p:nvPr>
        </p:nvSpPr>
        <p:spPr>
          <a:xfrm>
            <a:off x="722376" y="3685032"/>
            <a:ext cx="7772401" cy="914401"/>
          </a:xfrm>
          <a:prstGeom prst="rect">
            <a:avLst/>
          </a:prstGeom>
        </p:spPr>
        <p:txBody>
          <a:bodyPr lIns="0" tIns="0" rIns="0" bIns="0"/>
          <a:lstStyle>
            <a:lvl1pPr marL="0" indent="36576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1pPr>
            <a:lvl2pPr marL="0" indent="4572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2pPr>
            <a:lvl3pPr marL="0" indent="9144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3pPr>
            <a:lvl4pPr marL="0" indent="13716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4pPr>
            <a:lvl5pPr marL="0" indent="1828800" algn="r">
              <a:spcBef>
                <a:spcPts val="0"/>
              </a:spcBef>
              <a:buClrTx/>
              <a:buSzTx/>
              <a:buFontTx/>
              <a:buNone/>
              <a:defRPr sz="2000">
                <a:solidFill>
                  <a:srgbClr val="79766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" name="Shape 1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1" name="Shape 10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hape 10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title"/>
          </p:nvPr>
        </p:nvSpPr>
        <p:spPr>
          <a:xfrm>
            <a:off x="6629400" y="533404"/>
            <a:ext cx="1981200" cy="525779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0" name="Shape 110"/>
          <p:cNvSpPr/>
          <p:nvPr>
            <p:ph type="body" idx="1"/>
          </p:nvPr>
        </p:nvSpPr>
        <p:spPr>
          <a:xfrm>
            <a:off x="533400" y="533401"/>
            <a:ext cx="5943600" cy="5257803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hape 1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hape 2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" name="Shape 34"/>
          <p:cNvSpPr/>
          <p:nvPr/>
        </p:nvSpPr>
        <p:spPr>
          <a:xfrm>
            <a:off x="418596" y="434162"/>
            <a:ext cx="8306810" cy="4341329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5" name="Shape 35"/>
          <p:cNvSpPr/>
          <p:nvPr>
            <p:ph type="title"/>
          </p:nvPr>
        </p:nvSpPr>
        <p:spPr>
          <a:xfrm>
            <a:off x="468343" y="4928615"/>
            <a:ext cx="8183882" cy="676657"/>
          </a:xfrm>
          <a:prstGeom prst="rect">
            <a:avLst/>
          </a:prstGeom>
        </p:spPr>
        <p:txBody>
          <a:bodyPr lIns="0" tIns="0" rIns="0" bIns="0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36" name="Shape 36"/>
          <p:cNvSpPr/>
          <p:nvPr>
            <p:ph type="body" sz="quarter" idx="1"/>
          </p:nvPr>
        </p:nvSpPr>
        <p:spPr>
          <a:xfrm>
            <a:off x="468343" y="5624483"/>
            <a:ext cx="8183882" cy="420625"/>
          </a:xfrm>
          <a:prstGeom prst="rect">
            <a:avLst/>
          </a:prstGeom>
        </p:spPr>
        <p:txBody>
          <a:bodyPr lIns="0" tIns="0" rIns="0" bIns="0"/>
          <a:lstStyle>
            <a:lvl1pPr marL="0" marR="36576" indent="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1pPr>
            <a:lvl2pPr marL="0" marR="36576" indent="347472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2pPr>
            <a:lvl3pPr marL="0" marR="36576" indent="603503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3pPr>
            <a:lvl4pPr marL="0" marR="36576" indent="841247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4pPr>
            <a:lvl5pPr marL="0" marR="36576" indent="1097280">
              <a:spcBef>
                <a:spcPts val="0"/>
              </a:spcBef>
              <a:buClrTx/>
              <a:buSzTx/>
              <a:buFontTx/>
              <a:buNone/>
              <a:defRPr sz="1800">
                <a:solidFill>
                  <a:srgbClr val="B65D00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7" name="Shape 37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xfrm>
            <a:off x="502919" y="4985589"/>
            <a:ext cx="8183882" cy="105156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5" name="Shape 45"/>
          <p:cNvSpPr/>
          <p:nvPr>
            <p:ph type="body" sz="half" idx="1"/>
          </p:nvPr>
        </p:nvSpPr>
        <p:spPr>
          <a:xfrm>
            <a:off x="514351" y="530351"/>
            <a:ext cx="3931922" cy="4389122"/>
          </a:xfrm>
          <a:prstGeom prst="rect">
            <a:avLst/>
          </a:prstGeom>
        </p:spPr>
        <p:txBody>
          <a:bodyPr/>
          <a:lstStyle>
            <a:lvl1pPr>
              <a:defRPr sz="2600"/>
            </a:lvl1pPr>
            <a:lvl2pPr marL="585216" indent="-237744">
              <a:defRPr sz="2600"/>
            </a:lvl2pPr>
            <a:lvl3pPr marL="841247" indent="-237744">
              <a:defRPr sz="2600"/>
            </a:lvl3pPr>
            <a:lvl4pPr marL="1105408" indent="-264160">
              <a:defRPr sz="2600"/>
            </a:lvl4pPr>
            <a:lvl5pPr marL="1361440" indent="-264160">
              <a:defRPr sz="2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" name="Shape 4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hape 54"/>
          <p:cNvSpPr/>
          <p:nvPr>
            <p:ph type="body" sz="quarter" idx="1"/>
          </p:nvPr>
        </p:nvSpPr>
        <p:spPr>
          <a:xfrm>
            <a:off x="607223" y="579437"/>
            <a:ext cx="3931922" cy="792163"/>
          </a:xfrm>
          <a:prstGeom prst="rect">
            <a:avLst/>
          </a:prstGeom>
        </p:spPr>
        <p:txBody>
          <a:bodyPr anchor="ctr"/>
          <a:lstStyle>
            <a:lvl1pPr marL="0" indent="0">
              <a:buClrTx/>
              <a:buSzTx/>
              <a:buFontTx/>
              <a:buNone/>
              <a:defRPr b="1" sz="2400"/>
            </a:lvl1pPr>
            <a:lvl2pPr marL="0" indent="347472">
              <a:buClrTx/>
              <a:buSzTx/>
              <a:buFontTx/>
              <a:buNone/>
              <a:defRPr b="1" sz="2400"/>
            </a:lvl2pPr>
            <a:lvl3pPr marL="0" indent="603503">
              <a:buClrTx/>
              <a:buSzTx/>
              <a:buFontTx/>
              <a:buNone/>
              <a:defRPr b="1" sz="2400"/>
            </a:lvl3pPr>
            <a:lvl4pPr marL="0" indent="841247">
              <a:buClrTx/>
              <a:buSzTx/>
              <a:buFontTx/>
              <a:buNone/>
              <a:defRPr b="1" sz="2400"/>
            </a:lvl4pPr>
            <a:lvl5pPr marL="0" indent="1097280">
              <a:buClrTx/>
              <a:buSzTx/>
              <a:buFontTx/>
              <a:buNone/>
              <a:defRPr b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" name="Shape 55"/>
          <p:cNvSpPr/>
          <p:nvPr>
            <p:ph type="body" sz="quarter" idx="13"/>
          </p:nvPr>
        </p:nvSpPr>
        <p:spPr>
          <a:xfrm>
            <a:off x="4652169" y="579437"/>
            <a:ext cx="3931921" cy="792163"/>
          </a:xfrm>
          <a:prstGeom prst="rect">
            <a:avLst/>
          </a:prstGeom>
        </p:spPr>
        <p:txBody>
          <a:bodyPr anchor="ctr"/>
          <a:lstStyle/>
          <a:p>
            <a:pPr marL="0" indent="0">
              <a:buClrTx/>
              <a:buSzTx/>
              <a:buFontTx/>
              <a:buNone/>
              <a:defRPr b="1" sz="2400"/>
            </a:pPr>
          </a:p>
        </p:txBody>
      </p:sp>
      <p:sp>
        <p:nvSpPr>
          <p:cNvPr id="56" name="Shape 5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/>
          </p:nvPr>
        </p:nvSpPr>
        <p:spPr>
          <a:xfrm>
            <a:off x="502919" y="4985589"/>
            <a:ext cx="8183882" cy="1051561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4" name="Shape 64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72" name="Shape 72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type="title"/>
          </p:nvPr>
        </p:nvSpPr>
        <p:spPr>
          <a:xfrm>
            <a:off x="5538784" y="533400"/>
            <a:ext cx="2971801" cy="91440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chemeClr val="accent1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80" name="Shape 80"/>
          <p:cNvSpPr/>
          <p:nvPr>
            <p:ph type="body" sz="quarter" idx="1"/>
          </p:nvPr>
        </p:nvSpPr>
        <p:spPr>
          <a:xfrm>
            <a:off x="5538847" y="1447802"/>
            <a:ext cx="2971801" cy="4206112"/>
          </a:xfrm>
          <a:prstGeom prst="rect">
            <a:avLst/>
          </a:prstGeom>
        </p:spPr>
        <p:txBody>
          <a:bodyPr/>
          <a:lstStyle>
            <a:lvl1pPr marL="0" marR="18288" indent="18288">
              <a:spcBef>
                <a:spcPts val="0"/>
              </a:spcBef>
              <a:buClrTx/>
              <a:buSzTx/>
              <a:buFontTx/>
              <a:buNone/>
              <a:defRPr sz="1400"/>
            </a:lvl1pPr>
            <a:lvl2pPr marL="0" marR="18288" indent="347472">
              <a:spcBef>
                <a:spcPts val="0"/>
              </a:spcBef>
              <a:buClrTx/>
              <a:buSzTx/>
              <a:buFontTx/>
              <a:buNone/>
              <a:defRPr sz="1400"/>
            </a:lvl2pPr>
            <a:lvl3pPr marL="0" marR="18288" indent="603503">
              <a:spcBef>
                <a:spcPts val="0"/>
              </a:spcBef>
              <a:buClrTx/>
              <a:buSzTx/>
              <a:buFontTx/>
              <a:buNone/>
              <a:defRPr sz="1400"/>
            </a:lvl3pPr>
            <a:lvl4pPr marL="0" marR="18288" indent="841247">
              <a:spcBef>
                <a:spcPts val="0"/>
              </a:spcBef>
              <a:buClrTx/>
              <a:buSzTx/>
              <a:buFontTx/>
              <a:buNone/>
              <a:defRPr sz="1400"/>
            </a:lvl4pPr>
            <a:lvl5pPr marL="0" marR="18288" indent="1097280">
              <a:spcBef>
                <a:spcPts val="0"/>
              </a:spcBef>
              <a:buClrTx/>
              <a:buSzTx/>
              <a:buFontTx/>
              <a:buNone/>
              <a:defRPr sz="1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" name="Shape 8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0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89" name="Shape 89"/>
          <p:cNvSpPr/>
          <p:nvPr/>
        </p:nvSpPr>
        <p:spPr>
          <a:xfrm>
            <a:off x="6400800" y="434162"/>
            <a:ext cx="2324606" cy="4343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006" y="0"/>
                </a:lnTo>
                <a:cubicBezTo>
                  <a:pt x="21334" y="0"/>
                  <a:pt x="21600" y="142"/>
                  <a:pt x="21600" y="318"/>
                </a:cubicBez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1C1C1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90" name="Shape 90"/>
          <p:cNvSpPr/>
          <p:nvPr>
            <p:ph type="title"/>
          </p:nvPr>
        </p:nvSpPr>
        <p:spPr>
          <a:xfrm>
            <a:off x="457200" y="5012056"/>
            <a:ext cx="8229600" cy="1051561"/>
          </a:xfrm>
          <a:prstGeom prst="rect">
            <a:avLst/>
          </a:prstGeom>
        </p:spPr>
        <p:txBody>
          <a:bodyPr anchor="t"/>
          <a:lstStyle>
            <a:lvl1pPr>
              <a:defRPr b="0">
                <a:solidFill>
                  <a:srgbClr val="79766F"/>
                </a:solidFill>
              </a:defRPr>
            </a:lvl1pPr>
          </a:lstStyle>
          <a:p>
            <a:pPr>
              <a:defRPr>
                <a:effectLst/>
              </a:defRPr>
            </a:pPr>
            <a:r>
              <a:t>Title Text</a:t>
            </a:r>
          </a:p>
        </p:txBody>
      </p:sp>
      <p:sp>
        <p:nvSpPr>
          <p:cNvPr id="91" name="Shape 91"/>
          <p:cNvSpPr/>
          <p:nvPr>
            <p:ph type="body" sz="quarter" idx="1"/>
          </p:nvPr>
        </p:nvSpPr>
        <p:spPr>
          <a:xfrm>
            <a:off x="6462712" y="533400"/>
            <a:ext cx="2240281" cy="4211481"/>
          </a:xfrm>
          <a:prstGeom prst="rect">
            <a:avLst/>
          </a:prstGeom>
        </p:spPr>
        <p:txBody>
          <a:bodyPr/>
          <a:lstStyle>
            <a:lvl1pPr marL="0" indent="45719">
              <a:spcBef>
                <a:spcPts val="0"/>
              </a:spcBef>
              <a:buClrTx/>
              <a:buSzTx/>
              <a:buFontTx/>
              <a:buNone/>
              <a:defRPr sz="1400">
                <a:solidFill>
                  <a:srgbClr val="FFFFFF"/>
                </a:solidFill>
              </a:defRPr>
            </a:lvl1pPr>
            <a:lvl2pPr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2pPr>
            <a:lvl3pPr marL="859536" indent="-256032"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3pPr>
            <a:lvl4pPr marL="1125727" indent="-284480"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4pPr>
            <a:lvl5pPr>
              <a:spcBef>
                <a:spcPts val="0"/>
              </a:spcBef>
              <a:buClrTx/>
              <a:buFontTx/>
              <a:defRPr sz="1400">
                <a:solidFill>
                  <a:srgbClr val="FFFFFF"/>
                </a:solid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" name="Shape 92"/>
          <p:cNvSpPr/>
          <p:nvPr>
            <p:ph type="pic" idx="13"/>
          </p:nvPr>
        </p:nvSpPr>
        <p:spPr>
          <a:xfrm>
            <a:off x="421479" y="435768"/>
            <a:ext cx="5925313" cy="43434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93" name="Shape 9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3DE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304800" y="329184"/>
            <a:ext cx="8532056" cy="6196820"/>
          </a:xfrm>
          <a:prstGeom prst="roundRect">
            <a:avLst>
              <a:gd name="adj" fmla="val 2081"/>
            </a:avLst>
          </a:prstGeom>
          <a:gradFill>
            <a:gsLst>
              <a:gs pos="0">
                <a:srgbClr val="FFFFFF"/>
              </a:gs>
              <a:gs pos="98000">
                <a:srgbClr val="FFFFFF"/>
              </a:gs>
              <a:gs pos="99055">
                <a:srgbClr val="F7F7F7"/>
              </a:gs>
              <a:gs pos="100000">
                <a:srgbClr val="D9D9D9"/>
              </a:gs>
            </a:gsLst>
            <a:lin ang="5400000"/>
          </a:gradFill>
          <a:ln w="3175" cap="rnd">
            <a:solidFill>
              <a:srgbClr val="A2A1A1"/>
            </a:solidFill>
          </a:ln>
          <a:effectLst>
            <a:outerShdw sx="100000" sy="100000" kx="0" ky="0" algn="b" rotWithShape="0" blurRad="76200" dist="50800" dir="5400000">
              <a:srgbClr val="000000">
                <a:alpha val="25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" name="Shape 3"/>
          <p:cNvSpPr/>
          <p:nvPr/>
        </p:nvSpPr>
        <p:spPr>
          <a:xfrm>
            <a:off x="418596" y="434162"/>
            <a:ext cx="8306810" cy="5486401"/>
          </a:xfrm>
          <a:prstGeom prst="roundRect">
            <a:avLst>
              <a:gd name="adj" fmla="val 2127"/>
            </a:avLst>
          </a:prstGeom>
          <a:gradFill>
            <a:gsLst>
              <a:gs pos="0">
                <a:srgbClr val="FFFFFF"/>
              </a:gs>
              <a:gs pos="55000">
                <a:srgbClr val="E0E0E0"/>
              </a:gs>
              <a:gs pos="100000">
                <a:srgbClr val="9E9E9E"/>
              </a:gs>
            </a:gsLst>
            <a:path path="circle">
              <a:fillToRect l="-19636" t="62278" r="119636" b="37721"/>
            </a:path>
          </a:gra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" name="Shape 4"/>
          <p:cNvSpPr/>
          <p:nvPr>
            <p:ph type="title"/>
          </p:nvPr>
        </p:nvSpPr>
        <p:spPr>
          <a:xfrm>
            <a:off x="502919" y="4983479"/>
            <a:ext cx="8183882" cy="1051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Shape 5"/>
          <p:cNvSpPr/>
          <p:nvPr>
            <p:ph type="body" idx="1"/>
          </p:nvPr>
        </p:nvSpPr>
        <p:spPr>
          <a:xfrm>
            <a:off x="502919" y="530351"/>
            <a:ext cx="8183882" cy="418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hape 6"/>
          <p:cNvSpPr/>
          <p:nvPr>
            <p:ph type="sldNum" sz="quarter" idx="2"/>
          </p:nvPr>
        </p:nvSpPr>
        <p:spPr>
          <a:xfrm>
            <a:off x="8539909" y="6233159"/>
            <a:ext cx="265619" cy="243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000">
                <a:solidFill>
                  <a:srgbClr val="A6A299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3600" u="none">
          <a:ln>
            <a:noFill/>
          </a:ln>
          <a:solidFill>
            <a:srgbClr val="FF9254"/>
          </a:solidFill>
          <a:effectLst>
            <a:outerShdw sx="100000" sy="100000" kx="0" ky="0" algn="b" rotWithShape="0" blurRad="50800" dist="22860" dir="5400000">
              <a:srgbClr val="000000">
                <a:alpha val="55000"/>
              </a:srgbClr>
            </a:outerShdw>
          </a:effectLst>
          <a:uFillTx/>
          <a:latin typeface="Verdana"/>
          <a:ea typeface="Verdana"/>
          <a:cs typeface="Verdana"/>
          <a:sym typeface="Verdana"/>
        </a:defRPr>
      </a:lvl9pPr>
    </p:titleStyle>
    <p:bodyStyle>
      <a:lvl1pPr marL="265175" marR="0" indent="-2651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8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1pPr>
      <a:lvl2pPr marL="582168" marR="0" indent="-23469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2pPr>
      <a:lvl3pPr marL="836260" marR="0" indent="-232756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3pPr>
      <a:lvl4pPr marL="1110755" marR="0" indent="-269507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12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4pPr>
      <a:lvl5pPr marL="1381760" marR="0" indent="-284480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5pPr>
      <a:lvl6pPr marL="1608806" marR="0" indent="-301214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6pPr>
      <a:lvl7pPr marL="1859279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7pPr>
      <a:lvl8pPr marL="20787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◦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8pPr>
      <a:lvl9pPr marL="2307335" marR="0" indent="-341375" algn="l" defTabSz="914400" rtl="0" latinLnBrk="0">
        <a:lnSpc>
          <a:spcPct val="100000"/>
        </a:lnSpc>
        <a:spcBef>
          <a:spcPts val="200"/>
        </a:spcBef>
        <a:spcAft>
          <a:spcPts val="0"/>
        </a:spcAft>
        <a:buClr>
          <a:schemeClr val="accent1"/>
        </a:buClr>
        <a:buSzPct val="100000"/>
        <a:buFont typeface="Wingdings 2"/>
        <a:buChar char="●"/>
        <a:tabLst/>
        <a:defRPr b="0" baseline="0" cap="none" i="0" spc="0" strike="noStrike" sz="2800" u="none">
          <a:ln>
            <a:noFill/>
          </a:ln>
          <a:solidFill>
            <a:srgbClr val="000000"/>
          </a:solidFill>
          <a:uFillTx/>
          <a:latin typeface="Verdana"/>
          <a:ea typeface="Verdana"/>
          <a:cs typeface="Verdana"/>
          <a:sym typeface="Verdana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0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Verdana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10.jpe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3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e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eg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3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/Relationships>

</file>

<file path=ppt/slides/_rels/slide3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
</file>

<file path=ppt/slides/_rels/slide3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
</file>

<file path=ppt/slides/_rels/slide3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/Relationships>

</file>

<file path=ppt/slides/_rels/slide3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/Relationships>

</file>

<file path=ppt/slides/_rels/slide3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4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Relationship Id="rId3" Type="http://schemas.openxmlformats.org/officeDocument/2006/relationships/image" Target="../media/image32.png"/></Relationships>

</file>

<file path=ppt/slides/_rels/slide4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

</file>

<file path=ppt/slides/_rels/slide4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/Relationships>

</file>

<file path=ppt/slides/_rels/slide4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5" Type="http://schemas.openxmlformats.org/officeDocument/2006/relationships/image" Target="../media/image41.png"/></Relationships>

</file>

<file path=ppt/slides/_rels/slide4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/Relationships>

</file>

<file path=ppt/slides/_rels/slide4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png"/></Relationships>

</file>

<file path=ppt/slides/_rels/slide4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4.pn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47.png"/><Relationship Id="rId7" Type="http://schemas.openxmlformats.org/officeDocument/2006/relationships/image" Target="../media/image48.png"/><Relationship Id="rId8" Type="http://schemas.openxmlformats.org/officeDocument/2006/relationships/image" Target="../media/image49.png"/><Relationship Id="rId9" Type="http://schemas.openxmlformats.org/officeDocument/2006/relationships/image" Target="../media/image50.png"/><Relationship Id="rId10" Type="http://schemas.openxmlformats.org/officeDocument/2006/relationships/image" Target="../media/image51.png"/><Relationship Id="rId11" Type="http://schemas.openxmlformats.org/officeDocument/2006/relationships/image" Target="../media/image52.png"/><Relationship Id="rId12" Type="http://schemas.openxmlformats.org/officeDocument/2006/relationships/image" Target="../media/image53.png"/><Relationship Id="rId13" Type="http://schemas.openxmlformats.org/officeDocument/2006/relationships/image" Target="../media/image54.png"/><Relationship Id="rId14" Type="http://schemas.openxmlformats.org/officeDocument/2006/relationships/image" Target="../media/image55.png"/><Relationship Id="rId15" Type="http://schemas.openxmlformats.org/officeDocument/2006/relationships/image" Target="../media/image56.png"/><Relationship Id="rId16" Type="http://schemas.openxmlformats.org/officeDocument/2006/relationships/image" Target="../media/image57.png"/><Relationship Id="rId17" Type="http://schemas.openxmlformats.org/officeDocument/2006/relationships/image" Target="../media/image58.png"/><Relationship Id="rId18" Type="http://schemas.openxmlformats.org/officeDocument/2006/relationships/image" Target="../media/image59.png"/><Relationship Id="rId19" Type="http://schemas.openxmlformats.org/officeDocument/2006/relationships/image" Target="../media/image60.png"/><Relationship Id="rId20" Type="http://schemas.openxmlformats.org/officeDocument/2006/relationships/image" Target="../media/image61.png"/><Relationship Id="rId21" Type="http://schemas.openxmlformats.org/officeDocument/2006/relationships/image" Target="../media/image62.png"/><Relationship Id="rId22" Type="http://schemas.openxmlformats.org/officeDocument/2006/relationships/image" Target="../media/image63.png"/><Relationship Id="rId23" Type="http://schemas.openxmlformats.org/officeDocument/2006/relationships/image" Target="../media/image64.png"/></Relationships>

</file>

<file path=ppt/slides/_rels/slide4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png"/></Relationships>

</file>

<file path=ppt/slides/_rels/slide4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Relationship Id="rId3" Type="http://schemas.openxmlformats.org/officeDocument/2006/relationships/image" Target="../media/image66.png"/><Relationship Id="rId4" Type="http://schemas.openxmlformats.org/officeDocument/2006/relationships/image" Target="../media/image28.png"/><Relationship Id="rId5" Type="http://schemas.openxmlformats.org/officeDocument/2006/relationships/image" Target="../media/image67.png"/><Relationship Id="rId6" Type="http://schemas.openxmlformats.org/officeDocument/2006/relationships/image" Target="../media/image68.png"/></Relationships>

</file>

<file path=ppt/slides/_rels/slide4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s/_rels/slide5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png"/></Relationships>

</file>

<file path=ppt/slides/_rels/slide5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1.png"/></Relationships>

</file>

<file path=ppt/slides/_rels/slide5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png"/></Relationships>

</file>

<file path=ppt/slides/_rels/slide5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

</file>

<file path=ppt/slides/_rels/slide5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/Relationships>

</file>

<file path=ppt/slides/_rels/slide5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5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e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/>
          <p:nvPr>
            <p:ph type="ctrTitle"/>
          </p:nvPr>
        </p:nvSpPr>
        <p:spPr>
          <a:xfrm>
            <a:off x="722312" y="1820863"/>
            <a:ext cx="7772401" cy="1828801"/>
          </a:xfrm>
          <a:prstGeom prst="rect">
            <a:avLst/>
          </a:prstGeom>
        </p:spPr>
        <p:txBody>
          <a:bodyPr/>
          <a:lstStyle/>
          <a:p>
            <a:pPr defTabSz="896111">
              <a:defRPr sz="4410">
                <a:effectLst>
                  <a:outerShdw sx="100000" sy="100000" kx="0" ky="0" algn="b" rotWithShape="0" blurRad="49784" dist="22402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Tutorial 2</a:t>
            </a:r>
          </a:p>
          <a:p>
            <a:pPr defTabSz="896111">
              <a:defRPr sz="4410">
                <a:effectLst>
                  <a:outerShdw sx="100000" sy="100000" kx="0" ky="0" algn="b" rotWithShape="0" blurRad="49784" dist="22402" dir="5400000">
                    <a:srgbClr val="000000">
                      <a:alpha val="55000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defRPr>
            </a:pPr>
            <a:r>
              <a:t>Biological shape descriptors</a:t>
            </a:r>
          </a:p>
        </p:txBody>
      </p:sp>
      <p:sp>
        <p:nvSpPr>
          <p:cNvPr id="121" name="Shape 121"/>
          <p:cNvSpPr/>
          <p:nvPr>
            <p:ph type="subTitle" sz="quarter" idx="1"/>
          </p:nvPr>
        </p:nvSpPr>
        <p:spPr>
          <a:xfrm>
            <a:off x="722312" y="4141787"/>
            <a:ext cx="7981951" cy="914401"/>
          </a:xfrm>
          <a:prstGeom prst="rect">
            <a:avLst/>
          </a:prstGeom>
        </p:spPr>
        <p:txBody>
          <a:bodyPr/>
          <a:lstStyle/>
          <a:p>
            <a:pPr indent="25237" defTabSz="630936">
              <a:defRPr b="1" sz="1725">
                <a:latin typeface="Arial"/>
                <a:ea typeface="Arial"/>
                <a:cs typeface="Arial"/>
                <a:sym typeface="Arial"/>
              </a:defRPr>
            </a:pPr>
            <a:r>
              <a:t>Patrice Koehl and Joel Hass</a:t>
            </a:r>
          </a:p>
          <a:p>
            <a:pPr indent="25237" defTabSz="630936">
              <a:defRPr b="1" sz="1725">
                <a:latin typeface="Arial"/>
                <a:ea typeface="Arial"/>
                <a:cs typeface="Arial"/>
                <a:sym typeface="Arial"/>
              </a:defRPr>
            </a:pPr>
          </a:p>
          <a:p>
            <a:pPr indent="25237" defTabSz="630936">
              <a:defRPr sz="1380">
                <a:latin typeface="Arial"/>
                <a:ea typeface="Arial"/>
                <a:cs typeface="Arial"/>
                <a:sym typeface="Arial"/>
              </a:defRPr>
            </a:pPr>
            <a:r>
              <a:t>University of California, Davis, USA</a:t>
            </a:r>
          </a:p>
          <a:p>
            <a:pPr indent="25237" defTabSz="630936">
              <a:defRPr sz="1380">
                <a:latin typeface="Arial"/>
                <a:ea typeface="Arial"/>
                <a:cs typeface="Arial"/>
                <a:sym typeface="Arial"/>
              </a:defRPr>
            </a:pPr>
            <a:r>
              <a:t>http://www.cs.ucdavis.edu/~koehl/IMS2017/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/>
          <p:nvPr/>
        </p:nvSpPr>
        <p:spPr>
          <a:xfrm>
            <a:off x="467079" y="500380"/>
            <a:ext cx="820984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Application - Character Recognition</a:t>
            </a:r>
          </a:p>
        </p:txBody>
      </p:sp>
      <p:sp>
        <p:nvSpPr>
          <p:cNvPr id="162" name="Shape 162"/>
          <p:cNvSpPr/>
          <p:nvPr/>
        </p:nvSpPr>
        <p:spPr>
          <a:xfrm>
            <a:off x="649022" y="1236980"/>
            <a:ext cx="3111362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What letter is this?</a:t>
            </a:r>
          </a:p>
        </p:txBody>
      </p:sp>
      <p:pic>
        <p:nvPicPr>
          <p:cNvPr id="163" name="gnucharrec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7500" y="2151379"/>
            <a:ext cx="8128000" cy="36195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/>
        </p:nvSpPr>
        <p:spPr>
          <a:xfrm>
            <a:off x="1253016" y="1579880"/>
            <a:ext cx="399636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How close are these two shapes?</a:t>
            </a:r>
          </a:p>
        </p:txBody>
      </p:sp>
      <p:sp>
        <p:nvSpPr>
          <p:cNvPr id="166" name="Shape 166"/>
          <p:cNvSpPr/>
          <p:nvPr/>
        </p:nvSpPr>
        <p:spPr>
          <a:xfrm>
            <a:off x="833271" y="678180"/>
            <a:ext cx="229258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Test Case</a:t>
            </a:r>
          </a:p>
        </p:txBody>
      </p:sp>
      <p:pic>
        <p:nvPicPr>
          <p:cNvPr id="167" name="SquareCirc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482633" y="1293610"/>
            <a:ext cx="2486148" cy="122278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SquareCircleFille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592115" y="3701977"/>
            <a:ext cx="2486148" cy="1320947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376214" y="5250179"/>
            <a:ext cx="7255035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/>
            </a:pPr>
            <a:r>
              <a:t>Our Goal:  Find a mathematical framework to measure </a:t>
            </a:r>
          </a:p>
          <a:p>
            <a:pPr>
              <a:defRPr b="1"/>
            </a:pPr>
            <a:r>
              <a:t>the similarity of two shapes.</a:t>
            </a:r>
          </a:p>
        </p:txBody>
      </p:sp>
      <p:sp>
        <p:nvSpPr>
          <p:cNvPr id="170" name="Shape 170"/>
          <p:cNvSpPr/>
          <p:nvPr/>
        </p:nvSpPr>
        <p:spPr>
          <a:xfrm>
            <a:off x="1347305" y="3103879"/>
            <a:ext cx="561945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Can either compare curves or enclosed regions: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/>
        </p:nvSpPr>
        <p:spPr>
          <a:xfrm>
            <a:off x="806259" y="500380"/>
            <a:ext cx="7306826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2600"/>
                </a:solidFill>
              </a:defRPr>
            </a:pPr>
            <a:r>
              <a:t>Goal for 2D shapes: </a:t>
            </a:r>
          </a:p>
          <a:p>
            <a:pPr>
              <a:defRPr sz="3600">
                <a:solidFill>
                  <a:srgbClr val="FF2600"/>
                </a:solidFill>
              </a:defRPr>
            </a:pPr>
            <a:r>
              <a:t>A metric on curves in the plane</a:t>
            </a:r>
          </a:p>
        </p:txBody>
      </p:sp>
      <p:pic>
        <p:nvPicPr>
          <p:cNvPr id="173" name="SquareCircleFilled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19673" y="1911052"/>
            <a:ext cx="1823407" cy="968818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Shape 174"/>
          <p:cNvSpPr/>
          <p:nvPr/>
        </p:nvSpPr>
        <p:spPr>
          <a:xfrm rot="16200000">
            <a:off x="2749155" y="3448522"/>
            <a:ext cx="134158" cy="491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24"/>
                </a:moveTo>
                <a:lnTo>
                  <a:pt x="10800" y="0"/>
                </a:lnTo>
                <a:lnTo>
                  <a:pt x="21600" y="2524"/>
                </a:lnTo>
                <a:lnTo>
                  <a:pt x="16200" y="2524"/>
                </a:lnTo>
                <a:lnTo>
                  <a:pt x="16200" y="19076"/>
                </a:lnTo>
                <a:lnTo>
                  <a:pt x="21600" y="19076"/>
                </a:lnTo>
                <a:lnTo>
                  <a:pt x="10800" y="21600"/>
                </a:lnTo>
                <a:lnTo>
                  <a:pt x="0" y="19076"/>
                </a:lnTo>
                <a:lnTo>
                  <a:pt x="5400" y="19076"/>
                </a:lnTo>
                <a:lnTo>
                  <a:pt x="5400" y="252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75" name="Shape 175"/>
          <p:cNvSpPr/>
          <p:nvPr/>
        </p:nvSpPr>
        <p:spPr>
          <a:xfrm>
            <a:off x="641698" y="3497579"/>
            <a:ext cx="7110597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40631" indent="-240631">
              <a:buSzPct val="100000"/>
              <a:buAutoNum type="arabicPeriod" startAt="1"/>
            </a:pPr>
            <a:r>
              <a:rPr i="1"/>
              <a:t>d(C</a:t>
            </a:r>
            <a:r>
              <a:rPr baseline="-5999" i="1"/>
              <a:t>1</a:t>
            </a:r>
            <a:r>
              <a:rPr i="1"/>
              <a:t>, C</a:t>
            </a:r>
            <a:r>
              <a:rPr baseline="-5999" i="1"/>
              <a:t>2</a:t>
            </a:r>
            <a:r>
              <a:rPr i="1"/>
              <a:t>) = 0         C</a:t>
            </a:r>
            <a:r>
              <a:rPr baseline="-5999" i="1"/>
              <a:t>1</a:t>
            </a:r>
            <a:r>
              <a:rPr i="1"/>
              <a:t>  is isometric to  C</a:t>
            </a:r>
            <a:r>
              <a:rPr baseline="-5999" i="1"/>
              <a:t>2      </a:t>
            </a:r>
            <a:r>
              <a:rPr baseline="-5999" i="1">
                <a:solidFill>
                  <a:srgbClr val="FF2600"/>
                </a:solidFill>
              </a:rPr>
              <a:t>    </a:t>
            </a:r>
            <a:r>
              <a:rPr>
                <a:solidFill>
                  <a:srgbClr val="FF2600"/>
                </a:solidFill>
              </a:rPr>
              <a:t>(isometry)</a:t>
            </a:r>
            <a:endParaRPr>
              <a:solidFill>
                <a:srgbClr val="FF2600"/>
              </a:solidFill>
            </a:endParaRPr>
          </a:p>
          <a:p>
            <a:pPr marL="240631" indent="-240631">
              <a:buSzPct val="100000"/>
              <a:buAutoNum type="arabicPeriod" startAt="1"/>
            </a:pPr>
            <a:endParaRPr i="1">
              <a:solidFill>
                <a:srgbClr val="FF2600"/>
              </a:solidFill>
            </a:endParaRPr>
          </a:p>
          <a:p>
            <a:pPr>
              <a:defRPr i="1"/>
            </a:pPr>
            <a:r>
              <a:t>2. d(C</a:t>
            </a:r>
            <a:r>
              <a:rPr baseline="-5999"/>
              <a:t>1</a:t>
            </a:r>
            <a:r>
              <a:t>, C</a:t>
            </a:r>
            <a:r>
              <a:rPr baseline="-5999"/>
              <a:t>2</a:t>
            </a:r>
            <a:r>
              <a:t>) =  d(C</a:t>
            </a:r>
            <a:r>
              <a:rPr baseline="-5999"/>
              <a:t>2</a:t>
            </a:r>
            <a:r>
              <a:t>, C</a:t>
            </a:r>
            <a:r>
              <a:rPr baseline="-5999"/>
              <a:t>2</a:t>
            </a:r>
            <a:r>
              <a:t>) </a:t>
            </a:r>
            <a:r>
              <a:rPr i="0"/>
              <a:t>                               </a:t>
            </a:r>
            <a:r>
              <a:rPr i="0">
                <a:solidFill>
                  <a:srgbClr val="FF2600"/>
                </a:solidFill>
              </a:rPr>
              <a:t> (symmetry)</a:t>
            </a:r>
            <a:endParaRPr i="0">
              <a:solidFill>
                <a:srgbClr val="FF2600"/>
              </a:solidFill>
            </a:endParaRPr>
          </a:p>
          <a:p>
            <a:pPr>
              <a:defRPr i="1"/>
            </a:pPr>
            <a:r>
              <a:t>  </a:t>
            </a:r>
          </a:p>
          <a:p>
            <a:pPr/>
            <a:r>
              <a:rPr i="1"/>
              <a:t>3. d(C</a:t>
            </a:r>
            <a:r>
              <a:rPr baseline="-5999" i="1"/>
              <a:t>1</a:t>
            </a:r>
            <a:r>
              <a:rPr i="1"/>
              <a:t>, C</a:t>
            </a:r>
            <a:r>
              <a:rPr baseline="-5999" i="1"/>
              <a:t>3</a:t>
            </a:r>
            <a:r>
              <a:rPr i="1"/>
              <a:t>) ≤  d(C</a:t>
            </a:r>
            <a:r>
              <a:rPr baseline="-5999" i="1"/>
              <a:t>1</a:t>
            </a:r>
            <a:r>
              <a:rPr i="1"/>
              <a:t>, C</a:t>
            </a:r>
            <a:r>
              <a:rPr baseline="-5999" i="1"/>
              <a:t>2</a:t>
            </a:r>
            <a:r>
              <a:rPr i="1"/>
              <a:t>) + d(C</a:t>
            </a:r>
            <a:r>
              <a:rPr baseline="-5999" i="1"/>
              <a:t>2</a:t>
            </a:r>
            <a:r>
              <a:rPr i="1"/>
              <a:t>, C</a:t>
            </a:r>
            <a:r>
              <a:rPr baseline="-5999" i="1"/>
              <a:t>3</a:t>
            </a:r>
            <a:r>
              <a:rPr i="1"/>
              <a:t>)</a:t>
            </a:r>
            <a:r>
              <a:t>     </a:t>
            </a:r>
            <a:r>
              <a:rPr>
                <a:solidFill>
                  <a:srgbClr val="FF2600"/>
                </a:solidFill>
              </a:rPr>
              <a:t>(triangle inequality) </a:t>
            </a:r>
            <a:endParaRPr>
              <a:solidFill>
                <a:srgbClr val="FF2600"/>
              </a:solidFill>
            </a:endParaRPr>
          </a:p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412559" y="525780"/>
            <a:ext cx="824756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Why these three metric properties?</a:t>
            </a:r>
          </a:p>
        </p:txBody>
      </p:sp>
      <p:sp>
        <p:nvSpPr>
          <p:cNvPr id="178" name="Shape 178"/>
          <p:cNvSpPr/>
          <p:nvPr/>
        </p:nvSpPr>
        <p:spPr>
          <a:xfrm>
            <a:off x="734300" y="1668779"/>
            <a:ext cx="7078301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240631" indent="-240631">
              <a:buSzPct val="100000"/>
              <a:buAutoNum type="arabicPeriod" startAt="1"/>
            </a:pPr>
            <a:r>
              <a:rPr i="1"/>
              <a:t>d(C</a:t>
            </a:r>
            <a:r>
              <a:rPr baseline="-5999" i="1" sz="1700"/>
              <a:t>1</a:t>
            </a:r>
            <a:r>
              <a:rPr i="1"/>
              <a:t>, C</a:t>
            </a:r>
            <a:r>
              <a:rPr baseline="-5999" i="1" sz="1700"/>
              <a:t>2</a:t>
            </a:r>
            <a:r>
              <a:rPr i="1"/>
              <a:t>) = 0         C</a:t>
            </a:r>
            <a:r>
              <a:rPr baseline="-5999" i="1" sz="1700"/>
              <a:t>1</a:t>
            </a:r>
            <a:r>
              <a:rPr i="1"/>
              <a:t>  is isometric to  C</a:t>
            </a:r>
            <a:r>
              <a:rPr baseline="-5999" i="1" sz="1700"/>
              <a:t>2      </a:t>
            </a:r>
            <a:r>
              <a:rPr baseline="-5999" i="1" sz="1700">
                <a:solidFill>
                  <a:srgbClr val="FF2600"/>
                </a:solidFill>
              </a:rPr>
              <a:t>    </a:t>
            </a:r>
            <a:r>
              <a:rPr>
                <a:solidFill>
                  <a:srgbClr val="FF2600"/>
                </a:solidFill>
              </a:rPr>
              <a:t>(isometry)</a:t>
            </a:r>
            <a:endParaRPr>
              <a:solidFill>
                <a:srgbClr val="FF2600"/>
              </a:solidFill>
            </a:endParaRPr>
          </a:p>
          <a:p>
            <a:pPr/>
            <a:endParaRPr i="1">
              <a:solidFill>
                <a:srgbClr val="FF2600"/>
              </a:solidFill>
            </a:endParaRPr>
          </a:p>
          <a:p>
            <a:pPr>
              <a:defRPr i="1"/>
            </a:pPr>
            <a:r>
              <a:t>2. d(C</a:t>
            </a:r>
            <a:r>
              <a:rPr baseline="-5999" sz="1700"/>
              <a:t>1</a:t>
            </a:r>
            <a:r>
              <a:t>, C</a:t>
            </a:r>
            <a:r>
              <a:rPr baseline="-5999" sz="1700"/>
              <a:t>2</a:t>
            </a:r>
            <a:r>
              <a:t>) =  d(C</a:t>
            </a:r>
            <a:r>
              <a:rPr baseline="-5999" sz="1700"/>
              <a:t>2</a:t>
            </a:r>
            <a:r>
              <a:t>, C</a:t>
            </a:r>
            <a:r>
              <a:rPr baseline="-5999" sz="1700"/>
              <a:t>2</a:t>
            </a:r>
            <a:r>
              <a:t>) </a:t>
            </a:r>
            <a:r>
              <a:rPr i="0"/>
              <a:t>                               </a:t>
            </a:r>
            <a:r>
              <a:rPr i="0">
                <a:solidFill>
                  <a:srgbClr val="FF2600"/>
                </a:solidFill>
              </a:rPr>
              <a:t> (symmetry)</a:t>
            </a:r>
            <a:endParaRPr i="0">
              <a:solidFill>
                <a:srgbClr val="FF2600"/>
              </a:solidFill>
            </a:endParaRPr>
          </a:p>
          <a:p>
            <a:pPr>
              <a:defRPr i="1"/>
            </a:pPr>
            <a:r>
              <a:t>  </a:t>
            </a:r>
          </a:p>
          <a:p>
            <a:pPr/>
            <a:r>
              <a:rPr i="1"/>
              <a:t>3. d(C</a:t>
            </a:r>
            <a:r>
              <a:rPr baseline="-5999" i="1" sz="1700"/>
              <a:t>1</a:t>
            </a:r>
            <a:r>
              <a:rPr i="1"/>
              <a:t>, C</a:t>
            </a:r>
            <a:r>
              <a:rPr baseline="-5999" i="1" sz="1700"/>
              <a:t>3</a:t>
            </a:r>
            <a:r>
              <a:rPr i="1"/>
              <a:t>) ≤  d(C</a:t>
            </a:r>
            <a:r>
              <a:rPr baseline="-5999" i="1" sz="1700"/>
              <a:t>1</a:t>
            </a:r>
            <a:r>
              <a:rPr i="1"/>
              <a:t>, C</a:t>
            </a:r>
            <a:r>
              <a:rPr baseline="-5999" i="1" sz="1700"/>
              <a:t>3</a:t>
            </a:r>
            <a:r>
              <a:rPr i="1"/>
              <a:t>) + d(C</a:t>
            </a:r>
            <a:r>
              <a:rPr baseline="-5999" i="1" sz="1700"/>
              <a:t>1</a:t>
            </a:r>
            <a:r>
              <a:rPr i="1"/>
              <a:t>, C</a:t>
            </a:r>
            <a:r>
              <a:rPr baseline="-5999" i="1" sz="1700"/>
              <a:t>3</a:t>
            </a:r>
            <a:r>
              <a:rPr i="1"/>
              <a:t>)</a:t>
            </a:r>
            <a:r>
              <a:t>     </a:t>
            </a:r>
            <a:r>
              <a:rPr>
                <a:solidFill>
                  <a:srgbClr val="FF2600"/>
                </a:solidFill>
              </a:rPr>
              <a:t>(triangle inequality) </a:t>
            </a:r>
            <a:endParaRPr>
              <a:solidFill>
                <a:srgbClr val="FF2600"/>
              </a:solidFill>
            </a:endParaRPr>
          </a:p>
          <a:p>
            <a:pPr/>
          </a:p>
        </p:txBody>
      </p:sp>
      <p:sp>
        <p:nvSpPr>
          <p:cNvPr id="179" name="Shape 179"/>
          <p:cNvSpPr/>
          <p:nvPr/>
        </p:nvSpPr>
        <p:spPr>
          <a:xfrm rot="16200000">
            <a:off x="2888855" y="1619722"/>
            <a:ext cx="134158" cy="491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24"/>
                </a:moveTo>
                <a:lnTo>
                  <a:pt x="10800" y="0"/>
                </a:lnTo>
                <a:lnTo>
                  <a:pt x="21600" y="2524"/>
                </a:lnTo>
                <a:lnTo>
                  <a:pt x="16200" y="2524"/>
                </a:lnTo>
                <a:lnTo>
                  <a:pt x="16200" y="19076"/>
                </a:lnTo>
                <a:lnTo>
                  <a:pt x="21600" y="19076"/>
                </a:lnTo>
                <a:lnTo>
                  <a:pt x="10800" y="21600"/>
                </a:lnTo>
                <a:lnTo>
                  <a:pt x="0" y="19076"/>
                </a:lnTo>
                <a:lnTo>
                  <a:pt x="5400" y="19076"/>
                </a:lnTo>
                <a:lnTo>
                  <a:pt x="5400" y="252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0" name="Shape 180"/>
          <p:cNvSpPr/>
          <p:nvPr/>
        </p:nvSpPr>
        <p:spPr>
          <a:xfrm>
            <a:off x="784567" y="3929379"/>
            <a:ext cx="627946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Each property plays an important role in applications.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/>
          <p:nvPr/>
        </p:nvSpPr>
        <p:spPr>
          <a:xfrm>
            <a:off x="534598" y="1031905"/>
            <a:ext cx="802953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>
                <a:solidFill>
                  <a:srgbClr val="FF2600"/>
                </a:solidFill>
              </a:rPr>
              <a:t>Isometry: </a:t>
            </a:r>
            <a:r>
              <a:rPr i="1">
                <a:solidFill>
                  <a:srgbClr val="FF2600"/>
                </a:solidFill>
              </a:rPr>
              <a:t> </a:t>
            </a:r>
            <a:r>
              <a:rPr i="1"/>
              <a:t>d(C</a:t>
            </a:r>
            <a:r>
              <a:rPr baseline="-5999" i="1"/>
              <a:t>1</a:t>
            </a:r>
            <a:r>
              <a:rPr i="1"/>
              <a:t>, C</a:t>
            </a:r>
            <a:r>
              <a:rPr baseline="-5999" i="1"/>
              <a:t>2</a:t>
            </a:r>
            <a:r>
              <a:rPr i="1"/>
              <a:t>) = 0       C</a:t>
            </a:r>
            <a:r>
              <a:rPr baseline="-5999" i="1"/>
              <a:t>1</a:t>
            </a:r>
            <a:r>
              <a:rPr i="1"/>
              <a:t>  is isometric to  C</a:t>
            </a:r>
            <a:r>
              <a:rPr baseline="-5999" i="1"/>
              <a:t>2  </a:t>
            </a:r>
          </a:p>
        </p:txBody>
      </p:sp>
      <p:sp>
        <p:nvSpPr>
          <p:cNvPr id="183" name="Shape 183"/>
          <p:cNvSpPr/>
          <p:nvPr/>
        </p:nvSpPr>
        <p:spPr>
          <a:xfrm rot="16200000">
            <a:off x="4682721" y="1015917"/>
            <a:ext cx="134158" cy="4917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24"/>
                </a:moveTo>
                <a:lnTo>
                  <a:pt x="10800" y="0"/>
                </a:lnTo>
                <a:lnTo>
                  <a:pt x="21600" y="2524"/>
                </a:lnTo>
                <a:lnTo>
                  <a:pt x="16200" y="2524"/>
                </a:lnTo>
                <a:lnTo>
                  <a:pt x="16200" y="19076"/>
                </a:lnTo>
                <a:lnTo>
                  <a:pt x="21600" y="19076"/>
                </a:lnTo>
                <a:lnTo>
                  <a:pt x="10800" y="21600"/>
                </a:lnTo>
                <a:lnTo>
                  <a:pt x="0" y="19076"/>
                </a:lnTo>
                <a:lnTo>
                  <a:pt x="5400" y="19076"/>
                </a:lnTo>
                <a:lnTo>
                  <a:pt x="5400" y="2524"/>
                </a:lnTo>
                <a:close/>
              </a:path>
            </a:pathLst>
          </a:custGeom>
          <a:solidFill>
            <a:srgbClr val="FFFFFF"/>
          </a:solidFill>
          <a:ln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84" name="Shape 184"/>
          <p:cNvSpPr/>
          <p:nvPr/>
        </p:nvSpPr>
        <p:spPr>
          <a:xfrm>
            <a:off x="1019095" y="2252979"/>
            <a:ext cx="6597810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Allows for identifying different views of the same object.</a:t>
            </a:r>
          </a:p>
        </p:txBody>
      </p:sp>
      <p:sp>
        <p:nvSpPr>
          <p:cNvPr id="185" name="Shape 185"/>
          <p:cNvSpPr/>
          <p:nvPr/>
        </p:nvSpPr>
        <p:spPr>
          <a:xfrm>
            <a:off x="854150" y="5161279"/>
            <a:ext cx="6467325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We want to consider these to be the same object.</a:t>
            </a:r>
          </a:p>
          <a:p>
            <a:pPr/>
            <a:r>
              <a:t>Our distance measure should not change if one shape </a:t>
            </a:r>
          </a:p>
          <a:p>
            <a:pPr/>
            <a:r>
              <a:t>is moved by a Euclidean Isometry.</a:t>
            </a:r>
          </a:p>
        </p:txBody>
      </p:sp>
      <p:pic>
        <p:nvPicPr>
          <p:cNvPr id="186" name="2Squares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7055" y="3016854"/>
            <a:ext cx="3697019" cy="19465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/>
          <p:nvPr/>
        </p:nvSpPr>
        <p:spPr>
          <a:xfrm>
            <a:off x="640619" y="728980"/>
            <a:ext cx="5461805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>
                <a:solidFill>
                  <a:srgbClr val="FF2600"/>
                </a:solidFill>
              </a:rPr>
              <a:t>Symmetry</a:t>
            </a:r>
            <a:r>
              <a:rPr>
                <a:solidFill>
                  <a:schemeClr val="accent2">
                    <a:satOff val="-20935"/>
                    <a:lumOff val="15196"/>
                  </a:schemeClr>
                </a:solidFill>
              </a:rPr>
              <a:t>:</a:t>
            </a:r>
            <a:r>
              <a:t>  d(C</a:t>
            </a:r>
            <a:r>
              <a:rPr baseline="-5999"/>
              <a:t>1</a:t>
            </a:r>
            <a:r>
              <a:t>, C</a:t>
            </a:r>
            <a:r>
              <a:rPr baseline="-5999"/>
              <a:t>2</a:t>
            </a:r>
            <a:r>
              <a:t>) =  d(C</a:t>
            </a:r>
            <a:r>
              <a:rPr baseline="-5999"/>
              <a:t>2</a:t>
            </a:r>
            <a:r>
              <a:t>, C</a:t>
            </a:r>
            <a:r>
              <a:rPr baseline="-5999"/>
              <a:t>2</a:t>
            </a:r>
            <a:r>
              <a:t>) </a:t>
            </a:r>
          </a:p>
        </p:txBody>
      </p:sp>
      <p:sp>
        <p:nvSpPr>
          <p:cNvPr id="189" name="Shape 189"/>
          <p:cNvSpPr/>
          <p:nvPr/>
        </p:nvSpPr>
        <p:spPr>
          <a:xfrm>
            <a:off x="710903" y="5275579"/>
            <a:ext cx="783624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If I own the square, and you own the circle,  we can agree on the </a:t>
            </a:r>
          </a:p>
          <a:p>
            <a:pPr/>
            <a:r>
              <a:t>distance between them.</a:t>
            </a:r>
          </a:p>
        </p:txBody>
      </p:sp>
      <p:sp>
        <p:nvSpPr>
          <p:cNvPr id="190" name="Shape 190"/>
          <p:cNvSpPr/>
          <p:nvPr/>
        </p:nvSpPr>
        <p:spPr>
          <a:xfrm>
            <a:off x="656172" y="1770379"/>
            <a:ext cx="7675846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distance between two objects does not depend on the order </a:t>
            </a:r>
          </a:p>
          <a:p>
            <a:pPr/>
            <a:r>
              <a:t>in which we find them.</a:t>
            </a:r>
          </a:p>
        </p:txBody>
      </p:sp>
      <p:pic>
        <p:nvPicPr>
          <p:cNvPr id="191" name="Screen Shot 2017-05-22 at 1.35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638268" y="2884010"/>
            <a:ext cx="1089979" cy="1089980"/>
          </a:xfrm>
          <a:prstGeom prst="rect">
            <a:avLst/>
          </a:prstGeom>
          <a:ln w="12700">
            <a:miter lim="400000"/>
          </a:ln>
        </p:spPr>
      </p:pic>
      <p:sp>
        <p:nvSpPr>
          <p:cNvPr id="192" name="Shape 192"/>
          <p:cNvSpPr/>
          <p:nvPr/>
        </p:nvSpPr>
        <p:spPr>
          <a:xfrm>
            <a:off x="5960183" y="4157979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C</a:t>
            </a:r>
            <a:r>
              <a:rPr baseline="-5999"/>
              <a:t>2</a:t>
            </a:r>
          </a:p>
        </p:txBody>
      </p:sp>
      <p:sp>
        <p:nvSpPr>
          <p:cNvPr id="193" name="Shape 193"/>
          <p:cNvSpPr/>
          <p:nvPr/>
        </p:nvSpPr>
        <p:spPr>
          <a:xfrm>
            <a:off x="7275814" y="4157979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C</a:t>
            </a:r>
            <a:r>
              <a:rPr baseline="-5999"/>
              <a:t>1</a:t>
            </a:r>
          </a:p>
        </p:txBody>
      </p:sp>
      <p:pic>
        <p:nvPicPr>
          <p:cNvPr id="194" name="Screen Shot 2017-05-22 at 1.35.08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44168" y="2884010"/>
            <a:ext cx="1089979" cy="1089980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/>
        </p:nvSpPr>
        <p:spPr>
          <a:xfrm>
            <a:off x="2366083" y="3984149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400"/>
            </a:pPr>
            <a:r>
              <a:t>C</a:t>
            </a:r>
            <a:r>
              <a:rPr baseline="-5999"/>
              <a:t>2</a:t>
            </a:r>
          </a:p>
        </p:txBody>
      </p:sp>
      <p:sp>
        <p:nvSpPr>
          <p:cNvPr id="196" name="Shape 196"/>
          <p:cNvSpPr/>
          <p:nvPr/>
        </p:nvSpPr>
        <p:spPr>
          <a:xfrm>
            <a:off x="1065514" y="3984149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C</a:t>
            </a:r>
            <a:r>
              <a:rPr baseline="-5999"/>
              <a:t>1</a:t>
            </a:r>
          </a:p>
        </p:txBody>
      </p:sp>
      <p:sp>
        <p:nvSpPr>
          <p:cNvPr id="197" name="Shape 197"/>
          <p:cNvSpPr/>
          <p:nvPr/>
        </p:nvSpPr>
        <p:spPr>
          <a:xfrm>
            <a:off x="790076" y="2970530"/>
            <a:ext cx="997023" cy="916941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198" name="Shape 198"/>
          <p:cNvSpPr/>
          <p:nvPr/>
        </p:nvSpPr>
        <p:spPr>
          <a:xfrm>
            <a:off x="7000376" y="2970530"/>
            <a:ext cx="997024" cy="916941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508174" y="633730"/>
            <a:ext cx="820768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rPr>
                <a:solidFill>
                  <a:srgbClr val="FF2600"/>
                </a:solidFill>
              </a:rPr>
              <a:t>Triangle inequality: </a:t>
            </a:r>
            <a:r>
              <a:rPr i="1"/>
              <a:t>d(C</a:t>
            </a:r>
            <a:r>
              <a:rPr baseline="-5999" i="1" sz="1700"/>
              <a:t>1</a:t>
            </a:r>
            <a:r>
              <a:rPr i="1"/>
              <a:t>, C</a:t>
            </a:r>
            <a:r>
              <a:rPr baseline="-5999" i="1" sz="1700"/>
              <a:t>3</a:t>
            </a:r>
            <a:r>
              <a:rPr i="1"/>
              <a:t>) ≤  d(C</a:t>
            </a:r>
            <a:r>
              <a:rPr baseline="-5999" i="1" sz="1700"/>
              <a:t>1</a:t>
            </a:r>
            <a:r>
              <a:rPr i="1"/>
              <a:t>, C</a:t>
            </a:r>
            <a:r>
              <a:rPr baseline="-5999" i="1" sz="1700"/>
              <a:t>2</a:t>
            </a:r>
            <a:r>
              <a:rPr i="1"/>
              <a:t>) + d(C</a:t>
            </a:r>
            <a:r>
              <a:rPr baseline="-5999" i="1" sz="1700"/>
              <a:t>2</a:t>
            </a:r>
            <a:r>
              <a:rPr i="1"/>
              <a:t>, C</a:t>
            </a:r>
            <a:r>
              <a:rPr baseline="-5999" i="1" sz="1700"/>
              <a:t>3</a:t>
            </a:r>
            <a:r>
              <a:rPr i="1"/>
              <a:t>)</a:t>
            </a:r>
            <a:r>
              <a:rPr baseline="-5999" i="1"/>
              <a:t>  </a:t>
            </a:r>
          </a:p>
        </p:txBody>
      </p:sp>
      <p:sp>
        <p:nvSpPr>
          <p:cNvPr id="201" name="Shape 201"/>
          <p:cNvSpPr/>
          <p:nvPr/>
        </p:nvSpPr>
        <p:spPr>
          <a:xfrm>
            <a:off x="446863" y="5599429"/>
            <a:ext cx="7543241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This means that noise, or a small error, does not affect distance measurements very much.</a:t>
            </a:r>
          </a:p>
        </p:txBody>
      </p:sp>
      <p:pic>
        <p:nvPicPr>
          <p:cNvPr id="202" name="Screen Shot 2017-05-22 at 1.34.06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78725" y="13063835"/>
            <a:ext cx="2324101" cy="2273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3" name="Screen Shot 2017-05-22 at 1.34.23 P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56865" y="18146762"/>
            <a:ext cx="2298701" cy="242570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09" name="Group 209"/>
          <p:cNvGrpSpPr/>
          <p:nvPr/>
        </p:nvGrpSpPr>
        <p:grpSpPr>
          <a:xfrm>
            <a:off x="560692" y="1173479"/>
            <a:ext cx="8209805" cy="4282442"/>
            <a:chOff x="0" y="0"/>
            <a:chExt cx="8209803" cy="4282440"/>
          </a:xfrm>
        </p:grpSpPr>
        <p:sp>
          <p:nvSpPr>
            <p:cNvPr id="204" name="Shape 204"/>
            <p:cNvSpPr/>
            <p:nvPr/>
          </p:nvSpPr>
          <p:spPr>
            <a:xfrm>
              <a:off x="0" y="0"/>
              <a:ext cx="8209804" cy="42824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Measurements should be stable under small errors.  </a:t>
              </a:r>
            </a:p>
            <a:p>
              <a:pPr/>
            </a:p>
            <a:p>
              <a:pPr/>
              <a:r>
                <a:t>                    </a:t>
              </a:r>
              <a:r>
                <a:rPr i="1"/>
                <a:t>d(C</a:t>
              </a:r>
              <a:r>
                <a:rPr baseline="-5999" i="1" sz="1700"/>
                <a:t>1</a:t>
              </a:r>
              <a:r>
                <a:rPr i="1"/>
                <a:t>, C</a:t>
              </a:r>
              <a:r>
                <a:rPr baseline="-5999" i="1" sz="1700"/>
                <a:t>3</a:t>
              </a:r>
              <a:r>
                <a:rPr i="1"/>
                <a:t>) </a:t>
              </a:r>
              <a:r>
                <a:t>- </a:t>
              </a:r>
              <a:r>
                <a:rPr i="1"/>
                <a:t>d(C</a:t>
              </a:r>
              <a:r>
                <a:rPr baseline="-5999" i="1" sz="1700"/>
                <a:t>2</a:t>
              </a:r>
              <a:r>
                <a:rPr i="1"/>
                <a:t>, C</a:t>
              </a:r>
              <a:r>
                <a:rPr baseline="-5999" i="1" sz="1700"/>
                <a:t>3</a:t>
              </a:r>
              <a:r>
                <a:rPr i="1"/>
                <a:t>)</a:t>
              </a:r>
              <a:r>
                <a:t> </a:t>
              </a:r>
              <a:r>
                <a:rPr i="1"/>
                <a:t>≤  d(C</a:t>
              </a:r>
              <a:r>
                <a:rPr baseline="-5999" i="1" sz="1700"/>
                <a:t>1</a:t>
              </a:r>
              <a:r>
                <a:rPr i="1"/>
                <a:t>, C</a:t>
              </a:r>
              <a:r>
                <a:rPr baseline="-5999" i="1" sz="1700"/>
                <a:t>2</a:t>
              </a:r>
              <a:r>
                <a:rPr i="1"/>
                <a:t>)</a:t>
              </a:r>
            </a:p>
            <a:p>
              <a:pPr/>
            </a:p>
            <a:p>
              <a:pPr/>
              <a:r>
                <a:t>If </a:t>
              </a:r>
              <a:r>
                <a:rPr i="1"/>
                <a:t>C</a:t>
              </a:r>
              <a:r>
                <a:rPr baseline="-5999" i="1" sz="1700"/>
                <a:t>1</a:t>
              </a:r>
              <a:r>
                <a:t>        and </a:t>
              </a:r>
              <a:r>
                <a:rPr i="1"/>
                <a:t>C</a:t>
              </a:r>
              <a:r>
                <a:rPr baseline="-5999" i="1" sz="1700"/>
                <a:t>2</a:t>
              </a:r>
              <a:r>
                <a:t>         are close, so </a:t>
              </a:r>
              <a:r>
                <a:rPr i="1"/>
                <a:t>d(C</a:t>
              </a:r>
              <a:r>
                <a:rPr baseline="-5999" i="1" sz="1700"/>
                <a:t>1</a:t>
              </a:r>
              <a:r>
                <a:rPr i="1"/>
                <a:t>, C</a:t>
              </a:r>
              <a:r>
                <a:rPr baseline="-5999" i="1" sz="1700"/>
                <a:t>2</a:t>
              </a:r>
              <a:r>
                <a:rPr i="1"/>
                <a:t>) </a:t>
              </a:r>
              <a:r>
                <a:t>is small, then</a:t>
              </a:r>
            </a:p>
            <a:p>
              <a:pPr/>
            </a:p>
            <a:p>
              <a:pPr/>
              <a:r>
                <a:t>the distance of </a:t>
              </a:r>
              <a:r>
                <a:rPr i="1"/>
                <a:t>C</a:t>
              </a:r>
              <a:r>
                <a:rPr baseline="-5999" i="1" sz="1700"/>
                <a:t>1</a:t>
              </a:r>
              <a:r>
                <a:rPr i="1"/>
                <a:t> </a:t>
              </a:r>
              <a:r>
                <a:t>and</a:t>
              </a:r>
              <a:r>
                <a:rPr i="1"/>
                <a:t> C</a:t>
              </a:r>
              <a:r>
                <a:rPr baseline="-5999" i="1" sz="1700"/>
                <a:t>2 </a:t>
              </a:r>
              <a:r>
                <a:t>to a third shape </a:t>
              </a:r>
              <a:r>
                <a:rPr i="1"/>
                <a:t>C</a:t>
              </a:r>
              <a:r>
                <a:rPr baseline="-5999" i="1" sz="1700"/>
                <a:t>3</a:t>
              </a:r>
              <a:r>
                <a:t>          is about the same.</a:t>
              </a:r>
            </a:p>
            <a:p>
              <a:pPr/>
            </a:p>
            <a:p>
              <a:pPr/>
            </a:p>
            <a:p>
              <a:pPr/>
              <a:r>
                <a:t>  </a:t>
              </a:r>
            </a:p>
            <a:p>
              <a:pPr/>
              <a:r>
                <a:t> </a:t>
              </a:r>
            </a:p>
            <a:p>
              <a:pPr/>
            </a:p>
            <a:p>
              <a:pPr/>
            </a:p>
            <a:p>
              <a:pPr/>
            </a:p>
          </p:txBody>
        </p:sp>
        <p:pic>
          <p:nvPicPr>
            <p:cNvPr id="205" name="transitivity.jpg"/>
            <p:cNvPicPr>
              <a:picLocks noChangeAspect="1"/>
            </p:cNvPicPr>
            <p:nvPr/>
          </p:nvPicPr>
          <p:blipFill>
            <a:blip r:embed="rId4">
              <a:extLst/>
            </a:blip>
            <a:srcRect l="0" t="0" r="0" b="0"/>
            <a:stretch>
              <a:fillRect/>
            </a:stretch>
          </p:blipFill>
          <p:spPr>
            <a:xfrm>
              <a:off x="1696633" y="2292876"/>
              <a:ext cx="3922170" cy="1972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6" name="Screen Shot 2017-05-22 at 1.32.28 PM.png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42235" y="1101298"/>
              <a:ext cx="447231" cy="459741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7" name="Screen Shot 2017-05-22 at 1.32.20 PM.png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16712" y="1067590"/>
              <a:ext cx="541698" cy="52715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208" name="Screen Shot 2017-05-22 at 1.35.08 PM.png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272911" y="1590971"/>
              <a:ext cx="541698" cy="541698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01" grpId="2"/>
      <p:bldP build="whole" bldLvl="1" animBg="1" rev="0" advAuto="0" spid="209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/>
        </p:nvSpPr>
        <p:spPr>
          <a:xfrm>
            <a:off x="437834" y="595630"/>
            <a:ext cx="8196365" cy="14312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spcBef>
                <a:spcPts val="1200"/>
              </a:spcBef>
              <a:defRPr sz="3600">
                <a:solidFill>
                  <a:srgbClr val="FF2600"/>
                </a:solidFill>
                <a:latin typeface="Times"/>
                <a:ea typeface="Times"/>
                <a:cs typeface="Times"/>
                <a:sym typeface="Times"/>
              </a:defRPr>
            </a:pPr>
            <a:r>
              <a:t>What is a good metric on the shapes in R</a:t>
            </a:r>
            <a:r>
              <a:rPr baseline="49567" sz="3700"/>
              <a:t>2</a:t>
            </a:r>
            <a:r>
              <a:t>? </a:t>
            </a:r>
          </a:p>
        </p:txBody>
      </p:sp>
      <p:sp>
        <p:nvSpPr>
          <p:cNvPr id="212" name="Shape 212"/>
          <p:cNvSpPr/>
          <p:nvPr/>
        </p:nvSpPr>
        <p:spPr>
          <a:xfrm>
            <a:off x="598005" y="1764029"/>
            <a:ext cx="7571592" cy="4142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David Mumford examined this question.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D.  Mumford, 1991</a:t>
            </a:r>
          </a:p>
          <a:p>
            <a:pPr>
              <a:defRPr sz="2400"/>
            </a:pPr>
            <a:r>
              <a:rPr i="1"/>
              <a:t>Mathematical Theories of Shape: do they model perception?</a:t>
            </a:r>
            <a:r>
              <a:t>  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There are many natural candidates for metrics</a:t>
            </a:r>
          </a:p>
          <a:p>
            <a:pPr>
              <a:defRPr sz="2400"/>
            </a:pPr>
            <a:r>
              <a:t>giving distances between shapes.</a:t>
            </a:r>
          </a:p>
          <a:p>
            <a:pPr>
              <a:defRPr sz="2400"/>
            </a:pPr>
          </a:p>
          <a:p>
            <a:pPr>
              <a:defRPr sz="2400"/>
            </a:pPr>
            <a:r>
              <a:t>We look at some of these metrics.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/>
          <p:nvPr/>
        </p:nvSpPr>
        <p:spPr>
          <a:xfrm>
            <a:off x="581379" y="290830"/>
            <a:ext cx="394547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Hausdorff metric</a:t>
            </a:r>
          </a:p>
        </p:txBody>
      </p:sp>
      <p:sp>
        <p:nvSpPr>
          <p:cNvPr id="215" name="Shape 215"/>
          <p:cNvSpPr/>
          <p:nvPr/>
        </p:nvSpPr>
        <p:spPr>
          <a:xfrm>
            <a:off x="587320" y="880667"/>
            <a:ext cx="6882518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d</a:t>
            </a:r>
            <a:r>
              <a:rPr baseline="-5999"/>
              <a:t>H </a:t>
            </a:r>
            <a:r>
              <a:t>=</a:t>
            </a:r>
            <a:r>
              <a:rPr baseline="-5999"/>
              <a:t> </a:t>
            </a:r>
            <a:r>
              <a:t>Maximal distance of a point in one set </a:t>
            </a:r>
          </a:p>
          <a:p>
            <a:pPr>
              <a:defRPr sz="2400"/>
            </a:pPr>
            <a:r>
              <a:t>from the other set, after a rigid motion.</a:t>
            </a:r>
          </a:p>
        </p:txBody>
      </p:sp>
      <p:sp>
        <p:nvSpPr>
          <p:cNvPr id="216" name="Shape 216"/>
          <p:cNvSpPr/>
          <p:nvPr/>
        </p:nvSpPr>
        <p:spPr>
          <a:xfrm>
            <a:off x="352817" y="1829318"/>
            <a:ext cx="6718856" cy="94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2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t>d</a:t>
            </a:r>
            <a:r>
              <a:rPr baseline="-5999"/>
              <a:t>H</a:t>
            </a:r>
            <a:r>
              <a:t>(A, B) =    </a:t>
            </a:r>
            <a:r>
              <a:rPr i="0"/>
              <a:t>min</a:t>
            </a:r>
            <a:r>
              <a:rPr baseline="-5999" i="0"/>
              <a:t>      </a:t>
            </a:r>
            <a:r>
              <a:rPr i="0"/>
              <a:t>{sup</a:t>
            </a:r>
            <a:r>
              <a:rPr baseline="-5999"/>
              <a:t>  </a:t>
            </a:r>
            <a:r>
              <a:t>d(x, B ) + </a:t>
            </a:r>
            <a:r>
              <a:rPr i="0"/>
              <a:t>sup</a:t>
            </a:r>
            <a:r>
              <a:rPr baseline="-5999"/>
              <a:t>  </a:t>
            </a:r>
            <a:r>
              <a:t>d(y, A)</a:t>
            </a:r>
            <a:r>
              <a:rPr i="0"/>
              <a:t>}  </a:t>
            </a:r>
          </a:p>
        </p:txBody>
      </p:sp>
      <p:sp>
        <p:nvSpPr>
          <p:cNvPr id="217" name="Shape 217"/>
          <p:cNvSpPr/>
          <p:nvPr/>
        </p:nvSpPr>
        <p:spPr>
          <a:xfrm>
            <a:off x="1581150" y="3860800"/>
            <a:ext cx="180340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218" name="Shape 218"/>
          <p:cNvSpPr/>
          <p:nvPr/>
        </p:nvSpPr>
        <p:spPr>
          <a:xfrm>
            <a:off x="4164528" y="3128089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B</a:t>
            </a:r>
          </a:p>
        </p:txBody>
      </p:sp>
      <p:sp>
        <p:nvSpPr>
          <p:cNvPr id="219" name="Shape 219"/>
          <p:cNvSpPr/>
          <p:nvPr/>
        </p:nvSpPr>
        <p:spPr>
          <a:xfrm>
            <a:off x="1781822" y="3128089"/>
            <a:ext cx="3122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A</a:t>
            </a:r>
          </a:p>
        </p:txBody>
      </p:sp>
      <p:sp>
        <p:nvSpPr>
          <p:cNvPr id="220" name="Shape 220"/>
          <p:cNvSpPr/>
          <p:nvPr/>
        </p:nvSpPr>
        <p:spPr>
          <a:xfrm>
            <a:off x="582893" y="2808895"/>
            <a:ext cx="1162894" cy="1098129"/>
          </a:xfrm>
          <a:prstGeom prst="rect">
            <a:avLst/>
          </a:prstGeom>
          <a:solidFill>
            <a:srgbClr val="00F900"/>
          </a:solidFill>
          <a:ln w="42500">
            <a:solidFill>
              <a:srgbClr val="741E27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1" name="Shape 221"/>
          <p:cNvSpPr/>
          <p:nvPr/>
        </p:nvSpPr>
        <p:spPr>
          <a:xfrm>
            <a:off x="2762064" y="2722959"/>
            <a:ext cx="1270001" cy="1270001"/>
          </a:xfrm>
          <a:prstGeom prst="ellipse">
            <a:avLst/>
          </a:prstGeom>
          <a:solidFill>
            <a:srgbClr val="00FDFF"/>
          </a:solidFill>
          <a:ln w="42500">
            <a:solidFill>
              <a:srgbClr val="741E27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22" name="Shape 222"/>
          <p:cNvSpPr/>
          <p:nvPr/>
        </p:nvSpPr>
        <p:spPr>
          <a:xfrm>
            <a:off x="4700104" y="3172539"/>
            <a:ext cx="376497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What is the Hausdorff distance?</a:t>
            </a:r>
          </a:p>
        </p:txBody>
      </p:sp>
      <p:grpSp>
        <p:nvGrpSpPr>
          <p:cNvPr id="231" name="Group 231"/>
          <p:cNvGrpSpPr/>
          <p:nvPr/>
        </p:nvGrpSpPr>
        <p:grpSpPr>
          <a:xfrm>
            <a:off x="492810" y="4564650"/>
            <a:ext cx="8199533" cy="1858867"/>
            <a:chOff x="0" y="0"/>
            <a:chExt cx="8199531" cy="1858866"/>
          </a:xfrm>
        </p:grpSpPr>
        <p:sp>
          <p:nvSpPr>
            <p:cNvPr id="223" name="Shape 223"/>
            <p:cNvSpPr/>
            <p:nvPr/>
          </p:nvSpPr>
          <p:spPr>
            <a:xfrm>
              <a:off x="53553" y="134790"/>
              <a:ext cx="1162894" cy="1098130"/>
            </a:xfrm>
            <a:prstGeom prst="rect">
              <a:avLst/>
            </a:prstGeom>
            <a:solidFill>
              <a:srgbClr val="00F900"/>
            </a:solidFill>
            <a:ln w="42500" cap="flat">
              <a:solidFill>
                <a:srgbClr val="741E27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Shape 224"/>
            <p:cNvSpPr/>
            <p:nvPr/>
          </p:nvSpPr>
          <p:spPr>
            <a:xfrm>
              <a:off x="0" y="48855"/>
              <a:ext cx="1270000" cy="1270001"/>
            </a:xfrm>
            <a:prstGeom prst="ellipse">
              <a:avLst/>
            </a:prstGeom>
            <a:solidFill>
              <a:srgbClr val="00FDFF"/>
            </a:solidFill>
            <a:ln w="42500" cap="flat">
              <a:solidFill>
                <a:srgbClr val="741E27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5" name="Shape 225"/>
            <p:cNvSpPr/>
            <p:nvPr/>
          </p:nvSpPr>
          <p:spPr>
            <a:xfrm>
              <a:off x="2269254" y="95510"/>
              <a:ext cx="1270001" cy="1270001"/>
            </a:xfrm>
            <a:prstGeom prst="ellipse">
              <a:avLst/>
            </a:prstGeom>
            <a:solidFill>
              <a:srgbClr val="00FDFF"/>
            </a:solidFill>
            <a:ln w="42500" cap="flat">
              <a:solidFill>
                <a:srgbClr val="741E27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6" name="Shape 226"/>
            <p:cNvSpPr/>
            <p:nvPr/>
          </p:nvSpPr>
          <p:spPr>
            <a:xfrm>
              <a:off x="2322807" y="181446"/>
              <a:ext cx="1162894" cy="1098129"/>
            </a:xfrm>
            <a:prstGeom prst="rect">
              <a:avLst/>
            </a:prstGeom>
            <a:solidFill>
              <a:srgbClr val="00F900"/>
            </a:solidFill>
            <a:ln w="42500" cap="flat">
              <a:solidFill>
                <a:srgbClr val="741E27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7" name="Shape 227"/>
            <p:cNvSpPr/>
            <p:nvPr/>
          </p:nvSpPr>
          <p:spPr>
            <a:xfrm>
              <a:off x="1163217" y="67644"/>
              <a:ext cx="137841" cy="133612"/>
            </a:xfrm>
            <a:prstGeom prst="ellipse">
              <a:avLst/>
            </a:prstGeom>
            <a:solidFill>
              <a:srgbClr val="FF26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8" name="Shape 228"/>
            <p:cNvSpPr/>
            <p:nvPr/>
          </p:nvSpPr>
          <p:spPr>
            <a:xfrm>
              <a:off x="2835334" y="0"/>
              <a:ext cx="137841" cy="133611"/>
            </a:xfrm>
            <a:prstGeom prst="ellipse">
              <a:avLst/>
            </a:prstGeom>
            <a:solidFill>
              <a:srgbClr val="FF2600"/>
            </a:solidFill>
            <a:ln w="38100" cap="flat">
              <a:solidFill>
                <a:srgbClr val="FFFFFF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9" name="Shape 229"/>
            <p:cNvSpPr/>
            <p:nvPr/>
          </p:nvSpPr>
          <p:spPr>
            <a:xfrm>
              <a:off x="4146349" y="358735"/>
              <a:ext cx="4053183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Add the distances of each red dot</a:t>
              </a:r>
            </a:p>
            <a:p>
              <a:pPr/>
              <a:r>
                <a:t>from the other set.</a:t>
              </a:r>
            </a:p>
          </p:txBody>
        </p:sp>
        <p:sp>
          <p:nvSpPr>
            <p:cNvPr id="230" name="Shape 230"/>
            <p:cNvSpPr/>
            <p:nvPr/>
          </p:nvSpPr>
          <p:spPr>
            <a:xfrm>
              <a:off x="270294" y="1488026"/>
              <a:ext cx="5950742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Gives a metric on {compact subsets of the plane}.</a:t>
              </a:r>
            </a:p>
          </p:txBody>
        </p:sp>
      </p:grpSp>
      <p:sp>
        <p:nvSpPr>
          <p:cNvPr id="232" name="Shape 232"/>
          <p:cNvSpPr/>
          <p:nvPr/>
        </p:nvSpPr>
        <p:spPr>
          <a:xfrm>
            <a:off x="1670962" y="1993054"/>
            <a:ext cx="1598673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lvl="1" indent="228600">
              <a:spcBef>
                <a:spcPts val="12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rPr baseline="-5999"/>
              <a:t>rigid motions</a:t>
            </a:r>
          </a:p>
        </p:txBody>
      </p:sp>
      <p:sp>
        <p:nvSpPr>
          <p:cNvPr id="233" name="Shape 233"/>
          <p:cNvSpPr/>
          <p:nvPr/>
        </p:nvSpPr>
        <p:spPr>
          <a:xfrm>
            <a:off x="3058437" y="1987249"/>
            <a:ext cx="686952" cy="448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2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rPr baseline="-5999"/>
              <a:t>x∈A</a:t>
            </a:r>
          </a:p>
        </p:txBody>
      </p:sp>
      <p:sp>
        <p:nvSpPr>
          <p:cNvPr id="234" name="Shape 234"/>
          <p:cNvSpPr/>
          <p:nvPr/>
        </p:nvSpPr>
        <p:spPr>
          <a:xfrm>
            <a:off x="4933374" y="1987249"/>
            <a:ext cx="686952" cy="4486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2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rPr baseline="-5999"/>
              <a:t>y∈B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31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521997" y="430530"/>
            <a:ext cx="6818795" cy="662941"/>
          </a:xfrm>
          <a:prstGeom prst="rect">
            <a:avLst/>
          </a:prstGeom>
          <a:ln w="12700">
            <a:solidFill>
              <a:srgbClr val="741E27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Drawbacks: Hausdorff metric</a:t>
            </a:r>
          </a:p>
        </p:txBody>
      </p:sp>
      <p:grpSp>
        <p:nvGrpSpPr>
          <p:cNvPr id="242" name="Group 242"/>
          <p:cNvGrpSpPr/>
          <p:nvPr/>
        </p:nvGrpSpPr>
        <p:grpSpPr>
          <a:xfrm>
            <a:off x="573405" y="1507275"/>
            <a:ext cx="7803015" cy="1098130"/>
            <a:chOff x="0" y="0"/>
            <a:chExt cx="7803013" cy="1098128"/>
          </a:xfrm>
        </p:grpSpPr>
        <p:sp>
          <p:nvSpPr>
            <p:cNvPr id="237" name="Shape 237"/>
            <p:cNvSpPr/>
            <p:nvPr/>
          </p:nvSpPr>
          <p:spPr>
            <a:xfrm>
              <a:off x="5103791" y="319194"/>
              <a:ext cx="44614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i="1" sz="2400"/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238" name="Shape 238"/>
            <p:cNvSpPr/>
            <p:nvPr/>
          </p:nvSpPr>
          <p:spPr>
            <a:xfrm>
              <a:off x="1262429" y="319194"/>
              <a:ext cx="31220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2400"/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239" name="Shape 239"/>
            <p:cNvSpPr/>
            <p:nvPr/>
          </p:nvSpPr>
          <p:spPr>
            <a:xfrm>
              <a:off x="0" y="0"/>
              <a:ext cx="1162894" cy="1098129"/>
            </a:xfrm>
            <a:prstGeom prst="rect">
              <a:avLst/>
            </a:prstGeom>
            <a:solidFill>
              <a:srgbClr val="00F900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0" name="Shape 240"/>
            <p:cNvSpPr/>
            <p:nvPr/>
          </p:nvSpPr>
          <p:spPr>
            <a:xfrm>
              <a:off x="3832187" y="0"/>
              <a:ext cx="1162895" cy="1098129"/>
            </a:xfrm>
            <a:prstGeom prst="rect">
              <a:avLst/>
            </a:prstGeom>
            <a:solidFill>
              <a:srgbClr val="00FDFF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1" name="Shape 241"/>
            <p:cNvSpPr/>
            <p:nvPr/>
          </p:nvSpPr>
          <p:spPr>
            <a:xfrm>
              <a:off x="5893737" y="211114"/>
              <a:ext cx="190927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400"/>
              </a:pPr>
              <a:r>
                <a:t>d</a:t>
              </a:r>
              <a:r>
                <a:rPr baseline="-5999"/>
                <a:t>H</a:t>
              </a:r>
              <a:r>
                <a:t>(A,B) = 0</a:t>
              </a:r>
            </a:p>
          </p:txBody>
        </p:sp>
      </p:grpSp>
      <p:grpSp>
        <p:nvGrpSpPr>
          <p:cNvPr id="248" name="Group 248"/>
          <p:cNvGrpSpPr/>
          <p:nvPr/>
        </p:nvGrpSpPr>
        <p:grpSpPr>
          <a:xfrm>
            <a:off x="600174" y="4955183"/>
            <a:ext cx="7790314" cy="1153716"/>
            <a:chOff x="0" y="0"/>
            <a:chExt cx="7790313" cy="1153715"/>
          </a:xfrm>
        </p:grpSpPr>
        <p:sp>
          <p:nvSpPr>
            <p:cNvPr id="243" name="Shape 243"/>
            <p:cNvSpPr/>
            <p:nvPr/>
          </p:nvSpPr>
          <p:spPr>
            <a:xfrm>
              <a:off x="5077022" y="359687"/>
              <a:ext cx="44614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i="1" sz="2400"/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244" name="Shape 244"/>
            <p:cNvSpPr/>
            <p:nvPr/>
          </p:nvSpPr>
          <p:spPr>
            <a:xfrm>
              <a:off x="1287829" y="346987"/>
              <a:ext cx="31220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2400"/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245" name="Shape 245"/>
            <p:cNvSpPr/>
            <p:nvPr/>
          </p:nvSpPr>
          <p:spPr>
            <a:xfrm>
              <a:off x="0" y="27793"/>
              <a:ext cx="1162894" cy="1098129"/>
            </a:xfrm>
            <a:prstGeom prst="rect">
              <a:avLst/>
            </a:prstGeom>
            <a:solidFill>
              <a:srgbClr val="00F900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Shape 246"/>
            <p:cNvSpPr/>
            <p:nvPr/>
          </p:nvSpPr>
          <p:spPr>
            <a:xfrm>
              <a:off x="5881037" y="346987"/>
              <a:ext cx="190927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400"/>
              </a:pPr>
              <a:r>
                <a:t>d</a:t>
              </a:r>
              <a:r>
                <a:rPr baseline="-5999"/>
                <a:t>H</a:t>
              </a:r>
              <a:r>
                <a:t>(A,B) = 1</a:t>
              </a:r>
            </a:p>
          </p:txBody>
        </p:sp>
        <p:sp>
          <p:nvSpPr>
            <p:cNvPr id="247" name="Shape 247"/>
            <p:cNvSpPr/>
            <p:nvPr/>
          </p:nvSpPr>
          <p:spPr>
            <a:xfrm>
              <a:off x="2010934" y="0"/>
              <a:ext cx="2956720" cy="115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3838" y="0"/>
                  </a:moveTo>
                  <a:cubicBezTo>
                    <a:pt x="13606" y="0"/>
                    <a:pt x="13418" y="481"/>
                    <a:pt x="13418" y="1077"/>
                  </a:cubicBezTo>
                  <a:lnTo>
                    <a:pt x="13418" y="10477"/>
                  </a:lnTo>
                  <a:lnTo>
                    <a:pt x="0" y="11153"/>
                  </a:lnTo>
                  <a:lnTo>
                    <a:pt x="13418" y="11822"/>
                  </a:lnTo>
                  <a:lnTo>
                    <a:pt x="13418" y="20515"/>
                  </a:lnTo>
                  <a:cubicBezTo>
                    <a:pt x="13418" y="21112"/>
                    <a:pt x="13606" y="21600"/>
                    <a:pt x="13838" y="21600"/>
                  </a:cubicBezTo>
                  <a:lnTo>
                    <a:pt x="21180" y="21600"/>
                  </a:lnTo>
                  <a:cubicBezTo>
                    <a:pt x="21412" y="21600"/>
                    <a:pt x="21600" y="21112"/>
                    <a:pt x="21600" y="20515"/>
                  </a:cubicBezTo>
                  <a:lnTo>
                    <a:pt x="21600" y="1077"/>
                  </a:lnTo>
                  <a:cubicBezTo>
                    <a:pt x="21600" y="481"/>
                    <a:pt x="21412" y="0"/>
                    <a:pt x="21180" y="0"/>
                  </a:cubicBezTo>
                  <a:lnTo>
                    <a:pt x="13838" y="0"/>
                  </a:lnTo>
                  <a:close/>
                </a:path>
              </a:pathLst>
            </a:custGeom>
            <a:solidFill>
              <a:srgbClr val="00FDFF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55" name="Group 255"/>
          <p:cNvGrpSpPr/>
          <p:nvPr/>
        </p:nvGrpSpPr>
        <p:grpSpPr>
          <a:xfrm>
            <a:off x="573405" y="3254585"/>
            <a:ext cx="7817083" cy="1150121"/>
            <a:chOff x="0" y="0"/>
            <a:chExt cx="7817082" cy="1150119"/>
          </a:xfrm>
        </p:grpSpPr>
        <p:sp>
          <p:nvSpPr>
            <p:cNvPr id="249" name="Shape 249"/>
            <p:cNvSpPr/>
            <p:nvPr/>
          </p:nvSpPr>
          <p:spPr>
            <a:xfrm>
              <a:off x="5127822" y="371185"/>
              <a:ext cx="446148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>
              <a:lvl1pPr>
                <a:defRPr i="1" sz="2400"/>
              </a:lvl1pPr>
            </a:lstStyle>
            <a:p>
              <a:pPr/>
              <a:r>
                <a:t>B</a:t>
              </a:r>
            </a:p>
          </p:txBody>
        </p:sp>
        <p:sp>
          <p:nvSpPr>
            <p:cNvPr id="250" name="Shape 250"/>
            <p:cNvSpPr/>
            <p:nvPr/>
          </p:nvSpPr>
          <p:spPr>
            <a:xfrm>
              <a:off x="1287829" y="319194"/>
              <a:ext cx="312203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i="1" sz="2400"/>
              </a:lvl1pPr>
            </a:lstStyle>
            <a:p>
              <a:pPr/>
              <a:r>
                <a:t>A</a:t>
              </a:r>
            </a:p>
          </p:txBody>
        </p:sp>
        <p:sp>
          <p:nvSpPr>
            <p:cNvPr id="251" name="Shape 251"/>
            <p:cNvSpPr/>
            <p:nvPr/>
          </p:nvSpPr>
          <p:spPr>
            <a:xfrm>
              <a:off x="0" y="0"/>
              <a:ext cx="1162894" cy="1098129"/>
            </a:xfrm>
            <a:prstGeom prst="rect">
              <a:avLst/>
            </a:prstGeom>
            <a:solidFill>
              <a:srgbClr val="00F900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2" name="Shape 252"/>
            <p:cNvSpPr/>
            <p:nvPr/>
          </p:nvSpPr>
          <p:spPr>
            <a:xfrm>
              <a:off x="5907806" y="371185"/>
              <a:ext cx="1909277" cy="4597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400"/>
              </a:pPr>
              <a:r>
                <a:t>d</a:t>
              </a:r>
              <a:r>
                <a:rPr baseline="-5999"/>
                <a:t>H</a:t>
              </a:r>
              <a:r>
                <a:t>(A,B) = 1</a:t>
              </a:r>
            </a:p>
          </p:txBody>
        </p:sp>
        <p:sp>
          <p:nvSpPr>
            <p:cNvPr id="253" name="Shape 253"/>
            <p:cNvSpPr/>
            <p:nvPr/>
          </p:nvSpPr>
          <p:spPr>
            <a:xfrm>
              <a:off x="3832187" y="51990"/>
              <a:ext cx="1162895" cy="1098130"/>
            </a:xfrm>
            <a:prstGeom prst="rect">
              <a:avLst/>
            </a:prstGeom>
            <a:solidFill>
              <a:srgbClr val="00FDFF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54" name="Shape 254"/>
            <p:cNvSpPr/>
            <p:nvPr/>
          </p:nvSpPr>
          <p:spPr>
            <a:xfrm>
              <a:off x="1938064" y="534249"/>
              <a:ext cx="137841" cy="133612"/>
            </a:xfrm>
            <a:prstGeom prst="ellipse">
              <a:avLst/>
            </a:prstGeom>
            <a:solidFill>
              <a:srgbClr val="00FDFF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48" grpId="3"/>
      <p:bldP build="whole" bldLvl="1" animBg="1" rev="0" advAuto="0" spid="242" grpId="1"/>
      <p:bldP build="whole" bldLvl="1" animBg="1" rev="0" advAuto="0" spid="255" grpId="2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/>
        </p:nvSpPr>
        <p:spPr>
          <a:xfrm>
            <a:off x="1274393" y="459445"/>
            <a:ext cx="602273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Deciphering Biological Shapes</a:t>
            </a:r>
          </a:p>
        </p:txBody>
      </p:sp>
      <p:sp>
        <p:nvSpPr>
          <p:cNvPr id="124" name="Shape 124"/>
          <p:cNvSpPr/>
          <p:nvPr/>
        </p:nvSpPr>
        <p:spPr>
          <a:xfrm>
            <a:off x="528991" y="1960879"/>
            <a:ext cx="7871339" cy="212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How do we understand shapes?</a:t>
            </a:r>
          </a:p>
          <a:p>
            <a:pPr lvl="4" indent="914400"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The Mumford experiments</a:t>
            </a: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Shape Descriptors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/>
          <p:nvPr/>
        </p:nvSpPr>
        <p:spPr>
          <a:xfrm>
            <a:off x="5757040" y="1758870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B</a:t>
            </a:r>
          </a:p>
        </p:txBody>
      </p:sp>
      <p:sp>
        <p:nvSpPr>
          <p:cNvPr id="258" name="Shape 258"/>
          <p:cNvSpPr/>
          <p:nvPr/>
        </p:nvSpPr>
        <p:spPr>
          <a:xfrm>
            <a:off x="1967847" y="1746170"/>
            <a:ext cx="3122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A</a:t>
            </a:r>
          </a:p>
        </p:txBody>
      </p:sp>
      <p:sp>
        <p:nvSpPr>
          <p:cNvPr id="259" name="Shape 259"/>
          <p:cNvSpPr/>
          <p:nvPr/>
        </p:nvSpPr>
        <p:spPr>
          <a:xfrm>
            <a:off x="680018" y="1426976"/>
            <a:ext cx="1162894" cy="1098130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0" name="Shape 260"/>
          <p:cNvSpPr/>
          <p:nvPr/>
        </p:nvSpPr>
        <p:spPr>
          <a:xfrm>
            <a:off x="6663776" y="1746170"/>
            <a:ext cx="1909277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d</a:t>
            </a:r>
            <a:r>
              <a:rPr baseline="-5999"/>
              <a:t>H</a:t>
            </a:r>
            <a:r>
              <a:t>(A,B) = 1</a:t>
            </a:r>
          </a:p>
        </p:txBody>
      </p:sp>
      <p:sp>
        <p:nvSpPr>
          <p:cNvPr id="261" name="Shape 261"/>
          <p:cNvSpPr/>
          <p:nvPr/>
        </p:nvSpPr>
        <p:spPr>
          <a:xfrm>
            <a:off x="2418598" y="1411883"/>
            <a:ext cx="3193654" cy="115371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414" y="0"/>
                </a:moveTo>
                <a:cubicBezTo>
                  <a:pt x="14199" y="0"/>
                  <a:pt x="14025" y="481"/>
                  <a:pt x="14025" y="1077"/>
                </a:cubicBezTo>
                <a:lnTo>
                  <a:pt x="14025" y="10373"/>
                </a:lnTo>
                <a:lnTo>
                  <a:pt x="0" y="11041"/>
                </a:lnTo>
                <a:lnTo>
                  <a:pt x="14025" y="11710"/>
                </a:lnTo>
                <a:lnTo>
                  <a:pt x="14025" y="20515"/>
                </a:lnTo>
                <a:cubicBezTo>
                  <a:pt x="14025" y="21112"/>
                  <a:pt x="14199" y="21600"/>
                  <a:pt x="14414" y="21600"/>
                </a:cubicBezTo>
                <a:lnTo>
                  <a:pt x="21211" y="21600"/>
                </a:lnTo>
                <a:cubicBezTo>
                  <a:pt x="21426" y="21600"/>
                  <a:pt x="21600" y="21112"/>
                  <a:pt x="21600" y="20515"/>
                </a:cubicBezTo>
                <a:lnTo>
                  <a:pt x="21600" y="1077"/>
                </a:lnTo>
                <a:cubicBezTo>
                  <a:pt x="21600" y="481"/>
                  <a:pt x="21426" y="0"/>
                  <a:pt x="21211" y="0"/>
                </a:cubicBezTo>
                <a:lnTo>
                  <a:pt x="14414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62" name="Shape 262"/>
          <p:cNvSpPr/>
          <p:nvPr/>
        </p:nvSpPr>
        <p:spPr>
          <a:xfrm>
            <a:off x="521997" y="443230"/>
            <a:ext cx="680609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Drawbacks: Hausdorff metric</a:t>
            </a:r>
          </a:p>
        </p:txBody>
      </p:sp>
      <p:grpSp>
        <p:nvGrpSpPr>
          <p:cNvPr id="267" name="Group 267"/>
          <p:cNvGrpSpPr/>
          <p:nvPr/>
        </p:nvGrpSpPr>
        <p:grpSpPr>
          <a:xfrm>
            <a:off x="315207" y="2627264"/>
            <a:ext cx="8432235" cy="3597006"/>
            <a:chOff x="-651763" y="-514715"/>
            <a:chExt cx="8432234" cy="3597005"/>
          </a:xfrm>
        </p:grpSpPr>
        <p:sp>
          <p:nvSpPr>
            <p:cNvPr id="263" name="Shape 263"/>
            <p:cNvSpPr/>
            <p:nvPr/>
          </p:nvSpPr>
          <p:spPr>
            <a:xfrm rot="2483245">
              <a:off x="-682455" y="432116"/>
              <a:ext cx="3300016" cy="11537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646" y="0"/>
                  </a:moveTo>
                  <a:cubicBezTo>
                    <a:pt x="14437" y="0"/>
                    <a:pt x="14269" y="481"/>
                    <a:pt x="14269" y="1077"/>
                  </a:cubicBezTo>
                  <a:lnTo>
                    <a:pt x="14269" y="9593"/>
                  </a:lnTo>
                  <a:lnTo>
                    <a:pt x="0" y="10261"/>
                  </a:lnTo>
                  <a:lnTo>
                    <a:pt x="14269" y="10937"/>
                  </a:lnTo>
                  <a:lnTo>
                    <a:pt x="14269" y="20515"/>
                  </a:lnTo>
                  <a:cubicBezTo>
                    <a:pt x="14269" y="21112"/>
                    <a:pt x="14437" y="21600"/>
                    <a:pt x="14646" y="21600"/>
                  </a:cubicBezTo>
                  <a:lnTo>
                    <a:pt x="21223" y="21600"/>
                  </a:lnTo>
                  <a:cubicBezTo>
                    <a:pt x="21432" y="21600"/>
                    <a:pt x="21600" y="21112"/>
                    <a:pt x="21600" y="20515"/>
                  </a:cubicBezTo>
                  <a:lnTo>
                    <a:pt x="21600" y="1077"/>
                  </a:lnTo>
                  <a:cubicBezTo>
                    <a:pt x="21600" y="481"/>
                    <a:pt x="21432" y="0"/>
                    <a:pt x="21223" y="0"/>
                  </a:cubicBezTo>
                  <a:lnTo>
                    <a:pt x="14646" y="0"/>
                  </a:lnTo>
                  <a:close/>
                </a:path>
              </a:pathLst>
            </a:custGeom>
            <a:solidFill>
              <a:srgbClr val="00FDFF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4" name="Shape 264"/>
            <p:cNvSpPr/>
            <p:nvPr/>
          </p:nvSpPr>
          <p:spPr>
            <a:xfrm>
              <a:off x="400347" y="482096"/>
              <a:ext cx="1162895" cy="1098130"/>
            </a:xfrm>
            <a:prstGeom prst="rect">
              <a:avLst/>
            </a:prstGeom>
            <a:solidFill>
              <a:srgbClr val="00F900"/>
            </a:solidFill>
            <a:ln w="12700" cap="flat">
              <a:solidFill>
                <a:srgbClr val="741E27"/>
              </a:solidFill>
              <a:prstDash val="solid"/>
              <a:miter lim="400000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5" name="Shape 265"/>
            <p:cNvSpPr/>
            <p:nvPr/>
          </p:nvSpPr>
          <p:spPr>
            <a:xfrm>
              <a:off x="2600398" y="0"/>
              <a:ext cx="5180073" cy="11963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400"/>
              </a:pPr>
              <a:r>
                <a:t>The alignment that minimizes</a:t>
              </a:r>
            </a:p>
            <a:p>
              <a:pPr>
                <a:defRPr sz="2400"/>
              </a:pPr>
              <a:r>
                <a:t>Hausdorff distance may not give</a:t>
              </a:r>
            </a:p>
            <a:p>
              <a:pPr>
                <a:defRPr sz="2400"/>
              </a:pPr>
              <a:r>
                <a:t>the correspondence we want.</a:t>
              </a:r>
            </a:p>
          </p:txBody>
        </p:sp>
        <p:sp>
          <p:nvSpPr>
            <p:cNvPr id="266" name="Shape 266"/>
            <p:cNvSpPr/>
            <p:nvPr/>
          </p:nvSpPr>
          <p:spPr>
            <a:xfrm>
              <a:off x="0" y="2622550"/>
              <a:ext cx="6060689" cy="4597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2400"/>
              </a:lvl1pPr>
            </a:lstStyle>
            <a:p>
              <a:pPr/>
              <a:r>
                <a:t>Can we fix this with a different metric?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26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/>
          <p:nvPr/>
        </p:nvSpPr>
        <p:spPr>
          <a:xfrm>
            <a:off x="630765" y="397589"/>
            <a:ext cx="380795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Template metric</a:t>
            </a:r>
          </a:p>
        </p:txBody>
      </p:sp>
      <p:sp>
        <p:nvSpPr>
          <p:cNvPr id="270" name="Shape 270"/>
          <p:cNvSpPr/>
          <p:nvPr/>
        </p:nvSpPr>
        <p:spPr>
          <a:xfrm>
            <a:off x="629116" y="1044086"/>
            <a:ext cx="788576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distance = Area of non-overlap after rigid motion. </a:t>
            </a:r>
          </a:p>
        </p:txBody>
      </p:sp>
      <p:sp>
        <p:nvSpPr>
          <p:cNvPr id="271" name="Shape 271"/>
          <p:cNvSpPr/>
          <p:nvPr/>
        </p:nvSpPr>
        <p:spPr>
          <a:xfrm>
            <a:off x="5579240" y="2886042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B</a:t>
            </a:r>
          </a:p>
        </p:txBody>
      </p:sp>
      <p:sp>
        <p:nvSpPr>
          <p:cNvPr id="272" name="Shape 272"/>
          <p:cNvSpPr/>
          <p:nvPr/>
        </p:nvSpPr>
        <p:spPr>
          <a:xfrm>
            <a:off x="1967847" y="2861508"/>
            <a:ext cx="3122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A</a:t>
            </a:r>
          </a:p>
        </p:txBody>
      </p:sp>
      <p:sp>
        <p:nvSpPr>
          <p:cNvPr id="273" name="Shape 273"/>
          <p:cNvSpPr/>
          <p:nvPr/>
        </p:nvSpPr>
        <p:spPr>
          <a:xfrm>
            <a:off x="680018" y="2542314"/>
            <a:ext cx="1162894" cy="1098129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4" name="Shape 274"/>
          <p:cNvSpPr/>
          <p:nvPr/>
        </p:nvSpPr>
        <p:spPr>
          <a:xfrm>
            <a:off x="6561055" y="2861508"/>
            <a:ext cx="188179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d</a:t>
            </a:r>
            <a:r>
              <a:rPr baseline="-5999"/>
              <a:t>T</a:t>
            </a:r>
            <a:r>
              <a:t>(A,B) ≈ 0</a:t>
            </a:r>
          </a:p>
        </p:txBody>
      </p:sp>
      <p:sp>
        <p:nvSpPr>
          <p:cNvPr id="275" name="Shape 275"/>
          <p:cNvSpPr/>
          <p:nvPr/>
        </p:nvSpPr>
        <p:spPr>
          <a:xfrm>
            <a:off x="477187" y="1553711"/>
            <a:ext cx="5832089" cy="945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2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t>d</a:t>
            </a:r>
            <a:r>
              <a:rPr baseline="-5999"/>
              <a:t>T</a:t>
            </a:r>
            <a:r>
              <a:t>(A, B) = min</a:t>
            </a:r>
            <a:r>
              <a:rPr baseline="-5999"/>
              <a:t>   </a:t>
            </a:r>
            <a:r>
              <a:rPr i="0"/>
              <a:t>{</a:t>
            </a:r>
            <a:r>
              <a:t>Area(A-B) + Area(B-A)</a:t>
            </a:r>
            <a:r>
              <a:rPr i="0"/>
              <a:t>} </a:t>
            </a:r>
          </a:p>
        </p:txBody>
      </p:sp>
      <p:sp>
        <p:nvSpPr>
          <p:cNvPr id="276" name="Shape 276"/>
          <p:cNvSpPr/>
          <p:nvPr/>
        </p:nvSpPr>
        <p:spPr>
          <a:xfrm>
            <a:off x="1614606" y="1801361"/>
            <a:ext cx="1484671" cy="4370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2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rPr baseline="-5999"/>
              <a:t>rigid motions</a:t>
            </a:r>
          </a:p>
        </p:txBody>
      </p:sp>
      <p:sp>
        <p:nvSpPr>
          <p:cNvPr id="277" name="Shape 277"/>
          <p:cNvSpPr/>
          <p:nvPr/>
        </p:nvSpPr>
        <p:spPr>
          <a:xfrm>
            <a:off x="597827" y="4734349"/>
            <a:ext cx="3046017" cy="111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33" y="0"/>
                </a:moveTo>
                <a:cubicBezTo>
                  <a:pt x="13207" y="0"/>
                  <a:pt x="13025" y="496"/>
                  <a:pt x="13025" y="1111"/>
                </a:cubicBezTo>
                <a:lnTo>
                  <a:pt x="13025" y="10141"/>
                </a:lnTo>
                <a:lnTo>
                  <a:pt x="0" y="10831"/>
                </a:lnTo>
                <a:lnTo>
                  <a:pt x="13025" y="11528"/>
                </a:lnTo>
                <a:lnTo>
                  <a:pt x="13025" y="20489"/>
                </a:lnTo>
                <a:cubicBezTo>
                  <a:pt x="13025" y="21104"/>
                  <a:pt x="13207" y="21600"/>
                  <a:pt x="13433" y="21600"/>
                </a:cubicBezTo>
                <a:lnTo>
                  <a:pt x="21192" y="21600"/>
                </a:lnTo>
                <a:cubicBezTo>
                  <a:pt x="21418" y="21600"/>
                  <a:pt x="21600" y="21104"/>
                  <a:pt x="21600" y="20489"/>
                </a:cubicBezTo>
                <a:lnTo>
                  <a:pt x="21600" y="1111"/>
                </a:lnTo>
                <a:cubicBezTo>
                  <a:pt x="21600" y="496"/>
                  <a:pt x="21418" y="0"/>
                  <a:pt x="21192" y="0"/>
                </a:cubicBezTo>
                <a:lnTo>
                  <a:pt x="13433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8" name="Shape 278"/>
          <p:cNvSpPr/>
          <p:nvPr/>
        </p:nvSpPr>
        <p:spPr>
          <a:xfrm>
            <a:off x="2346807" y="2556319"/>
            <a:ext cx="3046016" cy="111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33" y="0"/>
                </a:moveTo>
                <a:cubicBezTo>
                  <a:pt x="13207" y="0"/>
                  <a:pt x="13025" y="496"/>
                  <a:pt x="13025" y="1111"/>
                </a:cubicBezTo>
                <a:lnTo>
                  <a:pt x="13025" y="10141"/>
                </a:lnTo>
                <a:lnTo>
                  <a:pt x="0" y="10831"/>
                </a:lnTo>
                <a:lnTo>
                  <a:pt x="13025" y="11528"/>
                </a:lnTo>
                <a:lnTo>
                  <a:pt x="13025" y="20489"/>
                </a:lnTo>
                <a:cubicBezTo>
                  <a:pt x="13025" y="21104"/>
                  <a:pt x="13207" y="21600"/>
                  <a:pt x="13433" y="21600"/>
                </a:cubicBezTo>
                <a:lnTo>
                  <a:pt x="21192" y="21600"/>
                </a:lnTo>
                <a:cubicBezTo>
                  <a:pt x="21418" y="21600"/>
                  <a:pt x="21600" y="21104"/>
                  <a:pt x="21600" y="20489"/>
                </a:cubicBezTo>
                <a:lnTo>
                  <a:pt x="21600" y="1111"/>
                </a:lnTo>
                <a:cubicBezTo>
                  <a:pt x="21600" y="496"/>
                  <a:pt x="21418" y="0"/>
                  <a:pt x="21192" y="0"/>
                </a:cubicBezTo>
                <a:lnTo>
                  <a:pt x="13433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79" name="Shape 279"/>
          <p:cNvSpPr/>
          <p:nvPr/>
        </p:nvSpPr>
        <p:spPr>
          <a:xfrm>
            <a:off x="2452632" y="4734349"/>
            <a:ext cx="1162895" cy="1098129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0" name="Shape 280"/>
          <p:cNvSpPr/>
          <p:nvPr/>
        </p:nvSpPr>
        <p:spPr>
          <a:xfrm>
            <a:off x="6674418" y="4744878"/>
            <a:ext cx="1162894" cy="1098130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1" name="Shape 281"/>
          <p:cNvSpPr/>
          <p:nvPr/>
        </p:nvSpPr>
        <p:spPr>
          <a:xfrm>
            <a:off x="4823307" y="4734349"/>
            <a:ext cx="3046016" cy="11191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3433" y="0"/>
                </a:moveTo>
                <a:cubicBezTo>
                  <a:pt x="13207" y="0"/>
                  <a:pt x="13025" y="496"/>
                  <a:pt x="13025" y="1111"/>
                </a:cubicBezTo>
                <a:lnTo>
                  <a:pt x="13025" y="10141"/>
                </a:lnTo>
                <a:lnTo>
                  <a:pt x="0" y="10831"/>
                </a:lnTo>
                <a:lnTo>
                  <a:pt x="13025" y="11528"/>
                </a:lnTo>
                <a:lnTo>
                  <a:pt x="13025" y="20489"/>
                </a:lnTo>
                <a:cubicBezTo>
                  <a:pt x="13025" y="21104"/>
                  <a:pt x="13207" y="21600"/>
                  <a:pt x="13433" y="21600"/>
                </a:cubicBezTo>
                <a:lnTo>
                  <a:pt x="21192" y="21600"/>
                </a:lnTo>
                <a:cubicBezTo>
                  <a:pt x="21418" y="21600"/>
                  <a:pt x="21600" y="21104"/>
                  <a:pt x="21600" y="20489"/>
                </a:cubicBezTo>
                <a:lnTo>
                  <a:pt x="21600" y="1111"/>
                </a:lnTo>
                <a:cubicBezTo>
                  <a:pt x="21600" y="496"/>
                  <a:pt x="21418" y="0"/>
                  <a:pt x="21192" y="0"/>
                </a:cubicBezTo>
                <a:lnTo>
                  <a:pt x="13433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2" name="Shape 282"/>
          <p:cNvSpPr/>
          <p:nvPr/>
        </p:nvSpPr>
        <p:spPr>
          <a:xfrm>
            <a:off x="1505825" y="5980429"/>
            <a:ext cx="6318087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Blue area at left             +            green area at right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/>
        </p:nvSpPr>
        <p:spPr>
          <a:xfrm>
            <a:off x="623597" y="468630"/>
            <a:ext cx="66685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Drawbacks: Template metric</a:t>
            </a:r>
          </a:p>
        </p:txBody>
      </p:sp>
      <p:pic>
        <p:nvPicPr>
          <p:cNvPr id="285" name="hatch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79789" y="1202464"/>
            <a:ext cx="1175594" cy="1175594"/>
          </a:xfrm>
          <a:prstGeom prst="rect">
            <a:avLst/>
          </a:prstGeom>
          <a:ln w="12700">
            <a:miter lim="400000"/>
          </a:ln>
        </p:spPr>
      </p:pic>
      <p:sp>
        <p:nvSpPr>
          <p:cNvPr id="286" name="Shape 286"/>
          <p:cNvSpPr/>
          <p:nvPr/>
        </p:nvSpPr>
        <p:spPr>
          <a:xfrm>
            <a:off x="1086418" y="1208814"/>
            <a:ext cx="1270943" cy="1162894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87" name="Shape 287"/>
          <p:cNvSpPr/>
          <p:nvPr/>
        </p:nvSpPr>
        <p:spPr>
          <a:xfrm>
            <a:off x="2576205" y="1560390"/>
            <a:ext cx="3122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A</a:t>
            </a:r>
          </a:p>
        </p:txBody>
      </p:sp>
      <p:sp>
        <p:nvSpPr>
          <p:cNvPr id="288" name="Shape 288"/>
          <p:cNvSpPr/>
          <p:nvPr/>
        </p:nvSpPr>
        <p:spPr>
          <a:xfrm>
            <a:off x="6161702" y="1560390"/>
            <a:ext cx="313096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B</a:t>
            </a:r>
          </a:p>
        </p:txBody>
      </p:sp>
      <p:sp>
        <p:nvSpPr>
          <p:cNvPr id="289" name="Shape 289"/>
          <p:cNvSpPr/>
          <p:nvPr/>
        </p:nvSpPr>
        <p:spPr>
          <a:xfrm>
            <a:off x="4729727" y="2727121"/>
            <a:ext cx="188179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d</a:t>
            </a:r>
            <a:r>
              <a:rPr baseline="-5999"/>
              <a:t>T</a:t>
            </a:r>
            <a:r>
              <a:t>(A,B) ≈ 1</a:t>
            </a:r>
          </a:p>
        </p:txBody>
      </p:sp>
      <p:sp>
        <p:nvSpPr>
          <p:cNvPr id="290" name="Shape 290"/>
          <p:cNvSpPr/>
          <p:nvPr/>
        </p:nvSpPr>
        <p:spPr>
          <a:xfrm>
            <a:off x="1196624" y="2771571"/>
            <a:ext cx="3071364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area overlap is small.</a:t>
            </a:r>
          </a:p>
        </p:txBody>
      </p:sp>
      <p:sp>
        <p:nvSpPr>
          <p:cNvPr id="291" name="Shape 291"/>
          <p:cNvSpPr/>
          <p:nvPr/>
        </p:nvSpPr>
        <p:spPr>
          <a:xfrm>
            <a:off x="6187598" y="4159247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B</a:t>
            </a:r>
          </a:p>
        </p:txBody>
      </p:sp>
      <p:sp>
        <p:nvSpPr>
          <p:cNvPr id="292" name="Shape 292"/>
          <p:cNvSpPr/>
          <p:nvPr/>
        </p:nvSpPr>
        <p:spPr>
          <a:xfrm>
            <a:off x="2576205" y="4251779"/>
            <a:ext cx="3122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A</a:t>
            </a:r>
          </a:p>
        </p:txBody>
      </p:sp>
      <p:sp>
        <p:nvSpPr>
          <p:cNvPr id="293" name="Shape 293"/>
          <p:cNvSpPr/>
          <p:nvPr/>
        </p:nvSpPr>
        <p:spPr>
          <a:xfrm>
            <a:off x="3918380" y="3900202"/>
            <a:ext cx="2146301" cy="111918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0009" y="0"/>
                </a:moveTo>
                <a:cubicBezTo>
                  <a:pt x="9689" y="0"/>
                  <a:pt x="9430" y="496"/>
                  <a:pt x="9430" y="1111"/>
                </a:cubicBezTo>
                <a:lnTo>
                  <a:pt x="9430" y="9797"/>
                </a:lnTo>
                <a:lnTo>
                  <a:pt x="0" y="10333"/>
                </a:lnTo>
                <a:lnTo>
                  <a:pt x="9430" y="10861"/>
                </a:lnTo>
                <a:lnTo>
                  <a:pt x="9430" y="20489"/>
                </a:lnTo>
                <a:cubicBezTo>
                  <a:pt x="9430" y="21104"/>
                  <a:pt x="9689" y="21600"/>
                  <a:pt x="10009" y="21600"/>
                </a:cubicBezTo>
                <a:lnTo>
                  <a:pt x="21021" y="21600"/>
                </a:lnTo>
                <a:cubicBezTo>
                  <a:pt x="21341" y="21600"/>
                  <a:pt x="21600" y="21104"/>
                  <a:pt x="21600" y="20489"/>
                </a:cubicBezTo>
                <a:lnTo>
                  <a:pt x="21600" y="1111"/>
                </a:lnTo>
                <a:cubicBezTo>
                  <a:pt x="21600" y="496"/>
                  <a:pt x="21341" y="0"/>
                  <a:pt x="21021" y="0"/>
                </a:cubicBezTo>
                <a:lnTo>
                  <a:pt x="10009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4" name="Shape 294"/>
          <p:cNvSpPr/>
          <p:nvPr/>
        </p:nvSpPr>
        <p:spPr>
          <a:xfrm>
            <a:off x="1188018" y="3900202"/>
            <a:ext cx="1270943" cy="1162894"/>
          </a:xfrm>
          <a:prstGeom prst="rect">
            <a:avLst/>
          </a:prstGeom>
          <a:solidFill>
            <a:srgbClr val="00F900"/>
          </a:solidFill>
          <a:ln w="12700">
            <a:solidFill>
              <a:srgbClr val="741E27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295" name="Shape 295"/>
          <p:cNvSpPr/>
          <p:nvPr/>
        </p:nvSpPr>
        <p:spPr>
          <a:xfrm>
            <a:off x="1196624" y="5453379"/>
            <a:ext cx="304334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The area overlap is large.</a:t>
            </a:r>
          </a:p>
        </p:txBody>
      </p:sp>
      <p:sp>
        <p:nvSpPr>
          <p:cNvPr id="296" name="Shape 296"/>
          <p:cNvSpPr/>
          <p:nvPr/>
        </p:nvSpPr>
        <p:spPr>
          <a:xfrm>
            <a:off x="4729727" y="5408929"/>
            <a:ext cx="1881794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d</a:t>
            </a:r>
            <a:r>
              <a:rPr baseline="-5999"/>
              <a:t>T</a:t>
            </a:r>
            <a:r>
              <a:t>(A,B) ≈ 0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Shape 298"/>
          <p:cNvSpPr/>
          <p:nvPr/>
        </p:nvSpPr>
        <p:spPr>
          <a:xfrm>
            <a:off x="668686" y="474979"/>
            <a:ext cx="724208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Challenge- Intrinsic geometry. </a:t>
            </a:r>
          </a:p>
        </p:txBody>
      </p:sp>
      <p:sp>
        <p:nvSpPr>
          <p:cNvPr id="299" name="Shape 299"/>
          <p:cNvSpPr/>
          <p:nvPr/>
        </p:nvSpPr>
        <p:spPr>
          <a:xfrm flipH="1">
            <a:off x="2060378" y="1365007"/>
            <a:ext cx="1941826" cy="814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00" name="Shape 300"/>
          <p:cNvSpPr/>
          <p:nvPr/>
        </p:nvSpPr>
        <p:spPr>
          <a:xfrm flipH="1">
            <a:off x="1046656" y="1908044"/>
            <a:ext cx="1670813" cy="161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69" y="0"/>
                </a:moveTo>
                <a:lnTo>
                  <a:pt x="0" y="17937"/>
                </a:lnTo>
                <a:lnTo>
                  <a:pt x="10731" y="19983"/>
                </a:lnTo>
                <a:lnTo>
                  <a:pt x="21600" y="21600"/>
                </a:lnTo>
                <a:lnTo>
                  <a:pt x="4369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1" name="Shape 301"/>
          <p:cNvSpPr/>
          <p:nvPr/>
        </p:nvSpPr>
        <p:spPr>
          <a:xfrm flipH="1">
            <a:off x="1446556" y="1901694"/>
            <a:ext cx="1431982" cy="137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9" y="0"/>
                </a:moveTo>
                <a:lnTo>
                  <a:pt x="0" y="18543"/>
                </a:lnTo>
                <a:lnTo>
                  <a:pt x="21600" y="21600"/>
                </a:lnTo>
                <a:lnTo>
                  <a:pt x="2109" y="0"/>
                </a:lnTo>
                <a:close/>
              </a:path>
            </a:pathLst>
          </a:custGeom>
          <a:solidFill>
            <a:srgbClr val="00FDFF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2" name="Shape 302"/>
          <p:cNvSpPr/>
          <p:nvPr/>
        </p:nvSpPr>
        <p:spPr>
          <a:xfrm flipH="1">
            <a:off x="5590978" y="1285163"/>
            <a:ext cx="1941826" cy="81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03" name="Shape 303"/>
          <p:cNvSpPr/>
          <p:nvPr/>
        </p:nvSpPr>
        <p:spPr>
          <a:xfrm flipH="1">
            <a:off x="5893215" y="1828200"/>
            <a:ext cx="748023" cy="10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842" y="284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04" name="Shape 304"/>
          <p:cNvSpPr/>
          <p:nvPr/>
        </p:nvSpPr>
        <p:spPr>
          <a:xfrm flipH="1">
            <a:off x="5869477" y="1790615"/>
            <a:ext cx="719326" cy="970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804" y="2325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grpSp>
        <p:nvGrpSpPr>
          <p:cNvPr id="314" name="Group 314"/>
          <p:cNvGrpSpPr/>
          <p:nvPr/>
        </p:nvGrpSpPr>
        <p:grpSpPr>
          <a:xfrm>
            <a:off x="848287" y="2984528"/>
            <a:ext cx="7602304" cy="3159733"/>
            <a:chOff x="0" y="0"/>
            <a:chExt cx="7602302" cy="3159731"/>
          </a:xfrm>
        </p:grpSpPr>
        <p:sp>
          <p:nvSpPr>
            <p:cNvPr id="305" name="Shape 305"/>
            <p:cNvSpPr/>
            <p:nvPr/>
          </p:nvSpPr>
          <p:spPr>
            <a:xfrm>
              <a:off x="0" y="1772891"/>
              <a:ext cx="3512751" cy="1386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400"/>
              </a:pPr>
            </a:p>
            <a:p>
              <a:pPr>
                <a:defRPr sz="3600">
                  <a:solidFill>
                    <a:srgbClr val="FF2600"/>
                  </a:solidFill>
                </a:defRPr>
              </a:pPr>
            </a:p>
            <a:p>
              <a:pPr>
                <a:defRPr sz="2400"/>
              </a:pPr>
              <a:r>
                <a:t>How can we see this? </a:t>
              </a:r>
            </a:p>
          </p:txBody>
        </p:sp>
        <p:grpSp>
          <p:nvGrpSpPr>
            <p:cNvPr id="312" name="Group 312"/>
            <p:cNvGrpSpPr/>
            <p:nvPr/>
          </p:nvGrpSpPr>
          <p:grpSpPr>
            <a:xfrm>
              <a:off x="3903078" y="1087797"/>
              <a:ext cx="2955549" cy="1559370"/>
              <a:chOff x="0" y="0"/>
              <a:chExt cx="2955547" cy="1559369"/>
            </a:xfrm>
          </p:grpSpPr>
          <p:sp>
            <p:nvSpPr>
              <p:cNvPr id="306" name="Shape 306"/>
              <p:cNvSpPr/>
              <p:nvPr/>
            </p:nvSpPr>
            <p:spPr>
              <a:xfrm flipH="1">
                <a:off x="1013722" y="88310"/>
                <a:ext cx="1941826" cy="81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rgbClr val="00FDFF"/>
              </a:solidFill>
              <a:ln w="12700" cap="flat">
                <a:solidFill>
                  <a:srgbClr val="000000"/>
                </a:solidFill>
                <a:prstDash val="solid"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/>
              </a:p>
            </p:txBody>
          </p:sp>
          <p:sp>
            <p:nvSpPr>
              <p:cNvPr id="307" name="Shape 307"/>
              <p:cNvSpPr/>
              <p:nvPr/>
            </p:nvSpPr>
            <p:spPr>
              <a:xfrm flipH="1">
                <a:off x="0" y="631347"/>
                <a:ext cx="1670813" cy="16126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4369" y="0"/>
                    </a:moveTo>
                    <a:lnTo>
                      <a:pt x="0" y="17937"/>
                    </a:lnTo>
                    <a:lnTo>
                      <a:pt x="10731" y="19983"/>
                    </a:lnTo>
                    <a:lnTo>
                      <a:pt x="21600" y="21600"/>
                    </a:lnTo>
                    <a:lnTo>
                      <a:pt x="4369" y="0"/>
                    </a:lnTo>
                    <a:close/>
                  </a:path>
                </a:pathLst>
              </a:custGeom>
              <a:solidFill>
                <a:srgbClr val="00FD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8" name="Shape 308"/>
              <p:cNvSpPr/>
              <p:nvPr/>
            </p:nvSpPr>
            <p:spPr>
              <a:xfrm flipH="1">
                <a:off x="399900" y="624997"/>
                <a:ext cx="1431982" cy="13798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09" y="0"/>
                    </a:moveTo>
                    <a:lnTo>
                      <a:pt x="0" y="18543"/>
                    </a:lnTo>
                    <a:lnTo>
                      <a:pt x="21600" y="21600"/>
                    </a:lnTo>
                    <a:lnTo>
                      <a:pt x="2109" y="0"/>
                    </a:lnTo>
                    <a:close/>
                  </a:path>
                </a:pathLst>
              </a:custGeom>
              <a:solidFill>
                <a:srgbClr val="00FDFF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09" name="Shape 309"/>
              <p:cNvSpPr/>
              <p:nvPr/>
            </p:nvSpPr>
            <p:spPr>
              <a:xfrm flipH="1">
                <a:off x="912122" y="0"/>
                <a:ext cx="1941826" cy="81434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0" y="10800"/>
                    </a:moveTo>
                    <a:lnTo>
                      <a:pt x="10800" y="21600"/>
                    </a:lnTo>
                    <a:lnTo>
                      <a:pt x="21600" y="10800"/>
                    </a:lnTo>
                    <a:lnTo>
                      <a:pt x="108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  <p:sp>
            <p:nvSpPr>
              <p:cNvPr id="310" name="Shape 310"/>
              <p:cNvSpPr/>
              <p:nvPr/>
            </p:nvSpPr>
            <p:spPr>
              <a:xfrm flipH="1">
                <a:off x="1214359" y="543037"/>
                <a:ext cx="748023" cy="101633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1842" y="2846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FDFF"/>
              </a:solidFill>
              <a:ln w="12700" cap="flat">
                <a:solidFill>
                  <a:srgbClr val="000000"/>
                </a:solidFill>
                <a:prstDash val="solid"/>
                <a:round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/>
              </a:p>
            </p:txBody>
          </p:sp>
          <p:sp>
            <p:nvSpPr>
              <p:cNvPr id="311" name="Shape 311"/>
              <p:cNvSpPr/>
              <p:nvPr/>
            </p:nvSpPr>
            <p:spPr>
              <a:xfrm flipH="1">
                <a:off x="1190621" y="505452"/>
                <a:ext cx="719327" cy="97059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fill="norm" stroke="1" extrusionOk="0">
                    <a:moveTo>
                      <a:pt x="21600" y="0"/>
                    </a:moveTo>
                    <a:lnTo>
                      <a:pt x="11804" y="2325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12700" cap="flat">
                <a:noFill/>
                <a:miter lim="400000"/>
              </a:ln>
              <a:effectLst>
                <a:outerShdw sx="100000" sy="100000" kx="0" ky="0" algn="b" rotWithShape="0" blurRad="63500" dist="38100" dir="5400000">
                  <a:srgbClr val="000000">
                    <a:alpha val="40000"/>
                  </a:srgbClr>
                </a:outerShdw>
              </a:effectLst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rgbClr val="FFFFFF"/>
                    </a:solidFill>
                  </a:defRPr>
                </a:pPr>
              </a:p>
            </p:txBody>
          </p:sp>
        </p:grpSp>
        <p:sp>
          <p:nvSpPr>
            <p:cNvPr id="313" name="Shape 313"/>
            <p:cNvSpPr/>
            <p:nvPr/>
          </p:nvSpPr>
          <p:spPr>
            <a:xfrm>
              <a:off x="50654" y="0"/>
              <a:ext cx="7551649" cy="8280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>
                <a:defRPr sz="2400"/>
              </a:pPr>
              <a:r>
                <a:t>These shapes are </a:t>
              </a:r>
              <a:r>
                <a:rPr i="1"/>
                <a:t>intrinsically</a:t>
              </a:r>
              <a:r>
                <a:t> close. Not picked </a:t>
              </a:r>
            </a:p>
            <a:p>
              <a:pPr>
                <a:defRPr sz="2400"/>
              </a:pPr>
              <a:r>
                <a:t>up by Hausdorff</a:t>
              </a:r>
              <a:r>
                <a:rPr i="1"/>
                <a:t> or</a:t>
              </a:r>
              <a:r>
                <a:t> template metrics.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14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/>
          <p:nvPr/>
        </p:nvSpPr>
        <p:spPr>
          <a:xfrm>
            <a:off x="784997" y="229446"/>
            <a:ext cx="5972732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2600"/>
                </a:solidFill>
              </a:defRPr>
            </a:pPr>
            <a:r>
              <a:rPr i="1"/>
              <a:t>Gromov-Hausdorff</a:t>
            </a:r>
            <a:r>
              <a:t> metric</a:t>
            </a:r>
          </a:p>
        </p:txBody>
      </p:sp>
      <p:sp>
        <p:nvSpPr>
          <p:cNvPr id="317" name="Shape 317"/>
          <p:cNvSpPr/>
          <p:nvPr/>
        </p:nvSpPr>
        <p:spPr>
          <a:xfrm>
            <a:off x="788569" y="3043481"/>
            <a:ext cx="8026262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One way to see that these are close: </a:t>
            </a:r>
          </a:p>
          <a:p>
            <a:pPr>
              <a:defRPr sz="2400"/>
            </a:pPr>
            <a:r>
              <a:t>Bend them in R</a:t>
            </a:r>
            <a:r>
              <a:rPr baseline="31999"/>
              <a:t>3</a:t>
            </a:r>
            <a:r>
              <a:t>, and then use R</a:t>
            </a:r>
            <a:r>
              <a:rPr baseline="31999"/>
              <a:t>3</a:t>
            </a:r>
            <a:r>
              <a:t>-Hausdoff metric.</a:t>
            </a:r>
            <a:endParaRPr baseline="31999"/>
          </a:p>
          <a:p>
            <a:pPr>
              <a:defRPr sz="2400"/>
            </a:pPr>
            <a:r>
              <a:t>This gives the </a:t>
            </a:r>
            <a:r>
              <a:rPr i="1"/>
              <a:t>Gromov-Hausdorff</a:t>
            </a:r>
            <a:r>
              <a:t> metric.</a:t>
            </a:r>
          </a:p>
        </p:txBody>
      </p:sp>
      <p:sp>
        <p:nvSpPr>
          <p:cNvPr id="318" name="Shape 318"/>
          <p:cNvSpPr/>
          <p:nvPr/>
        </p:nvSpPr>
        <p:spPr>
          <a:xfrm>
            <a:off x="1879600" y="5460860"/>
            <a:ext cx="1941826" cy="81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19" name="Shape 319"/>
          <p:cNvSpPr/>
          <p:nvPr/>
        </p:nvSpPr>
        <p:spPr>
          <a:xfrm>
            <a:off x="5685366" y="5511300"/>
            <a:ext cx="1941826" cy="81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0" name="Shape 320"/>
          <p:cNvSpPr/>
          <p:nvPr/>
        </p:nvSpPr>
        <p:spPr>
          <a:xfrm>
            <a:off x="2355824" y="4349449"/>
            <a:ext cx="252238" cy="18239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20204"/>
                </a:lnTo>
                <a:lnTo>
                  <a:pt x="7726" y="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1" name="Shape 321"/>
          <p:cNvSpPr/>
          <p:nvPr/>
        </p:nvSpPr>
        <p:spPr>
          <a:xfrm>
            <a:off x="6171898" y="4394928"/>
            <a:ext cx="179001" cy="17996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lnTo>
                  <a:pt x="0" y="20576"/>
                </a:lnTo>
                <a:lnTo>
                  <a:pt x="14017" y="0"/>
                </a:lnTo>
                <a:lnTo>
                  <a:pt x="21600" y="2160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2" name="Shape 322"/>
          <p:cNvSpPr/>
          <p:nvPr/>
        </p:nvSpPr>
        <p:spPr>
          <a:xfrm flipH="1">
            <a:off x="2250117" y="1278647"/>
            <a:ext cx="1941826" cy="8143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23" name="Shape 323"/>
          <p:cNvSpPr/>
          <p:nvPr/>
        </p:nvSpPr>
        <p:spPr>
          <a:xfrm flipH="1">
            <a:off x="1236394" y="1821684"/>
            <a:ext cx="1670814" cy="16126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4369" y="0"/>
                </a:moveTo>
                <a:lnTo>
                  <a:pt x="0" y="17937"/>
                </a:lnTo>
                <a:lnTo>
                  <a:pt x="10731" y="19983"/>
                </a:lnTo>
                <a:lnTo>
                  <a:pt x="21600" y="21600"/>
                </a:lnTo>
                <a:lnTo>
                  <a:pt x="4369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4" name="Shape 324"/>
          <p:cNvSpPr/>
          <p:nvPr/>
        </p:nvSpPr>
        <p:spPr>
          <a:xfrm flipH="1">
            <a:off x="1636295" y="1815334"/>
            <a:ext cx="1431981" cy="1379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09" y="0"/>
                </a:moveTo>
                <a:lnTo>
                  <a:pt x="0" y="18543"/>
                </a:lnTo>
                <a:lnTo>
                  <a:pt x="21600" y="21600"/>
                </a:lnTo>
                <a:lnTo>
                  <a:pt x="2109" y="0"/>
                </a:lnTo>
                <a:close/>
              </a:path>
            </a:pathLst>
          </a:custGeom>
          <a:solidFill>
            <a:srgbClr val="00FDFF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5" name="Shape 325"/>
          <p:cNvSpPr/>
          <p:nvPr/>
        </p:nvSpPr>
        <p:spPr>
          <a:xfrm flipH="1">
            <a:off x="5780716" y="1198803"/>
            <a:ext cx="1941827" cy="8143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solidFill>
            <a:schemeClr val="accent2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26" name="Shape 326"/>
          <p:cNvSpPr/>
          <p:nvPr/>
        </p:nvSpPr>
        <p:spPr>
          <a:xfrm flipH="1">
            <a:off x="6082953" y="1741840"/>
            <a:ext cx="748024" cy="101633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842" y="2846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00FDFF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27" name="Shape 327"/>
          <p:cNvSpPr/>
          <p:nvPr/>
        </p:nvSpPr>
        <p:spPr>
          <a:xfrm flipH="1">
            <a:off x="6059216" y="1704255"/>
            <a:ext cx="719326" cy="97059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0"/>
                </a:moveTo>
                <a:lnTo>
                  <a:pt x="11804" y="2325"/>
                </a:lnTo>
                <a:lnTo>
                  <a:pt x="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/>
          <p:nvPr/>
        </p:nvSpPr>
        <p:spPr>
          <a:xfrm>
            <a:off x="1152674" y="563880"/>
            <a:ext cx="578364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Optimal transport metric</a:t>
            </a:r>
          </a:p>
        </p:txBody>
      </p:sp>
      <p:sp>
        <p:nvSpPr>
          <p:cNvPr id="330" name="Shape 330"/>
          <p:cNvSpPr/>
          <p:nvPr/>
        </p:nvSpPr>
        <p:spPr>
          <a:xfrm>
            <a:off x="650649" y="1138342"/>
            <a:ext cx="6996632" cy="2047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Also called the </a:t>
            </a:r>
            <a:r>
              <a:rPr i="1"/>
              <a:t>Wasserstein</a:t>
            </a:r>
            <a:r>
              <a:t> or </a:t>
            </a:r>
            <a:r>
              <a:rPr i="1"/>
              <a:t>Monge-Kantorovich</a:t>
            </a:r>
            <a:r>
              <a:t> metric.  </a:t>
            </a:r>
          </a:p>
          <a:p>
            <a:pPr/>
            <a:r>
              <a:t>Distance between two shapes is the cost of moving </a:t>
            </a:r>
          </a:p>
          <a:p>
            <a:pPr/>
            <a:r>
              <a:t>one shape to the other:</a:t>
            </a:r>
          </a:p>
          <a:p>
            <a:pPr/>
            <a:r>
              <a:t>Distance = </a:t>
            </a:r>
            <a:r>
              <a:rPr sz="3600"/>
              <a:t>∫</a:t>
            </a:r>
            <a:r>
              <a:t> (area of subregion) x (distance moved)</a:t>
            </a:r>
          </a:p>
          <a:p>
            <a:pPr/>
            <a:r>
              <a:t> </a:t>
            </a:r>
          </a:p>
        </p:txBody>
      </p:sp>
      <p:pic>
        <p:nvPicPr>
          <p:cNvPr id="331" name="sand1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81802" y="3210545"/>
            <a:ext cx="1848884" cy="1230349"/>
          </a:xfrm>
          <a:prstGeom prst="rect">
            <a:avLst/>
          </a:prstGeom>
          <a:ln w="12700">
            <a:miter lim="400000"/>
          </a:ln>
        </p:spPr>
      </p:pic>
      <p:sp>
        <p:nvSpPr>
          <p:cNvPr id="332" name="Shape 332"/>
          <p:cNvSpPr/>
          <p:nvPr/>
        </p:nvSpPr>
        <p:spPr>
          <a:xfrm>
            <a:off x="1660218" y="4597400"/>
            <a:ext cx="180341" cy="447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 </a:t>
            </a:r>
          </a:p>
        </p:txBody>
      </p:sp>
      <p:sp>
        <p:nvSpPr>
          <p:cNvPr id="333" name="Shape 333"/>
          <p:cNvSpPr/>
          <p:nvPr/>
        </p:nvSpPr>
        <p:spPr>
          <a:xfrm>
            <a:off x="6925473" y="3440004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B</a:t>
            </a:r>
          </a:p>
        </p:txBody>
      </p:sp>
      <p:sp>
        <p:nvSpPr>
          <p:cNvPr id="334" name="Shape 334"/>
          <p:cNvSpPr/>
          <p:nvPr/>
        </p:nvSpPr>
        <p:spPr>
          <a:xfrm>
            <a:off x="2889590" y="3420189"/>
            <a:ext cx="3122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A</a:t>
            </a:r>
          </a:p>
        </p:txBody>
      </p:sp>
      <p:sp>
        <p:nvSpPr>
          <p:cNvPr id="335" name="Shape 335"/>
          <p:cNvSpPr/>
          <p:nvPr/>
        </p:nvSpPr>
        <p:spPr>
          <a:xfrm>
            <a:off x="1677961" y="3100995"/>
            <a:ext cx="1162894" cy="1098129"/>
          </a:xfrm>
          <a:prstGeom prst="rect">
            <a:avLst/>
          </a:prstGeom>
          <a:solidFill>
            <a:srgbClr val="FFD479"/>
          </a:solidFill>
          <a:ln w="42500">
            <a:solidFill>
              <a:srgbClr val="741E27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6" name="Shape 336"/>
          <p:cNvSpPr/>
          <p:nvPr/>
        </p:nvSpPr>
        <p:spPr>
          <a:xfrm>
            <a:off x="5571632" y="3015059"/>
            <a:ext cx="1270001" cy="1270001"/>
          </a:xfrm>
          <a:prstGeom prst="ellipse">
            <a:avLst/>
          </a:pr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37" name="Shape 337"/>
          <p:cNvSpPr/>
          <p:nvPr/>
        </p:nvSpPr>
        <p:spPr>
          <a:xfrm>
            <a:off x="4913923" y="4980595"/>
            <a:ext cx="1162894" cy="1098129"/>
          </a:xfrm>
          <a:prstGeom prst="rect">
            <a:avLst/>
          </a:prstGeom>
          <a:ln w="42500">
            <a:solidFill>
              <a:srgbClr val="741E27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38" name="Shape 338"/>
          <p:cNvSpPr/>
          <p:nvPr/>
        </p:nvSpPr>
        <p:spPr>
          <a:xfrm>
            <a:off x="4860369" y="4894659"/>
            <a:ext cx="1270001" cy="1270001"/>
          </a:xfrm>
          <a:prstGeom prst="ellipse">
            <a:avLst/>
          </a:prstGeom>
          <a:solidFill>
            <a:srgbClr val="FFD479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sp>
        <p:nvSpPr>
          <p:cNvPr id="339" name="Shape 339"/>
          <p:cNvSpPr/>
          <p:nvPr/>
        </p:nvSpPr>
        <p:spPr>
          <a:xfrm>
            <a:off x="1677961" y="4980595"/>
            <a:ext cx="1162894" cy="1098129"/>
          </a:xfrm>
          <a:prstGeom prst="rect">
            <a:avLst/>
          </a:prstGeom>
          <a:solidFill>
            <a:srgbClr val="FFD479"/>
          </a:solidFill>
          <a:ln w="42500">
            <a:solidFill>
              <a:srgbClr val="741E27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0" name="Shape 340"/>
          <p:cNvSpPr/>
          <p:nvPr/>
        </p:nvSpPr>
        <p:spPr>
          <a:xfrm>
            <a:off x="1624408" y="4894659"/>
            <a:ext cx="1270001" cy="1270001"/>
          </a:xfrm>
          <a:prstGeom prst="ellipse">
            <a:avLst/>
          </a:prstGeom>
          <a:solidFill>
            <a:srgbClr val="FFFFFF"/>
          </a:solidFill>
          <a:ln w="42500">
            <a:solidFill>
              <a:schemeClr val="accent1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/>
          </a:p>
        </p:txBody>
      </p:sp>
      <p:grpSp>
        <p:nvGrpSpPr>
          <p:cNvPr id="343" name="Group 343"/>
          <p:cNvGrpSpPr/>
          <p:nvPr/>
        </p:nvGrpSpPr>
        <p:grpSpPr>
          <a:xfrm>
            <a:off x="2962421" y="2740646"/>
            <a:ext cx="2644464" cy="574441"/>
            <a:chOff x="0" y="0"/>
            <a:chExt cx="2644462" cy="574440"/>
          </a:xfrm>
        </p:grpSpPr>
        <p:sp>
          <p:nvSpPr>
            <p:cNvPr id="341" name="Shape 341"/>
            <p:cNvSpPr/>
            <p:nvPr/>
          </p:nvSpPr>
          <p:spPr>
            <a:xfrm>
              <a:off x="0" y="-1"/>
              <a:ext cx="2486411" cy="42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6" fill="norm" stroke="1" extrusionOk="0">
                  <a:moveTo>
                    <a:pt x="0" y="15812"/>
                  </a:moveTo>
                  <a:cubicBezTo>
                    <a:pt x="3513" y="4388"/>
                    <a:pt x="7291" y="-954"/>
                    <a:pt x="11083" y="140"/>
                  </a:cubicBezTo>
                  <a:cubicBezTo>
                    <a:pt x="14728" y="1192"/>
                    <a:pt x="18307" y="8170"/>
                    <a:pt x="21600" y="20646"/>
                  </a:cubicBezTo>
                </a:path>
              </a:pathLst>
            </a:custGeom>
            <a:noFill/>
            <a:ln w="42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42" name="Shape 342"/>
            <p:cNvSpPr/>
            <p:nvPr/>
          </p:nvSpPr>
          <p:spPr>
            <a:xfrm>
              <a:off x="2471171" y="401149"/>
              <a:ext cx="173292" cy="173292"/>
            </a:xfrm>
            <a:prstGeom prst="line">
              <a:avLst/>
            </a:prstGeom>
            <a:noFill/>
            <a:ln w="425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  <p:sp>
        <p:nvSpPr>
          <p:cNvPr id="344" name="Shape 344"/>
          <p:cNvSpPr/>
          <p:nvPr/>
        </p:nvSpPr>
        <p:spPr>
          <a:xfrm>
            <a:off x="1960750" y="3555900"/>
            <a:ext cx="190916" cy="188318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45" name="Shape 345"/>
          <p:cNvSpPr/>
          <p:nvPr/>
        </p:nvSpPr>
        <p:spPr>
          <a:xfrm>
            <a:off x="5996299" y="3444846"/>
            <a:ext cx="63561" cy="450057"/>
          </a:xfrm>
          <a:prstGeom prst="rect">
            <a:avLst/>
          </a:prstGeom>
          <a:solidFill>
            <a:schemeClr val="accent3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/>
        </p:nvSpPr>
        <p:spPr>
          <a:xfrm>
            <a:off x="668686" y="449579"/>
            <a:ext cx="716774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Drawback -  Optimal Transport</a:t>
            </a:r>
          </a:p>
        </p:txBody>
      </p:sp>
      <p:sp>
        <p:nvSpPr>
          <p:cNvPr id="348" name="Shape 348"/>
          <p:cNvSpPr/>
          <p:nvPr/>
        </p:nvSpPr>
        <p:spPr>
          <a:xfrm>
            <a:off x="781519" y="3839209"/>
            <a:ext cx="3481051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Can be discontinuous</a:t>
            </a:r>
          </a:p>
          <a:p>
            <a:pPr>
              <a:defRPr sz="2400"/>
            </a:pPr>
          </a:p>
        </p:txBody>
      </p:sp>
      <p:sp>
        <p:nvSpPr>
          <p:cNvPr id="349" name="Shape 349"/>
          <p:cNvSpPr/>
          <p:nvPr/>
        </p:nvSpPr>
        <p:spPr>
          <a:xfrm>
            <a:off x="772869" y="5099050"/>
            <a:ext cx="3818742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Can be hard to compute</a:t>
            </a:r>
          </a:p>
        </p:txBody>
      </p:sp>
      <p:sp>
        <p:nvSpPr>
          <p:cNvPr id="350" name="Shape 350"/>
          <p:cNvSpPr/>
          <p:nvPr/>
        </p:nvSpPr>
        <p:spPr>
          <a:xfrm>
            <a:off x="739775" y="1542309"/>
            <a:ext cx="2081180" cy="1569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525"/>
                </a:moveTo>
                <a:lnTo>
                  <a:pt x="5772" y="5663"/>
                </a:lnTo>
                <a:lnTo>
                  <a:pt x="4652" y="1279"/>
                </a:lnTo>
                <a:lnTo>
                  <a:pt x="7484" y="3793"/>
                </a:lnTo>
                <a:lnTo>
                  <a:pt x="10722" y="0"/>
                </a:lnTo>
                <a:lnTo>
                  <a:pt x="21600" y="80"/>
                </a:lnTo>
                <a:lnTo>
                  <a:pt x="21430" y="21597"/>
                </a:lnTo>
                <a:lnTo>
                  <a:pt x="82" y="21600"/>
                </a:lnTo>
                <a:lnTo>
                  <a:pt x="0" y="12525"/>
                </a:lnTo>
                <a:close/>
              </a:path>
            </a:pathLst>
          </a:custGeom>
          <a:solidFill>
            <a:srgbClr val="E2CF42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51" name="Shape 351"/>
          <p:cNvSpPr/>
          <p:nvPr/>
        </p:nvSpPr>
        <p:spPr>
          <a:xfrm>
            <a:off x="6012815" y="1542309"/>
            <a:ext cx="2442650" cy="15699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2525"/>
                </a:moveTo>
                <a:lnTo>
                  <a:pt x="9135" y="0"/>
                </a:lnTo>
                <a:lnTo>
                  <a:pt x="18404" y="80"/>
                </a:lnTo>
                <a:lnTo>
                  <a:pt x="18367" y="8204"/>
                </a:lnTo>
                <a:lnTo>
                  <a:pt x="21600" y="9890"/>
                </a:lnTo>
                <a:lnTo>
                  <a:pt x="18331" y="11061"/>
                </a:lnTo>
                <a:lnTo>
                  <a:pt x="18258" y="21597"/>
                </a:lnTo>
                <a:lnTo>
                  <a:pt x="70" y="21600"/>
                </a:lnTo>
                <a:lnTo>
                  <a:pt x="0" y="12525"/>
                </a:lnTo>
                <a:close/>
              </a:path>
            </a:pathLst>
          </a:custGeom>
          <a:solidFill>
            <a:srgbClr val="E2CF42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pic>
        <p:nvPicPr>
          <p:cNvPr id="352" name="sand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H="1">
            <a:off x="3425678" y="1596260"/>
            <a:ext cx="1982414" cy="146203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55" name="Group 355"/>
          <p:cNvGrpSpPr/>
          <p:nvPr/>
        </p:nvGrpSpPr>
        <p:grpSpPr>
          <a:xfrm>
            <a:off x="3094653" y="1054086"/>
            <a:ext cx="2644464" cy="574441"/>
            <a:chOff x="0" y="0"/>
            <a:chExt cx="2644462" cy="574440"/>
          </a:xfrm>
        </p:grpSpPr>
        <p:sp>
          <p:nvSpPr>
            <p:cNvPr id="353" name="Shape 353"/>
            <p:cNvSpPr/>
            <p:nvPr/>
          </p:nvSpPr>
          <p:spPr>
            <a:xfrm>
              <a:off x="0" y="-1"/>
              <a:ext cx="2486411" cy="421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46" fill="norm" stroke="1" extrusionOk="0">
                  <a:moveTo>
                    <a:pt x="0" y="15812"/>
                  </a:moveTo>
                  <a:cubicBezTo>
                    <a:pt x="3513" y="4388"/>
                    <a:pt x="7291" y="-954"/>
                    <a:pt x="11083" y="140"/>
                  </a:cubicBezTo>
                  <a:cubicBezTo>
                    <a:pt x="14728" y="1192"/>
                    <a:pt x="18307" y="8170"/>
                    <a:pt x="21600" y="20646"/>
                  </a:cubicBezTo>
                </a:path>
              </a:pathLst>
            </a:custGeom>
            <a:noFill/>
            <a:ln w="42500" cap="flat">
              <a:solidFill>
                <a:schemeClr val="accent1"/>
              </a:solidFill>
              <a:prstDash val="solid"/>
              <a:round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  <p:sp>
          <p:nvSpPr>
            <p:cNvPr id="354" name="Shape 354"/>
            <p:cNvSpPr/>
            <p:nvPr/>
          </p:nvSpPr>
          <p:spPr>
            <a:xfrm>
              <a:off x="2471171" y="401149"/>
              <a:ext cx="173292" cy="173292"/>
            </a:xfrm>
            <a:prstGeom prst="line">
              <a:avLst/>
            </a:prstGeom>
            <a:noFill/>
            <a:ln w="42500" cap="flat">
              <a:solidFill>
                <a:schemeClr val="accent1"/>
              </a:solidFill>
              <a:prstDash val="solid"/>
              <a:round/>
              <a:tailEnd type="triangle" w="med" len="med"/>
            </a:ln>
            <a:effectLst>
              <a:outerShdw sx="100000" sy="100000" kx="0" ky="0" algn="b" rotWithShape="0" blurRad="63500" dist="38100" dir="5400000">
                <a:srgbClr val="000000">
                  <a:alpha val="40000"/>
                </a:srgbClr>
              </a:outerShdw>
            </a:effectLst>
          </p:spPr>
          <p:txBody>
            <a:bodyPr wrap="square" lIns="45719" tIns="45719" rIns="45719" bIns="45719" numCol="1" anchor="t">
              <a:noAutofit/>
            </a:bodyPr>
            <a:lstStyle/>
            <a:p>
              <a:pPr/>
            </a:p>
          </p:txBody>
        </p:sp>
      </p:grp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/>
          <p:nvPr/>
        </p:nvSpPr>
        <p:spPr>
          <a:xfrm>
            <a:off x="942920" y="560253"/>
            <a:ext cx="7258160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Optimal diffeomorphism metric</a:t>
            </a:r>
          </a:p>
        </p:txBody>
      </p:sp>
      <p:sp>
        <p:nvSpPr>
          <p:cNvPr id="358" name="Shape 358"/>
          <p:cNvSpPr/>
          <p:nvPr/>
        </p:nvSpPr>
        <p:spPr>
          <a:xfrm>
            <a:off x="648798" y="1376679"/>
            <a:ext cx="8080361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Define an </a:t>
            </a:r>
            <a:r>
              <a:rPr i="1"/>
              <a:t>energy</a:t>
            </a:r>
            <a:r>
              <a:t> that measures the stretching between two shapes.</a:t>
            </a:r>
          </a:p>
          <a:p>
            <a:pPr/>
          </a:p>
          <a:p>
            <a:pPr/>
            <a:r>
              <a:t>This energy defines a distance between two spaces that are </a:t>
            </a:r>
          </a:p>
          <a:p>
            <a:pPr/>
            <a:r>
              <a:t>diffeomorphic.</a:t>
            </a:r>
          </a:p>
        </p:txBody>
      </p:sp>
      <p:pic>
        <p:nvPicPr>
          <p:cNvPr id="359" name="Screen Shot 2017-05-22 at 9.46.21 P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60049" y="2751906"/>
            <a:ext cx="3404356" cy="1498972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2991419" y="4182189"/>
            <a:ext cx="446148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B</a:t>
            </a:r>
          </a:p>
        </p:txBody>
      </p:sp>
      <p:sp>
        <p:nvSpPr>
          <p:cNvPr id="361" name="Shape 361"/>
          <p:cNvSpPr/>
          <p:nvPr/>
        </p:nvSpPr>
        <p:spPr>
          <a:xfrm>
            <a:off x="1115686" y="4093289"/>
            <a:ext cx="31220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400"/>
            </a:lvl1pPr>
          </a:lstStyle>
          <a:p>
            <a:pPr/>
            <a:r>
              <a:t>A</a:t>
            </a:r>
          </a:p>
        </p:txBody>
      </p:sp>
      <p:sp>
        <p:nvSpPr>
          <p:cNvPr id="362" name="Shape 362"/>
          <p:cNvSpPr/>
          <p:nvPr/>
        </p:nvSpPr>
        <p:spPr>
          <a:xfrm>
            <a:off x="690340" y="2986695"/>
            <a:ext cx="1162894" cy="1098129"/>
          </a:xfrm>
          <a:prstGeom prst="rect">
            <a:avLst/>
          </a:prstGeom>
          <a:solidFill>
            <a:srgbClr val="00F900"/>
          </a:solidFill>
          <a:ln w="12700">
            <a:solidFill>
              <a:srgbClr val="0000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3" name="Shape 363"/>
          <p:cNvSpPr/>
          <p:nvPr/>
        </p:nvSpPr>
        <p:spPr>
          <a:xfrm>
            <a:off x="2579493" y="2900759"/>
            <a:ext cx="1270001" cy="1270001"/>
          </a:xfrm>
          <a:prstGeom prst="ellipse">
            <a:avLst/>
          </a:prstGeom>
          <a:solidFill>
            <a:srgbClr val="00FDFF"/>
          </a:solidFill>
          <a:ln w="12700">
            <a:solidFill>
              <a:srgbClr val="000000"/>
            </a:solidFill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364" name="Shape 364"/>
          <p:cNvSpPr/>
          <p:nvPr/>
        </p:nvSpPr>
        <p:spPr>
          <a:xfrm>
            <a:off x="1936750" y="3581400"/>
            <a:ext cx="559228" cy="0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65" name="Shape 365"/>
          <p:cNvSpPr/>
          <p:nvPr/>
        </p:nvSpPr>
        <p:spPr>
          <a:xfrm>
            <a:off x="2124109" y="3162213"/>
            <a:ext cx="18450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/>
            </a:lvl1pPr>
          </a:lstStyle>
          <a:p>
            <a:pPr/>
            <a:r>
              <a:t>f</a:t>
            </a:r>
          </a:p>
        </p:txBody>
      </p:sp>
      <p:pic>
        <p:nvPicPr>
          <p:cNvPr id="366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57093" y="4693781"/>
            <a:ext cx="5261033" cy="650241"/>
          </a:xfrm>
          <a:prstGeom prst="rect">
            <a:avLst/>
          </a:prstGeom>
          <a:ln w="12700">
            <a:miter lim="400000"/>
          </a:ln>
        </p:spPr>
      </p:pic>
      <p:sp>
        <p:nvSpPr>
          <p:cNvPr id="367" name="Shape 367"/>
          <p:cNvSpPr/>
          <p:nvPr/>
        </p:nvSpPr>
        <p:spPr>
          <a:xfrm>
            <a:off x="929480" y="5484772"/>
            <a:ext cx="4118383" cy="945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lvl="1" indent="228600">
              <a:spcBef>
                <a:spcPts val="1200"/>
              </a:spcBef>
              <a:defRPr i="1" sz="2400">
                <a:latin typeface="Arial"/>
                <a:ea typeface="Arial"/>
                <a:cs typeface="Arial"/>
                <a:sym typeface="Arial"/>
              </a:defRPr>
            </a:pPr>
            <a:r>
              <a:t>d</a:t>
            </a:r>
            <a:r>
              <a:rPr baseline="-5999"/>
              <a:t>D</a:t>
            </a:r>
            <a:r>
              <a:t>(A, B) =        </a:t>
            </a:r>
            <a:r>
              <a:rPr i="0"/>
              <a:t>min</a:t>
            </a:r>
            <a:r>
              <a:rPr baseline="-5999"/>
              <a:t>       </a:t>
            </a:r>
            <a:r>
              <a:rPr i="0"/>
              <a:t>{</a:t>
            </a:r>
            <a:r>
              <a:t>E(f)</a:t>
            </a:r>
            <a:r>
              <a:rPr i="0"/>
              <a:t>} </a:t>
            </a:r>
          </a:p>
        </p:txBody>
      </p:sp>
      <p:sp>
        <p:nvSpPr>
          <p:cNvPr id="368" name="Shape 368"/>
          <p:cNvSpPr/>
          <p:nvPr/>
        </p:nvSpPr>
        <p:spPr>
          <a:xfrm>
            <a:off x="2763354" y="5786924"/>
            <a:ext cx="1377366" cy="28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200"/>
            </a:lvl1pPr>
          </a:lstStyle>
          <a:p>
            <a:pPr/>
            <a:r>
              <a:t>diffeomorphisms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/>
          <p:nvPr/>
        </p:nvSpPr>
        <p:spPr>
          <a:xfrm>
            <a:off x="440067" y="690880"/>
            <a:ext cx="826386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Drawback: Optimal diffeomorphism</a:t>
            </a:r>
          </a:p>
        </p:txBody>
      </p:sp>
      <p:sp>
        <p:nvSpPr>
          <p:cNvPr id="371" name="Shape 371"/>
          <p:cNvSpPr/>
          <p:nvPr/>
        </p:nvSpPr>
        <p:spPr>
          <a:xfrm>
            <a:off x="858355" y="4914900"/>
            <a:ext cx="4797584" cy="4597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Requires diffeomorphic shapes</a:t>
            </a:r>
          </a:p>
        </p:txBody>
      </p:sp>
      <p:sp>
        <p:nvSpPr>
          <p:cNvPr id="372" name="Shape 372"/>
          <p:cNvSpPr/>
          <p:nvPr/>
        </p:nvSpPr>
        <p:spPr>
          <a:xfrm>
            <a:off x="6255854" y="3091179"/>
            <a:ext cx="1778160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solidFill>
                  <a:srgbClr val="00F900"/>
                </a:solidFill>
                <a:latin typeface="Wide Latin"/>
                <a:ea typeface="Wide Latin"/>
                <a:cs typeface="Wide Latin"/>
                <a:sym typeface="Wide Latin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373" name="Shape 373"/>
          <p:cNvSpPr/>
          <p:nvPr/>
        </p:nvSpPr>
        <p:spPr>
          <a:xfrm>
            <a:off x="3664763" y="1440180"/>
            <a:ext cx="1814474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solidFill>
                  <a:srgbClr val="00F900"/>
                </a:solidFill>
                <a:latin typeface="Wide Latin"/>
                <a:ea typeface="Wide Latin"/>
                <a:cs typeface="Wide Latin"/>
                <a:sym typeface="Wide Latin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374" name="Shape 374"/>
          <p:cNvSpPr/>
          <p:nvPr/>
        </p:nvSpPr>
        <p:spPr>
          <a:xfrm>
            <a:off x="1429854" y="3091179"/>
            <a:ext cx="1904962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solidFill>
                  <a:srgbClr val="00F900"/>
                </a:solidFill>
                <a:latin typeface="Wide Latin"/>
                <a:ea typeface="Wide Latin"/>
                <a:cs typeface="Wide Latin"/>
                <a:sym typeface="Wide Latin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375" name="Shape 375"/>
          <p:cNvSpPr/>
          <p:nvPr/>
        </p:nvSpPr>
        <p:spPr>
          <a:xfrm flipH="1">
            <a:off x="2715709" y="2708368"/>
            <a:ext cx="876169" cy="62239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76" name="Shape 376"/>
          <p:cNvSpPr/>
          <p:nvPr/>
        </p:nvSpPr>
        <p:spPr>
          <a:xfrm>
            <a:off x="5637049" y="2640136"/>
            <a:ext cx="907435" cy="645153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77" name="Shape 377"/>
          <p:cNvSpPr/>
          <p:nvPr/>
        </p:nvSpPr>
        <p:spPr>
          <a:xfrm>
            <a:off x="3041221" y="2448559"/>
            <a:ext cx="22882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?</a:t>
            </a:r>
          </a:p>
        </p:txBody>
      </p:sp>
      <p:sp>
        <p:nvSpPr>
          <p:cNvPr id="378" name="Shape 378"/>
          <p:cNvSpPr/>
          <p:nvPr/>
        </p:nvSpPr>
        <p:spPr>
          <a:xfrm>
            <a:off x="6068901" y="2448559"/>
            <a:ext cx="22882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Shape 380"/>
          <p:cNvSpPr/>
          <p:nvPr/>
        </p:nvSpPr>
        <p:spPr>
          <a:xfrm>
            <a:off x="1146485" y="1289050"/>
            <a:ext cx="5869928" cy="1209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</a:p>
          <a:p>
            <a:pPr/>
            <a:r>
              <a:t>Optimal diffeomorphism but allowing some tears.</a:t>
            </a:r>
          </a:p>
          <a:p>
            <a:pPr/>
          </a:p>
        </p:txBody>
      </p:sp>
      <p:sp>
        <p:nvSpPr>
          <p:cNvPr id="381" name="Shape 381"/>
          <p:cNvSpPr/>
          <p:nvPr/>
        </p:nvSpPr>
        <p:spPr>
          <a:xfrm>
            <a:off x="1043890" y="541020"/>
            <a:ext cx="373807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rgbClr val="FF2600"/>
                </a:solidFill>
              </a:defRPr>
            </a:lvl1pPr>
          </a:lstStyle>
          <a:p>
            <a:pPr/>
            <a:r>
              <a:t>Maps with tears</a:t>
            </a:r>
          </a:p>
        </p:txBody>
      </p:sp>
      <p:sp>
        <p:nvSpPr>
          <p:cNvPr id="382" name="Shape 382"/>
          <p:cNvSpPr/>
          <p:nvPr/>
        </p:nvSpPr>
        <p:spPr>
          <a:xfrm>
            <a:off x="5633370" y="1739900"/>
            <a:ext cx="1778160" cy="155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solidFill>
                  <a:srgbClr val="00F900"/>
                </a:solidFill>
                <a:latin typeface="Wide Latin"/>
                <a:ea typeface="Wide Latin"/>
                <a:cs typeface="Wide Latin"/>
                <a:sym typeface="Wide Latin"/>
              </a:defRPr>
            </a:lvl1pPr>
          </a:lstStyle>
          <a:p>
            <a:pPr/>
            <a:r>
              <a:t>P</a:t>
            </a:r>
          </a:p>
        </p:txBody>
      </p:sp>
      <p:sp>
        <p:nvSpPr>
          <p:cNvPr id="383" name="Shape 383"/>
          <p:cNvSpPr/>
          <p:nvPr/>
        </p:nvSpPr>
        <p:spPr>
          <a:xfrm>
            <a:off x="1267003" y="1739900"/>
            <a:ext cx="1814474" cy="15519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solidFill>
                  <a:srgbClr val="00F900"/>
                </a:solidFill>
                <a:latin typeface="Wide Latin"/>
                <a:ea typeface="Wide Latin"/>
                <a:cs typeface="Wide Latin"/>
                <a:sym typeface="Wide Latin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384" name="Shape 384"/>
          <p:cNvSpPr/>
          <p:nvPr/>
        </p:nvSpPr>
        <p:spPr>
          <a:xfrm>
            <a:off x="3389814" y="2633979"/>
            <a:ext cx="1935219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5" name="Shape 385"/>
          <p:cNvSpPr/>
          <p:nvPr/>
        </p:nvSpPr>
        <p:spPr>
          <a:xfrm>
            <a:off x="3468344" y="4307839"/>
            <a:ext cx="1778159" cy="1"/>
          </a:xfrm>
          <a:prstGeom prst="line">
            <a:avLst/>
          </a:prstGeom>
          <a:ln w="12700">
            <a:solidFill>
              <a:srgbClr val="000000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86" name="Shape 386"/>
          <p:cNvSpPr/>
          <p:nvPr/>
        </p:nvSpPr>
        <p:spPr>
          <a:xfrm>
            <a:off x="3041221" y="2448559"/>
            <a:ext cx="184508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 </a:t>
            </a:r>
          </a:p>
        </p:txBody>
      </p:sp>
      <p:sp>
        <p:nvSpPr>
          <p:cNvPr id="387" name="Shape 387"/>
          <p:cNvSpPr/>
          <p:nvPr/>
        </p:nvSpPr>
        <p:spPr>
          <a:xfrm>
            <a:off x="1074326" y="5613400"/>
            <a:ext cx="2199827" cy="650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Hard to compute.</a:t>
            </a:r>
          </a:p>
        </p:txBody>
      </p:sp>
      <p:sp>
        <p:nvSpPr>
          <p:cNvPr id="388" name="Shape 388"/>
          <p:cNvSpPr/>
          <p:nvPr/>
        </p:nvSpPr>
        <p:spPr>
          <a:xfrm>
            <a:off x="5737695" y="3440429"/>
            <a:ext cx="1904961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solidFill>
                  <a:srgbClr val="00F900"/>
                </a:solidFill>
                <a:latin typeface="Wide Latin"/>
                <a:ea typeface="Wide Latin"/>
                <a:cs typeface="Wide Latin"/>
                <a:sym typeface="Wide Latin"/>
              </a:defRPr>
            </a:lvl1pPr>
          </a:lstStyle>
          <a:p>
            <a:pPr/>
            <a:r>
              <a:t>D</a:t>
            </a:r>
          </a:p>
        </p:txBody>
      </p:sp>
      <p:sp>
        <p:nvSpPr>
          <p:cNvPr id="389" name="Shape 389"/>
          <p:cNvSpPr/>
          <p:nvPr/>
        </p:nvSpPr>
        <p:spPr>
          <a:xfrm>
            <a:off x="1267003" y="3440429"/>
            <a:ext cx="1814474" cy="1551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9600">
                <a:solidFill>
                  <a:srgbClr val="00F900"/>
                </a:solidFill>
                <a:latin typeface="Wide Latin"/>
                <a:ea typeface="Wide Latin"/>
                <a:cs typeface="Wide Latin"/>
                <a:sym typeface="Wide Latin"/>
              </a:defRPr>
            </a:lvl1pPr>
          </a:lstStyle>
          <a:p>
            <a:pPr/>
            <a:r>
              <a:t>B</a:t>
            </a:r>
          </a:p>
        </p:txBody>
      </p:sp>
      <p:sp>
        <p:nvSpPr>
          <p:cNvPr id="390" name="Shape 390"/>
          <p:cNvSpPr/>
          <p:nvPr/>
        </p:nvSpPr>
        <p:spPr>
          <a:xfrm>
            <a:off x="2435185" y="2766258"/>
            <a:ext cx="739974" cy="1073"/>
          </a:xfrm>
          <a:prstGeom prst="line">
            <a:avLst/>
          </a:prstGeom>
          <a:ln w="50800">
            <a:solidFill>
              <a:srgbClr val="FFFFFF"/>
            </a:solidFill>
          </a:ln>
          <a:effectLst>
            <a:reflection blurRad="0" stA="0" stPos="0" endA="0" endPos="40000" dist="0" dir="5400000" fadeDir="5400000" sx="100000" sy="-100000" kx="0" ky="0" algn="bl" rotWithShape="0"/>
          </a:effectLst>
        </p:spPr>
        <p:txBody>
          <a:bodyPr lIns="45719" rIns="45719"/>
          <a:lstStyle/>
          <a:p>
            <a:pPr/>
          </a:p>
        </p:txBody>
      </p:sp>
      <p:sp>
        <p:nvSpPr>
          <p:cNvPr id="391" name="Shape 391"/>
          <p:cNvSpPr/>
          <p:nvPr/>
        </p:nvSpPr>
        <p:spPr>
          <a:xfrm>
            <a:off x="2174240" y="4030979"/>
            <a:ext cx="1" cy="370841"/>
          </a:xfrm>
          <a:prstGeom prst="line">
            <a:avLst/>
          </a:prstGeom>
          <a:ln w="50800">
            <a:solidFill>
              <a:srgbClr val="FFFFFF"/>
            </a:solidFill>
          </a:ln>
          <a:effectLst>
            <a:reflection blurRad="0" stA="0" stPos="0" endA="0" endPos="40000" dist="0" dir="5400000" fadeDir="5400000" sx="100000" sy="-100000" kx="0" ky="0" algn="bl" rotWithShape="0"/>
          </a:effectLst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/>
        </p:nvSpPr>
        <p:spPr>
          <a:xfrm>
            <a:off x="1274393" y="459445"/>
            <a:ext cx="602273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Deciphering Biological Shapes</a:t>
            </a:r>
          </a:p>
        </p:txBody>
      </p:sp>
      <p:sp>
        <p:nvSpPr>
          <p:cNvPr id="127" name="Shape 127"/>
          <p:cNvSpPr/>
          <p:nvPr/>
        </p:nvSpPr>
        <p:spPr>
          <a:xfrm>
            <a:off x="528991" y="1960879"/>
            <a:ext cx="7871339" cy="212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How do we understand shapes?</a:t>
            </a:r>
          </a:p>
          <a:p>
            <a:pPr lvl="4" indent="914400"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The Mumford experiments</a:t>
            </a: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Shape Descriptors</a:t>
            </a:r>
          </a:p>
        </p:txBody>
      </p:sp>
      <p:sp>
        <p:nvSpPr>
          <p:cNvPr id="128" name="Shape 128"/>
          <p:cNvSpPr/>
          <p:nvPr/>
        </p:nvSpPr>
        <p:spPr>
          <a:xfrm>
            <a:off x="592432" y="3330490"/>
            <a:ext cx="8211817" cy="171124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6" name="Group 396"/>
          <p:cNvGrpSpPr/>
          <p:nvPr/>
        </p:nvGrpSpPr>
        <p:grpSpPr>
          <a:xfrm>
            <a:off x="517087" y="297179"/>
            <a:ext cx="6403882" cy="4886150"/>
            <a:chOff x="0" y="0"/>
            <a:chExt cx="6403881" cy="4886148"/>
          </a:xfrm>
        </p:grpSpPr>
        <p:sp>
          <p:nvSpPr>
            <p:cNvPr id="393" name="Shape 393"/>
            <p:cNvSpPr/>
            <p:nvPr/>
          </p:nvSpPr>
          <p:spPr>
            <a:xfrm>
              <a:off x="1239286" y="0"/>
              <a:ext cx="5164595" cy="6502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>
              <a:lvl1pPr>
                <a:defRPr sz="3600">
                  <a:solidFill>
                    <a:srgbClr val="FF2600"/>
                  </a:solidFill>
                </a:defRPr>
              </a:lvl1pPr>
            </a:lstStyle>
            <a:p>
              <a:pPr/>
              <a:r>
                <a:t>Mumford Experiments</a:t>
              </a:r>
            </a:p>
          </p:txBody>
        </p:sp>
        <p:sp>
          <p:nvSpPr>
            <p:cNvPr id="394" name="Shape 394"/>
            <p:cNvSpPr/>
            <p:nvPr/>
          </p:nvSpPr>
          <p:spPr>
            <a:xfrm>
              <a:off x="0" y="660400"/>
              <a:ext cx="4805286" cy="37084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Two groups of subjects, and 15 polygons</a:t>
              </a:r>
            </a:p>
          </p:txBody>
        </p:sp>
        <p:pic>
          <p:nvPicPr>
            <p:cNvPr id="395" name="mumfordShapes.jpeg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131771" y="1285459"/>
              <a:ext cx="3493845" cy="360069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399" name="Group 399"/>
          <p:cNvGrpSpPr/>
          <p:nvPr/>
        </p:nvGrpSpPr>
        <p:grpSpPr>
          <a:xfrm>
            <a:off x="496970" y="2462102"/>
            <a:ext cx="1537046" cy="2165555"/>
            <a:chOff x="0" y="0"/>
            <a:chExt cx="1537045" cy="2165554"/>
          </a:xfrm>
        </p:grpSpPr>
        <p:pic>
          <p:nvPicPr>
            <p:cNvPr id="397" name="pigeon.jpg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537046" cy="119759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398" name="Shape 398"/>
            <p:cNvSpPr/>
            <p:nvPr/>
          </p:nvSpPr>
          <p:spPr>
            <a:xfrm>
              <a:off x="10895" y="1794714"/>
              <a:ext cx="1286655" cy="3708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a. Pigeons</a:t>
              </a:r>
            </a:p>
          </p:txBody>
        </p:sp>
      </p:grpSp>
      <p:grpSp>
        <p:nvGrpSpPr>
          <p:cNvPr id="402" name="Group 402"/>
          <p:cNvGrpSpPr/>
          <p:nvPr/>
        </p:nvGrpSpPr>
        <p:grpSpPr>
          <a:xfrm>
            <a:off x="6552622" y="2289903"/>
            <a:ext cx="2234095" cy="2594517"/>
            <a:chOff x="0" y="0"/>
            <a:chExt cx="2234093" cy="2594516"/>
          </a:xfrm>
        </p:grpSpPr>
        <p:pic>
          <p:nvPicPr>
            <p:cNvPr id="400" name="zuckerberg.jpeg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30119" y="0"/>
              <a:ext cx="1286655" cy="1592394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401" name="Shape 401"/>
            <p:cNvSpPr/>
            <p:nvPr/>
          </p:nvSpPr>
          <p:spPr>
            <a:xfrm>
              <a:off x="0" y="1944276"/>
              <a:ext cx="2234094" cy="650241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b. Harvard </a:t>
              </a:r>
            </a:p>
            <a:p>
              <a:pPr/>
              <a:r>
                <a:t>    undergraduates</a:t>
              </a:r>
            </a:p>
          </p:txBody>
        </p:sp>
      </p:grpSp>
      <p:sp>
        <p:nvSpPr>
          <p:cNvPr id="403" name="Shape 403"/>
          <p:cNvSpPr/>
          <p:nvPr/>
        </p:nvSpPr>
        <p:spPr>
          <a:xfrm>
            <a:off x="468326" y="5224779"/>
            <a:ext cx="7599274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rPr i="1"/>
              <a:t>Experiment Conclusion</a:t>
            </a:r>
            <a:r>
              <a:t>: Human and pigeon perception of shape </a:t>
            </a:r>
          </a:p>
          <a:p>
            <a:pPr/>
            <a:r>
              <a:t>similarity do not indicate an underlying mathematical metric.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Class="entr" nodeType="click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402" grpId="2"/>
      <p:bldP build="whole" bldLvl="1" animBg="1" rev="0" advAuto="0" spid="399" grpId="1"/>
      <p:bldP build="whole" bldLvl="1" animBg="1" rev="0" advAuto="0" spid="403" grpId="3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1274393" y="459445"/>
            <a:ext cx="6022738" cy="637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36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Deciphering Biological Shapes</a:t>
            </a:r>
          </a:p>
        </p:txBody>
      </p:sp>
      <p:sp>
        <p:nvSpPr>
          <p:cNvPr id="406" name="Shape 406"/>
          <p:cNvSpPr/>
          <p:nvPr/>
        </p:nvSpPr>
        <p:spPr>
          <a:xfrm>
            <a:off x="528991" y="1960879"/>
            <a:ext cx="7871339" cy="2123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How do we understand shapes?</a:t>
            </a:r>
          </a:p>
          <a:p>
            <a:pPr lvl="4" indent="914400"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The Mumford experiments</a:t>
            </a: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</a:p>
          <a:p>
            <a:pPr>
              <a:buSzPct val="100000"/>
              <a:buChar char="-"/>
              <a:defRPr sz="2600">
                <a:latin typeface="Times"/>
                <a:ea typeface="Times"/>
                <a:cs typeface="Times"/>
                <a:sym typeface="Times"/>
              </a:defRPr>
            </a:pPr>
            <a:r>
              <a:t>Shape Descriptors</a:t>
            </a:r>
          </a:p>
        </p:txBody>
      </p:sp>
      <p:sp>
        <p:nvSpPr>
          <p:cNvPr id="407" name="Shape 407"/>
          <p:cNvSpPr/>
          <p:nvPr/>
        </p:nvSpPr>
        <p:spPr>
          <a:xfrm>
            <a:off x="551792" y="1532170"/>
            <a:ext cx="8211817" cy="1711249"/>
          </a:xfrm>
          <a:prstGeom prst="rect">
            <a:avLst/>
          </a:prstGeom>
          <a:solidFill>
            <a:srgbClr val="FFFFFF">
              <a:alpha val="70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460284" y="584200"/>
            <a:ext cx="6223432" cy="1209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3600">
                <a:solidFill>
                  <a:srgbClr val="FF2600"/>
                </a:solidFill>
              </a:defRPr>
            </a:pPr>
            <a:r>
              <a:t>Now look at surfaces and </a:t>
            </a:r>
          </a:p>
          <a:p>
            <a:pPr>
              <a:defRPr sz="3600">
                <a:solidFill>
                  <a:srgbClr val="FF2600"/>
                </a:solidFill>
              </a:defRPr>
            </a:pPr>
            <a:r>
              <a:t>shapes in R</a:t>
            </a:r>
            <a:r>
              <a:rPr baseline="31999"/>
              <a:t>3</a:t>
            </a:r>
          </a:p>
        </p:txBody>
      </p:sp>
      <p:pic>
        <p:nvPicPr>
          <p:cNvPr id="410" name="image22.png" descr="1pgb.png"/>
          <p:cNvPicPr>
            <a:picLocks noChangeAspect="1"/>
          </p:cNvPicPr>
          <p:nvPr/>
        </p:nvPicPr>
        <p:blipFill>
          <a:blip r:embed="rId2">
            <a:extLst/>
          </a:blip>
          <a:srcRect l="12944" t="17494" r="15209" b="24686"/>
          <a:stretch>
            <a:fillRect/>
          </a:stretch>
        </p:blipFill>
        <p:spPr>
          <a:xfrm>
            <a:off x="872659" y="2847105"/>
            <a:ext cx="2430373" cy="1467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1" name="image23.png" descr="2pt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93005" y="2485609"/>
            <a:ext cx="2920317" cy="2190238"/>
          </a:xfrm>
          <a:prstGeom prst="rect">
            <a:avLst/>
          </a:prstGeom>
          <a:ln w="12700">
            <a:miter lim="400000"/>
          </a:ln>
        </p:spPr>
      </p:pic>
      <p:sp>
        <p:nvSpPr>
          <p:cNvPr id="412" name="Shape 412"/>
          <p:cNvSpPr/>
          <p:nvPr/>
        </p:nvSpPr>
        <p:spPr>
          <a:xfrm>
            <a:off x="1655872" y="4734745"/>
            <a:ext cx="39923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P1</a:t>
            </a:r>
          </a:p>
        </p:txBody>
      </p:sp>
      <p:sp>
        <p:nvSpPr>
          <p:cNvPr id="413" name="Shape 413"/>
          <p:cNvSpPr/>
          <p:nvPr/>
        </p:nvSpPr>
        <p:spPr>
          <a:xfrm>
            <a:off x="6644433" y="4529959"/>
            <a:ext cx="39923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P2</a:t>
            </a:r>
          </a:p>
        </p:txBody>
      </p:sp>
      <p:sp>
        <p:nvSpPr>
          <p:cNvPr id="414" name="Shape 414"/>
          <p:cNvSpPr/>
          <p:nvPr/>
        </p:nvSpPr>
        <p:spPr>
          <a:xfrm>
            <a:off x="3508984" y="3580728"/>
            <a:ext cx="1778159" cy="1"/>
          </a:xfrm>
          <a:prstGeom prst="line">
            <a:avLst/>
          </a:prstGeom>
          <a:ln w="38100">
            <a:solidFill>
              <a:srgbClr val="000000"/>
            </a:solidFill>
            <a:miter lim="400000"/>
            <a:headEnd type="triangle"/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415" name="Shape 415"/>
          <p:cNvSpPr/>
          <p:nvPr/>
        </p:nvSpPr>
        <p:spPr>
          <a:xfrm>
            <a:off x="4283653" y="3141979"/>
            <a:ext cx="22882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?</a:t>
            </a:r>
          </a:p>
        </p:txBody>
      </p:sp>
      <p:sp>
        <p:nvSpPr>
          <p:cNvPr id="416" name="Shape 416"/>
          <p:cNvSpPr/>
          <p:nvPr/>
        </p:nvSpPr>
        <p:spPr>
          <a:xfrm>
            <a:off x="755485" y="2090302"/>
            <a:ext cx="54381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How similar are these two shapes?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image22.png" descr="1pgb.png"/>
          <p:cNvPicPr>
            <a:picLocks noChangeAspect="1"/>
          </p:cNvPicPr>
          <p:nvPr/>
        </p:nvPicPr>
        <p:blipFill>
          <a:blip r:embed="rId2">
            <a:extLst/>
          </a:blip>
          <a:srcRect l="12944" t="17494" r="15209" b="24686"/>
          <a:stretch>
            <a:fillRect/>
          </a:stretch>
        </p:blipFill>
        <p:spPr>
          <a:xfrm>
            <a:off x="832019" y="1937922"/>
            <a:ext cx="2430373" cy="14671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19" name="image23.png" descr="2ptl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4570" y="4009609"/>
            <a:ext cx="2920316" cy="2190238"/>
          </a:xfrm>
          <a:prstGeom prst="rect">
            <a:avLst/>
          </a:prstGeom>
          <a:ln w="12700">
            <a:miter lim="400000"/>
          </a:ln>
        </p:spPr>
      </p:pic>
      <p:sp>
        <p:nvSpPr>
          <p:cNvPr id="420" name="Shape 420"/>
          <p:cNvSpPr/>
          <p:nvPr/>
        </p:nvSpPr>
        <p:spPr>
          <a:xfrm>
            <a:off x="2014361" y="3547383"/>
            <a:ext cx="197058" cy="843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24"/>
                </a:moveTo>
                <a:lnTo>
                  <a:pt x="10800" y="0"/>
                </a:lnTo>
                <a:lnTo>
                  <a:pt x="21600" y="2524"/>
                </a:lnTo>
                <a:lnTo>
                  <a:pt x="16200" y="2524"/>
                </a:lnTo>
                <a:lnTo>
                  <a:pt x="16200" y="19076"/>
                </a:lnTo>
                <a:lnTo>
                  <a:pt x="21600" y="19076"/>
                </a:lnTo>
                <a:lnTo>
                  <a:pt x="10800" y="21600"/>
                </a:lnTo>
                <a:lnTo>
                  <a:pt x="0" y="19076"/>
                </a:lnTo>
                <a:lnTo>
                  <a:pt x="5400" y="19076"/>
                </a:lnTo>
                <a:lnTo>
                  <a:pt x="5400" y="2524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1" name="Shape 421"/>
          <p:cNvSpPr/>
          <p:nvPr/>
        </p:nvSpPr>
        <p:spPr>
          <a:xfrm>
            <a:off x="2463214" y="3824944"/>
            <a:ext cx="298089" cy="523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800"/>
            </a:lvl1pPr>
          </a:lstStyle>
          <a:p>
            <a:pPr/>
            <a:r>
              <a:t>?</a:t>
            </a:r>
          </a:p>
        </p:txBody>
      </p:sp>
      <p:sp>
        <p:nvSpPr>
          <p:cNvPr id="422" name="Shape 422"/>
          <p:cNvSpPr/>
          <p:nvPr/>
        </p:nvSpPr>
        <p:spPr>
          <a:xfrm>
            <a:off x="1543614" y="411583"/>
            <a:ext cx="5958240" cy="59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3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How do we compare two proteins?</a:t>
            </a:r>
          </a:p>
        </p:txBody>
      </p:sp>
      <p:sp>
        <p:nvSpPr>
          <p:cNvPr id="423" name="Shape 423"/>
          <p:cNvSpPr/>
          <p:nvPr/>
        </p:nvSpPr>
        <p:spPr>
          <a:xfrm>
            <a:off x="3755033" y="2638639"/>
            <a:ext cx="1423191" cy="1970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4" name="Shape 424"/>
          <p:cNvSpPr/>
          <p:nvPr/>
        </p:nvSpPr>
        <p:spPr>
          <a:xfrm>
            <a:off x="3755033" y="5002679"/>
            <a:ext cx="1423191" cy="197078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3"/>
          </a:soli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25" name="Shape 425"/>
          <p:cNvSpPr/>
          <p:nvPr/>
        </p:nvSpPr>
        <p:spPr>
          <a:xfrm>
            <a:off x="5412359" y="1684005"/>
            <a:ext cx="2424911" cy="49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700">
                <a:solidFill>
                  <a:schemeClr val="accent2"/>
                </a:solidFill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“Feature space”</a:t>
            </a:r>
          </a:p>
        </p:txBody>
      </p:sp>
      <p:sp>
        <p:nvSpPr>
          <p:cNvPr id="426" name="Shape 426"/>
          <p:cNvSpPr/>
          <p:nvPr/>
        </p:nvSpPr>
        <p:spPr>
          <a:xfrm>
            <a:off x="5572338" y="2407806"/>
            <a:ext cx="20536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V1=(a1,b1,…..)</a:t>
            </a:r>
          </a:p>
        </p:txBody>
      </p:sp>
      <p:sp>
        <p:nvSpPr>
          <p:cNvPr id="427" name="Shape 427"/>
          <p:cNvSpPr/>
          <p:nvPr/>
        </p:nvSpPr>
        <p:spPr>
          <a:xfrm>
            <a:off x="5572338" y="4968923"/>
            <a:ext cx="2053641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V2=(a2,b2,…..)</a:t>
            </a:r>
          </a:p>
        </p:txBody>
      </p:sp>
      <p:sp>
        <p:nvSpPr>
          <p:cNvPr id="428" name="Shape 428"/>
          <p:cNvSpPr/>
          <p:nvPr/>
        </p:nvSpPr>
        <p:spPr>
          <a:xfrm>
            <a:off x="507792" y="2438585"/>
            <a:ext cx="39923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P1</a:t>
            </a:r>
          </a:p>
        </p:txBody>
      </p:sp>
      <p:sp>
        <p:nvSpPr>
          <p:cNvPr id="429" name="Shape 429"/>
          <p:cNvSpPr/>
          <p:nvPr/>
        </p:nvSpPr>
        <p:spPr>
          <a:xfrm>
            <a:off x="507792" y="4753480"/>
            <a:ext cx="399230" cy="447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200">
                <a:latin typeface="Times"/>
                <a:ea typeface="Times"/>
                <a:cs typeface="Times"/>
                <a:sym typeface="Times"/>
              </a:defRPr>
            </a:lvl1pPr>
          </a:lstStyle>
          <a:p>
            <a:pPr/>
            <a:r>
              <a:t>P2</a:t>
            </a:r>
          </a:p>
        </p:txBody>
      </p:sp>
      <p:sp>
        <p:nvSpPr>
          <p:cNvPr id="430" name="Shape 430"/>
          <p:cNvSpPr/>
          <p:nvPr/>
        </p:nvSpPr>
        <p:spPr>
          <a:xfrm>
            <a:off x="6020325" y="3588084"/>
            <a:ext cx="197058" cy="8430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2524"/>
                </a:moveTo>
                <a:lnTo>
                  <a:pt x="10800" y="0"/>
                </a:lnTo>
                <a:lnTo>
                  <a:pt x="21600" y="2524"/>
                </a:lnTo>
                <a:lnTo>
                  <a:pt x="16200" y="2524"/>
                </a:lnTo>
                <a:lnTo>
                  <a:pt x="16200" y="19076"/>
                </a:lnTo>
                <a:lnTo>
                  <a:pt x="21600" y="19076"/>
                </a:lnTo>
                <a:lnTo>
                  <a:pt x="10800" y="21600"/>
                </a:lnTo>
                <a:lnTo>
                  <a:pt x="0" y="19076"/>
                </a:lnTo>
                <a:lnTo>
                  <a:pt x="5400" y="19076"/>
                </a:lnTo>
                <a:lnTo>
                  <a:pt x="5400" y="2524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431" name="image2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34608" y="3718552"/>
            <a:ext cx="1693130" cy="3848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Shape 433"/>
          <p:cNvSpPr/>
          <p:nvPr>
            <p:ph type="title" idx="4294967295"/>
          </p:nvPr>
        </p:nvSpPr>
        <p:spPr>
          <a:xfrm>
            <a:off x="1600199" y="433964"/>
            <a:ext cx="5748289" cy="611712"/>
          </a:xfrm>
          <a:prstGeom prst="rect">
            <a:avLst/>
          </a:prstGeom>
        </p:spPr>
        <p:txBody>
          <a:bodyPr/>
          <a:lstStyle>
            <a:lvl1pPr>
              <a:defRPr b="0"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Fourier Analysis of Time Signal</a:t>
            </a:r>
          </a:p>
        </p:txBody>
      </p:sp>
      <p:pic>
        <p:nvPicPr>
          <p:cNvPr id="434" name="image2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98508" y="1045675"/>
            <a:ext cx="5143501" cy="426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435" name="image26.png"/>
          <p:cNvPicPr>
            <a:picLocks noChangeAspect="1"/>
          </p:cNvPicPr>
          <p:nvPr/>
        </p:nvPicPr>
        <p:blipFill>
          <a:blip r:embed="rId4">
            <a:extLst/>
          </a:blip>
          <a:srcRect l="0" t="49934" r="0" b="0"/>
          <a:stretch>
            <a:fillRect/>
          </a:stretch>
        </p:blipFill>
        <p:spPr>
          <a:xfrm>
            <a:off x="829024" y="5332943"/>
            <a:ext cx="2882221" cy="1030722"/>
          </a:xfrm>
          <a:prstGeom prst="rect">
            <a:avLst/>
          </a:prstGeom>
          <a:ln w="12700">
            <a:miter lim="400000"/>
          </a:ln>
        </p:spPr>
      </p:pic>
      <p:pic>
        <p:nvPicPr>
          <p:cNvPr id="436" name="image26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48959"/>
          <a:stretch>
            <a:fillRect/>
          </a:stretch>
        </p:blipFill>
        <p:spPr>
          <a:xfrm>
            <a:off x="4889725" y="5312876"/>
            <a:ext cx="2882221" cy="1050789"/>
          </a:xfrm>
          <a:prstGeom prst="rect">
            <a:avLst/>
          </a:prstGeom>
          <a:ln w="12700">
            <a:miter lim="400000"/>
          </a:ln>
        </p:spPr>
      </p:pic>
      <p:sp>
        <p:nvSpPr>
          <p:cNvPr id="437" name="Shape 437"/>
          <p:cNvSpPr/>
          <p:nvPr/>
        </p:nvSpPr>
        <p:spPr>
          <a:xfrm>
            <a:off x="3557977" y="5780920"/>
            <a:ext cx="1007181" cy="240873"/>
          </a:xfrm>
          <a:prstGeom prst="left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/>
          <p:nvPr/>
        </p:nvSpPr>
        <p:spPr>
          <a:xfrm>
            <a:off x="1383782" y="519753"/>
            <a:ext cx="6269010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>
            <a:normAutofit fontScale="100000" lnSpcReduction="0"/>
          </a:bodyPr>
          <a:lstStyle>
            <a:lvl1pPr defTabSz="914400">
              <a:defRPr sz="3200">
                <a:solidFill>
                  <a:schemeClr val="accent2"/>
                </a:solidFill>
                <a:effectLst>
                  <a:outerShdw sx="100000" sy="100000" kx="0" ky="0" algn="b" rotWithShape="0" blurRad="50800" dist="22860" dir="5400000">
                    <a:srgbClr val="000000">
                      <a:alpha val="55000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Harmonic Representation of Shapes</a:t>
            </a:r>
          </a:p>
        </p:txBody>
      </p:sp>
      <p:sp>
        <p:nvSpPr>
          <p:cNvPr id="442" name="Shape 442"/>
          <p:cNvSpPr/>
          <p:nvPr/>
        </p:nvSpPr>
        <p:spPr>
          <a:xfrm>
            <a:off x="640446" y="2105979"/>
            <a:ext cx="4545098" cy="24390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marL="342900" indent="-342900">
              <a:buSzPct val="100000"/>
              <a:buAutoNum type="arabicPeriod" startAt="1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Surface-based shape analysis</a:t>
            </a:r>
          </a:p>
          <a:p>
            <a:pPr lvl="1" marL="342900" indent="114300">
              <a:defRPr i="1" sz="2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Spherical harmonics</a:t>
            </a:r>
          </a:p>
          <a:p>
            <a:pPr lvl="1" marL="342900" indent="114300"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lvl="1" marL="342900" indent="114300"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 marL="342900" indent="-342900">
              <a:buSzPct val="100000"/>
              <a:buAutoNum type="arabicPeriod" startAt="1"/>
              <a:defRPr sz="27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Volume-based shape analysis</a:t>
            </a:r>
          </a:p>
          <a:p>
            <a:pPr lvl="1" marL="342900" indent="114300">
              <a:defRPr i="1" sz="2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3D-Zernike moments</a:t>
            </a:r>
          </a:p>
        </p:txBody>
      </p:sp>
      <p:pic>
        <p:nvPicPr>
          <p:cNvPr id="443" name="image27.png"/>
          <p:cNvPicPr>
            <a:picLocks noChangeAspect="1"/>
          </p:cNvPicPr>
          <p:nvPr/>
        </p:nvPicPr>
        <p:blipFill>
          <a:blip r:embed="rId2">
            <a:extLst/>
          </a:blip>
          <a:srcRect l="22333" t="0" r="17230" b="0"/>
          <a:stretch>
            <a:fillRect/>
          </a:stretch>
        </p:blipFill>
        <p:spPr>
          <a:xfrm>
            <a:off x="5622902" y="1639190"/>
            <a:ext cx="2920002" cy="3623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Shape 445"/>
          <p:cNvSpPr/>
          <p:nvPr/>
        </p:nvSpPr>
        <p:spPr>
          <a:xfrm>
            <a:off x="1902443" y="408617"/>
            <a:ext cx="4828560" cy="494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challenge of the elephant…</a:t>
            </a:r>
          </a:p>
        </p:txBody>
      </p:sp>
      <p:sp>
        <p:nvSpPr>
          <p:cNvPr id="446" name="Shape 446"/>
          <p:cNvSpPr/>
          <p:nvPr/>
        </p:nvSpPr>
        <p:spPr>
          <a:xfrm>
            <a:off x="563369" y="947226"/>
            <a:ext cx="6111588" cy="15411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Enrico Fermi once said to Freeman Dyson: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“I remember my friend Johnny von Neumann used to say,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with four parameters I can fit an elephant, and with five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I can make him wiggle his trunk.”</a:t>
            </a:r>
          </a:p>
        </p:txBody>
      </p:sp>
      <p:pic>
        <p:nvPicPr>
          <p:cNvPr id="447" name="image28.png"/>
          <p:cNvPicPr>
            <a:picLocks noChangeAspect="1"/>
          </p:cNvPicPr>
          <p:nvPr/>
        </p:nvPicPr>
        <p:blipFill>
          <a:blip r:embed="rId2">
            <a:extLst/>
          </a:blip>
          <a:srcRect l="0" t="9899" r="0" b="0"/>
          <a:stretch>
            <a:fillRect/>
          </a:stretch>
        </p:blipFill>
        <p:spPr>
          <a:xfrm>
            <a:off x="1536365" y="2947279"/>
            <a:ext cx="5321301" cy="3490059"/>
          </a:xfrm>
          <a:prstGeom prst="rect">
            <a:avLst/>
          </a:prstGeom>
          <a:ln w="12700">
            <a:miter lim="400000"/>
          </a:ln>
        </p:spPr>
      </p:pic>
      <p:sp>
        <p:nvSpPr>
          <p:cNvPr id="448" name="Shape 448"/>
          <p:cNvSpPr/>
          <p:nvPr/>
        </p:nvSpPr>
        <p:spPr>
          <a:xfrm>
            <a:off x="1670293" y="2754677"/>
            <a:ext cx="482113" cy="478938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449" name="Shape 449"/>
          <p:cNvSpPr/>
          <p:nvPr/>
        </p:nvSpPr>
        <p:spPr>
          <a:xfrm>
            <a:off x="3581239" y="2570011"/>
            <a:ext cx="408544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(F. Dyson, Nature (London) 427, 297,2004)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Shape 451"/>
          <p:cNvSpPr/>
          <p:nvPr/>
        </p:nvSpPr>
        <p:spPr>
          <a:xfrm>
            <a:off x="1902443" y="408617"/>
            <a:ext cx="4828560" cy="494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challenge of the elephant…</a:t>
            </a:r>
          </a:p>
        </p:txBody>
      </p:sp>
      <p:sp>
        <p:nvSpPr>
          <p:cNvPr id="452" name="Shape 452"/>
          <p:cNvSpPr/>
          <p:nvPr/>
        </p:nvSpPr>
        <p:spPr>
          <a:xfrm>
            <a:off x="391493" y="1489520"/>
            <a:ext cx="69512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“best” solution, so far… (Mayer et al, Am. J. Phys. 78, 648-649,2010)</a:t>
            </a:r>
          </a:p>
        </p:txBody>
      </p:sp>
      <p:pic>
        <p:nvPicPr>
          <p:cNvPr id="453" name="image2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91494" y="2793575"/>
            <a:ext cx="2999531" cy="660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4" name="image30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494" y="3876445"/>
            <a:ext cx="3000376" cy="6604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455" name="Table 455"/>
          <p:cNvGraphicFramePr/>
          <p:nvPr/>
        </p:nvGraphicFramePr>
        <p:xfrm>
          <a:off x="4381329" y="2167845"/>
          <a:ext cx="4311080" cy="4143048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862216"/>
                <a:gridCol w="862216"/>
                <a:gridCol w="862216"/>
                <a:gridCol w="862216"/>
                <a:gridCol w="862216"/>
              </a:tblGrid>
              <a:tr h="591864">
                <a:tc>
                  <a:txBody>
                    <a:bodyPr/>
                    <a:lstStyle/>
                    <a:p>
                      <a:pPr algn="l" defTabSz="914400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i="1" sz="26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k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miter lim="400000"/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lnB w="1270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186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T w="12700">
                      <a:solidFill>
                        <a:srgbClr val="000000"/>
                      </a:solidFill>
                    </a:lnT>
                    <a:noFill/>
                  </a:tcPr>
                </a:tc>
              </a:tr>
              <a:tr h="59186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1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50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-60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-30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59186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18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8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59186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3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12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-10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59186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4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solidFill>
                      <a:srgbClr val="FFFFFF"/>
                    </a:solidFill>
                  </a:tcPr>
                </a:tc>
              </a:tr>
              <a:tr h="591864"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5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50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L w="12700">
                      <a:solidFill>
                        <a:srgbClr val="000000"/>
                      </a:solidFill>
                    </a:lnL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defTabSz="914400">
                        <a:defRPr sz="1800"/>
                      </a:pPr>
                      <a:r>
                        <a:t>0</a:t>
                      </a:r>
                    </a:p>
                  </a:txBody>
                  <a:tcPr marL="45720" marR="45720" marT="45720" marB="45720" anchor="t" anchorCtr="0" horzOverflow="overflow">
                    <a:lnR w="12700">
                      <a:solidFill>
                        <a:srgbClr val="000000"/>
                      </a:solidFill>
                    </a:lnR>
                    <a:lnB w="12700">
                      <a:solidFill>
                        <a:srgbClr val="000000"/>
                      </a:solidFill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456" name="image31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337202" y="2167845"/>
            <a:ext cx="357434" cy="381263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age32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188075" y="2168525"/>
            <a:ext cx="333375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8" name="image33.pd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20263" y="2168525"/>
            <a:ext cx="333376" cy="381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59" name="image34.pdf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00875" y="2168525"/>
            <a:ext cx="357189" cy="381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Shape 461"/>
          <p:cNvSpPr/>
          <p:nvPr/>
        </p:nvSpPr>
        <p:spPr>
          <a:xfrm>
            <a:off x="1902443" y="408617"/>
            <a:ext cx="4828560" cy="4948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9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The challenge of the elephant…</a:t>
            </a:r>
          </a:p>
        </p:txBody>
      </p:sp>
      <p:pic>
        <p:nvPicPr>
          <p:cNvPr id="462" name="image36.png" descr="elephant_one.ep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89651" y="1092266"/>
            <a:ext cx="3163526" cy="2490861"/>
          </a:xfrm>
          <a:prstGeom prst="rect">
            <a:avLst/>
          </a:prstGeom>
          <a:ln w="12700">
            <a:miter lim="400000"/>
          </a:ln>
        </p:spPr>
      </p:pic>
      <p:pic>
        <p:nvPicPr>
          <p:cNvPr id="463" name="image38.png" descr="elephant_two.ep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00225" y="1107267"/>
            <a:ext cx="3144476" cy="2475860"/>
          </a:xfrm>
          <a:prstGeom prst="rect">
            <a:avLst/>
          </a:prstGeom>
          <a:ln w="12700">
            <a:miter lim="400000"/>
          </a:ln>
        </p:spPr>
      </p:pic>
      <p:pic>
        <p:nvPicPr>
          <p:cNvPr id="464" name="image40.png" descr="elephant_three.eps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9653" y="3940567"/>
            <a:ext cx="3163525" cy="2475229"/>
          </a:xfrm>
          <a:prstGeom prst="rect">
            <a:avLst/>
          </a:prstGeom>
          <a:ln w="12700">
            <a:miter lim="400000"/>
          </a:ln>
        </p:spPr>
      </p:pic>
      <p:pic>
        <p:nvPicPr>
          <p:cNvPr id="465" name="image42.png" descr="elephant_full.eps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00225" y="3940567"/>
            <a:ext cx="3163526" cy="2475229"/>
          </a:xfrm>
          <a:prstGeom prst="rect">
            <a:avLst/>
          </a:prstGeom>
          <a:ln w="12700">
            <a:miter lim="400000"/>
          </a:ln>
        </p:spPr>
      </p:pic>
      <p:sp>
        <p:nvSpPr>
          <p:cNvPr id="466" name="Shape 466"/>
          <p:cNvSpPr/>
          <p:nvPr/>
        </p:nvSpPr>
        <p:spPr>
          <a:xfrm>
            <a:off x="751812" y="1107267"/>
            <a:ext cx="463002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k=1</a:t>
            </a:r>
          </a:p>
        </p:txBody>
      </p:sp>
      <p:sp>
        <p:nvSpPr>
          <p:cNvPr id="467" name="Shape 467"/>
          <p:cNvSpPr/>
          <p:nvPr/>
        </p:nvSpPr>
        <p:spPr>
          <a:xfrm>
            <a:off x="4856636" y="1107267"/>
            <a:ext cx="463003" cy="3484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k=2</a:t>
            </a:r>
          </a:p>
        </p:txBody>
      </p:sp>
      <p:sp>
        <p:nvSpPr>
          <p:cNvPr id="468" name="Shape 468"/>
          <p:cNvSpPr/>
          <p:nvPr/>
        </p:nvSpPr>
        <p:spPr>
          <a:xfrm>
            <a:off x="751812" y="3940567"/>
            <a:ext cx="463002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k=3</a:t>
            </a:r>
          </a:p>
        </p:txBody>
      </p:sp>
      <p:sp>
        <p:nvSpPr>
          <p:cNvPr id="469" name="Shape 469"/>
          <p:cNvSpPr/>
          <p:nvPr/>
        </p:nvSpPr>
        <p:spPr>
          <a:xfrm>
            <a:off x="4856636" y="3940567"/>
            <a:ext cx="463003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k=5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image4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94414" y="1357639"/>
            <a:ext cx="3184762" cy="2660325"/>
          </a:xfrm>
          <a:prstGeom prst="rect">
            <a:avLst/>
          </a:prstGeom>
          <a:ln w="12700">
            <a:miter lim="400000"/>
          </a:ln>
        </p:spPr>
      </p:pic>
      <p:sp>
        <p:nvSpPr>
          <p:cNvPr id="472" name="Shape 472"/>
          <p:cNvSpPr/>
          <p:nvPr/>
        </p:nvSpPr>
        <p:spPr>
          <a:xfrm>
            <a:off x="2550796" y="372228"/>
            <a:ext cx="4018264" cy="53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3D: Spherical harmonics</a:t>
            </a:r>
          </a:p>
        </p:txBody>
      </p:sp>
      <p:pic>
        <p:nvPicPr>
          <p:cNvPr id="473" name="image43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1900" y="3629025"/>
            <a:ext cx="4367213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74" name="image44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65637" y="1919288"/>
            <a:ext cx="2955926" cy="777876"/>
          </a:xfrm>
          <a:prstGeom prst="rect">
            <a:avLst/>
          </a:prstGeom>
          <a:ln w="12700">
            <a:miter lim="400000"/>
          </a:ln>
        </p:spPr>
      </p:pic>
      <p:sp>
        <p:nvSpPr>
          <p:cNvPr id="475" name="Shape 475"/>
          <p:cNvSpPr/>
          <p:nvPr/>
        </p:nvSpPr>
        <p:spPr>
          <a:xfrm>
            <a:off x="3771958" y="1100256"/>
            <a:ext cx="4059323" cy="6151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Any function f on the unit-sphere</a:t>
            </a:r>
          </a:p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can be expanded into spherical harmonics:</a:t>
            </a:r>
          </a:p>
        </p:txBody>
      </p:sp>
      <p:sp>
        <p:nvSpPr>
          <p:cNvPr id="476" name="Shape 476"/>
          <p:cNvSpPr/>
          <p:nvPr/>
        </p:nvSpPr>
        <p:spPr>
          <a:xfrm>
            <a:off x="3771958" y="2995754"/>
            <a:ext cx="3833179" cy="3484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where the basis functions are defined as:</a:t>
            </a:r>
          </a:p>
        </p:txBody>
      </p:sp>
      <p:sp>
        <p:nvSpPr>
          <p:cNvPr id="477" name="Shape 477"/>
          <p:cNvSpPr/>
          <p:nvPr/>
        </p:nvSpPr>
        <p:spPr>
          <a:xfrm>
            <a:off x="494414" y="4954144"/>
            <a:ext cx="3511040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coefficients c</a:t>
            </a:r>
            <a:r>
              <a:rPr baseline="-25000"/>
              <a:t>l,m </a:t>
            </a:r>
            <a:r>
              <a:t>are computed as:</a:t>
            </a:r>
          </a:p>
        </p:txBody>
      </p:sp>
      <p:pic>
        <p:nvPicPr>
          <p:cNvPr id="478" name="image45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552700" y="5526087"/>
            <a:ext cx="4127500" cy="5016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228121"/>
            <a:ext cx="9144000" cy="6427158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Shape 131"/>
          <p:cNvSpPr/>
          <p:nvPr/>
        </p:nvSpPr>
        <p:spPr>
          <a:xfrm>
            <a:off x="721073" y="614598"/>
            <a:ext cx="570930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Start with an easy case:</a:t>
            </a:r>
          </a:p>
        </p:txBody>
      </p:sp>
      <p:sp>
        <p:nvSpPr>
          <p:cNvPr id="132" name="Shape 132"/>
          <p:cNvSpPr/>
          <p:nvPr/>
        </p:nvSpPr>
        <p:spPr>
          <a:xfrm>
            <a:off x="677925" y="1706880"/>
            <a:ext cx="7370005" cy="1767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Before moving to the problem of comparing surfaces in </a:t>
            </a:r>
            <a:r>
              <a:rPr i="1"/>
              <a:t>R</a:t>
            </a:r>
            <a:r>
              <a:rPr baseline="31999" i="1"/>
              <a:t>3</a:t>
            </a:r>
            <a:r>
              <a:t>, we</a:t>
            </a:r>
          </a:p>
          <a:p>
            <a:pPr/>
            <a:r>
              <a:t>ask a simpler question:  </a:t>
            </a:r>
          </a:p>
          <a:p>
            <a:pPr/>
            <a:r>
              <a:t> </a:t>
            </a:r>
          </a:p>
          <a:p>
            <a:pPr/>
            <a:r>
              <a:rPr b="1"/>
              <a:t>Problem</a:t>
            </a:r>
            <a:r>
              <a:t>: How similar are two </a:t>
            </a:r>
            <a:r>
              <a:rPr i="1"/>
              <a:t>regions in the plane</a:t>
            </a:r>
            <a:r>
              <a:t>?</a:t>
            </a:r>
          </a:p>
          <a:p>
            <a:pPr/>
          </a:p>
          <a:p>
            <a:pPr/>
            <a:r>
              <a:t>This is already an important problem.</a:t>
            </a:r>
          </a:p>
        </p:txBody>
      </p:sp>
      <p:pic>
        <p:nvPicPr>
          <p:cNvPr id="133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104900" y="3650062"/>
            <a:ext cx="3622670" cy="1781762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Shape 134"/>
          <p:cNvSpPr/>
          <p:nvPr/>
        </p:nvSpPr>
        <p:spPr>
          <a:xfrm>
            <a:off x="775805" y="5707379"/>
            <a:ext cx="520533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Question:  How close is a square to a circle?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image47.png"/>
          <p:cNvPicPr>
            <a:picLocks noChangeAspect="1"/>
          </p:cNvPicPr>
          <p:nvPr/>
        </p:nvPicPr>
        <p:blipFill>
          <a:blip r:embed="rId2">
            <a:extLst/>
          </a:blip>
          <a:srcRect l="41291" t="0" r="40919" b="78237"/>
          <a:stretch>
            <a:fillRect/>
          </a:stretch>
        </p:blipFill>
        <p:spPr>
          <a:xfrm rot="16200000">
            <a:off x="2255044" y="3010263"/>
            <a:ext cx="890160" cy="61344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1" name="image47.png"/>
          <p:cNvPicPr>
            <a:picLocks noChangeAspect="1"/>
          </p:cNvPicPr>
          <p:nvPr/>
        </p:nvPicPr>
        <p:blipFill>
          <a:blip r:embed="rId2">
            <a:extLst/>
          </a:blip>
          <a:srcRect l="26981" t="21315" r="26808" b="53268"/>
          <a:stretch>
            <a:fillRect/>
          </a:stretch>
        </p:blipFill>
        <p:spPr>
          <a:xfrm rot="16200000">
            <a:off x="2881951" y="2975048"/>
            <a:ext cx="2312236" cy="716431"/>
          </a:xfrm>
          <a:prstGeom prst="rect">
            <a:avLst/>
          </a:prstGeom>
          <a:ln w="12700">
            <a:miter lim="400000"/>
          </a:ln>
        </p:spPr>
      </p:pic>
      <p:pic>
        <p:nvPicPr>
          <p:cNvPr id="482" name="image47.png"/>
          <p:cNvPicPr>
            <a:picLocks noChangeAspect="1"/>
          </p:cNvPicPr>
          <p:nvPr/>
        </p:nvPicPr>
        <p:blipFill>
          <a:blip r:embed="rId2">
            <a:extLst/>
          </a:blip>
          <a:srcRect l="0" t="71503" r="0" b="384"/>
          <a:stretch>
            <a:fillRect/>
          </a:stretch>
        </p:blipFill>
        <p:spPr>
          <a:xfrm rot="16200000">
            <a:off x="4385629" y="2941347"/>
            <a:ext cx="5003772" cy="792420"/>
          </a:xfrm>
          <a:prstGeom prst="rect">
            <a:avLst/>
          </a:prstGeom>
          <a:ln w="12700">
            <a:miter lim="400000"/>
          </a:ln>
        </p:spPr>
      </p:pic>
      <p:pic>
        <p:nvPicPr>
          <p:cNvPr id="483" name="image47.png"/>
          <p:cNvPicPr>
            <a:picLocks noChangeAspect="1"/>
          </p:cNvPicPr>
          <p:nvPr/>
        </p:nvPicPr>
        <p:blipFill>
          <a:blip r:embed="rId2">
            <a:extLst/>
          </a:blip>
          <a:srcRect l="14832" t="44546" r="15094" b="28497"/>
          <a:stretch>
            <a:fillRect/>
          </a:stretch>
        </p:blipFill>
        <p:spPr>
          <a:xfrm rot="16200000">
            <a:off x="3696481" y="2953762"/>
            <a:ext cx="3506347" cy="759852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Shape 484"/>
          <p:cNvSpPr/>
          <p:nvPr/>
        </p:nvSpPr>
        <p:spPr>
          <a:xfrm>
            <a:off x="3092724" y="6226130"/>
            <a:ext cx="4191001" cy="40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lnSpc>
                <a:spcPct val="80000"/>
              </a:lnSpc>
              <a:spcBef>
                <a:spcPts val="1300"/>
              </a:spcBef>
              <a:defRPr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Harmonic Decomposition</a:t>
            </a:r>
          </a:p>
        </p:txBody>
      </p:sp>
      <p:sp>
        <p:nvSpPr>
          <p:cNvPr id="485" name="Shape 485"/>
          <p:cNvSpPr/>
          <p:nvPr/>
        </p:nvSpPr>
        <p:spPr>
          <a:xfrm rot="16200736">
            <a:off x="4841128" y="2589644"/>
            <a:ext cx="457201" cy="70104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1600" y="21600"/>
                </a:moveTo>
                <a:cubicBezTo>
                  <a:pt x="15635" y="21600"/>
                  <a:pt x="10800" y="20794"/>
                  <a:pt x="10800" y="19800"/>
                </a:cubicBezTo>
                <a:lnTo>
                  <a:pt x="10800" y="12600"/>
                </a:lnTo>
                <a:cubicBezTo>
                  <a:pt x="10800" y="11606"/>
                  <a:pt x="5965" y="10800"/>
                  <a:pt x="0" y="10800"/>
                </a:cubicBezTo>
                <a:cubicBezTo>
                  <a:pt x="5965" y="10800"/>
                  <a:pt x="10800" y="9994"/>
                  <a:pt x="10800" y="9000"/>
                </a:cubicBezTo>
                <a:lnTo>
                  <a:pt x="10800" y="1800"/>
                </a:lnTo>
                <a:cubicBezTo>
                  <a:pt x="10800" y="806"/>
                  <a:pt x="15635" y="0"/>
                  <a:pt x="21600" y="0"/>
                </a:cubicBezTo>
              </a:path>
            </a:pathLst>
          </a:custGeom>
          <a:ln w="12700">
            <a:solidFill>
              <a:srgbClr val="000000"/>
            </a:solidFill>
          </a:ln>
        </p:spPr>
        <p:txBody>
          <a:bodyPr lIns="45719" rIns="45719" anchor="ctr"/>
          <a:lstStyle/>
          <a:p>
            <a:pPr/>
          </a:p>
        </p:txBody>
      </p:sp>
      <p:sp>
        <p:nvSpPr>
          <p:cNvPr id="486" name="Shape 486"/>
          <p:cNvSpPr/>
          <p:nvPr/>
        </p:nvSpPr>
        <p:spPr>
          <a:xfrm>
            <a:off x="1936314" y="3124200"/>
            <a:ext cx="3810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=</a:t>
            </a:r>
          </a:p>
        </p:txBody>
      </p:sp>
      <p:sp>
        <p:nvSpPr>
          <p:cNvPr id="487" name="Shape 487"/>
          <p:cNvSpPr/>
          <p:nvPr/>
        </p:nvSpPr>
        <p:spPr>
          <a:xfrm>
            <a:off x="3119309" y="3124200"/>
            <a:ext cx="3048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488" name="Shape 488"/>
          <p:cNvSpPr/>
          <p:nvPr/>
        </p:nvSpPr>
        <p:spPr>
          <a:xfrm>
            <a:off x="4572000" y="3124200"/>
            <a:ext cx="3048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489" name="Shape 489"/>
          <p:cNvSpPr/>
          <p:nvPr/>
        </p:nvSpPr>
        <p:spPr>
          <a:xfrm>
            <a:off x="6032500" y="3124200"/>
            <a:ext cx="304800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490" name="Shape 490"/>
          <p:cNvSpPr/>
          <p:nvPr/>
        </p:nvSpPr>
        <p:spPr>
          <a:xfrm>
            <a:off x="7499271" y="3124200"/>
            <a:ext cx="381001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491" name="Shape 491"/>
          <p:cNvSpPr/>
          <p:nvPr/>
        </p:nvSpPr>
        <p:spPr>
          <a:xfrm>
            <a:off x="7880271" y="2739478"/>
            <a:ext cx="83820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/>
            </a:lvl1pPr>
          </a:lstStyle>
          <a:p>
            <a:pPr/>
            <a:r>
              <a:t>…</a:t>
            </a:r>
          </a:p>
        </p:txBody>
      </p:sp>
      <p:pic>
        <p:nvPicPr>
          <p:cNvPr id="492" name="image4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72345" y="2183989"/>
            <a:ext cx="1463971" cy="2305393"/>
          </a:xfrm>
          <a:prstGeom prst="rect">
            <a:avLst/>
          </a:prstGeom>
          <a:ln w="12700">
            <a:miter lim="400000"/>
          </a:ln>
        </p:spPr>
      </p:pic>
      <p:sp>
        <p:nvSpPr>
          <p:cNvPr id="493" name="Shape 493"/>
          <p:cNvSpPr/>
          <p:nvPr/>
        </p:nvSpPr>
        <p:spPr>
          <a:xfrm>
            <a:off x="2190621" y="5684673"/>
            <a:ext cx="1233489" cy="401326"/>
          </a:xfrm>
          <a:prstGeom prst="rect">
            <a:avLst/>
          </a:prstGeom>
          <a:solidFill>
            <a:srgbClr val="FFFFFF"/>
          </a:solidFill>
          <a:ln w="28575">
            <a:solidFill>
              <a:srgbClr val="32323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lnSpc>
                <a:spcPct val="85000"/>
              </a:lnSpc>
              <a:spcBef>
                <a:spcPts val="1200"/>
              </a:spcBef>
              <a:defRPr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Constant</a:t>
            </a:r>
          </a:p>
        </p:txBody>
      </p:sp>
      <p:sp>
        <p:nvSpPr>
          <p:cNvPr id="494" name="Shape 494"/>
          <p:cNvSpPr/>
          <p:nvPr/>
        </p:nvSpPr>
        <p:spPr>
          <a:xfrm>
            <a:off x="3522228" y="5684673"/>
            <a:ext cx="1233488" cy="401326"/>
          </a:xfrm>
          <a:prstGeom prst="rect">
            <a:avLst/>
          </a:prstGeom>
          <a:solidFill>
            <a:srgbClr val="FFFFFF"/>
          </a:solidFill>
          <a:ln w="28575">
            <a:solidFill>
              <a:srgbClr val="32323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  <a:defRPr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1</a:t>
            </a:r>
            <a:r>
              <a:rPr baseline="30000"/>
              <a:t>st</a:t>
            </a:r>
            <a:r>
              <a:t> Order</a:t>
            </a:r>
          </a:p>
        </p:txBody>
      </p:sp>
      <p:sp>
        <p:nvSpPr>
          <p:cNvPr id="495" name="Shape 495"/>
          <p:cNvSpPr/>
          <p:nvPr/>
        </p:nvSpPr>
        <p:spPr>
          <a:xfrm>
            <a:off x="4876443" y="5686262"/>
            <a:ext cx="1233489" cy="401326"/>
          </a:xfrm>
          <a:prstGeom prst="rect">
            <a:avLst/>
          </a:prstGeom>
          <a:solidFill>
            <a:srgbClr val="FFFFFF"/>
          </a:solidFill>
          <a:ln w="28575">
            <a:solidFill>
              <a:srgbClr val="32323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  <a:defRPr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2</a:t>
            </a:r>
            <a:r>
              <a:rPr baseline="30000"/>
              <a:t>nd</a:t>
            </a:r>
            <a:r>
              <a:t> Order</a:t>
            </a:r>
          </a:p>
        </p:txBody>
      </p:sp>
      <p:sp>
        <p:nvSpPr>
          <p:cNvPr id="496" name="Shape 496"/>
          <p:cNvSpPr/>
          <p:nvPr/>
        </p:nvSpPr>
        <p:spPr>
          <a:xfrm>
            <a:off x="6336943" y="5684673"/>
            <a:ext cx="1233488" cy="401326"/>
          </a:xfrm>
          <a:prstGeom prst="rect">
            <a:avLst/>
          </a:prstGeom>
          <a:solidFill>
            <a:srgbClr val="FFFFFF"/>
          </a:solidFill>
          <a:ln w="28575">
            <a:solidFill>
              <a:srgbClr val="323232"/>
            </a:solidFill>
            <a:miter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lnSpc>
                <a:spcPct val="85000"/>
              </a:lnSpc>
              <a:spcBef>
                <a:spcPts val="1200"/>
              </a:spcBef>
              <a:defRPr sz="20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3</a:t>
            </a:r>
            <a:r>
              <a:rPr baseline="30000"/>
              <a:t>rd</a:t>
            </a:r>
            <a:r>
              <a:t> Order</a:t>
            </a:r>
          </a:p>
        </p:txBody>
      </p:sp>
      <p:sp>
        <p:nvSpPr>
          <p:cNvPr id="497" name="Shape 497"/>
          <p:cNvSpPr/>
          <p:nvPr/>
        </p:nvSpPr>
        <p:spPr>
          <a:xfrm>
            <a:off x="2550796" y="372228"/>
            <a:ext cx="4018264" cy="5319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3D: Spherical harmonics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Shape 499"/>
          <p:cNvSpPr/>
          <p:nvPr>
            <p:ph type="body" sz="quarter" idx="4294967295"/>
          </p:nvPr>
        </p:nvSpPr>
        <p:spPr>
          <a:xfrm>
            <a:off x="832018" y="427000"/>
            <a:ext cx="7772401" cy="897795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3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What are the spherical harmonics </a:t>
            </a:r>
            <a:r>
              <a:rPr i="1"/>
              <a:t>Y</a:t>
            </a:r>
            <a:r>
              <a:rPr baseline="-25000" i="1"/>
              <a:t>l</a:t>
            </a:r>
            <a:r>
              <a:rPr baseline="30000" i="1"/>
              <a:t>m</a:t>
            </a:r>
            <a:r>
              <a:rPr i="1"/>
              <a:t> ?</a:t>
            </a:r>
          </a:p>
        </p:txBody>
      </p:sp>
      <p:pic>
        <p:nvPicPr>
          <p:cNvPr id="500" name="image49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65575" y="1324794"/>
            <a:ext cx="3734064" cy="51343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2" name="image5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99433" y="4014184"/>
            <a:ext cx="1869393" cy="2093208"/>
          </a:xfrm>
          <a:prstGeom prst="rect">
            <a:avLst/>
          </a:prstGeom>
          <a:ln w="12700">
            <a:miter lim="400000"/>
          </a:ln>
        </p:spPr>
      </p:pic>
      <p:pic>
        <p:nvPicPr>
          <p:cNvPr id="503" name="image5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6095" y="4014185"/>
            <a:ext cx="1869396" cy="2093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4" name="image52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699433" y="1680560"/>
            <a:ext cx="1869394" cy="2093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505" name="image53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6095" y="1680560"/>
            <a:ext cx="1869396" cy="2093210"/>
          </a:xfrm>
          <a:prstGeom prst="rect">
            <a:avLst/>
          </a:prstGeom>
          <a:ln w="12700">
            <a:miter lim="400000"/>
          </a:ln>
        </p:spPr>
      </p:pic>
      <p:sp>
        <p:nvSpPr>
          <p:cNvPr id="506" name="Shape 506"/>
          <p:cNvSpPr/>
          <p:nvPr/>
        </p:nvSpPr>
        <p:spPr>
          <a:xfrm>
            <a:off x="1791136" y="407190"/>
            <a:ext cx="6005673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Importance of Rotational Invariance</a:t>
            </a:r>
          </a:p>
        </p:txBody>
      </p:sp>
      <p:sp>
        <p:nvSpPr>
          <p:cNvPr id="507" name="Shape 507"/>
          <p:cNvSpPr/>
          <p:nvPr/>
        </p:nvSpPr>
        <p:spPr>
          <a:xfrm>
            <a:off x="5849956" y="2374795"/>
            <a:ext cx="2457857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Shapes are unchanged</a:t>
            </a:r>
          </a:p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by rotation</a:t>
            </a:r>
          </a:p>
        </p:txBody>
      </p:sp>
      <p:sp>
        <p:nvSpPr>
          <p:cNvPr id="508" name="Shape 508"/>
          <p:cNvSpPr/>
          <p:nvPr/>
        </p:nvSpPr>
        <p:spPr>
          <a:xfrm>
            <a:off x="2171487" y="3397694"/>
            <a:ext cx="193885" cy="891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52"/>
                </a:moveTo>
                <a:lnTo>
                  <a:pt x="5400" y="19252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52"/>
                </a:lnTo>
                <a:lnTo>
                  <a:pt x="21600" y="19252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09" name="Shape 509"/>
          <p:cNvSpPr/>
          <p:nvPr/>
        </p:nvSpPr>
        <p:spPr>
          <a:xfrm>
            <a:off x="4534151" y="3397694"/>
            <a:ext cx="193884" cy="89194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9252"/>
                </a:moveTo>
                <a:lnTo>
                  <a:pt x="5400" y="19252"/>
                </a:lnTo>
                <a:lnTo>
                  <a:pt x="5400" y="0"/>
                </a:lnTo>
                <a:lnTo>
                  <a:pt x="16200" y="0"/>
                </a:lnTo>
                <a:lnTo>
                  <a:pt x="16200" y="19252"/>
                </a:lnTo>
                <a:lnTo>
                  <a:pt x="21600" y="19252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10" name="Shape 510"/>
          <p:cNvSpPr/>
          <p:nvPr/>
        </p:nvSpPr>
        <p:spPr>
          <a:xfrm>
            <a:off x="3189708" y="2782663"/>
            <a:ext cx="431838" cy="15391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0" y="8640"/>
                </a:lnTo>
                <a:close/>
                <a:moveTo>
                  <a:pt x="0" y="12960"/>
                </a:moveTo>
                <a:lnTo>
                  <a:pt x="21600" y="1296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511" name="Shape 511"/>
          <p:cNvSpPr/>
          <p:nvPr/>
        </p:nvSpPr>
        <p:spPr>
          <a:xfrm>
            <a:off x="3139253" y="4958589"/>
            <a:ext cx="474583" cy="27146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4450"/>
                </a:moveTo>
                <a:lnTo>
                  <a:pt x="10576" y="4450"/>
                </a:lnTo>
                <a:lnTo>
                  <a:pt x="11502" y="0"/>
                </a:lnTo>
                <a:lnTo>
                  <a:pt x="14233" y="1738"/>
                </a:lnTo>
                <a:lnTo>
                  <a:pt x="13668" y="4450"/>
                </a:lnTo>
                <a:lnTo>
                  <a:pt x="21600" y="4450"/>
                </a:lnTo>
                <a:lnTo>
                  <a:pt x="21600" y="9530"/>
                </a:lnTo>
                <a:lnTo>
                  <a:pt x="12611" y="9530"/>
                </a:lnTo>
                <a:lnTo>
                  <a:pt x="12082" y="12070"/>
                </a:lnTo>
                <a:lnTo>
                  <a:pt x="21600" y="12070"/>
                </a:lnTo>
                <a:lnTo>
                  <a:pt x="21600" y="17150"/>
                </a:lnTo>
                <a:lnTo>
                  <a:pt x="11024" y="17150"/>
                </a:lnTo>
                <a:lnTo>
                  <a:pt x="10098" y="21600"/>
                </a:lnTo>
                <a:lnTo>
                  <a:pt x="7367" y="19862"/>
                </a:lnTo>
                <a:lnTo>
                  <a:pt x="7932" y="17150"/>
                </a:lnTo>
                <a:lnTo>
                  <a:pt x="0" y="17150"/>
                </a:lnTo>
                <a:lnTo>
                  <a:pt x="0" y="12070"/>
                </a:lnTo>
                <a:lnTo>
                  <a:pt x="8989" y="12070"/>
                </a:lnTo>
                <a:lnTo>
                  <a:pt x="9518" y="9530"/>
                </a:lnTo>
                <a:lnTo>
                  <a:pt x="0" y="9530"/>
                </a:lnTo>
                <a:close/>
              </a:path>
            </a:pathLst>
          </a:custGeom>
          <a:solidFill>
            <a:srgbClr val="000000"/>
          </a:solidFill>
          <a:ln w="12700">
            <a:miter lim="400000"/>
          </a:ln>
        </p:spPr>
        <p:txBody>
          <a:bodyPr lIns="45719" rIns="45719" anchor="ctr"/>
          <a:lstStyle/>
          <a:p>
            <a:pPr algn="ctr"/>
          </a:p>
        </p:txBody>
      </p:sp>
      <p:sp>
        <p:nvSpPr>
          <p:cNvPr id="512" name="Shape 512"/>
          <p:cNvSpPr/>
          <p:nvPr/>
        </p:nvSpPr>
        <p:spPr>
          <a:xfrm>
            <a:off x="5694850" y="4296869"/>
            <a:ext cx="2688789" cy="1297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Shape descriptors may</a:t>
            </a:r>
          </a:p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be sensitive to rotation:</a:t>
            </a:r>
          </a:p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for example, the c</a:t>
            </a:r>
            <a:r>
              <a:rPr baseline="-25000"/>
              <a:t>l,m</a:t>
            </a:r>
            <a:endParaRPr baseline="-25000"/>
          </a:p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are not rotation invariant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Shape 514"/>
          <p:cNvSpPr/>
          <p:nvPr/>
        </p:nvSpPr>
        <p:spPr>
          <a:xfrm>
            <a:off x="1780478" y="338402"/>
            <a:ext cx="5295465" cy="5440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Restoring Rotational Invariance</a:t>
            </a:r>
          </a:p>
        </p:txBody>
      </p:sp>
      <p:pic>
        <p:nvPicPr>
          <p:cNvPr id="515" name="image5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237894" y="2055340"/>
            <a:ext cx="2970340" cy="787591"/>
          </a:xfrm>
          <a:prstGeom prst="rect">
            <a:avLst/>
          </a:prstGeom>
          <a:ln w="12700">
            <a:miter lim="400000"/>
          </a:ln>
        </p:spPr>
      </p:pic>
      <p:sp>
        <p:nvSpPr>
          <p:cNvPr id="516" name="Shape 516"/>
          <p:cNvSpPr/>
          <p:nvPr/>
        </p:nvSpPr>
        <p:spPr>
          <a:xfrm>
            <a:off x="4237894" y="1397318"/>
            <a:ext cx="1178234" cy="39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Note that:</a:t>
            </a:r>
          </a:p>
        </p:txBody>
      </p:sp>
      <p:sp>
        <p:nvSpPr>
          <p:cNvPr id="517" name="Shape 517"/>
          <p:cNvSpPr/>
          <p:nvPr/>
        </p:nvSpPr>
        <p:spPr>
          <a:xfrm>
            <a:off x="4237894" y="3063619"/>
            <a:ext cx="1155705" cy="39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However:</a:t>
            </a:r>
          </a:p>
        </p:txBody>
      </p:sp>
      <p:pic>
        <p:nvPicPr>
          <p:cNvPr id="518" name="image57.png" descr="Vector_RotInv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34221" y="1397318"/>
            <a:ext cx="3261145" cy="27856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19" name="image55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37894" y="3751964"/>
            <a:ext cx="4274669" cy="449965"/>
          </a:xfrm>
          <a:prstGeom prst="rect">
            <a:avLst/>
          </a:prstGeom>
          <a:ln w="12700">
            <a:miter lim="400000"/>
          </a:ln>
        </p:spPr>
      </p:pic>
      <p:sp>
        <p:nvSpPr>
          <p:cNvPr id="520" name="Shape 520"/>
          <p:cNvSpPr/>
          <p:nvPr/>
        </p:nvSpPr>
        <p:spPr>
          <a:xfrm>
            <a:off x="475013" y="4876584"/>
            <a:ext cx="4923381" cy="40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Invariant spherical harmonics descriptors:</a:t>
            </a:r>
          </a:p>
        </p:txBody>
      </p:sp>
      <p:sp>
        <p:nvSpPr>
          <p:cNvPr id="521" name="Shape 521"/>
          <p:cNvSpPr/>
          <p:nvPr/>
        </p:nvSpPr>
        <p:spPr>
          <a:xfrm>
            <a:off x="1357180" y="5725743"/>
            <a:ext cx="1634755" cy="4210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l,m</a:t>
            </a:r>
            <a:r>
              <a:rPr baseline="-25000" i="0"/>
              <a:t>  </a:t>
            </a:r>
            <a:r>
              <a:rPr i="0"/>
              <a:t>for all </a:t>
            </a:r>
            <a:r>
              <a:t>l, m </a:t>
            </a:r>
          </a:p>
        </p:txBody>
      </p:sp>
      <p:pic>
        <p:nvPicPr>
          <p:cNvPr id="522" name="image56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696721" y="5307472"/>
            <a:ext cx="1754882" cy="995306"/>
          </a:xfrm>
          <a:prstGeom prst="rect">
            <a:avLst/>
          </a:prstGeom>
          <a:ln w="12700">
            <a:miter lim="400000"/>
          </a:ln>
        </p:spPr>
      </p:pic>
      <p:sp>
        <p:nvSpPr>
          <p:cNvPr id="523" name="Shape 523"/>
          <p:cNvSpPr/>
          <p:nvPr/>
        </p:nvSpPr>
        <p:spPr>
          <a:xfrm>
            <a:off x="3470502" y="5725743"/>
            <a:ext cx="767393" cy="217292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0000"/>
          </a:solidFill>
          <a:ln w="12700">
            <a:miter lim="400000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5" name="image5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445025" y="4582078"/>
            <a:ext cx="4838701" cy="1963737"/>
          </a:xfrm>
          <a:prstGeom prst="rect">
            <a:avLst/>
          </a:prstGeom>
          <a:ln w="12700">
            <a:miter lim="400000"/>
          </a:ln>
        </p:spPr>
      </p:pic>
      <p:pic>
        <p:nvPicPr>
          <p:cNvPr id="526" name="image47.png"/>
          <p:cNvPicPr>
            <a:picLocks noChangeAspect="1"/>
          </p:cNvPicPr>
          <p:nvPr/>
        </p:nvPicPr>
        <p:blipFill>
          <a:blip r:embed="rId3">
            <a:extLst/>
          </a:blip>
          <a:srcRect l="41291" t="0" r="40919" b="78237"/>
          <a:stretch>
            <a:fillRect/>
          </a:stretch>
        </p:blipFill>
        <p:spPr>
          <a:xfrm rot="16200000">
            <a:off x="2270401" y="2490125"/>
            <a:ext cx="791369" cy="545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527" name="image47.png"/>
          <p:cNvPicPr>
            <a:picLocks noChangeAspect="1"/>
          </p:cNvPicPr>
          <p:nvPr/>
        </p:nvPicPr>
        <p:blipFill>
          <a:blip r:embed="rId3">
            <a:extLst/>
          </a:blip>
          <a:srcRect l="26981" t="21315" r="26808" b="53268"/>
          <a:stretch>
            <a:fillRect/>
          </a:stretch>
        </p:blipFill>
        <p:spPr>
          <a:xfrm rot="16200000">
            <a:off x="2970506" y="2381712"/>
            <a:ext cx="2055619" cy="636920"/>
          </a:xfrm>
          <a:prstGeom prst="rect">
            <a:avLst/>
          </a:prstGeom>
          <a:ln w="12700">
            <a:miter lim="400000"/>
          </a:ln>
        </p:spPr>
      </p:pic>
      <p:pic>
        <p:nvPicPr>
          <p:cNvPr id="528" name="image47.png"/>
          <p:cNvPicPr>
            <a:picLocks noChangeAspect="1"/>
          </p:cNvPicPr>
          <p:nvPr/>
        </p:nvPicPr>
        <p:blipFill>
          <a:blip r:embed="rId3">
            <a:extLst/>
          </a:blip>
          <a:srcRect l="0" t="71503" r="0" b="384"/>
          <a:stretch>
            <a:fillRect/>
          </a:stretch>
        </p:blipFill>
        <p:spPr>
          <a:xfrm rot="16200000">
            <a:off x="4619322" y="2197542"/>
            <a:ext cx="4448445" cy="704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529" name="image47.png"/>
          <p:cNvPicPr>
            <a:picLocks noChangeAspect="1"/>
          </p:cNvPicPr>
          <p:nvPr/>
        </p:nvPicPr>
        <p:blipFill>
          <a:blip r:embed="rId3">
            <a:extLst/>
          </a:blip>
          <a:srcRect l="14832" t="44546" r="15094" b="28497"/>
          <a:stretch>
            <a:fillRect/>
          </a:stretch>
        </p:blipFill>
        <p:spPr>
          <a:xfrm rot="16200000">
            <a:off x="3848887" y="2296573"/>
            <a:ext cx="3117207" cy="675522"/>
          </a:xfrm>
          <a:prstGeom prst="rect">
            <a:avLst/>
          </a:prstGeom>
          <a:ln w="12700">
            <a:miter lim="400000"/>
          </a:ln>
        </p:spPr>
      </p:pic>
      <p:sp>
        <p:nvSpPr>
          <p:cNvPr id="530" name="Shape 530"/>
          <p:cNvSpPr/>
          <p:nvPr/>
        </p:nvSpPr>
        <p:spPr>
          <a:xfrm>
            <a:off x="1936315" y="2619417"/>
            <a:ext cx="24418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=</a:t>
            </a:r>
          </a:p>
        </p:txBody>
      </p:sp>
      <p:sp>
        <p:nvSpPr>
          <p:cNvPr id="531" name="Shape 531"/>
          <p:cNvSpPr/>
          <p:nvPr/>
        </p:nvSpPr>
        <p:spPr>
          <a:xfrm>
            <a:off x="3119310" y="2619417"/>
            <a:ext cx="19534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532" name="Shape 532"/>
          <p:cNvSpPr/>
          <p:nvPr/>
        </p:nvSpPr>
        <p:spPr>
          <a:xfrm>
            <a:off x="4572001" y="2619417"/>
            <a:ext cx="19534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533" name="Shape 533"/>
          <p:cNvSpPr/>
          <p:nvPr/>
        </p:nvSpPr>
        <p:spPr>
          <a:xfrm>
            <a:off x="6032501" y="2619417"/>
            <a:ext cx="195349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534" name="Shape 534"/>
          <p:cNvSpPr/>
          <p:nvPr/>
        </p:nvSpPr>
        <p:spPr>
          <a:xfrm>
            <a:off x="7499273" y="2619417"/>
            <a:ext cx="244186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1000"/>
              </a:spcBef>
            </a:lvl1pPr>
          </a:lstStyle>
          <a:p>
            <a:pPr/>
            <a:r>
              <a:t>+</a:t>
            </a:r>
          </a:p>
        </p:txBody>
      </p:sp>
      <p:sp>
        <p:nvSpPr>
          <p:cNvPr id="535" name="Shape 535"/>
          <p:cNvSpPr/>
          <p:nvPr/>
        </p:nvSpPr>
        <p:spPr>
          <a:xfrm>
            <a:off x="7880273" y="2227002"/>
            <a:ext cx="838201" cy="764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spcBef>
                <a:spcPts val="2600"/>
              </a:spcBef>
              <a:defRPr sz="4400"/>
            </a:lvl1pPr>
          </a:lstStyle>
          <a:p>
            <a:pPr/>
            <a:r>
              <a:t>…</a:t>
            </a:r>
          </a:p>
        </p:txBody>
      </p:sp>
      <p:pic>
        <p:nvPicPr>
          <p:cNvPr id="536" name="image48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2346" y="1679206"/>
            <a:ext cx="1463971" cy="2305393"/>
          </a:xfrm>
          <a:prstGeom prst="rect">
            <a:avLst/>
          </a:prstGeom>
          <a:ln w="12700">
            <a:miter lim="400000"/>
          </a:ln>
        </p:spPr>
      </p:pic>
      <p:sp>
        <p:nvSpPr>
          <p:cNvPr id="537" name="Shape 537"/>
          <p:cNvSpPr/>
          <p:nvPr/>
        </p:nvSpPr>
        <p:spPr>
          <a:xfrm>
            <a:off x="2393406" y="2973823"/>
            <a:ext cx="447115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0,0</a:t>
            </a:r>
          </a:p>
        </p:txBody>
      </p:sp>
      <p:sp>
        <p:nvSpPr>
          <p:cNvPr id="538" name="Shape 538"/>
          <p:cNvSpPr/>
          <p:nvPr/>
        </p:nvSpPr>
        <p:spPr>
          <a:xfrm>
            <a:off x="4178384" y="1792884"/>
            <a:ext cx="447115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1,1</a:t>
            </a:r>
          </a:p>
        </p:txBody>
      </p:sp>
      <p:sp>
        <p:nvSpPr>
          <p:cNvPr id="539" name="Shape 539"/>
          <p:cNvSpPr/>
          <p:nvPr/>
        </p:nvSpPr>
        <p:spPr>
          <a:xfrm>
            <a:off x="4178384" y="2434750"/>
            <a:ext cx="447115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1,0</a:t>
            </a:r>
          </a:p>
        </p:txBody>
      </p:sp>
      <p:sp>
        <p:nvSpPr>
          <p:cNvPr id="540" name="Shape 540"/>
          <p:cNvSpPr/>
          <p:nvPr/>
        </p:nvSpPr>
        <p:spPr>
          <a:xfrm>
            <a:off x="4178384" y="3158489"/>
            <a:ext cx="497865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1,-1</a:t>
            </a:r>
          </a:p>
        </p:txBody>
      </p:sp>
      <p:sp>
        <p:nvSpPr>
          <p:cNvPr id="541" name="Shape 541"/>
          <p:cNvSpPr/>
          <p:nvPr/>
        </p:nvSpPr>
        <p:spPr>
          <a:xfrm>
            <a:off x="5738017" y="1075732"/>
            <a:ext cx="447116" cy="39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2,2</a:t>
            </a:r>
          </a:p>
        </p:txBody>
      </p:sp>
      <p:sp>
        <p:nvSpPr>
          <p:cNvPr id="542" name="Shape 542"/>
          <p:cNvSpPr/>
          <p:nvPr/>
        </p:nvSpPr>
        <p:spPr>
          <a:xfrm>
            <a:off x="5738017" y="1792884"/>
            <a:ext cx="447116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2,1</a:t>
            </a:r>
          </a:p>
        </p:txBody>
      </p:sp>
      <p:sp>
        <p:nvSpPr>
          <p:cNvPr id="543" name="Shape 543"/>
          <p:cNvSpPr/>
          <p:nvPr/>
        </p:nvSpPr>
        <p:spPr>
          <a:xfrm>
            <a:off x="5738017" y="2434750"/>
            <a:ext cx="447116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2,0</a:t>
            </a:r>
          </a:p>
        </p:txBody>
      </p:sp>
      <p:sp>
        <p:nvSpPr>
          <p:cNvPr id="544" name="Shape 544"/>
          <p:cNvSpPr/>
          <p:nvPr/>
        </p:nvSpPr>
        <p:spPr>
          <a:xfrm>
            <a:off x="5738017" y="3081082"/>
            <a:ext cx="497866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2,-1</a:t>
            </a:r>
          </a:p>
        </p:txBody>
      </p:sp>
      <p:sp>
        <p:nvSpPr>
          <p:cNvPr id="545" name="Shape 545"/>
          <p:cNvSpPr/>
          <p:nvPr/>
        </p:nvSpPr>
        <p:spPr>
          <a:xfrm>
            <a:off x="5738017" y="3727982"/>
            <a:ext cx="497866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2,-2</a:t>
            </a:r>
          </a:p>
        </p:txBody>
      </p:sp>
      <p:sp>
        <p:nvSpPr>
          <p:cNvPr id="546" name="Shape 546"/>
          <p:cNvSpPr/>
          <p:nvPr/>
        </p:nvSpPr>
        <p:spPr>
          <a:xfrm>
            <a:off x="7195783" y="1075732"/>
            <a:ext cx="447115" cy="39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3,2</a:t>
            </a:r>
          </a:p>
        </p:txBody>
      </p:sp>
      <p:sp>
        <p:nvSpPr>
          <p:cNvPr id="547" name="Shape 547"/>
          <p:cNvSpPr/>
          <p:nvPr/>
        </p:nvSpPr>
        <p:spPr>
          <a:xfrm>
            <a:off x="7195783" y="1792884"/>
            <a:ext cx="447115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3,1</a:t>
            </a:r>
          </a:p>
        </p:txBody>
      </p:sp>
      <p:sp>
        <p:nvSpPr>
          <p:cNvPr id="548" name="Shape 548"/>
          <p:cNvSpPr/>
          <p:nvPr/>
        </p:nvSpPr>
        <p:spPr>
          <a:xfrm>
            <a:off x="7195783" y="2434750"/>
            <a:ext cx="447115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3,0</a:t>
            </a:r>
          </a:p>
        </p:txBody>
      </p:sp>
      <p:sp>
        <p:nvSpPr>
          <p:cNvPr id="549" name="Shape 549"/>
          <p:cNvSpPr/>
          <p:nvPr/>
        </p:nvSpPr>
        <p:spPr>
          <a:xfrm>
            <a:off x="7195783" y="3081082"/>
            <a:ext cx="497866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3,-1</a:t>
            </a:r>
          </a:p>
        </p:txBody>
      </p:sp>
      <p:sp>
        <p:nvSpPr>
          <p:cNvPr id="550" name="Shape 550"/>
          <p:cNvSpPr/>
          <p:nvPr/>
        </p:nvSpPr>
        <p:spPr>
          <a:xfrm>
            <a:off x="7195783" y="3727982"/>
            <a:ext cx="497866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3,-2</a:t>
            </a:r>
          </a:p>
        </p:txBody>
      </p:sp>
      <p:sp>
        <p:nvSpPr>
          <p:cNvPr id="551" name="Shape 551"/>
          <p:cNvSpPr/>
          <p:nvPr/>
        </p:nvSpPr>
        <p:spPr>
          <a:xfrm>
            <a:off x="7195783" y="542920"/>
            <a:ext cx="447115" cy="391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3,3</a:t>
            </a:r>
          </a:p>
        </p:txBody>
      </p:sp>
      <p:sp>
        <p:nvSpPr>
          <p:cNvPr id="552" name="Shape 552"/>
          <p:cNvSpPr/>
          <p:nvPr/>
        </p:nvSpPr>
        <p:spPr>
          <a:xfrm>
            <a:off x="7195783" y="4212745"/>
            <a:ext cx="497866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</a:t>
            </a:r>
            <a:r>
              <a:rPr baseline="-25000"/>
              <a:t>3,-3</a:t>
            </a:r>
          </a:p>
        </p:txBody>
      </p:sp>
      <p:sp>
        <p:nvSpPr>
          <p:cNvPr id="553" name="Shape 553"/>
          <p:cNvSpPr/>
          <p:nvPr/>
        </p:nvSpPr>
        <p:spPr>
          <a:xfrm>
            <a:off x="2393406" y="3741656"/>
            <a:ext cx="345428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</a:t>
            </a:r>
            <a:r>
              <a:rPr baseline="-25000"/>
              <a:t>0</a:t>
            </a:r>
          </a:p>
        </p:txBody>
      </p:sp>
      <p:sp>
        <p:nvSpPr>
          <p:cNvPr id="554" name="Shape 554"/>
          <p:cNvSpPr/>
          <p:nvPr/>
        </p:nvSpPr>
        <p:spPr>
          <a:xfrm>
            <a:off x="4178384" y="3984597"/>
            <a:ext cx="345428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</a:t>
            </a:r>
            <a:r>
              <a:rPr baseline="-25000"/>
              <a:t>1</a:t>
            </a:r>
          </a:p>
        </p:txBody>
      </p:sp>
      <p:sp>
        <p:nvSpPr>
          <p:cNvPr id="555" name="Shape 555"/>
          <p:cNvSpPr/>
          <p:nvPr/>
        </p:nvSpPr>
        <p:spPr>
          <a:xfrm>
            <a:off x="5741563" y="4516947"/>
            <a:ext cx="345429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</a:t>
            </a:r>
            <a:r>
              <a:rPr baseline="-25000"/>
              <a:t>2</a:t>
            </a:r>
          </a:p>
        </p:txBody>
      </p:sp>
      <p:sp>
        <p:nvSpPr>
          <p:cNvPr id="556" name="Shape 556"/>
          <p:cNvSpPr/>
          <p:nvPr/>
        </p:nvSpPr>
        <p:spPr>
          <a:xfrm>
            <a:off x="7256129" y="4886280"/>
            <a:ext cx="345429" cy="391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G</a:t>
            </a:r>
            <a:r>
              <a:rPr baseline="-25000"/>
              <a:t>3</a:t>
            </a:r>
          </a:p>
        </p:txBody>
      </p:sp>
      <p:sp>
        <p:nvSpPr>
          <p:cNvPr id="557" name="Shape 557"/>
          <p:cNvSpPr/>
          <p:nvPr/>
        </p:nvSpPr>
        <p:spPr>
          <a:xfrm>
            <a:off x="2636807" y="3343156"/>
            <a:ext cx="106636" cy="39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710"/>
                </a:moveTo>
                <a:lnTo>
                  <a:pt x="5400" y="1871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710"/>
                </a:lnTo>
                <a:lnTo>
                  <a:pt x="21600" y="1871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8" name="Shape 558"/>
          <p:cNvSpPr/>
          <p:nvPr/>
        </p:nvSpPr>
        <p:spPr>
          <a:xfrm>
            <a:off x="4316774" y="3586097"/>
            <a:ext cx="106636" cy="39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710"/>
                </a:moveTo>
                <a:lnTo>
                  <a:pt x="5400" y="1871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710"/>
                </a:lnTo>
                <a:lnTo>
                  <a:pt x="21600" y="1871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59" name="Shape 559"/>
          <p:cNvSpPr/>
          <p:nvPr/>
        </p:nvSpPr>
        <p:spPr>
          <a:xfrm>
            <a:off x="5925865" y="4154678"/>
            <a:ext cx="106636" cy="39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710"/>
                </a:moveTo>
                <a:lnTo>
                  <a:pt x="5400" y="1871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710"/>
                </a:lnTo>
                <a:lnTo>
                  <a:pt x="21600" y="1871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0" name="Shape 560"/>
          <p:cNvSpPr/>
          <p:nvPr/>
        </p:nvSpPr>
        <p:spPr>
          <a:xfrm>
            <a:off x="7392637" y="4582078"/>
            <a:ext cx="106636" cy="3985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18710"/>
                </a:moveTo>
                <a:lnTo>
                  <a:pt x="5400" y="18710"/>
                </a:lnTo>
                <a:lnTo>
                  <a:pt x="5400" y="0"/>
                </a:lnTo>
                <a:lnTo>
                  <a:pt x="16200" y="0"/>
                </a:lnTo>
                <a:lnTo>
                  <a:pt x="16200" y="18710"/>
                </a:lnTo>
                <a:lnTo>
                  <a:pt x="21600" y="18710"/>
                </a:lnTo>
                <a:lnTo>
                  <a:pt x="10800" y="21600"/>
                </a:lnTo>
                <a:close/>
              </a:path>
            </a:pathLst>
          </a:cu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sp>
        <p:nvSpPr>
          <p:cNvPr id="561" name="Shape 561"/>
          <p:cNvSpPr/>
          <p:nvPr/>
        </p:nvSpPr>
        <p:spPr>
          <a:xfrm flipH="1">
            <a:off x="2636013" y="4193732"/>
            <a:ext cx="1589" cy="360243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2" name="Shape 562"/>
          <p:cNvSpPr/>
          <p:nvPr/>
        </p:nvSpPr>
        <p:spPr>
          <a:xfrm flipH="1">
            <a:off x="2879691" y="4353929"/>
            <a:ext cx="1541837" cy="1909040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3" name="Shape 563"/>
          <p:cNvSpPr/>
          <p:nvPr/>
        </p:nvSpPr>
        <p:spPr>
          <a:xfrm flipH="1">
            <a:off x="3314658" y="4886280"/>
            <a:ext cx="2430593" cy="921024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4" name="Shape 564"/>
          <p:cNvSpPr/>
          <p:nvPr/>
        </p:nvSpPr>
        <p:spPr>
          <a:xfrm flipH="1">
            <a:off x="3679856" y="5255610"/>
            <a:ext cx="3603872" cy="891018"/>
          </a:xfrm>
          <a:prstGeom prst="line">
            <a:avLst/>
          </a:prstGeom>
          <a:ln w="42500">
            <a:solidFill>
              <a:schemeClr val="accent3"/>
            </a:solidFill>
            <a:tailEnd type="triangle"/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/>
          <a:lstStyle/>
          <a:p>
            <a:pPr/>
          </a:p>
        </p:txBody>
      </p:sp>
      <p:sp>
        <p:nvSpPr>
          <p:cNvPr id="565" name="Shape 565"/>
          <p:cNvSpPr/>
          <p:nvPr/>
        </p:nvSpPr>
        <p:spPr>
          <a:xfrm>
            <a:off x="472346" y="358254"/>
            <a:ext cx="5474821" cy="433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Invariant spherical harmonics descriptors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7" name="image59.png" descr="StarShap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05366" y="2103501"/>
            <a:ext cx="3099585" cy="2775807"/>
          </a:xfrm>
          <a:prstGeom prst="rect">
            <a:avLst/>
          </a:prstGeom>
          <a:ln w="12700">
            <a:miter lim="400000"/>
          </a:ln>
        </p:spPr>
      </p:pic>
      <p:sp>
        <p:nvSpPr>
          <p:cNvPr id="568" name="Shape 568"/>
          <p:cNvSpPr/>
          <p:nvPr/>
        </p:nvSpPr>
        <p:spPr>
          <a:xfrm>
            <a:off x="2055158" y="503678"/>
            <a:ext cx="5059962" cy="4335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5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Some issues with Spherical Harmonics</a:t>
            </a:r>
          </a:p>
        </p:txBody>
      </p:sp>
      <p:sp>
        <p:nvSpPr>
          <p:cNvPr id="569" name="Shape 569"/>
          <p:cNvSpPr/>
          <p:nvPr/>
        </p:nvSpPr>
        <p:spPr>
          <a:xfrm>
            <a:off x="3861606" y="1909853"/>
            <a:ext cx="4899383" cy="24174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i="1"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Spherical harmonics are surface-based: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require a parametrization of the surface 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(usually triangulation)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are appropriate for star-shaped objects</a:t>
            </a:r>
          </a:p>
          <a:p>
            <a:pPr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</a:p>
          <a:p>
            <a:pPr>
              <a:buSzPct val="100000"/>
              <a:buChar char="-"/>
              <a:defRPr sz="2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They lose content information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" name="image7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400800" y="2073275"/>
            <a:ext cx="2286000" cy="127952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2" name="image6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05237" y="3779837"/>
            <a:ext cx="1028701" cy="1027113"/>
          </a:xfrm>
          <a:prstGeom prst="rect">
            <a:avLst/>
          </a:prstGeom>
          <a:ln w="12700">
            <a:miter lim="400000"/>
          </a:ln>
        </p:spPr>
      </p:pic>
      <p:sp>
        <p:nvSpPr>
          <p:cNvPr id="573" name="Shape 573"/>
          <p:cNvSpPr/>
          <p:nvPr>
            <p:ph type="title" idx="4294967295"/>
          </p:nvPr>
        </p:nvSpPr>
        <p:spPr>
          <a:xfrm>
            <a:off x="2023285" y="328461"/>
            <a:ext cx="4859307" cy="658359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From Surface to Volume</a:t>
            </a:r>
          </a:p>
        </p:txBody>
      </p:sp>
      <p:sp>
        <p:nvSpPr>
          <p:cNvPr id="574" name="Shape 574"/>
          <p:cNvSpPr/>
          <p:nvPr>
            <p:ph type="body" idx="4294967295"/>
          </p:nvPr>
        </p:nvSpPr>
        <p:spPr>
          <a:xfrm>
            <a:off x="381794" y="1182687"/>
            <a:ext cx="8183561" cy="4187826"/>
          </a:xfrm>
          <a:prstGeom prst="rect">
            <a:avLst/>
          </a:prstGeom>
        </p:spPr>
        <p:txBody>
          <a:bodyPr/>
          <a:lstStyle/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Consider a set of concentric spheres over the object</a:t>
            </a:r>
          </a:p>
          <a:p>
            <a:pPr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Compute harmonic representation of each sphere independently</a:t>
            </a:r>
          </a:p>
        </p:txBody>
      </p:sp>
      <p:pic>
        <p:nvPicPr>
          <p:cNvPr id="575" name="image6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81793" y="2732088"/>
            <a:ext cx="1111251" cy="111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6" name="image62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381793" y="3551237"/>
            <a:ext cx="1111251" cy="111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image63.png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381793" y="4637087"/>
            <a:ext cx="1111251" cy="1111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image64.png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304925" y="2765425"/>
            <a:ext cx="1008063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image65.png"/>
          <p:cNvPicPr>
            <a:picLocks noChangeAspect="1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2165350" y="2765425"/>
            <a:ext cx="10287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image66.png"/>
          <p:cNvPicPr>
            <a:picLocks noChangeAspect="1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3027363" y="2765425"/>
            <a:ext cx="1027113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image67.png"/>
          <p:cNvPicPr>
            <a:picLocks noChangeAspect="1"/>
          </p:cNvPicPr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3887787" y="2765425"/>
            <a:ext cx="1028701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image68.png"/>
          <p:cNvPicPr>
            <a:picLocks noChangeAspect="1"/>
          </p:cNvPicPr>
          <p:nvPr/>
        </p:nvPicPr>
        <p:blipFill>
          <a:blip r:embed="rId12">
            <a:extLst/>
          </a:blip>
          <a:stretch>
            <a:fillRect/>
          </a:stretch>
        </p:blipFill>
        <p:spPr>
          <a:xfrm>
            <a:off x="4745037" y="2765425"/>
            <a:ext cx="1028701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image69.png"/>
          <p:cNvPicPr>
            <a:picLocks noChangeAspect="1"/>
          </p:cNvPicPr>
          <p:nvPr/>
        </p:nvPicPr>
        <p:blipFill>
          <a:blip r:embed="rId13">
            <a:extLst/>
          </a:blip>
          <a:stretch>
            <a:fillRect/>
          </a:stretch>
        </p:blipFill>
        <p:spPr>
          <a:xfrm>
            <a:off x="1287462" y="3765550"/>
            <a:ext cx="1023938" cy="102235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image70.png"/>
          <p:cNvPicPr>
            <a:picLocks noChangeAspect="1"/>
          </p:cNvPicPr>
          <p:nvPr/>
        </p:nvPicPr>
        <p:blipFill>
          <a:blip r:embed="rId14">
            <a:extLst/>
          </a:blip>
          <a:stretch>
            <a:fillRect/>
          </a:stretch>
        </p:blipFill>
        <p:spPr>
          <a:xfrm>
            <a:off x="2227263" y="3765550"/>
            <a:ext cx="1028701" cy="102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5" name="image71.png"/>
          <p:cNvPicPr>
            <a:picLocks noChangeAspect="1"/>
          </p:cNvPicPr>
          <p:nvPr/>
        </p:nvPicPr>
        <p:blipFill>
          <a:blip r:embed="rId15">
            <a:extLst/>
          </a:blip>
          <a:stretch>
            <a:fillRect/>
          </a:stretch>
        </p:blipFill>
        <p:spPr>
          <a:xfrm>
            <a:off x="3087688" y="3779837"/>
            <a:ext cx="1028701" cy="102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6" name="image72.png"/>
          <p:cNvPicPr>
            <a:picLocks noChangeAspect="1"/>
          </p:cNvPicPr>
          <p:nvPr/>
        </p:nvPicPr>
        <p:blipFill>
          <a:blip r:embed="rId16">
            <a:extLst/>
          </a:blip>
          <a:stretch>
            <a:fillRect/>
          </a:stretch>
        </p:blipFill>
        <p:spPr>
          <a:xfrm>
            <a:off x="4740275" y="3779837"/>
            <a:ext cx="1028700" cy="102711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7" name="image73.png"/>
          <p:cNvPicPr>
            <a:picLocks noChangeAspect="1"/>
          </p:cNvPicPr>
          <p:nvPr/>
        </p:nvPicPr>
        <p:blipFill>
          <a:blip r:embed="rId17">
            <a:extLst/>
          </a:blip>
          <a:stretch>
            <a:fillRect/>
          </a:stretch>
        </p:blipFill>
        <p:spPr>
          <a:xfrm>
            <a:off x="1304925" y="4767262"/>
            <a:ext cx="1008063" cy="1008063"/>
          </a:xfrm>
          <a:prstGeom prst="rect">
            <a:avLst/>
          </a:prstGeom>
          <a:ln w="12700">
            <a:miter lim="400000"/>
          </a:ln>
        </p:spPr>
      </p:pic>
      <p:pic>
        <p:nvPicPr>
          <p:cNvPr id="588" name="image74.png"/>
          <p:cNvPicPr>
            <a:picLocks noChangeAspect="1"/>
          </p:cNvPicPr>
          <p:nvPr/>
        </p:nvPicPr>
        <p:blipFill>
          <a:blip r:embed="rId18">
            <a:extLst/>
          </a:blip>
          <a:stretch>
            <a:fillRect/>
          </a:stretch>
        </p:blipFill>
        <p:spPr>
          <a:xfrm>
            <a:off x="2165350" y="4752975"/>
            <a:ext cx="1028700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89" name="image75.png"/>
          <p:cNvPicPr>
            <a:picLocks noChangeAspect="1"/>
          </p:cNvPicPr>
          <p:nvPr/>
        </p:nvPicPr>
        <p:blipFill>
          <a:blip r:embed="rId19">
            <a:extLst/>
          </a:blip>
          <a:stretch>
            <a:fillRect/>
          </a:stretch>
        </p:blipFill>
        <p:spPr>
          <a:xfrm>
            <a:off x="2954338" y="4752975"/>
            <a:ext cx="1028701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0" name="image76.png"/>
          <p:cNvPicPr>
            <a:picLocks noChangeAspect="1"/>
          </p:cNvPicPr>
          <p:nvPr/>
        </p:nvPicPr>
        <p:blipFill>
          <a:blip r:embed="rId20">
            <a:extLst/>
          </a:blip>
          <a:stretch>
            <a:fillRect/>
          </a:stretch>
        </p:blipFill>
        <p:spPr>
          <a:xfrm>
            <a:off x="3744912" y="4754562"/>
            <a:ext cx="1028701" cy="10287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91" name="image77.png"/>
          <p:cNvPicPr>
            <a:picLocks noChangeAspect="1"/>
          </p:cNvPicPr>
          <p:nvPr/>
        </p:nvPicPr>
        <p:blipFill>
          <a:blip r:embed="rId21">
            <a:extLst/>
          </a:blip>
          <a:stretch>
            <a:fillRect/>
          </a:stretch>
        </p:blipFill>
        <p:spPr>
          <a:xfrm>
            <a:off x="4745037" y="4752975"/>
            <a:ext cx="1028701" cy="10287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92" name="image79.png"/>
          <p:cNvPicPr>
            <a:picLocks noChangeAspect="1"/>
          </p:cNvPicPr>
          <p:nvPr/>
        </p:nvPicPr>
        <p:blipFill>
          <a:blip r:embed="rId22">
            <a:extLst/>
          </a:blip>
          <a:stretch>
            <a:fillRect/>
          </a:stretch>
        </p:blipFill>
        <p:spPr>
          <a:xfrm>
            <a:off x="6400800" y="3475037"/>
            <a:ext cx="2286000" cy="12795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3" name="image80.png"/>
          <p:cNvPicPr>
            <a:picLocks noChangeAspect="1"/>
          </p:cNvPicPr>
          <p:nvPr/>
        </p:nvPicPr>
        <p:blipFill>
          <a:blip r:embed="rId23">
            <a:extLst/>
          </a:blip>
          <a:stretch>
            <a:fillRect/>
          </a:stretch>
        </p:blipFill>
        <p:spPr>
          <a:xfrm>
            <a:off x="6400800" y="4806950"/>
            <a:ext cx="2286000" cy="1279525"/>
          </a:xfrm>
          <a:prstGeom prst="rect">
            <a:avLst/>
          </a:prstGeom>
          <a:ln w="12700">
            <a:miter lim="400000"/>
          </a:ln>
        </p:spPr>
      </p:pic>
      <p:sp>
        <p:nvSpPr>
          <p:cNvPr id="594" name="Shape 594"/>
          <p:cNvSpPr/>
          <p:nvPr/>
        </p:nvSpPr>
        <p:spPr>
          <a:xfrm flipV="1">
            <a:off x="5562599" y="2666999"/>
            <a:ext cx="838202" cy="609602"/>
          </a:xfrm>
          <a:prstGeom prst="line">
            <a:avLst/>
          </a:prstGeom>
          <a:ln w="38100">
            <a:solidFill>
              <a:srgbClr val="FFAD3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95" name="Shape 595"/>
          <p:cNvSpPr/>
          <p:nvPr/>
        </p:nvSpPr>
        <p:spPr>
          <a:xfrm>
            <a:off x="5562600" y="4268470"/>
            <a:ext cx="838200" cy="1"/>
          </a:xfrm>
          <a:prstGeom prst="line">
            <a:avLst/>
          </a:prstGeom>
          <a:ln w="38100">
            <a:solidFill>
              <a:srgbClr val="FFAD3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96" name="Shape 596"/>
          <p:cNvSpPr/>
          <p:nvPr/>
        </p:nvSpPr>
        <p:spPr>
          <a:xfrm>
            <a:off x="5562599" y="5257799"/>
            <a:ext cx="838202" cy="609602"/>
          </a:xfrm>
          <a:prstGeom prst="line">
            <a:avLst/>
          </a:prstGeom>
          <a:ln w="38100">
            <a:solidFill>
              <a:srgbClr val="FFAD35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597" name="Shape 597"/>
          <p:cNvSpPr/>
          <p:nvPr/>
        </p:nvSpPr>
        <p:spPr>
          <a:xfrm>
            <a:off x="1287462" y="3045766"/>
            <a:ext cx="277824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598" name="Shape 598"/>
          <p:cNvSpPr/>
          <p:nvPr/>
        </p:nvSpPr>
        <p:spPr>
          <a:xfrm>
            <a:off x="1287462" y="3965575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599" name="Shape 599"/>
          <p:cNvSpPr/>
          <p:nvPr/>
        </p:nvSpPr>
        <p:spPr>
          <a:xfrm>
            <a:off x="1287462" y="4972050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=</a:t>
            </a:r>
          </a:p>
        </p:txBody>
      </p:sp>
      <p:sp>
        <p:nvSpPr>
          <p:cNvPr id="600" name="Shape 600"/>
          <p:cNvSpPr/>
          <p:nvPr/>
        </p:nvSpPr>
        <p:spPr>
          <a:xfrm>
            <a:off x="2129298" y="3045766"/>
            <a:ext cx="277824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1" name="Shape 601"/>
          <p:cNvSpPr/>
          <p:nvPr/>
        </p:nvSpPr>
        <p:spPr>
          <a:xfrm>
            <a:off x="2891761" y="3045766"/>
            <a:ext cx="277823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2" name="Shape 602"/>
          <p:cNvSpPr/>
          <p:nvPr/>
        </p:nvSpPr>
        <p:spPr>
          <a:xfrm>
            <a:off x="3744912" y="3045766"/>
            <a:ext cx="277824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3" name="Shape 603"/>
          <p:cNvSpPr/>
          <p:nvPr/>
        </p:nvSpPr>
        <p:spPr>
          <a:xfrm>
            <a:off x="4651836" y="3045766"/>
            <a:ext cx="277824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4" name="Shape 604"/>
          <p:cNvSpPr/>
          <p:nvPr/>
        </p:nvSpPr>
        <p:spPr>
          <a:xfrm>
            <a:off x="2129298" y="3965575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5" name="Shape 605"/>
          <p:cNvSpPr/>
          <p:nvPr/>
        </p:nvSpPr>
        <p:spPr>
          <a:xfrm>
            <a:off x="2891761" y="3965575"/>
            <a:ext cx="27782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6" name="Shape 606"/>
          <p:cNvSpPr/>
          <p:nvPr/>
        </p:nvSpPr>
        <p:spPr>
          <a:xfrm>
            <a:off x="3744912" y="3965575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7" name="Shape 607"/>
          <p:cNvSpPr/>
          <p:nvPr/>
        </p:nvSpPr>
        <p:spPr>
          <a:xfrm>
            <a:off x="4651836" y="3965575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8" name="Shape 608"/>
          <p:cNvSpPr/>
          <p:nvPr/>
        </p:nvSpPr>
        <p:spPr>
          <a:xfrm>
            <a:off x="2129298" y="4972050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09" name="Shape 609"/>
          <p:cNvSpPr/>
          <p:nvPr/>
        </p:nvSpPr>
        <p:spPr>
          <a:xfrm>
            <a:off x="2891761" y="4972050"/>
            <a:ext cx="27782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10" name="Shape 610"/>
          <p:cNvSpPr/>
          <p:nvPr/>
        </p:nvSpPr>
        <p:spPr>
          <a:xfrm>
            <a:off x="3744912" y="4972050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  <p:sp>
        <p:nvSpPr>
          <p:cNvPr id="611" name="Shape 611"/>
          <p:cNvSpPr/>
          <p:nvPr/>
        </p:nvSpPr>
        <p:spPr>
          <a:xfrm>
            <a:off x="4651836" y="4972050"/>
            <a:ext cx="277824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+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" name="image8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8450" y="1327150"/>
            <a:ext cx="8547100" cy="4203700"/>
          </a:xfrm>
          <a:prstGeom prst="rect">
            <a:avLst/>
          </a:prstGeom>
          <a:ln w="12700">
            <a:miter lim="400000"/>
          </a:ln>
        </p:spPr>
      </p:pic>
      <p:sp>
        <p:nvSpPr>
          <p:cNvPr id="616" name="Shape 616"/>
          <p:cNvSpPr/>
          <p:nvPr/>
        </p:nvSpPr>
        <p:spPr>
          <a:xfrm>
            <a:off x="1347486" y="416885"/>
            <a:ext cx="6718460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Problem: insensitive to internal rotations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Shape 618"/>
          <p:cNvSpPr/>
          <p:nvPr/>
        </p:nvSpPr>
        <p:spPr>
          <a:xfrm>
            <a:off x="1682753" y="455665"/>
            <a:ext cx="6046290" cy="8394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2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A natural extension to Spherical Harmonics:</a:t>
            </a:r>
          </a:p>
          <a:p>
            <a:pPr algn="ctr">
              <a:defRPr sz="26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3D Zernike moments</a:t>
            </a:r>
          </a:p>
        </p:txBody>
      </p:sp>
      <p:pic>
        <p:nvPicPr>
          <p:cNvPr id="619" name="image4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2569" y="2308225"/>
            <a:ext cx="2955926" cy="777875"/>
          </a:xfrm>
          <a:prstGeom prst="rect">
            <a:avLst/>
          </a:prstGeom>
          <a:ln w="12700">
            <a:miter lim="400000"/>
          </a:ln>
        </p:spPr>
      </p:pic>
      <p:pic>
        <p:nvPicPr>
          <p:cNvPr id="620" name="image82.pd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492625" y="2308225"/>
            <a:ext cx="3800475" cy="777875"/>
          </a:xfrm>
          <a:prstGeom prst="rect">
            <a:avLst/>
          </a:prstGeom>
          <a:ln w="12700">
            <a:miter lim="400000"/>
          </a:ln>
        </p:spPr>
      </p:pic>
      <p:sp>
        <p:nvSpPr>
          <p:cNvPr id="621" name="Shape 621"/>
          <p:cNvSpPr/>
          <p:nvPr/>
        </p:nvSpPr>
        <p:spPr>
          <a:xfrm>
            <a:off x="442569" y="1734622"/>
            <a:ext cx="1557199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Surface-based</a:t>
            </a:r>
          </a:p>
        </p:txBody>
      </p:sp>
      <p:sp>
        <p:nvSpPr>
          <p:cNvPr id="622" name="Shape 622"/>
          <p:cNvSpPr/>
          <p:nvPr/>
        </p:nvSpPr>
        <p:spPr>
          <a:xfrm>
            <a:off x="4492625" y="1734622"/>
            <a:ext cx="1529046" cy="3727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Volume-based</a:t>
            </a:r>
          </a:p>
        </p:txBody>
      </p:sp>
      <p:sp>
        <p:nvSpPr>
          <p:cNvPr id="623" name="Shape 623"/>
          <p:cNvSpPr/>
          <p:nvPr/>
        </p:nvSpPr>
        <p:spPr>
          <a:xfrm>
            <a:off x="3518973" y="2637040"/>
            <a:ext cx="765838" cy="184206"/>
          </a:xfrm>
          <a:prstGeom prst="rightArrow">
            <a:avLst>
              <a:gd name="adj1" fmla="val 50000"/>
              <a:gd name="adj2" fmla="val 50000"/>
            </a:avLst>
          </a:prstGeom>
          <a:gradFill>
            <a:gsLst>
              <a:gs pos="0">
                <a:srgbClr val="AD5800"/>
              </a:gs>
              <a:gs pos="60000">
                <a:srgbClr val="F37C00"/>
              </a:gs>
              <a:gs pos="100000">
                <a:srgbClr val="FF9458"/>
              </a:gs>
            </a:gsLst>
            <a:lin ang="16200000"/>
          </a:gradFill>
          <a:ln>
            <a:solidFill>
              <a:srgbClr val="F97F00"/>
            </a:solidFill>
          </a:ln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</a:p>
        </p:txBody>
      </p:sp>
      <p:pic>
        <p:nvPicPr>
          <p:cNvPr id="624" name="image43.pdf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2569" y="3629025"/>
            <a:ext cx="4367213" cy="777875"/>
          </a:xfrm>
          <a:prstGeom prst="rect">
            <a:avLst/>
          </a:prstGeom>
          <a:ln w="12700">
            <a:miter lim="400000"/>
          </a:ln>
        </p:spPr>
      </p:pic>
      <p:sp>
        <p:nvSpPr>
          <p:cNvPr id="625" name="Shape 625"/>
          <p:cNvSpPr/>
          <p:nvPr/>
        </p:nvSpPr>
        <p:spPr>
          <a:xfrm>
            <a:off x="442569" y="3259692"/>
            <a:ext cx="678493" cy="409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2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with:</a:t>
            </a:r>
          </a:p>
        </p:txBody>
      </p:sp>
      <p:pic>
        <p:nvPicPr>
          <p:cNvPr id="626" name="image83.pdf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88603" y="5131403"/>
            <a:ext cx="3383815" cy="986141"/>
          </a:xfrm>
          <a:prstGeom prst="rect">
            <a:avLst/>
          </a:prstGeom>
          <a:ln w="12700">
            <a:miter lim="400000"/>
          </a:ln>
        </p:spPr>
      </p:pic>
      <p:sp>
        <p:nvSpPr>
          <p:cNvPr id="627" name="Shape 627"/>
          <p:cNvSpPr/>
          <p:nvPr/>
        </p:nvSpPr>
        <p:spPr>
          <a:xfrm>
            <a:off x="488603" y="4715905"/>
            <a:ext cx="504191" cy="3976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i="1" sz="21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and</a:t>
            </a:r>
          </a:p>
        </p:txBody>
      </p:sp>
      <p:pic>
        <p:nvPicPr>
          <p:cNvPr id="628" name="image84.png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4926112" y="3629025"/>
            <a:ext cx="3876440" cy="24215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0" name="image8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35252" y="1269584"/>
            <a:ext cx="5389305" cy="4421381"/>
          </a:xfrm>
          <a:prstGeom prst="rect">
            <a:avLst/>
          </a:prstGeom>
          <a:ln w="12700">
            <a:miter lim="400000"/>
          </a:ln>
        </p:spPr>
      </p:pic>
      <p:sp>
        <p:nvSpPr>
          <p:cNvPr id="631" name="Shape 631"/>
          <p:cNvSpPr/>
          <p:nvPr/>
        </p:nvSpPr>
        <p:spPr>
          <a:xfrm>
            <a:off x="2908243" y="484750"/>
            <a:ext cx="3089186" cy="5319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1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How does it work?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planeshapes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1640637"/>
            <a:ext cx="3378973" cy="3576726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Shape 137"/>
          <p:cNvSpPr/>
          <p:nvPr/>
        </p:nvSpPr>
        <p:spPr>
          <a:xfrm>
            <a:off x="4890604" y="2011679"/>
            <a:ext cx="3678026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Which of these nine shapes is </a:t>
            </a:r>
          </a:p>
          <a:p>
            <a:pPr/>
            <a:r>
              <a:t>closest to</a:t>
            </a:r>
          </a:p>
        </p:txBody>
      </p:sp>
      <p:pic>
        <p:nvPicPr>
          <p:cNvPr id="138" name="Screen Shot 2017-05-22 at 11.46.20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42000" y="2753778"/>
            <a:ext cx="1108899" cy="1041401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Shape 139"/>
          <p:cNvSpPr/>
          <p:nvPr/>
        </p:nvSpPr>
        <p:spPr>
          <a:xfrm>
            <a:off x="7100405" y="2913379"/>
            <a:ext cx="22882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?</a:t>
            </a:r>
          </a:p>
        </p:txBody>
      </p:sp>
      <p:sp>
        <p:nvSpPr>
          <p:cNvPr id="140" name="Shape 140"/>
          <p:cNvSpPr/>
          <p:nvPr/>
        </p:nvSpPr>
        <p:spPr>
          <a:xfrm>
            <a:off x="4929358" y="4653279"/>
            <a:ext cx="2934182" cy="370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Which is second closest?</a:t>
            </a:r>
          </a:p>
        </p:txBody>
      </p:sp>
      <p:sp>
        <p:nvSpPr>
          <p:cNvPr id="141" name="Shape 141"/>
          <p:cNvSpPr/>
          <p:nvPr/>
        </p:nvSpPr>
        <p:spPr>
          <a:xfrm>
            <a:off x="1506160" y="462280"/>
            <a:ext cx="5939245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Distance between shapes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3" name="image8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83991" y="1931722"/>
            <a:ext cx="8282861" cy="3252686"/>
          </a:xfrm>
          <a:prstGeom prst="rect">
            <a:avLst/>
          </a:prstGeom>
          <a:ln w="12700">
            <a:miter lim="400000"/>
          </a:ln>
        </p:spPr>
      </p:pic>
      <p:sp>
        <p:nvSpPr>
          <p:cNvPr id="634" name="Shape 634"/>
          <p:cNvSpPr/>
          <p:nvPr/>
        </p:nvSpPr>
        <p:spPr>
          <a:xfrm>
            <a:off x="3392949" y="406729"/>
            <a:ext cx="2180988" cy="5440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200">
                <a:solidFill>
                  <a:schemeClr val="accen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Applications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4809" y="1060450"/>
            <a:ext cx="8140701" cy="4381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8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35710" y="647700"/>
            <a:ext cx="6438901" cy="5207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0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1320" y="749802"/>
            <a:ext cx="7444330" cy="574243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2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99160" y="529590"/>
            <a:ext cx="7010401" cy="5829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4" name="pasted-image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8459" y="878839"/>
            <a:ext cx="8051801" cy="51308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/>
        </p:nvSpPr>
        <p:spPr>
          <a:xfrm>
            <a:off x="921960" y="538480"/>
            <a:ext cx="7257937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Application - Facial Recognition</a:t>
            </a:r>
          </a:p>
        </p:txBody>
      </p:sp>
      <p:pic>
        <p:nvPicPr>
          <p:cNvPr id="144" name="2DFaceRec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40769" y="1497508"/>
            <a:ext cx="2768601" cy="2933701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Shape 145"/>
          <p:cNvSpPr/>
          <p:nvPr/>
        </p:nvSpPr>
        <p:spPr>
          <a:xfrm>
            <a:off x="809924" y="5072379"/>
            <a:ext cx="4996493" cy="9296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Start with a 2D photograph.</a:t>
            </a:r>
          </a:p>
          <a:p>
            <a:pPr/>
            <a:r>
              <a:t>Create some planar regions from a face.  </a:t>
            </a:r>
          </a:p>
          <a:p>
            <a:pPr/>
            <a:r>
              <a:t>Compare their shapes.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993832" y="462280"/>
            <a:ext cx="694405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Application - Computer Vision</a:t>
            </a:r>
          </a:p>
        </p:txBody>
      </p:sp>
      <p:sp>
        <p:nvSpPr>
          <p:cNvPr id="148" name="Shape 148"/>
          <p:cNvSpPr/>
          <p:nvPr/>
        </p:nvSpPr>
        <p:spPr>
          <a:xfrm>
            <a:off x="695289" y="1215712"/>
            <a:ext cx="4355714" cy="828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“Purring Test”  Cat or Dog?</a:t>
            </a:r>
          </a:p>
        </p:txBody>
      </p:sp>
      <p:pic>
        <p:nvPicPr>
          <p:cNvPr id="149" name="petfacesampl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5000" y="1715144"/>
            <a:ext cx="7874000" cy="2997201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/>
        </p:nvSpPr>
        <p:spPr>
          <a:xfrm>
            <a:off x="1194340" y="5008879"/>
            <a:ext cx="7301469" cy="11963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/>
            </a:pPr>
            <a:r>
              <a:t>Flip a coin - correct 50% of the time   </a:t>
            </a:r>
          </a:p>
          <a:p>
            <a:pPr>
              <a:defRPr sz="2400"/>
            </a:pPr>
            <a:r>
              <a:t>Software fifteen years ago - not much better  </a:t>
            </a:r>
          </a:p>
          <a:p>
            <a:pPr>
              <a:defRPr sz="2400"/>
            </a:pPr>
            <a:r>
              <a:t>Today - 99%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/>
          <p:nvPr/>
        </p:nvSpPr>
        <p:spPr>
          <a:xfrm>
            <a:off x="1873765" y="1224280"/>
            <a:ext cx="2457263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Dog or Muffin? </a:t>
            </a:r>
          </a:p>
        </p:txBody>
      </p:sp>
      <p:sp>
        <p:nvSpPr>
          <p:cNvPr id="153" name="Shape 153"/>
          <p:cNvSpPr/>
          <p:nvPr/>
        </p:nvSpPr>
        <p:spPr>
          <a:xfrm>
            <a:off x="922171" y="538480"/>
            <a:ext cx="694405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Application - Computer Vision</a:t>
            </a:r>
          </a:p>
        </p:txBody>
      </p:sp>
      <p:pic>
        <p:nvPicPr>
          <p:cNvPr id="154" name="dogormuffi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114141" y="1719579"/>
            <a:ext cx="4560118" cy="459056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Shape 155"/>
          <p:cNvSpPr/>
          <p:nvPr/>
        </p:nvSpPr>
        <p:spPr>
          <a:xfrm>
            <a:off x="4598504" y="1224280"/>
            <a:ext cx="252884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Still a challenge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1011071" y="513080"/>
            <a:ext cx="6944058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600">
                <a:solidFill>
                  <a:schemeClr val="accent2"/>
                </a:solidFill>
              </a:defRPr>
            </a:lvl1pPr>
          </a:lstStyle>
          <a:p>
            <a:pPr/>
            <a:r>
              <a:t>Application - Computer Vision</a:t>
            </a:r>
          </a:p>
        </p:txBody>
      </p:sp>
      <p:sp>
        <p:nvSpPr>
          <p:cNvPr id="158" name="Shape 158"/>
          <p:cNvSpPr/>
          <p:nvPr/>
        </p:nvSpPr>
        <p:spPr>
          <a:xfrm>
            <a:off x="2991365" y="1135380"/>
            <a:ext cx="2690179" cy="4597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2400"/>
            </a:lvl1pPr>
          </a:lstStyle>
          <a:p>
            <a:pPr/>
            <a:r>
              <a:t>Puppy or Bagel? </a:t>
            </a:r>
          </a:p>
        </p:txBody>
      </p:sp>
      <p:pic>
        <p:nvPicPr>
          <p:cNvPr id="159" name="puppyorbagel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11701" y="1588946"/>
            <a:ext cx="4649507" cy="46619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E3DED1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Aspect">
  <a:themeElements>
    <a:clrScheme name="Aspec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0000FF"/>
      </a:hlink>
      <a:folHlink>
        <a:srgbClr val="FF00FF"/>
      </a:folHlink>
    </a:clrScheme>
    <a:fontScheme name="Aspect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635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42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635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Verdana"/>
            <a:ea typeface="Verdana"/>
            <a:cs typeface="Verdana"/>
            <a:sym typeface="Verdan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