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lack and white photo looking up at the suspension cables of a bridge with clouds in the background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Black and white photo of the Zeeland Bridge in the Netherlands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Black and white photo of the underside of a bridge going over a river and against the sky 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Black and white photo of the underside of a bridge going over a river and against the sky 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lack and white photo looking up at the suspension cables of a bridge with clouds in the background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Black and white photo of the Zeeland Bridge in the Netherlands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the underside of a bridge going over a river and against the sky 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atrice Koehl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Patrice Koehl</a:t>
            </a:r>
          </a:p>
        </p:txBody>
      </p:sp>
      <p:sp>
        <p:nvSpPr>
          <p:cNvPr id="138" name="Supervised Learning: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Supervised Learning:</a:t>
            </a:r>
          </a:p>
          <a:p>
            <a:pPr/>
            <a:r>
              <a:t>k-Nearest Neighbors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rediction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Prediction Model</a:t>
            </a:r>
          </a:p>
        </p:txBody>
      </p:sp>
      <p:pic>
        <p:nvPicPr>
          <p:cNvPr id="188" name="tv_sale2.png" descr="tv_sal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44230" y="3815381"/>
            <a:ext cx="11130963" cy="8345838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Rounded Rectangular Callout 16"/>
          <p:cNvSpPr/>
          <p:nvPr/>
        </p:nvSpPr>
        <p:spPr>
          <a:xfrm flipH="1">
            <a:off x="14915951" y="11930024"/>
            <a:ext cx="1615205" cy="1242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067"/>
                </a:moveTo>
                <a:cubicBezTo>
                  <a:pt x="0" y="8794"/>
                  <a:pt x="574" y="7761"/>
                  <a:pt x="1282" y="7761"/>
                </a:cubicBezTo>
                <a:lnTo>
                  <a:pt x="5991" y="7761"/>
                </a:lnTo>
                <a:lnTo>
                  <a:pt x="8988" y="7761"/>
                </a:lnTo>
                <a:cubicBezTo>
                  <a:pt x="9696" y="7761"/>
                  <a:pt x="10270" y="8794"/>
                  <a:pt x="10270" y="10067"/>
                </a:cubicBezTo>
                <a:lnTo>
                  <a:pt x="10270" y="10067"/>
                </a:lnTo>
                <a:lnTo>
                  <a:pt x="21600" y="0"/>
                </a:lnTo>
                <a:lnTo>
                  <a:pt x="10270" y="13527"/>
                </a:lnTo>
                <a:lnTo>
                  <a:pt x="10270" y="19293"/>
                </a:lnTo>
                <a:cubicBezTo>
                  <a:pt x="10270" y="20567"/>
                  <a:pt x="9696" y="21600"/>
                  <a:pt x="8988" y="21600"/>
                </a:cubicBezTo>
                <a:lnTo>
                  <a:pt x="1282" y="21600"/>
                </a:lnTo>
                <a:cubicBezTo>
                  <a:pt x="574" y="21600"/>
                  <a:pt x="0" y="20567"/>
                  <a:pt x="0" y="19293"/>
                </a:cubicBezTo>
                <a:lnTo>
                  <a:pt x="0" y="10067"/>
                </a:lnTo>
                <a:close/>
              </a:path>
            </a:pathLst>
          </a:custGeom>
          <a:ln w="15875" cap="rnd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0" name="TextBox 17"/>
          <p:cNvSpPr txBox="1"/>
          <p:nvPr/>
        </p:nvSpPr>
        <p:spPr>
          <a:xfrm>
            <a:off x="15899413" y="12318815"/>
            <a:ext cx="488654" cy="801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b="1" i="1"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x</a:t>
            </a:r>
          </a:p>
        </p:txBody>
      </p:sp>
      <p:grpSp>
        <p:nvGrpSpPr>
          <p:cNvPr id="193" name="Group 20"/>
          <p:cNvGrpSpPr/>
          <p:nvPr/>
        </p:nvGrpSpPr>
        <p:grpSpPr>
          <a:xfrm>
            <a:off x="1380190" y="5518189"/>
            <a:ext cx="3793557" cy="1550720"/>
            <a:chOff x="0" y="0"/>
            <a:chExt cx="3793556" cy="1550719"/>
          </a:xfrm>
        </p:grpSpPr>
        <p:sp>
          <p:nvSpPr>
            <p:cNvPr id="191" name="Rounded Rectangular Callout 18"/>
            <p:cNvSpPr/>
            <p:nvPr/>
          </p:nvSpPr>
          <p:spPr>
            <a:xfrm flipH="1">
              <a:off x="-1" y="0"/>
              <a:ext cx="3793558" cy="1550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3" y="3298"/>
                  </a:moveTo>
                  <a:cubicBezTo>
                    <a:pt x="10803" y="1477"/>
                    <a:pt x="11406" y="0"/>
                    <a:pt x="12151" y="0"/>
                  </a:cubicBezTo>
                  <a:lnTo>
                    <a:pt x="12602" y="0"/>
                  </a:lnTo>
                  <a:lnTo>
                    <a:pt x="20252" y="0"/>
                  </a:lnTo>
                  <a:cubicBezTo>
                    <a:pt x="20996" y="0"/>
                    <a:pt x="21600" y="1477"/>
                    <a:pt x="21600" y="3298"/>
                  </a:cubicBezTo>
                  <a:lnTo>
                    <a:pt x="21600" y="16490"/>
                  </a:lnTo>
                  <a:cubicBezTo>
                    <a:pt x="21600" y="18312"/>
                    <a:pt x="20996" y="19788"/>
                    <a:pt x="20252" y="19788"/>
                  </a:cubicBezTo>
                  <a:lnTo>
                    <a:pt x="12151" y="19788"/>
                  </a:lnTo>
                  <a:cubicBezTo>
                    <a:pt x="11406" y="19788"/>
                    <a:pt x="10803" y="18312"/>
                    <a:pt x="10803" y="16490"/>
                  </a:cubicBezTo>
                  <a:lnTo>
                    <a:pt x="10803" y="16490"/>
                  </a:lnTo>
                  <a:lnTo>
                    <a:pt x="0" y="21600"/>
                  </a:lnTo>
                  <a:lnTo>
                    <a:pt x="10803" y="11543"/>
                  </a:lnTo>
                  <a:close/>
                </a:path>
              </a:pathLst>
            </a:custGeom>
            <a:noFill/>
            <a:ln w="15875" cap="rnd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2" name="TextBox 19"/>
            <p:cNvSpPr txBox="1"/>
            <p:nvPr/>
          </p:nvSpPr>
          <p:spPr>
            <a:xfrm>
              <a:off x="284564" y="125183"/>
              <a:ext cx="1327159" cy="11451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457200">
                <a:defRPr b="1" i="1" sz="5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rediction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Prediction Model</a:t>
            </a:r>
          </a:p>
        </p:txBody>
      </p:sp>
      <p:pic>
        <p:nvPicPr>
          <p:cNvPr id="196" name="tv_sale2.png" descr="tv_sal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6464" y="4827615"/>
            <a:ext cx="11130964" cy="834583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Line"/>
          <p:cNvSpPr/>
          <p:nvPr/>
        </p:nvSpPr>
        <p:spPr>
          <a:xfrm flipV="1">
            <a:off x="10856419" y="5435462"/>
            <a:ext cx="1" cy="6851325"/>
          </a:xfrm>
          <a:prstGeom prst="line">
            <a:avLst/>
          </a:prstGeom>
          <a:ln w="38100">
            <a:solidFill>
              <a:srgbClr val="414141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grpSp>
        <p:nvGrpSpPr>
          <p:cNvPr id="200" name="Rounded Rectangular Callout 13"/>
          <p:cNvGrpSpPr/>
          <p:nvPr/>
        </p:nvGrpSpPr>
        <p:grpSpPr>
          <a:xfrm>
            <a:off x="10924496" y="10621144"/>
            <a:ext cx="3413256" cy="1629272"/>
            <a:chOff x="0" y="20358"/>
            <a:chExt cx="3413254" cy="1629271"/>
          </a:xfrm>
        </p:grpSpPr>
        <p:sp>
          <p:nvSpPr>
            <p:cNvPr id="198" name="Shape"/>
            <p:cNvSpPr/>
            <p:nvPr/>
          </p:nvSpPr>
          <p:spPr>
            <a:xfrm flipH="1">
              <a:off x="0" y="20358"/>
              <a:ext cx="3384794" cy="162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9"/>
                  </a:moveTo>
                  <a:cubicBezTo>
                    <a:pt x="0" y="953"/>
                    <a:pt x="698" y="0"/>
                    <a:pt x="1560" y="0"/>
                  </a:cubicBezTo>
                  <a:lnTo>
                    <a:pt x="10568" y="0"/>
                  </a:lnTo>
                  <a:lnTo>
                    <a:pt x="16556" y="0"/>
                  </a:lnTo>
                  <a:cubicBezTo>
                    <a:pt x="17417" y="0"/>
                    <a:pt x="18116" y="953"/>
                    <a:pt x="18116" y="2129"/>
                  </a:cubicBezTo>
                  <a:lnTo>
                    <a:pt x="18116" y="10645"/>
                  </a:lnTo>
                  <a:cubicBezTo>
                    <a:pt x="18116" y="11821"/>
                    <a:pt x="17417" y="12774"/>
                    <a:pt x="16556" y="12774"/>
                  </a:cubicBezTo>
                  <a:lnTo>
                    <a:pt x="15096" y="12774"/>
                  </a:lnTo>
                  <a:lnTo>
                    <a:pt x="21600" y="21600"/>
                  </a:lnTo>
                  <a:lnTo>
                    <a:pt x="10568" y="12774"/>
                  </a:lnTo>
                  <a:lnTo>
                    <a:pt x="1560" y="12774"/>
                  </a:lnTo>
                  <a:cubicBezTo>
                    <a:pt x="698" y="12774"/>
                    <a:pt x="0" y="11821"/>
                    <a:pt x="0" y="10645"/>
                  </a:cubicBezTo>
                  <a:lnTo>
                    <a:pt x="0" y="10645"/>
                  </a:lnTo>
                  <a:lnTo>
                    <a:pt x="0" y="7452"/>
                  </a:lnTo>
                  <a:close/>
                </a:path>
              </a:pathLst>
            </a:custGeom>
            <a:noFill/>
            <a:ln w="15875" cap="rnd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9" name="What is the value of y at this  ?"/>
            <p:cNvSpPr/>
            <p:nvPr/>
          </p:nvSpPr>
          <p:spPr>
            <a:xfrm>
              <a:off x="459341" y="502128"/>
              <a:ext cx="2953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457200">
                <a:defRPr sz="3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What is the value of </a:t>
              </a:r>
              <a:r>
                <a:rPr i="1"/>
                <a:t>y</a:t>
              </a:r>
              <a:r>
                <a:t> at this </a:t>
              </a:r>
              <a14:m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</m:oMath>
              </a14:m>
              <a:r>
                <a:t>?</a:t>
              </a:r>
            </a:p>
          </p:txBody>
        </p:sp>
      </p:grpSp>
      <p:sp>
        <p:nvSpPr>
          <p:cNvPr id="201" name="How do we predict the sales value (y) for a given TV advertising value (x)?"/>
          <p:cNvSpPr txBox="1"/>
          <p:nvPr/>
        </p:nvSpPr>
        <p:spPr>
          <a:xfrm>
            <a:off x="863260" y="3633463"/>
            <a:ext cx="14234245" cy="627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7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How do we predict the sales value (y) for a given TV advertising value (x)?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rediction Model: Aver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Prediction Model: Average</a:t>
            </a:r>
          </a:p>
        </p:txBody>
      </p:sp>
      <p:sp>
        <p:nvSpPr>
          <p:cNvPr id="204" name="Simplest idea: table the mean of the existing values:"/>
          <p:cNvSpPr txBox="1"/>
          <p:nvPr/>
        </p:nvSpPr>
        <p:spPr>
          <a:xfrm>
            <a:off x="441848" y="3296459"/>
            <a:ext cx="11534249" cy="130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Simplest idea: table the mean of the existing values: </a:t>
            </a:r>
            <a14:m>
              <m:oMath>
                <m:limUpp>
                  <m:e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350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n</m:t>
                    </m:r>
                  </m:den>
                </m:f>
                <m:limUpp>
                  <m:e>
                    <m:limLow>
                      <m:e>
                        <m:r>
                          <a:rPr xmlns:a="http://schemas.openxmlformats.org/drawingml/2006/main" sz="35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5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5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5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sSub>
                  <m:e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</a:p>
        </p:txBody>
      </p:sp>
      <p:pic>
        <p:nvPicPr>
          <p:cNvPr id="205" name="tv_sale3.png" descr="tv_sal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4540" y="4827615"/>
            <a:ext cx="11058873" cy="8291787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Line"/>
          <p:cNvSpPr/>
          <p:nvPr/>
        </p:nvSpPr>
        <p:spPr>
          <a:xfrm flipV="1">
            <a:off x="10856419" y="5417387"/>
            <a:ext cx="1" cy="6851325"/>
          </a:xfrm>
          <a:prstGeom prst="line">
            <a:avLst/>
          </a:prstGeom>
          <a:ln w="38100">
            <a:solidFill>
              <a:srgbClr val="414141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grpSp>
        <p:nvGrpSpPr>
          <p:cNvPr id="209" name="Rounded Rectangular Callout 13"/>
          <p:cNvGrpSpPr/>
          <p:nvPr/>
        </p:nvGrpSpPr>
        <p:grpSpPr>
          <a:xfrm>
            <a:off x="10852194" y="10603069"/>
            <a:ext cx="3413256" cy="1629272"/>
            <a:chOff x="0" y="20358"/>
            <a:chExt cx="3413254" cy="1629271"/>
          </a:xfrm>
        </p:grpSpPr>
        <p:sp>
          <p:nvSpPr>
            <p:cNvPr id="207" name="Shape"/>
            <p:cNvSpPr/>
            <p:nvPr/>
          </p:nvSpPr>
          <p:spPr>
            <a:xfrm flipH="1">
              <a:off x="0" y="20358"/>
              <a:ext cx="3384794" cy="162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9"/>
                  </a:moveTo>
                  <a:cubicBezTo>
                    <a:pt x="0" y="953"/>
                    <a:pt x="698" y="0"/>
                    <a:pt x="1560" y="0"/>
                  </a:cubicBezTo>
                  <a:lnTo>
                    <a:pt x="10568" y="0"/>
                  </a:lnTo>
                  <a:lnTo>
                    <a:pt x="16556" y="0"/>
                  </a:lnTo>
                  <a:cubicBezTo>
                    <a:pt x="17417" y="0"/>
                    <a:pt x="18116" y="953"/>
                    <a:pt x="18116" y="2129"/>
                  </a:cubicBezTo>
                  <a:lnTo>
                    <a:pt x="18116" y="10645"/>
                  </a:lnTo>
                  <a:cubicBezTo>
                    <a:pt x="18116" y="11821"/>
                    <a:pt x="17417" y="12774"/>
                    <a:pt x="16556" y="12774"/>
                  </a:cubicBezTo>
                  <a:lnTo>
                    <a:pt x="15096" y="12774"/>
                  </a:lnTo>
                  <a:lnTo>
                    <a:pt x="21600" y="21600"/>
                  </a:lnTo>
                  <a:lnTo>
                    <a:pt x="10568" y="12774"/>
                  </a:lnTo>
                  <a:lnTo>
                    <a:pt x="1560" y="12774"/>
                  </a:lnTo>
                  <a:cubicBezTo>
                    <a:pt x="698" y="12774"/>
                    <a:pt x="0" y="11821"/>
                    <a:pt x="0" y="10645"/>
                  </a:cubicBezTo>
                  <a:lnTo>
                    <a:pt x="0" y="10645"/>
                  </a:lnTo>
                  <a:lnTo>
                    <a:pt x="0" y="7452"/>
                  </a:lnTo>
                  <a:close/>
                </a:path>
              </a:pathLst>
            </a:custGeom>
            <a:noFill/>
            <a:ln w="15875" cap="rnd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8" name="What is the value of y at this  ?"/>
            <p:cNvSpPr/>
            <p:nvPr/>
          </p:nvSpPr>
          <p:spPr>
            <a:xfrm>
              <a:off x="459341" y="502128"/>
              <a:ext cx="2953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457200">
                <a:defRPr sz="3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What is the value of </a:t>
              </a:r>
              <a:r>
                <a:rPr i="1"/>
                <a:t>y</a:t>
              </a:r>
              <a:r>
                <a:t> at this </a:t>
              </a:r>
              <a14:m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</m:oMath>
              </a14:m>
              <a:r>
                <a:t>?</a:t>
              </a:r>
            </a:p>
          </p:txBody>
        </p:sp>
      </p:grpSp>
      <p:sp>
        <p:nvSpPr>
          <p:cNvPr id="210" name="Shape"/>
          <p:cNvSpPr/>
          <p:nvPr/>
        </p:nvSpPr>
        <p:spPr>
          <a:xfrm>
            <a:off x="7567186" y="7818736"/>
            <a:ext cx="3192066" cy="1536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29"/>
                </a:moveTo>
                <a:cubicBezTo>
                  <a:pt x="0" y="953"/>
                  <a:pt x="698" y="0"/>
                  <a:pt x="1560" y="0"/>
                </a:cubicBezTo>
                <a:lnTo>
                  <a:pt x="10568" y="0"/>
                </a:lnTo>
                <a:lnTo>
                  <a:pt x="16556" y="0"/>
                </a:lnTo>
                <a:cubicBezTo>
                  <a:pt x="17417" y="0"/>
                  <a:pt x="18116" y="953"/>
                  <a:pt x="18116" y="2129"/>
                </a:cubicBezTo>
                <a:lnTo>
                  <a:pt x="18116" y="10645"/>
                </a:lnTo>
                <a:cubicBezTo>
                  <a:pt x="18116" y="11821"/>
                  <a:pt x="17417" y="12774"/>
                  <a:pt x="16556" y="12774"/>
                </a:cubicBezTo>
                <a:lnTo>
                  <a:pt x="15096" y="12774"/>
                </a:lnTo>
                <a:lnTo>
                  <a:pt x="21600" y="21600"/>
                </a:lnTo>
                <a:lnTo>
                  <a:pt x="10568" y="12774"/>
                </a:lnTo>
                <a:lnTo>
                  <a:pt x="1560" y="12774"/>
                </a:lnTo>
                <a:cubicBezTo>
                  <a:pt x="698" y="12774"/>
                  <a:pt x="0" y="11821"/>
                  <a:pt x="0" y="10645"/>
                </a:cubicBezTo>
                <a:lnTo>
                  <a:pt x="0" y="10645"/>
                </a:lnTo>
                <a:lnTo>
                  <a:pt x="0" y="7452"/>
                </a:lnTo>
                <a:close/>
              </a:path>
            </a:pathLst>
          </a:custGeom>
          <a:ln w="38100" cap="rnd">
            <a:solidFill>
              <a:srgbClr val="4040FF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1" name="Equation"/>
          <p:cNvSpPr txBox="1"/>
          <p:nvPr/>
        </p:nvSpPr>
        <p:spPr>
          <a:xfrm>
            <a:off x="8732459" y="8053574"/>
            <a:ext cx="293844" cy="5454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limUpp>
                    <m:e>
                      <m:r>
                        <a:rPr xmlns:a="http://schemas.openxmlformats.org/drawingml/2006/main" sz="4800" i="1">
                          <a:solidFill>
                            <a:srgbClr val="4140FF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4140FF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</m:oMath>
              </m:oMathPara>
            </a14:m>
            <a:endParaRPr sz="4800">
              <a:solidFill>
                <a:srgbClr val="4141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tatistical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Statistical Model</a:t>
            </a:r>
          </a:p>
        </p:txBody>
      </p:sp>
      <p:pic>
        <p:nvPicPr>
          <p:cNvPr id="21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3525" y="4019648"/>
            <a:ext cx="19162848" cy="85844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tv_sale4.png" descr="tv_sal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6086" y="5124446"/>
            <a:ext cx="11257050" cy="8440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Prediction Model: Aver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Prediction Model: Average</a:t>
            </a:r>
          </a:p>
        </p:txBody>
      </p:sp>
      <p:sp>
        <p:nvSpPr>
          <p:cNvPr id="218" name="Simplest idea: table the mean of the existing values:"/>
          <p:cNvSpPr txBox="1"/>
          <p:nvPr/>
        </p:nvSpPr>
        <p:spPr>
          <a:xfrm>
            <a:off x="441848" y="3314700"/>
            <a:ext cx="11534249" cy="1301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Simplest idea: table the mean of the existing values: </a:t>
            </a:r>
            <a14:m>
              <m:oMath>
                <m:limUpp>
                  <m:e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350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n</m:t>
                    </m:r>
                  </m:den>
                </m:f>
                <m:limUpp>
                  <m:e>
                    <m:limLow>
                      <m:e>
                        <m:r>
                          <a:rPr xmlns:a="http://schemas.openxmlformats.org/drawingml/2006/main" sz="35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5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5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5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sSub>
                  <m:e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</a:p>
        </p:txBody>
      </p:sp>
      <p:sp>
        <p:nvSpPr>
          <p:cNvPr id="219" name="Line"/>
          <p:cNvSpPr/>
          <p:nvPr/>
        </p:nvSpPr>
        <p:spPr>
          <a:xfrm flipV="1">
            <a:off x="8217380" y="5815050"/>
            <a:ext cx="1" cy="6851326"/>
          </a:xfrm>
          <a:prstGeom prst="line">
            <a:avLst/>
          </a:prstGeom>
          <a:ln w="38100">
            <a:solidFill>
              <a:srgbClr val="414141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grpSp>
        <p:nvGrpSpPr>
          <p:cNvPr id="222" name="Rounded Rectangular Callout 13"/>
          <p:cNvGrpSpPr/>
          <p:nvPr/>
        </p:nvGrpSpPr>
        <p:grpSpPr>
          <a:xfrm>
            <a:off x="8267381" y="11073034"/>
            <a:ext cx="3413256" cy="1629273"/>
            <a:chOff x="0" y="20358"/>
            <a:chExt cx="3413254" cy="1629271"/>
          </a:xfrm>
        </p:grpSpPr>
        <p:sp>
          <p:nvSpPr>
            <p:cNvPr id="220" name="Shape"/>
            <p:cNvSpPr/>
            <p:nvPr/>
          </p:nvSpPr>
          <p:spPr>
            <a:xfrm flipH="1">
              <a:off x="0" y="20358"/>
              <a:ext cx="3384794" cy="162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9"/>
                  </a:moveTo>
                  <a:cubicBezTo>
                    <a:pt x="0" y="953"/>
                    <a:pt x="698" y="0"/>
                    <a:pt x="1560" y="0"/>
                  </a:cubicBezTo>
                  <a:lnTo>
                    <a:pt x="10568" y="0"/>
                  </a:lnTo>
                  <a:lnTo>
                    <a:pt x="16556" y="0"/>
                  </a:lnTo>
                  <a:cubicBezTo>
                    <a:pt x="17417" y="0"/>
                    <a:pt x="18116" y="953"/>
                    <a:pt x="18116" y="2129"/>
                  </a:cubicBezTo>
                  <a:lnTo>
                    <a:pt x="18116" y="10645"/>
                  </a:lnTo>
                  <a:cubicBezTo>
                    <a:pt x="18116" y="11821"/>
                    <a:pt x="17417" y="12774"/>
                    <a:pt x="16556" y="12774"/>
                  </a:cubicBezTo>
                  <a:lnTo>
                    <a:pt x="15096" y="12774"/>
                  </a:lnTo>
                  <a:lnTo>
                    <a:pt x="21600" y="21600"/>
                  </a:lnTo>
                  <a:lnTo>
                    <a:pt x="10568" y="12774"/>
                  </a:lnTo>
                  <a:lnTo>
                    <a:pt x="1560" y="12774"/>
                  </a:lnTo>
                  <a:cubicBezTo>
                    <a:pt x="698" y="12774"/>
                    <a:pt x="0" y="11821"/>
                    <a:pt x="0" y="10645"/>
                  </a:cubicBezTo>
                  <a:lnTo>
                    <a:pt x="0" y="10645"/>
                  </a:lnTo>
                  <a:lnTo>
                    <a:pt x="0" y="7452"/>
                  </a:lnTo>
                  <a:close/>
                </a:path>
              </a:pathLst>
            </a:custGeom>
            <a:noFill/>
            <a:ln w="15875" cap="rnd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1" name="What is the value of y at this  ?"/>
            <p:cNvSpPr/>
            <p:nvPr/>
          </p:nvSpPr>
          <p:spPr>
            <a:xfrm>
              <a:off x="459341" y="502128"/>
              <a:ext cx="2953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457200">
                <a:defRPr sz="3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What is the value of </a:t>
              </a:r>
              <a:r>
                <a:rPr i="1"/>
                <a:t>y</a:t>
              </a:r>
              <a:r>
                <a:t> at this </a:t>
              </a:r>
              <a14:m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</m:oMath>
              </a14:m>
              <a:r>
                <a:t>?</a:t>
              </a:r>
            </a:p>
          </p:txBody>
        </p:sp>
      </p:grpSp>
      <p:sp>
        <p:nvSpPr>
          <p:cNvPr id="223" name="Shape"/>
          <p:cNvSpPr/>
          <p:nvPr/>
        </p:nvSpPr>
        <p:spPr>
          <a:xfrm flipH="1">
            <a:off x="8163320" y="8714653"/>
            <a:ext cx="2493598" cy="1153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29"/>
                </a:moveTo>
                <a:cubicBezTo>
                  <a:pt x="0" y="953"/>
                  <a:pt x="698" y="0"/>
                  <a:pt x="1560" y="0"/>
                </a:cubicBezTo>
                <a:lnTo>
                  <a:pt x="10568" y="0"/>
                </a:lnTo>
                <a:lnTo>
                  <a:pt x="16556" y="0"/>
                </a:lnTo>
                <a:cubicBezTo>
                  <a:pt x="17417" y="0"/>
                  <a:pt x="18116" y="953"/>
                  <a:pt x="18116" y="2129"/>
                </a:cubicBezTo>
                <a:lnTo>
                  <a:pt x="18116" y="10645"/>
                </a:lnTo>
                <a:cubicBezTo>
                  <a:pt x="18116" y="11821"/>
                  <a:pt x="17417" y="12774"/>
                  <a:pt x="16556" y="12774"/>
                </a:cubicBezTo>
                <a:lnTo>
                  <a:pt x="15096" y="12774"/>
                </a:lnTo>
                <a:lnTo>
                  <a:pt x="21600" y="21600"/>
                </a:lnTo>
                <a:lnTo>
                  <a:pt x="10568" y="12774"/>
                </a:lnTo>
                <a:lnTo>
                  <a:pt x="1560" y="12774"/>
                </a:lnTo>
                <a:cubicBezTo>
                  <a:pt x="698" y="12774"/>
                  <a:pt x="0" y="11821"/>
                  <a:pt x="0" y="10645"/>
                </a:cubicBezTo>
                <a:lnTo>
                  <a:pt x="0" y="10645"/>
                </a:lnTo>
                <a:lnTo>
                  <a:pt x="0" y="7452"/>
                </a:lnTo>
                <a:close/>
              </a:path>
            </a:pathLst>
          </a:custGeom>
          <a:ln w="38100" cap="rnd">
            <a:solidFill>
              <a:srgbClr val="4040FF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4" name="Equation"/>
          <p:cNvSpPr txBox="1"/>
          <p:nvPr/>
        </p:nvSpPr>
        <p:spPr>
          <a:xfrm>
            <a:off x="9263197" y="8812749"/>
            <a:ext cx="293843" cy="5454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limUpp>
                    <m:e>
                      <m:r>
                        <a:rPr xmlns:a="http://schemas.openxmlformats.org/drawingml/2006/main" sz="4800" i="1">
                          <a:solidFill>
                            <a:srgbClr val="4140FF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4140FF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</m:oMath>
              </m:oMathPara>
            </a14:m>
            <a:endParaRPr sz="4800">
              <a:solidFill>
                <a:srgbClr val="4141FF"/>
              </a:solidFill>
            </a:endParaRPr>
          </a:p>
        </p:txBody>
      </p:sp>
      <p:sp>
        <p:nvSpPr>
          <p:cNvPr id="225" name="Not always the “best” solution!"/>
          <p:cNvSpPr txBox="1"/>
          <p:nvPr/>
        </p:nvSpPr>
        <p:spPr>
          <a:xfrm>
            <a:off x="13034804" y="3603062"/>
            <a:ext cx="6809930" cy="688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Not always the “best” solution!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rediction Model: 1-Neighbou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Prediction Model: 1-Neighbour</a:t>
            </a:r>
          </a:p>
        </p:txBody>
      </p:sp>
      <p:grpSp>
        <p:nvGrpSpPr>
          <p:cNvPr id="230" name="Rounded Rectangular Callout 13"/>
          <p:cNvGrpSpPr/>
          <p:nvPr/>
        </p:nvGrpSpPr>
        <p:grpSpPr>
          <a:xfrm>
            <a:off x="10924496" y="10621144"/>
            <a:ext cx="3413256" cy="1629272"/>
            <a:chOff x="0" y="20358"/>
            <a:chExt cx="3413254" cy="1629271"/>
          </a:xfrm>
        </p:grpSpPr>
        <p:sp>
          <p:nvSpPr>
            <p:cNvPr id="228" name="Shape"/>
            <p:cNvSpPr/>
            <p:nvPr/>
          </p:nvSpPr>
          <p:spPr>
            <a:xfrm flipH="1">
              <a:off x="0" y="20358"/>
              <a:ext cx="3384794" cy="162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9"/>
                  </a:moveTo>
                  <a:cubicBezTo>
                    <a:pt x="0" y="953"/>
                    <a:pt x="698" y="0"/>
                    <a:pt x="1560" y="0"/>
                  </a:cubicBezTo>
                  <a:lnTo>
                    <a:pt x="10568" y="0"/>
                  </a:lnTo>
                  <a:lnTo>
                    <a:pt x="16556" y="0"/>
                  </a:lnTo>
                  <a:cubicBezTo>
                    <a:pt x="17417" y="0"/>
                    <a:pt x="18116" y="953"/>
                    <a:pt x="18116" y="2129"/>
                  </a:cubicBezTo>
                  <a:lnTo>
                    <a:pt x="18116" y="10645"/>
                  </a:lnTo>
                  <a:cubicBezTo>
                    <a:pt x="18116" y="11821"/>
                    <a:pt x="17417" y="12774"/>
                    <a:pt x="16556" y="12774"/>
                  </a:cubicBezTo>
                  <a:lnTo>
                    <a:pt x="15096" y="12774"/>
                  </a:lnTo>
                  <a:lnTo>
                    <a:pt x="21600" y="21600"/>
                  </a:lnTo>
                  <a:lnTo>
                    <a:pt x="10568" y="12774"/>
                  </a:lnTo>
                  <a:lnTo>
                    <a:pt x="1560" y="12774"/>
                  </a:lnTo>
                  <a:cubicBezTo>
                    <a:pt x="698" y="12774"/>
                    <a:pt x="0" y="11821"/>
                    <a:pt x="0" y="10645"/>
                  </a:cubicBezTo>
                  <a:lnTo>
                    <a:pt x="0" y="10645"/>
                  </a:lnTo>
                  <a:lnTo>
                    <a:pt x="0" y="7452"/>
                  </a:lnTo>
                  <a:close/>
                </a:path>
              </a:pathLst>
            </a:custGeom>
            <a:noFill/>
            <a:ln w="15875" cap="rnd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9" name="What is the value of y at this  ?"/>
            <p:cNvSpPr/>
            <p:nvPr/>
          </p:nvSpPr>
          <p:spPr>
            <a:xfrm>
              <a:off x="459341" y="502128"/>
              <a:ext cx="2953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457200">
                <a:defRPr sz="3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What is the value of </a:t>
              </a:r>
              <a:r>
                <a:rPr i="1"/>
                <a:t>y</a:t>
              </a:r>
              <a:r>
                <a:t> at this </a:t>
              </a:r>
              <a14:m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</m:oMath>
              </a14:m>
              <a:r>
                <a:t>?</a:t>
              </a:r>
            </a:p>
          </p:txBody>
        </p:sp>
      </p:grpSp>
      <p:pic>
        <p:nvPicPr>
          <p:cNvPr id="231" name="tv_sale2.png" descr="tv_sal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6464" y="4827615"/>
            <a:ext cx="11130964" cy="8345838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Line"/>
          <p:cNvSpPr/>
          <p:nvPr/>
        </p:nvSpPr>
        <p:spPr>
          <a:xfrm flipV="1">
            <a:off x="10856419" y="5435462"/>
            <a:ext cx="1" cy="6851326"/>
          </a:xfrm>
          <a:prstGeom prst="line">
            <a:avLst/>
          </a:prstGeom>
          <a:ln w="38100">
            <a:solidFill>
              <a:srgbClr val="414141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grpSp>
        <p:nvGrpSpPr>
          <p:cNvPr id="235" name="Rounded Rectangular Callout 13"/>
          <p:cNvGrpSpPr/>
          <p:nvPr/>
        </p:nvGrpSpPr>
        <p:grpSpPr>
          <a:xfrm>
            <a:off x="11051496" y="10748144"/>
            <a:ext cx="3413256" cy="1629272"/>
            <a:chOff x="0" y="20358"/>
            <a:chExt cx="3413254" cy="1629271"/>
          </a:xfrm>
        </p:grpSpPr>
        <p:sp>
          <p:nvSpPr>
            <p:cNvPr id="233" name="Shape"/>
            <p:cNvSpPr/>
            <p:nvPr/>
          </p:nvSpPr>
          <p:spPr>
            <a:xfrm flipH="1">
              <a:off x="0" y="20358"/>
              <a:ext cx="3384794" cy="162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9"/>
                  </a:moveTo>
                  <a:cubicBezTo>
                    <a:pt x="0" y="953"/>
                    <a:pt x="698" y="0"/>
                    <a:pt x="1560" y="0"/>
                  </a:cubicBezTo>
                  <a:lnTo>
                    <a:pt x="10568" y="0"/>
                  </a:lnTo>
                  <a:lnTo>
                    <a:pt x="16556" y="0"/>
                  </a:lnTo>
                  <a:cubicBezTo>
                    <a:pt x="17417" y="0"/>
                    <a:pt x="18116" y="953"/>
                    <a:pt x="18116" y="2129"/>
                  </a:cubicBezTo>
                  <a:lnTo>
                    <a:pt x="18116" y="10645"/>
                  </a:lnTo>
                  <a:cubicBezTo>
                    <a:pt x="18116" y="11821"/>
                    <a:pt x="17417" y="12774"/>
                    <a:pt x="16556" y="12774"/>
                  </a:cubicBezTo>
                  <a:lnTo>
                    <a:pt x="15096" y="12774"/>
                  </a:lnTo>
                  <a:lnTo>
                    <a:pt x="21600" y="21600"/>
                  </a:lnTo>
                  <a:lnTo>
                    <a:pt x="10568" y="12774"/>
                  </a:lnTo>
                  <a:lnTo>
                    <a:pt x="1560" y="12774"/>
                  </a:lnTo>
                  <a:cubicBezTo>
                    <a:pt x="698" y="12774"/>
                    <a:pt x="0" y="11821"/>
                    <a:pt x="0" y="10645"/>
                  </a:cubicBezTo>
                  <a:lnTo>
                    <a:pt x="0" y="10645"/>
                  </a:lnTo>
                  <a:lnTo>
                    <a:pt x="0" y="7452"/>
                  </a:lnTo>
                  <a:close/>
                </a:path>
              </a:pathLst>
            </a:custGeom>
            <a:noFill/>
            <a:ln w="15875" cap="rnd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4" name="What is the value of y at this  ?"/>
            <p:cNvSpPr/>
            <p:nvPr/>
          </p:nvSpPr>
          <p:spPr>
            <a:xfrm>
              <a:off x="459341" y="502128"/>
              <a:ext cx="2953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457200">
                <a:defRPr sz="3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What is the value of </a:t>
              </a:r>
              <a:r>
                <a:rPr i="1"/>
                <a:t>y</a:t>
              </a:r>
              <a:r>
                <a:t> at this </a:t>
              </a:r>
              <a14:m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</m:oMath>
              </a14:m>
              <a:r>
                <a:t>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rediction Model: 1-Neighbou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Prediction Model: 1-Neighbour</a:t>
            </a:r>
          </a:p>
        </p:txBody>
      </p:sp>
      <p:grpSp>
        <p:nvGrpSpPr>
          <p:cNvPr id="240" name="Rounded Rectangular Callout 13"/>
          <p:cNvGrpSpPr/>
          <p:nvPr/>
        </p:nvGrpSpPr>
        <p:grpSpPr>
          <a:xfrm>
            <a:off x="10924496" y="10621144"/>
            <a:ext cx="3413256" cy="1629272"/>
            <a:chOff x="0" y="20358"/>
            <a:chExt cx="3413254" cy="1629271"/>
          </a:xfrm>
        </p:grpSpPr>
        <p:sp>
          <p:nvSpPr>
            <p:cNvPr id="238" name="Shape"/>
            <p:cNvSpPr/>
            <p:nvPr/>
          </p:nvSpPr>
          <p:spPr>
            <a:xfrm flipH="1">
              <a:off x="0" y="20358"/>
              <a:ext cx="3384794" cy="162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9"/>
                  </a:moveTo>
                  <a:cubicBezTo>
                    <a:pt x="0" y="953"/>
                    <a:pt x="698" y="0"/>
                    <a:pt x="1560" y="0"/>
                  </a:cubicBezTo>
                  <a:lnTo>
                    <a:pt x="10568" y="0"/>
                  </a:lnTo>
                  <a:lnTo>
                    <a:pt x="16556" y="0"/>
                  </a:lnTo>
                  <a:cubicBezTo>
                    <a:pt x="17417" y="0"/>
                    <a:pt x="18116" y="953"/>
                    <a:pt x="18116" y="2129"/>
                  </a:cubicBezTo>
                  <a:lnTo>
                    <a:pt x="18116" y="10645"/>
                  </a:lnTo>
                  <a:cubicBezTo>
                    <a:pt x="18116" y="11821"/>
                    <a:pt x="17417" y="12774"/>
                    <a:pt x="16556" y="12774"/>
                  </a:cubicBezTo>
                  <a:lnTo>
                    <a:pt x="15096" y="12774"/>
                  </a:lnTo>
                  <a:lnTo>
                    <a:pt x="21600" y="21600"/>
                  </a:lnTo>
                  <a:lnTo>
                    <a:pt x="10568" y="12774"/>
                  </a:lnTo>
                  <a:lnTo>
                    <a:pt x="1560" y="12774"/>
                  </a:lnTo>
                  <a:cubicBezTo>
                    <a:pt x="698" y="12774"/>
                    <a:pt x="0" y="11821"/>
                    <a:pt x="0" y="10645"/>
                  </a:cubicBezTo>
                  <a:lnTo>
                    <a:pt x="0" y="10645"/>
                  </a:lnTo>
                  <a:lnTo>
                    <a:pt x="0" y="7452"/>
                  </a:lnTo>
                  <a:close/>
                </a:path>
              </a:pathLst>
            </a:custGeom>
            <a:noFill/>
            <a:ln w="15875" cap="rnd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9" name="What is the value of y at this  ?"/>
            <p:cNvSpPr/>
            <p:nvPr/>
          </p:nvSpPr>
          <p:spPr>
            <a:xfrm>
              <a:off x="459341" y="502128"/>
              <a:ext cx="2953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457200">
                <a:defRPr sz="3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What is the value of </a:t>
              </a:r>
              <a:r>
                <a:rPr i="1"/>
                <a:t>y</a:t>
              </a:r>
              <a:r>
                <a:t> at this </a:t>
              </a:r>
              <a14:m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</m:oMath>
              </a14:m>
              <a:r>
                <a:t>?</a:t>
              </a:r>
            </a:p>
          </p:txBody>
        </p:sp>
      </p:grpSp>
      <p:pic>
        <p:nvPicPr>
          <p:cNvPr id="241" name="tv_sale2.png" descr="tv_sal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6464" y="4827615"/>
            <a:ext cx="11130964" cy="8345838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Line"/>
          <p:cNvSpPr/>
          <p:nvPr/>
        </p:nvSpPr>
        <p:spPr>
          <a:xfrm flipV="1">
            <a:off x="10856419" y="5435462"/>
            <a:ext cx="1" cy="6851326"/>
          </a:xfrm>
          <a:prstGeom prst="line">
            <a:avLst/>
          </a:prstGeom>
          <a:ln w="38100">
            <a:solidFill>
              <a:srgbClr val="414141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grpSp>
        <p:nvGrpSpPr>
          <p:cNvPr id="245" name="Rounded Rectangular Callout 13"/>
          <p:cNvGrpSpPr/>
          <p:nvPr/>
        </p:nvGrpSpPr>
        <p:grpSpPr>
          <a:xfrm>
            <a:off x="10924496" y="10621144"/>
            <a:ext cx="3413256" cy="1629272"/>
            <a:chOff x="0" y="20358"/>
            <a:chExt cx="3413254" cy="1629271"/>
          </a:xfrm>
        </p:grpSpPr>
        <p:sp>
          <p:nvSpPr>
            <p:cNvPr id="243" name="Shape"/>
            <p:cNvSpPr/>
            <p:nvPr/>
          </p:nvSpPr>
          <p:spPr>
            <a:xfrm flipH="1">
              <a:off x="0" y="20358"/>
              <a:ext cx="3384794" cy="162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9"/>
                  </a:moveTo>
                  <a:cubicBezTo>
                    <a:pt x="0" y="953"/>
                    <a:pt x="698" y="0"/>
                    <a:pt x="1560" y="0"/>
                  </a:cubicBezTo>
                  <a:lnTo>
                    <a:pt x="10568" y="0"/>
                  </a:lnTo>
                  <a:lnTo>
                    <a:pt x="16556" y="0"/>
                  </a:lnTo>
                  <a:cubicBezTo>
                    <a:pt x="17417" y="0"/>
                    <a:pt x="18116" y="953"/>
                    <a:pt x="18116" y="2129"/>
                  </a:cubicBezTo>
                  <a:lnTo>
                    <a:pt x="18116" y="10645"/>
                  </a:lnTo>
                  <a:cubicBezTo>
                    <a:pt x="18116" y="11821"/>
                    <a:pt x="17417" y="12774"/>
                    <a:pt x="16556" y="12774"/>
                  </a:cubicBezTo>
                  <a:lnTo>
                    <a:pt x="15096" y="12774"/>
                  </a:lnTo>
                  <a:lnTo>
                    <a:pt x="21600" y="21600"/>
                  </a:lnTo>
                  <a:lnTo>
                    <a:pt x="10568" y="12774"/>
                  </a:lnTo>
                  <a:lnTo>
                    <a:pt x="1560" y="12774"/>
                  </a:lnTo>
                  <a:cubicBezTo>
                    <a:pt x="698" y="12774"/>
                    <a:pt x="0" y="11821"/>
                    <a:pt x="0" y="10645"/>
                  </a:cubicBezTo>
                  <a:lnTo>
                    <a:pt x="0" y="10645"/>
                  </a:lnTo>
                  <a:lnTo>
                    <a:pt x="0" y="7452"/>
                  </a:lnTo>
                  <a:close/>
                </a:path>
              </a:pathLst>
            </a:custGeom>
            <a:noFill/>
            <a:ln w="15875" cap="rnd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4" name="What is the value of y at this  ?"/>
            <p:cNvSpPr/>
            <p:nvPr/>
          </p:nvSpPr>
          <p:spPr>
            <a:xfrm>
              <a:off x="459341" y="502128"/>
              <a:ext cx="2953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457200">
                <a:defRPr sz="3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What is the value of </a:t>
              </a:r>
              <a:r>
                <a:rPr i="1"/>
                <a:t>y</a:t>
              </a:r>
              <a:r>
                <a:t> at this </a:t>
              </a:r>
              <a14:m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</m:oMath>
              </a14:m>
              <a:r>
                <a:t>?</a:t>
              </a:r>
            </a:p>
          </p:txBody>
        </p:sp>
      </p:grpSp>
      <p:sp>
        <p:nvSpPr>
          <p:cNvPr id="246" name="Line"/>
          <p:cNvSpPr/>
          <p:nvPr/>
        </p:nvSpPr>
        <p:spPr>
          <a:xfrm>
            <a:off x="10842697" y="6184645"/>
            <a:ext cx="4501482" cy="1"/>
          </a:xfrm>
          <a:prstGeom prst="line">
            <a:avLst/>
          </a:prstGeom>
          <a:ln w="38100">
            <a:solidFill>
              <a:srgbClr val="41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47" name="Line"/>
          <p:cNvSpPr/>
          <p:nvPr/>
        </p:nvSpPr>
        <p:spPr>
          <a:xfrm>
            <a:off x="10842697" y="7558862"/>
            <a:ext cx="1787359" cy="1"/>
          </a:xfrm>
          <a:prstGeom prst="line">
            <a:avLst/>
          </a:prstGeom>
          <a:ln w="38100">
            <a:solidFill>
              <a:srgbClr val="41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48" name="Line"/>
          <p:cNvSpPr/>
          <p:nvPr/>
        </p:nvSpPr>
        <p:spPr>
          <a:xfrm>
            <a:off x="10842697" y="9532111"/>
            <a:ext cx="764471" cy="1"/>
          </a:xfrm>
          <a:prstGeom prst="line">
            <a:avLst/>
          </a:prstGeom>
          <a:ln w="38100">
            <a:solidFill>
              <a:srgbClr val="41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49" name="Line"/>
          <p:cNvSpPr/>
          <p:nvPr/>
        </p:nvSpPr>
        <p:spPr>
          <a:xfrm>
            <a:off x="10842697" y="9646411"/>
            <a:ext cx="2974500" cy="1"/>
          </a:xfrm>
          <a:prstGeom prst="line">
            <a:avLst/>
          </a:prstGeom>
          <a:ln w="38100">
            <a:solidFill>
              <a:srgbClr val="41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50" name="Line"/>
          <p:cNvSpPr/>
          <p:nvPr/>
        </p:nvSpPr>
        <p:spPr>
          <a:xfrm>
            <a:off x="9271205" y="10108359"/>
            <a:ext cx="1517138" cy="1"/>
          </a:xfrm>
          <a:prstGeom prst="line">
            <a:avLst/>
          </a:prstGeom>
          <a:ln w="38100">
            <a:solidFill>
              <a:srgbClr val="41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51" name="Line"/>
          <p:cNvSpPr/>
          <p:nvPr/>
        </p:nvSpPr>
        <p:spPr>
          <a:xfrm>
            <a:off x="8800623" y="10613641"/>
            <a:ext cx="1987720" cy="1"/>
          </a:xfrm>
          <a:prstGeom prst="line">
            <a:avLst/>
          </a:prstGeom>
          <a:ln w="38100">
            <a:solidFill>
              <a:srgbClr val="41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52" name="Line"/>
          <p:cNvSpPr/>
          <p:nvPr/>
        </p:nvSpPr>
        <p:spPr>
          <a:xfrm>
            <a:off x="7969145" y="10993229"/>
            <a:ext cx="2974500" cy="1"/>
          </a:xfrm>
          <a:prstGeom prst="line">
            <a:avLst/>
          </a:prstGeom>
          <a:ln w="38100">
            <a:solidFill>
              <a:srgbClr val="41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53" name="Line"/>
          <p:cNvSpPr/>
          <p:nvPr/>
        </p:nvSpPr>
        <p:spPr>
          <a:xfrm>
            <a:off x="7619942" y="11814599"/>
            <a:ext cx="3255528" cy="1"/>
          </a:xfrm>
          <a:prstGeom prst="line">
            <a:avLst/>
          </a:prstGeom>
          <a:ln w="38100">
            <a:solidFill>
              <a:srgbClr val="41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54" name="Find distance D(x,x_i) to all…"/>
          <p:cNvSpPr txBox="1"/>
          <p:nvPr/>
        </p:nvSpPr>
        <p:spPr>
          <a:xfrm>
            <a:off x="18494412" y="4962270"/>
            <a:ext cx="568769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28319" indent="-528319">
              <a:buSzPct val="100000"/>
              <a:buAutoNum type="arabicPeriod" startAt="1"/>
            </a:pPr>
            <a:r>
              <a:t>Find distance D(x,x_i) to all </a:t>
            </a:r>
          </a:p>
          <a:p>
            <a:pPr algn="l"/>
            <a:r>
              <a:t>      other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rediction Model: 1-Neighbou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Prediction Model: 1-Neighbour</a:t>
            </a:r>
          </a:p>
        </p:txBody>
      </p:sp>
      <p:grpSp>
        <p:nvGrpSpPr>
          <p:cNvPr id="259" name="Rounded Rectangular Callout 13"/>
          <p:cNvGrpSpPr/>
          <p:nvPr/>
        </p:nvGrpSpPr>
        <p:grpSpPr>
          <a:xfrm>
            <a:off x="10924496" y="10621144"/>
            <a:ext cx="3413256" cy="1629272"/>
            <a:chOff x="0" y="20358"/>
            <a:chExt cx="3413254" cy="1629271"/>
          </a:xfrm>
        </p:grpSpPr>
        <p:sp>
          <p:nvSpPr>
            <p:cNvPr id="257" name="Shape"/>
            <p:cNvSpPr/>
            <p:nvPr/>
          </p:nvSpPr>
          <p:spPr>
            <a:xfrm flipH="1">
              <a:off x="0" y="20358"/>
              <a:ext cx="3384794" cy="162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9"/>
                  </a:moveTo>
                  <a:cubicBezTo>
                    <a:pt x="0" y="953"/>
                    <a:pt x="698" y="0"/>
                    <a:pt x="1560" y="0"/>
                  </a:cubicBezTo>
                  <a:lnTo>
                    <a:pt x="10568" y="0"/>
                  </a:lnTo>
                  <a:lnTo>
                    <a:pt x="16556" y="0"/>
                  </a:lnTo>
                  <a:cubicBezTo>
                    <a:pt x="17417" y="0"/>
                    <a:pt x="18116" y="953"/>
                    <a:pt x="18116" y="2129"/>
                  </a:cubicBezTo>
                  <a:lnTo>
                    <a:pt x="18116" y="10645"/>
                  </a:lnTo>
                  <a:cubicBezTo>
                    <a:pt x="18116" y="11821"/>
                    <a:pt x="17417" y="12774"/>
                    <a:pt x="16556" y="12774"/>
                  </a:cubicBezTo>
                  <a:lnTo>
                    <a:pt x="15096" y="12774"/>
                  </a:lnTo>
                  <a:lnTo>
                    <a:pt x="21600" y="21600"/>
                  </a:lnTo>
                  <a:lnTo>
                    <a:pt x="10568" y="12774"/>
                  </a:lnTo>
                  <a:lnTo>
                    <a:pt x="1560" y="12774"/>
                  </a:lnTo>
                  <a:cubicBezTo>
                    <a:pt x="698" y="12774"/>
                    <a:pt x="0" y="11821"/>
                    <a:pt x="0" y="10645"/>
                  </a:cubicBezTo>
                  <a:lnTo>
                    <a:pt x="0" y="10645"/>
                  </a:lnTo>
                  <a:lnTo>
                    <a:pt x="0" y="7452"/>
                  </a:lnTo>
                  <a:close/>
                </a:path>
              </a:pathLst>
            </a:custGeom>
            <a:noFill/>
            <a:ln w="15875" cap="rnd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8" name="What is the value of y at this  ?"/>
            <p:cNvSpPr/>
            <p:nvPr/>
          </p:nvSpPr>
          <p:spPr>
            <a:xfrm>
              <a:off x="459341" y="502128"/>
              <a:ext cx="2953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457200">
                <a:defRPr sz="3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What is the value of </a:t>
              </a:r>
              <a:r>
                <a:rPr i="1"/>
                <a:t>y</a:t>
              </a:r>
              <a:r>
                <a:t> at this </a:t>
              </a:r>
              <a14:m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</m:oMath>
              </a14:m>
              <a:r>
                <a:t>?</a:t>
              </a:r>
            </a:p>
          </p:txBody>
        </p:sp>
      </p:grpSp>
      <p:pic>
        <p:nvPicPr>
          <p:cNvPr id="260" name="tv_sale2.png" descr="tv_sal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6464" y="4827615"/>
            <a:ext cx="11130964" cy="8345838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Line"/>
          <p:cNvSpPr/>
          <p:nvPr/>
        </p:nvSpPr>
        <p:spPr>
          <a:xfrm flipV="1">
            <a:off x="10856419" y="5435462"/>
            <a:ext cx="1" cy="6851326"/>
          </a:xfrm>
          <a:prstGeom prst="line">
            <a:avLst/>
          </a:prstGeom>
          <a:ln w="38100">
            <a:solidFill>
              <a:srgbClr val="414141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grpSp>
        <p:nvGrpSpPr>
          <p:cNvPr id="264" name="Rounded Rectangular Callout 13"/>
          <p:cNvGrpSpPr/>
          <p:nvPr/>
        </p:nvGrpSpPr>
        <p:grpSpPr>
          <a:xfrm>
            <a:off x="10924496" y="10621144"/>
            <a:ext cx="3413256" cy="1629272"/>
            <a:chOff x="0" y="20358"/>
            <a:chExt cx="3413254" cy="1629271"/>
          </a:xfrm>
        </p:grpSpPr>
        <p:sp>
          <p:nvSpPr>
            <p:cNvPr id="262" name="Shape"/>
            <p:cNvSpPr/>
            <p:nvPr/>
          </p:nvSpPr>
          <p:spPr>
            <a:xfrm flipH="1">
              <a:off x="0" y="20358"/>
              <a:ext cx="3384794" cy="162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9"/>
                  </a:moveTo>
                  <a:cubicBezTo>
                    <a:pt x="0" y="953"/>
                    <a:pt x="698" y="0"/>
                    <a:pt x="1560" y="0"/>
                  </a:cubicBezTo>
                  <a:lnTo>
                    <a:pt x="10568" y="0"/>
                  </a:lnTo>
                  <a:lnTo>
                    <a:pt x="16556" y="0"/>
                  </a:lnTo>
                  <a:cubicBezTo>
                    <a:pt x="17417" y="0"/>
                    <a:pt x="18116" y="953"/>
                    <a:pt x="18116" y="2129"/>
                  </a:cubicBezTo>
                  <a:lnTo>
                    <a:pt x="18116" y="10645"/>
                  </a:lnTo>
                  <a:cubicBezTo>
                    <a:pt x="18116" y="11821"/>
                    <a:pt x="17417" y="12774"/>
                    <a:pt x="16556" y="12774"/>
                  </a:cubicBezTo>
                  <a:lnTo>
                    <a:pt x="15096" y="12774"/>
                  </a:lnTo>
                  <a:lnTo>
                    <a:pt x="21600" y="21600"/>
                  </a:lnTo>
                  <a:lnTo>
                    <a:pt x="10568" y="12774"/>
                  </a:lnTo>
                  <a:lnTo>
                    <a:pt x="1560" y="12774"/>
                  </a:lnTo>
                  <a:cubicBezTo>
                    <a:pt x="698" y="12774"/>
                    <a:pt x="0" y="11821"/>
                    <a:pt x="0" y="10645"/>
                  </a:cubicBezTo>
                  <a:lnTo>
                    <a:pt x="0" y="10645"/>
                  </a:lnTo>
                  <a:lnTo>
                    <a:pt x="0" y="7452"/>
                  </a:lnTo>
                  <a:close/>
                </a:path>
              </a:pathLst>
            </a:custGeom>
            <a:noFill/>
            <a:ln w="15875" cap="rnd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3" name="What is the value of y at this  ?"/>
            <p:cNvSpPr/>
            <p:nvPr/>
          </p:nvSpPr>
          <p:spPr>
            <a:xfrm>
              <a:off x="459341" y="502128"/>
              <a:ext cx="2953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457200">
                <a:defRPr sz="3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What is the value of </a:t>
              </a:r>
              <a:r>
                <a:rPr i="1"/>
                <a:t>y</a:t>
              </a:r>
              <a:r>
                <a:t> at this </a:t>
              </a:r>
              <a14:m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</m:oMath>
              </a14:m>
              <a:r>
                <a:t>?</a:t>
              </a:r>
            </a:p>
          </p:txBody>
        </p:sp>
      </p:grpSp>
      <p:sp>
        <p:nvSpPr>
          <p:cNvPr id="265" name="Line"/>
          <p:cNvSpPr/>
          <p:nvPr/>
        </p:nvSpPr>
        <p:spPr>
          <a:xfrm>
            <a:off x="10842697" y="6184645"/>
            <a:ext cx="4501481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66" name="Line"/>
          <p:cNvSpPr/>
          <p:nvPr/>
        </p:nvSpPr>
        <p:spPr>
          <a:xfrm>
            <a:off x="10842697" y="7558862"/>
            <a:ext cx="1787359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67" name="Line"/>
          <p:cNvSpPr/>
          <p:nvPr/>
        </p:nvSpPr>
        <p:spPr>
          <a:xfrm>
            <a:off x="10842697" y="9532111"/>
            <a:ext cx="764471" cy="1"/>
          </a:xfrm>
          <a:prstGeom prst="line">
            <a:avLst/>
          </a:prstGeom>
          <a:ln w="38100">
            <a:solidFill>
              <a:srgbClr val="FC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68" name="Line"/>
          <p:cNvSpPr/>
          <p:nvPr/>
        </p:nvSpPr>
        <p:spPr>
          <a:xfrm>
            <a:off x="10842697" y="9646411"/>
            <a:ext cx="2974500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69" name="Line"/>
          <p:cNvSpPr/>
          <p:nvPr/>
        </p:nvSpPr>
        <p:spPr>
          <a:xfrm>
            <a:off x="9271205" y="10108358"/>
            <a:ext cx="1517138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70" name="Line"/>
          <p:cNvSpPr/>
          <p:nvPr/>
        </p:nvSpPr>
        <p:spPr>
          <a:xfrm>
            <a:off x="8800624" y="10613641"/>
            <a:ext cx="1987719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71" name="Line"/>
          <p:cNvSpPr/>
          <p:nvPr/>
        </p:nvSpPr>
        <p:spPr>
          <a:xfrm>
            <a:off x="7969145" y="10993228"/>
            <a:ext cx="2974500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72" name="Line"/>
          <p:cNvSpPr/>
          <p:nvPr/>
        </p:nvSpPr>
        <p:spPr>
          <a:xfrm>
            <a:off x="7619942" y="11814599"/>
            <a:ext cx="3255528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73" name="Find distance D(x,x_i) to all…"/>
          <p:cNvSpPr txBox="1"/>
          <p:nvPr/>
        </p:nvSpPr>
        <p:spPr>
          <a:xfrm>
            <a:off x="18169050" y="4934987"/>
            <a:ext cx="5687696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28319" indent="-528319">
              <a:buSzPct val="100000"/>
              <a:buAutoNum type="arabicPeriod" startAt="1"/>
            </a:pPr>
            <a:r>
              <a:t>Find distance D(x,x_i) to all </a:t>
            </a:r>
          </a:p>
          <a:p>
            <a:pPr algn="l"/>
            <a:r>
              <a:t>      other points</a:t>
            </a:r>
          </a:p>
          <a:p>
            <a:pPr algn="l"/>
          </a:p>
          <a:p>
            <a:pPr algn="l"/>
            <a:r>
              <a:t>2. Find closest x</a:t>
            </a:r>
            <a:r>
              <a:rPr baseline="-5999"/>
              <a:t>c</a:t>
            </a:r>
          </a:p>
        </p:txBody>
      </p:sp>
      <p:sp>
        <p:nvSpPr>
          <p:cNvPr id="274" name="Equation"/>
          <p:cNvSpPr txBox="1"/>
          <p:nvPr/>
        </p:nvSpPr>
        <p:spPr>
          <a:xfrm>
            <a:off x="11586492" y="9139828"/>
            <a:ext cx="430916" cy="4082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</m:oMath>
              </m:oMathPara>
            </a14:m>
            <a:endParaRPr sz="4600">
              <a:solidFill>
                <a:srgbClr val="FF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rediction Model: 1-Neighbou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Prediction Model: 1-Neighbour</a:t>
            </a:r>
          </a:p>
        </p:txBody>
      </p:sp>
      <p:grpSp>
        <p:nvGrpSpPr>
          <p:cNvPr id="279" name="Rounded Rectangular Callout 13"/>
          <p:cNvGrpSpPr/>
          <p:nvPr/>
        </p:nvGrpSpPr>
        <p:grpSpPr>
          <a:xfrm>
            <a:off x="10924496" y="10621144"/>
            <a:ext cx="3413256" cy="1629272"/>
            <a:chOff x="0" y="20358"/>
            <a:chExt cx="3413254" cy="1629271"/>
          </a:xfrm>
        </p:grpSpPr>
        <p:sp>
          <p:nvSpPr>
            <p:cNvPr id="277" name="Shape"/>
            <p:cNvSpPr/>
            <p:nvPr/>
          </p:nvSpPr>
          <p:spPr>
            <a:xfrm flipH="1">
              <a:off x="0" y="20358"/>
              <a:ext cx="3384794" cy="162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9"/>
                  </a:moveTo>
                  <a:cubicBezTo>
                    <a:pt x="0" y="953"/>
                    <a:pt x="698" y="0"/>
                    <a:pt x="1560" y="0"/>
                  </a:cubicBezTo>
                  <a:lnTo>
                    <a:pt x="10568" y="0"/>
                  </a:lnTo>
                  <a:lnTo>
                    <a:pt x="16556" y="0"/>
                  </a:lnTo>
                  <a:cubicBezTo>
                    <a:pt x="17417" y="0"/>
                    <a:pt x="18116" y="953"/>
                    <a:pt x="18116" y="2129"/>
                  </a:cubicBezTo>
                  <a:lnTo>
                    <a:pt x="18116" y="10645"/>
                  </a:lnTo>
                  <a:cubicBezTo>
                    <a:pt x="18116" y="11821"/>
                    <a:pt x="17417" y="12774"/>
                    <a:pt x="16556" y="12774"/>
                  </a:cubicBezTo>
                  <a:lnTo>
                    <a:pt x="15096" y="12774"/>
                  </a:lnTo>
                  <a:lnTo>
                    <a:pt x="21600" y="21600"/>
                  </a:lnTo>
                  <a:lnTo>
                    <a:pt x="10568" y="12774"/>
                  </a:lnTo>
                  <a:lnTo>
                    <a:pt x="1560" y="12774"/>
                  </a:lnTo>
                  <a:cubicBezTo>
                    <a:pt x="698" y="12774"/>
                    <a:pt x="0" y="11821"/>
                    <a:pt x="0" y="10645"/>
                  </a:cubicBezTo>
                  <a:lnTo>
                    <a:pt x="0" y="10645"/>
                  </a:lnTo>
                  <a:lnTo>
                    <a:pt x="0" y="7452"/>
                  </a:lnTo>
                  <a:close/>
                </a:path>
              </a:pathLst>
            </a:custGeom>
            <a:noFill/>
            <a:ln w="15875" cap="rnd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8" name="What is the value of y at this  ?"/>
            <p:cNvSpPr/>
            <p:nvPr/>
          </p:nvSpPr>
          <p:spPr>
            <a:xfrm>
              <a:off x="459341" y="502128"/>
              <a:ext cx="2953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457200">
                <a:defRPr sz="3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What is the value of </a:t>
              </a:r>
              <a:r>
                <a:rPr i="1"/>
                <a:t>y</a:t>
              </a:r>
              <a:r>
                <a:t> at this </a:t>
              </a:r>
              <a14:m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</m:oMath>
              </a14:m>
              <a:r>
                <a:t>?</a:t>
              </a:r>
            </a:p>
          </p:txBody>
        </p:sp>
      </p:grpSp>
      <p:pic>
        <p:nvPicPr>
          <p:cNvPr id="280" name="tv_sale2.png" descr="tv_sal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6464" y="4827615"/>
            <a:ext cx="11130964" cy="8345838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Line"/>
          <p:cNvSpPr/>
          <p:nvPr/>
        </p:nvSpPr>
        <p:spPr>
          <a:xfrm flipV="1">
            <a:off x="10856419" y="5435462"/>
            <a:ext cx="1" cy="6851326"/>
          </a:xfrm>
          <a:prstGeom prst="line">
            <a:avLst/>
          </a:prstGeom>
          <a:ln w="38100">
            <a:solidFill>
              <a:srgbClr val="414141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grpSp>
        <p:nvGrpSpPr>
          <p:cNvPr id="284" name="Rounded Rectangular Callout 13"/>
          <p:cNvGrpSpPr/>
          <p:nvPr/>
        </p:nvGrpSpPr>
        <p:grpSpPr>
          <a:xfrm>
            <a:off x="10924496" y="10621144"/>
            <a:ext cx="3413256" cy="1629272"/>
            <a:chOff x="0" y="20358"/>
            <a:chExt cx="3413254" cy="1629271"/>
          </a:xfrm>
        </p:grpSpPr>
        <p:sp>
          <p:nvSpPr>
            <p:cNvPr id="282" name="Shape"/>
            <p:cNvSpPr/>
            <p:nvPr/>
          </p:nvSpPr>
          <p:spPr>
            <a:xfrm flipH="1">
              <a:off x="0" y="20358"/>
              <a:ext cx="3384794" cy="162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9"/>
                  </a:moveTo>
                  <a:cubicBezTo>
                    <a:pt x="0" y="953"/>
                    <a:pt x="698" y="0"/>
                    <a:pt x="1560" y="0"/>
                  </a:cubicBezTo>
                  <a:lnTo>
                    <a:pt x="10568" y="0"/>
                  </a:lnTo>
                  <a:lnTo>
                    <a:pt x="16556" y="0"/>
                  </a:lnTo>
                  <a:cubicBezTo>
                    <a:pt x="17417" y="0"/>
                    <a:pt x="18116" y="953"/>
                    <a:pt x="18116" y="2129"/>
                  </a:cubicBezTo>
                  <a:lnTo>
                    <a:pt x="18116" y="10645"/>
                  </a:lnTo>
                  <a:cubicBezTo>
                    <a:pt x="18116" y="11821"/>
                    <a:pt x="17417" y="12774"/>
                    <a:pt x="16556" y="12774"/>
                  </a:cubicBezTo>
                  <a:lnTo>
                    <a:pt x="15096" y="12774"/>
                  </a:lnTo>
                  <a:lnTo>
                    <a:pt x="21600" y="21600"/>
                  </a:lnTo>
                  <a:lnTo>
                    <a:pt x="10568" y="12774"/>
                  </a:lnTo>
                  <a:lnTo>
                    <a:pt x="1560" y="12774"/>
                  </a:lnTo>
                  <a:cubicBezTo>
                    <a:pt x="698" y="12774"/>
                    <a:pt x="0" y="11821"/>
                    <a:pt x="0" y="10645"/>
                  </a:cubicBezTo>
                  <a:lnTo>
                    <a:pt x="0" y="10645"/>
                  </a:lnTo>
                  <a:lnTo>
                    <a:pt x="0" y="7452"/>
                  </a:lnTo>
                  <a:close/>
                </a:path>
              </a:pathLst>
            </a:custGeom>
            <a:noFill/>
            <a:ln w="15875" cap="rnd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3" name="What is the value of y at this  ?"/>
            <p:cNvSpPr/>
            <p:nvPr/>
          </p:nvSpPr>
          <p:spPr>
            <a:xfrm>
              <a:off x="459341" y="502128"/>
              <a:ext cx="2953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457200">
                <a:defRPr sz="3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What is the value of </a:t>
              </a:r>
              <a:r>
                <a:rPr i="1"/>
                <a:t>y</a:t>
              </a:r>
              <a:r>
                <a:t> at this </a:t>
              </a:r>
              <a14:m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</m:oMath>
              </a14:m>
              <a:r>
                <a:t>?</a:t>
              </a:r>
            </a:p>
          </p:txBody>
        </p:sp>
      </p:grpSp>
      <p:sp>
        <p:nvSpPr>
          <p:cNvPr id="285" name="Line"/>
          <p:cNvSpPr/>
          <p:nvPr/>
        </p:nvSpPr>
        <p:spPr>
          <a:xfrm>
            <a:off x="10842697" y="6184645"/>
            <a:ext cx="4501481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86" name="Line"/>
          <p:cNvSpPr/>
          <p:nvPr/>
        </p:nvSpPr>
        <p:spPr>
          <a:xfrm>
            <a:off x="10842697" y="7558862"/>
            <a:ext cx="1787359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87" name="Line"/>
          <p:cNvSpPr/>
          <p:nvPr/>
        </p:nvSpPr>
        <p:spPr>
          <a:xfrm>
            <a:off x="10842697" y="9532111"/>
            <a:ext cx="764471" cy="1"/>
          </a:xfrm>
          <a:prstGeom prst="line">
            <a:avLst/>
          </a:prstGeom>
          <a:ln w="38100">
            <a:solidFill>
              <a:srgbClr val="FC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88" name="Line"/>
          <p:cNvSpPr/>
          <p:nvPr/>
        </p:nvSpPr>
        <p:spPr>
          <a:xfrm>
            <a:off x="10842697" y="9646411"/>
            <a:ext cx="2974500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89" name="Line"/>
          <p:cNvSpPr/>
          <p:nvPr/>
        </p:nvSpPr>
        <p:spPr>
          <a:xfrm>
            <a:off x="9271205" y="10108358"/>
            <a:ext cx="1517138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90" name="Line"/>
          <p:cNvSpPr/>
          <p:nvPr/>
        </p:nvSpPr>
        <p:spPr>
          <a:xfrm>
            <a:off x="8800624" y="10613641"/>
            <a:ext cx="1987719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91" name="Line"/>
          <p:cNvSpPr/>
          <p:nvPr/>
        </p:nvSpPr>
        <p:spPr>
          <a:xfrm>
            <a:off x="7969145" y="10993228"/>
            <a:ext cx="2974500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92" name="Line"/>
          <p:cNvSpPr/>
          <p:nvPr/>
        </p:nvSpPr>
        <p:spPr>
          <a:xfrm>
            <a:off x="7619942" y="11814599"/>
            <a:ext cx="3255528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93" name="Find distance D(x,x_i) to all…"/>
          <p:cNvSpPr txBox="1"/>
          <p:nvPr/>
        </p:nvSpPr>
        <p:spPr>
          <a:xfrm>
            <a:off x="18012239" y="4855540"/>
            <a:ext cx="5687696" cy="3429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28319" indent="-528319">
              <a:buSzPct val="100000"/>
              <a:buAutoNum type="arabicPeriod" startAt="1"/>
            </a:pPr>
            <a:r>
              <a:t>Find distance D(x,x_i) to all </a:t>
            </a:r>
          </a:p>
          <a:p>
            <a:pPr algn="l"/>
            <a:r>
              <a:t>      other points</a:t>
            </a:r>
          </a:p>
          <a:p>
            <a:pPr algn="l"/>
          </a:p>
          <a:p>
            <a:pPr algn="l"/>
            <a:r>
              <a:t>2. Find closest x</a:t>
            </a:r>
            <a:r>
              <a:rPr baseline="-5999"/>
              <a:t>c</a:t>
            </a:r>
            <a:endParaRPr baseline="-5999"/>
          </a:p>
          <a:p>
            <a:pPr algn="l"/>
            <a:endParaRPr baseline="-5999"/>
          </a:p>
          <a:p>
            <a:pPr algn="l"/>
            <a:r>
              <a:rPr baseline="-5999" sz="4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Define</a:t>
            </a:r>
            <a:r>
              <a:rPr baseline="-5999"/>
              <a:t> </a:t>
            </a:r>
            <a14:m>
              <m:oMath>
                <m:limUpp>
                  <m:e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350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0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50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0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0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50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  <m:r>
                  <a:rPr xmlns:a="http://schemas.openxmlformats.org/drawingml/2006/main" sz="350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sp>
        <p:nvSpPr>
          <p:cNvPr id="294" name="Equation"/>
          <p:cNvSpPr txBox="1"/>
          <p:nvPr/>
        </p:nvSpPr>
        <p:spPr>
          <a:xfrm>
            <a:off x="11586492" y="9139828"/>
            <a:ext cx="430916" cy="4082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</m:oMath>
              </m:oMathPara>
            </a14:m>
            <a:endParaRPr sz="4600">
              <a:solidFill>
                <a:srgbClr val="FF4141"/>
              </a:solidFill>
            </a:endParaRPr>
          </a:p>
        </p:txBody>
      </p:sp>
      <p:sp>
        <p:nvSpPr>
          <p:cNvPr id="295" name="Circle"/>
          <p:cNvSpPr/>
          <p:nvPr/>
        </p:nvSpPr>
        <p:spPr>
          <a:xfrm>
            <a:off x="10720259" y="9396178"/>
            <a:ext cx="272321" cy="271868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96" name="Equation"/>
          <p:cNvSpPr txBox="1"/>
          <p:nvPr/>
        </p:nvSpPr>
        <p:spPr>
          <a:xfrm>
            <a:off x="10096708" y="9071227"/>
            <a:ext cx="293844" cy="5454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limUpp>
                    <m:e>
                      <m:r>
                        <a:rPr xmlns:a="http://schemas.openxmlformats.org/drawingml/2006/main" sz="4800" i="1">
                          <a:solidFill>
                            <a:srgbClr val="4140FF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4140FF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</m:oMath>
              </m:oMathPara>
            </a14:m>
            <a:endParaRPr sz="4800">
              <a:solidFill>
                <a:srgbClr val="4141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rediction Model: 1-Neighbou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Prediction Model: 1-Neighbour</a:t>
            </a:r>
          </a:p>
        </p:txBody>
      </p:sp>
      <p:pic>
        <p:nvPicPr>
          <p:cNvPr id="299" name="tv_sale_1.png" descr="tv_sal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1480" y="4901845"/>
            <a:ext cx="11361167" cy="8518442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Repeat for all values of x in the range of “TV”: this builds a model for y!"/>
          <p:cNvSpPr txBox="1"/>
          <p:nvPr/>
        </p:nvSpPr>
        <p:spPr>
          <a:xfrm>
            <a:off x="1738576" y="3798770"/>
            <a:ext cx="1300361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Repeat for all values of x in the range of “TV”: this builds a model for y!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redic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Predicting</a:t>
            </a:r>
          </a:p>
        </p:txBody>
      </p:sp>
      <p:sp>
        <p:nvSpPr>
          <p:cNvPr id="141" name="Let’s imagine a scenario where we would like to predict the value of one variable using another (or a set of other) variables.…"/>
          <p:cNvSpPr txBox="1"/>
          <p:nvPr>
            <p:ph type="body" sz="half" idx="4294967295"/>
          </p:nvPr>
        </p:nvSpPr>
        <p:spPr>
          <a:xfrm>
            <a:off x="1111930" y="3913791"/>
            <a:ext cx="21626593" cy="4812367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0" indent="0" defTabSz="324599">
              <a:lnSpc>
                <a:spcPct val="150000"/>
              </a:lnSpc>
              <a:spcBef>
                <a:spcPts val="800"/>
              </a:spcBef>
              <a:buClrTx/>
              <a:buSzTx/>
              <a:buFontTx/>
              <a:buNone/>
              <a:defRPr sz="340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Let’s imagine a scenario where we would like to predict the value of one variable using another (or a set of other) variables.</a:t>
            </a:r>
          </a:p>
          <a:p>
            <a:pPr marL="0" indent="0" defTabSz="324599">
              <a:lnSpc>
                <a:spcPct val="150000"/>
              </a:lnSpc>
              <a:spcBef>
                <a:spcPts val="800"/>
              </a:spcBef>
              <a:buClrTx/>
              <a:buSzTx/>
              <a:buFontTx/>
              <a:buNone/>
              <a:defRPr sz="340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324599">
              <a:lnSpc>
                <a:spcPct val="150000"/>
              </a:lnSpc>
              <a:spcBef>
                <a:spcPts val="800"/>
              </a:spcBef>
              <a:buClrTx/>
              <a:buSzTx/>
              <a:buFontTx/>
              <a:buNone/>
              <a:defRPr sz="340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Examples:</a:t>
            </a:r>
          </a:p>
          <a:p>
            <a:pPr marL="415503" indent="-415503" defTabSz="324599">
              <a:lnSpc>
                <a:spcPct val="150000"/>
              </a:lnSpc>
              <a:spcBef>
                <a:spcPts val="800"/>
              </a:spcBef>
              <a:defRPr sz="340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Predicting the effect of a medication based on symptoms experienced by the patient (temperature, pain, some blood results,…)</a:t>
            </a:r>
          </a:p>
          <a:p>
            <a:pPr marL="415503" indent="-415503" defTabSz="324599">
              <a:lnSpc>
                <a:spcPct val="150000"/>
              </a:lnSpc>
              <a:spcBef>
                <a:spcPts val="800"/>
              </a:spcBef>
              <a:defRPr sz="3407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Predicting which movies a Netflix user will rate highly based on their previous movie ratings, demographic data, etc.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rediction Model: k-Nearest Neighb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Prediction Model: k-Nearest Neighbours</a:t>
            </a:r>
          </a:p>
        </p:txBody>
      </p:sp>
      <p:grpSp>
        <p:nvGrpSpPr>
          <p:cNvPr id="305" name="Rounded Rectangular Callout 13"/>
          <p:cNvGrpSpPr/>
          <p:nvPr/>
        </p:nvGrpSpPr>
        <p:grpSpPr>
          <a:xfrm>
            <a:off x="10924496" y="10621144"/>
            <a:ext cx="3413256" cy="1629272"/>
            <a:chOff x="0" y="20358"/>
            <a:chExt cx="3413254" cy="1629271"/>
          </a:xfrm>
        </p:grpSpPr>
        <p:sp>
          <p:nvSpPr>
            <p:cNvPr id="303" name="Shape"/>
            <p:cNvSpPr/>
            <p:nvPr/>
          </p:nvSpPr>
          <p:spPr>
            <a:xfrm flipH="1">
              <a:off x="0" y="20358"/>
              <a:ext cx="3384794" cy="162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9"/>
                  </a:moveTo>
                  <a:cubicBezTo>
                    <a:pt x="0" y="953"/>
                    <a:pt x="698" y="0"/>
                    <a:pt x="1560" y="0"/>
                  </a:cubicBezTo>
                  <a:lnTo>
                    <a:pt x="10568" y="0"/>
                  </a:lnTo>
                  <a:lnTo>
                    <a:pt x="16556" y="0"/>
                  </a:lnTo>
                  <a:cubicBezTo>
                    <a:pt x="17417" y="0"/>
                    <a:pt x="18116" y="953"/>
                    <a:pt x="18116" y="2129"/>
                  </a:cubicBezTo>
                  <a:lnTo>
                    <a:pt x="18116" y="10645"/>
                  </a:lnTo>
                  <a:cubicBezTo>
                    <a:pt x="18116" y="11821"/>
                    <a:pt x="17417" y="12774"/>
                    <a:pt x="16556" y="12774"/>
                  </a:cubicBezTo>
                  <a:lnTo>
                    <a:pt x="15096" y="12774"/>
                  </a:lnTo>
                  <a:lnTo>
                    <a:pt x="21600" y="21600"/>
                  </a:lnTo>
                  <a:lnTo>
                    <a:pt x="10568" y="12774"/>
                  </a:lnTo>
                  <a:lnTo>
                    <a:pt x="1560" y="12774"/>
                  </a:lnTo>
                  <a:cubicBezTo>
                    <a:pt x="698" y="12774"/>
                    <a:pt x="0" y="11821"/>
                    <a:pt x="0" y="10645"/>
                  </a:cubicBezTo>
                  <a:lnTo>
                    <a:pt x="0" y="10645"/>
                  </a:lnTo>
                  <a:lnTo>
                    <a:pt x="0" y="7452"/>
                  </a:lnTo>
                  <a:close/>
                </a:path>
              </a:pathLst>
            </a:custGeom>
            <a:noFill/>
            <a:ln w="15875" cap="rnd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4" name="What is the value of y at this  ?"/>
            <p:cNvSpPr/>
            <p:nvPr/>
          </p:nvSpPr>
          <p:spPr>
            <a:xfrm>
              <a:off x="459341" y="502128"/>
              <a:ext cx="2953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457200">
                <a:defRPr sz="3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What is the value of </a:t>
              </a:r>
              <a:r>
                <a:rPr i="1"/>
                <a:t>y</a:t>
              </a:r>
              <a:r>
                <a:t> at this </a:t>
              </a:r>
              <a14:m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</m:oMath>
              </a14:m>
              <a:r>
                <a:t>?</a:t>
              </a:r>
            </a:p>
          </p:txBody>
        </p:sp>
      </p:grpSp>
      <p:pic>
        <p:nvPicPr>
          <p:cNvPr id="306" name="tv_sale2.png" descr="tv_sal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6464" y="4827615"/>
            <a:ext cx="11130964" cy="8345838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Line"/>
          <p:cNvSpPr/>
          <p:nvPr/>
        </p:nvSpPr>
        <p:spPr>
          <a:xfrm flipV="1">
            <a:off x="10856419" y="5435462"/>
            <a:ext cx="1" cy="6851326"/>
          </a:xfrm>
          <a:prstGeom prst="line">
            <a:avLst/>
          </a:prstGeom>
          <a:ln w="38100">
            <a:solidFill>
              <a:srgbClr val="414141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grpSp>
        <p:nvGrpSpPr>
          <p:cNvPr id="310" name="Rounded Rectangular Callout 13"/>
          <p:cNvGrpSpPr/>
          <p:nvPr/>
        </p:nvGrpSpPr>
        <p:grpSpPr>
          <a:xfrm>
            <a:off x="10924496" y="10621144"/>
            <a:ext cx="3413256" cy="1629272"/>
            <a:chOff x="0" y="20358"/>
            <a:chExt cx="3413254" cy="1629271"/>
          </a:xfrm>
        </p:grpSpPr>
        <p:sp>
          <p:nvSpPr>
            <p:cNvPr id="308" name="Shape"/>
            <p:cNvSpPr/>
            <p:nvPr/>
          </p:nvSpPr>
          <p:spPr>
            <a:xfrm flipH="1">
              <a:off x="0" y="20358"/>
              <a:ext cx="3384794" cy="162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9"/>
                  </a:moveTo>
                  <a:cubicBezTo>
                    <a:pt x="0" y="953"/>
                    <a:pt x="698" y="0"/>
                    <a:pt x="1560" y="0"/>
                  </a:cubicBezTo>
                  <a:lnTo>
                    <a:pt x="10568" y="0"/>
                  </a:lnTo>
                  <a:lnTo>
                    <a:pt x="16556" y="0"/>
                  </a:lnTo>
                  <a:cubicBezTo>
                    <a:pt x="17417" y="0"/>
                    <a:pt x="18116" y="953"/>
                    <a:pt x="18116" y="2129"/>
                  </a:cubicBezTo>
                  <a:lnTo>
                    <a:pt x="18116" y="10645"/>
                  </a:lnTo>
                  <a:cubicBezTo>
                    <a:pt x="18116" y="11821"/>
                    <a:pt x="17417" y="12774"/>
                    <a:pt x="16556" y="12774"/>
                  </a:cubicBezTo>
                  <a:lnTo>
                    <a:pt x="15096" y="12774"/>
                  </a:lnTo>
                  <a:lnTo>
                    <a:pt x="21600" y="21600"/>
                  </a:lnTo>
                  <a:lnTo>
                    <a:pt x="10568" y="12774"/>
                  </a:lnTo>
                  <a:lnTo>
                    <a:pt x="1560" y="12774"/>
                  </a:lnTo>
                  <a:cubicBezTo>
                    <a:pt x="698" y="12774"/>
                    <a:pt x="0" y="11821"/>
                    <a:pt x="0" y="10645"/>
                  </a:cubicBezTo>
                  <a:lnTo>
                    <a:pt x="0" y="10645"/>
                  </a:lnTo>
                  <a:lnTo>
                    <a:pt x="0" y="7452"/>
                  </a:lnTo>
                  <a:close/>
                </a:path>
              </a:pathLst>
            </a:custGeom>
            <a:noFill/>
            <a:ln w="15875" cap="rnd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9" name="What is the value of y at this  ?"/>
            <p:cNvSpPr/>
            <p:nvPr/>
          </p:nvSpPr>
          <p:spPr>
            <a:xfrm>
              <a:off x="459341" y="502128"/>
              <a:ext cx="2953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457200">
                <a:defRPr sz="3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What is the value of </a:t>
              </a:r>
              <a:r>
                <a:rPr i="1"/>
                <a:t>y</a:t>
              </a:r>
              <a:r>
                <a:t> at this </a:t>
              </a:r>
              <a14:m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</m:oMath>
              </a14:m>
              <a:r>
                <a:t>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rediction Model: k-Nearest Neighb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Prediction Model: k-Nearest Neighbours</a:t>
            </a:r>
          </a:p>
        </p:txBody>
      </p:sp>
      <p:grpSp>
        <p:nvGrpSpPr>
          <p:cNvPr id="315" name="Rounded Rectangular Callout 13"/>
          <p:cNvGrpSpPr/>
          <p:nvPr/>
        </p:nvGrpSpPr>
        <p:grpSpPr>
          <a:xfrm>
            <a:off x="10924496" y="10621144"/>
            <a:ext cx="3413256" cy="1629272"/>
            <a:chOff x="0" y="20358"/>
            <a:chExt cx="3413254" cy="1629271"/>
          </a:xfrm>
        </p:grpSpPr>
        <p:sp>
          <p:nvSpPr>
            <p:cNvPr id="313" name="Shape"/>
            <p:cNvSpPr/>
            <p:nvPr/>
          </p:nvSpPr>
          <p:spPr>
            <a:xfrm flipH="1">
              <a:off x="0" y="20358"/>
              <a:ext cx="3384794" cy="162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9"/>
                  </a:moveTo>
                  <a:cubicBezTo>
                    <a:pt x="0" y="953"/>
                    <a:pt x="698" y="0"/>
                    <a:pt x="1560" y="0"/>
                  </a:cubicBezTo>
                  <a:lnTo>
                    <a:pt x="10568" y="0"/>
                  </a:lnTo>
                  <a:lnTo>
                    <a:pt x="16556" y="0"/>
                  </a:lnTo>
                  <a:cubicBezTo>
                    <a:pt x="17417" y="0"/>
                    <a:pt x="18116" y="953"/>
                    <a:pt x="18116" y="2129"/>
                  </a:cubicBezTo>
                  <a:lnTo>
                    <a:pt x="18116" y="10645"/>
                  </a:lnTo>
                  <a:cubicBezTo>
                    <a:pt x="18116" y="11821"/>
                    <a:pt x="17417" y="12774"/>
                    <a:pt x="16556" y="12774"/>
                  </a:cubicBezTo>
                  <a:lnTo>
                    <a:pt x="15096" y="12774"/>
                  </a:lnTo>
                  <a:lnTo>
                    <a:pt x="21600" y="21600"/>
                  </a:lnTo>
                  <a:lnTo>
                    <a:pt x="10568" y="12774"/>
                  </a:lnTo>
                  <a:lnTo>
                    <a:pt x="1560" y="12774"/>
                  </a:lnTo>
                  <a:cubicBezTo>
                    <a:pt x="698" y="12774"/>
                    <a:pt x="0" y="11821"/>
                    <a:pt x="0" y="10645"/>
                  </a:cubicBezTo>
                  <a:lnTo>
                    <a:pt x="0" y="10645"/>
                  </a:lnTo>
                  <a:lnTo>
                    <a:pt x="0" y="7452"/>
                  </a:lnTo>
                  <a:close/>
                </a:path>
              </a:pathLst>
            </a:custGeom>
            <a:noFill/>
            <a:ln w="15875" cap="rnd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4" name="What is the value of y at this  ?"/>
            <p:cNvSpPr/>
            <p:nvPr/>
          </p:nvSpPr>
          <p:spPr>
            <a:xfrm>
              <a:off x="459341" y="502128"/>
              <a:ext cx="2953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457200">
                <a:defRPr sz="3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What is the value of </a:t>
              </a:r>
              <a:r>
                <a:rPr i="1"/>
                <a:t>y</a:t>
              </a:r>
              <a:r>
                <a:t> at this </a:t>
              </a:r>
              <a14:m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</m:oMath>
              </a14:m>
              <a:r>
                <a:t>?</a:t>
              </a:r>
            </a:p>
          </p:txBody>
        </p:sp>
      </p:grpSp>
      <p:pic>
        <p:nvPicPr>
          <p:cNvPr id="316" name="tv_sale2.png" descr="tv_sal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6464" y="4827615"/>
            <a:ext cx="11130964" cy="8345838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Line"/>
          <p:cNvSpPr/>
          <p:nvPr/>
        </p:nvSpPr>
        <p:spPr>
          <a:xfrm flipV="1">
            <a:off x="10856419" y="5435462"/>
            <a:ext cx="1" cy="6851326"/>
          </a:xfrm>
          <a:prstGeom prst="line">
            <a:avLst/>
          </a:prstGeom>
          <a:ln w="38100">
            <a:solidFill>
              <a:srgbClr val="414141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grpSp>
        <p:nvGrpSpPr>
          <p:cNvPr id="320" name="Rounded Rectangular Callout 13"/>
          <p:cNvGrpSpPr/>
          <p:nvPr/>
        </p:nvGrpSpPr>
        <p:grpSpPr>
          <a:xfrm>
            <a:off x="10924496" y="10621144"/>
            <a:ext cx="3413256" cy="1629272"/>
            <a:chOff x="0" y="20358"/>
            <a:chExt cx="3413254" cy="1629271"/>
          </a:xfrm>
        </p:grpSpPr>
        <p:sp>
          <p:nvSpPr>
            <p:cNvPr id="318" name="Shape"/>
            <p:cNvSpPr/>
            <p:nvPr/>
          </p:nvSpPr>
          <p:spPr>
            <a:xfrm flipH="1">
              <a:off x="0" y="20358"/>
              <a:ext cx="3384794" cy="162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9"/>
                  </a:moveTo>
                  <a:cubicBezTo>
                    <a:pt x="0" y="953"/>
                    <a:pt x="698" y="0"/>
                    <a:pt x="1560" y="0"/>
                  </a:cubicBezTo>
                  <a:lnTo>
                    <a:pt x="10568" y="0"/>
                  </a:lnTo>
                  <a:lnTo>
                    <a:pt x="16556" y="0"/>
                  </a:lnTo>
                  <a:cubicBezTo>
                    <a:pt x="17417" y="0"/>
                    <a:pt x="18116" y="953"/>
                    <a:pt x="18116" y="2129"/>
                  </a:cubicBezTo>
                  <a:lnTo>
                    <a:pt x="18116" y="10645"/>
                  </a:lnTo>
                  <a:cubicBezTo>
                    <a:pt x="18116" y="11821"/>
                    <a:pt x="17417" y="12774"/>
                    <a:pt x="16556" y="12774"/>
                  </a:cubicBezTo>
                  <a:lnTo>
                    <a:pt x="15096" y="12774"/>
                  </a:lnTo>
                  <a:lnTo>
                    <a:pt x="21600" y="21600"/>
                  </a:lnTo>
                  <a:lnTo>
                    <a:pt x="10568" y="12774"/>
                  </a:lnTo>
                  <a:lnTo>
                    <a:pt x="1560" y="12774"/>
                  </a:lnTo>
                  <a:cubicBezTo>
                    <a:pt x="698" y="12774"/>
                    <a:pt x="0" y="11821"/>
                    <a:pt x="0" y="10645"/>
                  </a:cubicBezTo>
                  <a:lnTo>
                    <a:pt x="0" y="10645"/>
                  </a:lnTo>
                  <a:lnTo>
                    <a:pt x="0" y="7452"/>
                  </a:lnTo>
                  <a:close/>
                </a:path>
              </a:pathLst>
            </a:custGeom>
            <a:noFill/>
            <a:ln w="15875" cap="rnd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9" name="What is the value of y at this  ?"/>
            <p:cNvSpPr/>
            <p:nvPr/>
          </p:nvSpPr>
          <p:spPr>
            <a:xfrm>
              <a:off x="459341" y="502128"/>
              <a:ext cx="2953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457200">
                <a:defRPr sz="3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What is the value of </a:t>
              </a:r>
              <a:r>
                <a:rPr i="1"/>
                <a:t>y</a:t>
              </a:r>
              <a:r>
                <a:t> at this </a:t>
              </a:r>
              <a14:m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</m:oMath>
              </a14:m>
              <a:r>
                <a:t>?</a:t>
              </a:r>
            </a:p>
          </p:txBody>
        </p:sp>
      </p:grpSp>
      <p:sp>
        <p:nvSpPr>
          <p:cNvPr id="321" name="Line"/>
          <p:cNvSpPr/>
          <p:nvPr/>
        </p:nvSpPr>
        <p:spPr>
          <a:xfrm>
            <a:off x="10842697" y="6184645"/>
            <a:ext cx="4501481" cy="1"/>
          </a:xfrm>
          <a:prstGeom prst="line">
            <a:avLst/>
          </a:prstGeom>
          <a:ln w="38100">
            <a:solidFill>
              <a:srgbClr val="41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22" name="Line"/>
          <p:cNvSpPr/>
          <p:nvPr/>
        </p:nvSpPr>
        <p:spPr>
          <a:xfrm>
            <a:off x="10842697" y="7558862"/>
            <a:ext cx="1787359" cy="1"/>
          </a:xfrm>
          <a:prstGeom prst="line">
            <a:avLst/>
          </a:prstGeom>
          <a:ln w="38100">
            <a:solidFill>
              <a:srgbClr val="41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23" name="Line"/>
          <p:cNvSpPr/>
          <p:nvPr/>
        </p:nvSpPr>
        <p:spPr>
          <a:xfrm>
            <a:off x="10842697" y="9532111"/>
            <a:ext cx="764471" cy="1"/>
          </a:xfrm>
          <a:prstGeom prst="line">
            <a:avLst/>
          </a:prstGeom>
          <a:ln w="38100">
            <a:solidFill>
              <a:srgbClr val="41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24" name="Line"/>
          <p:cNvSpPr/>
          <p:nvPr/>
        </p:nvSpPr>
        <p:spPr>
          <a:xfrm>
            <a:off x="10842697" y="9646411"/>
            <a:ext cx="2974500" cy="1"/>
          </a:xfrm>
          <a:prstGeom prst="line">
            <a:avLst/>
          </a:prstGeom>
          <a:ln w="38100">
            <a:solidFill>
              <a:srgbClr val="41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25" name="Line"/>
          <p:cNvSpPr/>
          <p:nvPr/>
        </p:nvSpPr>
        <p:spPr>
          <a:xfrm>
            <a:off x="9271205" y="10108358"/>
            <a:ext cx="1517138" cy="1"/>
          </a:xfrm>
          <a:prstGeom prst="line">
            <a:avLst/>
          </a:prstGeom>
          <a:ln w="38100">
            <a:solidFill>
              <a:srgbClr val="41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26" name="Line"/>
          <p:cNvSpPr/>
          <p:nvPr/>
        </p:nvSpPr>
        <p:spPr>
          <a:xfrm>
            <a:off x="8800624" y="10613641"/>
            <a:ext cx="1987719" cy="1"/>
          </a:xfrm>
          <a:prstGeom prst="line">
            <a:avLst/>
          </a:prstGeom>
          <a:ln w="38100">
            <a:solidFill>
              <a:srgbClr val="41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27" name="Line"/>
          <p:cNvSpPr/>
          <p:nvPr/>
        </p:nvSpPr>
        <p:spPr>
          <a:xfrm>
            <a:off x="7969145" y="10993228"/>
            <a:ext cx="2974500" cy="1"/>
          </a:xfrm>
          <a:prstGeom prst="line">
            <a:avLst/>
          </a:prstGeom>
          <a:ln w="38100">
            <a:solidFill>
              <a:srgbClr val="41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28" name="Line"/>
          <p:cNvSpPr/>
          <p:nvPr/>
        </p:nvSpPr>
        <p:spPr>
          <a:xfrm>
            <a:off x="7619942" y="11814599"/>
            <a:ext cx="3255528" cy="1"/>
          </a:xfrm>
          <a:prstGeom prst="line">
            <a:avLst/>
          </a:prstGeom>
          <a:ln w="38100">
            <a:solidFill>
              <a:srgbClr val="41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29" name="Find distance D(x,x_i) to all…"/>
          <p:cNvSpPr txBox="1"/>
          <p:nvPr/>
        </p:nvSpPr>
        <p:spPr>
          <a:xfrm>
            <a:off x="18494411" y="4962270"/>
            <a:ext cx="568769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28319" indent="-528319">
              <a:buSzPct val="100000"/>
              <a:buAutoNum type="arabicPeriod" startAt="1"/>
            </a:pPr>
            <a:r>
              <a:t>Find distance D(x,x_i) to all </a:t>
            </a:r>
          </a:p>
          <a:p>
            <a:pPr algn="l"/>
            <a:r>
              <a:t>      other points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rediction Model: k-Nearest Neighb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Prediction Model: k-Nearest Neighbours</a:t>
            </a:r>
          </a:p>
        </p:txBody>
      </p:sp>
      <p:grpSp>
        <p:nvGrpSpPr>
          <p:cNvPr id="334" name="Rounded Rectangular Callout 13"/>
          <p:cNvGrpSpPr/>
          <p:nvPr/>
        </p:nvGrpSpPr>
        <p:grpSpPr>
          <a:xfrm>
            <a:off x="10924496" y="10621144"/>
            <a:ext cx="3413256" cy="1629272"/>
            <a:chOff x="0" y="20358"/>
            <a:chExt cx="3413254" cy="1629271"/>
          </a:xfrm>
        </p:grpSpPr>
        <p:sp>
          <p:nvSpPr>
            <p:cNvPr id="332" name="Shape"/>
            <p:cNvSpPr/>
            <p:nvPr/>
          </p:nvSpPr>
          <p:spPr>
            <a:xfrm flipH="1">
              <a:off x="0" y="20358"/>
              <a:ext cx="3384794" cy="162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9"/>
                  </a:moveTo>
                  <a:cubicBezTo>
                    <a:pt x="0" y="953"/>
                    <a:pt x="698" y="0"/>
                    <a:pt x="1560" y="0"/>
                  </a:cubicBezTo>
                  <a:lnTo>
                    <a:pt x="10568" y="0"/>
                  </a:lnTo>
                  <a:lnTo>
                    <a:pt x="16556" y="0"/>
                  </a:lnTo>
                  <a:cubicBezTo>
                    <a:pt x="17417" y="0"/>
                    <a:pt x="18116" y="953"/>
                    <a:pt x="18116" y="2129"/>
                  </a:cubicBezTo>
                  <a:lnTo>
                    <a:pt x="18116" y="10645"/>
                  </a:lnTo>
                  <a:cubicBezTo>
                    <a:pt x="18116" y="11821"/>
                    <a:pt x="17417" y="12774"/>
                    <a:pt x="16556" y="12774"/>
                  </a:cubicBezTo>
                  <a:lnTo>
                    <a:pt x="15096" y="12774"/>
                  </a:lnTo>
                  <a:lnTo>
                    <a:pt x="21600" y="21600"/>
                  </a:lnTo>
                  <a:lnTo>
                    <a:pt x="10568" y="12774"/>
                  </a:lnTo>
                  <a:lnTo>
                    <a:pt x="1560" y="12774"/>
                  </a:lnTo>
                  <a:cubicBezTo>
                    <a:pt x="698" y="12774"/>
                    <a:pt x="0" y="11821"/>
                    <a:pt x="0" y="10645"/>
                  </a:cubicBezTo>
                  <a:lnTo>
                    <a:pt x="0" y="10645"/>
                  </a:lnTo>
                  <a:lnTo>
                    <a:pt x="0" y="7452"/>
                  </a:lnTo>
                  <a:close/>
                </a:path>
              </a:pathLst>
            </a:custGeom>
            <a:noFill/>
            <a:ln w="15875" cap="rnd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33" name="What is the value of y at this  ?"/>
            <p:cNvSpPr/>
            <p:nvPr/>
          </p:nvSpPr>
          <p:spPr>
            <a:xfrm>
              <a:off x="459341" y="502128"/>
              <a:ext cx="2953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457200">
                <a:defRPr sz="3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What is the value of </a:t>
              </a:r>
              <a:r>
                <a:rPr i="1"/>
                <a:t>y</a:t>
              </a:r>
              <a:r>
                <a:t> at this </a:t>
              </a:r>
              <a14:m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</m:oMath>
              </a14:m>
              <a:r>
                <a:t>?</a:t>
              </a:r>
            </a:p>
          </p:txBody>
        </p:sp>
      </p:grpSp>
      <p:pic>
        <p:nvPicPr>
          <p:cNvPr id="335" name="tv_sale2.png" descr="tv_sal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6464" y="4827615"/>
            <a:ext cx="11130964" cy="8345838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Line"/>
          <p:cNvSpPr/>
          <p:nvPr/>
        </p:nvSpPr>
        <p:spPr>
          <a:xfrm flipV="1">
            <a:off x="10856419" y="5435462"/>
            <a:ext cx="1" cy="6851326"/>
          </a:xfrm>
          <a:prstGeom prst="line">
            <a:avLst/>
          </a:prstGeom>
          <a:ln w="38100">
            <a:solidFill>
              <a:srgbClr val="414141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grpSp>
        <p:nvGrpSpPr>
          <p:cNvPr id="339" name="Rounded Rectangular Callout 13"/>
          <p:cNvGrpSpPr/>
          <p:nvPr/>
        </p:nvGrpSpPr>
        <p:grpSpPr>
          <a:xfrm>
            <a:off x="10924496" y="10621144"/>
            <a:ext cx="3413256" cy="1629272"/>
            <a:chOff x="0" y="20358"/>
            <a:chExt cx="3413254" cy="1629271"/>
          </a:xfrm>
        </p:grpSpPr>
        <p:sp>
          <p:nvSpPr>
            <p:cNvPr id="337" name="Shape"/>
            <p:cNvSpPr/>
            <p:nvPr/>
          </p:nvSpPr>
          <p:spPr>
            <a:xfrm flipH="1">
              <a:off x="0" y="20358"/>
              <a:ext cx="3384794" cy="162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9"/>
                  </a:moveTo>
                  <a:cubicBezTo>
                    <a:pt x="0" y="953"/>
                    <a:pt x="698" y="0"/>
                    <a:pt x="1560" y="0"/>
                  </a:cubicBezTo>
                  <a:lnTo>
                    <a:pt x="10568" y="0"/>
                  </a:lnTo>
                  <a:lnTo>
                    <a:pt x="16556" y="0"/>
                  </a:lnTo>
                  <a:cubicBezTo>
                    <a:pt x="17417" y="0"/>
                    <a:pt x="18116" y="953"/>
                    <a:pt x="18116" y="2129"/>
                  </a:cubicBezTo>
                  <a:lnTo>
                    <a:pt x="18116" y="10645"/>
                  </a:lnTo>
                  <a:cubicBezTo>
                    <a:pt x="18116" y="11821"/>
                    <a:pt x="17417" y="12774"/>
                    <a:pt x="16556" y="12774"/>
                  </a:cubicBezTo>
                  <a:lnTo>
                    <a:pt x="15096" y="12774"/>
                  </a:lnTo>
                  <a:lnTo>
                    <a:pt x="21600" y="21600"/>
                  </a:lnTo>
                  <a:lnTo>
                    <a:pt x="10568" y="12774"/>
                  </a:lnTo>
                  <a:lnTo>
                    <a:pt x="1560" y="12774"/>
                  </a:lnTo>
                  <a:cubicBezTo>
                    <a:pt x="698" y="12774"/>
                    <a:pt x="0" y="11821"/>
                    <a:pt x="0" y="10645"/>
                  </a:cubicBezTo>
                  <a:lnTo>
                    <a:pt x="0" y="10645"/>
                  </a:lnTo>
                  <a:lnTo>
                    <a:pt x="0" y="7452"/>
                  </a:lnTo>
                  <a:close/>
                </a:path>
              </a:pathLst>
            </a:custGeom>
            <a:noFill/>
            <a:ln w="15875" cap="rnd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38" name="What is the value of y at this  ?"/>
            <p:cNvSpPr/>
            <p:nvPr/>
          </p:nvSpPr>
          <p:spPr>
            <a:xfrm>
              <a:off x="459341" y="502128"/>
              <a:ext cx="2953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457200">
                <a:defRPr sz="3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What is the value of </a:t>
              </a:r>
              <a:r>
                <a:rPr i="1"/>
                <a:t>y</a:t>
              </a:r>
              <a:r>
                <a:t> at this </a:t>
              </a:r>
              <a14:m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</m:oMath>
              </a14:m>
              <a:r>
                <a:t>?</a:t>
              </a:r>
            </a:p>
          </p:txBody>
        </p:sp>
      </p:grpSp>
      <p:sp>
        <p:nvSpPr>
          <p:cNvPr id="340" name="Line"/>
          <p:cNvSpPr/>
          <p:nvPr/>
        </p:nvSpPr>
        <p:spPr>
          <a:xfrm>
            <a:off x="10842697" y="6184645"/>
            <a:ext cx="4501481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41" name="Line"/>
          <p:cNvSpPr/>
          <p:nvPr/>
        </p:nvSpPr>
        <p:spPr>
          <a:xfrm>
            <a:off x="10842697" y="7558862"/>
            <a:ext cx="1787359" cy="1"/>
          </a:xfrm>
          <a:prstGeom prst="line">
            <a:avLst/>
          </a:prstGeom>
          <a:ln w="38100">
            <a:solidFill>
              <a:srgbClr val="FF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42" name="Line"/>
          <p:cNvSpPr/>
          <p:nvPr/>
        </p:nvSpPr>
        <p:spPr>
          <a:xfrm>
            <a:off x="10842697" y="9532111"/>
            <a:ext cx="764471" cy="1"/>
          </a:xfrm>
          <a:prstGeom prst="line">
            <a:avLst/>
          </a:prstGeom>
          <a:ln w="38100">
            <a:solidFill>
              <a:srgbClr val="FC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43" name="Line"/>
          <p:cNvSpPr/>
          <p:nvPr/>
        </p:nvSpPr>
        <p:spPr>
          <a:xfrm>
            <a:off x="10842697" y="9646411"/>
            <a:ext cx="2974500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44" name="Line"/>
          <p:cNvSpPr/>
          <p:nvPr/>
        </p:nvSpPr>
        <p:spPr>
          <a:xfrm>
            <a:off x="9271205" y="10108358"/>
            <a:ext cx="1517138" cy="1"/>
          </a:xfrm>
          <a:prstGeom prst="line">
            <a:avLst/>
          </a:prstGeom>
          <a:ln w="38100">
            <a:solidFill>
              <a:srgbClr val="FF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45" name="Line"/>
          <p:cNvSpPr/>
          <p:nvPr/>
        </p:nvSpPr>
        <p:spPr>
          <a:xfrm>
            <a:off x="8800624" y="10613641"/>
            <a:ext cx="1987719" cy="1"/>
          </a:xfrm>
          <a:prstGeom prst="line">
            <a:avLst/>
          </a:prstGeom>
          <a:ln w="38100">
            <a:solidFill>
              <a:srgbClr val="FF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46" name="Line"/>
          <p:cNvSpPr/>
          <p:nvPr/>
        </p:nvSpPr>
        <p:spPr>
          <a:xfrm>
            <a:off x="7969145" y="10993228"/>
            <a:ext cx="2974500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47" name="Line"/>
          <p:cNvSpPr/>
          <p:nvPr/>
        </p:nvSpPr>
        <p:spPr>
          <a:xfrm>
            <a:off x="7619942" y="11814599"/>
            <a:ext cx="3255528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48" name="Find distance D(x,x_i) to all…"/>
          <p:cNvSpPr txBox="1"/>
          <p:nvPr/>
        </p:nvSpPr>
        <p:spPr>
          <a:xfrm>
            <a:off x="18029391" y="4800345"/>
            <a:ext cx="5747478" cy="276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28319" indent="-528319">
              <a:buSzPct val="100000"/>
              <a:buAutoNum type="arabicPeriod" startAt="1"/>
            </a:pPr>
            <a:r>
              <a:t>Find distance D(x,x_i) to all </a:t>
            </a:r>
          </a:p>
          <a:p>
            <a:pPr algn="l"/>
            <a:r>
              <a:t>      other points</a:t>
            </a:r>
          </a:p>
          <a:p>
            <a:pPr algn="l"/>
          </a:p>
          <a:p>
            <a:pPr algn="l"/>
            <a:r>
              <a:t>2. Find k closest x</a:t>
            </a:r>
            <a:r>
              <a:rPr baseline="-5999"/>
              <a:t>c1,  </a:t>
            </a:r>
            <a:r>
              <a:t>x</a:t>
            </a:r>
            <a:r>
              <a:rPr baseline="-5999"/>
              <a:t>c2, </a:t>
            </a:r>
            <a:r>
              <a:t>x</a:t>
            </a:r>
            <a:r>
              <a:rPr baseline="-5999"/>
              <a:t>c3, </a:t>
            </a:r>
            <a:r>
              <a:t>x</a:t>
            </a:r>
            <a:r>
              <a:rPr baseline="-5999"/>
              <a:t>c4 …</a:t>
            </a:r>
            <a:endParaRPr baseline="-5999"/>
          </a:p>
          <a:p>
            <a:pPr algn="l"/>
            <a:r>
              <a:rPr baseline="-5999"/>
              <a:t>       </a:t>
            </a:r>
            <a:r>
              <a:t>(</a:t>
            </a:r>
            <a:r>
              <a:rPr i="1"/>
              <a:t>here k = 4</a:t>
            </a:r>
            <a:r>
              <a:t>)</a:t>
            </a:r>
          </a:p>
        </p:txBody>
      </p:sp>
      <p:sp>
        <p:nvSpPr>
          <p:cNvPr id="349" name="Equation"/>
          <p:cNvSpPr txBox="1"/>
          <p:nvPr/>
        </p:nvSpPr>
        <p:spPr>
          <a:xfrm>
            <a:off x="11586492" y="9139828"/>
            <a:ext cx="602221" cy="4082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600">
              <a:solidFill>
                <a:srgbClr val="FF4141"/>
              </a:solidFill>
            </a:endParaRPr>
          </a:p>
        </p:txBody>
      </p:sp>
      <p:sp>
        <p:nvSpPr>
          <p:cNvPr id="350" name="Equation"/>
          <p:cNvSpPr txBox="1"/>
          <p:nvPr/>
        </p:nvSpPr>
        <p:spPr>
          <a:xfrm>
            <a:off x="12544587" y="7024441"/>
            <a:ext cx="617567" cy="40949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oMath>
              </m:oMathPara>
            </a14:m>
            <a:endParaRPr sz="4600">
              <a:solidFill>
                <a:srgbClr val="FF4141"/>
              </a:solidFill>
            </a:endParaRPr>
          </a:p>
        </p:txBody>
      </p:sp>
      <p:sp>
        <p:nvSpPr>
          <p:cNvPr id="351" name="Equation"/>
          <p:cNvSpPr txBox="1"/>
          <p:nvPr/>
        </p:nvSpPr>
        <p:spPr>
          <a:xfrm>
            <a:off x="9155285" y="9442289"/>
            <a:ext cx="635403" cy="4082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600">
              <a:solidFill>
                <a:srgbClr val="FF4141"/>
              </a:solidFill>
            </a:endParaRPr>
          </a:p>
        </p:txBody>
      </p:sp>
      <p:sp>
        <p:nvSpPr>
          <p:cNvPr id="352" name="Equation"/>
          <p:cNvSpPr txBox="1"/>
          <p:nvPr/>
        </p:nvSpPr>
        <p:spPr>
          <a:xfrm>
            <a:off x="8249536" y="10036750"/>
            <a:ext cx="634989" cy="4082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</m:oMath>
              </m:oMathPara>
            </a14:m>
            <a:endParaRPr sz="4600">
              <a:solidFill>
                <a:srgbClr val="FF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rediction Model: k-Nearest Neighb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Prediction Model: k-Nearest Neighbours</a:t>
            </a:r>
          </a:p>
        </p:txBody>
      </p:sp>
      <p:grpSp>
        <p:nvGrpSpPr>
          <p:cNvPr id="357" name="Rounded Rectangular Callout 13"/>
          <p:cNvGrpSpPr/>
          <p:nvPr/>
        </p:nvGrpSpPr>
        <p:grpSpPr>
          <a:xfrm>
            <a:off x="10924496" y="10621144"/>
            <a:ext cx="3413256" cy="1629272"/>
            <a:chOff x="0" y="20358"/>
            <a:chExt cx="3413254" cy="1629271"/>
          </a:xfrm>
        </p:grpSpPr>
        <p:sp>
          <p:nvSpPr>
            <p:cNvPr id="355" name="Shape"/>
            <p:cNvSpPr/>
            <p:nvPr/>
          </p:nvSpPr>
          <p:spPr>
            <a:xfrm flipH="1">
              <a:off x="0" y="20358"/>
              <a:ext cx="3384794" cy="162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9"/>
                  </a:moveTo>
                  <a:cubicBezTo>
                    <a:pt x="0" y="953"/>
                    <a:pt x="698" y="0"/>
                    <a:pt x="1560" y="0"/>
                  </a:cubicBezTo>
                  <a:lnTo>
                    <a:pt x="10568" y="0"/>
                  </a:lnTo>
                  <a:lnTo>
                    <a:pt x="16556" y="0"/>
                  </a:lnTo>
                  <a:cubicBezTo>
                    <a:pt x="17417" y="0"/>
                    <a:pt x="18116" y="953"/>
                    <a:pt x="18116" y="2129"/>
                  </a:cubicBezTo>
                  <a:lnTo>
                    <a:pt x="18116" y="10645"/>
                  </a:lnTo>
                  <a:cubicBezTo>
                    <a:pt x="18116" y="11821"/>
                    <a:pt x="17417" y="12774"/>
                    <a:pt x="16556" y="12774"/>
                  </a:cubicBezTo>
                  <a:lnTo>
                    <a:pt x="15096" y="12774"/>
                  </a:lnTo>
                  <a:lnTo>
                    <a:pt x="21600" y="21600"/>
                  </a:lnTo>
                  <a:lnTo>
                    <a:pt x="10568" y="12774"/>
                  </a:lnTo>
                  <a:lnTo>
                    <a:pt x="1560" y="12774"/>
                  </a:lnTo>
                  <a:cubicBezTo>
                    <a:pt x="698" y="12774"/>
                    <a:pt x="0" y="11821"/>
                    <a:pt x="0" y="10645"/>
                  </a:cubicBezTo>
                  <a:lnTo>
                    <a:pt x="0" y="10645"/>
                  </a:lnTo>
                  <a:lnTo>
                    <a:pt x="0" y="7452"/>
                  </a:lnTo>
                  <a:close/>
                </a:path>
              </a:pathLst>
            </a:custGeom>
            <a:noFill/>
            <a:ln w="15875" cap="rnd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6" name="What is the value of y at this  ?"/>
            <p:cNvSpPr/>
            <p:nvPr/>
          </p:nvSpPr>
          <p:spPr>
            <a:xfrm>
              <a:off x="459341" y="502128"/>
              <a:ext cx="2953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457200">
                <a:defRPr sz="3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What is the value of </a:t>
              </a:r>
              <a:r>
                <a:rPr i="1"/>
                <a:t>y</a:t>
              </a:r>
              <a:r>
                <a:t> at this </a:t>
              </a:r>
              <a14:m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</m:oMath>
              </a14:m>
              <a:r>
                <a:t>?</a:t>
              </a:r>
            </a:p>
          </p:txBody>
        </p:sp>
      </p:grpSp>
      <p:pic>
        <p:nvPicPr>
          <p:cNvPr id="358" name="tv_sale2.png" descr="tv_sal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6464" y="4827615"/>
            <a:ext cx="11130964" cy="8345838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Line"/>
          <p:cNvSpPr/>
          <p:nvPr/>
        </p:nvSpPr>
        <p:spPr>
          <a:xfrm flipV="1">
            <a:off x="10856419" y="5435462"/>
            <a:ext cx="1" cy="6851326"/>
          </a:xfrm>
          <a:prstGeom prst="line">
            <a:avLst/>
          </a:prstGeom>
          <a:ln w="38100">
            <a:solidFill>
              <a:srgbClr val="414141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grpSp>
        <p:nvGrpSpPr>
          <p:cNvPr id="362" name="Rounded Rectangular Callout 13"/>
          <p:cNvGrpSpPr/>
          <p:nvPr/>
        </p:nvGrpSpPr>
        <p:grpSpPr>
          <a:xfrm>
            <a:off x="10924496" y="10621144"/>
            <a:ext cx="3413256" cy="1629272"/>
            <a:chOff x="0" y="20358"/>
            <a:chExt cx="3413254" cy="1629271"/>
          </a:xfrm>
        </p:grpSpPr>
        <p:sp>
          <p:nvSpPr>
            <p:cNvPr id="360" name="Shape"/>
            <p:cNvSpPr/>
            <p:nvPr/>
          </p:nvSpPr>
          <p:spPr>
            <a:xfrm flipH="1">
              <a:off x="0" y="20358"/>
              <a:ext cx="3384794" cy="162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9"/>
                  </a:moveTo>
                  <a:cubicBezTo>
                    <a:pt x="0" y="953"/>
                    <a:pt x="698" y="0"/>
                    <a:pt x="1560" y="0"/>
                  </a:cubicBezTo>
                  <a:lnTo>
                    <a:pt x="10568" y="0"/>
                  </a:lnTo>
                  <a:lnTo>
                    <a:pt x="16556" y="0"/>
                  </a:lnTo>
                  <a:cubicBezTo>
                    <a:pt x="17417" y="0"/>
                    <a:pt x="18116" y="953"/>
                    <a:pt x="18116" y="2129"/>
                  </a:cubicBezTo>
                  <a:lnTo>
                    <a:pt x="18116" y="10645"/>
                  </a:lnTo>
                  <a:cubicBezTo>
                    <a:pt x="18116" y="11821"/>
                    <a:pt x="17417" y="12774"/>
                    <a:pt x="16556" y="12774"/>
                  </a:cubicBezTo>
                  <a:lnTo>
                    <a:pt x="15096" y="12774"/>
                  </a:lnTo>
                  <a:lnTo>
                    <a:pt x="21600" y="21600"/>
                  </a:lnTo>
                  <a:lnTo>
                    <a:pt x="10568" y="12774"/>
                  </a:lnTo>
                  <a:lnTo>
                    <a:pt x="1560" y="12774"/>
                  </a:lnTo>
                  <a:cubicBezTo>
                    <a:pt x="698" y="12774"/>
                    <a:pt x="0" y="11821"/>
                    <a:pt x="0" y="10645"/>
                  </a:cubicBezTo>
                  <a:lnTo>
                    <a:pt x="0" y="10645"/>
                  </a:lnTo>
                  <a:lnTo>
                    <a:pt x="0" y="7452"/>
                  </a:lnTo>
                  <a:close/>
                </a:path>
              </a:pathLst>
            </a:custGeom>
            <a:noFill/>
            <a:ln w="15875" cap="rnd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1" name="What is the value of y at this  ?"/>
            <p:cNvSpPr/>
            <p:nvPr/>
          </p:nvSpPr>
          <p:spPr>
            <a:xfrm>
              <a:off x="459341" y="502128"/>
              <a:ext cx="29539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457200">
                <a:defRPr sz="31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What is the value of </a:t>
              </a:r>
              <a:r>
                <a:rPr i="1"/>
                <a:t>y</a:t>
              </a:r>
              <a:r>
                <a:t> at this </a:t>
              </a:r>
              <a14:m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𝑥</m:t>
                  </m:r>
                </m:oMath>
              </a14:m>
              <a:r>
                <a:t>?</a:t>
              </a:r>
            </a:p>
          </p:txBody>
        </p:sp>
      </p:grpSp>
      <p:sp>
        <p:nvSpPr>
          <p:cNvPr id="363" name="Line"/>
          <p:cNvSpPr/>
          <p:nvPr/>
        </p:nvSpPr>
        <p:spPr>
          <a:xfrm>
            <a:off x="10842697" y="6184645"/>
            <a:ext cx="4501481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64" name="Line"/>
          <p:cNvSpPr/>
          <p:nvPr/>
        </p:nvSpPr>
        <p:spPr>
          <a:xfrm>
            <a:off x="10842697" y="7558862"/>
            <a:ext cx="1787359" cy="1"/>
          </a:xfrm>
          <a:prstGeom prst="line">
            <a:avLst/>
          </a:prstGeom>
          <a:ln w="38100">
            <a:solidFill>
              <a:srgbClr val="FF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65" name="Line"/>
          <p:cNvSpPr/>
          <p:nvPr/>
        </p:nvSpPr>
        <p:spPr>
          <a:xfrm>
            <a:off x="10842697" y="9532111"/>
            <a:ext cx="764471" cy="1"/>
          </a:xfrm>
          <a:prstGeom prst="line">
            <a:avLst/>
          </a:prstGeom>
          <a:ln w="38100">
            <a:solidFill>
              <a:srgbClr val="FC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66" name="Line"/>
          <p:cNvSpPr/>
          <p:nvPr/>
        </p:nvSpPr>
        <p:spPr>
          <a:xfrm>
            <a:off x="10842697" y="9646411"/>
            <a:ext cx="2974500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67" name="Line"/>
          <p:cNvSpPr/>
          <p:nvPr/>
        </p:nvSpPr>
        <p:spPr>
          <a:xfrm>
            <a:off x="9271205" y="10108358"/>
            <a:ext cx="1517138" cy="1"/>
          </a:xfrm>
          <a:prstGeom prst="line">
            <a:avLst/>
          </a:prstGeom>
          <a:ln w="38100">
            <a:solidFill>
              <a:srgbClr val="FF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68" name="Line"/>
          <p:cNvSpPr/>
          <p:nvPr/>
        </p:nvSpPr>
        <p:spPr>
          <a:xfrm>
            <a:off x="8800624" y="10613641"/>
            <a:ext cx="1987719" cy="1"/>
          </a:xfrm>
          <a:prstGeom prst="line">
            <a:avLst/>
          </a:prstGeom>
          <a:ln w="38100">
            <a:solidFill>
              <a:srgbClr val="FF4141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69" name="Line"/>
          <p:cNvSpPr/>
          <p:nvPr/>
        </p:nvSpPr>
        <p:spPr>
          <a:xfrm>
            <a:off x="7969145" y="10993228"/>
            <a:ext cx="2974500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70" name="Line"/>
          <p:cNvSpPr/>
          <p:nvPr/>
        </p:nvSpPr>
        <p:spPr>
          <a:xfrm>
            <a:off x="7619942" y="11814599"/>
            <a:ext cx="3255528" cy="1"/>
          </a:xfrm>
          <a:prstGeom prst="line">
            <a:avLst/>
          </a:prstGeom>
          <a:ln w="38100">
            <a:solidFill>
              <a:srgbClr val="414141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71" name="Find distance D(x,x_i) to all…"/>
          <p:cNvSpPr txBox="1"/>
          <p:nvPr/>
        </p:nvSpPr>
        <p:spPr>
          <a:xfrm>
            <a:off x="17825538" y="5008352"/>
            <a:ext cx="5747478" cy="6241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28319" indent="-528319">
              <a:buSzPct val="100000"/>
              <a:buAutoNum type="arabicPeriod" startAt="1"/>
            </a:pPr>
            <a:r>
              <a:t>Find distance D(x,x_i) to all </a:t>
            </a:r>
          </a:p>
          <a:p>
            <a:pPr algn="l"/>
            <a:r>
              <a:t>      other points</a:t>
            </a:r>
          </a:p>
          <a:p>
            <a:pPr algn="l"/>
          </a:p>
          <a:p>
            <a:pPr algn="l"/>
            <a:r>
              <a:t>2. Find k closest x</a:t>
            </a:r>
            <a:r>
              <a:rPr baseline="-5999"/>
              <a:t>c1,  </a:t>
            </a:r>
            <a:r>
              <a:t>x</a:t>
            </a:r>
            <a:r>
              <a:rPr baseline="-5999"/>
              <a:t>c2, </a:t>
            </a:r>
            <a:r>
              <a:t>x</a:t>
            </a:r>
            <a:r>
              <a:rPr baseline="-5999"/>
              <a:t>c3, </a:t>
            </a:r>
            <a:r>
              <a:t>x</a:t>
            </a:r>
            <a:r>
              <a:rPr baseline="-5999"/>
              <a:t>c4 …</a:t>
            </a:r>
            <a:endParaRPr baseline="-5999"/>
          </a:p>
          <a:p>
            <a:pPr algn="l"/>
            <a:r>
              <a:rPr baseline="-5999"/>
              <a:t>       </a:t>
            </a:r>
            <a:r>
              <a:t>(</a:t>
            </a:r>
            <a:r>
              <a:rPr i="1"/>
              <a:t>here k = 4</a:t>
            </a:r>
            <a:r>
              <a:t>)</a:t>
            </a:r>
          </a:p>
          <a:p>
            <a:pPr algn="l"/>
          </a:p>
          <a:p>
            <a:pPr algn="l"/>
            <a:r>
              <a:t>3. Average y over k-nearest </a:t>
            </a:r>
          </a:p>
          <a:p>
            <a:pPr algn="l"/>
            <a:r>
              <a:t>    Neighbors</a:t>
            </a:r>
          </a:p>
          <a:p>
            <a:pPr algn="l"/>
          </a:p>
          <a:p>
            <a:pPr algn="l"/>
            <a:r>
              <a:t>    </a:t>
            </a:r>
            <a14:m>
              <m:oMath>
                <m:limUpp>
                  <m:e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350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k</m:t>
                    </m:r>
                  </m:den>
                </m:f>
                <m:limUpp>
                  <m:e>
                    <m:limLow>
                      <m:e>
                        <m:r>
                          <a:rPr xmlns:a="http://schemas.openxmlformats.org/drawingml/2006/main" sz="35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5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xmlns:a="http://schemas.openxmlformats.org/drawingml/2006/main" sz="35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500" i="1">
                            <a:solidFill>
                              <a:srgbClr val="41404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k</m:t>
                    </m:r>
                  </m:lim>
                </m:limUpp>
                <m:r>
                  <a:rPr xmlns:a="http://schemas.openxmlformats.org/drawingml/2006/main" sz="350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50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50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350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sp>
        <p:nvSpPr>
          <p:cNvPr id="372" name="Equation"/>
          <p:cNvSpPr txBox="1"/>
          <p:nvPr/>
        </p:nvSpPr>
        <p:spPr>
          <a:xfrm>
            <a:off x="11586492" y="9139828"/>
            <a:ext cx="602221" cy="4082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4600">
              <a:solidFill>
                <a:srgbClr val="FF4141"/>
              </a:solidFill>
            </a:endParaRPr>
          </a:p>
        </p:txBody>
      </p:sp>
      <p:sp>
        <p:nvSpPr>
          <p:cNvPr id="373" name="Equation"/>
          <p:cNvSpPr txBox="1"/>
          <p:nvPr/>
        </p:nvSpPr>
        <p:spPr>
          <a:xfrm>
            <a:off x="12544587" y="7024441"/>
            <a:ext cx="617567" cy="40949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oMath>
              </m:oMathPara>
            </a14:m>
            <a:endParaRPr sz="4600">
              <a:solidFill>
                <a:srgbClr val="FF4141"/>
              </a:solidFill>
            </a:endParaRPr>
          </a:p>
        </p:txBody>
      </p:sp>
      <p:sp>
        <p:nvSpPr>
          <p:cNvPr id="374" name="Equation"/>
          <p:cNvSpPr txBox="1"/>
          <p:nvPr/>
        </p:nvSpPr>
        <p:spPr>
          <a:xfrm>
            <a:off x="9155285" y="9442289"/>
            <a:ext cx="635403" cy="4082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4600">
              <a:solidFill>
                <a:srgbClr val="FF4141"/>
              </a:solidFill>
            </a:endParaRPr>
          </a:p>
        </p:txBody>
      </p:sp>
      <p:sp>
        <p:nvSpPr>
          <p:cNvPr id="375" name="Equation"/>
          <p:cNvSpPr txBox="1"/>
          <p:nvPr/>
        </p:nvSpPr>
        <p:spPr>
          <a:xfrm>
            <a:off x="8249536" y="10036750"/>
            <a:ext cx="634989" cy="4082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600" i="1">
                          <a:solidFill>
                            <a:srgbClr val="FE404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</m:oMath>
              </m:oMathPara>
            </a14:m>
            <a:endParaRPr sz="4600">
              <a:solidFill>
                <a:srgbClr val="FF4141"/>
              </a:solidFill>
            </a:endParaRPr>
          </a:p>
        </p:txBody>
      </p:sp>
      <p:sp>
        <p:nvSpPr>
          <p:cNvPr id="376" name="Circle"/>
          <p:cNvSpPr/>
          <p:nvPr/>
        </p:nvSpPr>
        <p:spPr>
          <a:xfrm>
            <a:off x="10704578" y="9578666"/>
            <a:ext cx="272320" cy="271869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77" name="Equation"/>
          <p:cNvSpPr txBox="1"/>
          <p:nvPr/>
        </p:nvSpPr>
        <p:spPr>
          <a:xfrm>
            <a:off x="10167107" y="9305088"/>
            <a:ext cx="293843" cy="5454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limUpp>
                    <m:e>
                      <m:r>
                        <a:rPr xmlns:a="http://schemas.openxmlformats.org/drawingml/2006/main" sz="4800" i="1">
                          <a:solidFill>
                            <a:srgbClr val="4140FF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4140FF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</m:oMath>
              </m:oMathPara>
            </a14:m>
            <a:endParaRPr sz="4800">
              <a:solidFill>
                <a:srgbClr val="4141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rediction Model: k-Nearest Neighb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Prediction Model: k-Nearest Neighbours</a:t>
            </a:r>
          </a:p>
        </p:txBody>
      </p:sp>
      <p:sp>
        <p:nvSpPr>
          <p:cNvPr id="380" name="Repeat for all values of x in the range of “TV” for different k values: this builds different models for y!"/>
          <p:cNvSpPr txBox="1"/>
          <p:nvPr/>
        </p:nvSpPr>
        <p:spPr>
          <a:xfrm>
            <a:off x="215997" y="3767408"/>
            <a:ext cx="18369559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Repeat for all values of x in the range of “TV” for different k values: this builds different models for y!</a:t>
            </a:r>
          </a:p>
        </p:txBody>
      </p:sp>
      <p:pic>
        <p:nvPicPr>
          <p:cNvPr id="381" name="tv_sale_k.png" descr="tv_sale_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2411" y="4915084"/>
            <a:ext cx="11427166" cy="8567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rediction Model: k-Nearest Neighb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Prediction Model: k-Nearest Neighbours</a:t>
            </a:r>
          </a:p>
        </p:txBody>
      </p:sp>
      <p:sp>
        <p:nvSpPr>
          <p:cNvPr id="384" name="The k-Nearest Neighbor (kNN) model is an intuitive way to predict a quantitative response variable:…"/>
          <p:cNvSpPr txBox="1"/>
          <p:nvPr/>
        </p:nvSpPr>
        <p:spPr>
          <a:xfrm>
            <a:off x="1105946" y="4453901"/>
            <a:ext cx="21042762" cy="5722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3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  <a:r>
              <a:rPr b="1" i="1"/>
              <a:t>k-Nearest Neighbor (kNN) model</a:t>
            </a:r>
            <a:r>
              <a:t> is an intuitive way to predict a quantitative response variable: </a:t>
            </a:r>
          </a:p>
          <a:p>
            <a:pPr algn="l" defTabSz="457200">
              <a:defRPr sz="33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indent="457200" algn="l" defTabSz="457200">
              <a:defRPr i="1" sz="3300">
                <a:solidFill>
                  <a:srgbClr val="404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 predict a response for a set of observed predictor values, we use the responses of other observations most similar to it</a:t>
            </a:r>
          </a:p>
          <a:p>
            <a:pPr algn="l" defTabSz="457200">
              <a:defRPr i="1" sz="33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33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33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kNN is a </a:t>
            </a:r>
            <a:r>
              <a:rPr>
                <a:solidFill>
                  <a:srgbClr val="C00000"/>
                </a:solidFill>
              </a:rPr>
              <a:t>non-parametric</a:t>
            </a:r>
            <a:r>
              <a:t> learning algorithm. When we say a technique is non parametric , it means that it does not make any assumptions on the underlying data distribution.</a:t>
            </a:r>
          </a:p>
          <a:p>
            <a:pPr algn="l" defTabSz="457200">
              <a:defRPr i="1" sz="33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b="1" sz="33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b="1" sz="33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Note: </a:t>
            </a:r>
            <a:r>
              <a:rPr b="0"/>
              <a:t>this strategy can also be applied to classification problems to predict a categorical variable. We will encounter kNN in the lab.</a:t>
            </a:r>
            <a:endParaRPr b="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rediction Model: k-Nearest Neighbo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Prediction Model: k-Nearest Neighbours</a:t>
            </a:r>
          </a:p>
        </p:txBody>
      </p:sp>
      <p:sp>
        <p:nvSpPr>
          <p:cNvPr id="387" name="The k-Nearest Neighbor Algorithm:…"/>
          <p:cNvSpPr txBox="1"/>
          <p:nvPr/>
        </p:nvSpPr>
        <p:spPr>
          <a:xfrm>
            <a:off x="3717599" y="3877338"/>
            <a:ext cx="16339008" cy="6279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k-Nearest Neighbor Algorithm: </a:t>
            </a:r>
          </a:p>
          <a:p>
            <a:pPr algn="l" defTabSz="457200">
              <a:defRPr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36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Given a dataset </a:t>
            </a:r>
            <a14:m>
              <m:oMath>
                <m:r>
                  <a:rPr xmlns:a="http://schemas.openxmlformats.org/drawingml/2006/main" sz="375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𝐷</m:t>
                </m:r>
                <m:r>
                  <a:rPr xmlns:a="http://schemas.openxmlformats.org/drawingml/2006/main" sz="375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75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{</m:t>
                </m:r>
                <m:sSup>
                  <m:e>
                    <m:r>
                      <a:rPr xmlns:a="http://schemas.openxmlformats.org/drawingml/2006/main" sz="3750" i="1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750" i="1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e>
                  <m:sup>
                    <m:d>
                      <m:dPr>
                        <m:ctrlPr>
                          <a:rPr xmlns:a="http://schemas.openxmlformats.org/drawingml/2006/main" sz="375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xmlns:a="http://schemas.openxmlformats.org/drawingml/2006/main" sz="375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sup>
                </m:sSup>
                <m:r>
                  <a:rPr xmlns:a="http://schemas.openxmlformats.org/drawingml/2006/main" sz="375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,</m:t>
                </m:r>
              </m:oMath>
            </a14:m>
            <a:r>
              <a:t> </a:t>
            </a:r>
            <a14:m>
              <m:oMath>
                <m:sSup>
                  <m:e>
                    <m:r>
                      <a:rPr xmlns:a="http://schemas.openxmlformats.org/drawingml/2006/main" sz="3750" i="1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e>
                  <m:sup>
                    <m:d>
                      <m:dPr>
                        <m:ctrlPr>
                          <a:rPr xmlns:a="http://schemas.openxmlformats.org/drawingml/2006/main" sz="375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xmlns:a="http://schemas.openxmlformats.org/drawingml/2006/main" sz="375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sup>
                </m:sSup>
                <m:r>
                  <a:rPr xmlns:a="http://schemas.openxmlformats.org/drawingml/2006/main" sz="375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5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5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75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5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/>
                </m:r>
                <m:sSup>
                  <m:e>
                    <m:r>
                      <a:rPr xmlns:a="http://schemas.openxmlformats.org/drawingml/2006/main" sz="3750" i="1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750" i="1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e>
                  <m:sup>
                    <m:d>
                      <m:dPr>
                        <m:ctrlPr>
                          <a:rPr xmlns:a="http://schemas.openxmlformats.org/drawingml/2006/main" sz="375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xmlns:a="http://schemas.openxmlformats.org/drawingml/2006/main" sz="375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sup>
                </m:sSup>
                <m:r>
                  <a:rPr xmlns:a="http://schemas.openxmlformats.org/drawingml/2006/main" sz="375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,</m:t>
                </m:r>
              </m:oMath>
            </a14:m>
            <a:r>
              <a:t> </a:t>
            </a:r>
            <a14:m>
              <m:oMath>
                <m:sSup>
                  <m:e>
                    <m:r>
                      <a:rPr xmlns:a="http://schemas.openxmlformats.org/drawingml/2006/main" sz="3900" i="1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e>
                  <m:sup>
                    <m:d>
                      <m:dPr>
                        <m:ctrlPr>
                          <a:rPr xmlns:a="http://schemas.openxmlformats.org/drawingml/2006/main" sz="39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xmlns:a="http://schemas.openxmlformats.org/drawingml/2006/main" sz="39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sup>
                </m:sSup>
              </m:oMath>
            </a14:m>
            <a:r>
              <a:t>)}.  For every new </a:t>
            </a:r>
            <a14:m>
              <m:oMath>
                <m:r>
                  <a:rPr xmlns:a="http://schemas.openxmlformats.org/drawingml/2006/main" sz="460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𝑋</m:t>
                </m:r>
                <m:r>
                  <a:rPr xmlns:a="http://schemas.openxmlformats.org/drawingml/2006/main" sz="460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:</m:t>
                </m:r>
                <m:r>
                  <a:rPr xmlns:a="http://schemas.openxmlformats.org/drawingml/2006/main" sz="460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/>
                </m:r>
              </m:oMath>
            </a14:m>
          </a:p>
          <a:p>
            <a:pPr algn="l" defTabSz="457200">
              <a:defRPr sz="36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</a:p>
          <a:p>
            <a:pPr marL="514350" indent="-514350" algn="l" defTabSz="457200">
              <a:buSzPct val="100000"/>
              <a:buAutoNum type="arabicPeriod" startAt="1"/>
              <a:defRPr sz="36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Find the k-number of observations in </a:t>
            </a:r>
            <a14:m>
              <m:oMath>
                <m:r>
                  <a:rPr xmlns:a="http://schemas.openxmlformats.org/drawingml/2006/main" sz="520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𝐷</m:t>
                </m:r>
                <m:r>
                  <a:rPr xmlns:a="http://schemas.openxmlformats.org/drawingml/2006/main" sz="520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/>
                </m:r>
              </m:oMath>
            </a14:m>
            <a:r>
              <a:t>most similar to </a:t>
            </a:r>
            <a14:m>
              <m:oMath>
                <m:r>
                  <a:rPr xmlns:a="http://schemas.openxmlformats.org/drawingml/2006/main" sz="380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𝑋</m:t>
                </m:r>
                <m:r>
                  <a:rPr xmlns:a="http://schemas.openxmlformats.org/drawingml/2006/main" sz="380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:</m:t>
                </m:r>
              </m:oMath>
            </a14:m>
          </a:p>
          <a:p>
            <a:pPr defTabSz="457200">
              <a:spcBef>
                <a:spcPts val="600"/>
              </a:spcBef>
              <a:defRPr sz="36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14:m>
              <m:oMath>
                <m:r>
                  <a:rPr xmlns:a="http://schemas.openxmlformats.org/drawingml/2006/main" sz="390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/>
                </m:r>
                <m:r>
                  <a:rPr xmlns:a="http://schemas.openxmlformats.org/drawingml/2006/main" sz="390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{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e>
                  <m:sup>
                    <m:d>
                      <m:dPr>
                        <m:ctrlPr>
                          <a:rPr xmlns:a="http://schemas.openxmlformats.org/drawingml/2006/main" sz="39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3F3F3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xmlns:a="http://schemas.openxmlformats.org/drawingml/2006/main" sz="3900" i="1">
                                <a:solidFill>
                                  <a:srgbClr val="3F3F3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sup>
                </m:sSup>
                <m:r>
                  <a:rPr xmlns:a="http://schemas.openxmlformats.org/drawingml/2006/main" sz="390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,</m:t>
                </m:r>
              </m:oMath>
            </a14:m>
            <a:r>
              <a:t> </a:t>
            </a:r>
            <a14:m>
              <m:oMath>
                <m:sSup>
                  <m:e>
                    <m:r>
                      <a:rPr xmlns:a="http://schemas.openxmlformats.org/drawingml/2006/main" sz="3750" i="1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e>
                  <m:sup>
                    <m:d>
                      <m:dPr>
                        <m:ctrlPr>
                          <a:rPr xmlns:a="http://schemas.openxmlformats.org/drawingml/2006/main" sz="375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e>
                            <m:r>
                              <a:rPr xmlns:a="http://schemas.openxmlformats.org/drawingml/2006/main" sz="3750" i="1">
                                <a:solidFill>
                                  <a:srgbClr val="3F3F3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xmlns:a="http://schemas.openxmlformats.org/drawingml/2006/main" sz="3750" i="1">
                                <a:solidFill>
                                  <a:srgbClr val="3F3F3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sup>
                </m:sSup>
                <m:r>
                  <a:rPr xmlns:a="http://schemas.openxmlformats.org/drawingml/2006/main" sz="375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5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5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75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75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/>
                </m:r>
                <m:sSup>
                  <m:e>
                    <m:r>
                      <a:rPr xmlns:a="http://schemas.openxmlformats.org/drawingml/2006/main" sz="3750" i="1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750" i="1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e>
                  <m:sup>
                    <m:d>
                      <m:dPr>
                        <m:ctrlPr>
                          <a:rPr xmlns:a="http://schemas.openxmlformats.org/drawingml/2006/main" sz="375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e>
                            <m:r>
                              <a:rPr xmlns:a="http://schemas.openxmlformats.org/drawingml/2006/main" sz="3750" i="1">
                                <a:solidFill>
                                  <a:srgbClr val="3F3F3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xmlns:a="http://schemas.openxmlformats.org/drawingml/2006/main" sz="3750" i="1">
                                <a:solidFill>
                                  <a:srgbClr val="3F3F3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sup>
                </m:sSup>
                <m:r>
                  <a:rPr xmlns:a="http://schemas.openxmlformats.org/drawingml/2006/main" sz="375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,</m:t>
                </m:r>
              </m:oMath>
            </a14:m>
            <a:r>
              <a:t> </a:t>
            </a:r>
            <a14:m>
              <m:oMath>
                <m:sSup>
                  <m:e>
                    <m:r>
                      <a:rPr xmlns:a="http://schemas.openxmlformats.org/drawingml/2006/main" sz="3900" i="1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e>
                  <m:sup>
                    <m:d>
                      <m:dPr>
                        <m:ctrlPr>
                          <a:rPr xmlns:a="http://schemas.openxmlformats.org/drawingml/2006/main" sz="3900" i="1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e>
                            <m:r>
                              <a:rPr xmlns:a="http://schemas.openxmlformats.org/drawingml/2006/main" sz="3900" i="1">
                                <a:solidFill>
                                  <a:srgbClr val="3F3F3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xmlns:a="http://schemas.openxmlformats.org/drawingml/2006/main" sz="3900" i="1">
                                <a:solidFill>
                                  <a:srgbClr val="3F3F3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sup>
                </m:sSup>
              </m:oMath>
            </a14:m>
            <a:r>
              <a:t>)}</a:t>
            </a:r>
          </a:p>
          <a:p>
            <a:pPr algn="l" defTabSz="457200">
              <a:defRPr sz="36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</a:t>
            </a:r>
          </a:p>
          <a:p>
            <a:pPr algn="l" defTabSz="457200">
              <a:defRPr sz="36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These are called the </a:t>
            </a:r>
            <a:r>
              <a:rPr>
                <a:solidFill>
                  <a:srgbClr val="FF0000"/>
                </a:solidFill>
              </a:rPr>
              <a:t>k-nearest neighbors</a:t>
            </a:r>
            <a:r>
              <a:rPr>
                <a:solidFill>
                  <a:srgbClr val="558ED5"/>
                </a:solidFill>
              </a:rPr>
              <a:t> </a:t>
            </a:r>
            <a:r>
              <a:t>of </a:t>
            </a:r>
            <a14:m>
              <m:oMath>
                <m:r>
                  <a:rPr xmlns:a="http://schemas.openxmlformats.org/drawingml/2006/main" sz="430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𝑥</m:t>
                </m:r>
              </m:oMath>
            </a14:m>
            <a:r>
              <a:t> </a:t>
            </a:r>
          </a:p>
          <a:p>
            <a:pPr marL="514350" indent="-514350" algn="l" defTabSz="457200">
              <a:buSzPct val="100000"/>
              <a:buAutoNum type="arabicPeriod" startAt="2"/>
              <a:defRPr sz="36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14350" indent="-514350" algn="l" defTabSz="457200">
              <a:buSzPct val="100000"/>
              <a:buAutoNum type="arabicPeriod" startAt="2"/>
              <a:defRPr sz="36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Average the output of the k-nearest neighbors of </a:t>
            </a:r>
            <a14:m>
              <m:oMath>
                <m:r>
                  <a:rPr xmlns:a="http://schemas.openxmlformats.org/drawingml/2006/main" sz="430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𝑥</m:t>
                </m:r>
              </m:oMath>
            </a14:m>
            <a:r>
              <a:t> </a:t>
            </a:r>
          </a:p>
        </p:txBody>
      </p:sp>
      <p:sp>
        <p:nvSpPr>
          <p:cNvPr id="388" name="Equation"/>
          <p:cNvSpPr txBox="1"/>
          <p:nvPr/>
        </p:nvSpPr>
        <p:spPr>
          <a:xfrm>
            <a:off x="8355960" y="9902786"/>
            <a:ext cx="2026909" cy="115996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limUpp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lim>
                  </m:limUpp>
                  <m:sSup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p>
                      <m:sSub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sup>
                  </m:sSup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Evaluating 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Evaluating a Model</a:t>
            </a:r>
          </a:p>
        </p:txBody>
      </p:sp>
      <p:pic>
        <p:nvPicPr>
          <p:cNvPr id="391" name="model1.png" descr="model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5834" y="4380276"/>
            <a:ext cx="12117953" cy="9085869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Start with some data (x,y):"/>
          <p:cNvSpPr txBox="1"/>
          <p:nvPr/>
        </p:nvSpPr>
        <p:spPr>
          <a:xfrm>
            <a:off x="1411802" y="3406163"/>
            <a:ext cx="496986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/>
            </a:lvl1pPr>
          </a:lstStyle>
          <a:p>
            <a:pPr/>
            <a:r>
              <a:t>Start with some data (x,y):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Evaluating 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Evaluating a Model</a:t>
            </a:r>
          </a:p>
        </p:txBody>
      </p:sp>
      <p:sp>
        <p:nvSpPr>
          <p:cNvPr id="395" name="Divide data into a training set (red) and a test set (blue):"/>
          <p:cNvSpPr txBox="1"/>
          <p:nvPr/>
        </p:nvSpPr>
        <p:spPr>
          <a:xfrm>
            <a:off x="1001580" y="3515930"/>
            <a:ext cx="1030644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/>
            </a:lvl1pPr>
          </a:lstStyle>
          <a:p>
            <a:pPr/>
            <a:r>
              <a:t>Divide data into a training set (red) and a test set (blue):</a:t>
            </a:r>
          </a:p>
        </p:txBody>
      </p:sp>
      <p:pic>
        <p:nvPicPr>
          <p:cNvPr id="396" name="model2.png" descr="model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85135" y="4992530"/>
            <a:ext cx="10926509" cy="8192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Evaluating 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Evaluating a Model</a:t>
            </a:r>
          </a:p>
        </p:txBody>
      </p:sp>
      <p:sp>
        <p:nvSpPr>
          <p:cNvPr id="399" name="1. Build a model based on training set…"/>
          <p:cNvSpPr txBox="1"/>
          <p:nvPr/>
        </p:nvSpPr>
        <p:spPr>
          <a:xfrm>
            <a:off x="1730520" y="4048963"/>
            <a:ext cx="702826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i="1"/>
            </a:pPr>
            <a:r>
              <a:t>1. Build a model based on training set </a:t>
            </a:r>
          </a:p>
          <a:p>
            <a:pPr algn="l">
              <a:defRPr b="1" i="1"/>
            </a:pPr>
            <a:r>
              <a:t>(here a 1-Neighbor model):</a:t>
            </a:r>
          </a:p>
        </p:txBody>
      </p:sp>
      <p:pic>
        <p:nvPicPr>
          <p:cNvPr id="400" name="model3.png" descr="model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83249" y="4144364"/>
            <a:ext cx="12244367" cy="9180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44" name="Content Placeholder 2"/>
          <p:cNvSpPr txBox="1"/>
          <p:nvPr/>
        </p:nvSpPr>
        <p:spPr>
          <a:xfrm>
            <a:off x="1171018" y="2947616"/>
            <a:ext cx="20397243" cy="1709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457181">
              <a:spcBef>
                <a:spcPts val="600"/>
              </a:spcBef>
              <a:defRPr sz="37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  <a:r>
              <a:rPr>
                <a:solidFill>
                  <a:srgbClr val="FF4646"/>
                </a:solidFill>
              </a:rPr>
              <a:t>Advertising data set</a:t>
            </a:r>
            <a:r>
              <a:t> consists of the sales of a particular product in 200 different markets, and advertising budgets for the product in each of those markets for three different media: TV, radio, and newspaper.  Everything is given in units of $1000. </a:t>
            </a:r>
          </a:p>
        </p:txBody>
      </p:sp>
      <p:graphicFrame>
        <p:nvGraphicFramePr>
          <p:cNvPr id="145" name="Table"/>
          <p:cNvGraphicFramePr/>
          <p:nvPr/>
        </p:nvGraphicFramePr>
        <p:xfrm>
          <a:off x="952499" y="4979068"/>
          <a:ext cx="22479001" cy="85725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619750"/>
                <a:gridCol w="5619750"/>
                <a:gridCol w="5619750"/>
                <a:gridCol w="5619750"/>
              </a:tblGrid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TV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Radio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Newspaper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Sales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230.1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37.8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69.2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22.1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44.5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39.3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45.1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10.4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17.2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45.9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69.3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9.3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71450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151.5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41.3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58.5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18.5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Evaluating 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Evaluating a Model</a:t>
            </a:r>
          </a:p>
        </p:txBody>
      </p:sp>
      <p:sp>
        <p:nvSpPr>
          <p:cNvPr id="403" name="1. Build a model based on training set…"/>
          <p:cNvSpPr txBox="1"/>
          <p:nvPr/>
        </p:nvSpPr>
        <p:spPr>
          <a:xfrm>
            <a:off x="1730520" y="3766459"/>
            <a:ext cx="7028261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i="1"/>
            </a:pPr>
            <a:r>
              <a:t>1. Build a model based on training set </a:t>
            </a:r>
          </a:p>
          <a:p>
            <a:pPr algn="l">
              <a:defRPr b="1" i="1"/>
            </a:pPr>
            <a:r>
              <a:t>(here a 1-Neighbor model)</a:t>
            </a:r>
          </a:p>
          <a:p>
            <a:pPr algn="l">
              <a:defRPr b="1" i="1"/>
            </a:pPr>
          </a:p>
          <a:p>
            <a:pPr algn="l">
              <a:defRPr b="1" i="1"/>
            </a:pPr>
            <a:r>
              <a:t>2. Add test data</a:t>
            </a:r>
          </a:p>
        </p:txBody>
      </p:sp>
      <p:pic>
        <p:nvPicPr>
          <p:cNvPr id="404" name="model4.png" descr="model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07186" y="3559899"/>
            <a:ext cx="12614641" cy="94582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Evaluating 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Evaluating a Model</a:t>
            </a:r>
          </a:p>
        </p:txBody>
      </p:sp>
      <p:sp>
        <p:nvSpPr>
          <p:cNvPr id="407" name="1. Build a model based on training set…"/>
          <p:cNvSpPr txBox="1"/>
          <p:nvPr/>
        </p:nvSpPr>
        <p:spPr>
          <a:xfrm>
            <a:off x="1730520" y="3603594"/>
            <a:ext cx="7318178" cy="3846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i="1"/>
            </a:pPr>
            <a:r>
              <a:t>1. Build a model based on training set </a:t>
            </a:r>
          </a:p>
          <a:p>
            <a:pPr algn="l">
              <a:defRPr b="1" i="1"/>
            </a:pPr>
            <a:r>
              <a:t>(here a 1-Neighbor model)</a:t>
            </a:r>
          </a:p>
          <a:p>
            <a:pPr algn="l">
              <a:defRPr b="1" i="1"/>
            </a:pPr>
          </a:p>
          <a:p>
            <a:pPr algn="l">
              <a:defRPr b="1" i="1"/>
            </a:pPr>
            <a:r>
              <a:t>2. Add test data</a:t>
            </a:r>
          </a:p>
          <a:p>
            <a:pPr algn="l">
              <a:defRPr b="1" i="1"/>
            </a:pPr>
          </a:p>
          <a:p>
            <a:pPr algn="l">
              <a:defRPr b="1" i="1"/>
            </a:pPr>
            <a:r>
              <a:t>3. Compute residuals for the N test data</a:t>
            </a:r>
          </a:p>
          <a:p>
            <a:pPr algn="l">
              <a:defRPr b="1" i="1"/>
            </a:pPr>
            <a:r>
              <a:t>    </a:t>
            </a:r>
            <a14:m>
              <m:oMath>
                <m:r>
                  <a:rPr xmlns:a="http://schemas.openxmlformats.org/drawingml/2006/main" sz="35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55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55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35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5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5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5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5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pic>
        <p:nvPicPr>
          <p:cNvPr id="408" name="model4.png" descr="model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07186" y="3559899"/>
            <a:ext cx="12614641" cy="945827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Line"/>
          <p:cNvSpPr/>
          <p:nvPr/>
        </p:nvSpPr>
        <p:spPr>
          <a:xfrm flipV="1">
            <a:off x="19961868" y="5112097"/>
            <a:ext cx="1" cy="1085777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10" name="Line"/>
          <p:cNvSpPr/>
          <p:nvPr/>
        </p:nvSpPr>
        <p:spPr>
          <a:xfrm flipV="1">
            <a:off x="20418170" y="4469589"/>
            <a:ext cx="1" cy="3846776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11" name="Line"/>
          <p:cNvSpPr/>
          <p:nvPr/>
        </p:nvSpPr>
        <p:spPr>
          <a:xfrm flipV="1">
            <a:off x="19696842" y="5226049"/>
            <a:ext cx="1" cy="1914239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12" name="Line"/>
          <p:cNvSpPr/>
          <p:nvPr/>
        </p:nvSpPr>
        <p:spPr>
          <a:xfrm flipV="1">
            <a:off x="19587075" y="5226050"/>
            <a:ext cx="1" cy="2902142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13" name="Line"/>
          <p:cNvSpPr/>
          <p:nvPr/>
        </p:nvSpPr>
        <p:spPr>
          <a:xfrm flipV="1">
            <a:off x="19275783" y="5120928"/>
            <a:ext cx="1" cy="2124482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14" name="Line"/>
          <p:cNvSpPr/>
          <p:nvPr/>
        </p:nvSpPr>
        <p:spPr>
          <a:xfrm flipV="1">
            <a:off x="18964491" y="6315111"/>
            <a:ext cx="1" cy="416056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15" name="Line"/>
          <p:cNvSpPr/>
          <p:nvPr/>
        </p:nvSpPr>
        <p:spPr>
          <a:xfrm flipV="1">
            <a:off x="16514506" y="7226163"/>
            <a:ext cx="1" cy="416055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16" name="Line"/>
          <p:cNvSpPr/>
          <p:nvPr/>
        </p:nvSpPr>
        <p:spPr>
          <a:xfrm flipV="1">
            <a:off x="14167648" y="8433602"/>
            <a:ext cx="1" cy="416056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17" name="Line"/>
          <p:cNvSpPr/>
          <p:nvPr/>
        </p:nvSpPr>
        <p:spPr>
          <a:xfrm flipV="1">
            <a:off x="13885390" y="8919714"/>
            <a:ext cx="1" cy="416055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18" name="Line"/>
          <p:cNvSpPr/>
          <p:nvPr/>
        </p:nvSpPr>
        <p:spPr>
          <a:xfrm flipV="1">
            <a:off x="12291887" y="9083095"/>
            <a:ext cx="1" cy="1231636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19" name="Equation"/>
          <p:cNvSpPr txBox="1"/>
          <p:nvPr/>
        </p:nvSpPr>
        <p:spPr>
          <a:xfrm>
            <a:off x="20525591" y="6341323"/>
            <a:ext cx="1588737" cy="36363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limUpp>
                    <m:e>
                      <m:r>
                        <a:rPr xmlns:a="http://schemas.openxmlformats.org/drawingml/2006/main" sz="3200" i="1">
                          <a:solidFill>
                            <a:srgbClr val="23CAFF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23CAFF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>
              <a:solidFill>
                <a:srgbClr val="24CA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Evaluating 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Evaluating a Model</a:t>
            </a:r>
          </a:p>
        </p:txBody>
      </p:sp>
      <p:sp>
        <p:nvSpPr>
          <p:cNvPr id="422" name="1. Build a model based on training set…"/>
          <p:cNvSpPr txBox="1"/>
          <p:nvPr/>
        </p:nvSpPr>
        <p:spPr>
          <a:xfrm>
            <a:off x="1667796" y="4117612"/>
            <a:ext cx="7318178" cy="7247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i="1"/>
            </a:pPr>
            <a:r>
              <a:t>1. Build a model based on training set </a:t>
            </a:r>
          </a:p>
          <a:p>
            <a:pPr algn="l">
              <a:defRPr b="1" i="1"/>
            </a:pPr>
            <a:r>
              <a:t>(here a 1-Neighbor model)</a:t>
            </a:r>
          </a:p>
          <a:p>
            <a:pPr algn="l">
              <a:defRPr b="1" i="1"/>
            </a:pPr>
          </a:p>
          <a:p>
            <a:pPr algn="l">
              <a:defRPr b="1" i="1"/>
            </a:pPr>
            <a:r>
              <a:t>2. Add test data</a:t>
            </a:r>
          </a:p>
          <a:p>
            <a:pPr algn="l">
              <a:defRPr b="1" i="1"/>
            </a:pPr>
          </a:p>
          <a:p>
            <a:pPr algn="l">
              <a:defRPr b="1" i="1"/>
            </a:pPr>
            <a:r>
              <a:t>3. Compute residuals for the N test data</a:t>
            </a:r>
          </a:p>
          <a:p>
            <a:pPr algn="l">
              <a:defRPr b="1" i="1"/>
            </a:pPr>
            <a:r>
              <a:t>    </a:t>
            </a:r>
            <a14:m>
              <m:oMath>
                <m:r>
                  <a:rPr xmlns:a="http://schemas.openxmlformats.org/drawingml/2006/main" sz="35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55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55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35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5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5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5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5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algn="l">
              <a:defRPr b="1" i="1"/>
            </a:pPr>
          </a:p>
          <a:p>
            <a:pPr algn="l">
              <a:defRPr b="1" i="1"/>
            </a:pPr>
            <a:r>
              <a:t>4. Compute the mean square error,</a:t>
            </a:r>
          </a:p>
          <a:p>
            <a:pPr algn="l">
              <a:defRPr b="1" i="1"/>
            </a:pPr>
            <a:r>
              <a:t>also called loss function</a:t>
            </a:r>
          </a:p>
          <a:p>
            <a:pPr algn="l">
              <a:defRPr b="1" i="1"/>
            </a:pPr>
          </a:p>
          <a:p>
            <a:pPr algn="l">
              <a:defRPr b="1" i="1"/>
            </a:pPr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345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MSE</m:t>
                  </m:r>
                  <m:r>
                    <a:rPr xmlns:a="http://schemas.openxmlformats.org/drawingml/2006/main" sz="345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45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45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45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345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45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45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45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45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345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45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345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45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5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45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5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45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45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5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45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sSup>
                    <m:e>
                      <m:r>
                        <a:rPr xmlns:a="http://schemas.openxmlformats.org/drawingml/2006/main" sz="345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45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</p:txBody>
      </p:sp>
      <p:pic>
        <p:nvPicPr>
          <p:cNvPr id="423" name="model4.png" descr="model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07186" y="3559899"/>
            <a:ext cx="12614641" cy="9458279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Line"/>
          <p:cNvSpPr/>
          <p:nvPr/>
        </p:nvSpPr>
        <p:spPr>
          <a:xfrm flipV="1">
            <a:off x="19961868" y="5112097"/>
            <a:ext cx="1" cy="1085777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25" name="Line"/>
          <p:cNvSpPr/>
          <p:nvPr/>
        </p:nvSpPr>
        <p:spPr>
          <a:xfrm flipV="1">
            <a:off x="20418169" y="4469589"/>
            <a:ext cx="1" cy="3846776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26" name="Line"/>
          <p:cNvSpPr/>
          <p:nvPr/>
        </p:nvSpPr>
        <p:spPr>
          <a:xfrm flipV="1">
            <a:off x="19696842" y="5226050"/>
            <a:ext cx="1" cy="1914238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27" name="Line"/>
          <p:cNvSpPr/>
          <p:nvPr/>
        </p:nvSpPr>
        <p:spPr>
          <a:xfrm flipV="1">
            <a:off x="19587075" y="5226050"/>
            <a:ext cx="1" cy="2902143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28" name="Line"/>
          <p:cNvSpPr/>
          <p:nvPr/>
        </p:nvSpPr>
        <p:spPr>
          <a:xfrm flipV="1">
            <a:off x="19275783" y="5120928"/>
            <a:ext cx="1" cy="2124482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29" name="Line"/>
          <p:cNvSpPr/>
          <p:nvPr/>
        </p:nvSpPr>
        <p:spPr>
          <a:xfrm flipV="1">
            <a:off x="18964491" y="6315111"/>
            <a:ext cx="1" cy="416056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30" name="Line"/>
          <p:cNvSpPr/>
          <p:nvPr/>
        </p:nvSpPr>
        <p:spPr>
          <a:xfrm flipV="1">
            <a:off x="16514506" y="7226163"/>
            <a:ext cx="1" cy="416055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31" name="Line"/>
          <p:cNvSpPr/>
          <p:nvPr/>
        </p:nvSpPr>
        <p:spPr>
          <a:xfrm flipV="1">
            <a:off x="14167648" y="8433602"/>
            <a:ext cx="1" cy="416056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32" name="Line"/>
          <p:cNvSpPr/>
          <p:nvPr/>
        </p:nvSpPr>
        <p:spPr>
          <a:xfrm flipV="1">
            <a:off x="13885389" y="8919714"/>
            <a:ext cx="1" cy="416055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33" name="Line"/>
          <p:cNvSpPr/>
          <p:nvPr/>
        </p:nvSpPr>
        <p:spPr>
          <a:xfrm flipV="1">
            <a:off x="12291887" y="9083094"/>
            <a:ext cx="1" cy="1231637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34" name="Equation"/>
          <p:cNvSpPr txBox="1"/>
          <p:nvPr/>
        </p:nvSpPr>
        <p:spPr>
          <a:xfrm>
            <a:off x="20525592" y="6341323"/>
            <a:ext cx="1588736" cy="36363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limUpp>
                    <m:e>
                      <m:r>
                        <a:rPr xmlns:a="http://schemas.openxmlformats.org/drawingml/2006/main" sz="3200" i="1">
                          <a:solidFill>
                            <a:srgbClr val="23CAFF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23CAFF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>
              <a:solidFill>
                <a:srgbClr val="24CA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Evaluating 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Evaluating a Model</a:t>
            </a:r>
          </a:p>
        </p:txBody>
      </p:sp>
      <p:sp>
        <p:nvSpPr>
          <p:cNvPr id="437" name="Note: the mean square error is not the only possible loss function! Other possibilities:…"/>
          <p:cNvSpPr txBox="1"/>
          <p:nvPr/>
        </p:nvSpPr>
        <p:spPr>
          <a:xfrm>
            <a:off x="2270676" y="3499115"/>
            <a:ext cx="15357873" cy="810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Note: the mean square error is not the only possible loss function! Other possibilities:</a:t>
            </a:r>
          </a:p>
          <a:p>
            <a:pPr algn="l"/>
          </a:p>
          <a:p>
            <a:pPr marL="390143" indent="-390143" algn="l">
              <a:lnSpc>
                <a:spcPct val="200000"/>
              </a:lnSpc>
              <a:buClr>
                <a:srgbClr val="929292"/>
              </a:buClr>
              <a:buSzPct val="60000"/>
              <a:buFont typeface="Zapf Dingbats"/>
              <a:buChar char="❖"/>
            </a:pPr>
            <a:r>
              <a:t>Mean square error</a:t>
            </a:r>
          </a:p>
          <a:p>
            <a:pPr algn="l">
              <a:lnSpc>
                <a:spcPct val="200000"/>
              </a:lnSpc>
            </a:pPr>
          </a:p>
          <a:p>
            <a:pPr marL="390143" indent="-390143" algn="l">
              <a:lnSpc>
                <a:spcPct val="200000"/>
              </a:lnSpc>
              <a:buClr>
                <a:srgbClr val="929292"/>
              </a:buClr>
              <a:buSzPct val="60000"/>
              <a:buFont typeface="Zapf Dingbats"/>
              <a:buChar char="❖"/>
            </a:pPr>
            <a:r>
              <a:t>Root mean square error</a:t>
            </a:r>
          </a:p>
          <a:p>
            <a:pPr algn="l">
              <a:lnSpc>
                <a:spcPct val="200000"/>
              </a:lnSpc>
            </a:pPr>
          </a:p>
          <a:p>
            <a:pPr marL="390143" indent="-390143" algn="l">
              <a:lnSpc>
                <a:spcPct val="200000"/>
              </a:lnSpc>
              <a:buClr>
                <a:srgbClr val="929292"/>
              </a:buClr>
              <a:buSzPct val="60000"/>
              <a:buFont typeface="Zapf Dingbats"/>
              <a:buChar char="❖"/>
            </a:pPr>
            <a:r>
              <a:t>Maximum absolute error</a:t>
            </a:r>
          </a:p>
          <a:p>
            <a:pPr algn="l">
              <a:lnSpc>
                <a:spcPct val="200000"/>
              </a:lnSpc>
            </a:pPr>
          </a:p>
          <a:p>
            <a:pPr marL="390143" indent="-390143" algn="l">
              <a:lnSpc>
                <a:spcPct val="200000"/>
              </a:lnSpc>
              <a:buClr>
                <a:srgbClr val="929292"/>
              </a:buClr>
              <a:buSzPct val="60000"/>
              <a:buFont typeface="Zapf Dingbats"/>
              <a:buChar char="❖"/>
            </a:pPr>
            <a:r>
              <a:t>Average absolute error</a:t>
            </a:r>
          </a:p>
        </p:txBody>
      </p:sp>
      <p:sp>
        <p:nvSpPr>
          <p:cNvPr id="438" name="Equation"/>
          <p:cNvSpPr txBox="1"/>
          <p:nvPr/>
        </p:nvSpPr>
        <p:spPr>
          <a:xfrm>
            <a:off x="7969971" y="5226049"/>
            <a:ext cx="4398352" cy="11513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nor/>
                    </m:rP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MSE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sSup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439" name="Equation"/>
          <p:cNvSpPr txBox="1"/>
          <p:nvPr/>
        </p:nvSpPr>
        <p:spPr>
          <a:xfrm>
            <a:off x="7844523" y="7254048"/>
            <a:ext cx="5126770" cy="146850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nor/>
                    </m:rP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RMSE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ctrlP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degHide m:val="on"/>
                    </m:radPr>
                    <m:deg/>
                    <m:e>
                      <m:f>
                        <m:fPr>
                          <m:ctrlP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limUpp>
                        <m:e>
                          <m:limLow>
                            <m:e>
                              <m:r>
                                <a:rPr xmlns:a="http://schemas.openxmlformats.org/drawingml/2006/main" sz="3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xmlns:a="http://schemas.openxmlformats.org/drawingml/2006/main" sz="3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e>
                        <m:li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lim>
                      </m:limUpp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e>
                  </m:rad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440" name="Equation"/>
          <p:cNvSpPr txBox="1"/>
          <p:nvPr/>
        </p:nvSpPr>
        <p:spPr>
          <a:xfrm>
            <a:off x="7967985" y="9756053"/>
            <a:ext cx="4402324" cy="63531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nor/>
                    </m:rP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MAE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lim>
                  </m:limLow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|</m:t>
                  </m:r>
                  <m:limUpp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|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441" name="Equation"/>
          <p:cNvSpPr txBox="1"/>
          <p:nvPr/>
        </p:nvSpPr>
        <p:spPr>
          <a:xfrm>
            <a:off x="7969971" y="11562737"/>
            <a:ext cx="4357757" cy="11513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nor/>
                    </m:rP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AAE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|</m:t>
                  </m:r>
                  <m:limUpp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|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omparing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Comparing models</a:t>
            </a:r>
          </a:p>
        </p:txBody>
      </p:sp>
      <p:sp>
        <p:nvSpPr>
          <p:cNvPr id="444" name="Compute RMSE for multiple models and plot as a function of k:"/>
          <p:cNvSpPr txBox="1"/>
          <p:nvPr/>
        </p:nvSpPr>
        <p:spPr>
          <a:xfrm>
            <a:off x="1952844" y="3556113"/>
            <a:ext cx="11571487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Compute RMSE for multiple models and plot as a function of k:</a:t>
            </a:r>
          </a:p>
        </p:txBody>
      </p:sp>
      <p:pic>
        <p:nvPicPr>
          <p:cNvPr id="445" name="rmse.png" descr="rm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25640" y="4680176"/>
            <a:ext cx="9732720" cy="7297456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k=5 seems to be the best model"/>
          <p:cNvSpPr txBox="1"/>
          <p:nvPr/>
        </p:nvSpPr>
        <p:spPr>
          <a:xfrm>
            <a:off x="11194485" y="12466694"/>
            <a:ext cx="569575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k=5 seems to be the best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Model Fitn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Model Fitness</a:t>
            </a:r>
          </a:p>
        </p:txBody>
      </p:sp>
      <p:sp>
        <p:nvSpPr>
          <p:cNvPr id="449" name="Recall that for a given model,…"/>
          <p:cNvSpPr txBox="1"/>
          <p:nvPr/>
        </p:nvSpPr>
        <p:spPr>
          <a:xfrm>
            <a:off x="1714839" y="3737302"/>
            <a:ext cx="5465962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i="1"/>
            </a:pPr>
            <a:r>
              <a:t>Recall that for a given model,</a:t>
            </a:r>
          </a:p>
          <a:p>
            <a:pPr algn="l">
              <a:defRPr b="1" i="1"/>
            </a:pPr>
            <a:r>
              <a:t>we compute the mean square</a:t>
            </a:r>
          </a:p>
          <a:p>
            <a:pPr algn="l">
              <a:defRPr b="1" i="1"/>
            </a:pPr>
            <a:r>
              <a:t>Error </a:t>
            </a:r>
          </a:p>
        </p:txBody>
      </p:sp>
      <p:pic>
        <p:nvPicPr>
          <p:cNvPr id="450" name="model4.png" descr="model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07186" y="3582291"/>
            <a:ext cx="12614641" cy="9458278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Line"/>
          <p:cNvSpPr/>
          <p:nvPr/>
        </p:nvSpPr>
        <p:spPr>
          <a:xfrm flipV="1">
            <a:off x="19961868" y="5112097"/>
            <a:ext cx="1" cy="1085777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52" name="Line"/>
          <p:cNvSpPr/>
          <p:nvPr/>
        </p:nvSpPr>
        <p:spPr>
          <a:xfrm flipV="1">
            <a:off x="20418169" y="4469589"/>
            <a:ext cx="1" cy="3846776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53" name="Line"/>
          <p:cNvSpPr/>
          <p:nvPr/>
        </p:nvSpPr>
        <p:spPr>
          <a:xfrm flipV="1">
            <a:off x="19696842" y="5226050"/>
            <a:ext cx="1" cy="1914238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54" name="Line"/>
          <p:cNvSpPr/>
          <p:nvPr/>
        </p:nvSpPr>
        <p:spPr>
          <a:xfrm flipV="1">
            <a:off x="19587075" y="5226050"/>
            <a:ext cx="1" cy="2902143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55" name="Line"/>
          <p:cNvSpPr/>
          <p:nvPr/>
        </p:nvSpPr>
        <p:spPr>
          <a:xfrm flipV="1">
            <a:off x="19275783" y="5120928"/>
            <a:ext cx="1" cy="2124482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56" name="Line"/>
          <p:cNvSpPr/>
          <p:nvPr/>
        </p:nvSpPr>
        <p:spPr>
          <a:xfrm flipV="1">
            <a:off x="18964491" y="6315111"/>
            <a:ext cx="1" cy="416056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57" name="Line"/>
          <p:cNvSpPr/>
          <p:nvPr/>
        </p:nvSpPr>
        <p:spPr>
          <a:xfrm flipV="1">
            <a:off x="16514506" y="7226163"/>
            <a:ext cx="1" cy="416055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58" name="Line"/>
          <p:cNvSpPr/>
          <p:nvPr/>
        </p:nvSpPr>
        <p:spPr>
          <a:xfrm flipV="1">
            <a:off x="14167648" y="8433602"/>
            <a:ext cx="1" cy="416056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59" name="Line"/>
          <p:cNvSpPr/>
          <p:nvPr/>
        </p:nvSpPr>
        <p:spPr>
          <a:xfrm flipV="1">
            <a:off x="13885389" y="8919714"/>
            <a:ext cx="1" cy="416055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60" name="Line"/>
          <p:cNvSpPr/>
          <p:nvPr/>
        </p:nvSpPr>
        <p:spPr>
          <a:xfrm flipV="1">
            <a:off x="12291887" y="9083094"/>
            <a:ext cx="1" cy="1231637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61" name="Equation"/>
          <p:cNvSpPr txBox="1"/>
          <p:nvPr/>
        </p:nvSpPr>
        <p:spPr>
          <a:xfrm>
            <a:off x="20525592" y="6341323"/>
            <a:ext cx="1588736" cy="36363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limUpp>
                    <m:e>
                      <m:r>
                        <a:rPr xmlns:a="http://schemas.openxmlformats.org/drawingml/2006/main" sz="3200" i="1">
                          <a:solidFill>
                            <a:srgbClr val="23CAFF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23CAFF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>
              <a:solidFill>
                <a:srgbClr val="24CAFF"/>
              </a:solidFill>
            </a:endParaRPr>
          </a:p>
        </p:txBody>
      </p:sp>
      <p:sp>
        <p:nvSpPr>
          <p:cNvPr id="462" name="Equation"/>
          <p:cNvSpPr txBox="1"/>
          <p:nvPr/>
        </p:nvSpPr>
        <p:spPr>
          <a:xfrm>
            <a:off x="2011180" y="5625304"/>
            <a:ext cx="5126770" cy="146850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nor/>
                    </m:rP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RMSE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ctrlP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degHide m:val="on"/>
                    </m:radPr>
                    <m:deg/>
                    <m:e>
                      <m:f>
                        <m:fPr>
                          <m:ctrlP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limUpp>
                        <m:e>
                          <m:limLow>
                            <m:e>
                              <m:r>
                                <a:rPr xmlns:a="http://schemas.openxmlformats.org/drawingml/2006/main" sz="3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xmlns:a="http://schemas.openxmlformats.org/drawingml/2006/main" sz="3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e>
                        <m:li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lim>
                      </m:limUpp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e>
                  </m:rad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463" name="RMSE=5.95"/>
          <p:cNvSpPr txBox="1"/>
          <p:nvPr/>
        </p:nvSpPr>
        <p:spPr>
          <a:xfrm>
            <a:off x="15033357" y="3610597"/>
            <a:ext cx="218916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RMSE=5.95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Model Fitn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Model Fitness</a:t>
            </a:r>
          </a:p>
        </p:txBody>
      </p:sp>
      <p:sp>
        <p:nvSpPr>
          <p:cNvPr id="466" name="Recall that for a given model,…"/>
          <p:cNvSpPr txBox="1"/>
          <p:nvPr/>
        </p:nvSpPr>
        <p:spPr>
          <a:xfrm>
            <a:off x="1857265" y="3625452"/>
            <a:ext cx="5465962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i="1"/>
            </a:pPr>
            <a:r>
              <a:t>Recall that for a given model,</a:t>
            </a:r>
          </a:p>
          <a:p>
            <a:pPr algn="l">
              <a:defRPr b="1" i="1"/>
            </a:pPr>
            <a:r>
              <a:t>we compute the mean square</a:t>
            </a:r>
          </a:p>
          <a:p>
            <a:pPr algn="l">
              <a:defRPr b="1" i="1"/>
            </a:pPr>
            <a:r>
              <a:t>Error </a:t>
            </a:r>
          </a:p>
        </p:txBody>
      </p:sp>
      <p:pic>
        <p:nvPicPr>
          <p:cNvPr id="467" name="model4.png" descr="model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07186" y="3630232"/>
            <a:ext cx="12614641" cy="9458279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Line"/>
          <p:cNvSpPr/>
          <p:nvPr/>
        </p:nvSpPr>
        <p:spPr>
          <a:xfrm flipV="1">
            <a:off x="19961868" y="5112097"/>
            <a:ext cx="1" cy="1085777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69" name="Line"/>
          <p:cNvSpPr/>
          <p:nvPr/>
        </p:nvSpPr>
        <p:spPr>
          <a:xfrm flipV="1">
            <a:off x="20418169" y="4469589"/>
            <a:ext cx="1" cy="3846776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70" name="Line"/>
          <p:cNvSpPr/>
          <p:nvPr/>
        </p:nvSpPr>
        <p:spPr>
          <a:xfrm flipV="1">
            <a:off x="19696842" y="5226050"/>
            <a:ext cx="1" cy="1914238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71" name="Line"/>
          <p:cNvSpPr/>
          <p:nvPr/>
        </p:nvSpPr>
        <p:spPr>
          <a:xfrm flipV="1">
            <a:off x="19587075" y="5226050"/>
            <a:ext cx="1" cy="2902143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72" name="Line"/>
          <p:cNvSpPr/>
          <p:nvPr/>
        </p:nvSpPr>
        <p:spPr>
          <a:xfrm flipV="1">
            <a:off x="19275783" y="5120928"/>
            <a:ext cx="1" cy="2124482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73" name="Line"/>
          <p:cNvSpPr/>
          <p:nvPr/>
        </p:nvSpPr>
        <p:spPr>
          <a:xfrm flipV="1">
            <a:off x="18964491" y="6315111"/>
            <a:ext cx="1" cy="416056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74" name="Line"/>
          <p:cNvSpPr/>
          <p:nvPr/>
        </p:nvSpPr>
        <p:spPr>
          <a:xfrm flipV="1">
            <a:off x="16514506" y="7226163"/>
            <a:ext cx="1" cy="416055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75" name="Line"/>
          <p:cNvSpPr/>
          <p:nvPr/>
        </p:nvSpPr>
        <p:spPr>
          <a:xfrm flipV="1">
            <a:off x="14167648" y="8433602"/>
            <a:ext cx="1" cy="416056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76" name="Line"/>
          <p:cNvSpPr/>
          <p:nvPr/>
        </p:nvSpPr>
        <p:spPr>
          <a:xfrm flipV="1">
            <a:off x="13885389" y="8919714"/>
            <a:ext cx="1" cy="416055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77" name="Line"/>
          <p:cNvSpPr/>
          <p:nvPr/>
        </p:nvSpPr>
        <p:spPr>
          <a:xfrm flipV="1">
            <a:off x="12291887" y="9083094"/>
            <a:ext cx="1" cy="1231637"/>
          </a:xfrm>
          <a:prstGeom prst="line">
            <a:avLst/>
          </a:prstGeom>
          <a:ln w="50800">
            <a:solidFill>
              <a:srgbClr val="41B0E6"/>
            </a:solidFill>
            <a:prstDash val="sysDot"/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478" name="Equation"/>
          <p:cNvSpPr txBox="1"/>
          <p:nvPr/>
        </p:nvSpPr>
        <p:spPr>
          <a:xfrm>
            <a:off x="20525592" y="6341323"/>
            <a:ext cx="1588736" cy="36363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limUpp>
                    <m:e>
                      <m:r>
                        <a:rPr xmlns:a="http://schemas.openxmlformats.org/drawingml/2006/main" sz="3200" i="1">
                          <a:solidFill>
                            <a:srgbClr val="23CAFF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23CAFF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200" i="1">
                      <a:solidFill>
                        <a:srgbClr val="23CAFF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>
              <a:solidFill>
                <a:srgbClr val="24CAFF"/>
              </a:solidFill>
            </a:endParaRPr>
          </a:p>
        </p:txBody>
      </p:sp>
      <p:sp>
        <p:nvSpPr>
          <p:cNvPr id="479" name="Equation"/>
          <p:cNvSpPr txBox="1"/>
          <p:nvPr/>
        </p:nvSpPr>
        <p:spPr>
          <a:xfrm>
            <a:off x="2026861" y="5658725"/>
            <a:ext cx="5126770" cy="146850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nor/>
                    </m:rP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RMSE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ctrlP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degHide m:val="on"/>
                    </m:radPr>
                    <m:deg/>
                    <m:e>
                      <m:f>
                        <m:fPr>
                          <m:ctrlP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limUpp>
                        <m:e>
                          <m:limLow>
                            <m:e>
                              <m:r>
                                <a:rPr xmlns:a="http://schemas.openxmlformats.org/drawingml/2006/main" sz="3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xmlns:a="http://schemas.openxmlformats.org/drawingml/2006/main" sz="3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xmlns:a="http://schemas.openxmlformats.org/drawingml/2006/main" sz="32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e>
                        <m:li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lim>
                      </m:limUpp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e>
                  </m:rad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480" name="RMSE=5.95"/>
          <p:cNvSpPr txBox="1"/>
          <p:nvPr/>
        </p:nvSpPr>
        <p:spPr>
          <a:xfrm>
            <a:off x="15033356" y="3610597"/>
            <a:ext cx="218916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RMSE=5.95</a:t>
            </a:r>
          </a:p>
        </p:txBody>
      </p:sp>
      <p:sp>
        <p:nvSpPr>
          <p:cNvPr id="481" name="However, RMSE depends on the scale of the values y!…"/>
          <p:cNvSpPr txBox="1"/>
          <p:nvPr/>
        </p:nvSpPr>
        <p:spPr>
          <a:xfrm>
            <a:off x="930779" y="7894908"/>
            <a:ext cx="9110961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i="1" sz="3000">
                <a:solidFill>
                  <a:srgbClr val="FF4141"/>
                </a:solidFill>
              </a:defRPr>
            </a:pPr>
            <a:r>
              <a:t>However, RMSE depends on the scale of the values y!</a:t>
            </a:r>
          </a:p>
          <a:p>
            <a:pPr algn="l">
              <a:defRPr b="1" i="1" sz="3000">
                <a:solidFill>
                  <a:srgbClr val="FF4141"/>
                </a:solidFill>
              </a:defRPr>
            </a:pPr>
            <a:r>
              <a:t>Here y are expressed in units of “1000 dollars”; </a:t>
            </a:r>
          </a:p>
          <a:p>
            <a:pPr algn="l">
              <a:defRPr b="1" i="1" sz="3000">
                <a:solidFill>
                  <a:srgbClr val="FF4141"/>
                </a:solidFill>
              </a:defRPr>
            </a:pPr>
            <a:r>
              <a:t>If instead we had used dollars, </a:t>
            </a:r>
          </a:p>
          <a:p>
            <a:pPr algn="l">
              <a:defRPr b="1" i="1" sz="3000">
                <a:solidFill>
                  <a:srgbClr val="FF4141"/>
                </a:solidFill>
              </a:defRPr>
            </a:pPr>
            <a:r>
              <a:t>RMSE=5950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Model Fitness"/>
          <p:cNvSpPr txBox="1"/>
          <p:nvPr>
            <p:ph type="title"/>
          </p:nvPr>
        </p:nvSpPr>
        <p:spPr>
          <a:xfrm>
            <a:off x="952500" y="1146038"/>
            <a:ext cx="22479000" cy="1663701"/>
          </a:xfrm>
          <a:prstGeom prst="rect">
            <a:avLst/>
          </a:prstGeom>
        </p:spPr>
        <p:txBody>
          <a:bodyPr/>
          <a:lstStyle/>
          <a:p>
            <a:pPr/>
            <a:r>
              <a:t>Model Fitness</a:t>
            </a:r>
          </a:p>
        </p:txBody>
      </p:sp>
      <p:sp>
        <p:nvSpPr>
          <p:cNvPr id="484" name="To normalize the “fitness” score:"/>
          <p:cNvSpPr txBox="1"/>
          <p:nvPr/>
        </p:nvSpPr>
        <p:spPr>
          <a:xfrm>
            <a:off x="1771909" y="3939899"/>
            <a:ext cx="594320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/>
            </a:lvl1pPr>
          </a:lstStyle>
          <a:p>
            <a:pPr/>
            <a:r>
              <a:t>To normalize the “fitness” score:</a:t>
            </a:r>
          </a:p>
        </p:txBody>
      </p:sp>
      <p:sp>
        <p:nvSpPr>
          <p:cNvPr id="485" name="Consider the test set with values   for"/>
          <p:cNvSpPr txBox="1"/>
          <p:nvPr/>
        </p:nvSpPr>
        <p:spPr>
          <a:xfrm>
            <a:off x="1876616" y="4946630"/>
            <a:ext cx="9528599" cy="660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Consider the test set with values </a:t>
            </a:r>
            <a14:m>
              <m:oMath>
                <m:r>
                  <a:rPr xmlns:a="http://schemas.openxmlformats.org/drawingml/2006/main" sz="36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(</m:t>
                </m:r>
                <m:sSubSup>
                  <m:e>
                    <m:r>
                      <a:rPr xmlns:a="http://schemas.openxmlformats.org/drawingml/2006/main" sz="365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  <m:sup>
                    <m:r>
                      <a:rPr xmlns:a="http://schemas.openxmlformats.org/drawingml/2006/main" sz="365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bSup>
                <m:r>
                  <a:rPr xmlns:a="http://schemas.openxmlformats.org/drawingml/2006/main" sz="36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,</m:t>
                </m:r>
                <m:sSubSup>
                  <m:e>
                    <m:r>
                      <a:rPr xmlns:a="http://schemas.openxmlformats.org/drawingml/2006/main" sz="365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  <m:sup>
                    <m:r>
                      <a:rPr xmlns:a="http://schemas.openxmlformats.org/drawingml/2006/main" sz="3650" i="1">
                        <a:solidFill>
                          <a:srgbClr val="41404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bSup>
                <m:r>
                  <a:rPr xmlns:a="http://schemas.openxmlformats.org/drawingml/2006/main" sz="36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for </a:t>
            </a:r>
            <a14:m>
              <m:oMath>
                <m:r>
                  <a:rPr xmlns:a="http://schemas.openxmlformats.org/drawingml/2006/main" sz="36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6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6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36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1,</m:t>
                </m:r>
                <m:r>
                  <a:rPr xmlns:a="http://schemas.openxmlformats.org/drawingml/2006/main" sz="36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650" i="1">
                    <a:solidFill>
                      <a:srgbClr val="414040"/>
                    </a:solidFill>
                    <a:latin typeface="Cambria Math" panose="02040503050406030204" pitchFamily="18" charset="0"/>
                  </a:rPr>
                  <m:t>]</m:t>
                </m:r>
              </m:oMath>
            </a14:m>
          </a:p>
        </p:txBody>
      </p:sp>
      <p:sp>
        <p:nvSpPr>
          <p:cNvPr id="486" name="We consider three models:…"/>
          <p:cNvSpPr txBox="1"/>
          <p:nvPr/>
        </p:nvSpPr>
        <p:spPr>
          <a:xfrm>
            <a:off x="2561089" y="5708098"/>
            <a:ext cx="16219703" cy="596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1"/>
            </a:pPr>
            <a:r>
              <a:t>We consider three models:</a:t>
            </a:r>
          </a:p>
          <a:p>
            <a:pPr algn="l">
              <a:defRPr i="1"/>
            </a:pPr>
          </a:p>
          <a:p>
            <a:pPr marL="390143" indent="-390143" algn="l">
              <a:lnSpc>
                <a:spcPct val="200000"/>
              </a:lnSpc>
              <a:buClr>
                <a:srgbClr val="929292"/>
              </a:buClr>
              <a:buSzPct val="60000"/>
              <a:buFont typeface="Zapf Dingbats"/>
              <a:buChar char="❖"/>
            </a:pPr>
            <a:r>
              <a:t>The simplest model where each value are predicted as the average of the test set values:</a:t>
            </a:r>
          </a:p>
          <a:p>
            <a:pPr algn="l">
              <a:lnSpc>
                <a:spcPct val="200000"/>
              </a:lnSpc>
            </a:pPr>
          </a:p>
          <a:p>
            <a:pPr marL="390143" indent="-390143" algn="l">
              <a:lnSpc>
                <a:spcPct val="200000"/>
              </a:lnSpc>
              <a:buClr>
                <a:srgbClr val="929292"/>
              </a:buClr>
              <a:buSzPct val="60000"/>
              <a:buFont typeface="Zapf Dingbats"/>
              <a:buChar char="❖"/>
            </a:pPr>
            <a:r>
              <a:t>The “best” model where each value is exact</a:t>
            </a:r>
          </a:p>
          <a:p>
            <a:pPr algn="l">
              <a:lnSpc>
                <a:spcPct val="200000"/>
              </a:lnSpc>
            </a:pPr>
          </a:p>
          <a:p>
            <a:pPr marL="390143" indent="-390143" algn="l">
              <a:lnSpc>
                <a:spcPct val="200000"/>
              </a:lnSpc>
              <a:buClr>
                <a:srgbClr val="929292"/>
              </a:buClr>
              <a:buSzPct val="60000"/>
              <a:buFont typeface="Zapf Dingbats"/>
              <a:buChar char="❖"/>
            </a:pPr>
            <a:r>
              <a:t>The current model M that we want to evaluate</a:t>
            </a:r>
          </a:p>
        </p:txBody>
      </p:sp>
      <p:sp>
        <p:nvSpPr>
          <p:cNvPr id="487" name="Equation"/>
          <p:cNvSpPr txBox="1"/>
          <p:nvPr/>
        </p:nvSpPr>
        <p:spPr>
          <a:xfrm>
            <a:off x="9882202" y="7596049"/>
            <a:ext cx="2879243" cy="115130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limUpp>
                    <m:e>
                      <m:sSup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p>
                      </m:sSup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p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p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488" name="Equation"/>
          <p:cNvSpPr txBox="1"/>
          <p:nvPr/>
        </p:nvSpPr>
        <p:spPr>
          <a:xfrm>
            <a:off x="9993521" y="9877516"/>
            <a:ext cx="1900645" cy="53185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limUpp>
                    <m:e>
                      <m:sSup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p>
                      </m:sSup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p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  <p:sp>
        <p:nvSpPr>
          <p:cNvPr id="489" name="Equation"/>
          <p:cNvSpPr txBox="1"/>
          <p:nvPr/>
        </p:nvSpPr>
        <p:spPr>
          <a:xfrm>
            <a:off x="9993521" y="11917602"/>
            <a:ext cx="825925" cy="52319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limUpp>
                    <m:e>
                      <m:sSup>
                        <m:e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xmlns:a="http://schemas.openxmlformats.org/drawingml/2006/main" sz="32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</m:e>
                    <m:lim>
                      <m:r>
                        <a:rPr xmlns:a="http://schemas.openxmlformats.org/drawingml/2006/main" sz="32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32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Model Fitn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Model Fitness</a:t>
            </a:r>
          </a:p>
        </p:txBody>
      </p:sp>
      <p:sp>
        <p:nvSpPr>
          <p:cNvPr id="492" name="To normalize the “fitness” score:"/>
          <p:cNvSpPr txBox="1"/>
          <p:nvPr/>
        </p:nvSpPr>
        <p:spPr>
          <a:xfrm>
            <a:off x="1771909" y="3939899"/>
            <a:ext cx="594320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/>
            </a:lvl1pPr>
          </a:lstStyle>
          <a:p>
            <a:pPr/>
            <a:r>
              <a:t>To normalize the “fitness” score:</a:t>
            </a:r>
          </a:p>
        </p:txBody>
      </p:sp>
      <p:sp>
        <p:nvSpPr>
          <p:cNvPr id="493" name="If our model is as good as the simple model, based on the average, then…"/>
          <p:cNvSpPr txBox="1"/>
          <p:nvPr>
            <p:ph type="body" sz="quarter" idx="4294967295"/>
          </p:nvPr>
        </p:nvSpPr>
        <p:spPr>
          <a:xfrm>
            <a:off x="2092892" y="7985441"/>
            <a:ext cx="16315382" cy="3113485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438911" indent="-438911" defTabSz="457181">
              <a:spcBef>
                <a:spcPts val="1200"/>
              </a:spcBef>
              <a:defRPr sz="36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our model is as good as the simple model, based on the average, then </a:t>
            </a:r>
            <a14:m>
              <m:oMath>
                <m:sSup>
                  <m:e>
                    <m:r>
                      <a:rPr xmlns:a="http://schemas.openxmlformats.org/drawingml/2006/main" sz="3800" i="1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𝑅</m:t>
                    </m:r>
                  </m:e>
                  <m:sup>
                    <m:r>
                      <a:rPr xmlns:a="http://schemas.openxmlformats.org/drawingml/2006/main" sz="3800" i="1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80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</a:p>
          <a:p>
            <a:pPr marL="438911" indent="-438911" defTabSz="457181">
              <a:spcBef>
                <a:spcPts val="1200"/>
              </a:spcBef>
              <a:defRPr sz="36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our model is perfect then </a:t>
            </a:r>
            <a14:m>
              <m:oMath>
                <m:sSup>
                  <m:e>
                    <m:r>
                      <a:rPr xmlns:a="http://schemas.openxmlformats.org/drawingml/2006/main" sz="3950" i="1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𝑅</m:t>
                    </m:r>
                  </m:e>
                  <m:sup>
                    <m:r>
                      <a:rPr xmlns:a="http://schemas.openxmlformats.org/drawingml/2006/main" sz="3950" i="1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95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50" i="1">
                    <a:solidFill>
                      <a:srgbClr val="3F3F3F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  <a:p>
            <a:pPr marL="438911" indent="-438911" defTabSz="457181">
              <a:spcBef>
                <a:spcPts val="1200"/>
              </a:spcBef>
              <a:defRPr sz="36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14:m>
              <m:oMath>
                <m:sSup>
                  <m:e>
                    <m:r>
                      <a:rPr xmlns:a="http://schemas.openxmlformats.org/drawingml/2006/main" sz="3950" i="1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𝑅</m:t>
                    </m:r>
                  </m:e>
                  <m:sup>
                    <m:r>
                      <a:rPr xmlns:a="http://schemas.openxmlformats.org/drawingml/2006/main" sz="3950" i="1">
                        <a:solidFill>
                          <a:srgbClr val="3F3F3F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can be negative if the model is worst than the simple model (average). This can happen !</a:t>
            </a:r>
          </a:p>
        </p:txBody>
      </p:sp>
      <p:sp>
        <p:nvSpPr>
          <p:cNvPr id="494" name="Equation"/>
          <p:cNvSpPr txBox="1"/>
          <p:nvPr/>
        </p:nvSpPr>
        <p:spPr>
          <a:xfrm>
            <a:off x="6938729" y="5043387"/>
            <a:ext cx="7118792" cy="192929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p>
                    <m:e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-</m:t>
                  </m:r>
                  <m:f>
                    <m:fPr>
                      <m:ctrlP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Sup>
                        <m:e>
                          <m:r>
                            <a:rPr xmlns:a="http://schemas.openxmlformats.org/drawingml/2006/main" sz="45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45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5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5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45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bSup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sSup>
                            <m:e>
                              <m:r>
                                <a:rPr xmlns:a="http://schemas.openxmlformats.org/drawingml/2006/main" sz="45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xmlns:a="http://schemas.openxmlformats.org/drawingml/2006/main" sz="45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p>
                          </m:sSup>
                        </m:e>
                        <m:lim>
                          <m:r>
                            <a:rPr xmlns:a="http://schemas.openxmlformats.org/drawingml/2006/main" sz="45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limUpp>
                        <m:e>
                          <m:sSup>
                            <m:e>
                              <m:r>
                                <a:rPr xmlns:a="http://schemas.openxmlformats.org/drawingml/2006/main" sz="45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xmlns:a="http://schemas.openxmlformats.org/drawingml/2006/main" sz="45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p>
                          </m:sSup>
                        </m:e>
                        <m:lim>
                          <m:r>
                            <a:rPr xmlns:a="http://schemas.openxmlformats.org/drawingml/2006/main" sz="45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e>
                          <m:r>
                            <a:rPr xmlns:a="http://schemas.openxmlformats.org/drawingml/2006/main" sz="45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xmlns:a="http://schemas.openxmlformats.org/drawingml/2006/main" sz="45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sSubSup>
                        <m:e>
                          <m:r>
                            <a:rPr xmlns:a="http://schemas.openxmlformats.org/drawingml/2006/main" sz="45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45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5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5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45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bSup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limUpp>
                        <m:e>
                          <m:sSup>
                            <m:e>
                              <m:r>
                                <a:rPr xmlns:a="http://schemas.openxmlformats.org/drawingml/2006/main" sz="45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xmlns:a="http://schemas.openxmlformats.org/drawingml/2006/main" sz="45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p>
                          </m:sSup>
                        </m:e>
                        <m:lim>
                          <m:r>
                            <a:rPr xmlns:a="http://schemas.openxmlformats.org/drawingml/2006/main" sz="45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limUpp>
                        <m:e>
                          <m:sSup>
                            <m:e>
                              <m:r>
                                <a:rPr xmlns:a="http://schemas.openxmlformats.org/drawingml/2006/main" sz="45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xmlns:a="http://schemas.openxmlformats.org/drawingml/2006/main" sz="45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p>
                          </m:sSup>
                        </m:e>
                        <m:lim>
                          <m:r>
                            <a:rPr xmlns:a="http://schemas.openxmlformats.org/drawingml/2006/main" sz="45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e>
                          <m:r>
                            <a:rPr xmlns:a="http://schemas.openxmlformats.org/drawingml/2006/main" sz="45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xmlns:a="http://schemas.openxmlformats.org/drawingml/2006/main" sz="45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  <a:endParaRPr sz="45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Model Fitn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Model Fitness</a:t>
            </a:r>
          </a:p>
        </p:txBody>
      </p:sp>
      <p:pic>
        <p:nvPicPr>
          <p:cNvPr id="4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95976" y="3314700"/>
            <a:ext cx="12357101" cy="9410700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Rectangle"/>
          <p:cNvSpPr/>
          <p:nvPr/>
        </p:nvSpPr>
        <p:spPr>
          <a:xfrm>
            <a:off x="5535484" y="7537225"/>
            <a:ext cx="3900637" cy="1554420"/>
          </a:xfrm>
          <a:prstGeom prst="rect">
            <a:avLst/>
          </a:prstGeom>
          <a:solidFill>
            <a:srgbClr val="FDFAF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499" name="Rectangle"/>
          <p:cNvSpPr/>
          <p:nvPr/>
        </p:nvSpPr>
        <p:spPr>
          <a:xfrm>
            <a:off x="5535484" y="9420500"/>
            <a:ext cx="3900637" cy="1554420"/>
          </a:xfrm>
          <a:prstGeom prst="rect">
            <a:avLst/>
          </a:prstGeom>
          <a:solidFill>
            <a:srgbClr val="FDFAF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sponse vs Predictor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Response vs Predictor Variables</a:t>
            </a:r>
          </a:p>
        </p:txBody>
      </p:sp>
      <p:sp>
        <p:nvSpPr>
          <p:cNvPr id="148" name="There is an asymmetry in many of these problems:…"/>
          <p:cNvSpPr txBox="1"/>
          <p:nvPr>
            <p:ph type="body" sz="half" idx="4294967295"/>
          </p:nvPr>
        </p:nvSpPr>
        <p:spPr>
          <a:xfrm>
            <a:off x="1601294" y="3878040"/>
            <a:ext cx="18777796" cy="6454890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0" indent="0" defTabSz="457181">
              <a:spcBef>
                <a:spcPts val="600"/>
              </a:spcBef>
              <a:buClrTx/>
              <a:buSzTx/>
              <a:buFontTx/>
              <a:buNone/>
              <a:defRPr sz="37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There is an </a:t>
            </a:r>
            <a:r>
              <a:rPr>
                <a:solidFill>
                  <a:srgbClr val="FE0F15"/>
                </a:solidFill>
              </a:rPr>
              <a:t>asymmetry</a:t>
            </a:r>
            <a:r>
              <a:t> in many of these problems: </a:t>
            </a:r>
          </a:p>
          <a:p>
            <a:pPr marL="0" indent="923925" defTabSz="457181">
              <a:spcBef>
                <a:spcPts val="600"/>
              </a:spcBef>
              <a:buClrTx/>
              <a:buSzTx/>
              <a:buFontTx/>
              <a:buNone/>
              <a:defRPr sz="37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variable we would like to predict may be more difficult to measure, may be more important than the other(s), or </a:t>
            </a:r>
            <a:r>
              <a:rPr>
                <a:solidFill>
                  <a:srgbClr val="4646FF"/>
                </a:solidFill>
              </a:rPr>
              <a:t>are probably directly or indirectly influenced</a:t>
            </a:r>
            <a:r>
              <a:t> by the other variable(s).</a:t>
            </a:r>
          </a:p>
          <a:p>
            <a:pPr marL="0" indent="923925" defTabSz="457181">
              <a:spcBef>
                <a:spcPts val="600"/>
              </a:spcBef>
              <a:buClrTx/>
              <a:buSzTx/>
              <a:buFontTx/>
              <a:buNone/>
              <a:defRPr sz="37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7181">
              <a:spcBef>
                <a:spcPts val="600"/>
              </a:spcBef>
              <a:buClrTx/>
              <a:buSzTx/>
              <a:buFontTx/>
              <a:buNone/>
              <a:defRPr sz="37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Thus, we'd like to define two categories of variables: </a:t>
            </a:r>
          </a:p>
          <a:p>
            <a:pPr marL="451104" indent="-451104" defTabSz="457181">
              <a:spcBef>
                <a:spcPts val="600"/>
              </a:spcBef>
              <a:defRPr sz="37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variables whose values we want to predict </a:t>
            </a:r>
          </a:p>
          <a:p>
            <a:pPr marL="451104" indent="-451104" defTabSz="457181">
              <a:spcBef>
                <a:spcPts val="600"/>
              </a:spcBef>
              <a:defRPr sz="37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variables whose values we use to make our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MSE or R2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RMSE or R</a:t>
            </a:r>
            <a:r>
              <a:rPr baseline="31999"/>
              <a:t>2</a:t>
            </a:r>
            <a:r>
              <a:t>?</a:t>
            </a:r>
          </a:p>
        </p:txBody>
      </p:sp>
      <p:sp>
        <p:nvSpPr>
          <p:cNvPr id="502" name="Both RMSE and R2 quantify how well a model fits a dataset.…"/>
          <p:cNvSpPr txBox="1"/>
          <p:nvPr/>
        </p:nvSpPr>
        <p:spPr>
          <a:xfrm>
            <a:off x="1326623" y="4994396"/>
            <a:ext cx="18834525" cy="5452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317500" algn="l" defTabSz="457200">
              <a:buClr>
                <a:srgbClr val="3D3D3D"/>
              </a:buClr>
              <a:buSzPct val="75000"/>
              <a:buFont typeface="Helvetica"/>
              <a:buChar char="•"/>
              <a:defRPr sz="4000">
                <a:solidFill>
                  <a:srgbClr val="3D3D3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Both RMSE and R</a:t>
            </a:r>
            <a:r>
              <a:rPr baseline="31999"/>
              <a:t>2</a:t>
            </a:r>
            <a:r>
              <a:t> quantify how well a model fits a dataset.</a:t>
            </a:r>
          </a:p>
          <a:p>
            <a:pPr algn="l" defTabSz="457200">
              <a:defRPr sz="4000">
                <a:solidFill>
                  <a:srgbClr val="3D3D3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57200" indent="-317500" algn="l" defTabSz="457200">
              <a:buClr>
                <a:srgbClr val="3D3D3D"/>
              </a:buClr>
              <a:buSzPct val="75000"/>
              <a:buFont typeface="Helvetica"/>
              <a:buChar char="•"/>
              <a:defRPr sz="4000">
                <a:solidFill>
                  <a:srgbClr val="3D3D3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RMSE tells us how well a regression model can predict the value of the response variable in absolute terms while R</a:t>
            </a:r>
            <a:r>
              <a:rPr baseline="31999"/>
              <a:t>2</a:t>
            </a:r>
            <a:r>
              <a:t> tells us how well a model can predict the value of the response variable in percentage terms.</a:t>
            </a:r>
          </a:p>
          <a:p>
            <a:pPr algn="l" defTabSz="457200">
              <a:defRPr sz="4000">
                <a:solidFill>
                  <a:srgbClr val="3D3D3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57200" indent="-317500" algn="l" defTabSz="457200">
              <a:buClr>
                <a:srgbClr val="3D3D3D"/>
              </a:buClr>
              <a:buSzPct val="75000"/>
              <a:buFont typeface="Helvetica"/>
              <a:buChar char="•"/>
              <a:defRPr sz="4000">
                <a:solidFill>
                  <a:srgbClr val="3D3D3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 is useful to calculate both the RMSE and R</a:t>
            </a:r>
            <a:r>
              <a:rPr baseline="31999"/>
              <a:t>2</a:t>
            </a:r>
            <a:r>
              <a:t> for a given model because each metric gives us useful information.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sponse vs Predictor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Response vs Predictor Variables</a:t>
            </a:r>
          </a:p>
        </p:txBody>
      </p:sp>
      <p:graphicFrame>
        <p:nvGraphicFramePr>
          <p:cNvPr id="151" name="Table"/>
          <p:cNvGraphicFramePr/>
          <p:nvPr/>
        </p:nvGraphicFramePr>
        <p:xfrm>
          <a:off x="3382627" y="6323013"/>
          <a:ext cx="17634667" cy="599249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408666"/>
                <a:gridCol w="4408666"/>
                <a:gridCol w="4408666"/>
                <a:gridCol w="4408666"/>
              </a:tblGrid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TV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Radio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Newspaper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Sales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230.1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37.8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69.2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22.1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44.5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39.3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45.1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10.4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17.2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45.9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69.3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9.3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151.5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41.3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58.5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18.5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2" name="Rounded Rectangular Callout 8"/>
          <p:cNvSpPr/>
          <p:nvPr/>
        </p:nvSpPr>
        <p:spPr>
          <a:xfrm>
            <a:off x="17880399" y="3687809"/>
            <a:ext cx="3911165" cy="2770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017"/>
                </a:moveTo>
                <a:cubicBezTo>
                  <a:pt x="0" y="1351"/>
                  <a:pt x="1025" y="0"/>
                  <a:pt x="2288" y="0"/>
                </a:cubicBezTo>
                <a:lnTo>
                  <a:pt x="3600" y="0"/>
                </a:lnTo>
                <a:lnTo>
                  <a:pt x="19312" y="0"/>
                </a:lnTo>
                <a:cubicBezTo>
                  <a:pt x="20575" y="0"/>
                  <a:pt x="21600" y="1351"/>
                  <a:pt x="21600" y="3017"/>
                </a:cubicBezTo>
                <a:lnTo>
                  <a:pt x="21600" y="15087"/>
                </a:lnTo>
                <a:cubicBezTo>
                  <a:pt x="21600" y="16753"/>
                  <a:pt x="20575" y="18104"/>
                  <a:pt x="19312" y="18104"/>
                </a:cubicBezTo>
                <a:lnTo>
                  <a:pt x="9000" y="18104"/>
                </a:lnTo>
                <a:lnTo>
                  <a:pt x="3016" y="21600"/>
                </a:lnTo>
                <a:lnTo>
                  <a:pt x="3600" y="18104"/>
                </a:lnTo>
                <a:lnTo>
                  <a:pt x="2288" y="18104"/>
                </a:lnTo>
                <a:cubicBezTo>
                  <a:pt x="1025" y="18104"/>
                  <a:pt x="0" y="16753"/>
                  <a:pt x="0" y="15087"/>
                </a:cubicBezTo>
                <a:lnTo>
                  <a:pt x="0" y="15087"/>
                </a:lnTo>
                <a:lnTo>
                  <a:pt x="0" y="10561"/>
                </a:lnTo>
                <a:close/>
              </a:path>
            </a:pathLst>
          </a:custGeom>
          <a:ln w="15875" cap="rnd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TextBox 10"/>
          <p:cNvSpPr txBox="1"/>
          <p:nvPr/>
        </p:nvSpPr>
        <p:spPr>
          <a:xfrm>
            <a:off x="18147477" y="3704535"/>
            <a:ext cx="3377008" cy="248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i="1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outcome</a:t>
            </a:r>
          </a:p>
          <a:p>
            <a:pPr defTabSz="457200">
              <a:defRPr b="1" sz="3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response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variable</a:t>
            </a:r>
            <a:endParaRPr b="0">
              <a:solidFill>
                <a:srgbClr val="000000"/>
              </a:solidFill>
            </a:endParaRP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dependent variable</a:t>
            </a:r>
          </a:p>
        </p:txBody>
      </p:sp>
      <p:sp>
        <p:nvSpPr>
          <p:cNvPr id="154" name="Rounded Rectangular Callout 11"/>
          <p:cNvSpPr/>
          <p:nvPr/>
        </p:nvSpPr>
        <p:spPr>
          <a:xfrm flipH="1">
            <a:off x="4504613" y="3682678"/>
            <a:ext cx="3361133" cy="2529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0" y="3000"/>
                </a:moveTo>
                <a:cubicBezTo>
                  <a:pt x="790" y="1343"/>
                  <a:pt x="1777" y="0"/>
                  <a:pt x="2994" y="0"/>
                </a:cubicBezTo>
                <a:lnTo>
                  <a:pt x="4258" y="0"/>
                </a:lnTo>
                <a:lnTo>
                  <a:pt x="19396" y="0"/>
                </a:lnTo>
                <a:cubicBezTo>
                  <a:pt x="20613" y="0"/>
                  <a:pt x="21600" y="1343"/>
                  <a:pt x="21600" y="3000"/>
                </a:cubicBezTo>
                <a:lnTo>
                  <a:pt x="21600" y="14999"/>
                </a:lnTo>
                <a:cubicBezTo>
                  <a:pt x="21600" y="16656"/>
                  <a:pt x="20613" y="17999"/>
                  <a:pt x="19396" y="17999"/>
                </a:cubicBezTo>
                <a:lnTo>
                  <a:pt x="9461" y="17999"/>
                </a:lnTo>
                <a:lnTo>
                  <a:pt x="0" y="21600"/>
                </a:lnTo>
                <a:lnTo>
                  <a:pt x="4258" y="17999"/>
                </a:lnTo>
                <a:lnTo>
                  <a:pt x="2994" y="17999"/>
                </a:lnTo>
                <a:cubicBezTo>
                  <a:pt x="1777" y="17999"/>
                  <a:pt x="790" y="16656"/>
                  <a:pt x="790" y="14999"/>
                </a:cubicBezTo>
                <a:lnTo>
                  <a:pt x="790" y="14999"/>
                </a:lnTo>
                <a:lnTo>
                  <a:pt x="790" y="10499"/>
                </a:lnTo>
                <a:close/>
              </a:path>
            </a:pathLst>
          </a:custGeom>
          <a:ln w="15875" cap="rnd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5" name="TextBox 12"/>
          <p:cNvSpPr txBox="1"/>
          <p:nvPr/>
        </p:nvSpPr>
        <p:spPr>
          <a:xfrm>
            <a:off x="4991451" y="3704535"/>
            <a:ext cx="1990947" cy="248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i="1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</a:p>
          <a:p>
            <a:pPr defTabSz="457200">
              <a:defRPr b="1" sz="3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predictors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features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covariates</a:t>
            </a:r>
          </a:p>
        </p:txBody>
      </p:sp>
      <p:grpSp>
        <p:nvGrpSpPr>
          <p:cNvPr id="158" name="Left Brace 2"/>
          <p:cNvGrpSpPr/>
          <p:nvPr/>
        </p:nvGrpSpPr>
        <p:grpSpPr>
          <a:xfrm>
            <a:off x="5123290" y="12319842"/>
            <a:ext cx="9694662" cy="748034"/>
            <a:chOff x="0" y="0"/>
            <a:chExt cx="9694660" cy="748032"/>
          </a:xfrm>
        </p:grpSpPr>
        <p:sp>
          <p:nvSpPr>
            <p:cNvPr id="156" name="Line"/>
            <p:cNvSpPr/>
            <p:nvPr/>
          </p:nvSpPr>
          <p:spPr>
            <a:xfrm rot="16200000">
              <a:off x="4473314" y="-4473315"/>
              <a:ext cx="748033" cy="969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5635" y="21600"/>
                    <a:pt x="10800" y="21538"/>
                    <a:pt x="10800" y="21461"/>
                  </a:cubicBezTo>
                  <a:lnTo>
                    <a:pt x="10800" y="10939"/>
                  </a:lnTo>
                  <a:cubicBezTo>
                    <a:pt x="10800" y="10862"/>
                    <a:pt x="5965" y="10800"/>
                    <a:pt x="0" y="10800"/>
                  </a:cubicBezTo>
                  <a:cubicBezTo>
                    <a:pt x="5965" y="10800"/>
                    <a:pt x="10800" y="10738"/>
                    <a:pt x="10800" y="10661"/>
                  </a:cubicBezTo>
                  <a:lnTo>
                    <a:pt x="10800" y="139"/>
                  </a:lnTo>
                  <a:cubicBezTo>
                    <a:pt x="10800" y="62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7" name="Rectangle"/>
            <p:cNvSpPr txBox="1"/>
            <p:nvPr/>
          </p:nvSpPr>
          <p:spPr>
            <a:xfrm rot="16200000">
              <a:off x="4833783" y="3228"/>
              <a:ext cx="27095" cy="2580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4572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159" name="TextBox 5"/>
          <p:cNvSpPr txBox="1"/>
          <p:nvPr/>
        </p:nvSpPr>
        <p:spPr>
          <a:xfrm>
            <a:off x="8833035" y="13072211"/>
            <a:ext cx="2275172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b="1"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</a:t>
            </a:r>
            <a:r>
              <a:rPr b="0" i="0"/>
              <a:t> predictors</a:t>
            </a:r>
          </a:p>
        </p:txBody>
      </p:sp>
      <p:sp>
        <p:nvSpPr>
          <p:cNvPr id="160" name="Left Brace 9"/>
          <p:cNvSpPr/>
          <p:nvPr/>
        </p:nvSpPr>
        <p:spPr>
          <a:xfrm>
            <a:off x="2462117" y="7674450"/>
            <a:ext cx="327549" cy="4677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45"/>
                  <a:pt x="10800" y="21254"/>
                </a:cubicBezTo>
                <a:lnTo>
                  <a:pt x="10800" y="11146"/>
                </a:lnTo>
                <a:cubicBezTo>
                  <a:pt x="10800" y="10955"/>
                  <a:pt x="5965" y="10800"/>
                  <a:pt x="0" y="10800"/>
                </a:cubicBezTo>
                <a:cubicBezTo>
                  <a:pt x="5965" y="10800"/>
                  <a:pt x="10800" y="10645"/>
                  <a:pt x="10800" y="10454"/>
                </a:cubicBezTo>
                <a:lnTo>
                  <a:pt x="10800" y="346"/>
                </a:lnTo>
                <a:cubicBezTo>
                  <a:pt x="10800" y="155"/>
                  <a:pt x="15635" y="0"/>
                  <a:pt x="21600" y="0"/>
                </a:cubicBezTo>
              </a:path>
            </a:pathLst>
          </a:custGeom>
          <a:ln w="25400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TextBox 13"/>
          <p:cNvSpPr txBox="1"/>
          <p:nvPr/>
        </p:nvSpPr>
        <p:spPr>
          <a:xfrm rot="16200000">
            <a:off x="412121" y="9722965"/>
            <a:ext cx="2820410" cy="580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b="1" i="1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</a:t>
            </a:r>
            <a:r>
              <a:rPr b="0" i="0"/>
              <a:t>  observations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sponse vs Predictor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Response vs Predictor Variables</a:t>
            </a:r>
          </a:p>
        </p:txBody>
      </p:sp>
      <p:graphicFrame>
        <p:nvGraphicFramePr>
          <p:cNvPr id="164" name="Table"/>
          <p:cNvGraphicFramePr/>
          <p:nvPr/>
        </p:nvGraphicFramePr>
        <p:xfrm>
          <a:off x="3382627" y="6323013"/>
          <a:ext cx="17634667" cy="599249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408666"/>
                <a:gridCol w="4408666"/>
                <a:gridCol w="4408666"/>
                <a:gridCol w="4408666"/>
              </a:tblGrid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TV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Radio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Newspaper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Sales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230.1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37.8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69.2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22.1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44.5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39.3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45.1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10.4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17.2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45.9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69.3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9.3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  <a:tr h="1198498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151.5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41.3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58.5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18.5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2">
                        <a:hueOff val="-602737"/>
                        <a:satOff val="7170"/>
                        <a:lumOff val="14117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5" name="Rounded Rectangular Callout 8"/>
          <p:cNvSpPr/>
          <p:nvPr/>
        </p:nvSpPr>
        <p:spPr>
          <a:xfrm>
            <a:off x="17880400" y="3687809"/>
            <a:ext cx="3911164" cy="2770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017"/>
                </a:moveTo>
                <a:cubicBezTo>
                  <a:pt x="0" y="1351"/>
                  <a:pt x="1025" y="0"/>
                  <a:pt x="2288" y="0"/>
                </a:cubicBezTo>
                <a:lnTo>
                  <a:pt x="3600" y="0"/>
                </a:lnTo>
                <a:lnTo>
                  <a:pt x="19312" y="0"/>
                </a:lnTo>
                <a:cubicBezTo>
                  <a:pt x="20575" y="0"/>
                  <a:pt x="21600" y="1351"/>
                  <a:pt x="21600" y="3017"/>
                </a:cubicBezTo>
                <a:lnTo>
                  <a:pt x="21600" y="15087"/>
                </a:lnTo>
                <a:cubicBezTo>
                  <a:pt x="21600" y="16753"/>
                  <a:pt x="20575" y="18104"/>
                  <a:pt x="19312" y="18104"/>
                </a:cubicBezTo>
                <a:lnTo>
                  <a:pt x="9000" y="18104"/>
                </a:lnTo>
                <a:lnTo>
                  <a:pt x="3016" y="21600"/>
                </a:lnTo>
                <a:lnTo>
                  <a:pt x="3600" y="18104"/>
                </a:lnTo>
                <a:lnTo>
                  <a:pt x="2288" y="18104"/>
                </a:lnTo>
                <a:cubicBezTo>
                  <a:pt x="1025" y="18104"/>
                  <a:pt x="0" y="16753"/>
                  <a:pt x="0" y="15087"/>
                </a:cubicBezTo>
                <a:lnTo>
                  <a:pt x="0" y="15087"/>
                </a:lnTo>
                <a:lnTo>
                  <a:pt x="0" y="10561"/>
                </a:lnTo>
                <a:close/>
              </a:path>
            </a:pathLst>
          </a:custGeom>
          <a:ln w="15875" cap="rnd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TextBox 10"/>
          <p:cNvSpPr txBox="1"/>
          <p:nvPr/>
        </p:nvSpPr>
        <p:spPr>
          <a:xfrm>
            <a:off x="18147478" y="3704535"/>
            <a:ext cx="3377007" cy="248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i="1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</a:t>
            </a:r>
            <a:r>
              <a:rPr baseline="-5999"/>
              <a:t>1</a:t>
            </a:r>
            <a:r>
              <a:t>, Y</a:t>
            </a:r>
            <a:r>
              <a:rPr baseline="-5999"/>
              <a:t>2</a:t>
            </a:r>
            <a:r>
              <a:t>, …, Y</a:t>
            </a:r>
            <a:r>
              <a:rPr baseline="-5999"/>
              <a:t>m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outcome</a:t>
            </a:r>
          </a:p>
          <a:p>
            <a:pPr defTabSz="457200">
              <a:defRPr b="1" sz="3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response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variable</a:t>
            </a:r>
            <a:endParaRPr b="0">
              <a:solidFill>
                <a:srgbClr val="000000"/>
              </a:solidFill>
            </a:endParaRP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dependent variable</a:t>
            </a:r>
          </a:p>
        </p:txBody>
      </p:sp>
      <p:sp>
        <p:nvSpPr>
          <p:cNvPr id="167" name="Rounded Rectangular Callout 11"/>
          <p:cNvSpPr/>
          <p:nvPr/>
        </p:nvSpPr>
        <p:spPr>
          <a:xfrm flipH="1">
            <a:off x="4504613" y="3682678"/>
            <a:ext cx="3361133" cy="2529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0" y="3000"/>
                </a:moveTo>
                <a:cubicBezTo>
                  <a:pt x="790" y="1343"/>
                  <a:pt x="1777" y="0"/>
                  <a:pt x="2994" y="0"/>
                </a:cubicBezTo>
                <a:lnTo>
                  <a:pt x="4258" y="0"/>
                </a:lnTo>
                <a:lnTo>
                  <a:pt x="19396" y="0"/>
                </a:lnTo>
                <a:cubicBezTo>
                  <a:pt x="20613" y="0"/>
                  <a:pt x="21600" y="1343"/>
                  <a:pt x="21600" y="3000"/>
                </a:cubicBezTo>
                <a:lnTo>
                  <a:pt x="21600" y="14999"/>
                </a:lnTo>
                <a:cubicBezTo>
                  <a:pt x="21600" y="16656"/>
                  <a:pt x="20613" y="17999"/>
                  <a:pt x="19396" y="17999"/>
                </a:cubicBezTo>
                <a:lnTo>
                  <a:pt x="9461" y="17999"/>
                </a:lnTo>
                <a:lnTo>
                  <a:pt x="0" y="21600"/>
                </a:lnTo>
                <a:lnTo>
                  <a:pt x="4258" y="17999"/>
                </a:lnTo>
                <a:lnTo>
                  <a:pt x="2994" y="17999"/>
                </a:lnTo>
                <a:cubicBezTo>
                  <a:pt x="1777" y="17999"/>
                  <a:pt x="790" y="16656"/>
                  <a:pt x="790" y="14999"/>
                </a:cubicBezTo>
                <a:lnTo>
                  <a:pt x="790" y="14999"/>
                </a:lnTo>
                <a:lnTo>
                  <a:pt x="790" y="10499"/>
                </a:lnTo>
                <a:close/>
              </a:path>
            </a:pathLst>
          </a:custGeom>
          <a:ln w="15875" cap="rnd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TextBox 12"/>
          <p:cNvSpPr txBox="1"/>
          <p:nvPr/>
        </p:nvSpPr>
        <p:spPr>
          <a:xfrm>
            <a:off x="4801168" y="3704535"/>
            <a:ext cx="2371512" cy="2486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i="1"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5999"/>
              <a:t>1</a:t>
            </a:r>
            <a:r>
              <a:t>, X</a:t>
            </a:r>
            <a:r>
              <a:rPr baseline="-5999"/>
              <a:t>2</a:t>
            </a:r>
            <a:r>
              <a:t>,…, X</a:t>
            </a:r>
            <a:r>
              <a:rPr baseline="-5999"/>
              <a:t>p</a:t>
            </a:r>
          </a:p>
          <a:p>
            <a:pPr defTabSz="457200">
              <a:defRPr b="1" sz="3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predictors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features</a:t>
            </a:r>
          </a:p>
          <a:p>
            <a:pPr defTabSz="457200"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covariates</a:t>
            </a:r>
          </a:p>
        </p:txBody>
      </p:sp>
      <p:grpSp>
        <p:nvGrpSpPr>
          <p:cNvPr id="171" name="Left Brace 2"/>
          <p:cNvGrpSpPr/>
          <p:nvPr/>
        </p:nvGrpSpPr>
        <p:grpSpPr>
          <a:xfrm>
            <a:off x="5123290" y="12319842"/>
            <a:ext cx="9694662" cy="748034"/>
            <a:chOff x="0" y="0"/>
            <a:chExt cx="9694660" cy="748032"/>
          </a:xfrm>
        </p:grpSpPr>
        <p:sp>
          <p:nvSpPr>
            <p:cNvPr id="169" name="Line"/>
            <p:cNvSpPr/>
            <p:nvPr/>
          </p:nvSpPr>
          <p:spPr>
            <a:xfrm rot="16200000">
              <a:off x="4473313" y="-4473314"/>
              <a:ext cx="748034" cy="969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5635" y="21600"/>
                    <a:pt x="10800" y="21538"/>
                    <a:pt x="10800" y="21461"/>
                  </a:cubicBezTo>
                  <a:lnTo>
                    <a:pt x="10800" y="10939"/>
                  </a:lnTo>
                  <a:cubicBezTo>
                    <a:pt x="10800" y="10862"/>
                    <a:pt x="5965" y="10800"/>
                    <a:pt x="0" y="10800"/>
                  </a:cubicBezTo>
                  <a:cubicBezTo>
                    <a:pt x="5965" y="10800"/>
                    <a:pt x="10800" y="10738"/>
                    <a:pt x="10800" y="10661"/>
                  </a:cubicBezTo>
                  <a:lnTo>
                    <a:pt x="10800" y="139"/>
                  </a:lnTo>
                  <a:cubicBezTo>
                    <a:pt x="10800" y="62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40404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0" name="Rectangle"/>
            <p:cNvSpPr txBox="1"/>
            <p:nvPr/>
          </p:nvSpPr>
          <p:spPr>
            <a:xfrm rot="16200000">
              <a:off x="4833783" y="3228"/>
              <a:ext cx="27095" cy="2580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457200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172" name="TextBox 5"/>
          <p:cNvSpPr txBox="1"/>
          <p:nvPr/>
        </p:nvSpPr>
        <p:spPr>
          <a:xfrm>
            <a:off x="8833036" y="13072211"/>
            <a:ext cx="2275171" cy="605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b="1"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</a:t>
            </a:r>
            <a:r>
              <a:rPr b="0" i="0"/>
              <a:t> predictors</a:t>
            </a:r>
          </a:p>
        </p:txBody>
      </p:sp>
      <p:sp>
        <p:nvSpPr>
          <p:cNvPr id="173" name="Left Brace 9"/>
          <p:cNvSpPr/>
          <p:nvPr/>
        </p:nvSpPr>
        <p:spPr>
          <a:xfrm>
            <a:off x="2462117" y="7674450"/>
            <a:ext cx="327549" cy="4677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445"/>
                  <a:pt x="10800" y="21254"/>
                </a:cubicBezTo>
                <a:lnTo>
                  <a:pt x="10800" y="11146"/>
                </a:lnTo>
                <a:cubicBezTo>
                  <a:pt x="10800" y="10955"/>
                  <a:pt x="5965" y="10800"/>
                  <a:pt x="0" y="10800"/>
                </a:cubicBezTo>
                <a:cubicBezTo>
                  <a:pt x="5965" y="10800"/>
                  <a:pt x="10800" y="10645"/>
                  <a:pt x="10800" y="10454"/>
                </a:cubicBezTo>
                <a:lnTo>
                  <a:pt x="10800" y="346"/>
                </a:lnTo>
                <a:cubicBezTo>
                  <a:pt x="10800" y="155"/>
                  <a:pt x="15635" y="0"/>
                  <a:pt x="21600" y="0"/>
                </a:cubicBezTo>
              </a:path>
            </a:pathLst>
          </a:custGeom>
          <a:ln w="25400">
            <a:solidFill>
              <a:srgbClr val="404040"/>
            </a:solidFill>
          </a:ln>
        </p:spPr>
        <p:txBody>
          <a:bodyPr lIns="45719" rIns="45719" anchor="ctr"/>
          <a:lstStyle/>
          <a:p>
            <a:pPr defTabSz="4572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TextBox 13"/>
          <p:cNvSpPr txBox="1"/>
          <p:nvPr/>
        </p:nvSpPr>
        <p:spPr>
          <a:xfrm rot="16200000">
            <a:off x="412121" y="9722965"/>
            <a:ext cx="2820410" cy="5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b="1" i="1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</a:t>
            </a:r>
            <a:r>
              <a:rPr b="0" i="0"/>
              <a:t>  observations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tatistical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Statistical Model</a:t>
            </a:r>
          </a:p>
        </p:txBody>
      </p:sp>
      <p:sp>
        <p:nvSpPr>
          <p:cNvPr id="177" name="We assume that the response variable,  , relates to the predictors,  , through some unknown function expressed generally as:…"/>
          <p:cNvSpPr txBox="1"/>
          <p:nvPr>
            <p:ph type="body" idx="4294967295"/>
          </p:nvPr>
        </p:nvSpPr>
        <p:spPr>
          <a:xfrm>
            <a:off x="1845649" y="3604770"/>
            <a:ext cx="18743349" cy="8767060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assume that the response variable, </a:t>
            </a:r>
            <a14:m>
              <m:oMath>
                <m:r>
                  <a:rPr xmlns:a="http://schemas.openxmlformats.org/drawingml/2006/main" sz="33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, relates to the predictors, </a:t>
            </a:r>
            <a14:m>
              <m:oMath>
                <m:r>
                  <a:rPr xmlns:a="http://schemas.openxmlformats.org/drawingml/2006/main" sz="41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, through some unknown function expressed generally as:</a:t>
            </a: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100" i="1">
                      <a:solidFill>
                        <a:srgbClr val="464646"/>
                      </a:solidFill>
                      <a:latin typeface="Cambria Math" panose="02040503050406030204" pitchFamily="18" charset="0"/>
                    </a:rPr>
                    <m:t>𝑌</m:t>
                  </m:r>
                  <m:r>
                    <a:rPr xmlns:a="http://schemas.openxmlformats.org/drawingml/2006/main" sz="4100" i="1">
                      <a:solidFill>
                        <a:srgbClr val="464646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100" i="1">
                      <a:solidFill>
                        <a:srgbClr val="464646"/>
                      </a:solidFill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xmlns:a="http://schemas.openxmlformats.org/drawingml/2006/main" sz="4100" i="1">
                          <a:solidFill>
                            <a:srgbClr val="464646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4100" i="1">
                          <a:solidFill>
                            <a:srgbClr val="464646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 xmlns:a="http://schemas.openxmlformats.org/drawingml/2006/main" sz="4100" i="1">
                      <a:solidFill>
                        <a:srgbClr val="464646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100" i="1">
                      <a:solidFill>
                        <a:srgbClr val="464646"/>
                      </a:solidFill>
                      <a:latin typeface="Cambria Math" panose="02040503050406030204" pitchFamily="18" charset="0"/>
                    </a:rPr>
                    <m:t>𝜀</m:t>
                  </m:r>
                </m:oMath>
              </m:oMathPara>
            </a14:m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Here, </a:t>
            </a:r>
            <a14:m>
              <m:oMath>
                <m:r>
                  <a:rPr xmlns:a="http://schemas.openxmlformats.org/drawingml/2006/main" sz="39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𝑓</m:t>
                </m:r>
              </m:oMath>
            </a14:m>
            <a:r>
              <a:t> is the unknown function expressing an underlying rule for relating </a:t>
            </a:r>
            <a14:m>
              <m:oMath>
                <m:r>
                  <a:rPr xmlns:a="http://schemas.openxmlformats.org/drawingml/2006/main" sz="33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to </a:t>
            </a:r>
            <a14:m>
              <m:oMath>
                <m:r>
                  <a:rPr xmlns:a="http://schemas.openxmlformats.org/drawingml/2006/main" sz="41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, </a:t>
            </a:r>
            <a14:m>
              <m:oMath>
                <m:r>
                  <a:rPr xmlns:a="http://schemas.openxmlformats.org/drawingml/2006/main" sz="65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𝜀</m:t>
                </m:r>
                <m:r>
                  <a:rPr xmlns:a="http://schemas.openxmlformats.org/drawingml/2006/main" sz="65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/>
                </m:r>
              </m:oMath>
            </a14:m>
            <a:r>
              <a:t>is the amount (unrelated to </a:t>
            </a:r>
            <a14:m>
              <m:oMath>
                <m:r>
                  <a:rPr xmlns:a="http://schemas.openxmlformats.org/drawingml/2006/main" sz="41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) that </a:t>
            </a:r>
            <a14:m>
              <m:oMath>
                <m:r>
                  <a:rPr xmlns:a="http://schemas.openxmlformats.org/drawingml/2006/main" sz="33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differs from the rule </a:t>
            </a:r>
            <a14:m>
              <m:oMath>
                <m:r>
                  <a:rPr xmlns:a="http://schemas.openxmlformats.org/drawingml/2006/main" sz="41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𝑓</m:t>
                </m:r>
                <m:d>
                  <m:dPr>
                    <m:ctrlPr>
                      <a:rPr xmlns:a="http://schemas.openxmlformats.org/drawingml/2006/main" sz="41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xmlns:a="http://schemas.openxmlformats.org/drawingml/2006/main" sz="41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𝑋</m:t>
                    </m:r>
                  </m:e>
                </m:d>
                <m:r>
                  <a:rPr xmlns:a="http://schemas.openxmlformats.org/drawingml/2006/main" sz="41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.</m:t>
                </m:r>
              </m:oMath>
            </a14:m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39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</a:t>
            </a:r>
            <a:r>
              <a:rPr b="1" i="1">
                <a:solidFill>
                  <a:srgbClr val="EA0000"/>
                </a:solidFill>
              </a:rPr>
              <a:t>statistical model</a:t>
            </a:r>
            <a:r>
              <a:rPr b="1">
                <a:solidFill>
                  <a:srgbClr val="558ED5"/>
                </a:solidFill>
              </a:rPr>
              <a:t> </a:t>
            </a:r>
            <a:r>
              <a:t>is any algorithm that estimates </a:t>
            </a:r>
            <a14:m>
              <m:oMath>
                <m:r>
                  <a:rPr xmlns:a="http://schemas.openxmlformats.org/drawingml/2006/main" sz="39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𝑓</m:t>
                </m:r>
              </m:oMath>
            </a14:m>
            <a:r>
              <a:t>. We denote the estimated function as </a:t>
            </a:r>
            <a14:m>
              <m:oMath>
                <m:limUpp>
                  <m:e>
                    <m:r>
                      <a:rPr xmlns:a="http://schemas.openxmlformats.org/drawingml/2006/main" sz="40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xmlns:a="http://schemas.openxmlformats.org/drawingml/2006/main" sz="40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.</m:t>
                    </m:r>
                  </m:e>
                  <m:lim>
                    <m:r>
                      <m:rPr>
                        <m:sty m:val="p"/>
                      </m:rPr>
                      <a:rPr xmlns:a="http://schemas.openxmlformats.org/drawingml/2006/main" sz="40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^</m:t>
                    </m:r>
                  </m:lim>
                </m:limUpp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rediction vs Estim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Prediction vs Estimation</a:t>
            </a:r>
          </a:p>
        </p:txBody>
      </p:sp>
      <p:sp>
        <p:nvSpPr>
          <p:cNvPr id="180" name="For some problems, what's important is obtaining  , the estimate of  . These are called inference problems.…"/>
          <p:cNvSpPr txBox="1"/>
          <p:nvPr>
            <p:ph type="body" idx="4294967295"/>
          </p:nvPr>
        </p:nvSpPr>
        <p:spPr>
          <a:xfrm>
            <a:off x="1556438" y="3473360"/>
            <a:ext cx="18934757" cy="10118045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46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some problems, what's important is obtaining </a:t>
            </a:r>
            <a14:m>
              <m:oMath>
                <m:limUpp>
                  <m:e>
                    <m:r>
                      <a:rPr xmlns:a="http://schemas.openxmlformats.org/drawingml/2006/main" sz="43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𝑓</m:t>
                    </m:r>
                  </m:e>
                  <m:lim>
                    <m:r>
                      <m:rPr>
                        <m:sty m:val="p"/>
                      </m:rPr>
                      <a:rPr xmlns:a="http://schemas.openxmlformats.org/drawingml/2006/main" sz="43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^</m:t>
                    </m:r>
                  </m:lim>
                </m:limUpp>
              </m:oMath>
            </a14:m>
            <a:r>
              <a:t>, the estimate of </a:t>
            </a:r>
            <a14:m>
              <m:oMath>
                <m:r>
                  <a:rPr xmlns:a="http://schemas.openxmlformats.org/drawingml/2006/main" sz="46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𝑓</m:t>
                </m:r>
              </m:oMath>
            </a14:m>
            <a:r>
              <a:t>. These are called </a:t>
            </a:r>
            <a:r>
              <a:rPr b="1" i="1">
                <a:solidFill>
                  <a:srgbClr val="FC0000"/>
                </a:solidFill>
              </a:rPr>
              <a:t>inference</a:t>
            </a:r>
            <a:r>
              <a:t> problems. </a:t>
            </a:r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46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When we use a set of measurements, </a:t>
            </a:r>
            <a14:m>
              <m:oMath>
                <m:r>
                  <a:rPr xmlns:a="http://schemas.openxmlformats.org/drawingml/2006/main" sz="48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xmlns:a="http://schemas.openxmlformats.org/drawingml/2006/main" sz="48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xmlns:a="http://schemas.openxmlformats.org/drawingml/2006/main" sz="48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8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8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/>
                </m:r>
                <m:r>
                  <a:rPr xmlns:a="http://schemas.openxmlformats.org/drawingml/2006/main" sz="48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48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8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xmlns:a="http://schemas.openxmlformats.org/drawingml/2006/main" sz="48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xmlns:a="http://schemas.openxmlformats.org/drawingml/2006/main" sz="48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8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𝑝</m:t>
                    </m:r>
                  </m:sub>
                </m:sSub>
                <m:r>
                  <a:rPr xmlns:a="http://schemas.openxmlformats.org/drawingml/2006/main" sz="48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to predict a value for the response variable, we denote the </a:t>
            </a:r>
            <a:r>
              <a:rPr b="1" i="1">
                <a:solidFill>
                  <a:srgbClr val="FF0000"/>
                </a:solidFill>
              </a:rPr>
              <a:t>predicted</a:t>
            </a:r>
            <a:r>
              <a:t> value by:</a:t>
            </a:r>
          </a:p>
          <a:p>
            <a:pPr marL="0" indent="274320" defTabSz="457181">
              <a:spcBef>
                <a:spcPts val="1800"/>
              </a:spcBef>
              <a:buClrTx/>
              <a:buSzTx/>
              <a:buFontTx/>
              <a:buNone/>
              <a:defRPr sz="46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					 </a:t>
            </a:r>
            <a14:m>
              <m:oMath>
                <m:sSub>
                  <m:e>
                    <m:limUpp>
                      <m:e>
                        <m:r>
                          <a:rPr xmlns:a="http://schemas.openxmlformats.org/drawingml/2006/main" sz="4800" i="1">
                            <a:solidFill>
                              <a:srgbClr val="46464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lim>
                        <m:r>
                          <m:rPr>
                            <m:sty m:val="p"/>
                          </m:rPr>
                          <a:rPr xmlns:a="http://schemas.openxmlformats.org/drawingml/2006/main" sz="4800" i="1">
                            <a:solidFill>
                              <a:srgbClr val="464646"/>
                            </a:solidFill>
                            <a:latin typeface="Cambria Math" panose="02040503050406030204" pitchFamily="18" charset="0"/>
                          </a:rPr>
                          <m:t>^</m:t>
                        </m:r>
                      </m:lim>
                    </m:limUpp>
                  </m:e>
                  <m:sub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𝑖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=</m:t>
                </m:r>
              </m:oMath>
            </a14:m>
            <a:r>
              <a:t> </a:t>
            </a:r>
            <a14:m>
              <m:oMath>
                <m:limUpp>
                  <m:e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𝑓</m:t>
                    </m:r>
                  </m:e>
                  <m:lim>
                    <m:r>
                      <m:rPr>
                        <m:sty m:val="p"/>
                      </m:rP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^</m:t>
                    </m:r>
                  </m:lim>
                </m:limUpp>
                <m:r>
                  <a:rPr xmlns:a="http://schemas.openxmlformats.org/drawingml/2006/main" sz="48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/>
                </m:r>
                <m:r>
                  <a:rPr xmlns:a="http://schemas.openxmlformats.org/drawingml/2006/main" sz="48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48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𝑝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.</a:t>
            </a:r>
            <a:endParaRPr i="1"/>
          </a:p>
          <a:p>
            <a:pPr marL="0" indent="0" defTabSz="457181">
              <a:spcBef>
                <a:spcPts val="3000"/>
              </a:spcBef>
              <a:buClrTx/>
              <a:buSzTx/>
              <a:buFontTx/>
              <a:buNone/>
              <a:defRPr sz="46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some problems, we do not care about the specific expression of </a:t>
            </a:r>
            <a14:m>
              <m:oMath>
                <m:limUpp>
                  <m:e>
                    <m:r>
                      <a:rPr xmlns:a="http://schemas.openxmlformats.org/drawingml/2006/main" sz="43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𝑓</m:t>
                    </m:r>
                  </m:e>
                  <m:lim>
                    <m:r>
                      <m:rPr>
                        <m:sty m:val="p"/>
                      </m:rPr>
                      <a:rPr xmlns:a="http://schemas.openxmlformats.org/drawingml/2006/main" sz="43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^</m:t>
                    </m:r>
                  </m:lim>
                </m:limUpp>
              </m:oMath>
            </a14:m>
            <a:r>
              <a:t>, we just want to make our predictions </a:t>
            </a:r>
            <a14:m>
              <m:oMath>
                <m:limUpp>
                  <m:e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𝑦</m:t>
                    </m:r>
                  </m:e>
                  <m:lim>
                    <m:r>
                      <m:rPr>
                        <m:sty m:val="p"/>
                      </m:rP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^</m:t>
                    </m:r>
                  </m:lim>
                </m:limUpp>
              </m:oMath>
            </a14:m>
            <a:r>
              <a:t>’s as close to the observed values </a:t>
            </a:r>
            <a14:m>
              <m:oMath>
                <m:r>
                  <a:rPr xmlns:a="http://schemas.openxmlformats.org/drawingml/2006/main" sz="51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𝑦</m:t>
                </m:r>
              </m:oMath>
            </a14:m>
            <a:r>
              <a:t>’s as possible. These are called </a:t>
            </a:r>
            <a:r>
              <a:rPr b="1" i="1">
                <a:solidFill>
                  <a:srgbClr val="FF0000"/>
                </a:solidFill>
              </a:rPr>
              <a:t>prediction problems</a:t>
            </a:r>
            <a:r>
              <a:rPr b="1" i="1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rediction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Prediction Model</a:t>
            </a:r>
          </a:p>
        </p:txBody>
      </p:sp>
      <p:pic>
        <p:nvPicPr>
          <p:cNvPr id="183" name="tv_sale.png" descr="tv_sa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5088" y="4920660"/>
            <a:ext cx="10695692" cy="801947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Build a model to predict sales based on TV budget"/>
          <p:cNvSpPr txBox="1"/>
          <p:nvPr>
            <p:ph type="body" sz="quarter" idx="4294967295"/>
          </p:nvPr>
        </p:nvSpPr>
        <p:spPr>
          <a:xfrm>
            <a:off x="1375683" y="3314699"/>
            <a:ext cx="10327008" cy="2111145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0" indent="0" defTabSz="457181">
              <a:spcBef>
                <a:spcPts val="600"/>
              </a:spcBef>
              <a:buClrTx/>
              <a:buSzTx/>
              <a:buFontTx/>
              <a:buNone/>
              <a:defRPr sz="38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Build a model to </a:t>
            </a:r>
            <a:r>
              <a:rPr b="1">
                <a:solidFill>
                  <a:srgbClr val="FF0001"/>
                </a:solidFill>
              </a:rPr>
              <a:t>predict</a:t>
            </a:r>
            <a:r>
              <a:t> sales based on TV budget 	</a:t>
            </a:r>
          </a:p>
        </p:txBody>
      </p:sp>
      <p:sp>
        <p:nvSpPr>
          <p:cNvPr id="185" name="Content Placeholder 2"/>
          <p:cNvSpPr txBox="1"/>
          <p:nvPr/>
        </p:nvSpPr>
        <p:spPr>
          <a:xfrm>
            <a:off x="15768090" y="7358190"/>
            <a:ext cx="6744674" cy="1918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457181">
              <a:spcBef>
                <a:spcPts val="600"/>
              </a:spcBef>
              <a:defRPr sz="38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response, </a:t>
            </a:r>
            <a:r>
              <a:rPr>
                <a:solidFill>
                  <a:srgbClr val="FF0800"/>
                </a:solidFill>
              </a:rPr>
              <a:t>y</a:t>
            </a:r>
            <a:r>
              <a:rPr>
                <a:solidFill>
                  <a:srgbClr val="558ED5"/>
                </a:solidFill>
              </a:rPr>
              <a:t>,</a:t>
            </a:r>
            <a:r>
              <a:t> is the sales</a:t>
            </a:r>
            <a:endParaRPr>
              <a:solidFill>
                <a:srgbClr val="464646"/>
              </a:solidFill>
            </a:endParaRPr>
          </a:p>
          <a:p>
            <a:pPr algn="l" defTabSz="457181">
              <a:spcBef>
                <a:spcPts val="600"/>
              </a:spcBef>
              <a:defRPr sz="38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predictor, </a:t>
            </a:r>
            <a:r>
              <a:rPr>
                <a:solidFill>
                  <a:srgbClr val="FF0000"/>
                </a:solidFill>
              </a:rPr>
              <a:t>x</a:t>
            </a:r>
            <a:r>
              <a:t>, is TV budget</a:t>
            </a:r>
            <a:endParaRPr b="1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