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image" Target="../media/image1.bmp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755013"/>
          <c:y val="0.045487"/>
          <c:w val="0.908444"/>
          <c:h val="0.87560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  <c:size val="3"/>
            <c:spPr>
              <a:noFill/>
              <a:ln w="25400" cap="flat">
                <a:solidFill>
                  <a:srgbClr val="FF0000"/>
                </a:solidFill>
                <a:prstDash val="solid"/>
                <a:round/>
              </a:ln>
              <a:effectLst/>
            </c:spPr>
          </c:marker>
          <c:dLbls>
            <c:numFmt formatCode="0.####" sourceLinked="0"/>
            <c:txPr>
              <a:bodyPr/>
              <a:lstStyle/>
              <a:p>
                <a:pPr>
                  <a:defRPr b="0" i="0" strike="noStrike" sz="1823" u="none">
                    <a:solidFill>
                      <a:srgbClr val="000000"/>
                    </a:solidFill>
                    <a:latin typeface="MS Sans Serif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Sheet1!$B$2:$B$102</c:f>
              <c:numCache>
                <c:ptCount val="101"/>
                <c:pt idx="0">
                  <c:v>-1.000000</c:v>
                </c:pt>
                <c:pt idx="1">
                  <c:v>0.020000</c:v>
                </c:pt>
                <c:pt idx="2">
                  <c:v>1.040000</c:v>
                </c:pt>
                <c:pt idx="3">
                  <c:v>2.060000</c:v>
                </c:pt>
                <c:pt idx="4">
                  <c:v>3.080000</c:v>
                </c:pt>
                <c:pt idx="5">
                  <c:v>4.100000</c:v>
                </c:pt>
                <c:pt idx="6">
                  <c:v>5.120000</c:v>
                </c:pt>
                <c:pt idx="7">
                  <c:v>6.140000</c:v>
                </c:pt>
                <c:pt idx="8">
                  <c:v>7.160000</c:v>
                </c:pt>
                <c:pt idx="9">
                  <c:v>8.180000</c:v>
                </c:pt>
                <c:pt idx="10">
                  <c:v>9.200000</c:v>
                </c:pt>
                <c:pt idx="11">
                  <c:v>10.220000</c:v>
                </c:pt>
                <c:pt idx="12">
                  <c:v>11.240000</c:v>
                </c:pt>
                <c:pt idx="13">
                  <c:v>12.260000</c:v>
                </c:pt>
                <c:pt idx="14">
                  <c:v>13.280000</c:v>
                </c:pt>
                <c:pt idx="15">
                  <c:v>14.300000</c:v>
                </c:pt>
                <c:pt idx="16">
                  <c:v>15.320000</c:v>
                </c:pt>
                <c:pt idx="17">
                  <c:v>16.340000</c:v>
                </c:pt>
                <c:pt idx="18">
                  <c:v>17.360000</c:v>
                </c:pt>
                <c:pt idx="19">
                  <c:v>18.380000</c:v>
                </c:pt>
                <c:pt idx="20">
                  <c:v>19.400000</c:v>
                </c:pt>
                <c:pt idx="21">
                  <c:v>20.420000</c:v>
                </c:pt>
                <c:pt idx="22">
                  <c:v>21.440000</c:v>
                </c:pt>
                <c:pt idx="23">
                  <c:v>22.460000</c:v>
                </c:pt>
                <c:pt idx="24">
                  <c:v>23.480000</c:v>
                </c:pt>
                <c:pt idx="25">
                  <c:v>24.500000</c:v>
                </c:pt>
                <c:pt idx="26">
                  <c:v>25.520000</c:v>
                </c:pt>
                <c:pt idx="27">
                  <c:v>26.540000</c:v>
                </c:pt>
                <c:pt idx="28">
                  <c:v>27.560000</c:v>
                </c:pt>
                <c:pt idx="29">
                  <c:v>28.580000</c:v>
                </c:pt>
                <c:pt idx="30">
                  <c:v>29.600000</c:v>
                </c:pt>
                <c:pt idx="31">
                  <c:v>30.620000</c:v>
                </c:pt>
                <c:pt idx="32">
                  <c:v>31.640000</c:v>
                </c:pt>
                <c:pt idx="33">
                  <c:v>32.660000</c:v>
                </c:pt>
                <c:pt idx="34">
                  <c:v>33.680000</c:v>
                </c:pt>
                <c:pt idx="35">
                  <c:v>34.700000</c:v>
                </c:pt>
                <c:pt idx="36">
                  <c:v>35.720000</c:v>
                </c:pt>
                <c:pt idx="37">
                  <c:v>36.740000</c:v>
                </c:pt>
                <c:pt idx="38">
                  <c:v>37.760000</c:v>
                </c:pt>
                <c:pt idx="39">
                  <c:v>38.780000</c:v>
                </c:pt>
                <c:pt idx="40">
                  <c:v>39.800000</c:v>
                </c:pt>
                <c:pt idx="41">
                  <c:v>40.820000</c:v>
                </c:pt>
                <c:pt idx="42">
                  <c:v>41.840000</c:v>
                </c:pt>
                <c:pt idx="43">
                  <c:v>42.860000</c:v>
                </c:pt>
                <c:pt idx="44">
                  <c:v>43.880000</c:v>
                </c:pt>
                <c:pt idx="45">
                  <c:v>44.900000</c:v>
                </c:pt>
                <c:pt idx="46">
                  <c:v>45.920000</c:v>
                </c:pt>
                <c:pt idx="47">
                  <c:v>46.940000</c:v>
                </c:pt>
                <c:pt idx="48">
                  <c:v>47.960000</c:v>
                </c:pt>
                <c:pt idx="49">
                  <c:v>48.980000</c:v>
                </c:pt>
                <c:pt idx="50">
                  <c:v>50.000000</c:v>
                </c:pt>
                <c:pt idx="51">
                  <c:v>51.020000</c:v>
                </c:pt>
                <c:pt idx="52">
                  <c:v>52.040000</c:v>
                </c:pt>
                <c:pt idx="53">
                  <c:v>53.060000</c:v>
                </c:pt>
                <c:pt idx="54">
                  <c:v>54.080000</c:v>
                </c:pt>
                <c:pt idx="55">
                  <c:v>55.100000</c:v>
                </c:pt>
                <c:pt idx="56">
                  <c:v>56.120000</c:v>
                </c:pt>
                <c:pt idx="57">
                  <c:v>57.140000</c:v>
                </c:pt>
                <c:pt idx="58">
                  <c:v>58.160000</c:v>
                </c:pt>
                <c:pt idx="59">
                  <c:v>59.180000</c:v>
                </c:pt>
                <c:pt idx="60">
                  <c:v>60.200000</c:v>
                </c:pt>
                <c:pt idx="61">
                  <c:v>61.220000</c:v>
                </c:pt>
                <c:pt idx="62">
                  <c:v>62.240000</c:v>
                </c:pt>
                <c:pt idx="63">
                  <c:v>63.260000</c:v>
                </c:pt>
                <c:pt idx="64">
                  <c:v>64.280000</c:v>
                </c:pt>
                <c:pt idx="65">
                  <c:v>65.300000</c:v>
                </c:pt>
                <c:pt idx="66">
                  <c:v>66.320000</c:v>
                </c:pt>
                <c:pt idx="67">
                  <c:v>67.340000</c:v>
                </c:pt>
                <c:pt idx="68">
                  <c:v>68.360000</c:v>
                </c:pt>
                <c:pt idx="69">
                  <c:v>69.380000</c:v>
                </c:pt>
                <c:pt idx="70">
                  <c:v>70.400000</c:v>
                </c:pt>
                <c:pt idx="71">
                  <c:v>71.420000</c:v>
                </c:pt>
                <c:pt idx="72">
                  <c:v>72.440000</c:v>
                </c:pt>
                <c:pt idx="73">
                  <c:v>73.460000</c:v>
                </c:pt>
                <c:pt idx="74">
                  <c:v>74.480000</c:v>
                </c:pt>
                <c:pt idx="75">
                  <c:v>75.500000</c:v>
                </c:pt>
                <c:pt idx="76">
                  <c:v>76.520000</c:v>
                </c:pt>
                <c:pt idx="77">
                  <c:v>77.540000</c:v>
                </c:pt>
                <c:pt idx="78">
                  <c:v>78.560000</c:v>
                </c:pt>
                <c:pt idx="79">
                  <c:v>79.580000</c:v>
                </c:pt>
                <c:pt idx="80">
                  <c:v>80.600000</c:v>
                </c:pt>
                <c:pt idx="81">
                  <c:v>81.620000</c:v>
                </c:pt>
                <c:pt idx="82">
                  <c:v>82.640000</c:v>
                </c:pt>
                <c:pt idx="83">
                  <c:v>83.660000</c:v>
                </c:pt>
                <c:pt idx="84">
                  <c:v>84.680000</c:v>
                </c:pt>
                <c:pt idx="85">
                  <c:v>85.700000</c:v>
                </c:pt>
                <c:pt idx="86">
                  <c:v>86.720000</c:v>
                </c:pt>
                <c:pt idx="87">
                  <c:v>87.740000</c:v>
                </c:pt>
                <c:pt idx="88">
                  <c:v>88.760000</c:v>
                </c:pt>
                <c:pt idx="89">
                  <c:v>89.780000</c:v>
                </c:pt>
                <c:pt idx="90">
                  <c:v>90.800000</c:v>
                </c:pt>
                <c:pt idx="91">
                  <c:v>91.820000</c:v>
                </c:pt>
                <c:pt idx="92">
                  <c:v>92.840000</c:v>
                </c:pt>
                <c:pt idx="93">
                  <c:v>93.860000</c:v>
                </c:pt>
                <c:pt idx="94">
                  <c:v>94.880000</c:v>
                </c:pt>
                <c:pt idx="95">
                  <c:v>95.900000</c:v>
                </c:pt>
                <c:pt idx="96">
                  <c:v>96.920000</c:v>
                </c:pt>
                <c:pt idx="97">
                  <c:v>97.940000</c:v>
                </c:pt>
                <c:pt idx="98">
                  <c:v>98.960000</c:v>
                </c:pt>
                <c:pt idx="99">
                  <c:v>99.980000</c:v>
                </c:pt>
                <c:pt idx="100">
                  <c:v>101.000000</c:v>
                </c:pt>
              </c:numCache>
            </c:numRef>
          </c:xVal>
          <c:yVal>
            <c:numRef>
              <c:f>Sheet1!$C$2:$C$102</c:f>
              <c:numCache>
                <c:ptCount val="101"/>
                <c:pt idx="0">
                  <c:v>0.000261</c:v>
                </c:pt>
                <c:pt idx="1">
                  <c:v>0.000312</c:v>
                </c:pt>
                <c:pt idx="2">
                  <c:v>0.000371</c:v>
                </c:pt>
                <c:pt idx="3">
                  <c:v>0.000440</c:v>
                </c:pt>
                <c:pt idx="4">
                  <c:v>0.000520</c:v>
                </c:pt>
                <c:pt idx="5">
                  <c:v>0.000613</c:v>
                </c:pt>
                <c:pt idx="6">
                  <c:v>0.000720</c:v>
                </c:pt>
                <c:pt idx="7">
                  <c:v>0.000841</c:v>
                </c:pt>
                <c:pt idx="8">
                  <c:v>0.000981</c:v>
                </c:pt>
                <c:pt idx="9">
                  <c:v>0.001139</c:v>
                </c:pt>
                <c:pt idx="10">
                  <c:v>0.001317</c:v>
                </c:pt>
                <c:pt idx="11">
                  <c:v>0.001519</c:v>
                </c:pt>
                <c:pt idx="12">
                  <c:v>0.001744</c:v>
                </c:pt>
                <c:pt idx="13">
                  <c:v>0.001997</c:v>
                </c:pt>
                <c:pt idx="14">
                  <c:v>0.002277</c:v>
                </c:pt>
                <c:pt idx="15">
                  <c:v>0.002587</c:v>
                </c:pt>
                <c:pt idx="16">
                  <c:v>0.002929</c:v>
                </c:pt>
                <c:pt idx="17">
                  <c:v>0.003305</c:v>
                </c:pt>
                <c:pt idx="18">
                  <c:v>0.003715</c:v>
                </c:pt>
                <c:pt idx="19">
                  <c:v>0.004161</c:v>
                </c:pt>
                <c:pt idx="20">
                  <c:v>0.004644</c:v>
                </c:pt>
                <c:pt idx="21">
                  <c:v>0.005164</c:v>
                </c:pt>
                <c:pt idx="22">
                  <c:v>0.005722</c:v>
                </c:pt>
                <c:pt idx="23">
                  <c:v>0.006318</c:v>
                </c:pt>
                <c:pt idx="24">
                  <c:v>0.006950</c:v>
                </c:pt>
                <c:pt idx="25">
                  <c:v>0.007619</c:v>
                </c:pt>
                <c:pt idx="26">
                  <c:v>0.008321</c:v>
                </c:pt>
                <c:pt idx="27">
                  <c:v>0.009056</c:v>
                </c:pt>
                <c:pt idx="28">
                  <c:v>0.009820</c:v>
                </c:pt>
                <c:pt idx="29">
                  <c:v>0.010610</c:v>
                </c:pt>
                <c:pt idx="30">
                  <c:v>0.011423</c:v>
                </c:pt>
                <c:pt idx="31">
                  <c:v>0.012253</c:v>
                </c:pt>
                <c:pt idx="32">
                  <c:v>0.013097</c:v>
                </c:pt>
                <c:pt idx="33">
                  <c:v>0.013949</c:v>
                </c:pt>
                <c:pt idx="34">
                  <c:v>0.014803</c:v>
                </c:pt>
                <c:pt idx="35">
                  <c:v>0.015652</c:v>
                </c:pt>
                <c:pt idx="36">
                  <c:v>0.016491</c:v>
                </c:pt>
                <c:pt idx="37">
                  <c:v>0.017312</c:v>
                </c:pt>
                <c:pt idx="38">
                  <c:v>0.018109</c:v>
                </c:pt>
                <c:pt idx="39">
                  <c:v>0.018874</c:v>
                </c:pt>
                <c:pt idx="40">
                  <c:v>0.019601</c:v>
                </c:pt>
                <c:pt idx="41">
                  <c:v>0.020283</c:v>
                </c:pt>
                <c:pt idx="42">
                  <c:v>0.020914</c:v>
                </c:pt>
                <c:pt idx="43">
                  <c:v>0.021486</c:v>
                </c:pt>
                <c:pt idx="44">
                  <c:v>0.021995</c:v>
                </c:pt>
                <c:pt idx="45">
                  <c:v>0.022435</c:v>
                </c:pt>
                <c:pt idx="46">
                  <c:v>0.022801</c:v>
                </c:pt>
                <c:pt idx="47">
                  <c:v>0.023090</c:v>
                </c:pt>
                <c:pt idx="48">
                  <c:v>0.023299</c:v>
                </c:pt>
                <c:pt idx="49">
                  <c:v>0.023425</c:v>
                </c:pt>
                <c:pt idx="50">
                  <c:v>0.023467</c:v>
                </c:pt>
                <c:pt idx="51">
                  <c:v>0.023425</c:v>
                </c:pt>
                <c:pt idx="52">
                  <c:v>0.023299</c:v>
                </c:pt>
                <c:pt idx="53">
                  <c:v>0.023090</c:v>
                </c:pt>
                <c:pt idx="54">
                  <c:v>0.022801</c:v>
                </c:pt>
                <c:pt idx="55">
                  <c:v>0.022435</c:v>
                </c:pt>
                <c:pt idx="56">
                  <c:v>0.021995</c:v>
                </c:pt>
                <c:pt idx="57">
                  <c:v>0.021486</c:v>
                </c:pt>
                <c:pt idx="58">
                  <c:v>0.020914</c:v>
                </c:pt>
                <c:pt idx="59">
                  <c:v>0.020283</c:v>
                </c:pt>
                <c:pt idx="60">
                  <c:v>0.019601</c:v>
                </c:pt>
                <c:pt idx="61">
                  <c:v>0.018874</c:v>
                </c:pt>
                <c:pt idx="62">
                  <c:v>0.018109</c:v>
                </c:pt>
                <c:pt idx="63">
                  <c:v>0.017312</c:v>
                </c:pt>
                <c:pt idx="64">
                  <c:v>0.016491</c:v>
                </c:pt>
                <c:pt idx="65">
                  <c:v>0.015652</c:v>
                </c:pt>
                <c:pt idx="66">
                  <c:v>0.014803</c:v>
                </c:pt>
                <c:pt idx="67">
                  <c:v>0.013949</c:v>
                </c:pt>
                <c:pt idx="68">
                  <c:v>0.013097</c:v>
                </c:pt>
                <c:pt idx="69">
                  <c:v>0.012253</c:v>
                </c:pt>
                <c:pt idx="70">
                  <c:v>0.011423</c:v>
                </c:pt>
                <c:pt idx="71">
                  <c:v>0.010610</c:v>
                </c:pt>
                <c:pt idx="72">
                  <c:v>0.009820</c:v>
                </c:pt>
                <c:pt idx="73">
                  <c:v>0.009056</c:v>
                </c:pt>
                <c:pt idx="74">
                  <c:v>0.008321</c:v>
                </c:pt>
                <c:pt idx="75">
                  <c:v>0.007619</c:v>
                </c:pt>
                <c:pt idx="76">
                  <c:v>0.006950</c:v>
                </c:pt>
                <c:pt idx="77">
                  <c:v>0.006318</c:v>
                </c:pt>
                <c:pt idx="78">
                  <c:v>0.005722</c:v>
                </c:pt>
                <c:pt idx="79">
                  <c:v>0.005164</c:v>
                </c:pt>
                <c:pt idx="80">
                  <c:v>0.004644</c:v>
                </c:pt>
                <c:pt idx="81">
                  <c:v>0.004161</c:v>
                </c:pt>
                <c:pt idx="82">
                  <c:v>0.003715</c:v>
                </c:pt>
                <c:pt idx="83">
                  <c:v>0.003305</c:v>
                </c:pt>
                <c:pt idx="84">
                  <c:v>0.002929</c:v>
                </c:pt>
                <c:pt idx="85">
                  <c:v>0.002587</c:v>
                </c:pt>
                <c:pt idx="86">
                  <c:v>0.002277</c:v>
                </c:pt>
                <c:pt idx="87">
                  <c:v>0.001997</c:v>
                </c:pt>
                <c:pt idx="88">
                  <c:v>0.001744</c:v>
                </c:pt>
                <c:pt idx="89">
                  <c:v>0.001519</c:v>
                </c:pt>
                <c:pt idx="90">
                  <c:v>0.001317</c:v>
                </c:pt>
                <c:pt idx="91">
                  <c:v>0.001139</c:v>
                </c:pt>
                <c:pt idx="92">
                  <c:v>0.000981</c:v>
                </c:pt>
                <c:pt idx="93">
                  <c:v>0.000841</c:v>
                </c:pt>
                <c:pt idx="94">
                  <c:v>0.000720</c:v>
                </c:pt>
                <c:pt idx="95">
                  <c:v>0.000613</c:v>
                </c:pt>
                <c:pt idx="96">
                  <c:v>0.000520</c:v>
                </c:pt>
                <c:pt idx="97">
                  <c:v>0.000440</c:v>
                </c:pt>
                <c:pt idx="98">
                  <c:v>0.000371</c:v>
                </c:pt>
                <c:pt idx="99">
                  <c:v>0.000312</c:v>
                </c:pt>
                <c:pt idx="100">
                  <c:v>0.000261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Series2</c:v>
                </c:pt>
              </c:strCache>
            </c:strRef>
          </c:tx>
          <c:spPr>
            <a:noFill/>
            <a:ln w="25400" cap="flat">
              <a:solidFill>
                <a:srgbClr val="008000"/>
              </a:solidFill>
              <a:prstDash val="solid"/>
              <a:round/>
            </a:ln>
            <a:effectLst/>
          </c:spPr>
          <c:marker>
            <c:symbol val="none"/>
            <c:size val="3"/>
            <c:spPr>
              <a:noFill/>
              <a:ln w="25400" cap="flat">
                <a:solidFill>
                  <a:srgbClr val="008000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823" u="none">
                    <a:solidFill>
                      <a:srgbClr val="000000"/>
                    </a:solidFill>
                    <a:latin typeface="MS Sans Serif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Sheet1!$D$2:$D$102</c:f>
              <c:numCache>
                <c:ptCount val="101"/>
                <c:pt idx="0">
                  <c:v>-1.000000</c:v>
                </c:pt>
                <c:pt idx="1">
                  <c:v>0.020000</c:v>
                </c:pt>
                <c:pt idx="2">
                  <c:v>1.040000</c:v>
                </c:pt>
                <c:pt idx="3">
                  <c:v>2.060000</c:v>
                </c:pt>
                <c:pt idx="4">
                  <c:v>3.080000</c:v>
                </c:pt>
                <c:pt idx="5">
                  <c:v>4.100000</c:v>
                </c:pt>
                <c:pt idx="6">
                  <c:v>5.120000</c:v>
                </c:pt>
                <c:pt idx="7">
                  <c:v>6.140000</c:v>
                </c:pt>
                <c:pt idx="8">
                  <c:v>7.160000</c:v>
                </c:pt>
                <c:pt idx="9">
                  <c:v>8.180000</c:v>
                </c:pt>
                <c:pt idx="10">
                  <c:v>9.200000</c:v>
                </c:pt>
                <c:pt idx="11">
                  <c:v>10.220000</c:v>
                </c:pt>
                <c:pt idx="12">
                  <c:v>11.240000</c:v>
                </c:pt>
                <c:pt idx="13">
                  <c:v>12.260000</c:v>
                </c:pt>
                <c:pt idx="14">
                  <c:v>13.280000</c:v>
                </c:pt>
                <c:pt idx="15">
                  <c:v>14.300000</c:v>
                </c:pt>
                <c:pt idx="16">
                  <c:v>15.320000</c:v>
                </c:pt>
                <c:pt idx="17">
                  <c:v>16.340000</c:v>
                </c:pt>
                <c:pt idx="18">
                  <c:v>17.360000</c:v>
                </c:pt>
                <c:pt idx="19">
                  <c:v>18.380000</c:v>
                </c:pt>
                <c:pt idx="20">
                  <c:v>19.400000</c:v>
                </c:pt>
                <c:pt idx="21">
                  <c:v>20.420000</c:v>
                </c:pt>
                <c:pt idx="22">
                  <c:v>21.440000</c:v>
                </c:pt>
                <c:pt idx="23">
                  <c:v>22.460000</c:v>
                </c:pt>
                <c:pt idx="24">
                  <c:v>23.480000</c:v>
                </c:pt>
                <c:pt idx="25">
                  <c:v>24.500000</c:v>
                </c:pt>
                <c:pt idx="26">
                  <c:v>25.520000</c:v>
                </c:pt>
                <c:pt idx="27">
                  <c:v>26.540000</c:v>
                </c:pt>
                <c:pt idx="28">
                  <c:v>27.560000</c:v>
                </c:pt>
                <c:pt idx="29">
                  <c:v>28.580000</c:v>
                </c:pt>
                <c:pt idx="30">
                  <c:v>29.600000</c:v>
                </c:pt>
                <c:pt idx="31">
                  <c:v>30.620000</c:v>
                </c:pt>
                <c:pt idx="32">
                  <c:v>31.640000</c:v>
                </c:pt>
                <c:pt idx="33">
                  <c:v>32.660000</c:v>
                </c:pt>
                <c:pt idx="34">
                  <c:v>33.680000</c:v>
                </c:pt>
                <c:pt idx="35">
                  <c:v>34.700000</c:v>
                </c:pt>
                <c:pt idx="36">
                  <c:v>35.720000</c:v>
                </c:pt>
                <c:pt idx="37">
                  <c:v>36.740000</c:v>
                </c:pt>
                <c:pt idx="38">
                  <c:v>37.760000</c:v>
                </c:pt>
                <c:pt idx="39">
                  <c:v>38.780000</c:v>
                </c:pt>
                <c:pt idx="40">
                  <c:v>39.800000</c:v>
                </c:pt>
                <c:pt idx="41">
                  <c:v>40.820000</c:v>
                </c:pt>
                <c:pt idx="42">
                  <c:v>41.840000</c:v>
                </c:pt>
                <c:pt idx="43">
                  <c:v>42.860000</c:v>
                </c:pt>
                <c:pt idx="44">
                  <c:v>43.880000</c:v>
                </c:pt>
                <c:pt idx="45">
                  <c:v>44.900000</c:v>
                </c:pt>
                <c:pt idx="46">
                  <c:v>45.920000</c:v>
                </c:pt>
                <c:pt idx="47">
                  <c:v>46.940000</c:v>
                </c:pt>
                <c:pt idx="48">
                  <c:v>47.960000</c:v>
                </c:pt>
                <c:pt idx="49">
                  <c:v>48.980000</c:v>
                </c:pt>
                <c:pt idx="50">
                  <c:v>50.000000</c:v>
                </c:pt>
                <c:pt idx="51">
                  <c:v>51.020000</c:v>
                </c:pt>
                <c:pt idx="52">
                  <c:v>52.040000</c:v>
                </c:pt>
                <c:pt idx="53">
                  <c:v>53.060000</c:v>
                </c:pt>
                <c:pt idx="54">
                  <c:v>54.080000</c:v>
                </c:pt>
                <c:pt idx="55">
                  <c:v>55.100000</c:v>
                </c:pt>
                <c:pt idx="56">
                  <c:v>56.120000</c:v>
                </c:pt>
                <c:pt idx="57">
                  <c:v>57.140000</c:v>
                </c:pt>
                <c:pt idx="58">
                  <c:v>58.160000</c:v>
                </c:pt>
                <c:pt idx="59">
                  <c:v>59.180000</c:v>
                </c:pt>
                <c:pt idx="60">
                  <c:v>60.200000</c:v>
                </c:pt>
                <c:pt idx="61">
                  <c:v>61.220000</c:v>
                </c:pt>
                <c:pt idx="62">
                  <c:v>62.240000</c:v>
                </c:pt>
                <c:pt idx="63">
                  <c:v>63.260000</c:v>
                </c:pt>
                <c:pt idx="64">
                  <c:v>64.280000</c:v>
                </c:pt>
                <c:pt idx="65">
                  <c:v>65.300000</c:v>
                </c:pt>
                <c:pt idx="66">
                  <c:v>66.320000</c:v>
                </c:pt>
                <c:pt idx="67">
                  <c:v>67.340000</c:v>
                </c:pt>
                <c:pt idx="68">
                  <c:v>68.360000</c:v>
                </c:pt>
                <c:pt idx="69">
                  <c:v>69.380000</c:v>
                </c:pt>
                <c:pt idx="70">
                  <c:v>70.400000</c:v>
                </c:pt>
                <c:pt idx="71">
                  <c:v>71.420000</c:v>
                </c:pt>
                <c:pt idx="72">
                  <c:v>72.440000</c:v>
                </c:pt>
                <c:pt idx="73">
                  <c:v>73.460000</c:v>
                </c:pt>
                <c:pt idx="74">
                  <c:v>74.480000</c:v>
                </c:pt>
                <c:pt idx="75">
                  <c:v>75.500000</c:v>
                </c:pt>
                <c:pt idx="76">
                  <c:v>76.520000</c:v>
                </c:pt>
                <c:pt idx="77">
                  <c:v>77.540000</c:v>
                </c:pt>
                <c:pt idx="78">
                  <c:v>78.560000</c:v>
                </c:pt>
                <c:pt idx="79">
                  <c:v>79.580000</c:v>
                </c:pt>
                <c:pt idx="80">
                  <c:v>80.600000</c:v>
                </c:pt>
                <c:pt idx="81">
                  <c:v>81.620000</c:v>
                </c:pt>
                <c:pt idx="82">
                  <c:v>82.640000</c:v>
                </c:pt>
                <c:pt idx="83">
                  <c:v>83.660000</c:v>
                </c:pt>
                <c:pt idx="84">
                  <c:v>84.680000</c:v>
                </c:pt>
                <c:pt idx="85">
                  <c:v>85.700000</c:v>
                </c:pt>
                <c:pt idx="86">
                  <c:v>86.720000</c:v>
                </c:pt>
                <c:pt idx="87">
                  <c:v>87.740000</c:v>
                </c:pt>
                <c:pt idx="88">
                  <c:v>88.760000</c:v>
                </c:pt>
                <c:pt idx="89">
                  <c:v>89.780000</c:v>
                </c:pt>
                <c:pt idx="90">
                  <c:v>90.800000</c:v>
                </c:pt>
                <c:pt idx="91">
                  <c:v>91.820000</c:v>
                </c:pt>
                <c:pt idx="92">
                  <c:v>92.840000</c:v>
                </c:pt>
                <c:pt idx="93">
                  <c:v>93.860000</c:v>
                </c:pt>
                <c:pt idx="94">
                  <c:v>94.880000</c:v>
                </c:pt>
                <c:pt idx="95">
                  <c:v>95.900000</c:v>
                </c:pt>
                <c:pt idx="96">
                  <c:v>96.920000</c:v>
                </c:pt>
                <c:pt idx="97">
                  <c:v>97.940000</c:v>
                </c:pt>
                <c:pt idx="98">
                  <c:v>98.960000</c:v>
                </c:pt>
                <c:pt idx="99">
                  <c:v>99.980000</c:v>
                </c:pt>
                <c:pt idx="100">
                  <c:v>101.000000</c:v>
                </c:pt>
              </c:numCache>
            </c:numRef>
          </c:xVal>
          <c:yVal>
            <c:numRef>
              <c:f>Sheet1!$E$2:$E$102</c:f>
              <c:numCache>
                <c:ptCount val="101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  <c:pt idx="15">
                  <c:v>0.000000</c:v>
                </c:pt>
                <c:pt idx="16">
                  <c:v>0.000000</c:v>
                </c:pt>
                <c:pt idx="17">
                  <c:v>0.000000</c:v>
                </c:pt>
                <c:pt idx="18">
                  <c:v>0.000000</c:v>
                </c:pt>
                <c:pt idx="19">
                  <c:v>0.000000</c:v>
                </c:pt>
                <c:pt idx="20">
                  <c:v>0.000000</c:v>
                </c:pt>
                <c:pt idx="21">
                  <c:v>0.000000</c:v>
                </c:pt>
                <c:pt idx="22">
                  <c:v>0.000000</c:v>
                </c:pt>
                <c:pt idx="23">
                  <c:v>0.000000</c:v>
                </c:pt>
                <c:pt idx="24">
                  <c:v>0.000000</c:v>
                </c:pt>
                <c:pt idx="25">
                  <c:v>0.000000</c:v>
                </c:pt>
                <c:pt idx="26">
                  <c:v>0.000000</c:v>
                </c:pt>
                <c:pt idx="27">
                  <c:v>0.000000</c:v>
                </c:pt>
                <c:pt idx="28">
                  <c:v>0.000000</c:v>
                </c:pt>
                <c:pt idx="29">
                  <c:v>0.000000</c:v>
                </c:pt>
                <c:pt idx="30">
                  <c:v>0.000000</c:v>
                </c:pt>
                <c:pt idx="31">
                  <c:v>0.000000</c:v>
                </c:pt>
                <c:pt idx="32">
                  <c:v>0.000000</c:v>
                </c:pt>
                <c:pt idx="33">
                  <c:v>0.000000</c:v>
                </c:pt>
                <c:pt idx="34">
                  <c:v>0.000000</c:v>
                </c:pt>
                <c:pt idx="35">
                  <c:v>0.000000</c:v>
                </c:pt>
                <c:pt idx="36">
                  <c:v>0.000000</c:v>
                </c:pt>
                <c:pt idx="37">
                  <c:v>0.000000</c:v>
                </c:pt>
                <c:pt idx="38">
                  <c:v>0.000000</c:v>
                </c:pt>
                <c:pt idx="39">
                  <c:v>0.000000</c:v>
                </c:pt>
                <c:pt idx="40">
                  <c:v>0.000000</c:v>
                </c:pt>
                <c:pt idx="41">
                  <c:v>0.000000</c:v>
                </c:pt>
                <c:pt idx="42">
                  <c:v>0.000000</c:v>
                </c:pt>
                <c:pt idx="43">
                  <c:v>0.000000</c:v>
                </c:pt>
                <c:pt idx="44">
                  <c:v>0.000000</c:v>
                </c:pt>
                <c:pt idx="45">
                  <c:v>0.000000</c:v>
                </c:pt>
                <c:pt idx="46">
                  <c:v>0.000000</c:v>
                </c:pt>
                <c:pt idx="47">
                  <c:v>0.000000</c:v>
                </c:pt>
                <c:pt idx="48">
                  <c:v>0.000000</c:v>
                </c:pt>
                <c:pt idx="49">
                  <c:v>0.000000</c:v>
                </c:pt>
                <c:pt idx="50">
                  <c:v>0.000000</c:v>
                </c:pt>
                <c:pt idx="51">
                  <c:v>0.000000</c:v>
                </c:pt>
                <c:pt idx="52">
                  <c:v>0.000000</c:v>
                </c:pt>
                <c:pt idx="53">
                  <c:v>0.000000</c:v>
                </c:pt>
                <c:pt idx="54">
                  <c:v>0.000000</c:v>
                </c:pt>
                <c:pt idx="55">
                  <c:v>0.000000</c:v>
                </c:pt>
                <c:pt idx="56">
                  <c:v>0.000000</c:v>
                </c:pt>
                <c:pt idx="57">
                  <c:v>0.000000</c:v>
                </c:pt>
                <c:pt idx="58">
                  <c:v>0.000000</c:v>
                </c:pt>
                <c:pt idx="59">
                  <c:v>0.000000</c:v>
                </c:pt>
                <c:pt idx="60">
                  <c:v>0.000000</c:v>
                </c:pt>
                <c:pt idx="61">
                  <c:v>0.000000</c:v>
                </c:pt>
                <c:pt idx="62">
                  <c:v>0.000000</c:v>
                </c:pt>
                <c:pt idx="63">
                  <c:v>0.000000</c:v>
                </c:pt>
                <c:pt idx="64">
                  <c:v>0.000000</c:v>
                </c:pt>
                <c:pt idx="65">
                  <c:v>0.000000</c:v>
                </c:pt>
                <c:pt idx="66">
                  <c:v>0.000000</c:v>
                </c:pt>
                <c:pt idx="67">
                  <c:v>0.000000</c:v>
                </c:pt>
                <c:pt idx="68">
                  <c:v>0.000000</c:v>
                </c:pt>
                <c:pt idx="69">
                  <c:v>0.000000</c:v>
                </c:pt>
                <c:pt idx="70">
                  <c:v>0.000000</c:v>
                </c:pt>
                <c:pt idx="71">
                  <c:v>0.000000</c:v>
                </c:pt>
                <c:pt idx="72">
                  <c:v>0.000000</c:v>
                </c:pt>
                <c:pt idx="73">
                  <c:v>0.000000</c:v>
                </c:pt>
                <c:pt idx="74">
                  <c:v>0.000000</c:v>
                </c:pt>
                <c:pt idx="75">
                  <c:v>0.000000</c:v>
                </c:pt>
                <c:pt idx="76">
                  <c:v>0.000000</c:v>
                </c:pt>
                <c:pt idx="77">
                  <c:v>0.000000</c:v>
                </c:pt>
                <c:pt idx="78">
                  <c:v>0.000000</c:v>
                </c:pt>
                <c:pt idx="79">
                  <c:v>0.000000</c:v>
                </c:pt>
                <c:pt idx="80">
                  <c:v>0.000000</c:v>
                </c:pt>
                <c:pt idx="81">
                  <c:v>0.000000</c:v>
                </c:pt>
                <c:pt idx="82">
                  <c:v>0.000000</c:v>
                </c:pt>
                <c:pt idx="83">
                  <c:v>0.000000</c:v>
                </c:pt>
                <c:pt idx="84">
                  <c:v>0.000000</c:v>
                </c:pt>
                <c:pt idx="85">
                  <c:v>0.000000</c:v>
                </c:pt>
                <c:pt idx="86">
                  <c:v>0.000000</c:v>
                </c:pt>
                <c:pt idx="87">
                  <c:v>0.000000</c:v>
                </c:pt>
                <c:pt idx="88">
                  <c:v>0.000000</c:v>
                </c:pt>
                <c:pt idx="89">
                  <c:v>0.000000</c:v>
                </c:pt>
                <c:pt idx="90">
                  <c:v>0.000000</c:v>
                </c:pt>
                <c:pt idx="91">
                  <c:v>0.000000</c:v>
                </c:pt>
                <c:pt idx="92">
                  <c:v>0.000000</c:v>
                </c:pt>
                <c:pt idx="93">
                  <c:v>0.000000</c:v>
                </c:pt>
                <c:pt idx="94">
                  <c:v>0.000000</c:v>
                </c:pt>
                <c:pt idx="95">
                  <c:v>0.000000</c:v>
                </c:pt>
                <c:pt idx="96">
                  <c:v>0.000000</c:v>
                </c:pt>
                <c:pt idx="97">
                  <c:v>0.000000</c:v>
                </c:pt>
                <c:pt idx="98">
                  <c:v>0.000000</c:v>
                </c:pt>
                <c:pt idx="99">
                  <c:v>0.000000</c:v>
                </c:pt>
                <c:pt idx="100">
                  <c:v>0.000000</c:v>
                </c:pt>
              </c:numCache>
            </c:numRef>
          </c:yVal>
          <c:smooth val="0"/>
        </c:ser>
        <c:axId val="2094734552"/>
        <c:axId val="2094734553"/>
      </c:scatterChart>
      <c:valAx>
        <c:axId val="2094734552"/>
        <c:scaling>
          <c:orientation val="minMax"/>
          <c:max val="100"/>
          <c:min val="0"/>
        </c:scaling>
        <c:delete val="0"/>
        <c:axPos val="b"/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1" i="0" strike="noStrike" sz="1823" u="none">
                <a:solidFill>
                  <a:srgbClr val="000000"/>
                </a:solidFill>
                <a:latin typeface="MS Sans Serif"/>
              </a:defRPr>
            </a:pPr>
          </a:p>
        </c:txPr>
        <c:crossAx val="2094734553"/>
        <c:crosses val="autoZero"/>
        <c:crossBetween val="between"/>
        <c:majorUnit val="25"/>
        <c:minorUnit val="12.5"/>
      </c:valAx>
      <c:valAx>
        <c:axId val="2094734553"/>
        <c:scaling>
          <c:orientation val="minMax"/>
        </c:scaling>
        <c:delete val="0"/>
        <c:axPos val="l"/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1" i="0" strike="noStrike" sz="1823" u="none">
                <a:solidFill>
                  <a:srgbClr val="000000"/>
                </a:solidFill>
                <a:latin typeface="MS Sans Serif"/>
              </a:defRPr>
            </a:pPr>
          </a:p>
        </c:txPr>
        <c:crossAx val="2094734552"/>
        <c:crosses val="autoZero"/>
        <c:crossBetween val="between"/>
        <c:majorUnit val="0.0075"/>
        <c:minorUnit val="0.0037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0"/>
    <c:dispBlanksAs val="gap"/>
  </c:chart>
  <c:spPr>
    <a:noFill/>
    <a:ln w="12700" cap="flat">
      <a:solidFill>
        <a:srgbClr val="000000"/>
      </a:solidFill>
      <a:prstDash val="solid"/>
      <a:round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574425"/>
          <c:y val="0.0436706"/>
          <c:w val="0.930761"/>
          <c:h val="0.87963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  <c:size val="3"/>
            <c:spPr>
              <a:noFill/>
              <a:ln w="25400" cap="flat">
                <a:solidFill>
                  <a:srgbClr val="FF0000"/>
                </a:solidFill>
                <a:prstDash val="solid"/>
                <a:round/>
              </a:ln>
              <a:effectLst/>
            </c:spPr>
          </c:marker>
          <c:dLbls>
            <c:numFmt formatCode="0.####" sourceLinked="0"/>
            <c:txPr>
              <a:bodyPr/>
              <a:lstStyle/>
              <a:p>
                <a:pPr>
                  <a:defRPr b="0" i="0" strike="noStrike" sz="1303" u="none">
                    <a:solidFill>
                      <a:srgbClr val="000000"/>
                    </a:solidFill>
                    <a:latin typeface="MS Sans Serif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Sheet1!$B$2:$B$102</c:f>
              <c:numCache>
                <c:ptCount val="101"/>
                <c:pt idx="0">
                  <c:v>0.000000</c:v>
                </c:pt>
                <c:pt idx="1">
                  <c:v>0.950000</c:v>
                </c:pt>
                <c:pt idx="2">
                  <c:v>1.900000</c:v>
                </c:pt>
                <c:pt idx="3">
                  <c:v>2.850000</c:v>
                </c:pt>
                <c:pt idx="4">
                  <c:v>3.800000</c:v>
                </c:pt>
                <c:pt idx="5">
                  <c:v>4.750000</c:v>
                </c:pt>
                <c:pt idx="6">
                  <c:v>5.700000</c:v>
                </c:pt>
                <c:pt idx="7">
                  <c:v>6.650000</c:v>
                </c:pt>
                <c:pt idx="8">
                  <c:v>7.600000</c:v>
                </c:pt>
                <c:pt idx="9">
                  <c:v>8.550000</c:v>
                </c:pt>
                <c:pt idx="10">
                  <c:v>9.500000</c:v>
                </c:pt>
                <c:pt idx="11">
                  <c:v>10.450000</c:v>
                </c:pt>
                <c:pt idx="12">
                  <c:v>11.400000</c:v>
                </c:pt>
                <c:pt idx="13">
                  <c:v>12.350000</c:v>
                </c:pt>
                <c:pt idx="14">
                  <c:v>13.300000</c:v>
                </c:pt>
                <c:pt idx="15">
                  <c:v>14.250000</c:v>
                </c:pt>
                <c:pt idx="16">
                  <c:v>15.200000</c:v>
                </c:pt>
                <c:pt idx="17">
                  <c:v>16.150000</c:v>
                </c:pt>
                <c:pt idx="18">
                  <c:v>17.100000</c:v>
                </c:pt>
                <c:pt idx="19">
                  <c:v>18.050000</c:v>
                </c:pt>
                <c:pt idx="20">
                  <c:v>19.000000</c:v>
                </c:pt>
                <c:pt idx="21">
                  <c:v>19.950000</c:v>
                </c:pt>
                <c:pt idx="22">
                  <c:v>20.900000</c:v>
                </c:pt>
                <c:pt idx="23">
                  <c:v>21.850000</c:v>
                </c:pt>
                <c:pt idx="24">
                  <c:v>22.800000</c:v>
                </c:pt>
                <c:pt idx="25">
                  <c:v>23.750000</c:v>
                </c:pt>
                <c:pt idx="26">
                  <c:v>24.700000</c:v>
                </c:pt>
                <c:pt idx="27">
                  <c:v>25.650000</c:v>
                </c:pt>
                <c:pt idx="28">
                  <c:v>26.600000</c:v>
                </c:pt>
                <c:pt idx="29">
                  <c:v>27.550000</c:v>
                </c:pt>
                <c:pt idx="30">
                  <c:v>28.500000</c:v>
                </c:pt>
                <c:pt idx="31">
                  <c:v>29.450000</c:v>
                </c:pt>
                <c:pt idx="32">
                  <c:v>30.400000</c:v>
                </c:pt>
                <c:pt idx="33">
                  <c:v>31.350000</c:v>
                </c:pt>
                <c:pt idx="34">
                  <c:v>32.300000</c:v>
                </c:pt>
                <c:pt idx="35">
                  <c:v>33.250000</c:v>
                </c:pt>
                <c:pt idx="36">
                  <c:v>34.200000</c:v>
                </c:pt>
                <c:pt idx="37">
                  <c:v>35.150000</c:v>
                </c:pt>
                <c:pt idx="38">
                  <c:v>36.100000</c:v>
                </c:pt>
                <c:pt idx="39">
                  <c:v>37.050000</c:v>
                </c:pt>
                <c:pt idx="40">
                  <c:v>38.000000</c:v>
                </c:pt>
                <c:pt idx="41">
                  <c:v>38.950000</c:v>
                </c:pt>
                <c:pt idx="42">
                  <c:v>39.900000</c:v>
                </c:pt>
                <c:pt idx="43">
                  <c:v>40.850000</c:v>
                </c:pt>
                <c:pt idx="44">
                  <c:v>41.800000</c:v>
                </c:pt>
                <c:pt idx="45">
                  <c:v>42.750000</c:v>
                </c:pt>
                <c:pt idx="46">
                  <c:v>43.700000</c:v>
                </c:pt>
                <c:pt idx="47">
                  <c:v>44.650000</c:v>
                </c:pt>
                <c:pt idx="48">
                  <c:v>45.600000</c:v>
                </c:pt>
                <c:pt idx="49">
                  <c:v>46.550000</c:v>
                </c:pt>
                <c:pt idx="50">
                  <c:v>47.500000</c:v>
                </c:pt>
                <c:pt idx="51">
                  <c:v>48.450000</c:v>
                </c:pt>
                <c:pt idx="52">
                  <c:v>49.400000</c:v>
                </c:pt>
                <c:pt idx="53">
                  <c:v>50.350000</c:v>
                </c:pt>
                <c:pt idx="54">
                  <c:v>51.300000</c:v>
                </c:pt>
                <c:pt idx="55">
                  <c:v>52.250000</c:v>
                </c:pt>
                <c:pt idx="56">
                  <c:v>53.200000</c:v>
                </c:pt>
                <c:pt idx="57">
                  <c:v>54.150000</c:v>
                </c:pt>
                <c:pt idx="58">
                  <c:v>55.100000</c:v>
                </c:pt>
                <c:pt idx="59">
                  <c:v>56.050000</c:v>
                </c:pt>
                <c:pt idx="60">
                  <c:v>57.000000</c:v>
                </c:pt>
                <c:pt idx="61">
                  <c:v>57.950000</c:v>
                </c:pt>
                <c:pt idx="62">
                  <c:v>58.900000</c:v>
                </c:pt>
                <c:pt idx="63">
                  <c:v>59.850000</c:v>
                </c:pt>
                <c:pt idx="64">
                  <c:v>60.800000</c:v>
                </c:pt>
                <c:pt idx="65">
                  <c:v>61.750000</c:v>
                </c:pt>
                <c:pt idx="66">
                  <c:v>62.700000</c:v>
                </c:pt>
                <c:pt idx="67">
                  <c:v>63.650000</c:v>
                </c:pt>
                <c:pt idx="68">
                  <c:v>64.600000</c:v>
                </c:pt>
                <c:pt idx="69">
                  <c:v>65.550000</c:v>
                </c:pt>
                <c:pt idx="70">
                  <c:v>66.500000</c:v>
                </c:pt>
                <c:pt idx="71">
                  <c:v>67.450000</c:v>
                </c:pt>
                <c:pt idx="72">
                  <c:v>68.400000</c:v>
                </c:pt>
                <c:pt idx="73">
                  <c:v>69.350000</c:v>
                </c:pt>
                <c:pt idx="74">
                  <c:v>70.300000</c:v>
                </c:pt>
                <c:pt idx="75">
                  <c:v>71.250000</c:v>
                </c:pt>
                <c:pt idx="76">
                  <c:v>72.200000</c:v>
                </c:pt>
                <c:pt idx="77">
                  <c:v>73.150000</c:v>
                </c:pt>
                <c:pt idx="78">
                  <c:v>74.100000</c:v>
                </c:pt>
                <c:pt idx="79">
                  <c:v>75.050000</c:v>
                </c:pt>
                <c:pt idx="80">
                  <c:v>76.000000</c:v>
                </c:pt>
                <c:pt idx="81">
                  <c:v>76.950000</c:v>
                </c:pt>
                <c:pt idx="82">
                  <c:v>77.900000</c:v>
                </c:pt>
                <c:pt idx="83">
                  <c:v>78.850000</c:v>
                </c:pt>
                <c:pt idx="84">
                  <c:v>79.800000</c:v>
                </c:pt>
                <c:pt idx="85">
                  <c:v>80.750000</c:v>
                </c:pt>
                <c:pt idx="86">
                  <c:v>81.700000</c:v>
                </c:pt>
                <c:pt idx="87">
                  <c:v>82.650000</c:v>
                </c:pt>
                <c:pt idx="88">
                  <c:v>83.600000</c:v>
                </c:pt>
                <c:pt idx="89">
                  <c:v>84.550000</c:v>
                </c:pt>
                <c:pt idx="90">
                  <c:v>85.500000</c:v>
                </c:pt>
                <c:pt idx="91">
                  <c:v>86.450000</c:v>
                </c:pt>
                <c:pt idx="92">
                  <c:v>87.400000</c:v>
                </c:pt>
                <c:pt idx="93">
                  <c:v>88.350000</c:v>
                </c:pt>
                <c:pt idx="94">
                  <c:v>89.300000</c:v>
                </c:pt>
                <c:pt idx="95">
                  <c:v>90.250000</c:v>
                </c:pt>
                <c:pt idx="96">
                  <c:v>91.200000</c:v>
                </c:pt>
                <c:pt idx="97">
                  <c:v>92.150000</c:v>
                </c:pt>
                <c:pt idx="98">
                  <c:v>93.100000</c:v>
                </c:pt>
                <c:pt idx="99">
                  <c:v>94.050000</c:v>
                </c:pt>
                <c:pt idx="100">
                  <c:v>95.000000</c:v>
                </c:pt>
              </c:numCache>
            </c:numRef>
          </c:xVal>
          <c:yVal>
            <c:numRef>
              <c:f>Sheet1!$C$2:$C$102</c:f>
              <c:numCache>
                <c:ptCount val="101"/>
                <c:pt idx="0">
                  <c:v>0.000103</c:v>
                </c:pt>
                <c:pt idx="1">
                  <c:v>0.000127</c:v>
                </c:pt>
                <c:pt idx="2">
                  <c:v>0.000156</c:v>
                </c:pt>
                <c:pt idx="3">
                  <c:v>0.000190</c:v>
                </c:pt>
                <c:pt idx="4">
                  <c:v>0.000232</c:v>
                </c:pt>
                <c:pt idx="5">
                  <c:v>0.000281</c:v>
                </c:pt>
                <c:pt idx="6">
                  <c:v>0.000339</c:v>
                </c:pt>
                <c:pt idx="7">
                  <c:v>0.000408</c:v>
                </c:pt>
                <c:pt idx="8">
                  <c:v>0.000490</c:v>
                </c:pt>
                <c:pt idx="9">
                  <c:v>0.000584</c:v>
                </c:pt>
                <c:pt idx="10">
                  <c:v>0.000695</c:v>
                </c:pt>
                <c:pt idx="11">
                  <c:v>0.000823</c:v>
                </c:pt>
                <c:pt idx="12">
                  <c:v>0.000970</c:v>
                </c:pt>
                <c:pt idx="13">
                  <c:v>0.001140</c:v>
                </c:pt>
                <c:pt idx="14">
                  <c:v>0.001333</c:v>
                </c:pt>
                <c:pt idx="15">
                  <c:v>0.001554</c:v>
                </c:pt>
                <c:pt idx="16">
                  <c:v>0.001803</c:v>
                </c:pt>
                <c:pt idx="17">
                  <c:v>0.002084</c:v>
                </c:pt>
                <c:pt idx="18">
                  <c:v>0.002400</c:v>
                </c:pt>
                <c:pt idx="19">
                  <c:v>0.002752</c:v>
                </c:pt>
                <c:pt idx="20">
                  <c:v>0.003143</c:v>
                </c:pt>
                <c:pt idx="21">
                  <c:v>0.003575</c:v>
                </c:pt>
                <c:pt idx="22">
                  <c:v>0.004051</c:v>
                </c:pt>
                <c:pt idx="23">
                  <c:v>0.004571</c:v>
                </c:pt>
                <c:pt idx="24">
                  <c:v>0.005138</c:v>
                </c:pt>
                <c:pt idx="25">
                  <c:v>0.005752</c:v>
                </c:pt>
                <c:pt idx="26">
                  <c:v>0.006413</c:v>
                </c:pt>
                <c:pt idx="27">
                  <c:v>0.007122</c:v>
                </c:pt>
                <c:pt idx="28">
                  <c:v>0.007877</c:v>
                </c:pt>
                <c:pt idx="29">
                  <c:v>0.008678</c:v>
                </c:pt>
                <c:pt idx="30">
                  <c:v>0.009521</c:v>
                </c:pt>
                <c:pt idx="31">
                  <c:v>0.010405</c:v>
                </c:pt>
                <c:pt idx="32">
                  <c:v>0.011326</c:v>
                </c:pt>
                <c:pt idx="33">
                  <c:v>0.012278</c:v>
                </c:pt>
                <c:pt idx="34">
                  <c:v>0.013258</c:v>
                </c:pt>
                <c:pt idx="35">
                  <c:v>0.014258</c:v>
                </c:pt>
                <c:pt idx="36">
                  <c:v>0.015272</c:v>
                </c:pt>
                <c:pt idx="37">
                  <c:v>0.016293</c:v>
                </c:pt>
                <c:pt idx="38">
                  <c:v>0.017312</c:v>
                </c:pt>
                <c:pt idx="39">
                  <c:v>0.018322</c:v>
                </c:pt>
                <c:pt idx="40">
                  <c:v>0.019313</c:v>
                </c:pt>
                <c:pt idx="41">
                  <c:v>0.020276</c:v>
                </c:pt>
                <c:pt idx="42">
                  <c:v>0.021202</c:v>
                </c:pt>
                <c:pt idx="43">
                  <c:v>0.022081</c:v>
                </c:pt>
                <c:pt idx="44">
                  <c:v>0.022905</c:v>
                </c:pt>
                <c:pt idx="45">
                  <c:v>0.023664</c:v>
                </c:pt>
                <c:pt idx="46">
                  <c:v>0.024351</c:v>
                </c:pt>
                <c:pt idx="47">
                  <c:v>0.024957</c:v>
                </c:pt>
                <c:pt idx="48">
                  <c:v>0.025476</c:v>
                </c:pt>
                <c:pt idx="49">
                  <c:v>0.025902</c:v>
                </c:pt>
                <c:pt idx="50">
                  <c:v>0.026229</c:v>
                </c:pt>
                <c:pt idx="51">
                  <c:v>0.026455</c:v>
                </c:pt>
                <c:pt idx="52">
                  <c:v>0.026575</c:v>
                </c:pt>
                <c:pt idx="53">
                  <c:v>0.026589</c:v>
                </c:pt>
                <c:pt idx="54">
                  <c:v>0.026496</c:v>
                </c:pt>
                <c:pt idx="55">
                  <c:v>0.026299</c:v>
                </c:pt>
                <c:pt idx="56">
                  <c:v>0.025998</c:v>
                </c:pt>
                <c:pt idx="57">
                  <c:v>0.025597</c:v>
                </c:pt>
                <c:pt idx="58">
                  <c:v>0.025102</c:v>
                </c:pt>
                <c:pt idx="59">
                  <c:v>0.024518</c:v>
                </c:pt>
                <c:pt idx="60">
                  <c:v>0.023852</c:v>
                </c:pt>
                <c:pt idx="61">
                  <c:v>0.023111</c:v>
                </c:pt>
                <c:pt idx="62">
                  <c:v>0.022304</c:v>
                </c:pt>
                <c:pt idx="63">
                  <c:v>0.021438</c:v>
                </c:pt>
                <c:pt idx="64">
                  <c:v>0.020523</c:v>
                </c:pt>
                <c:pt idx="65">
                  <c:v>0.019569</c:v>
                </c:pt>
                <c:pt idx="66">
                  <c:v>0.018585</c:v>
                </c:pt>
                <c:pt idx="67">
                  <c:v>0.017579</c:v>
                </c:pt>
                <c:pt idx="68">
                  <c:v>0.016561</c:v>
                </c:pt>
                <c:pt idx="69">
                  <c:v>0.015540</c:v>
                </c:pt>
                <c:pt idx="70">
                  <c:v>0.014523</c:v>
                </c:pt>
                <c:pt idx="71">
                  <c:v>0.013519</c:v>
                </c:pt>
                <c:pt idx="72">
                  <c:v>0.012534</c:v>
                </c:pt>
                <c:pt idx="73">
                  <c:v>0.011573</c:v>
                </c:pt>
                <c:pt idx="74">
                  <c:v>0.010644</c:v>
                </c:pt>
                <c:pt idx="75">
                  <c:v>0.009750</c:v>
                </c:pt>
                <c:pt idx="76">
                  <c:v>0.008896</c:v>
                </c:pt>
                <c:pt idx="77">
                  <c:v>0.008084</c:v>
                </c:pt>
                <c:pt idx="78">
                  <c:v>0.007316</c:v>
                </c:pt>
                <c:pt idx="79">
                  <c:v>0.006595</c:v>
                </c:pt>
                <c:pt idx="80">
                  <c:v>0.005921</c:v>
                </c:pt>
                <c:pt idx="81">
                  <c:v>0.005295</c:v>
                </c:pt>
                <c:pt idx="82">
                  <c:v>0.004716</c:v>
                </c:pt>
                <c:pt idx="83">
                  <c:v>0.004184</c:v>
                </c:pt>
                <c:pt idx="84">
                  <c:v>0.003696</c:v>
                </c:pt>
                <c:pt idx="85">
                  <c:v>0.003253</c:v>
                </c:pt>
                <c:pt idx="86">
                  <c:v>0.002851</c:v>
                </c:pt>
                <c:pt idx="87">
                  <c:v>0.002489</c:v>
                </c:pt>
                <c:pt idx="88">
                  <c:v>0.002164</c:v>
                </c:pt>
                <c:pt idx="89">
                  <c:v>0.001874</c:v>
                </c:pt>
                <c:pt idx="90">
                  <c:v>0.001616</c:v>
                </c:pt>
                <c:pt idx="91">
                  <c:v>0.001389</c:v>
                </c:pt>
                <c:pt idx="92">
                  <c:v>0.001188</c:v>
                </c:pt>
                <c:pt idx="93">
                  <c:v>0.001013</c:v>
                </c:pt>
                <c:pt idx="94">
                  <c:v>0.000859</c:v>
                </c:pt>
                <c:pt idx="95">
                  <c:v>0.000727</c:v>
                </c:pt>
                <c:pt idx="96">
                  <c:v>0.000612</c:v>
                </c:pt>
                <c:pt idx="97">
                  <c:v>0.000513</c:v>
                </c:pt>
                <c:pt idx="98">
                  <c:v>0.000429</c:v>
                </c:pt>
                <c:pt idx="99">
                  <c:v>0.000357</c:v>
                </c:pt>
                <c:pt idx="100">
                  <c:v>0.000295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Series2</c:v>
                </c:pt>
              </c:strCache>
            </c:strRef>
          </c:tx>
          <c:spPr>
            <a:noFill/>
            <a:ln w="25400" cap="flat">
              <a:solidFill>
                <a:srgbClr val="008000"/>
              </a:solidFill>
              <a:prstDash val="solid"/>
              <a:round/>
            </a:ln>
            <a:effectLst/>
          </c:spPr>
          <c:marker>
            <c:symbol val="none"/>
            <c:size val="3"/>
            <c:spPr>
              <a:noFill/>
              <a:ln w="25400" cap="flat">
                <a:solidFill>
                  <a:srgbClr val="008000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303" u="none">
                    <a:solidFill>
                      <a:srgbClr val="000000"/>
                    </a:solidFill>
                    <a:latin typeface="MS Sans Serif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Sheet1!$D$2:$D$102</c:f>
              <c:numCache>
                <c:ptCount val="101"/>
                <c:pt idx="0">
                  <c:v>0.000000</c:v>
                </c:pt>
                <c:pt idx="1">
                  <c:v>0.950000</c:v>
                </c:pt>
                <c:pt idx="2">
                  <c:v>1.900000</c:v>
                </c:pt>
                <c:pt idx="3">
                  <c:v>2.850000</c:v>
                </c:pt>
                <c:pt idx="4">
                  <c:v>3.800000</c:v>
                </c:pt>
                <c:pt idx="5">
                  <c:v>4.750000</c:v>
                </c:pt>
                <c:pt idx="6">
                  <c:v>5.700000</c:v>
                </c:pt>
                <c:pt idx="7">
                  <c:v>6.650000</c:v>
                </c:pt>
                <c:pt idx="8">
                  <c:v>7.600000</c:v>
                </c:pt>
                <c:pt idx="9">
                  <c:v>8.550000</c:v>
                </c:pt>
                <c:pt idx="10">
                  <c:v>9.500000</c:v>
                </c:pt>
                <c:pt idx="11">
                  <c:v>10.450000</c:v>
                </c:pt>
                <c:pt idx="12">
                  <c:v>11.400000</c:v>
                </c:pt>
                <c:pt idx="13">
                  <c:v>12.350000</c:v>
                </c:pt>
                <c:pt idx="14">
                  <c:v>13.300000</c:v>
                </c:pt>
                <c:pt idx="15">
                  <c:v>14.250000</c:v>
                </c:pt>
                <c:pt idx="16">
                  <c:v>15.200000</c:v>
                </c:pt>
                <c:pt idx="17">
                  <c:v>16.150000</c:v>
                </c:pt>
                <c:pt idx="18">
                  <c:v>17.100000</c:v>
                </c:pt>
                <c:pt idx="19">
                  <c:v>18.050000</c:v>
                </c:pt>
                <c:pt idx="20">
                  <c:v>19.000000</c:v>
                </c:pt>
                <c:pt idx="21">
                  <c:v>19.950000</c:v>
                </c:pt>
                <c:pt idx="22">
                  <c:v>20.900000</c:v>
                </c:pt>
                <c:pt idx="23">
                  <c:v>21.850000</c:v>
                </c:pt>
                <c:pt idx="24">
                  <c:v>22.800000</c:v>
                </c:pt>
                <c:pt idx="25">
                  <c:v>23.750000</c:v>
                </c:pt>
                <c:pt idx="26">
                  <c:v>24.700000</c:v>
                </c:pt>
                <c:pt idx="27">
                  <c:v>25.650000</c:v>
                </c:pt>
                <c:pt idx="28">
                  <c:v>26.600000</c:v>
                </c:pt>
                <c:pt idx="29">
                  <c:v>27.550000</c:v>
                </c:pt>
                <c:pt idx="30">
                  <c:v>28.500000</c:v>
                </c:pt>
                <c:pt idx="31">
                  <c:v>29.450000</c:v>
                </c:pt>
                <c:pt idx="32">
                  <c:v>30.400000</c:v>
                </c:pt>
                <c:pt idx="33">
                  <c:v>31.350000</c:v>
                </c:pt>
                <c:pt idx="34">
                  <c:v>32.300000</c:v>
                </c:pt>
                <c:pt idx="35">
                  <c:v>33.250000</c:v>
                </c:pt>
                <c:pt idx="36">
                  <c:v>34.200000</c:v>
                </c:pt>
                <c:pt idx="37">
                  <c:v>35.150000</c:v>
                </c:pt>
                <c:pt idx="38">
                  <c:v>36.100000</c:v>
                </c:pt>
                <c:pt idx="39">
                  <c:v>37.050000</c:v>
                </c:pt>
                <c:pt idx="40">
                  <c:v>38.000000</c:v>
                </c:pt>
                <c:pt idx="41">
                  <c:v>38.950000</c:v>
                </c:pt>
                <c:pt idx="42">
                  <c:v>39.900000</c:v>
                </c:pt>
                <c:pt idx="43">
                  <c:v>40.850000</c:v>
                </c:pt>
                <c:pt idx="44">
                  <c:v>41.800000</c:v>
                </c:pt>
                <c:pt idx="45">
                  <c:v>42.750000</c:v>
                </c:pt>
                <c:pt idx="46">
                  <c:v>43.700000</c:v>
                </c:pt>
                <c:pt idx="47">
                  <c:v>44.650000</c:v>
                </c:pt>
                <c:pt idx="48">
                  <c:v>45.600000</c:v>
                </c:pt>
                <c:pt idx="49">
                  <c:v>46.550000</c:v>
                </c:pt>
                <c:pt idx="50">
                  <c:v>47.500000</c:v>
                </c:pt>
                <c:pt idx="51">
                  <c:v>48.450000</c:v>
                </c:pt>
                <c:pt idx="52">
                  <c:v>49.400000</c:v>
                </c:pt>
                <c:pt idx="53">
                  <c:v>50.350000</c:v>
                </c:pt>
                <c:pt idx="54">
                  <c:v>51.300000</c:v>
                </c:pt>
                <c:pt idx="55">
                  <c:v>52.250000</c:v>
                </c:pt>
                <c:pt idx="56">
                  <c:v>53.200000</c:v>
                </c:pt>
                <c:pt idx="57">
                  <c:v>54.150000</c:v>
                </c:pt>
                <c:pt idx="58">
                  <c:v>55.100000</c:v>
                </c:pt>
                <c:pt idx="59">
                  <c:v>56.050000</c:v>
                </c:pt>
                <c:pt idx="60">
                  <c:v>57.000000</c:v>
                </c:pt>
                <c:pt idx="61">
                  <c:v>57.950000</c:v>
                </c:pt>
                <c:pt idx="62">
                  <c:v>58.900000</c:v>
                </c:pt>
                <c:pt idx="63">
                  <c:v>59.850000</c:v>
                </c:pt>
                <c:pt idx="64">
                  <c:v>60.800000</c:v>
                </c:pt>
                <c:pt idx="65">
                  <c:v>61.750000</c:v>
                </c:pt>
                <c:pt idx="66">
                  <c:v>62.700000</c:v>
                </c:pt>
                <c:pt idx="67">
                  <c:v>63.650000</c:v>
                </c:pt>
                <c:pt idx="68">
                  <c:v>64.600000</c:v>
                </c:pt>
                <c:pt idx="69">
                  <c:v>65.550000</c:v>
                </c:pt>
                <c:pt idx="70">
                  <c:v>66.500000</c:v>
                </c:pt>
                <c:pt idx="71">
                  <c:v>67.450000</c:v>
                </c:pt>
                <c:pt idx="72">
                  <c:v>68.400000</c:v>
                </c:pt>
                <c:pt idx="73">
                  <c:v>69.350000</c:v>
                </c:pt>
                <c:pt idx="74">
                  <c:v>70.300000</c:v>
                </c:pt>
                <c:pt idx="75">
                  <c:v>71.250000</c:v>
                </c:pt>
                <c:pt idx="76">
                  <c:v>72.200000</c:v>
                </c:pt>
                <c:pt idx="77">
                  <c:v>73.150000</c:v>
                </c:pt>
                <c:pt idx="78">
                  <c:v>74.100000</c:v>
                </c:pt>
                <c:pt idx="79">
                  <c:v>75.050000</c:v>
                </c:pt>
                <c:pt idx="80">
                  <c:v>76.000000</c:v>
                </c:pt>
                <c:pt idx="81">
                  <c:v>76.950000</c:v>
                </c:pt>
                <c:pt idx="82">
                  <c:v>77.900000</c:v>
                </c:pt>
                <c:pt idx="83">
                  <c:v>78.850000</c:v>
                </c:pt>
                <c:pt idx="84">
                  <c:v>79.800000</c:v>
                </c:pt>
                <c:pt idx="85">
                  <c:v>80.750000</c:v>
                </c:pt>
                <c:pt idx="86">
                  <c:v>81.700000</c:v>
                </c:pt>
                <c:pt idx="87">
                  <c:v>82.650000</c:v>
                </c:pt>
                <c:pt idx="88">
                  <c:v>83.600000</c:v>
                </c:pt>
                <c:pt idx="89">
                  <c:v>84.550000</c:v>
                </c:pt>
                <c:pt idx="90">
                  <c:v>85.500000</c:v>
                </c:pt>
                <c:pt idx="91">
                  <c:v>86.450000</c:v>
                </c:pt>
                <c:pt idx="92">
                  <c:v>87.400000</c:v>
                </c:pt>
                <c:pt idx="93">
                  <c:v>88.350000</c:v>
                </c:pt>
                <c:pt idx="94">
                  <c:v>89.300000</c:v>
                </c:pt>
                <c:pt idx="95">
                  <c:v>90.250000</c:v>
                </c:pt>
                <c:pt idx="96">
                  <c:v>91.200000</c:v>
                </c:pt>
                <c:pt idx="97">
                  <c:v>92.150000</c:v>
                </c:pt>
                <c:pt idx="98">
                  <c:v>93.100000</c:v>
                </c:pt>
                <c:pt idx="99">
                  <c:v>94.050000</c:v>
                </c:pt>
                <c:pt idx="100">
                  <c:v>95.000000</c:v>
                </c:pt>
              </c:numCache>
            </c:numRef>
          </c:xVal>
          <c:yVal>
            <c:numRef>
              <c:f>Sheet1!$E$2:$E$102</c:f>
              <c:numCache>
                <c:ptCount val="101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  <c:pt idx="15">
                  <c:v>0.000000</c:v>
                </c:pt>
                <c:pt idx="16">
                  <c:v>0.000000</c:v>
                </c:pt>
                <c:pt idx="17">
                  <c:v>0.000000</c:v>
                </c:pt>
                <c:pt idx="18">
                  <c:v>0.000000</c:v>
                </c:pt>
                <c:pt idx="19">
                  <c:v>0.000000</c:v>
                </c:pt>
                <c:pt idx="20">
                  <c:v>0.000000</c:v>
                </c:pt>
                <c:pt idx="21">
                  <c:v>0.000000</c:v>
                </c:pt>
                <c:pt idx="22">
                  <c:v>0.000000</c:v>
                </c:pt>
                <c:pt idx="23">
                  <c:v>0.000000</c:v>
                </c:pt>
                <c:pt idx="24">
                  <c:v>0.000000</c:v>
                </c:pt>
                <c:pt idx="25">
                  <c:v>0.000000</c:v>
                </c:pt>
                <c:pt idx="26">
                  <c:v>0.000000</c:v>
                </c:pt>
                <c:pt idx="27">
                  <c:v>0.000000</c:v>
                </c:pt>
                <c:pt idx="28">
                  <c:v>0.000000</c:v>
                </c:pt>
                <c:pt idx="29">
                  <c:v>0.000000</c:v>
                </c:pt>
                <c:pt idx="30">
                  <c:v>0.000000</c:v>
                </c:pt>
                <c:pt idx="31">
                  <c:v>0.000000</c:v>
                </c:pt>
                <c:pt idx="32">
                  <c:v>0.000000</c:v>
                </c:pt>
                <c:pt idx="33">
                  <c:v>0.000000</c:v>
                </c:pt>
                <c:pt idx="34">
                  <c:v>0.000000</c:v>
                </c:pt>
                <c:pt idx="35">
                  <c:v>0.000000</c:v>
                </c:pt>
                <c:pt idx="36">
                  <c:v>0.000000</c:v>
                </c:pt>
                <c:pt idx="37">
                  <c:v>0.000000</c:v>
                </c:pt>
                <c:pt idx="38">
                  <c:v>0.000000</c:v>
                </c:pt>
                <c:pt idx="39">
                  <c:v>0.000000</c:v>
                </c:pt>
                <c:pt idx="40">
                  <c:v>0.000000</c:v>
                </c:pt>
                <c:pt idx="41">
                  <c:v>0.000000</c:v>
                </c:pt>
                <c:pt idx="42">
                  <c:v>0.000000</c:v>
                </c:pt>
                <c:pt idx="43">
                  <c:v>0.000000</c:v>
                </c:pt>
                <c:pt idx="44">
                  <c:v>0.000000</c:v>
                </c:pt>
                <c:pt idx="45">
                  <c:v>0.000000</c:v>
                </c:pt>
                <c:pt idx="46">
                  <c:v>0.000000</c:v>
                </c:pt>
                <c:pt idx="47">
                  <c:v>0.000000</c:v>
                </c:pt>
                <c:pt idx="48">
                  <c:v>0.000000</c:v>
                </c:pt>
                <c:pt idx="49">
                  <c:v>0.000000</c:v>
                </c:pt>
                <c:pt idx="50">
                  <c:v>0.000000</c:v>
                </c:pt>
                <c:pt idx="51">
                  <c:v>0.000000</c:v>
                </c:pt>
                <c:pt idx="52">
                  <c:v>0.000000</c:v>
                </c:pt>
                <c:pt idx="53">
                  <c:v>0.000000</c:v>
                </c:pt>
                <c:pt idx="54">
                  <c:v>0.000000</c:v>
                </c:pt>
                <c:pt idx="55">
                  <c:v>0.000000</c:v>
                </c:pt>
                <c:pt idx="56">
                  <c:v>0.000000</c:v>
                </c:pt>
                <c:pt idx="57">
                  <c:v>0.000000</c:v>
                </c:pt>
                <c:pt idx="58">
                  <c:v>0.000000</c:v>
                </c:pt>
                <c:pt idx="59">
                  <c:v>0.000000</c:v>
                </c:pt>
                <c:pt idx="60">
                  <c:v>0.000000</c:v>
                </c:pt>
                <c:pt idx="61">
                  <c:v>0.000000</c:v>
                </c:pt>
                <c:pt idx="62">
                  <c:v>0.000000</c:v>
                </c:pt>
                <c:pt idx="63">
                  <c:v>0.000000</c:v>
                </c:pt>
                <c:pt idx="64">
                  <c:v>0.000000</c:v>
                </c:pt>
                <c:pt idx="65">
                  <c:v>0.000000</c:v>
                </c:pt>
                <c:pt idx="66">
                  <c:v>0.000000</c:v>
                </c:pt>
                <c:pt idx="67">
                  <c:v>0.000000</c:v>
                </c:pt>
                <c:pt idx="68">
                  <c:v>0.000000</c:v>
                </c:pt>
                <c:pt idx="69">
                  <c:v>0.000000</c:v>
                </c:pt>
                <c:pt idx="70">
                  <c:v>0.000000</c:v>
                </c:pt>
                <c:pt idx="71">
                  <c:v>0.000000</c:v>
                </c:pt>
                <c:pt idx="72">
                  <c:v>0.000000</c:v>
                </c:pt>
                <c:pt idx="73">
                  <c:v>0.000000</c:v>
                </c:pt>
                <c:pt idx="74">
                  <c:v>0.000000</c:v>
                </c:pt>
                <c:pt idx="75">
                  <c:v>0.000000</c:v>
                </c:pt>
                <c:pt idx="76">
                  <c:v>0.000000</c:v>
                </c:pt>
                <c:pt idx="77">
                  <c:v>0.000000</c:v>
                </c:pt>
                <c:pt idx="78">
                  <c:v>0.000000</c:v>
                </c:pt>
                <c:pt idx="79">
                  <c:v>0.000000</c:v>
                </c:pt>
                <c:pt idx="80">
                  <c:v>0.000000</c:v>
                </c:pt>
                <c:pt idx="81">
                  <c:v>0.000000</c:v>
                </c:pt>
                <c:pt idx="82">
                  <c:v>0.000000</c:v>
                </c:pt>
                <c:pt idx="83">
                  <c:v>0.000000</c:v>
                </c:pt>
                <c:pt idx="84">
                  <c:v>0.000000</c:v>
                </c:pt>
                <c:pt idx="85">
                  <c:v>0.000000</c:v>
                </c:pt>
                <c:pt idx="86">
                  <c:v>0.000000</c:v>
                </c:pt>
                <c:pt idx="87">
                  <c:v>0.000000</c:v>
                </c:pt>
                <c:pt idx="88">
                  <c:v>0.000000</c:v>
                </c:pt>
                <c:pt idx="89">
                  <c:v>0.000000</c:v>
                </c:pt>
                <c:pt idx="90">
                  <c:v>0.000000</c:v>
                </c:pt>
                <c:pt idx="91">
                  <c:v>0.000000</c:v>
                </c:pt>
                <c:pt idx="92">
                  <c:v>0.000000</c:v>
                </c:pt>
                <c:pt idx="93">
                  <c:v>0.000000</c:v>
                </c:pt>
                <c:pt idx="94">
                  <c:v>0.000000</c:v>
                </c:pt>
                <c:pt idx="95">
                  <c:v>0.000000</c:v>
                </c:pt>
                <c:pt idx="96">
                  <c:v>0.000000</c:v>
                </c:pt>
                <c:pt idx="97">
                  <c:v>0.000000</c:v>
                </c:pt>
                <c:pt idx="98">
                  <c:v>0.000000</c:v>
                </c:pt>
                <c:pt idx="99">
                  <c:v>0.000000</c:v>
                </c:pt>
                <c:pt idx="100">
                  <c:v>0.000000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Series3</c:v>
                </c:pt>
              </c:strCache>
            </c:strRef>
          </c:tx>
          <c:spPr>
            <a:noFill/>
            <a:ln w="12700" cap="flat">
              <a:noFill/>
              <a:miter lim="400000"/>
            </a:ln>
            <a:effectLst/>
          </c:spPr>
          <c:marker>
            <c:symbol val="none"/>
            <c:size val="4"/>
            <c:spPr>
              <a:noFill/>
              <a:ln w="12700" cap="flat">
                <a:noFill/>
                <a:miter lim="400000"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303" u="none">
                    <a:solidFill>
                      <a:srgbClr val="000000"/>
                    </a:solidFill>
                    <a:latin typeface="MS Sans Serif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Sheet1!$F$2:$F$102</c:f>
              <c:numCache>
                <c:ptCount val="101"/>
                <c:pt idx="0">
                  <c:v>0.000000</c:v>
                </c:pt>
                <c:pt idx="1">
                  <c:v>0.950000</c:v>
                </c:pt>
                <c:pt idx="2">
                  <c:v>1.900000</c:v>
                </c:pt>
                <c:pt idx="3">
                  <c:v>2.850000</c:v>
                </c:pt>
                <c:pt idx="4">
                  <c:v>3.800000</c:v>
                </c:pt>
                <c:pt idx="5">
                  <c:v>4.750000</c:v>
                </c:pt>
                <c:pt idx="6">
                  <c:v>5.700000</c:v>
                </c:pt>
                <c:pt idx="7">
                  <c:v>6.650000</c:v>
                </c:pt>
                <c:pt idx="8">
                  <c:v>7.600000</c:v>
                </c:pt>
                <c:pt idx="9">
                  <c:v>8.550000</c:v>
                </c:pt>
                <c:pt idx="10">
                  <c:v>9.500000</c:v>
                </c:pt>
                <c:pt idx="11">
                  <c:v>10.450000</c:v>
                </c:pt>
                <c:pt idx="12">
                  <c:v>11.400000</c:v>
                </c:pt>
                <c:pt idx="13">
                  <c:v>12.350000</c:v>
                </c:pt>
                <c:pt idx="14">
                  <c:v>13.300000</c:v>
                </c:pt>
                <c:pt idx="15">
                  <c:v>14.250000</c:v>
                </c:pt>
                <c:pt idx="16">
                  <c:v>15.200000</c:v>
                </c:pt>
                <c:pt idx="17">
                  <c:v>16.150000</c:v>
                </c:pt>
                <c:pt idx="18">
                  <c:v>17.100000</c:v>
                </c:pt>
                <c:pt idx="19">
                  <c:v>18.050000</c:v>
                </c:pt>
                <c:pt idx="20">
                  <c:v>19.000000</c:v>
                </c:pt>
                <c:pt idx="21">
                  <c:v>19.950000</c:v>
                </c:pt>
                <c:pt idx="22">
                  <c:v>20.900000</c:v>
                </c:pt>
                <c:pt idx="23">
                  <c:v>21.850000</c:v>
                </c:pt>
                <c:pt idx="24">
                  <c:v>22.800000</c:v>
                </c:pt>
                <c:pt idx="25">
                  <c:v>23.750000</c:v>
                </c:pt>
                <c:pt idx="26">
                  <c:v>24.700000</c:v>
                </c:pt>
                <c:pt idx="27">
                  <c:v>25.650000</c:v>
                </c:pt>
                <c:pt idx="28">
                  <c:v>26.600000</c:v>
                </c:pt>
                <c:pt idx="29">
                  <c:v>27.550000</c:v>
                </c:pt>
                <c:pt idx="30">
                  <c:v>28.500000</c:v>
                </c:pt>
                <c:pt idx="31">
                  <c:v>29.450000</c:v>
                </c:pt>
                <c:pt idx="32">
                  <c:v>30.400000</c:v>
                </c:pt>
                <c:pt idx="33">
                  <c:v>31.350000</c:v>
                </c:pt>
                <c:pt idx="34">
                  <c:v>32.300000</c:v>
                </c:pt>
                <c:pt idx="35">
                  <c:v>33.250000</c:v>
                </c:pt>
                <c:pt idx="36">
                  <c:v>34.200000</c:v>
                </c:pt>
                <c:pt idx="37">
                  <c:v>35.150000</c:v>
                </c:pt>
                <c:pt idx="38">
                  <c:v>36.100000</c:v>
                </c:pt>
                <c:pt idx="39">
                  <c:v>37.050000</c:v>
                </c:pt>
                <c:pt idx="40">
                  <c:v>38.000000</c:v>
                </c:pt>
                <c:pt idx="41">
                  <c:v>38.950000</c:v>
                </c:pt>
                <c:pt idx="42">
                  <c:v>39.900000</c:v>
                </c:pt>
                <c:pt idx="43">
                  <c:v>40.850000</c:v>
                </c:pt>
                <c:pt idx="44">
                  <c:v>41.800000</c:v>
                </c:pt>
                <c:pt idx="45">
                  <c:v>42.750000</c:v>
                </c:pt>
                <c:pt idx="46">
                  <c:v>43.700000</c:v>
                </c:pt>
                <c:pt idx="47">
                  <c:v>44.650000</c:v>
                </c:pt>
                <c:pt idx="48">
                  <c:v>45.600000</c:v>
                </c:pt>
                <c:pt idx="49">
                  <c:v>46.550000</c:v>
                </c:pt>
                <c:pt idx="50">
                  <c:v>47.500000</c:v>
                </c:pt>
                <c:pt idx="51">
                  <c:v>48.450000</c:v>
                </c:pt>
                <c:pt idx="52">
                  <c:v>49.400000</c:v>
                </c:pt>
                <c:pt idx="53">
                  <c:v>50.350000</c:v>
                </c:pt>
                <c:pt idx="54">
                  <c:v>51.300000</c:v>
                </c:pt>
                <c:pt idx="55">
                  <c:v>52.250000</c:v>
                </c:pt>
                <c:pt idx="56">
                  <c:v>53.200000</c:v>
                </c:pt>
                <c:pt idx="57">
                  <c:v>54.150000</c:v>
                </c:pt>
                <c:pt idx="58">
                  <c:v>55.100000</c:v>
                </c:pt>
                <c:pt idx="59">
                  <c:v>56.050000</c:v>
                </c:pt>
                <c:pt idx="60">
                  <c:v>57.000000</c:v>
                </c:pt>
                <c:pt idx="61">
                  <c:v>57.950000</c:v>
                </c:pt>
                <c:pt idx="62">
                  <c:v>58.900000</c:v>
                </c:pt>
                <c:pt idx="63">
                  <c:v>59.850000</c:v>
                </c:pt>
                <c:pt idx="64">
                  <c:v>60.800000</c:v>
                </c:pt>
                <c:pt idx="65">
                  <c:v>61.750000</c:v>
                </c:pt>
                <c:pt idx="66">
                  <c:v>62.700000</c:v>
                </c:pt>
                <c:pt idx="67">
                  <c:v>63.650000</c:v>
                </c:pt>
                <c:pt idx="68">
                  <c:v>64.600000</c:v>
                </c:pt>
                <c:pt idx="69">
                  <c:v>65.550000</c:v>
                </c:pt>
                <c:pt idx="70">
                  <c:v>66.500000</c:v>
                </c:pt>
                <c:pt idx="71">
                  <c:v>67.450000</c:v>
                </c:pt>
                <c:pt idx="72">
                  <c:v>68.400000</c:v>
                </c:pt>
                <c:pt idx="73">
                  <c:v>69.350000</c:v>
                </c:pt>
                <c:pt idx="74">
                  <c:v>70.300000</c:v>
                </c:pt>
                <c:pt idx="75">
                  <c:v>71.250000</c:v>
                </c:pt>
                <c:pt idx="76">
                  <c:v>72.200000</c:v>
                </c:pt>
                <c:pt idx="77">
                  <c:v>73.150000</c:v>
                </c:pt>
                <c:pt idx="78">
                  <c:v>74.100000</c:v>
                </c:pt>
                <c:pt idx="79">
                  <c:v>75.050000</c:v>
                </c:pt>
                <c:pt idx="80">
                  <c:v>76.000000</c:v>
                </c:pt>
                <c:pt idx="81">
                  <c:v>76.950000</c:v>
                </c:pt>
                <c:pt idx="82">
                  <c:v>77.900000</c:v>
                </c:pt>
                <c:pt idx="83">
                  <c:v>78.850000</c:v>
                </c:pt>
                <c:pt idx="84">
                  <c:v>79.800000</c:v>
                </c:pt>
                <c:pt idx="85">
                  <c:v>80.750000</c:v>
                </c:pt>
                <c:pt idx="86">
                  <c:v>81.700000</c:v>
                </c:pt>
                <c:pt idx="87">
                  <c:v>82.650000</c:v>
                </c:pt>
                <c:pt idx="88">
                  <c:v>83.600000</c:v>
                </c:pt>
                <c:pt idx="89">
                  <c:v>84.550000</c:v>
                </c:pt>
                <c:pt idx="90">
                  <c:v>85.500000</c:v>
                </c:pt>
                <c:pt idx="91">
                  <c:v>86.450000</c:v>
                </c:pt>
                <c:pt idx="92">
                  <c:v>87.400000</c:v>
                </c:pt>
                <c:pt idx="93">
                  <c:v>88.350000</c:v>
                </c:pt>
                <c:pt idx="94">
                  <c:v>89.300000</c:v>
                </c:pt>
                <c:pt idx="95">
                  <c:v>90.250000</c:v>
                </c:pt>
                <c:pt idx="96">
                  <c:v>91.200000</c:v>
                </c:pt>
                <c:pt idx="97">
                  <c:v>92.150000</c:v>
                </c:pt>
                <c:pt idx="98">
                  <c:v>93.100000</c:v>
                </c:pt>
                <c:pt idx="99">
                  <c:v>94.050000</c:v>
                </c:pt>
                <c:pt idx="100">
                  <c:v>95.000000</c:v>
                </c:pt>
              </c:numCache>
            </c:numRef>
          </c:xVal>
          <c:yVal>
            <c:numRef>
              <c:f>Sheet1!$G$2:$G$102</c:f>
              <c:numCache>
                <c:ptCount val="101"/>
                <c:pt idx="0">
                  <c:v>0.000000</c:v>
                </c:pt>
                <c:pt idx="1">
                  <c:v>0.000000</c:v>
                </c:pt>
                <c:pt idx="2">
                  <c:v>0.000000</c:v>
                </c:pt>
                <c:pt idx="3">
                  <c:v>0.000000</c:v>
                </c:pt>
                <c:pt idx="4">
                  <c:v>0.000000</c:v>
                </c:pt>
                <c:pt idx="5">
                  <c:v>0.000000</c:v>
                </c:pt>
                <c:pt idx="6">
                  <c:v>0.000000</c:v>
                </c:pt>
                <c:pt idx="7">
                  <c:v>0.000000</c:v>
                </c:pt>
                <c:pt idx="8">
                  <c:v>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  <c:pt idx="15">
                  <c:v>0.000000</c:v>
                </c:pt>
                <c:pt idx="16">
                  <c:v>0.000000</c:v>
                </c:pt>
                <c:pt idx="17">
                  <c:v>0.000000</c:v>
                </c:pt>
                <c:pt idx="18">
                  <c:v>0.000000</c:v>
                </c:pt>
                <c:pt idx="19">
                  <c:v>0.000000</c:v>
                </c:pt>
                <c:pt idx="20">
                  <c:v>0.000000</c:v>
                </c:pt>
                <c:pt idx="21">
                  <c:v>0.000000</c:v>
                </c:pt>
                <c:pt idx="22">
                  <c:v>0.000000</c:v>
                </c:pt>
                <c:pt idx="23">
                  <c:v>0.000000</c:v>
                </c:pt>
                <c:pt idx="24">
                  <c:v>0.000000</c:v>
                </c:pt>
                <c:pt idx="25">
                  <c:v>0.000000</c:v>
                </c:pt>
                <c:pt idx="26">
                  <c:v>0.000000</c:v>
                </c:pt>
                <c:pt idx="27">
                  <c:v>0.000000</c:v>
                </c:pt>
                <c:pt idx="28">
                  <c:v>0.000000</c:v>
                </c:pt>
                <c:pt idx="29">
                  <c:v>0.000000</c:v>
                </c:pt>
                <c:pt idx="30">
                  <c:v>0.000000</c:v>
                </c:pt>
                <c:pt idx="31">
                  <c:v>0.000000</c:v>
                </c:pt>
                <c:pt idx="32">
                  <c:v>0.000000</c:v>
                </c:pt>
                <c:pt idx="33">
                  <c:v>0.000000</c:v>
                </c:pt>
                <c:pt idx="34">
                  <c:v>0.000000</c:v>
                </c:pt>
                <c:pt idx="35">
                  <c:v>0.000000</c:v>
                </c:pt>
                <c:pt idx="36">
                  <c:v>0.000000</c:v>
                </c:pt>
                <c:pt idx="37">
                  <c:v>0.000000</c:v>
                </c:pt>
                <c:pt idx="38">
                  <c:v>0.000000</c:v>
                </c:pt>
                <c:pt idx="39">
                  <c:v>0.000000</c:v>
                </c:pt>
                <c:pt idx="40">
                  <c:v>0.000000</c:v>
                </c:pt>
                <c:pt idx="41">
                  <c:v>0.000000</c:v>
                </c:pt>
                <c:pt idx="42">
                  <c:v>0.000000</c:v>
                </c:pt>
                <c:pt idx="43">
                  <c:v>0.000000</c:v>
                </c:pt>
                <c:pt idx="44">
                  <c:v>0.000000</c:v>
                </c:pt>
                <c:pt idx="45">
                  <c:v>0.000000</c:v>
                </c:pt>
                <c:pt idx="46">
                  <c:v>0.000000</c:v>
                </c:pt>
                <c:pt idx="47">
                  <c:v>0.000000</c:v>
                </c:pt>
                <c:pt idx="48">
                  <c:v>0.000000</c:v>
                </c:pt>
                <c:pt idx="49">
                  <c:v>0.000000</c:v>
                </c:pt>
                <c:pt idx="50">
                  <c:v>0.000000</c:v>
                </c:pt>
                <c:pt idx="51">
                  <c:v>0.000000</c:v>
                </c:pt>
                <c:pt idx="52">
                  <c:v>0.000000</c:v>
                </c:pt>
                <c:pt idx="53">
                  <c:v>0.000000</c:v>
                </c:pt>
                <c:pt idx="54">
                  <c:v>0.000000</c:v>
                </c:pt>
                <c:pt idx="55">
                  <c:v>0.000000</c:v>
                </c:pt>
                <c:pt idx="56">
                  <c:v>0.000000</c:v>
                </c:pt>
                <c:pt idx="57">
                  <c:v>0.000000</c:v>
                </c:pt>
                <c:pt idx="58">
                  <c:v>0.000000</c:v>
                </c:pt>
                <c:pt idx="59">
                  <c:v>0.000000</c:v>
                </c:pt>
                <c:pt idx="60">
                  <c:v>0.000000</c:v>
                </c:pt>
                <c:pt idx="61">
                  <c:v>0.000000</c:v>
                </c:pt>
                <c:pt idx="62">
                  <c:v>0.000000</c:v>
                </c:pt>
                <c:pt idx="63">
                  <c:v>0.000000</c:v>
                </c:pt>
                <c:pt idx="64">
                  <c:v>0.000000</c:v>
                </c:pt>
                <c:pt idx="65">
                  <c:v>0.000000</c:v>
                </c:pt>
                <c:pt idx="66">
                  <c:v>0.000000</c:v>
                </c:pt>
                <c:pt idx="67">
                  <c:v>0.000000</c:v>
                </c:pt>
                <c:pt idx="68">
                  <c:v>0.000000</c:v>
                </c:pt>
                <c:pt idx="69">
                  <c:v>0.000000</c:v>
                </c:pt>
                <c:pt idx="70">
                  <c:v>0.000000</c:v>
                </c:pt>
                <c:pt idx="71">
                  <c:v>0.000000</c:v>
                </c:pt>
                <c:pt idx="72">
                  <c:v>0.000000</c:v>
                </c:pt>
                <c:pt idx="73">
                  <c:v>0.000000</c:v>
                </c:pt>
                <c:pt idx="74">
                  <c:v>0.000000</c:v>
                </c:pt>
                <c:pt idx="75">
                  <c:v>0.000000</c:v>
                </c:pt>
                <c:pt idx="76">
                  <c:v>0.000000</c:v>
                </c:pt>
                <c:pt idx="77">
                  <c:v>0.000000</c:v>
                </c:pt>
                <c:pt idx="78">
                  <c:v>0.000000</c:v>
                </c:pt>
                <c:pt idx="79">
                  <c:v>0.000000</c:v>
                </c:pt>
                <c:pt idx="80">
                  <c:v>0.000000</c:v>
                </c:pt>
                <c:pt idx="81">
                  <c:v>0.000000</c:v>
                </c:pt>
                <c:pt idx="82">
                  <c:v>0.000000</c:v>
                </c:pt>
                <c:pt idx="83">
                  <c:v>0.000000</c:v>
                </c:pt>
                <c:pt idx="84">
                  <c:v>0.000000</c:v>
                </c:pt>
                <c:pt idx="85">
                  <c:v>0.000000</c:v>
                </c:pt>
                <c:pt idx="86">
                  <c:v>0.000000</c:v>
                </c:pt>
                <c:pt idx="87">
                  <c:v>0.000000</c:v>
                </c:pt>
                <c:pt idx="88">
                  <c:v>0.000000</c:v>
                </c:pt>
                <c:pt idx="89">
                  <c:v>0.000000</c:v>
                </c:pt>
                <c:pt idx="90">
                  <c:v>0.000000</c:v>
                </c:pt>
                <c:pt idx="91">
                  <c:v>0.000000</c:v>
                </c:pt>
                <c:pt idx="92">
                  <c:v>0.000000</c:v>
                </c:pt>
                <c:pt idx="93">
                  <c:v>0.000000</c:v>
                </c:pt>
                <c:pt idx="94">
                  <c:v>0.000000</c:v>
                </c:pt>
                <c:pt idx="95">
                  <c:v>0.000000</c:v>
                </c:pt>
                <c:pt idx="96">
                  <c:v>0.000000</c:v>
                </c:pt>
                <c:pt idx="97">
                  <c:v>0.000000</c:v>
                </c:pt>
                <c:pt idx="98">
                  <c:v>0.000000</c:v>
                </c:pt>
                <c:pt idx="99">
                  <c:v>0.000000</c:v>
                </c:pt>
                <c:pt idx="100">
                  <c:v>0.000000</c:v>
                </c:pt>
              </c:numCache>
            </c:numRef>
          </c:yVal>
          <c:smooth val="0"/>
        </c:ser>
        <c:axId val="2094734552"/>
        <c:axId val="2094734553"/>
      </c:scatterChart>
      <c:valAx>
        <c:axId val="2094734552"/>
        <c:scaling>
          <c:orientation val="minMax"/>
          <c:max val="100"/>
          <c:min val="0"/>
        </c:scaling>
        <c:delete val="0"/>
        <c:axPos val="b"/>
        <c:numFmt formatCode="0.####" sourceLinked="0"/>
        <c:majorTickMark val="cross"/>
        <c:minorTickMark val="cross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1" i="0" strike="noStrike" sz="1303" u="none">
                <a:solidFill>
                  <a:srgbClr val="000000"/>
                </a:solidFill>
                <a:latin typeface="MS Sans Serif"/>
              </a:defRPr>
            </a:pPr>
          </a:p>
        </c:txPr>
        <c:crossAx val="2094734553"/>
        <c:crosses val="autoZero"/>
        <c:crossBetween val="between"/>
        <c:majorUnit val="10"/>
        <c:minorUnit val="5"/>
      </c:valAx>
      <c:valAx>
        <c:axId val="2094734553"/>
        <c:scaling>
          <c:orientation val="minMax"/>
        </c:scaling>
        <c:delete val="0"/>
        <c:axPos val="l"/>
        <c:numFmt formatCode="0.####" sourceLinked="0"/>
        <c:majorTickMark val="cross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1" i="0" strike="noStrike" sz="1303" u="none">
                <a:solidFill>
                  <a:srgbClr val="000000"/>
                </a:solidFill>
                <a:latin typeface="MS Sans Serif"/>
              </a:defRPr>
            </a:pPr>
          </a:p>
        </c:txPr>
        <c:crossAx val="2094734552"/>
        <c:crosses val="autoZero"/>
        <c:crossBetween val="between"/>
        <c:majorUnit val="0.0075"/>
        <c:minorUnit val="0.00375"/>
      </c:val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blipFill rotWithShape="1">
      <a:blip r:embed="rId2"/>
      <a:srcRect l="0" t="0" r="0" b="0"/>
      <a:tile tx="0" ty="0" sx="100000" sy="100000" flip="none" algn="tl"/>
    </a:blipFill>
    <a:ln w="12700" cap="flat">
      <a:solidFill>
        <a:srgbClr val="000000"/>
      </a:solidFill>
      <a:prstDash val="solid"/>
      <a:round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lack and white photo looking up at the suspension cables of a bridge with clouds in the background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Black and white photo of the underside of a bridge going over a river and against the sky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lack and white photo looking up at the suspension cables of a bridge with clouds in the background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Black and white photo of the Zeeland Bridge in the Netherlands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the underside of a bridge going over a river and against the sky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1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1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1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16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atrice Koehl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Patrice Koehl</a:t>
            </a:r>
          </a:p>
        </p:txBody>
      </p:sp>
      <p:sp>
        <p:nvSpPr>
          <p:cNvPr id="138" name="Supervised Learning: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Supervised Learning:</a:t>
            </a:r>
          </a:p>
          <a:p>
            <a:pPr/>
            <a:r>
              <a:t>Linear Regression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sp>
        <p:nvSpPr>
          <p:cNvPr id="230" name="TextBox 2"/>
          <p:cNvSpPr txBox="1"/>
          <p:nvPr/>
        </p:nvSpPr>
        <p:spPr>
          <a:xfrm>
            <a:off x="2208664" y="3288564"/>
            <a:ext cx="14446881" cy="682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i="1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Let us suppose that:</a:t>
            </a:r>
          </a:p>
          <a:p>
            <a:pPr algn="l" defTabSz="457200">
              <a:buClr>
                <a:srgbClr val="1B587C"/>
              </a:buClr>
              <a:buSzPct val="100000"/>
              <a:buChar char="➢"/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data points are independent of each other</a:t>
            </a:r>
          </a:p>
          <a:p>
            <a:pPr algn="l" defTabSz="457200">
              <a:buClr>
                <a:srgbClr val="1B587C"/>
              </a:buClr>
              <a:buSzPct val="100000"/>
              <a:buChar char="➢"/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Each data point has a measurement error that is random, distributed as a</a:t>
            </a:r>
          </a:p>
          <a:p>
            <a:pPr algn="l" defTabSz="457200"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Normal distribution around the </a:t>
            </a:r>
            <a:r>
              <a:t>“</a:t>
            </a:r>
            <a:r>
              <a:t>true</a:t>
            </a:r>
            <a:r>
              <a:t>”</a:t>
            </a:r>
            <a:r>
              <a:t> value </a:t>
            </a:r>
            <a:r>
              <a:rPr i="1"/>
              <a:t>Y(x</a:t>
            </a:r>
            <a:r>
              <a:rPr baseline="-15999" i="1"/>
              <a:t>i</a:t>
            </a:r>
            <a:r>
              <a:rPr i="1"/>
              <a:t>):</a:t>
            </a:r>
          </a:p>
          <a:p>
            <a:pPr algn="l" defTabSz="457200">
              <a:defRPr i="1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i="1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likelihood function is:</a:t>
            </a:r>
          </a:p>
          <a:p>
            <a:pPr algn="l" defTabSz="457200"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231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0356" y="10595227"/>
            <a:ext cx="7256986" cy="1971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Object 1" descr="Object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36017" y="6156018"/>
            <a:ext cx="5616849" cy="1605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Object 2" descr="Object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98283" y="9212567"/>
            <a:ext cx="8101041" cy="670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pic>
        <p:nvPicPr>
          <p:cNvPr id="236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68215" y="8767843"/>
            <a:ext cx="10106606" cy="193558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TextBox 2"/>
          <p:cNvSpPr txBox="1"/>
          <p:nvPr/>
        </p:nvSpPr>
        <p:spPr>
          <a:xfrm>
            <a:off x="2208664" y="3288564"/>
            <a:ext cx="14446881" cy="514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i="1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Let us suppose that:</a:t>
            </a:r>
          </a:p>
          <a:p>
            <a:pPr algn="l" defTabSz="457200">
              <a:buClr>
                <a:srgbClr val="1B587C"/>
              </a:buClr>
              <a:buSzPct val="100000"/>
              <a:buChar char="➢"/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data points are independent of each other</a:t>
            </a:r>
          </a:p>
          <a:p>
            <a:pPr algn="l" defTabSz="457200">
              <a:buClr>
                <a:srgbClr val="1B587C"/>
              </a:buClr>
              <a:buSzPct val="100000"/>
              <a:buChar char="➢"/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Each data point has a measurement error that is random, distributed as a</a:t>
            </a:r>
          </a:p>
          <a:p>
            <a:pPr algn="l" defTabSz="457200"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Normal distribution around the </a:t>
            </a:r>
            <a:r>
              <a:t>“</a:t>
            </a:r>
            <a:r>
              <a:t>true</a:t>
            </a:r>
            <a:r>
              <a:t>”</a:t>
            </a:r>
            <a:r>
              <a:t> value </a:t>
            </a:r>
            <a:r>
              <a:rPr i="1"/>
              <a:t>Y(x</a:t>
            </a:r>
            <a:r>
              <a:rPr baseline="-15999" i="1"/>
              <a:t>i</a:t>
            </a:r>
            <a:r>
              <a:rPr i="1"/>
              <a:t>):</a:t>
            </a:r>
          </a:p>
          <a:p>
            <a:pPr algn="l" defTabSz="457200">
              <a:defRPr i="1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i="1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probability of the data points,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given the model Y </a:t>
            </a:r>
            <a:r>
              <a:t>is then: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Bayes’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Bayes’ theorem</a:t>
            </a:r>
          </a:p>
        </p:txBody>
      </p:sp>
      <p:pic>
        <p:nvPicPr>
          <p:cNvPr id="240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56289" y="3663495"/>
            <a:ext cx="6804146" cy="190187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where  A and  B are events and  .…"/>
          <p:cNvSpPr txBox="1"/>
          <p:nvPr/>
        </p:nvSpPr>
        <p:spPr>
          <a:xfrm>
            <a:off x="3007339" y="6422115"/>
            <a:ext cx="15561653" cy="6693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700"/>
              </a:spcBef>
              <a:defRPr sz="36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where  </a:t>
            </a:r>
            <a:r>
              <a:rPr b="1" i="1"/>
              <a:t>A</a:t>
            </a:r>
            <a:r>
              <a:t> and  </a:t>
            </a:r>
            <a:r>
              <a:rPr b="1" i="1"/>
              <a:t>B</a:t>
            </a:r>
            <a:r>
              <a:t> are </a:t>
            </a:r>
            <a:r>
              <a:rPr>
                <a:solidFill>
                  <a:srgbClr val="0645AD"/>
                </a:solidFill>
              </a:rPr>
              <a:t>events</a:t>
            </a:r>
            <a:r>
              <a:t> and </a:t>
            </a:r>
            <a14:m>
              <m:oMath>
                <m:r>
                  <a:rPr xmlns:a="http://schemas.openxmlformats.org/drawingml/2006/main" sz="37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7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7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≠</m:t>
                </m:r>
                <m:r>
                  <a:rPr xmlns:a="http://schemas.openxmlformats.org/drawingml/2006/main" sz="3750" i="1">
                    <a:solidFill>
                      <a:srgbClr val="202122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.</a:t>
            </a:r>
          </a:p>
          <a:p>
            <a:pPr marL="438911" indent="-438911" algn="l" defTabSz="457200">
              <a:spcBef>
                <a:spcPts val="1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  <a:r>
              <a:rPr b="1" i="1"/>
              <a:t>P(A | B)</a:t>
            </a:r>
            <a:r>
              <a:t> is a </a:t>
            </a:r>
            <a:r>
              <a:rPr>
                <a:solidFill>
                  <a:srgbClr val="0645AD"/>
                </a:solidFill>
              </a:rPr>
              <a:t>conditional probability</a:t>
            </a:r>
            <a:r>
              <a:t>: it is the probability of event  </a:t>
            </a:r>
            <a:r>
              <a:rPr b="1" i="1"/>
              <a:t>A</a:t>
            </a:r>
            <a:r>
              <a:t> occurring given that  </a:t>
            </a:r>
            <a:r>
              <a:rPr b="1" i="1"/>
              <a:t>B</a:t>
            </a:r>
            <a:r>
              <a:t> is true. It is also called the </a:t>
            </a:r>
            <a:r>
              <a:rPr>
                <a:solidFill>
                  <a:srgbClr val="0645AD"/>
                </a:solidFill>
              </a:rPr>
              <a:t>posterior probability</a:t>
            </a:r>
            <a:r>
              <a:t> of  </a:t>
            </a:r>
            <a:r>
              <a:rPr b="1" i="1"/>
              <a:t>A</a:t>
            </a:r>
            <a:r>
              <a:t> given </a:t>
            </a:r>
            <a:r>
              <a:rPr b="1" i="1"/>
              <a:t>B</a:t>
            </a:r>
            <a:r>
              <a:t>.</a:t>
            </a:r>
          </a:p>
          <a:p>
            <a:pPr algn="l" defTabSz="457200">
              <a:spcBef>
                <a:spcPts val="100"/>
              </a:spcBef>
              <a:defRPr sz="36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38911" indent="-438911" algn="l" defTabSz="457200">
              <a:spcBef>
                <a:spcPts val="1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 </a:t>
            </a:r>
            <a:r>
              <a:rPr b="1" i="1"/>
              <a:t>P(B | A) </a:t>
            </a:r>
            <a:r>
              <a:t>is also a conditional probability: the probability of event  </a:t>
            </a:r>
            <a:r>
              <a:rPr b="1" i="1"/>
              <a:t>B</a:t>
            </a:r>
            <a:r>
              <a:t> occurring given that </a:t>
            </a:r>
            <a:r>
              <a:rPr b="1" i="1"/>
              <a:t>A</a:t>
            </a:r>
            <a:r>
              <a:t> is true.</a:t>
            </a:r>
          </a:p>
          <a:p>
            <a:pPr algn="l" defTabSz="457200">
              <a:spcBef>
                <a:spcPts val="100"/>
              </a:spcBef>
              <a:defRPr sz="36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38911" indent="-438911" algn="l" defTabSz="457200">
              <a:spcBef>
                <a:spcPts val="1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P(A)</a:t>
            </a:r>
            <a:r>
              <a:t> and  </a:t>
            </a:r>
            <a:r>
              <a:rPr b="1" i="1"/>
              <a:t>P(B)</a:t>
            </a:r>
            <a:r>
              <a:t> are the probabilities of observing  A and  B respectively without any given conditions; they are known as the </a:t>
            </a:r>
            <a:r>
              <a:rPr>
                <a:solidFill>
                  <a:srgbClr val="0645AD"/>
                </a:solidFill>
              </a:rPr>
              <a:t>marginal probability</a:t>
            </a:r>
            <a:r>
              <a:t> or </a:t>
            </a:r>
            <a:r>
              <a:rPr>
                <a:solidFill>
                  <a:srgbClr val="0645AD"/>
                </a:solidFill>
              </a:rPr>
              <a:t>prior probability</a:t>
            </a:r>
            <a:r>
              <a:t>.</a:t>
            </a:r>
          </a:p>
          <a:p>
            <a:pPr algn="l" defTabSz="457200">
              <a:spcBef>
                <a:spcPts val="100"/>
              </a:spcBef>
              <a:defRPr sz="36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38911" indent="-438911" algn="l" defTabSz="457200">
              <a:spcBef>
                <a:spcPts val="100"/>
              </a:spcBef>
              <a:buClr>
                <a:srgbClr val="929292"/>
              </a:buClr>
              <a:buSzPct val="60000"/>
              <a:buFont typeface="Zapf Dingbats"/>
              <a:buChar char="❖"/>
              <a:defRPr sz="360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/>
              <a:t>A</a:t>
            </a:r>
            <a:r>
              <a:t> and </a:t>
            </a:r>
            <a:r>
              <a:rPr b="1" i="1"/>
              <a:t>B</a:t>
            </a:r>
            <a:r>
              <a:t> must be different events.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Bayes’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Bayes’ theorem</a:t>
            </a:r>
          </a:p>
        </p:txBody>
      </p:sp>
      <p:pic>
        <p:nvPicPr>
          <p:cNvPr id="244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7665" y="7399304"/>
            <a:ext cx="14644004" cy="2165911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User new evidence to update beliefs"/>
          <p:cNvSpPr txBox="1"/>
          <p:nvPr/>
        </p:nvSpPr>
        <p:spPr>
          <a:xfrm>
            <a:off x="1425035" y="3402784"/>
            <a:ext cx="12118727" cy="963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algn="l" defTabSz="914400">
              <a:defRPr i="1" sz="4600">
                <a:solidFill>
                  <a:srgbClr val="3366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User new evidence to update beliefs</a:t>
            </a:r>
          </a:p>
        </p:txBody>
      </p:sp>
      <p:sp>
        <p:nvSpPr>
          <p:cNvPr id="246" name="Quote Bubble"/>
          <p:cNvSpPr/>
          <p:nvPr/>
        </p:nvSpPr>
        <p:spPr>
          <a:xfrm>
            <a:off x="13357331" y="4745261"/>
            <a:ext cx="2984338" cy="245528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38100">
            <a:solidFill>
              <a:srgbClr val="FF0000"/>
            </a:solidFill>
          </a:ln>
          <a:effectLst>
            <a:outerShdw sx="100000" sy="100000" kx="0" ky="0" algn="b" rotWithShape="0" blurRad="63500" dist="38100" dir="5400000">
              <a:srgbClr val="808080">
                <a:alpha val="39999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47" name="Prior…"/>
          <p:cNvSpPr txBox="1"/>
          <p:nvPr/>
        </p:nvSpPr>
        <p:spPr>
          <a:xfrm>
            <a:off x="13472140" y="5367851"/>
            <a:ext cx="2675802" cy="129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Prior </a:t>
            </a:r>
          </a:p>
          <a:p>
            <a:pPr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probability</a:t>
            </a:r>
          </a:p>
        </p:txBody>
      </p:sp>
      <p:sp>
        <p:nvSpPr>
          <p:cNvPr id="248" name="Quote Bubble"/>
          <p:cNvSpPr/>
          <p:nvPr/>
        </p:nvSpPr>
        <p:spPr>
          <a:xfrm rot="10800000">
            <a:off x="2673932" y="9153076"/>
            <a:ext cx="3273710" cy="208114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38100">
            <a:solidFill>
              <a:srgbClr val="FF0000"/>
            </a:solidFill>
          </a:ln>
          <a:effectLst>
            <a:outerShdw sx="100000" sy="100000" kx="0" ky="0" algn="b" rotWithShape="0" blurRad="63500" dist="38100" dir="5400000">
              <a:srgbClr val="808080">
                <a:alpha val="39999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49" name="Posterior…"/>
          <p:cNvSpPr txBox="1"/>
          <p:nvPr/>
        </p:nvSpPr>
        <p:spPr>
          <a:xfrm>
            <a:off x="2943656" y="9562290"/>
            <a:ext cx="2675802" cy="1290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Posterior </a:t>
            </a:r>
          </a:p>
          <a:p>
            <a:pPr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probability</a:t>
            </a:r>
          </a:p>
        </p:txBody>
      </p:sp>
      <p:sp>
        <p:nvSpPr>
          <p:cNvPr id="250" name="Quote Bubble"/>
          <p:cNvSpPr/>
          <p:nvPr/>
        </p:nvSpPr>
        <p:spPr>
          <a:xfrm rot="20595163">
            <a:off x="9092740" y="4745261"/>
            <a:ext cx="2981415" cy="245528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38100">
            <a:solidFill>
              <a:srgbClr val="FF0000"/>
            </a:solidFill>
          </a:ln>
          <a:effectLst>
            <a:outerShdw sx="100000" sy="100000" kx="0" ky="0" algn="b" rotWithShape="0" blurRad="63500" dist="38100" dir="5400000">
              <a:srgbClr val="808080">
                <a:alpha val="39999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51" name="Likelihood…"/>
          <p:cNvSpPr txBox="1"/>
          <p:nvPr/>
        </p:nvSpPr>
        <p:spPr>
          <a:xfrm>
            <a:off x="9310858" y="5367851"/>
            <a:ext cx="2545182" cy="1290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Likelihood</a:t>
            </a:r>
          </a:p>
          <a:p>
            <a:pPr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function</a:t>
            </a:r>
          </a:p>
        </p:txBody>
      </p:sp>
      <p:sp>
        <p:nvSpPr>
          <p:cNvPr id="252" name="Quote Bubble"/>
          <p:cNvSpPr/>
          <p:nvPr/>
        </p:nvSpPr>
        <p:spPr>
          <a:xfrm rot="10800000">
            <a:off x="9706561" y="9825356"/>
            <a:ext cx="3799842" cy="246697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38100">
            <a:solidFill>
              <a:srgbClr val="FF0000"/>
            </a:solidFill>
          </a:ln>
          <a:effectLst>
            <a:outerShdw sx="100000" sy="100000" kx="0" ky="0" algn="b" rotWithShape="0" blurRad="63500" dist="38100" dir="5400000">
              <a:srgbClr val="808080">
                <a:alpha val="39999"/>
              </a:srgbClr>
            </a:outerShdw>
          </a:effectLst>
        </p:spPr>
        <p:txBody>
          <a:bodyPr lIns="45719" rIns="45719" anchor="ctr"/>
          <a:lstStyle/>
          <a:p>
            <a:pPr defTabSz="914400">
              <a:def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53" name="Model evidence…"/>
          <p:cNvSpPr txBox="1"/>
          <p:nvPr/>
        </p:nvSpPr>
        <p:spPr>
          <a:xfrm>
            <a:off x="9564789" y="10214109"/>
            <a:ext cx="3995699" cy="1851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Model evidence </a:t>
            </a:r>
          </a:p>
          <a:p>
            <a:pPr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(Independent of</a:t>
            </a:r>
          </a:p>
          <a:p>
            <a:pPr defTabSz="914400">
              <a:defRPr i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Model)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Bayes’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Bayes’ Theorem</a:t>
            </a:r>
          </a:p>
        </p:txBody>
      </p:sp>
      <p:pic>
        <p:nvPicPr>
          <p:cNvPr id="25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259" y="4721742"/>
            <a:ext cx="2659440" cy="2799762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Hypothesis (model) on your friend’s new baby:"/>
          <p:cNvSpPr txBox="1"/>
          <p:nvPr/>
        </p:nvSpPr>
        <p:spPr>
          <a:xfrm>
            <a:off x="1082689" y="3782472"/>
            <a:ext cx="9632366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914400">
              <a:defRPr i="1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Hypothesis (model) on your friend</a:t>
            </a:r>
            <a:r>
              <a:t>’</a:t>
            </a:r>
            <a:r>
              <a:t>s new baby:</a:t>
            </a:r>
          </a:p>
        </p:txBody>
      </p:sp>
      <p:sp>
        <p:nvSpPr>
          <p:cNvPr id="258" name="H1: brown hair baby boy"/>
          <p:cNvSpPr txBox="1"/>
          <p:nvPr/>
        </p:nvSpPr>
        <p:spPr>
          <a:xfrm>
            <a:off x="5167955" y="5623972"/>
            <a:ext cx="5211426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H1: brown hair baby boy</a:t>
            </a:r>
          </a:p>
        </p:txBody>
      </p:sp>
      <p:sp>
        <p:nvSpPr>
          <p:cNvPr id="259" name="H2: blond hair baby girl"/>
          <p:cNvSpPr txBox="1"/>
          <p:nvPr/>
        </p:nvSpPr>
        <p:spPr>
          <a:xfrm>
            <a:off x="5111247" y="8847654"/>
            <a:ext cx="5013981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H2: blond hair baby girl</a:t>
            </a:r>
          </a:p>
        </p:txBody>
      </p:sp>
      <p:pic>
        <p:nvPicPr>
          <p:cNvPr id="26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234" y="10741560"/>
            <a:ext cx="3672792" cy="275086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H3: cute baby cat"/>
          <p:cNvSpPr txBox="1"/>
          <p:nvPr/>
        </p:nvSpPr>
        <p:spPr>
          <a:xfrm>
            <a:off x="5092345" y="11783610"/>
            <a:ext cx="3672792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H3: cute baby cat</a:t>
            </a:r>
          </a:p>
        </p:txBody>
      </p:sp>
      <p:pic>
        <p:nvPicPr>
          <p:cNvPr id="26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09897" y="7701479"/>
            <a:ext cx="1806766" cy="2681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Bayes’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Bayes’ Theorem</a:t>
            </a:r>
          </a:p>
        </p:txBody>
      </p:sp>
      <p:pic>
        <p:nvPicPr>
          <p:cNvPr id="26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259" y="4721742"/>
            <a:ext cx="2659440" cy="2799762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Hypothesis (model) on your friend’s new baby:"/>
          <p:cNvSpPr txBox="1"/>
          <p:nvPr/>
        </p:nvSpPr>
        <p:spPr>
          <a:xfrm>
            <a:off x="1082689" y="3782472"/>
            <a:ext cx="9632366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914400">
              <a:defRPr i="1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Hypothesis (model) on your friend</a:t>
            </a:r>
            <a:r>
              <a:t>’</a:t>
            </a:r>
            <a:r>
              <a:t>s new baby:</a:t>
            </a:r>
          </a:p>
        </p:txBody>
      </p:sp>
      <p:sp>
        <p:nvSpPr>
          <p:cNvPr id="267" name="H1: brown hair baby boy"/>
          <p:cNvSpPr txBox="1"/>
          <p:nvPr/>
        </p:nvSpPr>
        <p:spPr>
          <a:xfrm>
            <a:off x="5167955" y="5623972"/>
            <a:ext cx="5211426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H1: brown hair baby boy</a:t>
            </a:r>
          </a:p>
        </p:txBody>
      </p:sp>
      <p:sp>
        <p:nvSpPr>
          <p:cNvPr id="268" name="H2: blond hair baby girl"/>
          <p:cNvSpPr txBox="1"/>
          <p:nvPr/>
        </p:nvSpPr>
        <p:spPr>
          <a:xfrm>
            <a:off x="5111247" y="8847654"/>
            <a:ext cx="5013981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H2: blond hair baby girl</a:t>
            </a:r>
          </a:p>
        </p:txBody>
      </p:sp>
      <p:pic>
        <p:nvPicPr>
          <p:cNvPr id="26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234" y="10741560"/>
            <a:ext cx="3672792" cy="2750862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H3: cute baby cat"/>
          <p:cNvSpPr txBox="1"/>
          <p:nvPr/>
        </p:nvSpPr>
        <p:spPr>
          <a:xfrm>
            <a:off x="5092345" y="11783610"/>
            <a:ext cx="3672792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H3: cute baby cat</a:t>
            </a:r>
          </a:p>
        </p:txBody>
      </p:sp>
      <p:pic>
        <p:nvPicPr>
          <p:cNvPr id="271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09897" y="7701479"/>
            <a:ext cx="1806766" cy="2681318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Evidence"/>
          <p:cNvSpPr txBox="1"/>
          <p:nvPr/>
        </p:nvSpPr>
        <p:spPr>
          <a:xfrm>
            <a:off x="14929639" y="3924558"/>
            <a:ext cx="2502134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b="1" i="1"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Evidence</a:t>
            </a:r>
          </a:p>
        </p:txBody>
      </p:sp>
      <p:pic>
        <p:nvPicPr>
          <p:cNvPr id="273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823594" y="5504121"/>
            <a:ext cx="4001427" cy="3742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Bayes’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Bayes’ Theorem</a:t>
            </a:r>
          </a:p>
        </p:txBody>
      </p:sp>
      <p:pic>
        <p:nvPicPr>
          <p:cNvPr id="27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2259" y="4721742"/>
            <a:ext cx="2659440" cy="2799762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Hypothesis (model) on your friend’s new baby:"/>
          <p:cNvSpPr txBox="1"/>
          <p:nvPr/>
        </p:nvSpPr>
        <p:spPr>
          <a:xfrm>
            <a:off x="1082689" y="3782472"/>
            <a:ext cx="9632366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914400">
              <a:defRPr i="1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Hypothesis (model) on your friend</a:t>
            </a:r>
            <a:r>
              <a:t>’</a:t>
            </a:r>
            <a:r>
              <a:t>s new baby:</a:t>
            </a:r>
          </a:p>
        </p:txBody>
      </p:sp>
      <p:sp>
        <p:nvSpPr>
          <p:cNvPr id="278" name="H1: brown hair baby boy"/>
          <p:cNvSpPr txBox="1"/>
          <p:nvPr/>
        </p:nvSpPr>
        <p:spPr>
          <a:xfrm>
            <a:off x="5167955" y="5623972"/>
            <a:ext cx="5211426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H1: brown hair baby boy</a:t>
            </a:r>
          </a:p>
        </p:txBody>
      </p:sp>
      <p:sp>
        <p:nvSpPr>
          <p:cNvPr id="279" name="H2: blond hair baby girl"/>
          <p:cNvSpPr txBox="1"/>
          <p:nvPr/>
        </p:nvSpPr>
        <p:spPr>
          <a:xfrm>
            <a:off x="5111247" y="8847654"/>
            <a:ext cx="5013981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H2: blond hair baby girl</a:t>
            </a:r>
          </a:p>
        </p:txBody>
      </p:sp>
      <p:pic>
        <p:nvPicPr>
          <p:cNvPr id="28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234" y="10741560"/>
            <a:ext cx="3672792" cy="275086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H3: cute baby cat"/>
          <p:cNvSpPr txBox="1"/>
          <p:nvPr/>
        </p:nvSpPr>
        <p:spPr>
          <a:xfrm>
            <a:off x="5092345" y="11783610"/>
            <a:ext cx="3672792" cy="66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H3: cute baby cat</a:t>
            </a:r>
          </a:p>
        </p:txBody>
      </p:sp>
      <p:pic>
        <p:nvPicPr>
          <p:cNvPr id="28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09897" y="7701479"/>
            <a:ext cx="1806766" cy="2681318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Evidence"/>
          <p:cNvSpPr txBox="1"/>
          <p:nvPr/>
        </p:nvSpPr>
        <p:spPr>
          <a:xfrm>
            <a:off x="14929639" y="3924558"/>
            <a:ext cx="2502134" cy="80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b="1" i="1"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Evidence</a:t>
            </a:r>
          </a:p>
        </p:txBody>
      </p:sp>
      <p:pic>
        <p:nvPicPr>
          <p:cNvPr id="284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091680" y="5583132"/>
            <a:ext cx="4813846" cy="4810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Bayes’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Bayes’ Theorem</a:t>
            </a:r>
          </a:p>
        </p:txBody>
      </p:sp>
      <p:sp>
        <p:nvSpPr>
          <p:cNvPr id="287" name="Example: suppose a drug test is 99% sensitive and 99% specific.…"/>
          <p:cNvSpPr txBox="1"/>
          <p:nvPr/>
        </p:nvSpPr>
        <p:spPr>
          <a:xfrm>
            <a:off x="1436222" y="3924558"/>
            <a:ext cx="18776399" cy="3054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Example: suppose a drug test is 99% sensitive and 99% specific.</a:t>
            </a:r>
          </a:p>
          <a:p>
            <a: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(Namely, </a:t>
            </a:r>
            <a:r>
              <a:rPr i="1"/>
              <a:t>P(+|User) = 0.99 </a:t>
            </a:r>
            <a:r>
              <a:t>and </a:t>
            </a:r>
            <a:r>
              <a:rPr i="1"/>
              <a:t>P(+|Non user) = 0.01</a:t>
            </a:r>
            <a:r>
              <a:t>)</a:t>
            </a:r>
          </a:p>
          <a:p>
            <a: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Suppose that 0.5% of people are users of the drug. If a random individual</a:t>
            </a:r>
          </a:p>
          <a:p>
            <a: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tests positive, what is the probability she is a user?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Bayes’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Bayes’ Theorem</a:t>
            </a:r>
          </a:p>
        </p:txBody>
      </p:sp>
      <p:sp>
        <p:nvSpPr>
          <p:cNvPr id="290" name="Example: suppose a drug test is 99% sensitive and 99% specific.…"/>
          <p:cNvSpPr txBox="1"/>
          <p:nvPr/>
        </p:nvSpPr>
        <p:spPr>
          <a:xfrm>
            <a:off x="1436222" y="3924558"/>
            <a:ext cx="18776399" cy="3054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Example: suppose a drug test is 99% sensitive and 99% specific.</a:t>
            </a:r>
          </a:p>
          <a:p>
            <a: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(Namely, </a:t>
            </a:r>
            <a:r>
              <a:rPr i="1"/>
              <a:t>P(+|User) = 0.99 </a:t>
            </a:r>
            <a:r>
              <a:t>and </a:t>
            </a:r>
            <a:r>
              <a:rPr i="1"/>
              <a:t>P(+|Non user) = 0.01</a:t>
            </a:r>
            <a:r>
              <a:t>)</a:t>
            </a:r>
          </a:p>
          <a:p>
            <a: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Suppose that 0.5% of people are users of the drug. If a random individual</a:t>
            </a:r>
          </a:p>
          <a:p>
            <a:pPr algn="l" defTabSz="914400">
              <a:defRPr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tests positive, what is the probability she is a user?</a:t>
            </a:r>
          </a:p>
        </p:txBody>
      </p:sp>
      <p:pic>
        <p:nvPicPr>
          <p:cNvPr id="291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7814" y="8761331"/>
            <a:ext cx="17794362" cy="21929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pic>
        <p:nvPicPr>
          <p:cNvPr id="294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191" y="3688073"/>
            <a:ext cx="10106606" cy="1935581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TextBox 2"/>
          <p:cNvSpPr txBox="1"/>
          <p:nvPr/>
        </p:nvSpPr>
        <p:spPr>
          <a:xfrm>
            <a:off x="2284274" y="3060700"/>
            <a:ext cx="12179273" cy="118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probability of the data points,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given the model Y </a:t>
            </a:r>
            <a:r>
              <a:t>is then: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redic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Predicting</a:t>
            </a:r>
          </a:p>
        </p:txBody>
      </p:sp>
      <p:sp>
        <p:nvSpPr>
          <p:cNvPr id="141" name="We get back to the scenario where we would like to predict the value of one variable using another (or a set of other) variables.…"/>
          <p:cNvSpPr txBox="1"/>
          <p:nvPr>
            <p:ph type="body" sz="half" idx="4294967295"/>
          </p:nvPr>
        </p:nvSpPr>
        <p:spPr>
          <a:xfrm>
            <a:off x="1111930" y="3159383"/>
            <a:ext cx="21626593" cy="4812368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0" indent="0" defTabSz="411463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None/>
              <a:defRPr sz="4319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get back to the scenario where we would like to predict the value of one variable using another (or a set of other) variables.</a:t>
            </a:r>
          </a:p>
          <a:p>
            <a:pPr marL="0" indent="0" defTabSz="411463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None/>
              <a:defRPr sz="4319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Examples:</a:t>
            </a:r>
          </a:p>
          <a:p>
            <a:pPr marL="526694" indent="-526694" defTabSz="411463">
              <a:lnSpc>
                <a:spcPct val="150000"/>
              </a:lnSpc>
              <a:spcBef>
                <a:spcPts val="1000"/>
              </a:spcBef>
              <a:defRPr sz="4319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Predicting the value of stocks based on its current market</a:t>
            </a:r>
          </a:p>
          <a:p>
            <a:pPr marL="526694" indent="-526694" defTabSz="411463">
              <a:lnSpc>
                <a:spcPct val="150000"/>
              </a:lnSpc>
              <a:spcBef>
                <a:spcPts val="1000"/>
              </a:spcBef>
              <a:defRPr sz="4319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Predicting the weather next fall based on previous years</a:t>
            </a:r>
          </a:p>
        </p:txBody>
      </p:sp>
      <p:sp>
        <p:nvSpPr>
          <p:cNvPr id="142" name="Previously, we have seen that we can use k-Nearest Neighbor to do such predictions……"/>
          <p:cNvSpPr txBox="1"/>
          <p:nvPr/>
        </p:nvSpPr>
        <p:spPr>
          <a:xfrm>
            <a:off x="999493" y="8717987"/>
            <a:ext cx="22048867" cy="2517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Previously, we have seen that we can use k-Nearest Neighbor to do such predictions… </a:t>
            </a:r>
          </a:p>
          <a:p>
            <a:pPr algn="l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but not always! k-NN will work best when the variable we want to predict</a:t>
            </a:r>
          </a:p>
          <a:p>
            <a:pPr algn="l"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is within the range of the training set…It means that kNN most likely will not work well for prediction outside that range, such as the prediction mentioned above.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pic>
        <p:nvPicPr>
          <p:cNvPr id="298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191" y="3688073"/>
            <a:ext cx="10106606" cy="1935581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TextBox 2"/>
          <p:cNvSpPr txBox="1"/>
          <p:nvPr/>
        </p:nvSpPr>
        <p:spPr>
          <a:xfrm>
            <a:off x="2284274" y="3060700"/>
            <a:ext cx="12179273" cy="118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probability of the data points,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given the model Y </a:t>
            </a:r>
            <a:r>
              <a:t>is then:</a:t>
            </a:r>
          </a:p>
        </p:txBody>
      </p:sp>
      <p:sp>
        <p:nvSpPr>
          <p:cNvPr id="300" name="TextBox 2"/>
          <p:cNvSpPr txBox="1"/>
          <p:nvPr/>
        </p:nvSpPr>
        <p:spPr>
          <a:xfrm>
            <a:off x="2268221" y="5425965"/>
            <a:ext cx="6004618" cy="5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Application of Bayes </a:t>
            </a:r>
            <a:r>
              <a:t>‘</a:t>
            </a:r>
            <a:r>
              <a:t>s theorem:</a:t>
            </a:r>
          </a:p>
        </p:txBody>
      </p:sp>
      <p:pic>
        <p:nvPicPr>
          <p:cNvPr id="301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3169" y="6414589"/>
            <a:ext cx="7845426" cy="4635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pic>
        <p:nvPicPr>
          <p:cNvPr id="304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191" y="3688073"/>
            <a:ext cx="10106606" cy="1935581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TextBox 2"/>
          <p:cNvSpPr txBox="1"/>
          <p:nvPr/>
        </p:nvSpPr>
        <p:spPr>
          <a:xfrm>
            <a:off x="2284274" y="3060700"/>
            <a:ext cx="12179273" cy="118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probability of the data points,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given the model Y </a:t>
            </a:r>
            <a:r>
              <a:t>is then:</a:t>
            </a:r>
          </a:p>
        </p:txBody>
      </p:sp>
      <p:sp>
        <p:nvSpPr>
          <p:cNvPr id="306" name="TextBox 2"/>
          <p:cNvSpPr txBox="1"/>
          <p:nvPr/>
        </p:nvSpPr>
        <p:spPr>
          <a:xfrm>
            <a:off x="2268221" y="5425965"/>
            <a:ext cx="6004618" cy="5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Application of Bayes </a:t>
            </a:r>
            <a:r>
              <a:t>‘</a:t>
            </a:r>
            <a:r>
              <a:t>s theorem:</a:t>
            </a:r>
          </a:p>
        </p:txBody>
      </p:sp>
      <p:pic>
        <p:nvPicPr>
          <p:cNvPr id="307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3169" y="6414589"/>
            <a:ext cx="7845426" cy="46355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TextBox 4"/>
          <p:cNvSpPr txBox="1"/>
          <p:nvPr/>
        </p:nvSpPr>
        <p:spPr>
          <a:xfrm>
            <a:off x="2134448" y="7286204"/>
            <a:ext cx="13702195" cy="159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With no information on the models, we can assume that the prior probability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P(Model) is constant.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pic>
        <p:nvPicPr>
          <p:cNvPr id="311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191" y="3688073"/>
            <a:ext cx="10106606" cy="1935581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TextBox 2"/>
          <p:cNvSpPr txBox="1"/>
          <p:nvPr/>
        </p:nvSpPr>
        <p:spPr>
          <a:xfrm>
            <a:off x="2284274" y="3060700"/>
            <a:ext cx="12179273" cy="118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probability of the data points,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given the model Y </a:t>
            </a:r>
            <a:r>
              <a:t>is then:</a:t>
            </a:r>
          </a:p>
        </p:txBody>
      </p:sp>
      <p:sp>
        <p:nvSpPr>
          <p:cNvPr id="313" name="TextBox 2"/>
          <p:cNvSpPr txBox="1"/>
          <p:nvPr/>
        </p:nvSpPr>
        <p:spPr>
          <a:xfrm>
            <a:off x="2268221" y="5425965"/>
            <a:ext cx="6004618" cy="5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Application of Bayes </a:t>
            </a:r>
            <a:r>
              <a:t>‘</a:t>
            </a:r>
            <a:r>
              <a:t>s theorem:</a:t>
            </a:r>
          </a:p>
        </p:txBody>
      </p:sp>
      <p:pic>
        <p:nvPicPr>
          <p:cNvPr id="314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3169" y="6414589"/>
            <a:ext cx="7845426" cy="463551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TextBox 4"/>
          <p:cNvSpPr txBox="1"/>
          <p:nvPr/>
        </p:nvSpPr>
        <p:spPr>
          <a:xfrm>
            <a:off x="2134448" y="7286204"/>
            <a:ext cx="13702195" cy="312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With no information on the models, we can assume that the prior probability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P(Model) is constant.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Finding the model that maximizes P(Model/Data) is then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equivalent to finding the model that maximizes P(Data/Model).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pic>
        <p:nvPicPr>
          <p:cNvPr id="318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9191" y="3688073"/>
            <a:ext cx="10106606" cy="1935581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TextBox 2"/>
          <p:cNvSpPr txBox="1"/>
          <p:nvPr/>
        </p:nvSpPr>
        <p:spPr>
          <a:xfrm>
            <a:off x="2284274" y="3060700"/>
            <a:ext cx="12179273" cy="118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probability of the data points, </a:t>
            </a:r>
            <a:r>
              <a:rPr i="1">
                <a:latin typeface="Arial"/>
                <a:ea typeface="Arial"/>
                <a:cs typeface="Arial"/>
                <a:sym typeface="Arial"/>
              </a:rPr>
              <a:t>given the model Y </a:t>
            </a:r>
            <a:r>
              <a:t>is then:</a:t>
            </a:r>
          </a:p>
        </p:txBody>
      </p:sp>
      <p:sp>
        <p:nvSpPr>
          <p:cNvPr id="320" name="TextBox 2"/>
          <p:cNvSpPr txBox="1"/>
          <p:nvPr/>
        </p:nvSpPr>
        <p:spPr>
          <a:xfrm>
            <a:off x="2268221" y="5425965"/>
            <a:ext cx="6004618" cy="5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Application of Bayes </a:t>
            </a:r>
            <a:r>
              <a:t>‘</a:t>
            </a:r>
            <a:r>
              <a:t>s theorem:</a:t>
            </a:r>
          </a:p>
        </p:txBody>
      </p:sp>
      <p:pic>
        <p:nvPicPr>
          <p:cNvPr id="321" name="Object 2" descr="Object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3169" y="6414589"/>
            <a:ext cx="7845426" cy="463551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TextBox 4"/>
          <p:cNvSpPr txBox="1"/>
          <p:nvPr/>
        </p:nvSpPr>
        <p:spPr>
          <a:xfrm>
            <a:off x="2134448" y="7286204"/>
            <a:ext cx="14362867" cy="413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With no information on the models, we can assume that the prior probability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P(Model) is constant.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Finding the model that maximizes P(Model/Data) is then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equivalent to finding the model that maximizes P(Data/Model).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This is equivalent to maximizing its logarithm, or minimizing the negative of its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logarithm, namely:</a:t>
            </a:r>
          </a:p>
        </p:txBody>
      </p:sp>
      <p:sp>
        <p:nvSpPr>
          <p:cNvPr id="323" name="Equation"/>
          <p:cNvSpPr txBox="1"/>
          <p:nvPr/>
        </p:nvSpPr>
        <p:spPr>
          <a:xfrm>
            <a:off x="7408605" y="11421071"/>
            <a:ext cx="5110289" cy="163769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χ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9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9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9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9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f>
                    <m:fPr>
                      <m:ctrlP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sSup>
                    <m:e>
                      <m:d>
                        <m:dPr>
                          <m:ctrlPr>
                            <a:rPr xmlns:a="http://schemas.openxmlformats.org/drawingml/2006/main" sz="39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xmlns:a="http://schemas.openxmlformats.org/drawingml/2006/main" sz="39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sSub>
                                <m:e>
                                  <m:r>
                                    <a:rPr xmlns:a="http://schemas.openxmlformats.org/drawingml/2006/main" sz="39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xmlns:a="http://schemas.openxmlformats.org/drawingml/2006/main" sz="39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xmlns:a="http://schemas.openxmlformats.org/drawingml/2006/main" sz="39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39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xmlns:a="http://schemas.openxmlformats.org/drawingml/2006/main" sz="39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e>
                                  <m:r>
                                    <a:rPr xmlns:a="http://schemas.openxmlformats.org/drawingml/2006/main" sz="39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xmlns:a="http://schemas.openxmlformats.org/drawingml/2006/main" sz="39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xmlns:a="http://schemas.openxmlformats.org/drawingml/2006/main" sz="39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e>
                                  <m:r>
                                    <a:rPr xmlns:a="http://schemas.openxmlformats.org/drawingml/2006/main" sz="39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xmlns:a="http://schemas.openxmlformats.org/drawingml/2006/main" sz="39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 sz="39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sp>
        <p:nvSpPr>
          <p:cNvPr id="326" name="TextBox 4"/>
          <p:cNvSpPr txBox="1"/>
          <p:nvPr/>
        </p:nvSpPr>
        <p:spPr>
          <a:xfrm>
            <a:off x="1312804" y="5341530"/>
            <a:ext cx="1140946" cy="580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Then:</a:t>
            </a:r>
          </a:p>
        </p:txBody>
      </p:sp>
      <p:sp>
        <p:nvSpPr>
          <p:cNvPr id="327" name="TextBox 6"/>
          <p:cNvSpPr txBox="1"/>
          <p:nvPr/>
        </p:nvSpPr>
        <p:spPr>
          <a:xfrm>
            <a:off x="1363950" y="7947222"/>
            <a:ext cx="10298626" cy="543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parameters </a:t>
            </a:r>
            <a:r>
              <a:rPr i="1"/>
              <a:t>a</a:t>
            </a:r>
            <a:r>
              <a:t> and </a:t>
            </a:r>
            <a:r>
              <a:rPr i="1"/>
              <a:t>b</a:t>
            </a:r>
            <a:r>
              <a:t> are obtained from the two equations:</a:t>
            </a:r>
          </a:p>
        </p:txBody>
      </p:sp>
      <p:sp>
        <p:nvSpPr>
          <p:cNvPr id="328" name="Equation"/>
          <p:cNvSpPr txBox="1"/>
          <p:nvPr/>
        </p:nvSpPr>
        <p:spPr>
          <a:xfrm>
            <a:off x="7328014" y="9357703"/>
            <a:ext cx="7017540" cy="147511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num>
                    <m:den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den>
                  </m:f>
                  <m:r>
                    <a:rPr xmlns:a="http://schemas.openxmlformats.org/drawingml/2006/main" sz="4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2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f>
                    <m:fPr>
                      <m:ctrlP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bSup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den>
                  </m:f>
                  <m:r>
                    <a:rPr xmlns:a="http://schemas.openxmlformats.org/drawingml/2006/main" sz="4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100">
              <a:solidFill>
                <a:srgbClr val="414141"/>
              </a:solidFill>
            </a:endParaRPr>
          </a:p>
        </p:txBody>
      </p:sp>
      <p:sp>
        <p:nvSpPr>
          <p:cNvPr id="329" name="Equation"/>
          <p:cNvSpPr txBox="1"/>
          <p:nvPr/>
        </p:nvSpPr>
        <p:spPr>
          <a:xfrm>
            <a:off x="7186496" y="11262037"/>
            <a:ext cx="6344984" cy="147511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num>
                    <m:den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den>
                  </m:f>
                  <m:r>
                    <a:rPr xmlns:a="http://schemas.openxmlformats.org/drawingml/2006/main" sz="4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2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f>
                    <m:fPr>
                      <m:ctrlP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num>
                    <m:den>
                      <m:sSubSup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den>
                  </m:f>
                  <m:r>
                    <a:rPr xmlns:a="http://schemas.openxmlformats.org/drawingml/2006/main" sz="4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100">
              <a:solidFill>
                <a:srgbClr val="414141"/>
              </a:solidFill>
            </a:endParaRPr>
          </a:p>
        </p:txBody>
      </p:sp>
      <p:sp>
        <p:nvSpPr>
          <p:cNvPr id="330" name="TextBox 2"/>
          <p:cNvSpPr txBox="1"/>
          <p:nvPr/>
        </p:nvSpPr>
        <p:spPr>
          <a:xfrm>
            <a:off x="1222432" y="3652880"/>
            <a:ext cx="4400685" cy="580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Fitting to a straight line:</a:t>
            </a:r>
          </a:p>
        </p:txBody>
      </p:sp>
      <p:sp>
        <p:nvSpPr>
          <p:cNvPr id="331" name="Equation"/>
          <p:cNvSpPr txBox="1"/>
          <p:nvPr/>
        </p:nvSpPr>
        <p:spPr>
          <a:xfrm>
            <a:off x="6804521" y="4515971"/>
            <a:ext cx="4046795" cy="6443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  <a:endParaRPr sz="5900">
              <a:solidFill>
                <a:srgbClr val="414141"/>
              </a:solidFill>
            </a:endParaRPr>
          </a:p>
        </p:txBody>
      </p:sp>
      <p:sp>
        <p:nvSpPr>
          <p:cNvPr id="332" name="Equation"/>
          <p:cNvSpPr txBox="1"/>
          <p:nvPr/>
        </p:nvSpPr>
        <p:spPr>
          <a:xfrm>
            <a:off x="7295211" y="5819804"/>
            <a:ext cx="4997500" cy="15956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χ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p>
                    <m:e>
                      <m:d>
                        <m:dPr>
                          <m:ctrlPr>
                            <a:rPr xmlns:a="http://schemas.openxmlformats.org/drawingml/2006/main" sz="3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xmlns:a="http://schemas.openxmlformats.org/drawingml/2006/main" sz="38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sSub>
                                <m:e>
                                  <m:r>
                                    <a:rPr xmlns:a="http://schemas.openxmlformats.org/drawingml/2006/main" sz="38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xmlns:a="http://schemas.openxmlformats.org/drawingml/2006/main" sz="38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xmlns:a="http://schemas.openxmlformats.org/drawingml/2006/main" sz="38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38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sSub>
                                <m:e>
                                  <m:r>
                                    <a:rPr xmlns:a="http://schemas.openxmlformats.org/drawingml/2006/main" sz="38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xmlns:a="http://schemas.openxmlformats.org/drawingml/2006/main" sz="38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xmlns:a="http://schemas.openxmlformats.org/drawingml/2006/main" sz="38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38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num>
                            <m:den>
                              <m:sSub>
                                <m:e>
                                  <m:r>
                                    <a:rPr xmlns:a="http://schemas.openxmlformats.org/drawingml/2006/main" sz="38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xmlns:a="http://schemas.openxmlformats.org/drawingml/2006/main" sz="38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 sz="38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sp>
        <p:nvSpPr>
          <p:cNvPr id="335" name="TextBox 2"/>
          <p:cNvSpPr txBox="1"/>
          <p:nvPr/>
        </p:nvSpPr>
        <p:spPr>
          <a:xfrm>
            <a:off x="1222432" y="3652880"/>
            <a:ext cx="2548023" cy="580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Let us define:</a:t>
            </a:r>
          </a:p>
        </p:txBody>
      </p:sp>
      <p:sp>
        <p:nvSpPr>
          <p:cNvPr id="336" name="TextBox 2"/>
          <p:cNvSpPr txBox="1"/>
          <p:nvPr/>
        </p:nvSpPr>
        <p:spPr>
          <a:xfrm>
            <a:off x="1165170" y="9333816"/>
            <a:ext cx="5239549" cy="580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From which we find a and b:</a:t>
            </a:r>
          </a:p>
        </p:txBody>
      </p:sp>
      <p:sp>
        <p:nvSpPr>
          <p:cNvPr id="337" name="TextBox 2"/>
          <p:cNvSpPr txBox="1"/>
          <p:nvPr/>
        </p:nvSpPr>
        <p:spPr>
          <a:xfrm>
            <a:off x="1222432" y="6311622"/>
            <a:ext cx="1140946" cy="580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Then:</a:t>
            </a:r>
          </a:p>
        </p:txBody>
      </p:sp>
      <p:sp>
        <p:nvSpPr>
          <p:cNvPr id="338" name="Equation"/>
          <p:cNvSpPr txBox="1"/>
          <p:nvPr/>
        </p:nvSpPr>
        <p:spPr>
          <a:xfrm>
            <a:off x="3290483" y="4215124"/>
            <a:ext cx="17664515" cy="17989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0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50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f>
                    <m:fPr>
                      <m:ctrlP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sSubSup>
                        <m:e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den>
                  </m:f>
                  <m:sSub>
                    <m:e>
                      <m: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50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f>
                    <m:fPr>
                      <m:ctrlP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num>
                    <m:den>
                      <m:sSubSup>
                        <m:e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den>
                  </m:f>
                  <m:sSub>
                    <m:e>
                      <m: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sub>
                  </m:sSub>
                  <m:r>
                    <a:rPr xmlns:a="http://schemas.openxmlformats.org/drawingml/2006/main" sz="50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f>
                    <m:fPr>
                      <m:ctrlP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num>
                    <m:den>
                      <m:sSubSup>
                        <m:e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den>
                  </m:f>
                  <m:sSub>
                    <m:e>
                      <m: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50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f>
                    <m:fPr>
                      <m:ctrlP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Sup>
                        <m:e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num>
                    <m:den>
                      <m:sSubSup>
                        <m:e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den>
                  </m:f>
                  <m:sSub>
                    <m:e>
                      <m: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sub>
                  </m:sSub>
                  <m:r>
                    <a:rPr xmlns:a="http://schemas.openxmlformats.org/drawingml/2006/main" sz="50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f>
                    <m:fPr>
                      <m:ctrlPr>
                        <a:rPr xmlns:a="http://schemas.openxmlformats.org/drawingml/2006/main" sz="50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num>
                    <m:den>
                      <m:sSubSup>
                        <m:e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den>
                  </m:f>
                </m:oMath>
              </m:oMathPara>
            </a14:m>
            <a:endParaRPr sz="5000">
              <a:solidFill>
                <a:srgbClr val="414141"/>
              </a:solidFill>
            </a:endParaRPr>
          </a:p>
        </p:txBody>
      </p:sp>
      <p:sp>
        <p:nvSpPr>
          <p:cNvPr id="339" name="Equation"/>
          <p:cNvSpPr txBox="1"/>
          <p:nvPr/>
        </p:nvSpPr>
        <p:spPr>
          <a:xfrm>
            <a:off x="8176277" y="7162116"/>
            <a:ext cx="5216813" cy="89093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a</m:t>
                  </m:r>
                  <m:sSub>
                    <m:e>
                      <m:r>
                        <a:rPr xmlns:a="http://schemas.openxmlformats.org/drawingml/2006/main" sz="6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6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6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6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  <m:sSub>
                    <m:e>
                      <m:r>
                        <a:rPr xmlns:a="http://schemas.openxmlformats.org/drawingml/2006/main" sz="6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6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6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6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6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6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sub>
                  </m:sSub>
                </m:oMath>
              </m:oMathPara>
            </a14:m>
            <a:endParaRPr sz="6500">
              <a:solidFill>
                <a:srgbClr val="414141"/>
              </a:solidFill>
            </a:endParaRPr>
          </a:p>
        </p:txBody>
      </p:sp>
      <p:sp>
        <p:nvSpPr>
          <p:cNvPr id="340" name="Equation"/>
          <p:cNvSpPr txBox="1"/>
          <p:nvPr/>
        </p:nvSpPr>
        <p:spPr>
          <a:xfrm>
            <a:off x="8705542" y="8139720"/>
            <a:ext cx="4458881" cy="89093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a</m:t>
                  </m:r>
                  <m:sSub>
                    <m:e>
                      <m:r>
                        <a:rPr xmlns:a="http://schemas.openxmlformats.org/drawingml/2006/main" sz="6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6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sub>
                  </m:sSub>
                  <m:r>
                    <a:rPr xmlns:a="http://schemas.openxmlformats.org/drawingml/2006/main" sz="6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6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6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65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6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65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sub>
                  </m:sSub>
                </m:oMath>
              </m:oMathPara>
            </a14:m>
            <a:endParaRPr sz="6500">
              <a:solidFill>
                <a:srgbClr val="414141"/>
              </a:solidFill>
            </a:endParaRPr>
          </a:p>
        </p:txBody>
      </p:sp>
      <p:sp>
        <p:nvSpPr>
          <p:cNvPr id="341" name="Equation"/>
          <p:cNvSpPr txBox="1"/>
          <p:nvPr/>
        </p:nvSpPr>
        <p:spPr>
          <a:xfrm>
            <a:off x="8624630" y="9337591"/>
            <a:ext cx="3826967" cy="15392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Sup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  <m:sup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den>
                  </m:f>
                </m:oMath>
              </m:oMathPara>
            </a14:m>
            <a:endParaRPr sz="4800">
              <a:solidFill>
                <a:srgbClr val="414141"/>
              </a:solidFill>
            </a:endParaRPr>
          </a:p>
        </p:txBody>
      </p:sp>
      <p:sp>
        <p:nvSpPr>
          <p:cNvPr id="342" name="Equation"/>
          <p:cNvSpPr txBox="1"/>
          <p:nvPr/>
        </p:nvSpPr>
        <p:spPr>
          <a:xfrm>
            <a:off x="8624631" y="11506042"/>
            <a:ext cx="4196048" cy="153928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Sup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  <m:sup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den>
                  </m:f>
                </m:oMath>
              </m:oMathPara>
            </a14:m>
            <a:endParaRPr sz="48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sp>
        <p:nvSpPr>
          <p:cNvPr id="345" name="TextBox 2"/>
          <p:cNvSpPr txBox="1"/>
          <p:nvPr/>
        </p:nvSpPr>
        <p:spPr>
          <a:xfrm>
            <a:off x="778960" y="3578446"/>
            <a:ext cx="7072334" cy="159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b="1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are not done!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Uncertainty on the values of a and b:</a:t>
            </a:r>
          </a:p>
        </p:txBody>
      </p:sp>
      <p:sp>
        <p:nvSpPr>
          <p:cNvPr id="346" name="Equation"/>
          <p:cNvSpPr txBox="1"/>
          <p:nvPr/>
        </p:nvSpPr>
        <p:spPr>
          <a:xfrm>
            <a:off x="8889263" y="3704698"/>
            <a:ext cx="3661383" cy="14324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  <m:sup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Sup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  <m:sup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den>
                  </m:f>
                </m:oMath>
              </m:oMathPara>
            </a14:m>
            <a:endParaRPr sz="4800">
              <a:solidFill>
                <a:srgbClr val="414141"/>
              </a:solidFill>
            </a:endParaRPr>
          </a:p>
        </p:txBody>
      </p:sp>
      <p:sp>
        <p:nvSpPr>
          <p:cNvPr id="347" name="Equation"/>
          <p:cNvSpPr txBox="1"/>
          <p:nvPr/>
        </p:nvSpPr>
        <p:spPr>
          <a:xfrm>
            <a:off x="8889264" y="5873149"/>
            <a:ext cx="3661383" cy="14548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sub>
                    <m:sup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num>
                    <m:den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Sup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  <m:sup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den>
                  </m:f>
                </m:oMath>
              </m:oMathPara>
            </a14:m>
            <a:endParaRPr sz="4800">
              <a:solidFill>
                <a:srgbClr val="414141"/>
              </a:solidFill>
            </a:endParaRPr>
          </a:p>
        </p:txBody>
      </p:sp>
      <p:sp>
        <p:nvSpPr>
          <p:cNvPr id="348" name="TextBox 4"/>
          <p:cNvSpPr txBox="1"/>
          <p:nvPr/>
        </p:nvSpPr>
        <p:spPr>
          <a:xfrm>
            <a:off x="1038098" y="7858100"/>
            <a:ext cx="4660049" cy="580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b="1" i="1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Evaluate goodness of fit:</a:t>
            </a:r>
          </a:p>
        </p:txBody>
      </p:sp>
      <p:sp>
        <p:nvSpPr>
          <p:cNvPr id="349" name="TextBox 5"/>
          <p:cNvSpPr txBox="1"/>
          <p:nvPr/>
        </p:nvSpPr>
        <p:spPr>
          <a:xfrm>
            <a:off x="1941644" y="9063665"/>
            <a:ext cx="10008449" cy="2147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26719" indent="-426719" algn="l" defTabSz="457200">
              <a:buClr>
                <a:srgbClr val="929292"/>
              </a:buClr>
              <a:buSzPct val="60000"/>
              <a:buFont typeface="Zapf Dingbats"/>
              <a:buChar char="❖"/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Compute residual error on each data point:  </a:t>
            </a:r>
            <a:r>
              <a:rPr i="1"/>
              <a:t>Y(x</a:t>
            </a:r>
            <a:r>
              <a:rPr baseline="-15771" i="1"/>
              <a:t>i</a:t>
            </a:r>
            <a:r>
              <a:rPr i="1"/>
              <a:t>)-y</a:t>
            </a:r>
            <a:r>
              <a:rPr baseline="-15771" i="1"/>
              <a:t>i</a:t>
            </a:r>
          </a:p>
          <a:p>
            <a:pPr marL="426719" indent="-426719" algn="l" defTabSz="457200">
              <a:buClr>
                <a:srgbClr val="929292"/>
              </a:buClr>
              <a:buSzPct val="60000"/>
              <a:buFont typeface="Zapf Dingbats"/>
              <a:buChar char="❖"/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426719" indent="-426719" algn="l" defTabSz="457200">
              <a:buClr>
                <a:srgbClr val="929292"/>
              </a:buClr>
              <a:buSzPct val="60000"/>
              <a:buFont typeface="Zapf Dingbats"/>
              <a:buChar char="❖"/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Compute correlation coefficient </a:t>
            </a:r>
            <a:r>
              <a:rPr i="1"/>
              <a:t>R</a:t>
            </a:r>
            <a:r>
              <a:rPr baseline="30971" i="1"/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pic>
        <p:nvPicPr>
          <p:cNvPr id="35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5321" t="5439" r="6247" b="6073"/>
          <a:stretch>
            <a:fillRect/>
          </a:stretch>
        </p:blipFill>
        <p:spPr>
          <a:xfrm>
            <a:off x="4625162" y="3060700"/>
            <a:ext cx="14039368" cy="10548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sp>
        <p:nvSpPr>
          <p:cNvPr id="355" name="TextBox 4"/>
          <p:cNvSpPr txBox="1"/>
          <p:nvPr/>
        </p:nvSpPr>
        <p:spPr>
          <a:xfrm>
            <a:off x="1312804" y="5341530"/>
            <a:ext cx="1140946" cy="580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Then:</a:t>
            </a:r>
          </a:p>
        </p:txBody>
      </p:sp>
      <p:sp>
        <p:nvSpPr>
          <p:cNvPr id="356" name="TextBox 6"/>
          <p:cNvSpPr txBox="1"/>
          <p:nvPr/>
        </p:nvSpPr>
        <p:spPr>
          <a:xfrm>
            <a:off x="1363950" y="7947222"/>
            <a:ext cx="10298626" cy="543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parameters </a:t>
            </a:r>
            <a:r>
              <a:rPr i="1"/>
              <a:t>a</a:t>
            </a:r>
            <a:r>
              <a:t> and </a:t>
            </a:r>
            <a:r>
              <a:rPr i="1"/>
              <a:t>b</a:t>
            </a:r>
            <a:r>
              <a:t> are obtained from the two equations:</a:t>
            </a:r>
          </a:p>
        </p:txBody>
      </p:sp>
      <p:sp>
        <p:nvSpPr>
          <p:cNvPr id="357" name="Equation"/>
          <p:cNvSpPr txBox="1"/>
          <p:nvPr/>
        </p:nvSpPr>
        <p:spPr>
          <a:xfrm>
            <a:off x="6742042" y="9490019"/>
            <a:ext cx="13456743" cy="147511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num>
                    <m:den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</m:den>
                  </m:f>
                  <m:r>
                    <a:rPr xmlns:a="http://schemas.openxmlformats.org/drawingml/2006/main" sz="4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2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f>
                    <m:fPr>
                      <m:ctrlP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sSubSup>
                        <m:e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4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den>
                  </m:f>
                  <m:r>
                    <a:rPr xmlns:a="http://schemas.openxmlformats.org/drawingml/2006/main" sz="4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100">
              <a:solidFill>
                <a:srgbClr val="414141"/>
              </a:solidFill>
            </a:endParaRPr>
          </a:p>
        </p:txBody>
      </p:sp>
      <p:sp>
        <p:nvSpPr>
          <p:cNvPr id="358" name="TextBox 2"/>
          <p:cNvSpPr txBox="1"/>
          <p:nvPr/>
        </p:nvSpPr>
        <p:spPr>
          <a:xfrm>
            <a:off x="1222432" y="3652880"/>
            <a:ext cx="4954574" cy="580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More general linear model:</a:t>
            </a:r>
          </a:p>
        </p:txBody>
      </p:sp>
      <p:sp>
        <p:nvSpPr>
          <p:cNvPr id="359" name="Equation"/>
          <p:cNvSpPr txBox="1"/>
          <p:nvPr/>
        </p:nvSpPr>
        <p:spPr>
          <a:xfrm>
            <a:off x="6804521" y="4515971"/>
            <a:ext cx="12238954" cy="69385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5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5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5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5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5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5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5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5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5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5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sub>
                  </m:sSub>
                  <m:sSub>
                    <m:e>
                      <m:r>
                        <a:rPr xmlns:a="http://schemas.openxmlformats.org/drawingml/2006/main" sz="5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59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sub>
                  </m:sSub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59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5900">
              <a:solidFill>
                <a:srgbClr val="414141"/>
              </a:solidFill>
            </a:endParaRPr>
          </a:p>
        </p:txBody>
      </p:sp>
      <p:sp>
        <p:nvSpPr>
          <p:cNvPr id="360" name="Equation"/>
          <p:cNvSpPr txBox="1"/>
          <p:nvPr/>
        </p:nvSpPr>
        <p:spPr>
          <a:xfrm>
            <a:off x="7295211" y="5695434"/>
            <a:ext cx="11816029" cy="18476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χ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p>
                    <m:e>
                      <m:d>
                        <m:dPr>
                          <m:ctrlPr>
                            <a:rPr xmlns:a="http://schemas.openxmlformats.org/drawingml/2006/main" sz="44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sSub>
                                <m:e>
                                  <m:r>
                                    <a:rPr xmlns:a="http://schemas.openxmlformats.org/drawingml/2006/main" sz="44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a:rPr xmlns:a="http://schemas.openxmlformats.org/drawingml/2006/main" sz="44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sSub>
                                <m:e>
                                  <m:r>
                                    <a:rPr xmlns:a="http://schemas.openxmlformats.org/drawingml/2006/main" sz="44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xmlns:a="http://schemas.openxmlformats.org/drawingml/2006/main" sz="44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e>
                                  <m:r>
                                    <a:rPr xmlns:a="http://schemas.openxmlformats.org/drawingml/2006/main" sz="44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xmlns:a="http://schemas.openxmlformats.org/drawingml/2006/main" sz="44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sSub>
                                <m:e>
                                  <m:r>
                                    <a:rPr xmlns:a="http://schemas.openxmlformats.org/drawingml/2006/main" sz="44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xmlns:a="http://schemas.openxmlformats.org/drawingml/2006/main" sz="44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e>
                                  <m:r>
                                    <a:rPr xmlns:a="http://schemas.openxmlformats.org/drawingml/2006/main" sz="44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xmlns:a="http://schemas.openxmlformats.org/drawingml/2006/main" sz="44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sSub>
                                <m:e>
                                  <m:r>
                                    <a:rPr xmlns:a="http://schemas.openxmlformats.org/drawingml/2006/main" sz="44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xmlns:a="http://schemas.openxmlformats.org/drawingml/2006/main" sz="44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  <m:sSub>
                                <m:e>
                                  <m:r>
                                    <a:rPr xmlns:a="http://schemas.openxmlformats.org/drawingml/2006/main" sz="44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xmlns:a="http://schemas.openxmlformats.org/drawingml/2006/main" sz="44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xmlns:a="http://schemas.openxmlformats.org/drawingml/2006/main" sz="44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e>
                                  <m:r>
                                    <a:rPr xmlns:a="http://schemas.openxmlformats.org/drawingml/2006/main" sz="44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xmlns:a="http://schemas.openxmlformats.org/drawingml/2006/main" sz="4400" i="1">
                                      <a:solidFill>
                                        <a:srgbClr val="41404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e>
                    <m:sup>
                      <m:r>
                        <a:rPr xmlns:a="http://schemas.openxmlformats.org/drawingml/2006/main" sz="44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 sz="44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Model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Model fitting</a:t>
            </a:r>
          </a:p>
        </p:txBody>
      </p:sp>
      <p:sp>
        <p:nvSpPr>
          <p:cNvPr id="363" name="TextBox 1"/>
          <p:cNvSpPr txBox="1"/>
          <p:nvPr/>
        </p:nvSpPr>
        <p:spPr>
          <a:xfrm>
            <a:off x="1470113" y="3541528"/>
            <a:ext cx="14251381" cy="5326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Let us work out a simple example. Let us consider we have </a:t>
            </a:r>
            <a:r>
              <a:rPr i="1"/>
              <a:t>N</a:t>
            </a:r>
            <a:r>
              <a:t> students, </a:t>
            </a:r>
            <a:r>
              <a:rPr i="1"/>
              <a:t>S</a:t>
            </a:r>
            <a:r>
              <a:rPr baseline="-15771" i="1"/>
              <a:t>1</a:t>
            </a:r>
            <a:r>
              <a:rPr i="1"/>
              <a:t>,…,S</a:t>
            </a:r>
            <a:r>
              <a:rPr baseline="-15771" i="1"/>
              <a:t>N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and let us “evaluate” a variable </a:t>
            </a:r>
            <a:r>
              <a:rPr i="1"/>
              <a:t>x</a:t>
            </a:r>
            <a:r>
              <a:rPr baseline="-15771" i="1"/>
              <a:t>i</a:t>
            </a:r>
            <a:r>
              <a:t> for each student such that: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i="1"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x</a:t>
            </a:r>
            <a:r>
              <a:rPr baseline="-15771"/>
              <a:t>i</a:t>
            </a:r>
            <a:r>
              <a:rPr i="0"/>
              <a:t>= 1 if student </a:t>
            </a:r>
            <a:r>
              <a:t>S</a:t>
            </a:r>
            <a:r>
              <a:rPr baseline="-15771"/>
              <a:t>i</a:t>
            </a:r>
            <a:r>
              <a:rPr i="0"/>
              <a:t> owns a Ferrari, and </a:t>
            </a:r>
            <a:r>
              <a:t>x</a:t>
            </a:r>
            <a:r>
              <a:rPr baseline="-15771"/>
              <a:t>i</a:t>
            </a:r>
            <a:r>
              <a:rPr i="0"/>
              <a:t>= 0  otherwise.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 want an estimator of the probability </a:t>
            </a:r>
            <a:r>
              <a:rPr i="1"/>
              <a:t>p</a:t>
            </a:r>
            <a:r>
              <a:t> that a student owns a Ferrari. 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probability of observing </a:t>
            </a:r>
            <a:r>
              <a:rPr i="1"/>
              <a:t>x</a:t>
            </a:r>
            <a:r>
              <a:rPr baseline="-15771" i="1"/>
              <a:t>i</a:t>
            </a:r>
            <a:r>
              <a:t> for student </a:t>
            </a:r>
            <a:r>
              <a:rPr i="1"/>
              <a:t>S</a:t>
            </a:r>
            <a:r>
              <a:rPr baseline="-15771" i="1"/>
              <a:t>i</a:t>
            </a:r>
            <a:r>
              <a:t> is given by: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</a:p>
        </p:txBody>
      </p:sp>
      <p:sp>
        <p:nvSpPr>
          <p:cNvPr id="364" name="TextBox 3"/>
          <p:cNvSpPr txBox="1"/>
          <p:nvPr/>
        </p:nvSpPr>
        <p:spPr>
          <a:xfrm>
            <a:off x="1751507" y="10027018"/>
            <a:ext cx="11000613" cy="623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likelihood of observing the values </a:t>
            </a:r>
            <a:r>
              <a:rPr i="1"/>
              <a:t>x</a:t>
            </a:r>
            <a:r>
              <a:rPr baseline="-15771" i="1"/>
              <a:t>i </a:t>
            </a:r>
            <a:r>
              <a:t>for all </a:t>
            </a:r>
            <a:r>
              <a:rPr i="1"/>
              <a:t>N</a:t>
            </a:r>
            <a:r>
              <a:t> students is:</a:t>
            </a:r>
          </a:p>
        </p:txBody>
      </p:sp>
      <p:sp>
        <p:nvSpPr>
          <p:cNvPr id="365" name="Equation"/>
          <p:cNvSpPr txBox="1"/>
          <p:nvPr/>
        </p:nvSpPr>
        <p:spPr>
          <a:xfrm>
            <a:off x="8337238" y="8329445"/>
            <a:ext cx="7709524" cy="95667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6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6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6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6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6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6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6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sSub>
                        <m:e>
                          <m:r>
                            <a:rPr xmlns:a="http://schemas.openxmlformats.org/drawingml/2006/main" sz="6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6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sup>
                  </m:sSup>
                  <m:r>
                    <a:rPr xmlns:a="http://schemas.openxmlformats.org/drawingml/2006/main" sz="6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6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6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p</m:t>
                  </m:r>
                  <m:sSup>
                    <m:e>
                      <m:r>
                        <a:rPr xmlns:a="http://schemas.openxmlformats.org/drawingml/2006/main" sz="6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6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6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6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6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sup>
                  </m:sSup>
                </m:oMath>
              </m:oMathPara>
            </a14:m>
            <a:endParaRPr sz="6800">
              <a:solidFill>
                <a:srgbClr val="414141"/>
              </a:solidFill>
            </a:endParaRPr>
          </a:p>
        </p:txBody>
      </p:sp>
      <p:sp>
        <p:nvSpPr>
          <p:cNvPr id="366" name="Equation"/>
          <p:cNvSpPr txBox="1"/>
          <p:nvPr/>
        </p:nvSpPr>
        <p:spPr>
          <a:xfrm>
            <a:off x="7653449" y="11513999"/>
            <a:ext cx="14400450" cy="67949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5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5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5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5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5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5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≈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5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5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5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5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5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57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57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rediction vs Estim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Prediction vs Estimation</a:t>
            </a:r>
          </a:p>
        </p:txBody>
      </p:sp>
      <p:sp>
        <p:nvSpPr>
          <p:cNvPr id="145" name="When we use a set of measurements,   to predict a value for the response variable, we denote the predicted value by:…"/>
          <p:cNvSpPr txBox="1"/>
          <p:nvPr>
            <p:ph type="body" idx="4294967295"/>
          </p:nvPr>
        </p:nvSpPr>
        <p:spPr>
          <a:xfrm>
            <a:off x="1556438" y="3473360"/>
            <a:ext cx="18934757" cy="1011804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46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When we use a set of measurements, </a:t>
            </a:r>
            <a14:m>
              <m:oMath>
                <m:r>
                  <a:rPr xmlns:a="http://schemas.openxmlformats.org/drawingml/2006/main" sz="48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xmlns:a="http://schemas.openxmlformats.org/drawingml/2006/main" sz="48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xmlns:a="http://schemas.openxmlformats.org/drawingml/2006/main" sz="48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8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8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/>
                </m:r>
                <m:r>
                  <a:rPr xmlns:a="http://schemas.openxmlformats.org/drawingml/2006/main" sz="48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48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8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xmlns:a="http://schemas.openxmlformats.org/drawingml/2006/main" sz="48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xmlns:a="http://schemas.openxmlformats.org/drawingml/2006/main" sz="48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85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sub>
                </m:sSub>
                <m:r>
                  <a:rPr xmlns:a="http://schemas.openxmlformats.org/drawingml/2006/main" sz="485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to predict a value for the response variable, we denote the </a:t>
            </a:r>
            <a:r>
              <a:rPr b="1" i="1">
                <a:solidFill>
                  <a:srgbClr val="FF0000"/>
                </a:solidFill>
              </a:rPr>
              <a:t>predicted</a:t>
            </a:r>
            <a:r>
              <a:t> value by:</a:t>
            </a:r>
          </a:p>
          <a:p>
            <a:pPr marL="0" indent="274320" defTabSz="457181">
              <a:spcBef>
                <a:spcPts val="1800"/>
              </a:spcBef>
              <a:buClrTx/>
              <a:buSzTx/>
              <a:buFontTx/>
              <a:buNone/>
              <a:defRPr sz="46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					 </a:t>
            </a:r>
            <a14:m>
              <m:oMath>
                <m:sSub>
                  <m:e>
                    <m:limUpp>
                      <m:e>
                        <m:r>
                          <a:rPr xmlns:a="http://schemas.openxmlformats.org/drawingml/2006/main" sz="4800" i="1">
                            <a:solidFill>
                              <a:srgbClr val="464646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lim>
                        <m:r>
                          <m:rPr>
                            <m:sty m:val="p"/>
                          </m:rPr>
                          <a:rPr xmlns:a="http://schemas.openxmlformats.org/drawingml/2006/main" sz="4800" i="1">
                            <a:solidFill>
                              <a:srgbClr val="464646"/>
                            </a:solidFill>
                            <a:latin typeface="Cambria Math" panose="02040503050406030204" pitchFamily="18" charset="0"/>
                          </a:rPr>
                          <m:t>^</m:t>
                        </m:r>
                      </m:lim>
                    </m:limUpp>
                  </m:e>
                  <m:sub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𝑖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=</m:t>
                </m:r>
              </m:oMath>
            </a14:m>
            <a:r>
              <a:t> </a:t>
            </a:r>
            <a14:m>
              <m:oMath>
                <m:limUpp>
                  <m:e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𝑓</m:t>
                    </m:r>
                  </m:e>
                  <m:lim>
                    <m:r>
                      <m:rPr>
                        <m:sty m:val="p"/>
                      </m:rP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^</m:t>
                    </m:r>
                  </m:lim>
                </m:limUpp>
                <m:r>
                  <a:rPr xmlns:a="http://schemas.openxmlformats.org/drawingml/2006/main" sz="48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/>
                </m:r>
                <m:r>
                  <a:rPr xmlns:a="http://schemas.openxmlformats.org/drawingml/2006/main" sz="48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48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𝑝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.</a:t>
            </a:r>
            <a:endParaRPr i="1"/>
          </a:p>
          <a:p>
            <a:pPr marL="0" indent="0" defTabSz="457181">
              <a:spcBef>
                <a:spcPts val="3000"/>
              </a:spcBef>
              <a:buClrTx/>
              <a:buSzTx/>
              <a:buFontTx/>
              <a:buNone/>
              <a:defRPr sz="46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some problems, we do not care about the specific expression of </a:t>
            </a:r>
            <a14:m>
              <m:oMath>
                <m:limUpp>
                  <m:e>
                    <m:r>
                      <a:rPr xmlns:a="http://schemas.openxmlformats.org/drawingml/2006/main" sz="43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𝑓</m:t>
                    </m:r>
                  </m:e>
                  <m:lim>
                    <m:r>
                      <m:rPr>
                        <m:sty m:val="p"/>
                      </m:rPr>
                      <a:rPr xmlns:a="http://schemas.openxmlformats.org/drawingml/2006/main" sz="43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^</m:t>
                    </m:r>
                  </m:lim>
                </m:limUpp>
              </m:oMath>
            </a14:m>
            <a:r>
              <a:t>, we just want to make our predictions </a:t>
            </a:r>
            <a14:m>
              <m:oMath>
                <m:limUpp>
                  <m:e>
                    <m: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𝑦</m:t>
                    </m:r>
                  </m:e>
                  <m:lim>
                    <m:r>
                      <m:rPr>
                        <m:sty m:val="p"/>
                      </m:rPr>
                      <a:rPr xmlns:a="http://schemas.openxmlformats.org/drawingml/2006/main" sz="48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^</m:t>
                    </m:r>
                  </m:lim>
                </m:limUpp>
              </m:oMath>
            </a14:m>
            <a:r>
              <a:t>’s as close to the observed values </a:t>
            </a:r>
            <a14:m>
              <m:oMath>
                <m:r>
                  <a:rPr xmlns:a="http://schemas.openxmlformats.org/drawingml/2006/main" sz="51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𝑦</m:t>
                </m:r>
              </m:oMath>
            </a14:m>
            <a:r>
              <a:t>’s as possible. These are called </a:t>
            </a:r>
            <a:r>
              <a:rPr b="1" i="1">
                <a:solidFill>
                  <a:srgbClr val="FF0000"/>
                </a:solidFill>
              </a:rPr>
              <a:t>prediction problems</a:t>
            </a:r>
            <a:r>
              <a:rPr b="1" i="1"/>
              <a:t>.</a:t>
            </a:r>
            <a:endParaRPr b="1" i="1"/>
          </a:p>
          <a:p>
            <a:pPr marL="0" indent="0" defTabSz="457181">
              <a:spcBef>
                <a:spcPts val="1800"/>
              </a:spcBef>
              <a:buClrTx/>
              <a:buSzTx/>
              <a:buFontTx/>
              <a:buNone/>
              <a:defRPr sz="4600">
                <a:solidFill>
                  <a:srgbClr val="46464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some problems, what's important is obtaining </a:t>
            </a:r>
            <a14:m>
              <m:oMath>
                <m:limUpp>
                  <m:e>
                    <m:r>
                      <a:rPr xmlns:a="http://schemas.openxmlformats.org/drawingml/2006/main" sz="43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𝑓</m:t>
                    </m:r>
                  </m:e>
                  <m:lim>
                    <m:r>
                      <m:rPr>
                        <m:sty m:val="p"/>
                      </m:rPr>
                      <a:rPr xmlns:a="http://schemas.openxmlformats.org/drawingml/2006/main" sz="4300" i="1">
                        <a:solidFill>
                          <a:srgbClr val="464646"/>
                        </a:solidFill>
                        <a:latin typeface="Cambria Math" panose="02040503050406030204" pitchFamily="18" charset="0"/>
                      </a:rPr>
                      <m:t>^</m:t>
                    </m:r>
                  </m:lim>
                </m:limUpp>
              </m:oMath>
            </a14:m>
            <a:r>
              <a:t>, the estimate of </a:t>
            </a:r>
            <a14:m>
              <m:oMath>
                <m:r>
                  <a:rPr xmlns:a="http://schemas.openxmlformats.org/drawingml/2006/main" sz="4600" i="1">
                    <a:solidFill>
                      <a:srgbClr val="464646"/>
                    </a:solidFill>
                    <a:latin typeface="Cambria Math" panose="02040503050406030204" pitchFamily="18" charset="0"/>
                  </a:rPr>
                  <m:t>𝑓</m:t>
                </m:r>
              </m:oMath>
            </a14:m>
            <a:r>
              <a:t>. These are called </a:t>
            </a:r>
            <a:r>
              <a:rPr b="1" i="1">
                <a:solidFill>
                  <a:srgbClr val="FC0000"/>
                </a:solidFill>
              </a:rPr>
              <a:t>inference</a:t>
            </a:r>
            <a:r>
              <a:t> problems. </a:t>
            </a:r>
          </a:p>
        </p:txBody>
      </p:sp>
      <p:sp>
        <p:nvSpPr>
          <p:cNvPr id="146" name="Example: kNN"/>
          <p:cNvSpPr txBox="1"/>
          <p:nvPr/>
        </p:nvSpPr>
        <p:spPr>
          <a:xfrm>
            <a:off x="11260004" y="8214882"/>
            <a:ext cx="273347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4141FF"/>
                </a:solidFill>
              </a:defRPr>
            </a:lvl1pPr>
          </a:lstStyle>
          <a:p>
            <a:pPr/>
            <a:r>
              <a:t>Example: kNN</a:t>
            </a:r>
          </a:p>
        </p:txBody>
      </p:sp>
      <p:sp>
        <p:nvSpPr>
          <p:cNvPr id="147" name="Quote Bubble"/>
          <p:cNvSpPr/>
          <p:nvPr/>
        </p:nvSpPr>
        <p:spPr>
          <a:xfrm>
            <a:off x="11178546" y="8146915"/>
            <a:ext cx="2896520" cy="812801"/>
          </a:xfrm>
          <a:prstGeom prst="wedgeEllipseCallout">
            <a:avLst>
              <a:gd name="adj1" fmla="val -71370"/>
              <a:gd name="adj2" fmla="val -14033"/>
            </a:avLst>
          </a:prstGeom>
          <a:ln w="63500">
            <a:solidFill>
              <a:srgbClr val="0000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48" name="Example: Linear regression"/>
          <p:cNvSpPr txBox="1"/>
          <p:nvPr/>
        </p:nvSpPr>
        <p:spPr>
          <a:xfrm>
            <a:off x="9107612" y="10247082"/>
            <a:ext cx="4965105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rgbClr val="4141FF"/>
                </a:solidFill>
              </a:defRPr>
            </a:lvl1pPr>
          </a:lstStyle>
          <a:p>
            <a:pPr/>
            <a:r>
              <a:t>Example: Linear regression</a:t>
            </a:r>
          </a:p>
        </p:txBody>
      </p:sp>
      <p:sp>
        <p:nvSpPr>
          <p:cNvPr id="149" name="Quote Bubble"/>
          <p:cNvSpPr/>
          <p:nvPr/>
        </p:nvSpPr>
        <p:spPr>
          <a:xfrm>
            <a:off x="8952816" y="10060599"/>
            <a:ext cx="5511568" cy="1175515"/>
          </a:xfrm>
          <a:prstGeom prst="wedgeEllipseCallout">
            <a:avLst>
              <a:gd name="adj1" fmla="val -61231"/>
              <a:gd name="adj2" fmla="val -25131"/>
            </a:avLst>
          </a:prstGeom>
          <a:ln w="63500">
            <a:solidFill>
              <a:srgbClr val="0000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Model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Model Fitting</a:t>
            </a:r>
          </a:p>
        </p:txBody>
      </p:sp>
      <p:sp>
        <p:nvSpPr>
          <p:cNvPr id="369" name="TextBox 3"/>
          <p:cNvSpPr txBox="1"/>
          <p:nvPr/>
        </p:nvSpPr>
        <p:spPr>
          <a:xfrm>
            <a:off x="1008816" y="5406028"/>
            <a:ext cx="13740611" cy="5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maximum likelihood estimator of p is the value p</a:t>
            </a:r>
            <a:r>
              <a:rPr baseline="-5999"/>
              <a:t>m</a:t>
            </a:r>
            <a:r>
              <a:t> that maximizes L(p):</a:t>
            </a:r>
          </a:p>
        </p:txBody>
      </p:sp>
      <p:sp>
        <p:nvSpPr>
          <p:cNvPr id="370" name="TextBox 5"/>
          <p:cNvSpPr txBox="1"/>
          <p:nvPr/>
        </p:nvSpPr>
        <p:spPr>
          <a:xfrm>
            <a:off x="1235385" y="8585914"/>
            <a:ext cx="12880911" cy="5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This is equivalent to maximizing the logarithm of L(p) (log-likelihood):</a:t>
            </a:r>
          </a:p>
        </p:txBody>
      </p:sp>
      <p:sp>
        <p:nvSpPr>
          <p:cNvPr id="371" name="Equation"/>
          <p:cNvSpPr txBox="1"/>
          <p:nvPr/>
        </p:nvSpPr>
        <p:spPr>
          <a:xfrm>
            <a:off x="7948514" y="3659332"/>
            <a:ext cx="7912090" cy="89406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e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sup>
                  </m:sSup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63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p</m:t>
                  </m:r>
                  <m:sSup>
                    <m:e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63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e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63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sup>
                  </m:sSup>
                </m:oMath>
              </m:oMathPara>
            </a14:m>
            <a:endParaRPr sz="6300">
              <a:solidFill>
                <a:srgbClr val="414141"/>
              </a:solidFill>
            </a:endParaRPr>
          </a:p>
        </p:txBody>
      </p:sp>
      <p:sp>
        <p:nvSpPr>
          <p:cNvPr id="372" name="Equation"/>
          <p:cNvSpPr txBox="1"/>
          <p:nvPr/>
        </p:nvSpPr>
        <p:spPr>
          <a:xfrm>
            <a:off x="8212421" y="6839218"/>
            <a:ext cx="6168868" cy="79827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66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66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sub>
                  </m:sSub>
                  <m:r>
                    <a:rPr xmlns:a="http://schemas.openxmlformats.org/drawingml/2006/main" sz="66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nor/>
                    </m:rPr>
                    <a:rPr xmlns:a="http://schemas.openxmlformats.org/drawingml/2006/main" sz="66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argmax</m:t>
                  </m:r>
                  <m:r>
                    <a:rPr xmlns:a="http://schemas.openxmlformats.org/drawingml/2006/main" sz="66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66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66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66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6600">
              <a:solidFill>
                <a:srgbClr val="414141"/>
              </a:solidFill>
            </a:endParaRPr>
          </a:p>
        </p:txBody>
      </p:sp>
      <p:sp>
        <p:nvSpPr>
          <p:cNvPr id="373" name="Equation"/>
          <p:cNvSpPr txBox="1"/>
          <p:nvPr/>
        </p:nvSpPr>
        <p:spPr>
          <a:xfrm>
            <a:off x="7316275" y="9546801"/>
            <a:ext cx="12308669" cy="18745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ty m:val="p"/>
                    </m:rP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p"/>
                    </m:rP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sty m:val="p"/>
                    </m:rP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d>
                    <m:dPr>
                      <m:ctrlP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limUpp>
                        <m:e>
                          <m:limLow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xmlns:a="http://schemas.openxmlformats.org/drawingml/2006/main" sz="48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xmlns:a="http://schemas.openxmlformats.org/drawingml/2006/main" sz="48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xmlns:a="http://schemas.openxmlformats.org/drawingml/2006/main" sz="48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  <m:lim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lim>
                      </m:limUpp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e>
                  </m:d>
                </m:oMath>
              </m:oMathPara>
            </a14:m>
            <a:endParaRPr sz="48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Model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Model Fitting</a:t>
            </a:r>
          </a:p>
        </p:txBody>
      </p:sp>
      <p:sp>
        <p:nvSpPr>
          <p:cNvPr id="376" name="TextBox 5"/>
          <p:cNvSpPr txBox="1"/>
          <p:nvPr/>
        </p:nvSpPr>
        <p:spPr>
          <a:xfrm>
            <a:off x="12917022" y="8150825"/>
            <a:ext cx="10598074" cy="1088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This is the most intuitive value…. And it matches with the </a:t>
            </a:r>
          </a:p>
          <a:p>
            <a:pPr algn="l" defTabSz="457200">
              <a:defRPr sz="3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maximum likelihood estimator</a:t>
            </a:r>
          </a:p>
        </p:txBody>
      </p:sp>
      <p:sp>
        <p:nvSpPr>
          <p:cNvPr id="377" name="Equation"/>
          <p:cNvSpPr txBox="1"/>
          <p:nvPr/>
        </p:nvSpPr>
        <p:spPr>
          <a:xfrm>
            <a:off x="5036831" y="7600913"/>
            <a:ext cx="4509620" cy="218838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66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b>
                      <m:r>
                        <a:rPr xmlns:a="http://schemas.openxmlformats.org/drawingml/2006/main" sz="66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sub>
                  </m:sSub>
                  <m:r>
                    <a:rPr xmlns:a="http://schemas.openxmlformats.org/drawingml/2006/main" sz="66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66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66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66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  <m:limLow>
                    <m:e>
                      <m:r>
                        <a:rPr xmlns:a="http://schemas.openxmlformats.org/drawingml/2006/main" sz="66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66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66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66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lim>
                  </m:limLow>
                  <m:sSub>
                    <m:e>
                      <m:r>
                        <a:rPr xmlns:a="http://schemas.openxmlformats.org/drawingml/2006/main" sz="66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66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</m:oMath>
              </m:oMathPara>
            </a14:m>
            <a:endParaRPr sz="6600">
              <a:solidFill>
                <a:srgbClr val="414141"/>
              </a:solidFill>
            </a:endParaRPr>
          </a:p>
        </p:txBody>
      </p:sp>
      <p:sp>
        <p:nvSpPr>
          <p:cNvPr id="378" name="Equation"/>
          <p:cNvSpPr txBox="1"/>
          <p:nvPr/>
        </p:nvSpPr>
        <p:spPr>
          <a:xfrm>
            <a:off x="4617638" y="3396910"/>
            <a:ext cx="11991946" cy="18745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den>
                  </m:f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den>
                  </m:f>
                  <m:limUpp>
                    <m:e>
                      <m:limLow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lim>
                  </m:limUpp>
                  <m:sSub>
                    <m:e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den>
                  </m:f>
                  <m:d>
                    <m:dPr>
                      <m:ctrlP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48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limUpp>
                        <m:e>
                          <m:limLow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xmlns:a="http://schemas.openxmlformats.org/drawingml/2006/main" sz="48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xmlns:a="http://schemas.openxmlformats.org/drawingml/2006/main" sz="48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xmlns:a="http://schemas.openxmlformats.org/drawingml/2006/main" sz="48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e>
                        <m:lim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lim>
                      </m:limUpp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e>
                  </m:d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8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  <a:endParaRPr sz="4800">
              <a:solidFill>
                <a:srgbClr val="414141"/>
              </a:solidFill>
            </a:endParaRPr>
          </a:p>
        </p:txBody>
      </p:sp>
      <p:sp>
        <p:nvSpPr>
          <p:cNvPr id="379" name="Arrow"/>
          <p:cNvSpPr/>
          <p:nvPr/>
        </p:nvSpPr>
        <p:spPr>
          <a:xfrm flipH="1">
            <a:off x="9873346" y="8060104"/>
            <a:ext cx="2013528" cy="1270001"/>
          </a:xfrm>
          <a:prstGeom prst="rightArrow">
            <a:avLst>
              <a:gd name="adj1" fmla="val 29380"/>
              <a:gd name="adj2" fmla="val 81563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80" name="Arrow"/>
          <p:cNvSpPr/>
          <p:nvPr/>
        </p:nvSpPr>
        <p:spPr>
          <a:xfrm flipH="1" rot="16199722">
            <a:off x="7543045" y="5725562"/>
            <a:ext cx="1897284" cy="1270001"/>
          </a:xfrm>
          <a:prstGeom prst="rightArrow">
            <a:avLst>
              <a:gd name="adj1" fmla="val 29380"/>
              <a:gd name="adj2" fmla="val 81563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pic>
        <p:nvPicPr>
          <p:cNvPr id="15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1436" y="3503638"/>
            <a:ext cx="13481545" cy="10119937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Example: let us consider the dataset that gives the number of death observed in a population of smokers"/>
          <p:cNvSpPr txBox="1"/>
          <p:nvPr/>
        </p:nvSpPr>
        <p:spPr>
          <a:xfrm>
            <a:off x="15720620" y="3733087"/>
            <a:ext cx="7623869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/>
            </a:lvl1pPr>
          </a:lstStyle>
          <a:p>
            <a:pPr/>
            <a:r>
              <a:t>Example: let us consider the dataset that gives the number of death observed in a population of smokers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pic>
        <p:nvPicPr>
          <p:cNvPr id="15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1436" y="3503638"/>
            <a:ext cx="13481545" cy="1011993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Example: let us consider the dataset that gives the number of death observed in a population of smokers"/>
          <p:cNvSpPr txBox="1"/>
          <p:nvPr/>
        </p:nvSpPr>
        <p:spPr>
          <a:xfrm>
            <a:off x="15720620" y="3733087"/>
            <a:ext cx="7623869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/>
            </a:lvl1pPr>
          </a:lstStyle>
          <a:p>
            <a:pPr/>
            <a:r>
              <a:t>Example: let us consider the dataset that gives the number of death observed in a population of smokers</a:t>
            </a:r>
          </a:p>
        </p:txBody>
      </p:sp>
      <p:sp>
        <p:nvSpPr>
          <p:cNvPr id="158" name="We assume that these data can be represented with a linear model"/>
          <p:cNvSpPr txBox="1"/>
          <p:nvPr/>
        </p:nvSpPr>
        <p:spPr>
          <a:xfrm>
            <a:off x="15652560" y="6100924"/>
            <a:ext cx="615540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/>
            </a:lvl1pPr>
          </a:lstStyle>
          <a:p>
            <a:pPr/>
            <a:r>
              <a:t>We assume that these data can be represented with a linear model</a:t>
            </a:r>
          </a:p>
        </p:txBody>
      </p:sp>
      <p:sp>
        <p:nvSpPr>
          <p:cNvPr id="159" name="Which line is good:…"/>
          <p:cNvSpPr txBox="1"/>
          <p:nvPr/>
        </p:nvSpPr>
        <p:spPr>
          <a:xfrm>
            <a:off x="15642688" y="7631175"/>
            <a:ext cx="3662562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/>
            </a:pPr>
            <a:r>
              <a:t>Which line is good:</a:t>
            </a:r>
          </a:p>
          <a:p>
            <a:pPr algn="l">
              <a:defRPr i="1"/>
            </a:pPr>
            <a:r>
              <a:t>Maybe this one (blue)</a:t>
            </a:r>
          </a:p>
        </p:txBody>
      </p:sp>
      <p:sp>
        <p:nvSpPr>
          <p:cNvPr id="160" name="Line"/>
          <p:cNvSpPr/>
          <p:nvPr/>
        </p:nvSpPr>
        <p:spPr>
          <a:xfrm flipV="1">
            <a:off x="4714010" y="4920767"/>
            <a:ext cx="6028779" cy="7285680"/>
          </a:xfrm>
          <a:prstGeom prst="line">
            <a:avLst/>
          </a:prstGeom>
          <a:ln w="25400">
            <a:solidFill>
              <a:srgbClr val="4141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pic>
        <p:nvPicPr>
          <p:cNvPr id="16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1436" y="3503638"/>
            <a:ext cx="13481545" cy="1011993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Example: let us consider the dataset that gives the number of death observed in a population of smokers"/>
          <p:cNvSpPr txBox="1"/>
          <p:nvPr/>
        </p:nvSpPr>
        <p:spPr>
          <a:xfrm>
            <a:off x="15720620" y="3733087"/>
            <a:ext cx="7623869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/>
            </a:lvl1pPr>
          </a:lstStyle>
          <a:p>
            <a:pPr/>
            <a:r>
              <a:t>Example: let us consider the dataset that gives the number of death observed in a population of smokers</a:t>
            </a:r>
          </a:p>
        </p:txBody>
      </p:sp>
      <p:sp>
        <p:nvSpPr>
          <p:cNvPr id="165" name="We assume that these data can be represented with a linear model"/>
          <p:cNvSpPr txBox="1"/>
          <p:nvPr/>
        </p:nvSpPr>
        <p:spPr>
          <a:xfrm>
            <a:off x="15652560" y="6100924"/>
            <a:ext cx="615540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/>
            </a:lvl1pPr>
          </a:lstStyle>
          <a:p>
            <a:pPr/>
            <a:r>
              <a:t>We assume that these data can be represented with a linear model</a:t>
            </a:r>
          </a:p>
        </p:txBody>
      </p:sp>
      <p:sp>
        <p:nvSpPr>
          <p:cNvPr id="166" name="Which line is good:…"/>
          <p:cNvSpPr txBox="1"/>
          <p:nvPr/>
        </p:nvSpPr>
        <p:spPr>
          <a:xfrm>
            <a:off x="15744981" y="7712705"/>
            <a:ext cx="366256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/>
            </a:pPr>
            <a:r>
              <a:t>Which line is good:</a:t>
            </a:r>
          </a:p>
          <a:p>
            <a:pPr algn="l">
              <a:defRPr i="1"/>
            </a:pPr>
            <a:r>
              <a:t>Maybe this one (blue)</a:t>
            </a:r>
          </a:p>
          <a:p>
            <a:pPr algn="l">
              <a:defRPr i="1"/>
            </a:pPr>
            <a:r>
              <a:t>Or this one (red)</a:t>
            </a:r>
          </a:p>
        </p:txBody>
      </p:sp>
      <p:sp>
        <p:nvSpPr>
          <p:cNvPr id="167" name="Line"/>
          <p:cNvSpPr/>
          <p:nvPr/>
        </p:nvSpPr>
        <p:spPr>
          <a:xfrm flipV="1">
            <a:off x="4714010" y="4920767"/>
            <a:ext cx="6028779" cy="7285680"/>
          </a:xfrm>
          <a:prstGeom prst="line">
            <a:avLst/>
          </a:prstGeom>
          <a:ln w="25400">
            <a:solidFill>
              <a:srgbClr val="4141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68" name="Line"/>
          <p:cNvSpPr/>
          <p:nvPr/>
        </p:nvSpPr>
        <p:spPr>
          <a:xfrm flipV="1">
            <a:off x="4538491" y="4881704"/>
            <a:ext cx="7094583" cy="7094583"/>
          </a:xfrm>
          <a:prstGeom prst="line">
            <a:avLst/>
          </a:prstGeom>
          <a:ln w="25400">
            <a:solidFill>
              <a:srgbClr val="FF41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Linear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Linear Regression</a:t>
            </a:r>
          </a:p>
        </p:txBody>
      </p:sp>
      <p:pic>
        <p:nvPicPr>
          <p:cNvPr id="17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1436" y="3503638"/>
            <a:ext cx="13481545" cy="10119937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Example: let us consider the dataset that gives the number of death observed in a population of smokers"/>
          <p:cNvSpPr txBox="1"/>
          <p:nvPr/>
        </p:nvSpPr>
        <p:spPr>
          <a:xfrm>
            <a:off x="15720620" y="3733087"/>
            <a:ext cx="7623869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/>
            </a:lvl1pPr>
          </a:lstStyle>
          <a:p>
            <a:pPr/>
            <a:r>
              <a:t>Example: let us consider the dataset that gives the number of death observed in a population of smokers</a:t>
            </a:r>
          </a:p>
        </p:txBody>
      </p:sp>
      <p:sp>
        <p:nvSpPr>
          <p:cNvPr id="173" name="We assume that these data can be represented with a linear model"/>
          <p:cNvSpPr txBox="1"/>
          <p:nvPr/>
        </p:nvSpPr>
        <p:spPr>
          <a:xfrm>
            <a:off x="15652560" y="6100924"/>
            <a:ext cx="615540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/>
            </a:lvl1pPr>
          </a:lstStyle>
          <a:p>
            <a:pPr/>
            <a:r>
              <a:t>We assume that these data can be represented with a linear model</a:t>
            </a:r>
          </a:p>
        </p:txBody>
      </p:sp>
      <p:sp>
        <p:nvSpPr>
          <p:cNvPr id="174" name="Which line is good:…"/>
          <p:cNvSpPr txBox="1"/>
          <p:nvPr/>
        </p:nvSpPr>
        <p:spPr>
          <a:xfrm>
            <a:off x="15796127" y="7816816"/>
            <a:ext cx="3662562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i="1"/>
            </a:pPr>
            <a:r>
              <a:t>Which line is good:</a:t>
            </a:r>
          </a:p>
          <a:p>
            <a:pPr algn="l">
              <a:defRPr i="1"/>
            </a:pPr>
            <a:r>
              <a:t>Maybe this one (blue)</a:t>
            </a:r>
          </a:p>
          <a:p>
            <a:pPr algn="l">
              <a:defRPr i="1"/>
            </a:pPr>
            <a:r>
              <a:t>Or this one (red)</a:t>
            </a:r>
          </a:p>
          <a:p>
            <a:pPr algn="l">
              <a:defRPr i="1"/>
            </a:pPr>
            <a:r>
              <a:t>Or this one (green)</a:t>
            </a:r>
          </a:p>
        </p:txBody>
      </p:sp>
      <p:sp>
        <p:nvSpPr>
          <p:cNvPr id="175" name="Line"/>
          <p:cNvSpPr/>
          <p:nvPr/>
        </p:nvSpPr>
        <p:spPr>
          <a:xfrm flipV="1">
            <a:off x="4714010" y="4920767"/>
            <a:ext cx="6028779" cy="7285680"/>
          </a:xfrm>
          <a:prstGeom prst="line">
            <a:avLst/>
          </a:prstGeom>
          <a:ln w="25400">
            <a:solidFill>
              <a:srgbClr val="4141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76" name="Line"/>
          <p:cNvSpPr/>
          <p:nvPr/>
        </p:nvSpPr>
        <p:spPr>
          <a:xfrm flipV="1">
            <a:off x="4538491" y="4881704"/>
            <a:ext cx="7094583" cy="7094583"/>
          </a:xfrm>
          <a:prstGeom prst="line">
            <a:avLst/>
          </a:prstGeom>
          <a:ln w="25400">
            <a:solidFill>
              <a:srgbClr val="FF41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77" name="Line"/>
          <p:cNvSpPr/>
          <p:nvPr/>
        </p:nvSpPr>
        <p:spPr>
          <a:xfrm flipV="1">
            <a:off x="6096747" y="4689737"/>
            <a:ext cx="3263305" cy="7478518"/>
          </a:xfrm>
          <a:prstGeom prst="line">
            <a:avLst/>
          </a:prstGeom>
          <a:ln w="25400">
            <a:solidFill>
              <a:srgbClr val="009C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he normal distrib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normal distribution</a:t>
            </a:r>
          </a:p>
        </p:txBody>
      </p:sp>
      <p:sp>
        <p:nvSpPr>
          <p:cNvPr id="180" name="It is bell-shaped and symmetrical about the mean…"/>
          <p:cNvSpPr txBox="1"/>
          <p:nvPr/>
        </p:nvSpPr>
        <p:spPr>
          <a:xfrm>
            <a:off x="1971298" y="11649009"/>
            <a:ext cx="7147561" cy="944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914400">
              <a:spcBef>
                <a:spcPts val="1300"/>
              </a:spcBef>
              <a:defRPr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It is bell-shaped and symmetrical about the mean</a:t>
            </a:r>
          </a:p>
          <a:p>
            <a:pPr algn="l" defTabSz="914400">
              <a:spcBef>
                <a:spcPts val="1300"/>
              </a:spcBef>
              <a:defRPr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mean, median and mode are equal</a:t>
            </a:r>
          </a:p>
        </p:txBody>
      </p:sp>
      <p:sp>
        <p:nvSpPr>
          <p:cNvPr id="181" name="Rectangle: Click to edit Master text stylesSecond levelThird levelFourth levelFifth level"/>
          <p:cNvSpPr txBox="1"/>
          <p:nvPr/>
        </p:nvSpPr>
        <p:spPr>
          <a:xfrm>
            <a:off x="1348392" y="3533716"/>
            <a:ext cx="18826291" cy="77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76250" indent="-476250" algn="l" defTabSz="914400">
              <a:spcBef>
                <a:spcPts val="500"/>
              </a:spcBef>
              <a:defRPr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</a:t>
            </a:r>
            <a:r>
              <a:rPr sz="2200"/>
              <a:t>In everyday life many variables such as </a:t>
            </a:r>
            <a:r>
              <a:rPr sz="2200">
                <a:solidFill>
                  <a:srgbClr val="C00C66"/>
                </a:solidFill>
              </a:rPr>
              <a:t>height</a:t>
            </a:r>
            <a:r>
              <a:rPr sz="2200"/>
              <a:t>, </a:t>
            </a:r>
            <a:r>
              <a:rPr sz="2200">
                <a:solidFill>
                  <a:srgbClr val="C00C66"/>
                </a:solidFill>
              </a:rPr>
              <a:t>weight</a:t>
            </a:r>
            <a:r>
              <a:rPr sz="2200"/>
              <a:t>, </a:t>
            </a:r>
            <a:r>
              <a:rPr sz="2200">
                <a:solidFill>
                  <a:srgbClr val="C00C66"/>
                </a:solidFill>
              </a:rPr>
              <a:t>shoe size</a:t>
            </a:r>
            <a:r>
              <a:rPr sz="2200"/>
              <a:t> and </a:t>
            </a:r>
            <a:r>
              <a:rPr sz="2200">
                <a:solidFill>
                  <a:srgbClr val="C00C66"/>
                </a:solidFill>
              </a:rPr>
              <a:t>exam marks</a:t>
            </a:r>
            <a:r>
              <a:rPr sz="2200"/>
              <a:t> all tend to be </a:t>
            </a:r>
            <a:r>
              <a:rPr sz="2200">
                <a:solidFill>
                  <a:srgbClr val="C00C66"/>
                </a:solidFill>
              </a:rPr>
              <a:t>normally distributed</a:t>
            </a:r>
            <a:r>
              <a:rPr sz="2200"/>
              <a:t>, that is, they all tend to look like:</a:t>
            </a:r>
          </a:p>
        </p:txBody>
      </p:sp>
      <p:graphicFrame>
        <p:nvGraphicFramePr>
          <p:cNvPr id="182" name="Scatter Chart"/>
          <p:cNvGraphicFramePr/>
          <p:nvPr/>
        </p:nvGraphicFramePr>
        <p:xfrm>
          <a:off x="4751765" y="4758573"/>
          <a:ext cx="12429302" cy="614241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he normal distrib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normal distribution</a:t>
            </a:r>
          </a:p>
        </p:txBody>
      </p:sp>
      <p:grpSp>
        <p:nvGrpSpPr>
          <p:cNvPr id="226" name="Group"/>
          <p:cNvGrpSpPr/>
          <p:nvPr/>
        </p:nvGrpSpPr>
        <p:grpSpPr>
          <a:xfrm>
            <a:off x="5202350" y="5889742"/>
            <a:ext cx="12273388" cy="8011985"/>
            <a:chOff x="-703518" y="0"/>
            <a:chExt cx="12273386" cy="8011984"/>
          </a:xfrm>
        </p:grpSpPr>
        <p:graphicFrame>
          <p:nvGraphicFramePr>
            <p:cNvPr id="185" name="Scatter Chart"/>
            <p:cNvGraphicFramePr/>
            <p:nvPr/>
          </p:nvGraphicFramePr>
          <p:xfrm>
            <a:off x="-703519" y="98497"/>
            <a:ext cx="12247360" cy="4653019"/>
          </p:xfrm>
          <a:graphic xmlns:a="http://schemas.openxmlformats.org/drawingml/2006/main">
            <a:graphicData uri="http://schemas.openxmlformats.org/drawingml/2006/chart">
              <c:chart xmlns:c="http://schemas.openxmlformats.org/drawingml/2006/chart" r:id="rId2"/>
            </a:graphicData>
          </a:graphic>
        </p:graphicFrame>
        <p:sp>
          <p:nvSpPr>
            <p:cNvPr id="186" name="Mean     = 50…"/>
            <p:cNvSpPr txBox="1"/>
            <p:nvPr/>
          </p:nvSpPr>
          <p:spPr>
            <a:xfrm>
              <a:off x="8375810" y="0"/>
              <a:ext cx="3194058" cy="25767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914400">
                <a:spcBef>
                  <a:spcPts val="1200"/>
                </a:spcBef>
                <a:defRPr b="1" sz="20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Mean     = 50</a:t>
              </a:r>
            </a:p>
            <a:p>
              <a:pPr algn="l" defTabSz="914400">
                <a:spcBef>
                  <a:spcPts val="1200"/>
                </a:spcBef>
                <a:defRPr b="1" sz="20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Std Dev = 15</a:t>
              </a:r>
            </a:p>
          </p:txBody>
        </p:sp>
        <p:sp>
          <p:nvSpPr>
            <p:cNvPr id="187" name="Line"/>
            <p:cNvSpPr/>
            <p:nvPr/>
          </p:nvSpPr>
          <p:spPr>
            <a:xfrm flipH="1">
              <a:off x="5683901" y="861142"/>
              <a:ext cx="1" cy="348930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7367044" y="2247918"/>
              <a:ext cx="1" cy="2147267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89" name="34%"/>
            <p:cNvSpPr txBox="1"/>
            <p:nvPr/>
          </p:nvSpPr>
          <p:spPr>
            <a:xfrm>
              <a:off x="5775606" y="2575041"/>
              <a:ext cx="1583610" cy="697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spcBef>
                  <a:spcPts val="1200"/>
                </a:spcBef>
                <a:defRPr b="1" sz="20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34%</a:t>
              </a:r>
            </a:p>
          </p:txBody>
        </p:sp>
        <p:sp>
          <p:nvSpPr>
            <p:cNvPr id="190" name="Line"/>
            <p:cNvSpPr/>
            <p:nvPr/>
          </p:nvSpPr>
          <p:spPr>
            <a:xfrm>
              <a:off x="9041798" y="3914286"/>
              <a:ext cx="1" cy="44734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91" name="14%"/>
            <p:cNvSpPr txBox="1"/>
            <p:nvPr/>
          </p:nvSpPr>
          <p:spPr>
            <a:xfrm>
              <a:off x="7436382" y="3556408"/>
              <a:ext cx="1717813" cy="697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spcBef>
                  <a:spcPts val="1200"/>
                </a:spcBef>
                <a:defRPr b="1" sz="20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14%</a:t>
              </a:r>
            </a:p>
          </p:txBody>
        </p:sp>
        <p:sp>
          <p:nvSpPr>
            <p:cNvPr id="192" name="2%"/>
            <p:cNvSpPr txBox="1"/>
            <p:nvPr/>
          </p:nvSpPr>
          <p:spPr>
            <a:xfrm>
              <a:off x="9583647" y="2818286"/>
              <a:ext cx="1315201" cy="697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spcBef>
                  <a:spcPts val="1200"/>
                </a:spcBef>
                <a:defRPr b="1" sz="20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2%</a:t>
              </a:r>
            </a:p>
          </p:txBody>
        </p:sp>
        <p:sp>
          <p:nvSpPr>
            <p:cNvPr id="193" name="Line"/>
            <p:cNvSpPr/>
            <p:nvPr/>
          </p:nvSpPr>
          <p:spPr>
            <a:xfrm flipH="1" rot="10800000">
              <a:off x="9368921" y="3623510"/>
              <a:ext cx="536818" cy="53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 flipH="1">
              <a:off x="3989574" y="2245122"/>
              <a:ext cx="1" cy="2147267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95" name="34%"/>
            <p:cNvSpPr txBox="1"/>
            <p:nvPr/>
          </p:nvSpPr>
          <p:spPr>
            <a:xfrm>
              <a:off x="4139994" y="2575041"/>
              <a:ext cx="1583609" cy="697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spcBef>
                  <a:spcPts val="1200"/>
                </a:spcBef>
                <a:defRPr b="1" sz="20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34%</a:t>
              </a:r>
            </a:p>
          </p:txBody>
        </p:sp>
        <p:sp>
          <p:nvSpPr>
            <p:cNvPr id="196" name="Line"/>
            <p:cNvSpPr/>
            <p:nvPr/>
          </p:nvSpPr>
          <p:spPr>
            <a:xfrm>
              <a:off x="2284064" y="3939449"/>
              <a:ext cx="1" cy="41100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97" name="14%"/>
            <p:cNvSpPr txBox="1"/>
            <p:nvPr/>
          </p:nvSpPr>
          <p:spPr>
            <a:xfrm>
              <a:off x="2537932" y="3556408"/>
              <a:ext cx="1717814" cy="697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l" defTabSz="914400">
                <a:spcBef>
                  <a:spcPts val="1200"/>
                </a:spcBef>
                <a:defRPr b="1" sz="20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14%</a:t>
              </a:r>
            </a:p>
          </p:txBody>
        </p:sp>
        <p:sp>
          <p:nvSpPr>
            <p:cNvPr id="198" name="Line"/>
            <p:cNvSpPr/>
            <p:nvPr/>
          </p:nvSpPr>
          <p:spPr>
            <a:xfrm rot="10800000">
              <a:off x="1316676" y="3623535"/>
              <a:ext cx="720416" cy="595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280" y="1048"/>
                    <a:pt x="21600" y="9393"/>
                    <a:pt x="21600" y="19342"/>
                  </a:cubicBezTo>
                  <a:cubicBezTo>
                    <a:pt x="21600" y="20097"/>
                    <a:pt x="21545" y="20851"/>
                    <a:pt x="21436" y="21600"/>
                  </a:cubicBez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207" name="Group"/>
            <p:cNvGrpSpPr/>
            <p:nvPr/>
          </p:nvGrpSpPr>
          <p:grpSpPr>
            <a:xfrm>
              <a:off x="645655" y="2818286"/>
              <a:ext cx="10065308" cy="3355103"/>
              <a:chOff x="0" y="0"/>
              <a:chExt cx="10065306" cy="3355102"/>
            </a:xfrm>
          </p:grpSpPr>
          <p:sp>
            <p:nvSpPr>
              <p:cNvPr id="199" name="2%"/>
              <p:cNvSpPr txBox="1"/>
              <p:nvPr/>
            </p:nvSpPr>
            <p:spPr>
              <a:xfrm>
                <a:off x="214726" y="0"/>
                <a:ext cx="1315201" cy="6978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2%</a:t>
                </a:r>
              </a:p>
            </p:txBody>
          </p:sp>
          <p:sp>
            <p:nvSpPr>
              <p:cNvPr id="200" name="Line"/>
              <p:cNvSpPr/>
              <p:nvPr/>
            </p:nvSpPr>
            <p:spPr>
              <a:xfrm>
                <a:off x="5024265" y="2281469"/>
                <a:ext cx="1" cy="1073634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  <p:sp>
            <p:nvSpPr>
              <p:cNvPr id="201" name="Line"/>
              <p:cNvSpPr/>
              <p:nvPr/>
            </p:nvSpPr>
            <p:spPr>
              <a:xfrm>
                <a:off x="3355102" y="2281469"/>
                <a:ext cx="1" cy="1073634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  <p:sp>
            <p:nvSpPr>
              <p:cNvPr id="202" name="Line"/>
              <p:cNvSpPr/>
              <p:nvPr/>
            </p:nvSpPr>
            <p:spPr>
              <a:xfrm>
                <a:off x="10065306" y="2281469"/>
                <a:ext cx="1" cy="1073634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  <p:sp>
            <p:nvSpPr>
              <p:cNvPr id="203" name="Line"/>
              <p:cNvSpPr/>
              <p:nvPr/>
            </p:nvSpPr>
            <p:spPr>
              <a:xfrm>
                <a:off x="8454857" y="2281469"/>
                <a:ext cx="1" cy="1073634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  <p:sp>
            <p:nvSpPr>
              <p:cNvPr id="204" name="Line"/>
              <p:cNvSpPr/>
              <p:nvPr/>
            </p:nvSpPr>
            <p:spPr>
              <a:xfrm>
                <a:off x="6710204" y="2281469"/>
                <a:ext cx="1" cy="1073634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  <p:sp>
            <p:nvSpPr>
              <p:cNvPr id="205" name="Line"/>
              <p:cNvSpPr/>
              <p:nvPr/>
            </p:nvSpPr>
            <p:spPr>
              <a:xfrm flipH="1">
                <a:off x="-1" y="2281469"/>
                <a:ext cx="2" cy="1073634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  <p:sp>
            <p:nvSpPr>
              <p:cNvPr id="206" name="Line"/>
              <p:cNvSpPr/>
              <p:nvPr/>
            </p:nvSpPr>
            <p:spPr>
              <a:xfrm flipH="1">
                <a:off x="1610449" y="2281469"/>
                <a:ext cx="1" cy="1073634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</p:grpSp>
        <p:grpSp>
          <p:nvGrpSpPr>
            <p:cNvPr id="216" name="Group"/>
            <p:cNvGrpSpPr/>
            <p:nvPr/>
          </p:nvGrpSpPr>
          <p:grpSpPr>
            <a:xfrm>
              <a:off x="50125" y="7314123"/>
              <a:ext cx="11273144" cy="697862"/>
              <a:chOff x="0" y="0"/>
              <a:chExt cx="11273143" cy="697861"/>
            </a:xfrm>
          </p:grpSpPr>
          <p:sp>
            <p:nvSpPr>
              <p:cNvPr id="208" name="Line"/>
              <p:cNvSpPr/>
              <p:nvPr/>
            </p:nvSpPr>
            <p:spPr>
              <a:xfrm>
                <a:off x="0" y="67102"/>
                <a:ext cx="11273144" cy="1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  <p:sp>
            <p:nvSpPr>
              <p:cNvPr id="209" name="0"/>
              <p:cNvSpPr txBox="1"/>
              <p:nvPr/>
            </p:nvSpPr>
            <p:spPr>
              <a:xfrm>
                <a:off x="5373196" y="0"/>
                <a:ext cx="509976" cy="6978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0</a:t>
                </a:r>
              </a:p>
            </p:txBody>
          </p:sp>
          <p:sp>
            <p:nvSpPr>
              <p:cNvPr id="210" name="+1"/>
              <p:cNvSpPr txBox="1"/>
              <p:nvPr/>
            </p:nvSpPr>
            <p:spPr>
              <a:xfrm>
                <a:off x="6832665" y="0"/>
                <a:ext cx="912589" cy="6978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+1</a:t>
                </a:r>
              </a:p>
            </p:txBody>
          </p:sp>
          <p:sp>
            <p:nvSpPr>
              <p:cNvPr id="211" name="+2"/>
              <p:cNvSpPr txBox="1"/>
              <p:nvPr/>
            </p:nvSpPr>
            <p:spPr>
              <a:xfrm>
                <a:off x="8543767" y="0"/>
                <a:ext cx="1046793" cy="6978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+2</a:t>
                </a:r>
              </a:p>
            </p:txBody>
          </p:sp>
          <p:sp>
            <p:nvSpPr>
              <p:cNvPr id="212" name="+3"/>
              <p:cNvSpPr txBox="1"/>
              <p:nvPr/>
            </p:nvSpPr>
            <p:spPr>
              <a:xfrm>
                <a:off x="10179380" y="0"/>
                <a:ext cx="912589" cy="6978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+3</a:t>
                </a:r>
              </a:p>
            </p:txBody>
          </p:sp>
          <p:sp>
            <p:nvSpPr>
              <p:cNvPr id="213" name="-2"/>
              <p:cNvSpPr txBox="1"/>
              <p:nvPr/>
            </p:nvSpPr>
            <p:spPr>
              <a:xfrm>
                <a:off x="1758073" y="0"/>
                <a:ext cx="912589" cy="6978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-2</a:t>
                </a:r>
              </a:p>
            </p:txBody>
          </p:sp>
          <p:sp>
            <p:nvSpPr>
              <p:cNvPr id="214" name="-3"/>
              <p:cNvSpPr txBox="1"/>
              <p:nvPr/>
            </p:nvSpPr>
            <p:spPr>
              <a:xfrm>
                <a:off x="214726" y="0"/>
                <a:ext cx="778385" cy="6978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-3</a:t>
                </a:r>
              </a:p>
            </p:txBody>
          </p:sp>
          <p:sp>
            <p:nvSpPr>
              <p:cNvPr id="215" name="-1"/>
              <p:cNvSpPr txBox="1"/>
              <p:nvPr/>
            </p:nvSpPr>
            <p:spPr>
              <a:xfrm>
                <a:off x="3536277" y="0"/>
                <a:ext cx="912589" cy="6978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-1</a:t>
                </a:r>
              </a:p>
            </p:txBody>
          </p:sp>
        </p:grpSp>
        <p:grpSp>
          <p:nvGrpSpPr>
            <p:cNvPr id="225" name="Group"/>
            <p:cNvGrpSpPr/>
            <p:nvPr/>
          </p:nvGrpSpPr>
          <p:grpSpPr>
            <a:xfrm>
              <a:off x="50125" y="6237694"/>
              <a:ext cx="11385540" cy="874005"/>
              <a:chOff x="0" y="0"/>
              <a:chExt cx="11385539" cy="874004"/>
            </a:xfrm>
          </p:grpSpPr>
          <p:sp>
            <p:nvSpPr>
              <p:cNvPr id="217" name="Line"/>
              <p:cNvSpPr/>
              <p:nvPr/>
            </p:nvSpPr>
            <p:spPr>
              <a:xfrm>
                <a:off x="0" y="0"/>
                <a:ext cx="11273144" cy="0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24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</a:p>
            </p:txBody>
          </p:sp>
          <p:sp>
            <p:nvSpPr>
              <p:cNvPr id="218" name="50"/>
              <p:cNvSpPr txBox="1"/>
              <p:nvPr/>
            </p:nvSpPr>
            <p:spPr>
              <a:xfrm>
                <a:off x="5264155" y="176142"/>
                <a:ext cx="912589" cy="6978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50</a:t>
                </a:r>
              </a:p>
            </p:txBody>
          </p:sp>
          <p:sp>
            <p:nvSpPr>
              <p:cNvPr id="219" name="80"/>
              <p:cNvSpPr txBox="1"/>
              <p:nvPr/>
            </p:nvSpPr>
            <p:spPr>
              <a:xfrm>
                <a:off x="8745073" y="176142"/>
                <a:ext cx="912589" cy="6978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80</a:t>
                </a:r>
              </a:p>
            </p:txBody>
          </p:sp>
          <p:sp>
            <p:nvSpPr>
              <p:cNvPr id="220" name="95"/>
              <p:cNvSpPr txBox="1"/>
              <p:nvPr/>
            </p:nvSpPr>
            <p:spPr>
              <a:xfrm>
                <a:off x="10472951" y="176142"/>
                <a:ext cx="912589" cy="6978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95</a:t>
                </a:r>
              </a:p>
            </p:txBody>
          </p:sp>
          <p:sp>
            <p:nvSpPr>
              <p:cNvPr id="221" name="5"/>
              <p:cNvSpPr txBox="1"/>
              <p:nvPr/>
            </p:nvSpPr>
            <p:spPr>
              <a:xfrm>
                <a:off x="399257" y="176142"/>
                <a:ext cx="912588" cy="6978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  <p:sp>
            <p:nvSpPr>
              <p:cNvPr id="222" name="35"/>
              <p:cNvSpPr txBox="1"/>
              <p:nvPr/>
            </p:nvSpPr>
            <p:spPr>
              <a:xfrm>
                <a:off x="3578216" y="176142"/>
                <a:ext cx="912589" cy="6978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35</a:t>
                </a:r>
              </a:p>
            </p:txBody>
          </p:sp>
          <p:sp>
            <p:nvSpPr>
              <p:cNvPr id="223" name="20"/>
              <p:cNvSpPr txBox="1"/>
              <p:nvPr/>
            </p:nvSpPr>
            <p:spPr>
              <a:xfrm>
                <a:off x="1825175" y="176142"/>
                <a:ext cx="912589" cy="6978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20</a:t>
                </a:r>
              </a:p>
            </p:txBody>
          </p:sp>
          <p:sp>
            <p:nvSpPr>
              <p:cNvPr id="224" name="65"/>
              <p:cNvSpPr txBox="1"/>
              <p:nvPr/>
            </p:nvSpPr>
            <p:spPr>
              <a:xfrm>
                <a:off x="6924930" y="176142"/>
                <a:ext cx="912589" cy="6978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 algn="l" defTabSz="914400">
                  <a:spcBef>
                    <a:spcPts val="1200"/>
                  </a:spcBef>
                  <a:defRPr b="1" sz="200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/>
                <a:r>
                  <a:t>65</a:t>
                </a:r>
              </a:p>
            </p:txBody>
          </p:sp>
        </p:grpSp>
      </p:grpSp>
      <p:sp>
        <p:nvSpPr>
          <p:cNvPr id="227" name="Equation"/>
          <p:cNvSpPr txBox="1"/>
          <p:nvPr/>
        </p:nvSpPr>
        <p:spPr>
          <a:xfrm>
            <a:off x="9798332" y="3487751"/>
            <a:ext cx="5891023" cy="172094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100" i="1">
                      <a:solidFill>
                        <a:srgbClr val="41404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ad>
                        <m:radPr>
                          <m:ctrlP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</m:ctrlPr>
                          <m:degHide m:val="on"/>
                        </m:radPr>
                        <m:deg/>
                        <m:e>
                          <m: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rad>
                    </m:den>
                  </m:f>
                  <m:sSup>
                    <m:e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5100" i="1">
                          <a:solidFill>
                            <a:srgbClr val="41404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f>
                        <m:fPr>
                          <m:ctrlP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bar"/>
                        </m:fPr>
                        <m:num>
                          <m: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5100" i="1">
                              <a:solidFill>
                                <a:srgbClr val="41404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sSup>
                            <m:e>
                              <m:r>
                                <a:rPr xmlns:a="http://schemas.openxmlformats.org/drawingml/2006/main" sz="51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xmlns:a="http://schemas.openxmlformats.org/drawingml/2006/main" sz="51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e>
                              <m:r>
                                <a:rPr xmlns:a="http://schemas.openxmlformats.org/drawingml/2006/main" sz="51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xmlns:a="http://schemas.openxmlformats.org/drawingml/2006/main" sz="5100" i="1">
                                  <a:solidFill>
                                    <a:srgbClr val="41404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sup>
                  </m:sSup>
                </m:oMath>
              </m:oMathPara>
            </a14:m>
            <a:endParaRPr sz="510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