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952500" y="9245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Line"/>
          <p:cNvSpPr/>
          <p:nvPr/>
        </p:nvSpPr>
        <p:spPr>
          <a:xfrm>
            <a:off x="952500" y="5765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Line"/>
          <p:cNvSpPr/>
          <p:nvPr/>
        </p:nvSpPr>
        <p:spPr>
          <a:xfrm flipV="1">
            <a:off x="14989317" y="6339647"/>
            <a:ext cx="1" cy="231012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Lorem Ipsum Dolor"/>
          <p:cNvSpPr txBox="1"/>
          <p:nvPr>
            <p:ph type="body" sz="quarter" idx="21"/>
          </p:nvPr>
        </p:nvSpPr>
        <p:spPr>
          <a:xfrm>
            <a:off x="952500" y="49657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17" name="Title Text"/>
          <p:cNvSpPr txBox="1"/>
          <p:nvPr>
            <p:ph type="title"/>
          </p:nvPr>
        </p:nvSpPr>
        <p:spPr>
          <a:xfrm>
            <a:off x="952500" y="58293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15532100" y="58293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990600" y="8420100"/>
            <a:ext cx="223901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i="1" sz="4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74900" y="6000750"/>
            <a:ext cx="196215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Black and white photo looking up at the suspension cables of a bridge with clouds in the background"/>
          <p:cNvSpPr/>
          <p:nvPr>
            <p:ph type="pic" idx="21"/>
          </p:nvPr>
        </p:nvSpPr>
        <p:spPr>
          <a:xfrm>
            <a:off x="0" y="-2654300"/>
            <a:ext cx="24384000" cy="17153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Line"/>
          <p:cNvSpPr/>
          <p:nvPr/>
        </p:nvSpPr>
        <p:spPr>
          <a:xfrm>
            <a:off x="952500" y="12801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Line"/>
          <p:cNvSpPr/>
          <p:nvPr/>
        </p:nvSpPr>
        <p:spPr>
          <a:xfrm>
            <a:off x="952500" y="9321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Line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Lorem Ipsum Dolor"/>
          <p:cNvSpPr txBox="1"/>
          <p:nvPr>
            <p:ph type="body" sz="quarter" idx="21"/>
          </p:nvPr>
        </p:nvSpPr>
        <p:spPr>
          <a:xfrm>
            <a:off x="952500" y="86106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31" name="Black and white photo of the Zeeland Bridge in the Netherlands"/>
          <p:cNvSpPr/>
          <p:nvPr>
            <p:ph type="pic" idx="22"/>
          </p:nvPr>
        </p:nvSpPr>
        <p:spPr>
          <a:xfrm>
            <a:off x="952500" y="-1460500"/>
            <a:ext cx="22479000" cy="13893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2" name="Title Text"/>
          <p:cNvSpPr txBox="1"/>
          <p:nvPr>
            <p:ph type="title"/>
          </p:nvPr>
        </p:nvSpPr>
        <p:spPr>
          <a:xfrm>
            <a:off x="952500" y="93980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15532100" y="93980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xfrm>
            <a:off x="952500" y="5194300"/>
            <a:ext cx="22479000" cy="33401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>
            <a:off x="952500" y="6858000"/>
            <a:ext cx="106432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Line"/>
          <p:cNvSpPr/>
          <p:nvPr/>
        </p:nvSpPr>
        <p:spPr>
          <a:xfrm>
            <a:off x="952500" y="3898900"/>
            <a:ext cx="1064309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" name="Lorem Ipsum Dolor"/>
          <p:cNvSpPr txBox="1"/>
          <p:nvPr>
            <p:ph type="body" sz="quarter" idx="21"/>
          </p:nvPr>
        </p:nvSpPr>
        <p:spPr>
          <a:xfrm>
            <a:off x="952500" y="3124200"/>
            <a:ext cx="106426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52" name="Black and white photo of the underside of a bridge going over a river and against the sky "/>
          <p:cNvSpPr/>
          <p:nvPr>
            <p:ph type="pic" idx="22"/>
          </p:nvPr>
        </p:nvSpPr>
        <p:spPr>
          <a:xfrm>
            <a:off x="12534900" y="-1651000"/>
            <a:ext cx="10799069" cy="15824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xfrm>
            <a:off x="952500" y="3975100"/>
            <a:ext cx="10642600" cy="2806700"/>
          </a:xfrm>
          <a:prstGeom prst="rect">
            <a:avLst/>
          </a:prstGeom>
        </p:spPr>
        <p:txBody>
          <a:bodyPr/>
          <a:lstStyle>
            <a:lvl1pPr algn="l"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"/>
          </p:nvPr>
        </p:nvSpPr>
        <p:spPr>
          <a:xfrm>
            <a:off x="952500" y="7086600"/>
            <a:ext cx="10642600" cy="5638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1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2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" name="Black and white photo of the underside of a bridge going over a river and against the sky "/>
          <p:cNvSpPr/>
          <p:nvPr>
            <p:ph type="pic" idx="21"/>
          </p:nvPr>
        </p:nvSpPr>
        <p:spPr>
          <a:xfrm>
            <a:off x="12636500" y="-2413000"/>
            <a:ext cx="11024412" cy="161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952500" y="1778000"/>
            <a:ext cx="22479000" cy="10147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lack and white photo looking up at the suspension cables of a bridge with clouds in the background"/>
          <p:cNvSpPr/>
          <p:nvPr>
            <p:ph type="pic" sz="half" idx="21"/>
          </p:nvPr>
        </p:nvSpPr>
        <p:spPr>
          <a:xfrm>
            <a:off x="12232231" y="6024722"/>
            <a:ext cx="11497993" cy="808851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Black and white photo of the Zeeland Bridge in the Netherlands"/>
          <p:cNvSpPr/>
          <p:nvPr>
            <p:ph type="pic" sz="half" idx="22"/>
          </p:nvPr>
        </p:nvSpPr>
        <p:spPr>
          <a:xfrm>
            <a:off x="12349986" y="635000"/>
            <a:ext cx="11226801" cy="6807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Black and white photo of the underside of a bridge going over a river and against the sky "/>
          <p:cNvSpPr/>
          <p:nvPr>
            <p:ph type="pic" idx="23"/>
          </p:nvPr>
        </p:nvSpPr>
        <p:spPr>
          <a:xfrm>
            <a:off x="730989" y="-2438400"/>
            <a:ext cx="11050413" cy="16192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952500" y="30607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952500" y="1143000"/>
            <a:ext cx="224790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952500" y="3695700"/>
            <a:ext cx="22479000" cy="85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11976100" y="13017500"/>
            <a:ext cx="419100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4C494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1219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828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2438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30480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3657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4267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4876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5486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tif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tif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tif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tif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tif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tif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tif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tif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tif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2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>
                <a:solidFill>
                  <a:srgbClr val="9F2936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Clustering</a:t>
            </a:r>
          </a:p>
        </p:txBody>
      </p:sp>
      <p:sp>
        <p:nvSpPr>
          <p:cNvPr id="138" name="Rectangle 3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indent="36512"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Unsupervised Learning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Hierarchical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Hierarchical Clustering</a:t>
            </a:r>
          </a:p>
        </p:txBody>
      </p:sp>
      <p:pic>
        <p:nvPicPr>
          <p:cNvPr id="28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11400" y="4752973"/>
            <a:ext cx="5568950" cy="2254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00275" y="9563100"/>
            <a:ext cx="5568950" cy="2254250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Text Box 8"/>
          <p:cNvSpPr txBox="1"/>
          <p:nvPr/>
        </p:nvSpPr>
        <p:spPr>
          <a:xfrm>
            <a:off x="93771" y="3871267"/>
            <a:ext cx="6383438" cy="676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solidFill>
                  <a:srgbClr val="9F29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3) Average linkage clustering</a:t>
            </a:r>
          </a:p>
        </p:txBody>
      </p:sp>
      <p:sp>
        <p:nvSpPr>
          <p:cNvPr id="290" name="Text Box 9"/>
          <p:cNvSpPr txBox="1"/>
          <p:nvPr/>
        </p:nvSpPr>
        <p:spPr>
          <a:xfrm>
            <a:off x="2223154" y="4521448"/>
            <a:ext cx="8303932" cy="774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Mean distance of all mixed pairs</a:t>
            </a:r>
            <a:r>
              <a:rPr sz="4800"/>
              <a:t> </a:t>
            </a:r>
            <a:r>
              <a:t>of points:</a:t>
            </a:r>
          </a:p>
        </p:txBody>
      </p:sp>
      <p:sp>
        <p:nvSpPr>
          <p:cNvPr id="291" name="Text Box 14"/>
          <p:cNvSpPr txBox="1"/>
          <p:nvPr/>
        </p:nvSpPr>
        <p:spPr>
          <a:xfrm>
            <a:off x="93771" y="8059071"/>
            <a:ext cx="7641705" cy="676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4000">
                <a:solidFill>
                  <a:srgbClr val="9F29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4) Average group </a:t>
            </a:r>
            <a:r>
              <a:rPr sz="3600"/>
              <a:t>linkage</a:t>
            </a:r>
            <a:r>
              <a:t> clustering</a:t>
            </a:r>
          </a:p>
        </p:txBody>
      </p:sp>
      <p:sp>
        <p:nvSpPr>
          <p:cNvPr id="292" name="AutoShape 17"/>
          <p:cNvSpPr/>
          <p:nvPr/>
        </p:nvSpPr>
        <p:spPr>
          <a:xfrm>
            <a:off x="4455202" y="5530188"/>
            <a:ext cx="6882410" cy="2203451"/>
          </a:xfrm>
          <a:prstGeom prst="roundRect">
            <a:avLst>
              <a:gd name="adj" fmla="val 8069"/>
            </a:avLst>
          </a:prstGeom>
          <a:ln w="50800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93" name="Text Box 19"/>
          <p:cNvSpPr txBox="1"/>
          <p:nvPr/>
        </p:nvSpPr>
        <p:spPr>
          <a:xfrm>
            <a:off x="14369612" y="3746499"/>
            <a:ext cx="197445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Cluster A</a:t>
            </a:r>
          </a:p>
        </p:txBody>
      </p:sp>
      <p:sp>
        <p:nvSpPr>
          <p:cNvPr id="294" name="Text Box 20"/>
          <p:cNvSpPr txBox="1"/>
          <p:nvPr/>
        </p:nvSpPr>
        <p:spPr>
          <a:xfrm>
            <a:off x="20750767" y="7245350"/>
            <a:ext cx="1975645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Cluster B</a:t>
            </a:r>
          </a:p>
        </p:txBody>
      </p:sp>
      <p:sp>
        <p:nvSpPr>
          <p:cNvPr id="295" name="Text Box 21"/>
          <p:cNvSpPr txBox="1"/>
          <p:nvPr/>
        </p:nvSpPr>
        <p:spPr>
          <a:xfrm>
            <a:off x="14422469" y="8489947"/>
            <a:ext cx="197445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Cluster A</a:t>
            </a:r>
          </a:p>
        </p:txBody>
      </p:sp>
      <p:sp>
        <p:nvSpPr>
          <p:cNvPr id="296" name="Text Box 22"/>
          <p:cNvSpPr txBox="1"/>
          <p:nvPr/>
        </p:nvSpPr>
        <p:spPr>
          <a:xfrm>
            <a:off x="18756867" y="12465049"/>
            <a:ext cx="1975645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Cluster B</a:t>
            </a:r>
          </a:p>
        </p:txBody>
      </p:sp>
      <p:sp>
        <p:nvSpPr>
          <p:cNvPr id="297" name="Oval 23"/>
          <p:cNvSpPr/>
          <p:nvPr/>
        </p:nvSpPr>
        <p:spPr>
          <a:xfrm>
            <a:off x="14554200" y="4295773"/>
            <a:ext cx="2743200" cy="1981201"/>
          </a:xfrm>
          <a:prstGeom prst="ellipse">
            <a:avLst/>
          </a:prstGeom>
          <a:solidFill>
            <a:srgbClr val="F07F09">
              <a:alpha val="47058"/>
            </a:srgbClr>
          </a:solidFill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98" name="Oval 24"/>
          <p:cNvSpPr/>
          <p:nvPr/>
        </p:nvSpPr>
        <p:spPr>
          <a:xfrm>
            <a:off x="17907000" y="5210173"/>
            <a:ext cx="3352800" cy="2286001"/>
          </a:xfrm>
          <a:prstGeom prst="ellipse">
            <a:avLst/>
          </a:prstGeom>
          <a:solidFill>
            <a:srgbClr val="F07F09">
              <a:alpha val="45882"/>
            </a:srgbClr>
          </a:solidFill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99" name="Oval 25"/>
          <p:cNvSpPr/>
          <p:nvPr/>
        </p:nvSpPr>
        <p:spPr>
          <a:xfrm>
            <a:off x="14443075" y="9105900"/>
            <a:ext cx="2743200" cy="1981200"/>
          </a:xfrm>
          <a:prstGeom prst="ellipse">
            <a:avLst/>
          </a:prstGeom>
          <a:solidFill>
            <a:srgbClr val="F07F09">
              <a:alpha val="47058"/>
            </a:srgbClr>
          </a:solidFill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00" name="Oval 26"/>
          <p:cNvSpPr/>
          <p:nvPr/>
        </p:nvSpPr>
        <p:spPr>
          <a:xfrm>
            <a:off x="17795875" y="10020300"/>
            <a:ext cx="3352800" cy="2286000"/>
          </a:xfrm>
          <a:prstGeom prst="ellipse">
            <a:avLst/>
          </a:prstGeom>
          <a:solidFill>
            <a:srgbClr val="F07F09">
              <a:alpha val="45882"/>
            </a:srgbClr>
          </a:solidFill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01" name="Equation"/>
          <p:cNvSpPr txBox="1"/>
          <p:nvPr/>
        </p:nvSpPr>
        <p:spPr>
          <a:xfrm>
            <a:off x="4610863" y="5757431"/>
            <a:ext cx="6571088" cy="16752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4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Sup>
                        <m:e>
                          <m:r>
                            <a:rPr xmlns:a="http://schemas.openxmlformats.org/drawingml/2006/main" sz="44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sub>
                          <m:r>
                            <a:rPr xmlns:a="http://schemas.openxmlformats.org/drawingml/2006/main" sz="44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4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4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e>
                              <m:r>
                                <a:rPr xmlns:a="http://schemas.openxmlformats.org/drawingml/2006/main" sz="44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xmlns:a="http://schemas.openxmlformats.org/drawingml/2006/main" sz="44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</m:sup>
                      </m:sSubSup>
                      <m:sSubSup>
                        <m:e>
                          <m:r>
                            <a:rPr xmlns:a="http://schemas.openxmlformats.org/drawingml/2006/main" sz="44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sub>
                          <m:r>
                            <a:rPr xmlns:a="http://schemas.openxmlformats.org/drawingml/2006/main" sz="44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xmlns:a="http://schemas.openxmlformats.org/drawingml/2006/main" sz="44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4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e>
                              <m:r>
                                <a:rPr xmlns:a="http://schemas.openxmlformats.org/drawingml/2006/main" sz="44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xmlns:a="http://schemas.openxmlformats.org/drawingml/2006/main" sz="44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</m:sup>
                      </m:sSubSup>
                      <m:r>
                        <a:rPr xmlns:a="http://schemas.openxmlformats.org/drawingml/2006/main" sz="44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44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44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xmlns:a="http://schemas.openxmlformats.org/drawingml/2006/main" sz="44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44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e>
                          <m:r>
                            <a:rPr xmlns:a="http://schemas.openxmlformats.org/drawingml/2006/main" sz="44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xmlns:a="http://schemas.openxmlformats.org/drawingml/2006/main" sz="44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  <m:r>
                        <a:rPr xmlns:a="http://schemas.openxmlformats.org/drawingml/2006/main" sz="44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sSub>
                        <m:e>
                          <m:r>
                            <a:rPr xmlns:a="http://schemas.openxmlformats.org/drawingml/2006/main" sz="44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xmlns:a="http://schemas.openxmlformats.org/drawingml/2006/main" sz="44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sSub>
                        <m:e>
                          <m:r>
                            <a:rPr xmlns:a="http://schemas.openxmlformats.org/drawingml/2006/main" sz="44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xmlns:a="http://schemas.openxmlformats.org/drawingml/2006/main" sz="44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den>
                  </m:f>
                </m:oMath>
              </m:oMathPara>
            </a14:m>
            <a:endParaRPr sz="4400">
              <a:solidFill>
                <a:srgbClr val="414141"/>
              </a:solidFill>
            </a:endParaRPr>
          </a:p>
        </p:txBody>
      </p:sp>
      <p:sp>
        <p:nvSpPr>
          <p:cNvPr id="302" name="Oval"/>
          <p:cNvSpPr/>
          <p:nvPr/>
        </p:nvSpPr>
        <p:spPr>
          <a:xfrm rot="891141">
            <a:off x="13173483" y="8648530"/>
            <a:ext cx="9244784" cy="4083390"/>
          </a:xfrm>
          <a:prstGeom prst="ellipse">
            <a:avLst/>
          </a:prstGeom>
          <a:ln w="50800">
            <a:solidFill>
              <a:srgbClr val="BC65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03" name="Text Box 19"/>
          <p:cNvSpPr txBox="1"/>
          <p:nvPr/>
        </p:nvSpPr>
        <p:spPr>
          <a:xfrm>
            <a:off x="20618806" y="8915399"/>
            <a:ext cx="1947467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solidFill>
                  <a:srgbClr val="BC4A2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Cluster T</a:t>
            </a:r>
          </a:p>
        </p:txBody>
      </p:sp>
      <p:sp>
        <p:nvSpPr>
          <p:cNvPr id="304" name="Text Box 9"/>
          <p:cNvSpPr txBox="1"/>
          <p:nvPr/>
        </p:nvSpPr>
        <p:spPr>
          <a:xfrm>
            <a:off x="2223154" y="8826748"/>
            <a:ext cx="8303932" cy="774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Mean distance of all pairs</a:t>
            </a:r>
            <a:r>
              <a:rPr sz="4800"/>
              <a:t> </a:t>
            </a:r>
            <a:r>
              <a:t>of points:</a:t>
            </a:r>
          </a:p>
        </p:txBody>
      </p:sp>
      <p:sp>
        <p:nvSpPr>
          <p:cNvPr id="305" name="AutoShape 17"/>
          <p:cNvSpPr/>
          <p:nvPr/>
        </p:nvSpPr>
        <p:spPr>
          <a:xfrm>
            <a:off x="4455202" y="10061574"/>
            <a:ext cx="6882410" cy="2203451"/>
          </a:xfrm>
          <a:prstGeom prst="roundRect">
            <a:avLst>
              <a:gd name="adj" fmla="val 8069"/>
            </a:avLst>
          </a:prstGeom>
          <a:ln w="50800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06" name="Equation"/>
          <p:cNvSpPr txBox="1"/>
          <p:nvPr/>
        </p:nvSpPr>
        <p:spPr>
          <a:xfrm>
            <a:off x="4610863" y="10288818"/>
            <a:ext cx="6571088" cy="17029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4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Sup>
                        <m:e>
                          <m:r>
                            <a:rPr xmlns:a="http://schemas.openxmlformats.org/drawingml/2006/main" sz="44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sub>
                          <m:r>
                            <a:rPr xmlns:a="http://schemas.openxmlformats.org/drawingml/2006/main" sz="44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4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4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e>
                              <m:r>
                                <a:rPr xmlns:a="http://schemas.openxmlformats.org/drawingml/2006/main" sz="44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xmlns:a="http://schemas.openxmlformats.org/drawingml/2006/main" sz="44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sup>
                      </m:sSubSup>
                      <m:sSubSup>
                        <m:e>
                          <m:r>
                            <a:rPr xmlns:a="http://schemas.openxmlformats.org/drawingml/2006/main" sz="44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sub>
                          <m:r>
                            <a:rPr xmlns:a="http://schemas.openxmlformats.org/drawingml/2006/main" sz="44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xmlns:a="http://schemas.openxmlformats.org/drawingml/2006/main" sz="44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4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e>
                              <m:r>
                                <a:rPr xmlns:a="http://schemas.openxmlformats.org/drawingml/2006/main" sz="44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xmlns:a="http://schemas.openxmlformats.org/drawingml/2006/main" sz="44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sup>
                      </m:sSubSup>
                      <m:r>
                        <a:rPr xmlns:a="http://schemas.openxmlformats.org/drawingml/2006/main" sz="44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44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44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xmlns:a="http://schemas.openxmlformats.org/drawingml/2006/main" sz="44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44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e>
                          <m:r>
                            <a:rPr xmlns:a="http://schemas.openxmlformats.org/drawingml/2006/main" sz="44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xmlns:a="http://schemas.openxmlformats.org/drawingml/2006/main" sz="44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  <m:r>
                        <a:rPr xmlns:a="http://schemas.openxmlformats.org/drawingml/2006/main" sz="44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sSubSup>
                        <m:e>
                          <m:r>
                            <a:rPr xmlns:a="http://schemas.openxmlformats.org/drawingml/2006/main" sz="44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xmlns:a="http://schemas.openxmlformats.org/drawingml/2006/main" sz="44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  <m:sup>
                          <m:r>
                            <a:rPr xmlns:a="http://schemas.openxmlformats.org/drawingml/2006/main" sz="44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den>
                  </m:f>
                </m:oMath>
              </m:oMathPara>
            </a14:m>
            <a:endParaRPr sz="44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Clustering</a:t>
            </a:r>
          </a:p>
        </p:txBody>
      </p:sp>
      <p:grpSp>
        <p:nvGrpSpPr>
          <p:cNvPr id="334" name="Group"/>
          <p:cNvGrpSpPr/>
          <p:nvPr/>
        </p:nvGrpSpPr>
        <p:grpSpPr>
          <a:xfrm>
            <a:off x="15920514" y="4232846"/>
            <a:ext cx="4565653" cy="4565651"/>
            <a:chOff x="0" y="0"/>
            <a:chExt cx="4565651" cy="4565650"/>
          </a:xfrm>
        </p:grpSpPr>
        <p:sp>
          <p:nvSpPr>
            <p:cNvPr id="309" name="Oval 3"/>
            <p:cNvSpPr/>
            <p:nvPr/>
          </p:nvSpPr>
          <p:spPr>
            <a:xfrm>
              <a:off x="3425823" y="1635126"/>
              <a:ext cx="419101" cy="415925"/>
            </a:xfrm>
            <a:prstGeom prst="ellipse">
              <a:avLst/>
            </a:prstGeom>
            <a:gradFill flip="none" rotWithShape="1">
              <a:gsLst>
                <a:gs pos="0">
                  <a:srgbClr val="AD5800"/>
                </a:gs>
                <a:gs pos="60000">
                  <a:srgbClr val="F37C00"/>
                </a:gs>
                <a:gs pos="100000">
                  <a:srgbClr val="FF9458"/>
                </a:gs>
              </a:gsLst>
              <a:lin ang="16200000" scaled="0"/>
            </a:gradFill>
            <a:ln w="12700" cap="flat">
              <a:solidFill>
                <a:srgbClr val="F97F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10" name="Oval 4"/>
            <p:cNvSpPr/>
            <p:nvPr/>
          </p:nvSpPr>
          <p:spPr>
            <a:xfrm>
              <a:off x="3730623" y="1939926"/>
              <a:ext cx="419101" cy="415925"/>
            </a:xfrm>
            <a:prstGeom prst="ellipse">
              <a:avLst/>
            </a:prstGeom>
            <a:gradFill flip="none" rotWithShape="1">
              <a:gsLst>
                <a:gs pos="0">
                  <a:srgbClr val="AD5800"/>
                </a:gs>
                <a:gs pos="60000">
                  <a:srgbClr val="F37C00"/>
                </a:gs>
                <a:gs pos="100000">
                  <a:srgbClr val="FF9458"/>
                </a:gs>
              </a:gsLst>
              <a:lin ang="16200000" scaled="0"/>
            </a:gradFill>
            <a:ln w="12700" cap="flat">
              <a:solidFill>
                <a:srgbClr val="F97F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11" name="Oval 5"/>
            <p:cNvSpPr/>
            <p:nvPr/>
          </p:nvSpPr>
          <p:spPr>
            <a:xfrm>
              <a:off x="3425823" y="2355850"/>
              <a:ext cx="419101" cy="419100"/>
            </a:xfrm>
            <a:prstGeom prst="ellipse">
              <a:avLst/>
            </a:prstGeom>
            <a:gradFill flip="none" rotWithShape="1">
              <a:gsLst>
                <a:gs pos="0">
                  <a:srgbClr val="AD5800"/>
                </a:gs>
                <a:gs pos="60000">
                  <a:srgbClr val="F37C00"/>
                </a:gs>
                <a:gs pos="100000">
                  <a:srgbClr val="FF9458"/>
                </a:gs>
              </a:gsLst>
              <a:lin ang="16200000" scaled="0"/>
            </a:gradFill>
            <a:ln w="12700" cap="flat">
              <a:solidFill>
                <a:srgbClr val="F97F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12" name="Oval 6"/>
            <p:cNvSpPr/>
            <p:nvPr/>
          </p:nvSpPr>
          <p:spPr>
            <a:xfrm>
              <a:off x="4035423" y="2660650"/>
              <a:ext cx="419101" cy="419100"/>
            </a:xfrm>
            <a:prstGeom prst="ellipse">
              <a:avLst/>
            </a:prstGeom>
            <a:gradFill flip="none" rotWithShape="1">
              <a:gsLst>
                <a:gs pos="0">
                  <a:srgbClr val="AD5800"/>
                </a:gs>
                <a:gs pos="60000">
                  <a:srgbClr val="F37C00"/>
                </a:gs>
                <a:gs pos="100000">
                  <a:srgbClr val="FF9458"/>
                </a:gs>
              </a:gsLst>
              <a:lin ang="16200000" scaled="0"/>
            </a:gradFill>
            <a:ln w="12700" cap="flat">
              <a:solidFill>
                <a:srgbClr val="F97F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13" name="Oval 7"/>
            <p:cNvSpPr/>
            <p:nvPr/>
          </p:nvSpPr>
          <p:spPr>
            <a:xfrm>
              <a:off x="4149723" y="1939926"/>
              <a:ext cx="415929" cy="415925"/>
            </a:xfrm>
            <a:prstGeom prst="ellipse">
              <a:avLst/>
            </a:prstGeom>
            <a:gradFill flip="none" rotWithShape="1">
              <a:gsLst>
                <a:gs pos="0">
                  <a:srgbClr val="AD5800"/>
                </a:gs>
                <a:gs pos="60000">
                  <a:srgbClr val="F37C00"/>
                </a:gs>
                <a:gs pos="100000">
                  <a:srgbClr val="FF9458"/>
                </a:gs>
              </a:gsLst>
              <a:lin ang="16200000" scaled="0"/>
            </a:gradFill>
            <a:ln w="12700" cap="flat">
              <a:solidFill>
                <a:srgbClr val="F97F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14" name="Oval 8"/>
            <p:cNvSpPr/>
            <p:nvPr/>
          </p:nvSpPr>
          <p:spPr>
            <a:xfrm>
              <a:off x="3940173" y="1219199"/>
              <a:ext cx="415929" cy="415929"/>
            </a:xfrm>
            <a:prstGeom prst="ellipse">
              <a:avLst/>
            </a:prstGeom>
            <a:gradFill flip="none" rotWithShape="1">
              <a:gsLst>
                <a:gs pos="0">
                  <a:srgbClr val="AD5800"/>
                </a:gs>
                <a:gs pos="60000">
                  <a:srgbClr val="F37C00"/>
                </a:gs>
                <a:gs pos="100000">
                  <a:srgbClr val="FF9458"/>
                </a:gs>
              </a:gsLst>
              <a:lin ang="16200000" scaled="0"/>
            </a:gradFill>
            <a:ln w="12700" cap="flat">
              <a:solidFill>
                <a:srgbClr val="F97F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15" name="Oval 9"/>
            <p:cNvSpPr/>
            <p:nvPr/>
          </p:nvSpPr>
          <p:spPr>
            <a:xfrm>
              <a:off x="514348" y="1219199"/>
              <a:ext cx="419101" cy="415929"/>
            </a:xfrm>
            <a:prstGeom prst="ellipse">
              <a:avLst/>
            </a:prstGeom>
            <a:solidFill>
              <a:srgbClr val="1B587C"/>
            </a:solidFill>
            <a:ln w="12700" cap="flat">
              <a:solidFill>
                <a:srgbClr val="1B587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16" name="Oval 10"/>
            <p:cNvSpPr/>
            <p:nvPr/>
          </p:nvSpPr>
          <p:spPr>
            <a:xfrm>
              <a:off x="819148" y="1523999"/>
              <a:ext cx="419101" cy="415929"/>
            </a:xfrm>
            <a:prstGeom prst="ellipse">
              <a:avLst/>
            </a:prstGeom>
            <a:solidFill>
              <a:srgbClr val="1B587C"/>
            </a:solidFill>
            <a:ln w="12700" cap="flat">
              <a:solidFill>
                <a:srgbClr val="1B587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17" name="Oval 11"/>
            <p:cNvSpPr/>
            <p:nvPr/>
          </p:nvSpPr>
          <p:spPr>
            <a:xfrm>
              <a:off x="1123948" y="800099"/>
              <a:ext cx="419101" cy="419101"/>
            </a:xfrm>
            <a:prstGeom prst="ellipse">
              <a:avLst/>
            </a:prstGeom>
            <a:solidFill>
              <a:srgbClr val="1B587C"/>
            </a:solidFill>
            <a:ln w="12700" cap="flat">
              <a:solidFill>
                <a:srgbClr val="1B587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18" name="Oval 12"/>
            <p:cNvSpPr/>
            <p:nvPr/>
          </p:nvSpPr>
          <p:spPr>
            <a:xfrm>
              <a:off x="1333500" y="1409699"/>
              <a:ext cx="415925" cy="419101"/>
            </a:xfrm>
            <a:prstGeom prst="ellipse">
              <a:avLst/>
            </a:prstGeom>
            <a:solidFill>
              <a:srgbClr val="1B587C"/>
            </a:solidFill>
            <a:ln w="12700" cap="flat">
              <a:solidFill>
                <a:srgbClr val="1B587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19" name="Oval 13"/>
            <p:cNvSpPr/>
            <p:nvPr/>
          </p:nvSpPr>
          <p:spPr>
            <a:xfrm>
              <a:off x="723900" y="593725"/>
              <a:ext cx="415925" cy="415925"/>
            </a:xfrm>
            <a:prstGeom prst="ellipse">
              <a:avLst/>
            </a:prstGeom>
            <a:solidFill>
              <a:srgbClr val="1B587C"/>
            </a:solidFill>
            <a:ln w="12700" cap="flat">
              <a:solidFill>
                <a:srgbClr val="1B587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20" name="Oval 14"/>
            <p:cNvSpPr/>
            <p:nvPr/>
          </p:nvSpPr>
          <p:spPr>
            <a:xfrm>
              <a:off x="1028700" y="1104899"/>
              <a:ext cx="415925" cy="419101"/>
            </a:xfrm>
            <a:prstGeom prst="ellipse">
              <a:avLst/>
            </a:prstGeom>
            <a:solidFill>
              <a:srgbClr val="1B587C"/>
            </a:solidFill>
            <a:ln w="12700" cap="flat">
              <a:solidFill>
                <a:srgbClr val="1B587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21" name="Oval 15"/>
            <p:cNvSpPr/>
            <p:nvPr/>
          </p:nvSpPr>
          <p:spPr>
            <a:xfrm>
              <a:off x="1123948" y="1828800"/>
              <a:ext cx="419101" cy="415928"/>
            </a:xfrm>
            <a:prstGeom prst="ellipse">
              <a:avLst/>
            </a:prstGeom>
            <a:solidFill>
              <a:srgbClr val="1B587C"/>
            </a:solidFill>
            <a:ln w="12700" cap="flat">
              <a:solidFill>
                <a:srgbClr val="1B587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22" name="Oval 16"/>
            <p:cNvSpPr/>
            <p:nvPr/>
          </p:nvSpPr>
          <p:spPr>
            <a:xfrm>
              <a:off x="1444623" y="2035176"/>
              <a:ext cx="419101" cy="419101"/>
            </a:xfrm>
            <a:prstGeom prst="ellipse">
              <a:avLst/>
            </a:prstGeom>
            <a:solidFill>
              <a:srgbClr val="1B587C"/>
            </a:solidFill>
            <a:ln w="12700" cap="flat">
              <a:solidFill>
                <a:srgbClr val="1B587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23" name="Oval 17"/>
            <p:cNvSpPr/>
            <p:nvPr/>
          </p:nvSpPr>
          <p:spPr>
            <a:xfrm>
              <a:off x="723900" y="2035176"/>
              <a:ext cx="415925" cy="419101"/>
            </a:xfrm>
            <a:prstGeom prst="ellipse">
              <a:avLst/>
            </a:prstGeom>
            <a:solidFill>
              <a:srgbClr val="1B587C"/>
            </a:solidFill>
            <a:ln w="12700" cap="flat">
              <a:solidFill>
                <a:srgbClr val="1B587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24" name="Oval 18"/>
            <p:cNvSpPr/>
            <p:nvPr/>
          </p:nvSpPr>
          <p:spPr>
            <a:xfrm>
              <a:off x="2292350" y="3330576"/>
              <a:ext cx="419101" cy="419101"/>
            </a:xfrm>
            <a:prstGeom prst="ellipse">
              <a:avLst/>
            </a:prstGeom>
            <a:solidFill>
              <a:srgbClr val="147C0D"/>
            </a:solidFill>
            <a:ln w="12700" cap="flat">
              <a:solidFill>
                <a:srgbClr val="147C0D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25" name="Oval 19"/>
            <p:cNvSpPr/>
            <p:nvPr/>
          </p:nvSpPr>
          <p:spPr>
            <a:xfrm>
              <a:off x="2597150" y="3635376"/>
              <a:ext cx="419101" cy="419101"/>
            </a:xfrm>
            <a:prstGeom prst="ellipse">
              <a:avLst/>
            </a:prstGeom>
            <a:solidFill>
              <a:srgbClr val="147C0D"/>
            </a:solidFill>
            <a:ln w="12700" cap="flat">
              <a:solidFill>
                <a:srgbClr val="147C0D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26" name="Oval 20"/>
            <p:cNvSpPr/>
            <p:nvPr/>
          </p:nvSpPr>
          <p:spPr>
            <a:xfrm>
              <a:off x="2901950" y="3940176"/>
              <a:ext cx="419101" cy="419101"/>
            </a:xfrm>
            <a:prstGeom prst="ellipse">
              <a:avLst/>
            </a:prstGeom>
            <a:solidFill>
              <a:srgbClr val="147C0D"/>
            </a:solidFill>
            <a:ln w="12700" cap="flat">
              <a:solidFill>
                <a:srgbClr val="147C0D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27" name="Oval 21"/>
            <p:cNvSpPr/>
            <p:nvPr/>
          </p:nvSpPr>
          <p:spPr>
            <a:xfrm>
              <a:off x="2085973" y="3829050"/>
              <a:ext cx="415929" cy="415928"/>
            </a:xfrm>
            <a:prstGeom prst="ellipse">
              <a:avLst/>
            </a:prstGeom>
            <a:solidFill>
              <a:srgbClr val="147C0D"/>
            </a:solidFill>
            <a:ln w="12700" cap="flat">
              <a:solidFill>
                <a:srgbClr val="147C0D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28" name="Oval 22"/>
            <p:cNvSpPr/>
            <p:nvPr/>
          </p:nvSpPr>
          <p:spPr>
            <a:xfrm>
              <a:off x="1749423" y="3635376"/>
              <a:ext cx="419101" cy="419101"/>
            </a:xfrm>
            <a:prstGeom prst="ellipse">
              <a:avLst/>
            </a:prstGeom>
            <a:solidFill>
              <a:srgbClr val="147C0D"/>
            </a:solidFill>
            <a:ln w="12700" cap="flat">
              <a:solidFill>
                <a:srgbClr val="147C0D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29" name="Oval 23"/>
            <p:cNvSpPr/>
            <p:nvPr/>
          </p:nvSpPr>
          <p:spPr>
            <a:xfrm>
              <a:off x="2501900" y="4149726"/>
              <a:ext cx="415925" cy="415925"/>
            </a:xfrm>
            <a:prstGeom prst="ellipse">
              <a:avLst/>
            </a:prstGeom>
            <a:solidFill>
              <a:srgbClr val="147C0D"/>
            </a:solidFill>
            <a:ln w="12700" cap="flat">
              <a:solidFill>
                <a:srgbClr val="147C0D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30" name="Oval 24"/>
            <p:cNvSpPr/>
            <p:nvPr/>
          </p:nvSpPr>
          <p:spPr>
            <a:xfrm>
              <a:off x="1958973" y="3124200"/>
              <a:ext cx="415929" cy="415928"/>
            </a:xfrm>
            <a:prstGeom prst="ellipse">
              <a:avLst/>
            </a:prstGeom>
            <a:solidFill>
              <a:srgbClr val="147C0D"/>
            </a:solidFill>
            <a:ln w="12700" cap="flat">
              <a:solidFill>
                <a:srgbClr val="147C0D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31" name="Straight Connector 26"/>
            <p:cNvSpPr/>
            <p:nvPr/>
          </p:nvSpPr>
          <p:spPr>
            <a:xfrm flipH="1">
              <a:off x="2501902" y="-1"/>
              <a:ext cx="415923" cy="2454277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/>
              </a:pPr>
            </a:p>
          </p:txBody>
        </p:sp>
        <p:sp>
          <p:nvSpPr>
            <p:cNvPr id="332" name="Straight Connector 28"/>
            <p:cNvSpPr/>
            <p:nvPr/>
          </p:nvSpPr>
          <p:spPr>
            <a:xfrm flipH="1">
              <a:off x="0" y="2454276"/>
              <a:ext cx="2501901" cy="129540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/>
              </a:pPr>
            </a:p>
          </p:txBody>
        </p:sp>
        <p:sp>
          <p:nvSpPr>
            <p:cNvPr id="333" name="Straight Connector 30"/>
            <p:cNvSpPr/>
            <p:nvPr/>
          </p:nvSpPr>
          <p:spPr>
            <a:xfrm>
              <a:off x="2501899" y="2454275"/>
              <a:ext cx="2063751" cy="2111376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/>
              </a:pPr>
            </a:p>
          </p:txBody>
        </p:sp>
      </p:grpSp>
      <p:sp>
        <p:nvSpPr>
          <p:cNvPr id="335" name="TextBox 2"/>
          <p:cNvSpPr txBox="1"/>
          <p:nvPr/>
        </p:nvSpPr>
        <p:spPr>
          <a:xfrm>
            <a:off x="3893183" y="4187932"/>
            <a:ext cx="9598523" cy="511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Clr>
                <a:srgbClr val="9F2936"/>
              </a:buClr>
              <a:buSzPct val="100000"/>
              <a:buChar char="➢"/>
              <a:defRPr sz="6000">
                <a:solidFill>
                  <a:srgbClr val="000000">
                    <a:alpha val="30000"/>
                  </a:srgbClr>
                </a:solidFill>
              </a:defRPr>
            </a:pPr>
            <a:r>
              <a:t>Hierarchical clustering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9F2936"/>
              </a:buClr>
              <a:buSzPct val="100000"/>
              <a:buChar char="➢"/>
              <a:defRPr sz="6000"/>
            </a:pPr>
          </a:p>
          <a:p>
            <a:pPr>
              <a:buClr>
                <a:srgbClr val="9F2936"/>
              </a:buClr>
              <a:buSzPct val="100000"/>
              <a:buChar char="➢"/>
              <a:defRPr sz="6000"/>
            </a:pPr>
            <a:r>
              <a:t>K-means clustering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9F2936"/>
              </a:buClr>
              <a:buSzPct val="100000"/>
              <a:buChar char="➢"/>
              <a:defRPr sz="6000"/>
            </a:pPr>
          </a:p>
          <a:p>
            <a:pPr>
              <a:buClr>
                <a:srgbClr val="9F2936"/>
              </a:buClr>
              <a:buSzPct val="100000"/>
              <a:buChar char="➢"/>
              <a:defRPr sz="6000">
                <a:solidFill>
                  <a:srgbClr val="000000">
                    <a:alpha val="30000"/>
                  </a:srgbClr>
                </a:solidFill>
              </a:defRPr>
            </a:pPr>
            <a:r>
              <a:t>How many clusters?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pic>
        <p:nvPicPr>
          <p:cNvPr id="33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02019" y="3376920"/>
            <a:ext cx="14743231" cy="9222760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TextBox 3"/>
          <p:cNvSpPr txBox="1"/>
          <p:nvPr/>
        </p:nvSpPr>
        <p:spPr>
          <a:xfrm>
            <a:off x="9276218" y="12820649"/>
            <a:ext cx="10040343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(http://www.weizmann.ac.il/midrasha/courses/)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pic>
        <p:nvPicPr>
          <p:cNvPr id="34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23682" y="3452465"/>
            <a:ext cx="12643645" cy="9263411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Rectangle 3"/>
          <p:cNvSpPr/>
          <p:nvPr/>
        </p:nvSpPr>
        <p:spPr>
          <a:xfrm>
            <a:off x="5321299" y="5337176"/>
            <a:ext cx="12648411" cy="13652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44" name="TextBox 4"/>
          <p:cNvSpPr txBox="1"/>
          <p:nvPr/>
        </p:nvSpPr>
        <p:spPr>
          <a:xfrm>
            <a:off x="10901818" y="13011149"/>
            <a:ext cx="10040343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(http://www.weizmann.ac.il/midrasha/courses/)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pic>
        <p:nvPicPr>
          <p:cNvPr id="34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23682" y="3452465"/>
            <a:ext cx="12643645" cy="9263411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TextBox 4"/>
          <p:cNvSpPr txBox="1"/>
          <p:nvPr/>
        </p:nvSpPr>
        <p:spPr>
          <a:xfrm>
            <a:off x="10901818" y="13011149"/>
            <a:ext cx="10040343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(http://www.weizmann.ac.il/midrasha/courses/)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5818" y="3452465"/>
            <a:ext cx="14067409" cy="9263411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352" name="TextBox 4"/>
          <p:cNvSpPr txBox="1"/>
          <p:nvPr/>
        </p:nvSpPr>
        <p:spPr>
          <a:xfrm>
            <a:off x="10901818" y="13011149"/>
            <a:ext cx="10040343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(http://www.weizmann.ac.il/midrasha/courses/)</a:t>
            </a:r>
          </a:p>
        </p:txBody>
      </p:sp>
      <p:sp>
        <p:nvSpPr>
          <p:cNvPr id="353" name="Rectangle"/>
          <p:cNvSpPr/>
          <p:nvPr/>
        </p:nvSpPr>
        <p:spPr>
          <a:xfrm>
            <a:off x="4445000" y="3441700"/>
            <a:ext cx="1047301" cy="95061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3385" y="3449290"/>
            <a:ext cx="14193665" cy="9269761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357" name="TextBox 4"/>
          <p:cNvSpPr txBox="1"/>
          <p:nvPr/>
        </p:nvSpPr>
        <p:spPr>
          <a:xfrm>
            <a:off x="10901818" y="13011149"/>
            <a:ext cx="10040343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(http://www.weizmann.ac.il/midrasha/courses/)</a:t>
            </a:r>
          </a:p>
        </p:txBody>
      </p:sp>
      <p:sp>
        <p:nvSpPr>
          <p:cNvPr id="358" name="Rectangle"/>
          <p:cNvSpPr/>
          <p:nvPr/>
        </p:nvSpPr>
        <p:spPr>
          <a:xfrm>
            <a:off x="4445000" y="3441700"/>
            <a:ext cx="1047301" cy="95061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Clustering</a:t>
            </a:r>
          </a:p>
        </p:txBody>
      </p:sp>
      <p:grpSp>
        <p:nvGrpSpPr>
          <p:cNvPr id="386" name="Group"/>
          <p:cNvGrpSpPr/>
          <p:nvPr/>
        </p:nvGrpSpPr>
        <p:grpSpPr>
          <a:xfrm>
            <a:off x="15920514" y="4232846"/>
            <a:ext cx="4565653" cy="4565651"/>
            <a:chOff x="0" y="0"/>
            <a:chExt cx="4565651" cy="4565650"/>
          </a:xfrm>
        </p:grpSpPr>
        <p:sp>
          <p:nvSpPr>
            <p:cNvPr id="361" name="Oval 3"/>
            <p:cNvSpPr/>
            <p:nvPr/>
          </p:nvSpPr>
          <p:spPr>
            <a:xfrm>
              <a:off x="3425823" y="1635126"/>
              <a:ext cx="419101" cy="415925"/>
            </a:xfrm>
            <a:prstGeom prst="ellipse">
              <a:avLst/>
            </a:prstGeom>
            <a:gradFill flip="none" rotWithShape="1">
              <a:gsLst>
                <a:gs pos="0">
                  <a:srgbClr val="AD5800"/>
                </a:gs>
                <a:gs pos="60000">
                  <a:srgbClr val="F37C00"/>
                </a:gs>
                <a:gs pos="100000">
                  <a:srgbClr val="FF9458"/>
                </a:gs>
              </a:gsLst>
              <a:lin ang="16200000" scaled="0"/>
            </a:gradFill>
            <a:ln w="12700" cap="flat">
              <a:solidFill>
                <a:srgbClr val="F97F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62" name="Oval 4"/>
            <p:cNvSpPr/>
            <p:nvPr/>
          </p:nvSpPr>
          <p:spPr>
            <a:xfrm>
              <a:off x="3730623" y="1939926"/>
              <a:ext cx="419101" cy="415925"/>
            </a:xfrm>
            <a:prstGeom prst="ellipse">
              <a:avLst/>
            </a:prstGeom>
            <a:gradFill flip="none" rotWithShape="1">
              <a:gsLst>
                <a:gs pos="0">
                  <a:srgbClr val="AD5800"/>
                </a:gs>
                <a:gs pos="60000">
                  <a:srgbClr val="F37C00"/>
                </a:gs>
                <a:gs pos="100000">
                  <a:srgbClr val="FF9458"/>
                </a:gs>
              </a:gsLst>
              <a:lin ang="16200000" scaled="0"/>
            </a:gradFill>
            <a:ln w="12700" cap="flat">
              <a:solidFill>
                <a:srgbClr val="F97F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63" name="Oval 5"/>
            <p:cNvSpPr/>
            <p:nvPr/>
          </p:nvSpPr>
          <p:spPr>
            <a:xfrm>
              <a:off x="3425823" y="2355850"/>
              <a:ext cx="419101" cy="419100"/>
            </a:xfrm>
            <a:prstGeom prst="ellipse">
              <a:avLst/>
            </a:prstGeom>
            <a:gradFill flip="none" rotWithShape="1">
              <a:gsLst>
                <a:gs pos="0">
                  <a:srgbClr val="AD5800"/>
                </a:gs>
                <a:gs pos="60000">
                  <a:srgbClr val="F37C00"/>
                </a:gs>
                <a:gs pos="100000">
                  <a:srgbClr val="FF9458"/>
                </a:gs>
              </a:gsLst>
              <a:lin ang="16200000" scaled="0"/>
            </a:gradFill>
            <a:ln w="12700" cap="flat">
              <a:solidFill>
                <a:srgbClr val="F97F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64" name="Oval 6"/>
            <p:cNvSpPr/>
            <p:nvPr/>
          </p:nvSpPr>
          <p:spPr>
            <a:xfrm>
              <a:off x="4035423" y="2660650"/>
              <a:ext cx="419101" cy="419100"/>
            </a:xfrm>
            <a:prstGeom prst="ellipse">
              <a:avLst/>
            </a:prstGeom>
            <a:gradFill flip="none" rotWithShape="1">
              <a:gsLst>
                <a:gs pos="0">
                  <a:srgbClr val="AD5800"/>
                </a:gs>
                <a:gs pos="60000">
                  <a:srgbClr val="F37C00"/>
                </a:gs>
                <a:gs pos="100000">
                  <a:srgbClr val="FF9458"/>
                </a:gs>
              </a:gsLst>
              <a:lin ang="16200000" scaled="0"/>
            </a:gradFill>
            <a:ln w="12700" cap="flat">
              <a:solidFill>
                <a:srgbClr val="F97F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65" name="Oval 7"/>
            <p:cNvSpPr/>
            <p:nvPr/>
          </p:nvSpPr>
          <p:spPr>
            <a:xfrm>
              <a:off x="4149723" y="1939926"/>
              <a:ext cx="415929" cy="415925"/>
            </a:xfrm>
            <a:prstGeom prst="ellipse">
              <a:avLst/>
            </a:prstGeom>
            <a:gradFill flip="none" rotWithShape="1">
              <a:gsLst>
                <a:gs pos="0">
                  <a:srgbClr val="AD5800"/>
                </a:gs>
                <a:gs pos="60000">
                  <a:srgbClr val="F37C00"/>
                </a:gs>
                <a:gs pos="100000">
                  <a:srgbClr val="FF9458"/>
                </a:gs>
              </a:gsLst>
              <a:lin ang="16200000" scaled="0"/>
            </a:gradFill>
            <a:ln w="12700" cap="flat">
              <a:solidFill>
                <a:srgbClr val="F97F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66" name="Oval 8"/>
            <p:cNvSpPr/>
            <p:nvPr/>
          </p:nvSpPr>
          <p:spPr>
            <a:xfrm>
              <a:off x="3940173" y="1219199"/>
              <a:ext cx="415929" cy="415929"/>
            </a:xfrm>
            <a:prstGeom prst="ellipse">
              <a:avLst/>
            </a:prstGeom>
            <a:gradFill flip="none" rotWithShape="1">
              <a:gsLst>
                <a:gs pos="0">
                  <a:srgbClr val="AD5800"/>
                </a:gs>
                <a:gs pos="60000">
                  <a:srgbClr val="F37C00"/>
                </a:gs>
                <a:gs pos="100000">
                  <a:srgbClr val="FF9458"/>
                </a:gs>
              </a:gsLst>
              <a:lin ang="16200000" scaled="0"/>
            </a:gradFill>
            <a:ln w="12700" cap="flat">
              <a:solidFill>
                <a:srgbClr val="F97F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67" name="Oval 9"/>
            <p:cNvSpPr/>
            <p:nvPr/>
          </p:nvSpPr>
          <p:spPr>
            <a:xfrm>
              <a:off x="514348" y="1219199"/>
              <a:ext cx="419101" cy="415929"/>
            </a:xfrm>
            <a:prstGeom prst="ellipse">
              <a:avLst/>
            </a:prstGeom>
            <a:solidFill>
              <a:srgbClr val="1B587C"/>
            </a:solidFill>
            <a:ln w="12700" cap="flat">
              <a:solidFill>
                <a:srgbClr val="1B587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68" name="Oval 10"/>
            <p:cNvSpPr/>
            <p:nvPr/>
          </p:nvSpPr>
          <p:spPr>
            <a:xfrm>
              <a:off x="819148" y="1523999"/>
              <a:ext cx="419101" cy="415929"/>
            </a:xfrm>
            <a:prstGeom prst="ellipse">
              <a:avLst/>
            </a:prstGeom>
            <a:solidFill>
              <a:srgbClr val="1B587C"/>
            </a:solidFill>
            <a:ln w="12700" cap="flat">
              <a:solidFill>
                <a:srgbClr val="1B587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69" name="Oval 11"/>
            <p:cNvSpPr/>
            <p:nvPr/>
          </p:nvSpPr>
          <p:spPr>
            <a:xfrm>
              <a:off x="1123948" y="800099"/>
              <a:ext cx="419101" cy="419101"/>
            </a:xfrm>
            <a:prstGeom prst="ellipse">
              <a:avLst/>
            </a:prstGeom>
            <a:solidFill>
              <a:srgbClr val="1B587C"/>
            </a:solidFill>
            <a:ln w="12700" cap="flat">
              <a:solidFill>
                <a:srgbClr val="1B587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70" name="Oval 12"/>
            <p:cNvSpPr/>
            <p:nvPr/>
          </p:nvSpPr>
          <p:spPr>
            <a:xfrm>
              <a:off x="1333500" y="1409699"/>
              <a:ext cx="415925" cy="419101"/>
            </a:xfrm>
            <a:prstGeom prst="ellipse">
              <a:avLst/>
            </a:prstGeom>
            <a:solidFill>
              <a:srgbClr val="1B587C"/>
            </a:solidFill>
            <a:ln w="12700" cap="flat">
              <a:solidFill>
                <a:srgbClr val="1B587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71" name="Oval 13"/>
            <p:cNvSpPr/>
            <p:nvPr/>
          </p:nvSpPr>
          <p:spPr>
            <a:xfrm>
              <a:off x="723900" y="593725"/>
              <a:ext cx="415925" cy="415925"/>
            </a:xfrm>
            <a:prstGeom prst="ellipse">
              <a:avLst/>
            </a:prstGeom>
            <a:solidFill>
              <a:srgbClr val="1B587C"/>
            </a:solidFill>
            <a:ln w="12700" cap="flat">
              <a:solidFill>
                <a:srgbClr val="1B587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72" name="Oval 14"/>
            <p:cNvSpPr/>
            <p:nvPr/>
          </p:nvSpPr>
          <p:spPr>
            <a:xfrm>
              <a:off x="1028700" y="1104899"/>
              <a:ext cx="415925" cy="419101"/>
            </a:xfrm>
            <a:prstGeom prst="ellipse">
              <a:avLst/>
            </a:prstGeom>
            <a:solidFill>
              <a:srgbClr val="1B587C"/>
            </a:solidFill>
            <a:ln w="12700" cap="flat">
              <a:solidFill>
                <a:srgbClr val="1B587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73" name="Oval 15"/>
            <p:cNvSpPr/>
            <p:nvPr/>
          </p:nvSpPr>
          <p:spPr>
            <a:xfrm>
              <a:off x="1123948" y="1828800"/>
              <a:ext cx="419101" cy="415928"/>
            </a:xfrm>
            <a:prstGeom prst="ellipse">
              <a:avLst/>
            </a:prstGeom>
            <a:solidFill>
              <a:srgbClr val="1B587C"/>
            </a:solidFill>
            <a:ln w="12700" cap="flat">
              <a:solidFill>
                <a:srgbClr val="1B587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74" name="Oval 16"/>
            <p:cNvSpPr/>
            <p:nvPr/>
          </p:nvSpPr>
          <p:spPr>
            <a:xfrm>
              <a:off x="1444623" y="2035176"/>
              <a:ext cx="419101" cy="419101"/>
            </a:xfrm>
            <a:prstGeom prst="ellipse">
              <a:avLst/>
            </a:prstGeom>
            <a:solidFill>
              <a:srgbClr val="1B587C"/>
            </a:solidFill>
            <a:ln w="12700" cap="flat">
              <a:solidFill>
                <a:srgbClr val="1B587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75" name="Oval 17"/>
            <p:cNvSpPr/>
            <p:nvPr/>
          </p:nvSpPr>
          <p:spPr>
            <a:xfrm>
              <a:off x="723900" y="2035176"/>
              <a:ext cx="415925" cy="419101"/>
            </a:xfrm>
            <a:prstGeom prst="ellipse">
              <a:avLst/>
            </a:prstGeom>
            <a:solidFill>
              <a:srgbClr val="1B587C"/>
            </a:solidFill>
            <a:ln w="12700" cap="flat">
              <a:solidFill>
                <a:srgbClr val="1B587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76" name="Oval 18"/>
            <p:cNvSpPr/>
            <p:nvPr/>
          </p:nvSpPr>
          <p:spPr>
            <a:xfrm>
              <a:off x="2292350" y="3330576"/>
              <a:ext cx="419101" cy="419101"/>
            </a:xfrm>
            <a:prstGeom prst="ellipse">
              <a:avLst/>
            </a:prstGeom>
            <a:solidFill>
              <a:srgbClr val="147C0D"/>
            </a:solidFill>
            <a:ln w="12700" cap="flat">
              <a:solidFill>
                <a:srgbClr val="147C0D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77" name="Oval 19"/>
            <p:cNvSpPr/>
            <p:nvPr/>
          </p:nvSpPr>
          <p:spPr>
            <a:xfrm>
              <a:off x="2597150" y="3635376"/>
              <a:ext cx="419101" cy="419101"/>
            </a:xfrm>
            <a:prstGeom prst="ellipse">
              <a:avLst/>
            </a:prstGeom>
            <a:solidFill>
              <a:srgbClr val="147C0D"/>
            </a:solidFill>
            <a:ln w="12700" cap="flat">
              <a:solidFill>
                <a:srgbClr val="147C0D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78" name="Oval 20"/>
            <p:cNvSpPr/>
            <p:nvPr/>
          </p:nvSpPr>
          <p:spPr>
            <a:xfrm>
              <a:off x="2901950" y="3940176"/>
              <a:ext cx="419101" cy="419101"/>
            </a:xfrm>
            <a:prstGeom prst="ellipse">
              <a:avLst/>
            </a:prstGeom>
            <a:solidFill>
              <a:srgbClr val="147C0D"/>
            </a:solidFill>
            <a:ln w="12700" cap="flat">
              <a:solidFill>
                <a:srgbClr val="147C0D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79" name="Oval 21"/>
            <p:cNvSpPr/>
            <p:nvPr/>
          </p:nvSpPr>
          <p:spPr>
            <a:xfrm>
              <a:off x="2085973" y="3829050"/>
              <a:ext cx="415929" cy="415928"/>
            </a:xfrm>
            <a:prstGeom prst="ellipse">
              <a:avLst/>
            </a:prstGeom>
            <a:solidFill>
              <a:srgbClr val="147C0D"/>
            </a:solidFill>
            <a:ln w="12700" cap="flat">
              <a:solidFill>
                <a:srgbClr val="147C0D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80" name="Oval 22"/>
            <p:cNvSpPr/>
            <p:nvPr/>
          </p:nvSpPr>
          <p:spPr>
            <a:xfrm>
              <a:off x="1749423" y="3635376"/>
              <a:ext cx="419101" cy="419101"/>
            </a:xfrm>
            <a:prstGeom prst="ellipse">
              <a:avLst/>
            </a:prstGeom>
            <a:solidFill>
              <a:srgbClr val="147C0D"/>
            </a:solidFill>
            <a:ln w="12700" cap="flat">
              <a:solidFill>
                <a:srgbClr val="147C0D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81" name="Oval 23"/>
            <p:cNvSpPr/>
            <p:nvPr/>
          </p:nvSpPr>
          <p:spPr>
            <a:xfrm>
              <a:off x="2501900" y="4149726"/>
              <a:ext cx="415925" cy="415925"/>
            </a:xfrm>
            <a:prstGeom prst="ellipse">
              <a:avLst/>
            </a:prstGeom>
            <a:solidFill>
              <a:srgbClr val="147C0D"/>
            </a:solidFill>
            <a:ln w="12700" cap="flat">
              <a:solidFill>
                <a:srgbClr val="147C0D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82" name="Oval 24"/>
            <p:cNvSpPr/>
            <p:nvPr/>
          </p:nvSpPr>
          <p:spPr>
            <a:xfrm>
              <a:off x="1958973" y="3124200"/>
              <a:ext cx="415929" cy="415928"/>
            </a:xfrm>
            <a:prstGeom prst="ellipse">
              <a:avLst/>
            </a:prstGeom>
            <a:solidFill>
              <a:srgbClr val="147C0D"/>
            </a:solidFill>
            <a:ln w="12700" cap="flat">
              <a:solidFill>
                <a:srgbClr val="147C0D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83" name="Straight Connector 26"/>
            <p:cNvSpPr/>
            <p:nvPr/>
          </p:nvSpPr>
          <p:spPr>
            <a:xfrm flipH="1">
              <a:off x="2501902" y="-1"/>
              <a:ext cx="415923" cy="2454277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/>
              </a:pPr>
            </a:p>
          </p:txBody>
        </p:sp>
        <p:sp>
          <p:nvSpPr>
            <p:cNvPr id="384" name="Straight Connector 28"/>
            <p:cNvSpPr/>
            <p:nvPr/>
          </p:nvSpPr>
          <p:spPr>
            <a:xfrm flipH="1">
              <a:off x="0" y="2454276"/>
              <a:ext cx="2501901" cy="129540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/>
              </a:pPr>
            </a:p>
          </p:txBody>
        </p:sp>
        <p:sp>
          <p:nvSpPr>
            <p:cNvPr id="385" name="Straight Connector 30"/>
            <p:cNvSpPr/>
            <p:nvPr/>
          </p:nvSpPr>
          <p:spPr>
            <a:xfrm>
              <a:off x="2501899" y="2454275"/>
              <a:ext cx="2063751" cy="2111376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/>
              </a:pPr>
            </a:p>
          </p:txBody>
        </p:sp>
      </p:grpSp>
      <p:sp>
        <p:nvSpPr>
          <p:cNvPr id="387" name="TextBox 2"/>
          <p:cNvSpPr txBox="1"/>
          <p:nvPr/>
        </p:nvSpPr>
        <p:spPr>
          <a:xfrm>
            <a:off x="3588383" y="4657832"/>
            <a:ext cx="9598523" cy="511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Clr>
                <a:srgbClr val="9F2936"/>
              </a:buClr>
              <a:buSzPct val="100000"/>
              <a:buChar char="➢"/>
              <a:defRPr sz="6000">
                <a:solidFill>
                  <a:srgbClr val="000000">
                    <a:alpha val="30000"/>
                  </a:srgbClr>
                </a:solidFill>
              </a:defRPr>
            </a:pPr>
            <a:r>
              <a:t>Hierarchical clustering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9F2936"/>
              </a:buClr>
              <a:buSzPct val="100000"/>
              <a:buChar char="➢"/>
              <a:defRPr sz="6000"/>
            </a:pPr>
          </a:p>
          <a:p>
            <a:pPr>
              <a:buClr>
                <a:srgbClr val="9F2936"/>
              </a:buClr>
              <a:buSzPct val="100000"/>
              <a:buChar char="➢"/>
              <a:defRPr sz="6000">
                <a:solidFill>
                  <a:srgbClr val="000000">
                    <a:alpha val="30000"/>
                  </a:srgbClr>
                </a:solidFill>
              </a:defRPr>
            </a:pPr>
            <a:r>
              <a:t>K-means clustering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9F2936"/>
              </a:buClr>
              <a:buSzPct val="100000"/>
              <a:buChar char="➢"/>
              <a:defRPr sz="6000"/>
            </a:pPr>
          </a:p>
          <a:p>
            <a:pPr>
              <a:buClr>
                <a:srgbClr val="9F2936"/>
              </a:buClr>
              <a:buSzPct val="100000"/>
              <a:buChar char="➢"/>
              <a:defRPr sz="6000"/>
            </a:pPr>
            <a:r>
              <a:t>How many clusters?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luster Valid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Cluster Validation</a:t>
            </a:r>
          </a:p>
        </p:txBody>
      </p:sp>
      <p:sp>
        <p:nvSpPr>
          <p:cNvPr id="390" name="TextBox 2"/>
          <p:cNvSpPr txBox="1"/>
          <p:nvPr/>
        </p:nvSpPr>
        <p:spPr>
          <a:xfrm>
            <a:off x="1183144" y="3736590"/>
            <a:ext cx="16701493" cy="8973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Clustering is hard: it is an unsupervised learning technique. Once a</a:t>
            </a:r>
            <a:endParaRPr sz="4800"/>
          </a:p>
          <a:p>
            <a:pPr algn="l"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Clustering has been obtained, it is important to assess its validity!</a:t>
            </a:r>
            <a:endParaRPr sz="4800"/>
          </a:p>
          <a:p>
            <a:pPr algn="l">
              <a:defRPr sz="44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>
              <a:defRPr b="1" i="1" sz="4400">
                <a:latin typeface="Arial"/>
                <a:ea typeface="Arial"/>
                <a:cs typeface="Arial"/>
                <a:sym typeface="Arial"/>
              </a:defRPr>
            </a:pPr>
            <a:r>
              <a:t>The questions to answer:</a:t>
            </a:r>
            <a:endParaRPr sz="4800"/>
          </a:p>
          <a:p>
            <a:pPr algn="l">
              <a:defRPr sz="44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>
              <a:buClr>
                <a:srgbClr val="9F2936"/>
              </a:buClr>
              <a:buSzPct val="100000"/>
              <a:buChar char="➢"/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Did we choose the right number of clusters?</a:t>
            </a:r>
            <a:endParaRPr sz="4800"/>
          </a:p>
          <a:p>
            <a:pPr algn="l">
              <a:buClr>
                <a:srgbClr val="9F2936"/>
              </a:buClr>
              <a:buSzPct val="100000"/>
              <a:buChar char="➢"/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Are the clusters compact?</a:t>
            </a:r>
            <a:endParaRPr sz="4800"/>
          </a:p>
          <a:p>
            <a:pPr algn="l">
              <a:buClr>
                <a:srgbClr val="9F2936"/>
              </a:buClr>
              <a:buSzPct val="100000"/>
              <a:buChar char="➢"/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Are the clusters well separated?</a:t>
            </a:r>
            <a:endParaRPr sz="4800"/>
          </a:p>
          <a:p>
            <a:pPr algn="l">
              <a:buSzPct val="100000"/>
              <a:buChar char="-"/>
              <a:defRPr sz="44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>
              <a:defRPr b="1" i="1" sz="4400">
                <a:latin typeface="Arial"/>
                <a:ea typeface="Arial"/>
                <a:cs typeface="Arial"/>
                <a:sym typeface="Arial"/>
              </a:defRPr>
            </a:pPr>
            <a:r>
              <a:t>To answer these questions, we need a quantitative measure</a:t>
            </a:r>
            <a:endParaRPr sz="4800"/>
          </a:p>
          <a:p>
            <a:pPr algn="l">
              <a:defRPr b="1" i="1" sz="4400">
                <a:latin typeface="Arial"/>
                <a:ea typeface="Arial"/>
                <a:cs typeface="Arial"/>
                <a:sym typeface="Arial"/>
              </a:defRPr>
            </a:pPr>
            <a:r>
              <a:t> of the cluster sizes:</a:t>
            </a:r>
            <a:endParaRPr sz="4800"/>
          </a:p>
          <a:p>
            <a:pPr algn="l">
              <a:defRPr sz="44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>
              <a:buClr>
                <a:srgbClr val="9F2936"/>
              </a:buClr>
              <a:buSzPct val="100000"/>
              <a:buChar char="➢"/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intra-cluster size</a:t>
            </a:r>
            <a:endParaRPr sz="4800"/>
          </a:p>
          <a:p>
            <a:pPr algn="l">
              <a:buClr>
                <a:srgbClr val="9F2936"/>
              </a:buClr>
              <a:buSzPct val="100000"/>
              <a:buChar char="➢"/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Inter-cluster distances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luster Valid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Cluster Validation</a:t>
            </a:r>
          </a:p>
        </p:txBody>
      </p:sp>
      <p:pic>
        <p:nvPicPr>
          <p:cNvPr id="393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0193" t="12172" r="0" b="12172"/>
          <a:stretch>
            <a:fillRect/>
          </a:stretch>
        </p:blipFill>
        <p:spPr>
          <a:xfrm>
            <a:off x="4037012" y="3428423"/>
            <a:ext cx="16309887" cy="97748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lustering is a hard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Clustering is a hard problem</a:t>
            </a:r>
          </a:p>
        </p:txBody>
      </p:sp>
      <p:pic>
        <p:nvPicPr>
          <p:cNvPr id="14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29600" y="3516409"/>
            <a:ext cx="5568950" cy="2254251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Text Box 26"/>
          <p:cNvSpPr txBox="1"/>
          <p:nvPr/>
        </p:nvSpPr>
        <p:spPr>
          <a:xfrm>
            <a:off x="1794232" y="11830049"/>
            <a:ext cx="9053116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Many possibilities; What is best clustering 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Inter cluster siz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 cluster size</a:t>
            </a:r>
          </a:p>
        </p:txBody>
      </p:sp>
      <p:pic>
        <p:nvPicPr>
          <p:cNvPr id="39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12600" y="5714999"/>
            <a:ext cx="5568950" cy="2254251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Line 15"/>
          <p:cNvSpPr/>
          <p:nvPr/>
        </p:nvSpPr>
        <p:spPr>
          <a:xfrm>
            <a:off x="13893800" y="6324600"/>
            <a:ext cx="1219201" cy="609601"/>
          </a:xfrm>
          <a:prstGeom prst="line">
            <a:avLst/>
          </a:prstGeom>
          <a:ln w="101600">
            <a:solidFill>
              <a:srgbClr val="FF0000"/>
            </a:solidFill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98" name="Oval 23"/>
          <p:cNvSpPr/>
          <p:nvPr/>
        </p:nvSpPr>
        <p:spPr>
          <a:xfrm>
            <a:off x="11455400" y="5257799"/>
            <a:ext cx="2743200" cy="1981201"/>
          </a:xfrm>
          <a:prstGeom prst="ellipse">
            <a:avLst/>
          </a:prstGeom>
          <a:solidFill>
            <a:srgbClr val="F07F09">
              <a:alpha val="47058"/>
            </a:srgbClr>
          </a:solidFill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99" name="Oval 24"/>
          <p:cNvSpPr/>
          <p:nvPr/>
        </p:nvSpPr>
        <p:spPr>
          <a:xfrm>
            <a:off x="14808200" y="6172200"/>
            <a:ext cx="3352800" cy="2286001"/>
          </a:xfrm>
          <a:prstGeom prst="ellipse">
            <a:avLst/>
          </a:prstGeom>
          <a:solidFill>
            <a:srgbClr val="F07F09">
              <a:alpha val="45882"/>
            </a:srgbClr>
          </a:solidFill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400" name="TextBox 6"/>
          <p:cNvSpPr txBox="1"/>
          <p:nvPr/>
        </p:nvSpPr>
        <p:spPr>
          <a:xfrm>
            <a:off x="2388206" y="4327096"/>
            <a:ext cx="5429356" cy="5569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i="1" sz="4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Computing </a:t>
            </a:r>
            <a14:m>
              <m:oMath>
                <m:r>
                  <a:rPr xmlns:a="http://schemas.openxmlformats.org/drawingml/2006/main" sz="430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δ</m:t>
                </m:r>
                <m:r>
                  <a:rPr xmlns:a="http://schemas.openxmlformats.org/drawingml/2006/main" sz="430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30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430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30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430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:</a:t>
            </a:r>
          </a:p>
          <a:p>
            <a:pPr algn="l">
              <a:defRPr b="1" i="1" sz="41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>
              <a:defRPr b="1" i="1" sz="4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Several options:</a:t>
            </a:r>
          </a:p>
          <a:p>
            <a:pPr algn="l">
              <a:defRPr sz="41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>
              <a:buClr>
                <a:srgbClr val="9F2936"/>
              </a:buClr>
              <a:buSzPct val="100000"/>
              <a:buChar char="➢"/>
              <a:defRPr sz="4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Single linkage</a:t>
            </a:r>
          </a:p>
          <a:p>
            <a:pPr algn="l">
              <a:buClr>
                <a:srgbClr val="9F2936"/>
              </a:buClr>
              <a:buSzPct val="100000"/>
              <a:buChar char="➢"/>
              <a:defRPr sz="4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Complete linkage</a:t>
            </a:r>
          </a:p>
          <a:p>
            <a:pPr algn="l">
              <a:buClr>
                <a:srgbClr val="9F2936"/>
              </a:buClr>
              <a:buSzPct val="100000"/>
              <a:buChar char="➢"/>
              <a:defRPr sz="4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Average linkage</a:t>
            </a:r>
          </a:p>
          <a:p>
            <a:pPr algn="l">
              <a:buClr>
                <a:srgbClr val="9F2936"/>
              </a:buClr>
              <a:buSzPct val="100000"/>
              <a:buChar char="➢"/>
              <a:defRPr sz="4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Average group linkage</a:t>
            </a:r>
          </a:p>
        </p:txBody>
      </p:sp>
      <p:sp>
        <p:nvSpPr>
          <p:cNvPr id="401" name="Text Box 19"/>
          <p:cNvSpPr txBox="1"/>
          <p:nvPr/>
        </p:nvSpPr>
        <p:spPr>
          <a:xfrm>
            <a:off x="11486712" y="4229099"/>
            <a:ext cx="197445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Cluster A</a:t>
            </a:r>
          </a:p>
        </p:txBody>
      </p:sp>
      <p:sp>
        <p:nvSpPr>
          <p:cNvPr id="402" name="Text Box 20"/>
          <p:cNvSpPr txBox="1"/>
          <p:nvPr/>
        </p:nvSpPr>
        <p:spPr>
          <a:xfrm>
            <a:off x="16534367" y="8858249"/>
            <a:ext cx="1975645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Cluster B</a:t>
            </a:r>
          </a:p>
        </p:txBody>
      </p:sp>
      <p:sp>
        <p:nvSpPr>
          <p:cNvPr id="403" name="Equation"/>
          <p:cNvSpPr txBox="1"/>
          <p:nvPr/>
        </p:nvSpPr>
        <p:spPr>
          <a:xfrm>
            <a:off x="13587950" y="7503820"/>
            <a:ext cx="1094300" cy="34666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Intra cluster siz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Intra cluster size</a:t>
            </a:r>
          </a:p>
        </p:txBody>
      </p:sp>
      <p:pic>
        <p:nvPicPr>
          <p:cNvPr id="40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51000" y="5362575"/>
            <a:ext cx="5568950" cy="2254251"/>
          </a:xfrm>
          <a:prstGeom prst="rect">
            <a:avLst/>
          </a:prstGeom>
          <a:ln w="12700">
            <a:miter lim="400000"/>
          </a:ln>
        </p:spPr>
      </p:pic>
      <p:sp>
        <p:nvSpPr>
          <p:cNvPr id="407" name="Line 15"/>
          <p:cNvSpPr/>
          <p:nvPr/>
        </p:nvSpPr>
        <p:spPr>
          <a:xfrm>
            <a:off x="13982699" y="5591175"/>
            <a:ext cx="2565402" cy="609601"/>
          </a:xfrm>
          <a:prstGeom prst="line">
            <a:avLst/>
          </a:prstGeom>
          <a:ln w="101600">
            <a:solidFill>
              <a:srgbClr val="FF0000"/>
            </a:solidFill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08" name="Oval 23"/>
          <p:cNvSpPr/>
          <p:nvPr/>
        </p:nvSpPr>
        <p:spPr>
          <a:xfrm>
            <a:off x="13893800" y="4905375"/>
            <a:ext cx="2743200" cy="1981201"/>
          </a:xfrm>
          <a:prstGeom prst="ellipse">
            <a:avLst/>
          </a:prstGeom>
          <a:solidFill>
            <a:srgbClr val="F07F09">
              <a:alpha val="47058"/>
            </a:srgbClr>
          </a:solidFill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409" name="TextBox 9"/>
          <p:cNvSpPr txBox="1"/>
          <p:nvPr/>
        </p:nvSpPr>
        <p:spPr>
          <a:xfrm>
            <a:off x="13389730" y="3919454"/>
            <a:ext cx="8533146" cy="590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i="1" sz="3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For a cluster S, with N members and center C:</a:t>
            </a:r>
          </a:p>
        </p:txBody>
      </p:sp>
      <p:sp>
        <p:nvSpPr>
          <p:cNvPr id="410" name="TextBox 7"/>
          <p:cNvSpPr txBox="1"/>
          <p:nvPr/>
        </p:nvSpPr>
        <p:spPr>
          <a:xfrm>
            <a:off x="1884682" y="3314700"/>
            <a:ext cx="5073127" cy="7202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i="1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Several options:</a:t>
            </a:r>
          </a:p>
          <a:p>
            <a:pPr algn="l"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536447" indent="-536447" algn="l">
              <a:buClr>
                <a:srgbClr val="929292"/>
              </a:buClr>
              <a:buSzPct val="60000"/>
              <a:buFont typeface="Zapf Dingbats"/>
              <a:buChar char="❖"/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Complete diameter:</a:t>
            </a:r>
          </a:p>
          <a:p>
            <a:pPr marL="536447" indent="-536447" algn="l">
              <a:buClr>
                <a:srgbClr val="929292"/>
              </a:buClr>
              <a:buSzPct val="60000"/>
              <a:buFont typeface="Zapf Dingbats"/>
              <a:buChar char="❖"/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536447" indent="-536447" algn="l">
              <a:buClr>
                <a:srgbClr val="929292"/>
              </a:buClr>
              <a:buSzPct val="60000"/>
              <a:buFont typeface="Zapf Dingbats"/>
              <a:buChar char="❖"/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Average diameter:</a:t>
            </a:r>
          </a:p>
          <a:p>
            <a:pPr marL="536447" indent="-536447" algn="l">
              <a:buClr>
                <a:srgbClr val="929292"/>
              </a:buClr>
              <a:buSzPct val="60000"/>
              <a:buFont typeface="Zapf Dingbats"/>
              <a:buChar char="❖"/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536447" indent="-536447" algn="l">
              <a:buClr>
                <a:srgbClr val="929292"/>
              </a:buClr>
              <a:buSzPct val="60000"/>
              <a:buFont typeface="Zapf Dingbats"/>
              <a:buChar char="❖"/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536447" indent="-536447" algn="l">
              <a:buClr>
                <a:srgbClr val="929292"/>
              </a:buClr>
              <a:buSzPct val="60000"/>
              <a:buFont typeface="Zapf Dingbats"/>
              <a:buChar char="❖"/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536447" indent="-536447" algn="l">
              <a:buClr>
                <a:srgbClr val="929292"/>
              </a:buClr>
              <a:buSzPct val="60000"/>
              <a:buFont typeface="Zapf Dingbats"/>
              <a:buChar char="❖"/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Centroid diameter:</a:t>
            </a:r>
          </a:p>
        </p:txBody>
      </p:sp>
      <p:pic>
        <p:nvPicPr>
          <p:cNvPr id="411" name="Object 2" descr="Object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29400" y="5381624"/>
            <a:ext cx="5165727" cy="1133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Object 3" descr="Object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05575" y="7623175"/>
            <a:ext cx="6543675" cy="2168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Object 4" descr="Object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88125" y="10471150"/>
            <a:ext cx="4772025" cy="1774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Clustering Qua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Clustering Quality</a:t>
            </a:r>
          </a:p>
        </p:txBody>
      </p:sp>
      <p:sp>
        <p:nvSpPr>
          <p:cNvPr id="416" name="TextBox 2"/>
          <p:cNvSpPr txBox="1"/>
          <p:nvPr/>
        </p:nvSpPr>
        <p:spPr>
          <a:xfrm>
            <a:off x="2148880" y="4060445"/>
            <a:ext cx="3111420" cy="590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1) Dunn</a:t>
            </a:r>
            <a:r>
              <a:t>’</a:t>
            </a:r>
            <a:r>
              <a:t>s index</a:t>
            </a:r>
          </a:p>
        </p:txBody>
      </p:sp>
      <p:pic>
        <p:nvPicPr>
          <p:cNvPr id="417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70676" y="4526092"/>
            <a:ext cx="6239525" cy="2078198"/>
          </a:xfrm>
          <a:prstGeom prst="rect">
            <a:avLst/>
          </a:prstGeom>
          <a:ln w="12700">
            <a:miter lim="400000"/>
          </a:ln>
        </p:spPr>
      </p:pic>
      <p:sp>
        <p:nvSpPr>
          <p:cNvPr id="418" name="TextBox 4"/>
          <p:cNvSpPr txBox="1"/>
          <p:nvPr/>
        </p:nvSpPr>
        <p:spPr>
          <a:xfrm>
            <a:off x="1457818" y="3288947"/>
            <a:ext cx="5763544" cy="565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For a clustering with K clusters:</a:t>
            </a:r>
          </a:p>
        </p:txBody>
      </p:sp>
      <p:sp>
        <p:nvSpPr>
          <p:cNvPr id="419" name="TextBox 5"/>
          <p:cNvSpPr txBox="1"/>
          <p:nvPr/>
        </p:nvSpPr>
        <p:spPr>
          <a:xfrm>
            <a:off x="1890887" y="7275578"/>
            <a:ext cx="9297958" cy="590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-&gt; Large values of D correspond to good clusters</a:t>
            </a:r>
          </a:p>
        </p:txBody>
      </p:sp>
      <p:sp>
        <p:nvSpPr>
          <p:cNvPr id="420" name="TextBox 6"/>
          <p:cNvSpPr txBox="1"/>
          <p:nvPr/>
        </p:nvSpPr>
        <p:spPr>
          <a:xfrm>
            <a:off x="2148880" y="8261011"/>
            <a:ext cx="4963431" cy="590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2) Davies-Bouldin</a:t>
            </a:r>
            <a:r>
              <a:t>’</a:t>
            </a:r>
            <a:r>
              <a:t>s index</a:t>
            </a:r>
          </a:p>
        </p:txBody>
      </p:sp>
      <p:pic>
        <p:nvPicPr>
          <p:cNvPr id="421" name="Object 3" descr="Object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21476" y="9246445"/>
            <a:ext cx="6616668" cy="1883559"/>
          </a:xfrm>
          <a:prstGeom prst="rect">
            <a:avLst/>
          </a:prstGeom>
          <a:ln w="12700">
            <a:miter lim="400000"/>
          </a:ln>
        </p:spPr>
      </p:pic>
      <p:sp>
        <p:nvSpPr>
          <p:cNvPr id="422" name="TextBox 8"/>
          <p:cNvSpPr txBox="1"/>
          <p:nvPr/>
        </p:nvSpPr>
        <p:spPr>
          <a:xfrm>
            <a:off x="2246162" y="11810917"/>
            <a:ext cx="9298608" cy="590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-&gt; Low values of DB correspond to good clusters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Cluster Quality: Silhouette index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6400"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Cluster Quality: Silhouette index</a:t>
            </a:r>
          </a:p>
        </p:txBody>
      </p:sp>
      <p:sp>
        <p:nvSpPr>
          <p:cNvPr id="425" name="TextBox 2"/>
          <p:cNvSpPr txBox="1"/>
          <p:nvPr/>
        </p:nvSpPr>
        <p:spPr>
          <a:xfrm>
            <a:off x="889822" y="3619417"/>
            <a:ext cx="15719778" cy="6686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i="1"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Define a quality index for each point in the original dataset:</a:t>
            </a:r>
          </a:p>
          <a:p>
            <a:pPr algn="l"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>
              <a:buClr>
                <a:srgbClr val="9F2936"/>
              </a:buClr>
              <a:buSzPct val="100000"/>
              <a:buChar char="➢"/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For the ith object di, calculate its average distance to all other </a:t>
            </a:r>
          </a:p>
          <a:p>
            <a:pPr algn="l"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objects  in its cluster. Call this value a(di). </a:t>
            </a:r>
          </a:p>
          <a:p>
            <a:pPr algn="l">
              <a:buClr>
                <a:srgbClr val="9F2936"/>
              </a:buClr>
              <a:buSzPct val="100000"/>
              <a:buChar char="➢"/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>
              <a:buClr>
                <a:srgbClr val="9F2936"/>
              </a:buClr>
              <a:buSzPct val="100000"/>
              <a:buChar char="➢"/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For the ith object and any cluster not containing the object, </a:t>
            </a:r>
          </a:p>
          <a:p>
            <a:pPr algn="l"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calculate the object</a:t>
            </a:r>
            <a:r>
              <a:t>’</a:t>
            </a:r>
            <a:r>
              <a:t>s average distance to all the objects in the </a:t>
            </a:r>
          </a:p>
          <a:p>
            <a:pPr algn="l"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given cluster. </a:t>
            </a:r>
          </a:p>
          <a:p>
            <a:pPr algn="l"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Find the minimum such value with respect to all clusters;</a:t>
            </a:r>
          </a:p>
          <a:p>
            <a:pPr algn="l"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call this value b(di).</a:t>
            </a:r>
          </a:p>
          <a:p>
            <a:pPr algn="l"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>
              <a:buClr>
                <a:srgbClr val="9F2936"/>
              </a:buClr>
              <a:buSzPct val="100000"/>
              <a:buChar char="➢"/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For the ith object, the silhouette coefficient is</a:t>
            </a:r>
          </a:p>
        </p:txBody>
      </p:sp>
      <p:pic>
        <p:nvPicPr>
          <p:cNvPr id="42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249" y="3541712"/>
            <a:ext cx="11627876" cy="6842127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Rectangle"/>
          <p:cNvSpPr/>
          <p:nvPr/>
        </p:nvSpPr>
        <p:spPr>
          <a:xfrm>
            <a:off x="12280900" y="3517900"/>
            <a:ext cx="1561614" cy="688975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428" name="Rectangle"/>
          <p:cNvSpPr/>
          <p:nvPr/>
        </p:nvSpPr>
        <p:spPr>
          <a:xfrm>
            <a:off x="12268199" y="9856410"/>
            <a:ext cx="11665976" cy="5702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429" name="Equation"/>
          <p:cNvSpPr txBox="1"/>
          <p:nvPr/>
        </p:nvSpPr>
        <p:spPr>
          <a:xfrm>
            <a:off x="3778912" y="10500600"/>
            <a:ext cx="7447927" cy="170523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5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5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5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5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5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5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xmlns:a="http://schemas.openxmlformats.org/drawingml/2006/main" sz="5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5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5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5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5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5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5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5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5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5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r>
                        <a:rPr xmlns:a="http://schemas.openxmlformats.org/drawingml/2006/main" sz="5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xmlns:a="http://schemas.openxmlformats.org/drawingml/2006/main" sz="5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5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5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5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5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5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5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5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xmlns:a="http://schemas.openxmlformats.org/drawingml/2006/main" sz="5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5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5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5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5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  <a:endParaRPr sz="58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luster Quality: Silhouette index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6400"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Cluster Quality: Silhouette index</a:t>
            </a:r>
          </a:p>
        </p:txBody>
      </p:sp>
      <p:pic>
        <p:nvPicPr>
          <p:cNvPr id="4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5800" y="3807231"/>
            <a:ext cx="14963825" cy="8362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luster Quality: Silhouette Index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Cluster Quality: Silhouette Index</a:t>
            </a:r>
          </a:p>
        </p:txBody>
      </p:sp>
      <p:sp>
        <p:nvSpPr>
          <p:cNvPr id="435" name="TextBox 2"/>
          <p:cNvSpPr txBox="1"/>
          <p:nvPr/>
        </p:nvSpPr>
        <p:spPr>
          <a:xfrm>
            <a:off x="1423648" y="3314699"/>
            <a:ext cx="2383836" cy="737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Note that:</a:t>
            </a:r>
          </a:p>
        </p:txBody>
      </p:sp>
      <p:sp>
        <p:nvSpPr>
          <p:cNvPr id="436" name="TextBox 4"/>
          <p:cNvSpPr txBox="1"/>
          <p:nvPr/>
        </p:nvSpPr>
        <p:spPr>
          <a:xfrm>
            <a:off x="1617164" y="6984438"/>
            <a:ext cx="11090003" cy="3849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  <a:p>
            <a:pPr algn="l">
              <a:buClr>
                <a:srgbClr val="9F2936"/>
              </a:buClr>
              <a:buSzPct val="100000"/>
              <a:buChar char="➢"/>
              <a:defRPr sz="4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s(i) = 1, i is likely to be well classified</a:t>
            </a:r>
          </a:p>
          <a:p>
            <a:pPr algn="l">
              <a:buClr>
                <a:srgbClr val="9F2936"/>
              </a:buClr>
              <a:buSzPct val="100000"/>
              <a:buChar char="➢"/>
              <a:defRPr sz="4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>
              <a:buClr>
                <a:srgbClr val="9F2936"/>
              </a:buClr>
              <a:buSzPct val="100000"/>
              <a:buChar char="➢"/>
              <a:defRPr sz="4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s(i) = -1, i is likely to be incorrectly classified</a:t>
            </a:r>
          </a:p>
          <a:p>
            <a:pPr algn="l">
              <a:buClr>
                <a:srgbClr val="9F2936"/>
              </a:buClr>
              <a:buSzPct val="100000"/>
              <a:buChar char="➢"/>
              <a:defRPr sz="4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>
              <a:buClr>
                <a:srgbClr val="9F2936"/>
              </a:buClr>
              <a:buSzPct val="100000"/>
              <a:buChar char="➢"/>
              <a:defRPr sz="4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s(i) = 0, indifferent</a:t>
            </a:r>
          </a:p>
        </p:txBody>
      </p:sp>
      <p:sp>
        <p:nvSpPr>
          <p:cNvPr id="437" name="Equation"/>
          <p:cNvSpPr txBox="1"/>
          <p:nvPr/>
        </p:nvSpPr>
        <p:spPr>
          <a:xfrm>
            <a:off x="6929406" y="5125968"/>
            <a:ext cx="6875646" cy="100482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9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9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9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≤</m:t>
                  </m:r>
                  <m:r>
                    <a:rPr xmlns:a="http://schemas.openxmlformats.org/drawingml/2006/main" sz="9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9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9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9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9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9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≤</m:t>
                  </m:r>
                  <m:r>
                    <a:rPr xmlns:a="http://schemas.openxmlformats.org/drawingml/2006/main" sz="9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  <a:endParaRPr sz="92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luster Quality: Silhouette Index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Cluster Quality: Silhouette Index</a:t>
            </a:r>
          </a:p>
        </p:txBody>
      </p:sp>
      <p:sp>
        <p:nvSpPr>
          <p:cNvPr id="440" name="TextBox 2"/>
          <p:cNvSpPr txBox="1"/>
          <p:nvPr/>
        </p:nvSpPr>
        <p:spPr>
          <a:xfrm>
            <a:off x="1357180" y="4060741"/>
            <a:ext cx="4459896" cy="590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Cluster silhouette index:</a:t>
            </a:r>
          </a:p>
        </p:txBody>
      </p:sp>
      <p:sp>
        <p:nvSpPr>
          <p:cNvPr id="441" name="TextBox 3"/>
          <p:cNvSpPr txBox="1"/>
          <p:nvPr/>
        </p:nvSpPr>
        <p:spPr>
          <a:xfrm>
            <a:off x="1357180" y="7978691"/>
            <a:ext cx="4385668" cy="590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Global silhouette index:</a:t>
            </a:r>
          </a:p>
        </p:txBody>
      </p:sp>
      <p:sp>
        <p:nvSpPr>
          <p:cNvPr id="442" name="TextBox 4"/>
          <p:cNvSpPr txBox="1"/>
          <p:nvPr/>
        </p:nvSpPr>
        <p:spPr>
          <a:xfrm>
            <a:off x="1357180" y="11795041"/>
            <a:ext cx="8561972" cy="590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Large values of GS correspond to good clusters</a:t>
            </a:r>
          </a:p>
        </p:txBody>
      </p:sp>
      <p:sp>
        <p:nvSpPr>
          <p:cNvPr id="443" name="Equation"/>
          <p:cNvSpPr txBox="1"/>
          <p:nvPr/>
        </p:nvSpPr>
        <p:spPr>
          <a:xfrm>
            <a:off x="7389164" y="4893647"/>
            <a:ext cx="4491527" cy="18348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5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5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5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5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5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5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5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5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den>
                  </m:f>
                  <m:limUpp>
                    <m:e>
                      <m:limLow>
                        <m:e>
                          <m:r>
                            <a:rPr xmlns:a="http://schemas.openxmlformats.org/drawingml/2006/main" sz="5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5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5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5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5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r>
                    <a:rPr xmlns:a="http://schemas.openxmlformats.org/drawingml/2006/main" sz="5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5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5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5100">
              <a:solidFill>
                <a:srgbClr val="414141"/>
              </a:solidFill>
            </a:endParaRPr>
          </a:p>
        </p:txBody>
      </p:sp>
      <p:sp>
        <p:nvSpPr>
          <p:cNvPr id="444" name="Equation"/>
          <p:cNvSpPr txBox="1"/>
          <p:nvPr/>
        </p:nvSpPr>
        <p:spPr>
          <a:xfrm>
            <a:off x="7436446" y="8648009"/>
            <a:ext cx="4396963" cy="18348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5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5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5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5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5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5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den>
                  </m:f>
                  <m:limUpp>
                    <m:e>
                      <m:limLow>
                        <m:e>
                          <m:r>
                            <a:rPr xmlns:a="http://schemas.openxmlformats.org/drawingml/2006/main" sz="5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5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5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5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5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lim>
                  </m:limUpp>
                  <m:r>
                    <a:rPr xmlns:a="http://schemas.openxmlformats.org/drawingml/2006/main" sz="5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5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5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5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5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51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Comparing two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Comparing two clustering</a:t>
            </a:r>
          </a:p>
        </p:txBody>
      </p:sp>
      <p:sp>
        <p:nvSpPr>
          <p:cNvPr id="447" name="Given a set of  n elements    and two partitions of  S to compare,  , a partition of S into r subsets, and ,…"/>
          <p:cNvSpPr txBox="1"/>
          <p:nvPr/>
        </p:nvSpPr>
        <p:spPr>
          <a:xfrm>
            <a:off x="876678" y="4391145"/>
            <a:ext cx="22035021" cy="5416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spcBef>
                <a:spcPts val="700"/>
              </a:spcBef>
              <a:defRPr sz="280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Given a </a:t>
            </a:r>
            <a:r>
              <a:rPr>
                <a:solidFill>
                  <a:srgbClr val="000000"/>
                </a:solidFill>
              </a:rPr>
              <a:t>set</a:t>
            </a:r>
            <a:r>
              <a:t> of  n </a:t>
            </a:r>
            <a:r>
              <a:rPr>
                <a:solidFill>
                  <a:srgbClr val="000000"/>
                </a:solidFill>
              </a:rPr>
              <a:t>elements</a:t>
            </a:r>
            <a:r>
              <a:t>  </a:t>
            </a:r>
            <a14:m>
              <m:oMath>
                <m:r>
                  <a:rPr xmlns:a="http://schemas.openxmlformats.org/drawingml/2006/main" sz="2950" i="1">
                    <a:solidFill>
                      <a:srgbClr val="202122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2950" i="1">
                    <a:solidFill>
                      <a:srgbClr val="202122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950" i="1">
                    <a:solidFill>
                      <a:srgbClr val="202122"/>
                    </a:solidFill>
                    <a:latin typeface="Cambria Math" panose="02040503050406030204" pitchFamily="18" charset="0"/>
                  </a:rPr>
                  <m:t>{</m:t>
                </m:r>
                <m:sSub>
                  <m:e>
                    <m:r>
                      <a:rPr xmlns:a="http://schemas.openxmlformats.org/drawingml/2006/main" sz="2950" i="1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2950" i="1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2950" i="1">
                    <a:solidFill>
                      <a:srgbClr val="202122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2950" i="1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2950" i="1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2950" i="1">
                    <a:solidFill>
                      <a:srgbClr val="202122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2950" i="1">
                    <a:solidFill>
                      <a:srgbClr val="202122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2950" i="1">
                    <a:solidFill>
                      <a:srgbClr val="202122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2950" i="1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2950" i="1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2950" i="1">
                    <a:solidFill>
                      <a:srgbClr val="202122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  <a:r>
              <a:t> and two </a:t>
            </a:r>
            <a:r>
              <a:rPr>
                <a:solidFill>
                  <a:srgbClr val="000000"/>
                </a:solidFill>
              </a:rPr>
              <a:t>partitions</a:t>
            </a:r>
            <a:r>
              <a:t> of  </a:t>
            </a:r>
            <a:r>
              <a:rPr i="1"/>
              <a:t>S </a:t>
            </a:r>
            <a:r>
              <a:t>to compare, </a:t>
            </a:r>
            <a14:m>
              <m:oMath>
                <m:r>
                  <a:rPr xmlns:a="http://schemas.openxmlformats.org/drawingml/2006/main" sz="2950" i="1">
                    <a:solidFill>
                      <a:srgbClr val="202122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2950" i="1">
                    <a:solidFill>
                      <a:srgbClr val="202122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950" i="1">
                    <a:solidFill>
                      <a:srgbClr val="202122"/>
                    </a:solidFill>
                    <a:latin typeface="Cambria Math" panose="02040503050406030204" pitchFamily="18" charset="0"/>
                  </a:rPr>
                  <m:t>{</m:t>
                </m:r>
                <m:sSub>
                  <m:e>
                    <m:r>
                      <a:rPr xmlns:a="http://schemas.openxmlformats.org/drawingml/2006/main" sz="2950" i="1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2950" i="1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2950" i="1">
                    <a:solidFill>
                      <a:srgbClr val="202122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2950" i="1">
                    <a:solidFill>
                      <a:srgbClr val="202122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2950" i="1">
                    <a:solidFill>
                      <a:srgbClr val="202122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2950" i="1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2950" i="1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r</m:t>
                    </m:r>
                  </m:sub>
                </m:sSub>
                <m:r>
                  <a:rPr xmlns:a="http://schemas.openxmlformats.org/drawingml/2006/main" sz="2950" i="1">
                    <a:solidFill>
                      <a:srgbClr val="202122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  <a:r>
              <a:t>, a partition of </a:t>
            </a:r>
            <a:r>
              <a:rPr i="1"/>
              <a:t>S</a:t>
            </a:r>
            <a:r>
              <a:t> into </a:t>
            </a:r>
            <a:r>
              <a:rPr i="1"/>
              <a:t>r</a:t>
            </a:r>
            <a:r>
              <a:t> subsets, and , </a:t>
            </a:r>
            <a14:m>
              <m:oMath>
                <m:r>
                  <a:rPr xmlns:a="http://schemas.openxmlformats.org/drawingml/2006/main" sz="3000" i="1">
                    <a:solidFill>
                      <a:srgbClr val="202122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000" i="1">
                    <a:solidFill>
                      <a:srgbClr val="202122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000" i="1">
                    <a:solidFill>
                      <a:srgbClr val="202122"/>
                    </a:solidFill>
                    <a:latin typeface="Cambria Math" panose="02040503050406030204" pitchFamily="18" charset="0"/>
                  </a:rPr>
                  <m:t>{</m:t>
                </m:r>
                <m:sSub>
                  <m:e>
                    <m:r>
                      <a:rPr xmlns:a="http://schemas.openxmlformats.org/drawingml/2006/main" sz="3000" i="1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000" i="1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000" i="1">
                    <a:solidFill>
                      <a:srgbClr val="202122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000" i="1">
                    <a:solidFill>
                      <a:srgbClr val="202122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3000" i="1">
                    <a:solidFill>
                      <a:srgbClr val="202122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000" i="1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000" i="1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s</m:t>
                    </m:r>
                  </m:sub>
                </m:sSub>
                <m:r>
                  <a:rPr xmlns:a="http://schemas.openxmlformats.org/drawingml/2006/main" sz="3000" i="1">
                    <a:solidFill>
                      <a:srgbClr val="202122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  <a:r>
              <a:t> </a:t>
            </a:r>
          </a:p>
          <a:p>
            <a:pPr algn="l" defTabSz="457200">
              <a:spcBef>
                <a:spcPts val="700"/>
              </a:spcBef>
              <a:defRPr sz="280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partition of </a:t>
            </a:r>
            <a:r>
              <a:rPr i="1"/>
              <a:t>S</a:t>
            </a:r>
            <a:r>
              <a:t>  into </a:t>
            </a:r>
            <a:r>
              <a:rPr i="1"/>
              <a:t>s</a:t>
            </a:r>
            <a:r>
              <a:t> subsets, define the following:</a:t>
            </a:r>
          </a:p>
          <a:p>
            <a:pPr algn="l" defTabSz="457200">
              <a:spcBef>
                <a:spcPts val="700"/>
              </a:spcBef>
              <a:defRPr sz="280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341375" indent="-341375" algn="l" defTabSz="457200">
              <a:spcBef>
                <a:spcPts val="100"/>
              </a:spcBef>
              <a:buClr>
                <a:srgbClr val="929292"/>
              </a:buClr>
              <a:buSzPct val="60000"/>
              <a:buFont typeface="Zapf Dingbats"/>
              <a:buChar char="❖"/>
              <a:defRPr sz="280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/>
              <a:t>a</a:t>
            </a:r>
            <a:r>
              <a:t>, the number of pairs of elements in  that are in the </a:t>
            </a:r>
            <a:r>
              <a:rPr b="1"/>
              <a:t>same</a:t>
            </a:r>
            <a:r>
              <a:t> subset in  and in the </a:t>
            </a:r>
            <a:r>
              <a:rPr b="1"/>
              <a:t>same</a:t>
            </a:r>
            <a:r>
              <a:t> subset in </a:t>
            </a:r>
            <a:r>
              <a:rPr i="1"/>
              <a:t>S</a:t>
            </a:r>
            <a:endParaRPr i="1"/>
          </a:p>
          <a:p>
            <a:pPr marL="341375" indent="-341375" algn="l" defTabSz="457200">
              <a:spcBef>
                <a:spcPts val="100"/>
              </a:spcBef>
              <a:buClr>
                <a:srgbClr val="929292"/>
              </a:buClr>
              <a:buSzPct val="60000"/>
              <a:buFont typeface="Zapf Dingbats"/>
              <a:buChar char="❖"/>
              <a:defRPr sz="280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i="1"/>
          </a:p>
          <a:p>
            <a:pPr marL="341375" indent="-341375" algn="l" defTabSz="457200">
              <a:spcBef>
                <a:spcPts val="100"/>
              </a:spcBef>
              <a:buClr>
                <a:srgbClr val="929292"/>
              </a:buClr>
              <a:buSzPct val="60000"/>
              <a:buFont typeface="Zapf Dingbats"/>
              <a:buChar char="❖"/>
              <a:defRPr sz="280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/>
              <a:t>b</a:t>
            </a:r>
            <a:r>
              <a:t>, the number of pairs of elements in  that are in </a:t>
            </a:r>
            <a:r>
              <a:rPr b="1"/>
              <a:t>different</a:t>
            </a:r>
            <a:r>
              <a:t> subsets in  and in </a:t>
            </a:r>
            <a:r>
              <a:rPr b="1"/>
              <a:t>different</a:t>
            </a:r>
            <a:r>
              <a:t> subsets in </a:t>
            </a:r>
            <a:r>
              <a:rPr i="1"/>
              <a:t>S</a:t>
            </a:r>
            <a:endParaRPr i="1"/>
          </a:p>
          <a:p>
            <a:pPr marL="341375" indent="-341375" algn="l" defTabSz="457200">
              <a:spcBef>
                <a:spcPts val="100"/>
              </a:spcBef>
              <a:buClr>
                <a:srgbClr val="929292"/>
              </a:buClr>
              <a:buSzPct val="60000"/>
              <a:buFont typeface="Zapf Dingbats"/>
              <a:buChar char="❖"/>
              <a:defRPr sz="280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341375" indent="-341375" algn="l" defTabSz="457200">
              <a:spcBef>
                <a:spcPts val="100"/>
              </a:spcBef>
              <a:buClr>
                <a:srgbClr val="929292"/>
              </a:buClr>
              <a:buSzPct val="60000"/>
              <a:buFont typeface="Zapf Dingbats"/>
              <a:buChar char="❖"/>
              <a:defRPr sz="280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/>
              <a:t>c</a:t>
            </a:r>
            <a:r>
              <a:t>, the number of pairs of elements in  that are in the </a:t>
            </a:r>
            <a:r>
              <a:rPr b="1"/>
              <a:t>same</a:t>
            </a:r>
            <a:r>
              <a:t> subset in  and in </a:t>
            </a:r>
            <a:r>
              <a:rPr b="1"/>
              <a:t>different</a:t>
            </a:r>
            <a:r>
              <a:t> subsets in </a:t>
            </a:r>
            <a:r>
              <a:rPr i="1"/>
              <a:t>S</a:t>
            </a:r>
            <a:endParaRPr i="1"/>
          </a:p>
          <a:p>
            <a:pPr marL="341375" indent="-341375" algn="l" defTabSz="457200">
              <a:spcBef>
                <a:spcPts val="100"/>
              </a:spcBef>
              <a:buClr>
                <a:srgbClr val="929292"/>
              </a:buClr>
              <a:buSzPct val="60000"/>
              <a:buFont typeface="Zapf Dingbats"/>
              <a:buChar char="❖"/>
              <a:defRPr sz="280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341375" indent="-341375" algn="l" defTabSz="457200">
              <a:spcBef>
                <a:spcPts val="100"/>
              </a:spcBef>
              <a:buClr>
                <a:srgbClr val="929292"/>
              </a:buClr>
              <a:buSzPct val="60000"/>
              <a:buFont typeface="Zapf Dingbats"/>
              <a:buChar char="❖"/>
              <a:defRPr sz="280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/>
              <a:t>d</a:t>
            </a:r>
            <a:r>
              <a:t>, the number of pairs of elements in  that are in </a:t>
            </a:r>
            <a:r>
              <a:rPr b="1"/>
              <a:t>different</a:t>
            </a:r>
            <a:r>
              <a:t> subsets in  and in the </a:t>
            </a:r>
            <a:r>
              <a:rPr b="1"/>
              <a:t>same</a:t>
            </a:r>
            <a:r>
              <a:t> subset in </a:t>
            </a:r>
            <a:r>
              <a:rPr i="1"/>
              <a:t>S</a:t>
            </a:r>
            <a:endParaRPr i="1"/>
          </a:p>
          <a:p>
            <a:pPr marL="457200" indent="-317500" algn="l" defTabSz="457200">
              <a:spcBef>
                <a:spcPts val="100"/>
              </a:spcBef>
              <a:buClr>
                <a:srgbClr val="202122"/>
              </a:buClr>
              <a:buSzPct val="100000"/>
              <a:buFont typeface="Helvetica"/>
              <a:buChar char="•"/>
              <a:defRPr sz="280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7200">
              <a:spcBef>
                <a:spcPts val="700"/>
              </a:spcBef>
              <a:defRPr sz="280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Rand index, </a:t>
            </a:r>
            <a:r>
              <a:rPr b="1" i="1"/>
              <a:t>R</a:t>
            </a:r>
            <a:r>
              <a:t>, is:</a:t>
            </a:r>
          </a:p>
        </p:txBody>
      </p:sp>
      <p:sp>
        <p:nvSpPr>
          <p:cNvPr id="448" name="Equation"/>
          <p:cNvSpPr txBox="1"/>
          <p:nvPr/>
        </p:nvSpPr>
        <p:spPr>
          <a:xfrm>
            <a:off x="7503588" y="9827417"/>
            <a:ext cx="8442482" cy="152882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5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5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num>
                    <m:den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den>
                  </m:f>
                  <m:r>
                    <a:rPr xmlns:a="http://schemas.openxmlformats.org/drawingml/2006/main" sz="5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5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2</m:t>
                  </m:r>
                  <m:f>
                    <m:fPr>
                      <m:ctrlP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num>
                    <m:den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  <a:endParaRPr sz="52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omparing two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Comparing two clustering</a:t>
            </a:r>
          </a:p>
        </p:txBody>
      </p:sp>
      <p:pic>
        <p:nvPicPr>
          <p:cNvPr id="45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469" t="0" r="0" b="50752"/>
          <a:stretch>
            <a:fillRect/>
          </a:stretch>
        </p:blipFill>
        <p:spPr>
          <a:xfrm>
            <a:off x="4126047" y="3314700"/>
            <a:ext cx="15040074" cy="4477462"/>
          </a:xfrm>
          <a:prstGeom prst="rect">
            <a:avLst/>
          </a:prstGeom>
          <a:ln w="12700">
            <a:miter lim="400000"/>
          </a:ln>
        </p:spPr>
      </p:pic>
      <p:sp>
        <p:nvSpPr>
          <p:cNvPr id="452" name="Rectangle"/>
          <p:cNvSpPr/>
          <p:nvPr/>
        </p:nvSpPr>
        <p:spPr>
          <a:xfrm>
            <a:off x="7374711" y="4918471"/>
            <a:ext cx="2543989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453" name="Rectangle"/>
          <p:cNvSpPr/>
          <p:nvPr/>
        </p:nvSpPr>
        <p:spPr>
          <a:xfrm>
            <a:off x="13229411" y="4918471"/>
            <a:ext cx="2543989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454" name="Equation"/>
          <p:cNvSpPr txBox="1"/>
          <p:nvPr/>
        </p:nvSpPr>
        <p:spPr>
          <a:xfrm>
            <a:off x="35989" y="4595017"/>
            <a:ext cx="3935985" cy="152882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5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5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5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2</m:t>
                  </m:r>
                  <m:f>
                    <m:fPr>
                      <m:ctrlP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num>
                    <m:den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  <a:endParaRPr sz="5200">
              <a:solidFill>
                <a:srgbClr val="414141"/>
              </a:solidFill>
            </a:endParaRPr>
          </a:p>
        </p:txBody>
      </p:sp>
      <p:sp>
        <p:nvSpPr>
          <p:cNvPr id="455" name="n=9"/>
          <p:cNvSpPr txBox="1"/>
          <p:nvPr/>
        </p:nvSpPr>
        <p:spPr>
          <a:xfrm>
            <a:off x="4185443" y="8039893"/>
            <a:ext cx="800300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n=9</a:t>
            </a:r>
          </a:p>
          <a:p>
            <a:pPr algn="l"/>
          </a:p>
        </p:txBody>
      </p:sp>
      <p:sp>
        <p:nvSpPr>
          <p:cNvPr id="456" name="Line"/>
          <p:cNvSpPr/>
          <p:nvPr/>
        </p:nvSpPr>
        <p:spPr>
          <a:xfrm flipV="1">
            <a:off x="11772900" y="8039893"/>
            <a:ext cx="0" cy="5243609"/>
          </a:xfrm>
          <a:prstGeom prst="line">
            <a:avLst/>
          </a:prstGeom>
          <a:ln w="76200">
            <a:solidFill>
              <a:srgbClr val="414141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Comparing two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Comparing two clustering</a:t>
            </a:r>
          </a:p>
        </p:txBody>
      </p:sp>
      <p:pic>
        <p:nvPicPr>
          <p:cNvPr id="45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469" t="0" r="0" b="50752"/>
          <a:stretch>
            <a:fillRect/>
          </a:stretch>
        </p:blipFill>
        <p:spPr>
          <a:xfrm>
            <a:off x="4126047" y="3314700"/>
            <a:ext cx="15040074" cy="4477462"/>
          </a:xfrm>
          <a:prstGeom prst="rect">
            <a:avLst/>
          </a:prstGeom>
          <a:ln w="12700">
            <a:miter lim="400000"/>
          </a:ln>
        </p:spPr>
      </p:pic>
      <p:sp>
        <p:nvSpPr>
          <p:cNvPr id="460" name="Rectangle"/>
          <p:cNvSpPr/>
          <p:nvPr/>
        </p:nvSpPr>
        <p:spPr>
          <a:xfrm>
            <a:off x="7374711" y="4918471"/>
            <a:ext cx="2543989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461" name="Rectangle"/>
          <p:cNvSpPr/>
          <p:nvPr/>
        </p:nvSpPr>
        <p:spPr>
          <a:xfrm>
            <a:off x="13229412" y="4918471"/>
            <a:ext cx="2543989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462" name="Equation"/>
          <p:cNvSpPr txBox="1"/>
          <p:nvPr/>
        </p:nvSpPr>
        <p:spPr>
          <a:xfrm>
            <a:off x="239189" y="4937917"/>
            <a:ext cx="3935985" cy="152882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5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5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5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2</m:t>
                  </m:r>
                  <m:f>
                    <m:fPr>
                      <m:ctrlP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num>
                    <m:den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  <a:endParaRPr sz="5200">
              <a:solidFill>
                <a:srgbClr val="414141"/>
              </a:solidFill>
            </a:endParaRPr>
          </a:p>
        </p:txBody>
      </p:sp>
      <p:sp>
        <p:nvSpPr>
          <p:cNvPr id="463" name="n=9…"/>
          <p:cNvSpPr txBox="1"/>
          <p:nvPr/>
        </p:nvSpPr>
        <p:spPr>
          <a:xfrm>
            <a:off x="4109243" y="7868443"/>
            <a:ext cx="5294314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n=9</a:t>
            </a:r>
          </a:p>
          <a:p>
            <a:pPr algn="l"/>
          </a:p>
          <a:p>
            <a:pPr algn="l">
              <a:defRPr b="1" i="1"/>
            </a:pPr>
            <a:r>
              <a:t>Pairs in same cluster is A:</a:t>
            </a:r>
          </a:p>
          <a:p>
            <a:pPr algn="l"/>
            <a:r>
              <a:t>(2,3) (4,5) (1,6) (1,7) (1,8) (1,9)</a:t>
            </a:r>
          </a:p>
          <a:p>
            <a:pPr algn="l"/>
            <a:r>
              <a:t>(6,7) (6,8) (6,9) (7,8) (7,9) (8,9)</a:t>
            </a:r>
          </a:p>
        </p:txBody>
      </p:sp>
      <p:sp>
        <p:nvSpPr>
          <p:cNvPr id="464" name="Line"/>
          <p:cNvSpPr/>
          <p:nvPr/>
        </p:nvSpPr>
        <p:spPr>
          <a:xfrm flipV="1">
            <a:off x="11772900" y="8039893"/>
            <a:ext cx="1" cy="5243609"/>
          </a:xfrm>
          <a:prstGeom prst="line">
            <a:avLst/>
          </a:prstGeom>
          <a:ln w="76200">
            <a:solidFill>
              <a:srgbClr val="414141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lustering is a hard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Clustering is a hard problem</a:t>
            </a:r>
          </a:p>
        </p:txBody>
      </p:sp>
      <p:pic>
        <p:nvPicPr>
          <p:cNvPr id="14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29600" y="4309665"/>
            <a:ext cx="5568950" cy="225425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Oval 8"/>
          <p:cNvSpPr/>
          <p:nvPr/>
        </p:nvSpPr>
        <p:spPr>
          <a:xfrm>
            <a:off x="7806889" y="3817975"/>
            <a:ext cx="2743201" cy="1981201"/>
          </a:xfrm>
          <a:prstGeom prst="ellipse">
            <a:avLst/>
          </a:prstGeom>
          <a:solidFill>
            <a:srgbClr val="F07F09">
              <a:alpha val="47058"/>
            </a:srgbClr>
          </a:solidFill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47" name="Oval 9"/>
          <p:cNvSpPr/>
          <p:nvPr/>
        </p:nvSpPr>
        <p:spPr>
          <a:xfrm>
            <a:off x="11159689" y="4594418"/>
            <a:ext cx="3352801" cy="2286001"/>
          </a:xfrm>
          <a:prstGeom prst="ellipse">
            <a:avLst/>
          </a:prstGeom>
          <a:solidFill>
            <a:srgbClr val="F07F09">
              <a:alpha val="45882"/>
            </a:srgbClr>
          </a:solidFill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48" name="Text Box 10"/>
          <p:cNvSpPr txBox="1"/>
          <p:nvPr/>
        </p:nvSpPr>
        <p:spPr>
          <a:xfrm>
            <a:off x="2189420" y="3528363"/>
            <a:ext cx="3360540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2 clusters: easy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Comparing two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Comparing two clustering</a:t>
            </a:r>
          </a:p>
        </p:txBody>
      </p:sp>
      <p:pic>
        <p:nvPicPr>
          <p:cNvPr id="467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469" t="0" r="0" b="50752"/>
          <a:stretch>
            <a:fillRect/>
          </a:stretch>
        </p:blipFill>
        <p:spPr>
          <a:xfrm>
            <a:off x="4126047" y="3314700"/>
            <a:ext cx="15040074" cy="4477462"/>
          </a:xfrm>
          <a:prstGeom prst="rect">
            <a:avLst/>
          </a:prstGeom>
          <a:ln w="12700">
            <a:miter lim="400000"/>
          </a:ln>
        </p:spPr>
      </p:pic>
      <p:sp>
        <p:nvSpPr>
          <p:cNvPr id="468" name="Rectangle"/>
          <p:cNvSpPr/>
          <p:nvPr/>
        </p:nvSpPr>
        <p:spPr>
          <a:xfrm>
            <a:off x="7374711" y="4918471"/>
            <a:ext cx="2543989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469" name="Rectangle"/>
          <p:cNvSpPr/>
          <p:nvPr/>
        </p:nvSpPr>
        <p:spPr>
          <a:xfrm>
            <a:off x="13229412" y="4918471"/>
            <a:ext cx="2543989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470" name="Equation"/>
          <p:cNvSpPr txBox="1"/>
          <p:nvPr/>
        </p:nvSpPr>
        <p:spPr>
          <a:xfrm>
            <a:off x="378889" y="4595017"/>
            <a:ext cx="3935985" cy="152882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5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5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5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2</m:t>
                  </m:r>
                  <m:f>
                    <m:fPr>
                      <m:ctrlP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num>
                    <m:den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  <a:endParaRPr sz="5200">
              <a:solidFill>
                <a:srgbClr val="414141"/>
              </a:solidFill>
            </a:endParaRPr>
          </a:p>
        </p:txBody>
      </p:sp>
      <p:sp>
        <p:nvSpPr>
          <p:cNvPr id="471" name="n=9…"/>
          <p:cNvSpPr txBox="1"/>
          <p:nvPr/>
        </p:nvSpPr>
        <p:spPr>
          <a:xfrm>
            <a:off x="4071143" y="7817643"/>
            <a:ext cx="5939632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n=9</a:t>
            </a:r>
          </a:p>
          <a:p>
            <a:pPr algn="l"/>
          </a:p>
          <a:p>
            <a:pPr algn="l">
              <a:defRPr b="1" i="1"/>
            </a:pPr>
            <a:r>
              <a:t>Pairs in same cluster is A </a:t>
            </a:r>
            <a:r>
              <a:rPr>
                <a:solidFill>
                  <a:srgbClr val="F64141"/>
                </a:solidFill>
              </a:rPr>
              <a:t>and B</a:t>
            </a:r>
            <a:r>
              <a:t>:</a:t>
            </a:r>
          </a:p>
          <a:p>
            <a:pPr algn="l"/>
            <a:r>
              <a:rPr>
                <a:solidFill>
                  <a:srgbClr val="FF4141"/>
                </a:solidFill>
              </a:rPr>
              <a:t>(2,3)</a:t>
            </a:r>
            <a:r>
              <a:t> </a:t>
            </a:r>
            <a:r>
              <a:rPr>
                <a:solidFill>
                  <a:srgbClr val="FF4141"/>
                </a:solidFill>
              </a:rPr>
              <a:t>(4,5)</a:t>
            </a:r>
            <a:r>
              <a:t> (1,6) (1,7) (1,8) (1,9)</a:t>
            </a:r>
          </a:p>
          <a:p>
            <a:pPr algn="l"/>
            <a:r>
              <a:t>(6,7) (6,8) (6,9) </a:t>
            </a:r>
            <a:r>
              <a:rPr>
                <a:solidFill>
                  <a:srgbClr val="FF4141"/>
                </a:solidFill>
              </a:rPr>
              <a:t>(7,8) (7,9) (8,9)</a:t>
            </a:r>
            <a:endParaRPr>
              <a:solidFill>
                <a:srgbClr val="FF4141"/>
              </a:solidFill>
            </a:endParaRPr>
          </a:p>
        </p:txBody>
      </p:sp>
      <p:sp>
        <p:nvSpPr>
          <p:cNvPr id="472" name="Line"/>
          <p:cNvSpPr/>
          <p:nvPr/>
        </p:nvSpPr>
        <p:spPr>
          <a:xfrm flipV="1">
            <a:off x="11772900" y="8039893"/>
            <a:ext cx="1" cy="5243609"/>
          </a:xfrm>
          <a:prstGeom prst="line">
            <a:avLst/>
          </a:prstGeom>
          <a:ln w="76200">
            <a:solidFill>
              <a:srgbClr val="414141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Comparing two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Comparing two clustering</a:t>
            </a:r>
          </a:p>
        </p:txBody>
      </p:sp>
      <p:pic>
        <p:nvPicPr>
          <p:cNvPr id="47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469" t="0" r="0" b="50752"/>
          <a:stretch>
            <a:fillRect/>
          </a:stretch>
        </p:blipFill>
        <p:spPr>
          <a:xfrm>
            <a:off x="4126047" y="3314700"/>
            <a:ext cx="15040074" cy="4477462"/>
          </a:xfrm>
          <a:prstGeom prst="rect">
            <a:avLst/>
          </a:prstGeom>
          <a:ln w="12700">
            <a:miter lim="400000"/>
          </a:ln>
        </p:spPr>
      </p:pic>
      <p:sp>
        <p:nvSpPr>
          <p:cNvPr id="476" name="Rectangle"/>
          <p:cNvSpPr/>
          <p:nvPr/>
        </p:nvSpPr>
        <p:spPr>
          <a:xfrm>
            <a:off x="7374711" y="4918471"/>
            <a:ext cx="2543989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477" name="Rectangle"/>
          <p:cNvSpPr/>
          <p:nvPr/>
        </p:nvSpPr>
        <p:spPr>
          <a:xfrm>
            <a:off x="13229412" y="4918471"/>
            <a:ext cx="2543989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478" name="Equation"/>
          <p:cNvSpPr txBox="1"/>
          <p:nvPr/>
        </p:nvSpPr>
        <p:spPr>
          <a:xfrm>
            <a:off x="128015" y="4789058"/>
            <a:ext cx="3935985" cy="152882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5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5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5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2</m:t>
                  </m:r>
                  <m:f>
                    <m:fPr>
                      <m:ctrlP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num>
                    <m:den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  <a:endParaRPr sz="5200">
              <a:solidFill>
                <a:srgbClr val="414141"/>
              </a:solidFill>
            </a:endParaRPr>
          </a:p>
        </p:txBody>
      </p:sp>
      <p:sp>
        <p:nvSpPr>
          <p:cNvPr id="479" name="n=9…"/>
          <p:cNvSpPr txBox="1"/>
          <p:nvPr/>
        </p:nvSpPr>
        <p:spPr>
          <a:xfrm>
            <a:off x="4083843" y="7906543"/>
            <a:ext cx="5939632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n=9</a:t>
            </a:r>
          </a:p>
          <a:p>
            <a:pPr algn="l"/>
          </a:p>
          <a:p>
            <a:pPr algn="l">
              <a:defRPr b="1" i="1"/>
            </a:pPr>
            <a:r>
              <a:t>Pairs in same cluster is A </a:t>
            </a:r>
            <a:r>
              <a:rPr>
                <a:solidFill>
                  <a:srgbClr val="F64141"/>
                </a:solidFill>
              </a:rPr>
              <a:t>and B</a:t>
            </a:r>
            <a:r>
              <a:t>:</a:t>
            </a:r>
          </a:p>
          <a:p>
            <a:pPr algn="l"/>
            <a:r>
              <a:rPr>
                <a:solidFill>
                  <a:srgbClr val="FF4141"/>
                </a:solidFill>
              </a:rPr>
              <a:t>(2,3)</a:t>
            </a:r>
            <a:r>
              <a:t> </a:t>
            </a:r>
            <a:r>
              <a:rPr>
                <a:solidFill>
                  <a:srgbClr val="FF4141"/>
                </a:solidFill>
              </a:rPr>
              <a:t>(4,5)</a:t>
            </a:r>
            <a:r>
              <a:t> (1,6) (1,7) (1,8) (1,9)</a:t>
            </a:r>
          </a:p>
          <a:p>
            <a:pPr algn="l"/>
            <a:r>
              <a:t>(6,7) (6,8) (6,9) </a:t>
            </a:r>
            <a:r>
              <a:rPr>
                <a:solidFill>
                  <a:srgbClr val="FF4141"/>
                </a:solidFill>
              </a:rPr>
              <a:t>(7,8) (7,9) (8,9)</a:t>
            </a:r>
            <a:endParaRPr>
              <a:solidFill>
                <a:srgbClr val="FF4141"/>
              </a:solidFill>
            </a:endParaRPr>
          </a:p>
        </p:txBody>
      </p:sp>
      <p:sp>
        <p:nvSpPr>
          <p:cNvPr id="480" name="a =5"/>
          <p:cNvSpPr txBox="1"/>
          <p:nvPr/>
        </p:nvSpPr>
        <p:spPr>
          <a:xfrm>
            <a:off x="9864997" y="9467850"/>
            <a:ext cx="1377406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4600">
                <a:solidFill>
                  <a:srgbClr val="FF4141"/>
                </a:solidFill>
              </a:defRPr>
            </a:lvl1pPr>
          </a:lstStyle>
          <a:p>
            <a:pPr/>
            <a:r>
              <a:t>a =5 </a:t>
            </a:r>
          </a:p>
        </p:txBody>
      </p:sp>
      <p:sp>
        <p:nvSpPr>
          <p:cNvPr id="481" name="Line"/>
          <p:cNvSpPr/>
          <p:nvPr/>
        </p:nvSpPr>
        <p:spPr>
          <a:xfrm flipV="1">
            <a:off x="11772900" y="8039893"/>
            <a:ext cx="1" cy="5243609"/>
          </a:xfrm>
          <a:prstGeom prst="line">
            <a:avLst/>
          </a:prstGeom>
          <a:ln w="76200">
            <a:solidFill>
              <a:srgbClr val="414141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Comparing two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Comparing two clustering</a:t>
            </a:r>
          </a:p>
        </p:txBody>
      </p:sp>
      <p:pic>
        <p:nvPicPr>
          <p:cNvPr id="48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469" t="0" r="0" b="50752"/>
          <a:stretch>
            <a:fillRect/>
          </a:stretch>
        </p:blipFill>
        <p:spPr>
          <a:xfrm>
            <a:off x="4138747" y="2946400"/>
            <a:ext cx="15040074" cy="4477462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Rectangle"/>
          <p:cNvSpPr/>
          <p:nvPr/>
        </p:nvSpPr>
        <p:spPr>
          <a:xfrm>
            <a:off x="7362011" y="4550171"/>
            <a:ext cx="2543989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486" name="Rectangle"/>
          <p:cNvSpPr/>
          <p:nvPr/>
        </p:nvSpPr>
        <p:spPr>
          <a:xfrm>
            <a:off x="13216712" y="4550171"/>
            <a:ext cx="2543989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487" name="Equation"/>
          <p:cNvSpPr txBox="1"/>
          <p:nvPr/>
        </p:nvSpPr>
        <p:spPr>
          <a:xfrm>
            <a:off x="213789" y="4290217"/>
            <a:ext cx="3935985" cy="152882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5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5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5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2</m:t>
                  </m:r>
                  <m:f>
                    <m:fPr>
                      <m:ctrlP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num>
                    <m:den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  <a:endParaRPr sz="5200">
              <a:solidFill>
                <a:srgbClr val="414141"/>
              </a:solidFill>
            </a:endParaRPr>
          </a:p>
        </p:txBody>
      </p:sp>
      <p:sp>
        <p:nvSpPr>
          <p:cNvPr id="488" name="n=9…"/>
          <p:cNvSpPr txBox="1"/>
          <p:nvPr/>
        </p:nvSpPr>
        <p:spPr>
          <a:xfrm>
            <a:off x="4134643" y="7563643"/>
            <a:ext cx="5939632" cy="6764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n=9</a:t>
            </a:r>
          </a:p>
          <a:p>
            <a:pPr algn="l"/>
          </a:p>
          <a:p>
            <a:pPr algn="l">
              <a:defRPr b="1" i="1"/>
            </a:pPr>
            <a:r>
              <a:t>Pairs in same cluster is A </a:t>
            </a:r>
            <a:r>
              <a:rPr>
                <a:solidFill>
                  <a:srgbClr val="F64141"/>
                </a:solidFill>
              </a:rPr>
              <a:t>and B</a:t>
            </a:r>
            <a:r>
              <a:t>:</a:t>
            </a:r>
          </a:p>
          <a:p>
            <a:pPr algn="l"/>
            <a:r>
              <a:rPr>
                <a:solidFill>
                  <a:srgbClr val="FF4141"/>
                </a:solidFill>
              </a:rPr>
              <a:t>(2,3)</a:t>
            </a:r>
            <a:r>
              <a:t> </a:t>
            </a:r>
            <a:r>
              <a:rPr>
                <a:solidFill>
                  <a:srgbClr val="FF4141"/>
                </a:solidFill>
              </a:rPr>
              <a:t>(4,5)</a:t>
            </a:r>
            <a:r>
              <a:t> (1,6) (1,7) (1,8) (1,9)</a:t>
            </a:r>
          </a:p>
          <a:p>
            <a:pPr algn="l"/>
            <a:r>
              <a:t>(6,7) (6,8) (6,9) </a:t>
            </a:r>
            <a:r>
              <a:rPr>
                <a:solidFill>
                  <a:srgbClr val="FF4141"/>
                </a:solidFill>
              </a:rPr>
              <a:t>(7,8) (7,9) (8,9)</a:t>
            </a:r>
            <a:endParaRPr>
              <a:solidFill>
                <a:srgbClr val="FF4141"/>
              </a:solidFill>
            </a:endParaRPr>
          </a:p>
          <a:p>
            <a:pPr algn="l"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solidFill>
                <a:srgbClr val="FF4141"/>
              </a:solidFill>
            </a:endParaRPr>
          </a:p>
          <a:p>
            <a:pPr algn="l">
              <a:defRPr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Pairs in different clusters in A:</a:t>
            </a:r>
          </a:p>
          <a:p>
            <a:pPr algn="l"/>
            <a:r>
              <a:rPr>
                <a:solidFill>
                  <a:srgbClr val="000000"/>
                </a:solidFill>
              </a:rPr>
              <a:t>(1,2) (1,3)</a:t>
            </a:r>
            <a:r>
              <a:t> (1,4) (1,5) (2,4) (2,5)</a:t>
            </a:r>
          </a:p>
          <a:p>
            <a:pPr algn="l"/>
            <a:r>
              <a:t>(2,6) (2,7) (2,8) </a:t>
            </a:r>
            <a:r>
              <a:rPr>
                <a:solidFill>
                  <a:srgbClr val="000000"/>
                </a:solidFill>
              </a:rPr>
              <a:t>(2,9) (3,4) (3,5)</a:t>
            </a:r>
            <a:endParaRPr>
              <a:solidFill>
                <a:srgbClr val="000000"/>
              </a:solidFill>
            </a:endParaRPr>
          </a:p>
          <a:p>
            <a:pPr algn="l"/>
            <a:r>
              <a:rPr>
                <a:solidFill>
                  <a:srgbClr val="000000"/>
                </a:solidFill>
              </a:rPr>
              <a:t>(3,6) (3,7) (3,8) (3,9) (4,6) (4,7)</a:t>
            </a:r>
            <a:endParaRPr>
              <a:solidFill>
                <a:srgbClr val="000000"/>
              </a:solidFill>
            </a:endParaRPr>
          </a:p>
          <a:p>
            <a:pPr algn="l"/>
            <a:r>
              <a:rPr>
                <a:solidFill>
                  <a:srgbClr val="000000"/>
                </a:solidFill>
              </a:rPr>
              <a:t>(4,8) (4,9) (5,6) (5,7) (5,8) (5,9)</a:t>
            </a:r>
            <a:endParaRPr>
              <a:solidFill>
                <a:srgbClr val="FF4141"/>
              </a:solidFill>
            </a:endParaRPr>
          </a:p>
          <a:p>
            <a:pPr algn="l"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489" name="a =5"/>
          <p:cNvSpPr txBox="1"/>
          <p:nvPr/>
        </p:nvSpPr>
        <p:spPr>
          <a:xfrm>
            <a:off x="10233297" y="9023350"/>
            <a:ext cx="1377406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4600">
                <a:solidFill>
                  <a:srgbClr val="FF4141"/>
                </a:solidFill>
              </a:defRPr>
            </a:lvl1pPr>
          </a:lstStyle>
          <a:p>
            <a:pPr/>
            <a:r>
              <a:t>a =5 </a:t>
            </a:r>
          </a:p>
        </p:txBody>
      </p:sp>
      <p:sp>
        <p:nvSpPr>
          <p:cNvPr id="490" name="Line"/>
          <p:cNvSpPr/>
          <p:nvPr/>
        </p:nvSpPr>
        <p:spPr>
          <a:xfrm flipV="1">
            <a:off x="11772900" y="8039893"/>
            <a:ext cx="1" cy="5243609"/>
          </a:xfrm>
          <a:prstGeom prst="line">
            <a:avLst/>
          </a:prstGeom>
          <a:ln w="76200">
            <a:solidFill>
              <a:srgbClr val="414141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Comparing two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Comparing two clustering</a:t>
            </a:r>
          </a:p>
        </p:txBody>
      </p:sp>
      <p:pic>
        <p:nvPicPr>
          <p:cNvPr id="493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469" t="0" r="0" b="50752"/>
          <a:stretch>
            <a:fillRect/>
          </a:stretch>
        </p:blipFill>
        <p:spPr>
          <a:xfrm>
            <a:off x="4138747" y="2946400"/>
            <a:ext cx="15040074" cy="4477462"/>
          </a:xfrm>
          <a:prstGeom prst="rect">
            <a:avLst/>
          </a:prstGeom>
          <a:ln w="12700">
            <a:miter lim="400000"/>
          </a:ln>
        </p:spPr>
      </p:pic>
      <p:sp>
        <p:nvSpPr>
          <p:cNvPr id="494" name="Rectangle"/>
          <p:cNvSpPr/>
          <p:nvPr/>
        </p:nvSpPr>
        <p:spPr>
          <a:xfrm>
            <a:off x="7362011" y="4550171"/>
            <a:ext cx="2543989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495" name="Rectangle"/>
          <p:cNvSpPr/>
          <p:nvPr/>
        </p:nvSpPr>
        <p:spPr>
          <a:xfrm>
            <a:off x="13216712" y="4550171"/>
            <a:ext cx="2543989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496" name="Equation"/>
          <p:cNvSpPr txBox="1"/>
          <p:nvPr/>
        </p:nvSpPr>
        <p:spPr>
          <a:xfrm>
            <a:off x="264589" y="4420758"/>
            <a:ext cx="3935985" cy="152882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5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5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5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2</m:t>
                  </m:r>
                  <m:f>
                    <m:fPr>
                      <m:ctrlP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num>
                    <m:den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  <a:endParaRPr sz="5200">
              <a:solidFill>
                <a:srgbClr val="414141"/>
              </a:solidFill>
            </a:endParaRPr>
          </a:p>
        </p:txBody>
      </p:sp>
      <p:sp>
        <p:nvSpPr>
          <p:cNvPr id="497" name="n=9…"/>
          <p:cNvSpPr txBox="1"/>
          <p:nvPr/>
        </p:nvSpPr>
        <p:spPr>
          <a:xfrm>
            <a:off x="4071143" y="7563643"/>
            <a:ext cx="6380759" cy="6764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n=9</a:t>
            </a:r>
          </a:p>
          <a:p>
            <a:pPr algn="l"/>
          </a:p>
          <a:p>
            <a:pPr algn="l">
              <a:defRPr b="1" i="1"/>
            </a:pPr>
            <a:r>
              <a:t>Pairs in same cluster is A </a:t>
            </a:r>
            <a:r>
              <a:rPr>
                <a:solidFill>
                  <a:srgbClr val="F64141"/>
                </a:solidFill>
              </a:rPr>
              <a:t>and B</a:t>
            </a:r>
            <a:r>
              <a:t>:</a:t>
            </a:r>
          </a:p>
          <a:p>
            <a:pPr algn="l"/>
            <a:r>
              <a:rPr>
                <a:solidFill>
                  <a:srgbClr val="FF4141"/>
                </a:solidFill>
              </a:rPr>
              <a:t>(2,3)</a:t>
            </a:r>
            <a:r>
              <a:t> </a:t>
            </a:r>
            <a:r>
              <a:rPr>
                <a:solidFill>
                  <a:srgbClr val="FF4141"/>
                </a:solidFill>
              </a:rPr>
              <a:t>(4,5)</a:t>
            </a:r>
            <a:r>
              <a:t> (1,6) (1,7) (1,8) (1,9)</a:t>
            </a:r>
          </a:p>
          <a:p>
            <a:pPr algn="l"/>
            <a:r>
              <a:t>(6,7) (6,8) (6,9) </a:t>
            </a:r>
            <a:r>
              <a:rPr>
                <a:solidFill>
                  <a:srgbClr val="FF4141"/>
                </a:solidFill>
              </a:rPr>
              <a:t>(7,8) (7,9) (8,9)</a:t>
            </a:r>
            <a:endParaRPr>
              <a:solidFill>
                <a:srgbClr val="FF4141"/>
              </a:solidFill>
            </a:endParaRPr>
          </a:p>
          <a:p>
            <a:pPr algn="l"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solidFill>
                <a:srgbClr val="FF4141"/>
              </a:solidFill>
            </a:endParaRPr>
          </a:p>
          <a:p>
            <a:pPr algn="l">
              <a:defRPr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Pairs in different clusters in A </a:t>
            </a:r>
            <a:r>
              <a:rPr>
                <a:solidFill>
                  <a:srgbClr val="FF0000"/>
                </a:solidFill>
              </a:rPr>
              <a:t>and B</a:t>
            </a:r>
            <a:r>
              <a:t>:</a:t>
            </a:r>
          </a:p>
          <a:p>
            <a:pPr algn="l"/>
            <a:r>
              <a:rPr>
                <a:solidFill>
                  <a:srgbClr val="000000"/>
                </a:solidFill>
              </a:rPr>
              <a:t>(1,2) (1,3)</a:t>
            </a:r>
            <a:r>
              <a:t> </a:t>
            </a:r>
            <a:r>
              <a:rPr>
                <a:solidFill>
                  <a:srgbClr val="FF4141"/>
                </a:solidFill>
              </a:rPr>
              <a:t>(1,4) (1,5)</a:t>
            </a:r>
            <a:r>
              <a:t> </a:t>
            </a:r>
            <a:r>
              <a:rPr>
                <a:solidFill>
                  <a:srgbClr val="FF4141"/>
                </a:solidFill>
              </a:rPr>
              <a:t>(2,4) (2,5)</a:t>
            </a:r>
            <a:endParaRPr>
              <a:solidFill>
                <a:srgbClr val="FF4141"/>
              </a:solidFill>
            </a:endParaRPr>
          </a:p>
          <a:p>
            <a:pPr algn="l">
              <a:defRPr>
                <a:solidFill>
                  <a:srgbClr val="FF4141"/>
                </a:solidFill>
              </a:defRPr>
            </a:pPr>
            <a:r>
              <a:t>(2,6) (2,7) (2,8) (2,9) (3,4) (3,5)</a:t>
            </a:r>
            <a:endParaRPr>
              <a:solidFill>
                <a:srgbClr val="000000"/>
              </a:solidFill>
            </a:endParaRPr>
          </a:p>
          <a:p>
            <a:pPr algn="l"/>
            <a:r>
              <a:rPr>
                <a:solidFill>
                  <a:srgbClr val="FF0000"/>
                </a:solidFill>
              </a:rPr>
              <a:t>(3,6) (3,7) (3,8) (3,9)</a:t>
            </a:r>
            <a:r>
              <a:rPr>
                <a:solidFill>
                  <a:srgbClr val="000000"/>
                </a:solidFill>
              </a:rPr>
              <a:t> (4,6) </a:t>
            </a:r>
            <a:r>
              <a:rPr>
                <a:solidFill>
                  <a:srgbClr val="FF0000"/>
                </a:solidFill>
              </a:rPr>
              <a:t>(4,7)</a:t>
            </a:r>
            <a:endParaRPr>
              <a:solidFill>
                <a:srgbClr val="FF0000"/>
              </a:solidFill>
            </a:endParaRPr>
          </a:p>
          <a:p>
            <a:pPr algn="l"/>
            <a:r>
              <a:rPr>
                <a:solidFill>
                  <a:srgbClr val="FF0000"/>
                </a:solidFill>
              </a:rPr>
              <a:t>(4,8) (4,9) </a:t>
            </a:r>
            <a:r>
              <a:rPr>
                <a:solidFill>
                  <a:srgbClr val="000000"/>
                </a:solidFill>
              </a:rPr>
              <a:t>(5,6) </a:t>
            </a:r>
            <a:r>
              <a:rPr>
                <a:solidFill>
                  <a:srgbClr val="FF0000"/>
                </a:solidFill>
              </a:rPr>
              <a:t>(5,7) (5,8) (5,9)</a:t>
            </a:r>
            <a:endParaRPr>
              <a:solidFill>
                <a:srgbClr val="FF0000"/>
              </a:solidFill>
            </a:endParaRPr>
          </a:p>
          <a:p>
            <a:pPr algn="l"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498" name="a =5"/>
          <p:cNvSpPr txBox="1"/>
          <p:nvPr/>
        </p:nvSpPr>
        <p:spPr>
          <a:xfrm>
            <a:off x="10233297" y="9163050"/>
            <a:ext cx="1377406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4600">
                <a:solidFill>
                  <a:srgbClr val="FF4141"/>
                </a:solidFill>
              </a:defRPr>
            </a:lvl1pPr>
          </a:lstStyle>
          <a:p>
            <a:pPr/>
            <a:r>
              <a:t>a =5 </a:t>
            </a:r>
          </a:p>
        </p:txBody>
      </p:sp>
      <p:sp>
        <p:nvSpPr>
          <p:cNvPr id="499" name="Line"/>
          <p:cNvSpPr/>
          <p:nvPr/>
        </p:nvSpPr>
        <p:spPr>
          <a:xfrm flipV="1">
            <a:off x="11772900" y="8039893"/>
            <a:ext cx="1" cy="5243609"/>
          </a:xfrm>
          <a:prstGeom prst="line">
            <a:avLst/>
          </a:prstGeom>
          <a:ln w="76200">
            <a:solidFill>
              <a:srgbClr val="414141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Comparing two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Comparing two clustering</a:t>
            </a:r>
          </a:p>
        </p:txBody>
      </p:sp>
      <p:pic>
        <p:nvPicPr>
          <p:cNvPr id="502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469" t="0" r="0" b="50752"/>
          <a:stretch>
            <a:fillRect/>
          </a:stretch>
        </p:blipFill>
        <p:spPr>
          <a:xfrm>
            <a:off x="4138747" y="2946400"/>
            <a:ext cx="15040074" cy="4477462"/>
          </a:xfrm>
          <a:prstGeom prst="rect">
            <a:avLst/>
          </a:prstGeom>
          <a:ln w="12700">
            <a:miter lim="400000"/>
          </a:ln>
        </p:spPr>
      </p:pic>
      <p:sp>
        <p:nvSpPr>
          <p:cNvPr id="503" name="Rectangle"/>
          <p:cNvSpPr/>
          <p:nvPr/>
        </p:nvSpPr>
        <p:spPr>
          <a:xfrm>
            <a:off x="7362011" y="4550171"/>
            <a:ext cx="2543989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504" name="Rectangle"/>
          <p:cNvSpPr/>
          <p:nvPr/>
        </p:nvSpPr>
        <p:spPr>
          <a:xfrm>
            <a:off x="13216712" y="4550171"/>
            <a:ext cx="2543989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505" name="Equation"/>
          <p:cNvSpPr txBox="1"/>
          <p:nvPr/>
        </p:nvSpPr>
        <p:spPr>
          <a:xfrm>
            <a:off x="115315" y="4633117"/>
            <a:ext cx="3935985" cy="152882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5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5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5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2</m:t>
                  </m:r>
                  <m:f>
                    <m:fPr>
                      <m:ctrlP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num>
                    <m:den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  <a:endParaRPr sz="5200">
              <a:solidFill>
                <a:srgbClr val="414141"/>
              </a:solidFill>
            </a:endParaRPr>
          </a:p>
        </p:txBody>
      </p:sp>
      <p:sp>
        <p:nvSpPr>
          <p:cNvPr id="506" name="n=9…"/>
          <p:cNvSpPr txBox="1"/>
          <p:nvPr/>
        </p:nvSpPr>
        <p:spPr>
          <a:xfrm>
            <a:off x="4109243" y="7563643"/>
            <a:ext cx="6380759" cy="6764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n=9</a:t>
            </a:r>
          </a:p>
          <a:p>
            <a:pPr algn="l"/>
          </a:p>
          <a:p>
            <a:pPr algn="l">
              <a:defRPr b="1" i="1"/>
            </a:pPr>
            <a:r>
              <a:t>Pairs in same cluster is A </a:t>
            </a:r>
            <a:r>
              <a:rPr>
                <a:solidFill>
                  <a:srgbClr val="F64141"/>
                </a:solidFill>
              </a:rPr>
              <a:t>and B</a:t>
            </a:r>
            <a:r>
              <a:t>:</a:t>
            </a:r>
          </a:p>
          <a:p>
            <a:pPr algn="l"/>
            <a:r>
              <a:rPr>
                <a:solidFill>
                  <a:srgbClr val="FF4141"/>
                </a:solidFill>
              </a:rPr>
              <a:t>(2,3)</a:t>
            </a:r>
            <a:r>
              <a:t> </a:t>
            </a:r>
            <a:r>
              <a:rPr>
                <a:solidFill>
                  <a:srgbClr val="FF4141"/>
                </a:solidFill>
              </a:rPr>
              <a:t>(4,5)</a:t>
            </a:r>
            <a:r>
              <a:t> (1,6) (1,7) (1,8) (1,9)</a:t>
            </a:r>
          </a:p>
          <a:p>
            <a:pPr algn="l"/>
            <a:r>
              <a:t>(6,7) (6,8) (6,9) </a:t>
            </a:r>
            <a:r>
              <a:rPr>
                <a:solidFill>
                  <a:srgbClr val="FF4141"/>
                </a:solidFill>
              </a:rPr>
              <a:t>(7,8) (7,9) (8,9)</a:t>
            </a:r>
            <a:endParaRPr>
              <a:solidFill>
                <a:srgbClr val="FF4141"/>
              </a:solidFill>
            </a:endParaRPr>
          </a:p>
          <a:p>
            <a:pPr algn="l"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solidFill>
                <a:srgbClr val="FF4141"/>
              </a:solidFill>
            </a:endParaRPr>
          </a:p>
          <a:p>
            <a:pPr algn="l">
              <a:defRPr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Pairs in different clusters in A </a:t>
            </a:r>
            <a:r>
              <a:rPr>
                <a:solidFill>
                  <a:srgbClr val="FF0000"/>
                </a:solidFill>
              </a:rPr>
              <a:t>and B</a:t>
            </a:r>
            <a:r>
              <a:t>:</a:t>
            </a:r>
          </a:p>
          <a:p>
            <a:pPr algn="l"/>
            <a:r>
              <a:rPr>
                <a:solidFill>
                  <a:srgbClr val="000000"/>
                </a:solidFill>
              </a:rPr>
              <a:t>(1,2) (1,3)</a:t>
            </a:r>
            <a:r>
              <a:t> </a:t>
            </a:r>
            <a:r>
              <a:rPr>
                <a:solidFill>
                  <a:srgbClr val="FF4141"/>
                </a:solidFill>
              </a:rPr>
              <a:t>(1,4) (1,5)</a:t>
            </a:r>
            <a:r>
              <a:t> </a:t>
            </a:r>
            <a:r>
              <a:rPr>
                <a:solidFill>
                  <a:srgbClr val="FF4141"/>
                </a:solidFill>
              </a:rPr>
              <a:t>(2,4) (2,5)</a:t>
            </a:r>
            <a:endParaRPr>
              <a:solidFill>
                <a:srgbClr val="FF4141"/>
              </a:solidFill>
            </a:endParaRPr>
          </a:p>
          <a:p>
            <a:pPr algn="l">
              <a:defRPr>
                <a:solidFill>
                  <a:srgbClr val="FF4141"/>
                </a:solidFill>
              </a:defRPr>
            </a:pPr>
            <a:r>
              <a:t>(2,6) (2,7) (2,8) (2,9) (3,4) (3,5)</a:t>
            </a:r>
            <a:endParaRPr>
              <a:solidFill>
                <a:srgbClr val="000000"/>
              </a:solidFill>
            </a:endParaRPr>
          </a:p>
          <a:p>
            <a:pPr algn="l"/>
            <a:r>
              <a:rPr>
                <a:solidFill>
                  <a:srgbClr val="FF0000"/>
                </a:solidFill>
              </a:rPr>
              <a:t>(3,6) (3,7) (3,8) (3,9)</a:t>
            </a:r>
            <a:r>
              <a:rPr>
                <a:solidFill>
                  <a:srgbClr val="000000"/>
                </a:solidFill>
              </a:rPr>
              <a:t> (4,6) </a:t>
            </a:r>
            <a:r>
              <a:rPr>
                <a:solidFill>
                  <a:srgbClr val="FF0000"/>
                </a:solidFill>
              </a:rPr>
              <a:t>(4,7)</a:t>
            </a:r>
            <a:endParaRPr>
              <a:solidFill>
                <a:srgbClr val="FF0000"/>
              </a:solidFill>
            </a:endParaRPr>
          </a:p>
          <a:p>
            <a:pPr algn="l"/>
            <a:r>
              <a:rPr>
                <a:solidFill>
                  <a:srgbClr val="FF0000"/>
                </a:solidFill>
              </a:rPr>
              <a:t>(4,8) (4,9) </a:t>
            </a:r>
            <a:r>
              <a:rPr>
                <a:solidFill>
                  <a:srgbClr val="000000"/>
                </a:solidFill>
              </a:rPr>
              <a:t>(5,6) </a:t>
            </a:r>
            <a:r>
              <a:rPr>
                <a:solidFill>
                  <a:srgbClr val="FF0000"/>
                </a:solidFill>
              </a:rPr>
              <a:t>(5,7) (5,8) (5,9)</a:t>
            </a:r>
            <a:endParaRPr>
              <a:solidFill>
                <a:srgbClr val="FF0000"/>
              </a:solidFill>
            </a:endParaRPr>
          </a:p>
          <a:p>
            <a:pPr algn="l"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507" name="a =5"/>
          <p:cNvSpPr txBox="1"/>
          <p:nvPr/>
        </p:nvSpPr>
        <p:spPr>
          <a:xfrm>
            <a:off x="10195197" y="9061450"/>
            <a:ext cx="1377406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4600">
                <a:solidFill>
                  <a:srgbClr val="FF4141"/>
                </a:solidFill>
              </a:defRPr>
            </a:lvl1pPr>
          </a:lstStyle>
          <a:p>
            <a:pPr/>
            <a:r>
              <a:t>a =5 </a:t>
            </a:r>
          </a:p>
        </p:txBody>
      </p:sp>
      <p:sp>
        <p:nvSpPr>
          <p:cNvPr id="508" name="b =20"/>
          <p:cNvSpPr txBox="1"/>
          <p:nvPr/>
        </p:nvSpPr>
        <p:spPr>
          <a:xfrm>
            <a:off x="10054710" y="11753850"/>
            <a:ext cx="1658380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4600">
                <a:solidFill>
                  <a:srgbClr val="FF4141"/>
                </a:solidFill>
              </a:defRPr>
            </a:lvl1pPr>
          </a:lstStyle>
          <a:p>
            <a:pPr/>
            <a:r>
              <a:t>b =20 </a:t>
            </a:r>
          </a:p>
        </p:txBody>
      </p:sp>
      <p:sp>
        <p:nvSpPr>
          <p:cNvPr id="509" name="Line"/>
          <p:cNvSpPr/>
          <p:nvPr/>
        </p:nvSpPr>
        <p:spPr>
          <a:xfrm flipV="1">
            <a:off x="11772900" y="8039893"/>
            <a:ext cx="1" cy="5243609"/>
          </a:xfrm>
          <a:prstGeom prst="line">
            <a:avLst/>
          </a:prstGeom>
          <a:ln w="76200">
            <a:solidFill>
              <a:srgbClr val="414141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Comparing two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Comparing two clustering</a:t>
            </a:r>
          </a:p>
        </p:txBody>
      </p:sp>
      <p:pic>
        <p:nvPicPr>
          <p:cNvPr id="512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469" t="0" r="0" b="50752"/>
          <a:stretch>
            <a:fillRect/>
          </a:stretch>
        </p:blipFill>
        <p:spPr>
          <a:xfrm>
            <a:off x="4138747" y="2946400"/>
            <a:ext cx="15040074" cy="4477462"/>
          </a:xfrm>
          <a:prstGeom prst="rect">
            <a:avLst/>
          </a:prstGeom>
          <a:ln w="12700">
            <a:miter lim="400000"/>
          </a:ln>
        </p:spPr>
      </p:pic>
      <p:sp>
        <p:nvSpPr>
          <p:cNvPr id="513" name="Rectangle"/>
          <p:cNvSpPr/>
          <p:nvPr/>
        </p:nvSpPr>
        <p:spPr>
          <a:xfrm>
            <a:off x="7362011" y="4550171"/>
            <a:ext cx="2543989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514" name="Rectangle"/>
          <p:cNvSpPr/>
          <p:nvPr/>
        </p:nvSpPr>
        <p:spPr>
          <a:xfrm>
            <a:off x="13216712" y="4550171"/>
            <a:ext cx="2543989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515" name="Equation"/>
          <p:cNvSpPr txBox="1"/>
          <p:nvPr/>
        </p:nvSpPr>
        <p:spPr>
          <a:xfrm>
            <a:off x="264589" y="4036217"/>
            <a:ext cx="3935985" cy="152882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5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5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5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2</m:t>
                  </m:r>
                  <m:f>
                    <m:fPr>
                      <m:ctrlP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num>
                    <m:den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  <a:endParaRPr sz="5200">
              <a:solidFill>
                <a:srgbClr val="414141"/>
              </a:solidFill>
            </a:endParaRPr>
          </a:p>
        </p:txBody>
      </p:sp>
      <p:sp>
        <p:nvSpPr>
          <p:cNvPr id="516" name="n=9…"/>
          <p:cNvSpPr txBox="1"/>
          <p:nvPr/>
        </p:nvSpPr>
        <p:spPr>
          <a:xfrm>
            <a:off x="4109243" y="7495281"/>
            <a:ext cx="6380759" cy="6764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n=9</a:t>
            </a:r>
          </a:p>
          <a:p>
            <a:pPr algn="l"/>
          </a:p>
          <a:p>
            <a:pPr algn="l">
              <a:defRPr b="1" i="1"/>
            </a:pPr>
            <a:r>
              <a:t>Pairs in same cluster is A </a:t>
            </a:r>
            <a:r>
              <a:rPr>
                <a:solidFill>
                  <a:srgbClr val="F64141"/>
                </a:solidFill>
              </a:rPr>
              <a:t>and B</a:t>
            </a:r>
            <a:r>
              <a:t>:</a:t>
            </a:r>
          </a:p>
          <a:p>
            <a:pPr algn="l"/>
            <a:r>
              <a:rPr>
                <a:solidFill>
                  <a:srgbClr val="FF4141"/>
                </a:solidFill>
              </a:rPr>
              <a:t>(2,3)</a:t>
            </a:r>
            <a:r>
              <a:t> </a:t>
            </a:r>
            <a:r>
              <a:rPr>
                <a:solidFill>
                  <a:srgbClr val="FF4141"/>
                </a:solidFill>
              </a:rPr>
              <a:t>(4,5)</a:t>
            </a:r>
            <a:r>
              <a:t> (1,6) (1,7) (1,8) (1,9)</a:t>
            </a:r>
          </a:p>
          <a:p>
            <a:pPr algn="l"/>
            <a:r>
              <a:t>(6,7) (6,8) (6,9) </a:t>
            </a:r>
            <a:r>
              <a:rPr>
                <a:solidFill>
                  <a:srgbClr val="FF4141"/>
                </a:solidFill>
              </a:rPr>
              <a:t>(7,8) (7,9) (8,9)</a:t>
            </a:r>
            <a:endParaRPr>
              <a:solidFill>
                <a:srgbClr val="FF4141"/>
              </a:solidFill>
            </a:endParaRPr>
          </a:p>
          <a:p>
            <a:pPr algn="l"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solidFill>
                <a:srgbClr val="FF4141"/>
              </a:solidFill>
            </a:endParaRPr>
          </a:p>
          <a:p>
            <a:pPr algn="l">
              <a:defRPr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Pairs in different clusters in A </a:t>
            </a:r>
            <a:r>
              <a:rPr>
                <a:solidFill>
                  <a:srgbClr val="FF0000"/>
                </a:solidFill>
              </a:rPr>
              <a:t>and B</a:t>
            </a:r>
            <a:r>
              <a:t>:</a:t>
            </a:r>
          </a:p>
          <a:p>
            <a:pPr algn="l"/>
            <a:r>
              <a:rPr>
                <a:solidFill>
                  <a:srgbClr val="000000"/>
                </a:solidFill>
              </a:rPr>
              <a:t>(1,2) (1,3)</a:t>
            </a:r>
            <a:r>
              <a:t> </a:t>
            </a:r>
            <a:r>
              <a:rPr>
                <a:solidFill>
                  <a:srgbClr val="FF4141"/>
                </a:solidFill>
              </a:rPr>
              <a:t>(1,4) (1,5)</a:t>
            </a:r>
            <a:r>
              <a:t> </a:t>
            </a:r>
            <a:r>
              <a:rPr>
                <a:solidFill>
                  <a:srgbClr val="FF4141"/>
                </a:solidFill>
              </a:rPr>
              <a:t>(2,4) (2,5)</a:t>
            </a:r>
            <a:endParaRPr>
              <a:solidFill>
                <a:srgbClr val="FF4141"/>
              </a:solidFill>
            </a:endParaRPr>
          </a:p>
          <a:p>
            <a:pPr algn="l">
              <a:defRPr>
                <a:solidFill>
                  <a:srgbClr val="FF4141"/>
                </a:solidFill>
              </a:defRPr>
            </a:pPr>
            <a:r>
              <a:t>(2,6) (2,7) (2,8) (2,9) (3,4) (3,5)</a:t>
            </a:r>
            <a:endParaRPr>
              <a:solidFill>
                <a:srgbClr val="000000"/>
              </a:solidFill>
            </a:endParaRPr>
          </a:p>
          <a:p>
            <a:pPr algn="l"/>
            <a:r>
              <a:rPr>
                <a:solidFill>
                  <a:srgbClr val="FF0000"/>
                </a:solidFill>
              </a:rPr>
              <a:t>(3,6) (3,7) (3,8) (3,9)</a:t>
            </a:r>
            <a:r>
              <a:rPr>
                <a:solidFill>
                  <a:srgbClr val="000000"/>
                </a:solidFill>
              </a:rPr>
              <a:t> (4,6) </a:t>
            </a:r>
            <a:r>
              <a:rPr>
                <a:solidFill>
                  <a:srgbClr val="FF0000"/>
                </a:solidFill>
              </a:rPr>
              <a:t>(4,7)</a:t>
            </a:r>
            <a:endParaRPr>
              <a:solidFill>
                <a:srgbClr val="FF0000"/>
              </a:solidFill>
            </a:endParaRPr>
          </a:p>
          <a:p>
            <a:pPr algn="l"/>
            <a:r>
              <a:rPr>
                <a:solidFill>
                  <a:srgbClr val="FF0000"/>
                </a:solidFill>
              </a:rPr>
              <a:t>(4,8) (4,9) </a:t>
            </a:r>
            <a:r>
              <a:rPr>
                <a:solidFill>
                  <a:srgbClr val="000000"/>
                </a:solidFill>
              </a:rPr>
              <a:t>(5,6) </a:t>
            </a:r>
            <a:r>
              <a:rPr>
                <a:solidFill>
                  <a:srgbClr val="FF0000"/>
                </a:solidFill>
              </a:rPr>
              <a:t>(5,7) (5,8) (5,9)</a:t>
            </a:r>
            <a:endParaRPr>
              <a:solidFill>
                <a:srgbClr val="FF0000"/>
              </a:solidFill>
            </a:endParaRPr>
          </a:p>
          <a:p>
            <a:pPr algn="l"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517" name="a =5"/>
          <p:cNvSpPr txBox="1"/>
          <p:nvPr/>
        </p:nvSpPr>
        <p:spPr>
          <a:xfrm>
            <a:off x="10004697" y="8985250"/>
            <a:ext cx="1377406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4600">
                <a:solidFill>
                  <a:srgbClr val="FF4141"/>
                </a:solidFill>
              </a:defRPr>
            </a:lvl1pPr>
          </a:lstStyle>
          <a:p>
            <a:pPr/>
            <a:r>
              <a:t>a =5 </a:t>
            </a:r>
          </a:p>
        </p:txBody>
      </p:sp>
      <p:sp>
        <p:nvSpPr>
          <p:cNvPr id="518" name="b =20"/>
          <p:cNvSpPr txBox="1"/>
          <p:nvPr/>
        </p:nvSpPr>
        <p:spPr>
          <a:xfrm>
            <a:off x="9864210" y="11715750"/>
            <a:ext cx="1658380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4600">
                <a:solidFill>
                  <a:srgbClr val="FF4141"/>
                </a:solidFill>
              </a:defRPr>
            </a:lvl1pPr>
          </a:lstStyle>
          <a:p>
            <a:pPr/>
            <a:r>
              <a:t>b =20 </a:t>
            </a:r>
          </a:p>
        </p:txBody>
      </p:sp>
      <p:sp>
        <p:nvSpPr>
          <p:cNvPr id="519" name="Equation"/>
          <p:cNvSpPr txBox="1"/>
          <p:nvPr/>
        </p:nvSpPr>
        <p:spPr>
          <a:xfrm>
            <a:off x="50343" y="9992512"/>
            <a:ext cx="4364477" cy="88107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2</m:t>
                  </m:r>
                  <m:f>
                    <m:fPr>
                      <m:ctrlP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num>
                    <m:den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den>
                  </m:f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</m:num>
                    <m:den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</m:den>
                  </m:f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0.69</m:t>
                  </m:r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520" name="Line"/>
          <p:cNvSpPr/>
          <p:nvPr/>
        </p:nvSpPr>
        <p:spPr>
          <a:xfrm flipV="1">
            <a:off x="11772900" y="8039893"/>
            <a:ext cx="1" cy="5243609"/>
          </a:xfrm>
          <a:prstGeom prst="line">
            <a:avLst/>
          </a:prstGeom>
          <a:ln w="76200">
            <a:solidFill>
              <a:srgbClr val="414141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521" name="Rounded Rectangle"/>
          <p:cNvSpPr/>
          <p:nvPr/>
        </p:nvSpPr>
        <p:spPr>
          <a:xfrm>
            <a:off x="12700" y="9798050"/>
            <a:ext cx="4439763" cy="1270000"/>
          </a:xfrm>
          <a:prstGeom prst="roundRect">
            <a:avLst>
              <a:gd name="adj" fmla="val 15000"/>
            </a:avLst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Comparing two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Comparing two clustering</a:t>
            </a:r>
          </a:p>
        </p:txBody>
      </p:sp>
      <p:pic>
        <p:nvPicPr>
          <p:cNvPr id="52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469" t="0" r="0" b="50752"/>
          <a:stretch>
            <a:fillRect/>
          </a:stretch>
        </p:blipFill>
        <p:spPr>
          <a:xfrm>
            <a:off x="4138747" y="2946400"/>
            <a:ext cx="15040074" cy="4477462"/>
          </a:xfrm>
          <a:prstGeom prst="rect">
            <a:avLst/>
          </a:prstGeom>
          <a:ln w="12700">
            <a:miter lim="400000"/>
          </a:ln>
        </p:spPr>
      </p:pic>
      <p:sp>
        <p:nvSpPr>
          <p:cNvPr id="525" name="Rectangle"/>
          <p:cNvSpPr/>
          <p:nvPr/>
        </p:nvSpPr>
        <p:spPr>
          <a:xfrm>
            <a:off x="7362011" y="4550171"/>
            <a:ext cx="2543989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526" name="Rectangle"/>
          <p:cNvSpPr/>
          <p:nvPr/>
        </p:nvSpPr>
        <p:spPr>
          <a:xfrm>
            <a:off x="13216712" y="4550171"/>
            <a:ext cx="2543989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527" name="Equation"/>
          <p:cNvSpPr txBox="1"/>
          <p:nvPr/>
        </p:nvSpPr>
        <p:spPr>
          <a:xfrm>
            <a:off x="115315" y="4923628"/>
            <a:ext cx="3935985" cy="152882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5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5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5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2</m:t>
                  </m:r>
                  <m:f>
                    <m:fPr>
                      <m:ctrlP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num>
                    <m:den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5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  <a:endParaRPr sz="5200">
              <a:solidFill>
                <a:srgbClr val="414141"/>
              </a:solidFill>
            </a:endParaRPr>
          </a:p>
        </p:txBody>
      </p:sp>
      <p:sp>
        <p:nvSpPr>
          <p:cNvPr id="528" name="Equation"/>
          <p:cNvSpPr txBox="1"/>
          <p:nvPr/>
        </p:nvSpPr>
        <p:spPr>
          <a:xfrm>
            <a:off x="5461167" y="10341032"/>
            <a:ext cx="4364477" cy="88107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2</m:t>
                  </m:r>
                  <m:f>
                    <m:fPr>
                      <m:ctrlP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num>
                    <m:den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den>
                  </m:f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</m:num>
                    <m:den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</m:den>
                  </m:f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0.69</m:t>
                  </m:r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529" name="n=9…"/>
          <p:cNvSpPr txBox="1"/>
          <p:nvPr/>
        </p:nvSpPr>
        <p:spPr>
          <a:xfrm>
            <a:off x="12542043" y="7750075"/>
            <a:ext cx="6380759" cy="6764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n=9</a:t>
            </a:r>
          </a:p>
          <a:p>
            <a:pPr algn="l"/>
          </a:p>
          <a:p>
            <a:pPr algn="l">
              <a:defRPr b="1" i="1"/>
            </a:pPr>
            <a:r>
              <a:t>Pairs in same cluster is A </a:t>
            </a:r>
            <a:r>
              <a:rPr>
                <a:solidFill>
                  <a:srgbClr val="F64141"/>
                </a:solidFill>
              </a:rPr>
              <a:t>and B</a:t>
            </a:r>
            <a:r>
              <a:t>:</a:t>
            </a:r>
          </a:p>
          <a:p>
            <a:pPr algn="l"/>
            <a:r>
              <a:rPr>
                <a:solidFill>
                  <a:srgbClr val="FF4141"/>
                </a:solidFill>
              </a:rPr>
              <a:t>(1,2)</a:t>
            </a:r>
            <a:r>
              <a:t> </a:t>
            </a:r>
            <a:r>
              <a:rPr>
                <a:solidFill>
                  <a:srgbClr val="FF4141"/>
                </a:solidFill>
              </a:rPr>
              <a:t>(1,3)</a:t>
            </a:r>
            <a:r>
              <a:t> </a:t>
            </a:r>
            <a:r>
              <a:rPr>
                <a:solidFill>
                  <a:srgbClr val="FF4141"/>
                </a:solidFill>
              </a:rPr>
              <a:t>(4,5) (4,6) (7,8) (7,9)</a:t>
            </a:r>
            <a:endParaRPr>
              <a:solidFill>
                <a:srgbClr val="FF4141"/>
              </a:solidFill>
            </a:endParaRPr>
          </a:p>
          <a:p>
            <a:pPr algn="l"/>
            <a:r>
              <a:rPr>
                <a:solidFill>
                  <a:srgbClr val="FF4141"/>
                </a:solidFill>
              </a:rPr>
              <a:t>(8,9)</a:t>
            </a:r>
            <a:endParaRPr>
              <a:solidFill>
                <a:srgbClr val="FF4141"/>
              </a:solidFill>
            </a:endParaRPr>
          </a:p>
          <a:p>
            <a:pPr algn="l"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solidFill>
                <a:srgbClr val="FF4141"/>
              </a:solidFill>
            </a:endParaRPr>
          </a:p>
          <a:p>
            <a:pPr algn="l">
              <a:defRPr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Pairs in different clusters in A </a:t>
            </a:r>
            <a:r>
              <a:rPr>
                <a:solidFill>
                  <a:srgbClr val="FF0000"/>
                </a:solidFill>
              </a:rPr>
              <a:t>and B</a:t>
            </a:r>
            <a:r>
              <a:t>:</a:t>
            </a:r>
          </a:p>
          <a:p>
            <a:pPr algn="l"/>
            <a:r>
              <a:rPr>
                <a:solidFill>
                  <a:srgbClr val="000000"/>
                </a:solidFill>
              </a:rPr>
              <a:t>(1,4) (1,5) (1,6) (1,7) (1,8) (1,9) (2,4)</a:t>
            </a:r>
            <a:endParaRPr>
              <a:solidFill>
                <a:srgbClr val="000000"/>
              </a:solidFill>
            </a:endParaRPr>
          </a:p>
          <a:p>
            <a:pPr algn="l"/>
            <a:r>
              <a:rPr>
                <a:solidFill>
                  <a:srgbClr val="000000"/>
                </a:solidFill>
              </a:rPr>
              <a:t>(2,5) (2,6) (2,7) (2,8) (2,9) (3,4) (3,5)</a:t>
            </a:r>
            <a:endParaRPr>
              <a:solidFill>
                <a:srgbClr val="000000"/>
              </a:solidFill>
            </a:endParaRPr>
          </a:p>
          <a:p>
            <a:pPr algn="l"/>
            <a:r>
              <a:rPr>
                <a:solidFill>
                  <a:srgbClr val="000000"/>
                </a:solidFill>
              </a:rPr>
              <a:t>(3,6) (3,7) (3,8) (3,9) (4,7) (4,8) (4,9) </a:t>
            </a:r>
            <a:endParaRPr>
              <a:solidFill>
                <a:srgbClr val="000000"/>
              </a:solidFill>
            </a:endParaRPr>
          </a:p>
          <a:p>
            <a:pPr algn="l"/>
            <a:r>
              <a:rPr>
                <a:solidFill>
                  <a:srgbClr val="000000"/>
                </a:solidFill>
              </a:rPr>
              <a:t>(5,7) (5,8) (5,9) (6,7) (5,8) (6,9)</a:t>
            </a:r>
            <a:endParaRPr>
              <a:solidFill>
                <a:srgbClr val="FF0000"/>
              </a:solidFill>
            </a:endParaRPr>
          </a:p>
          <a:p>
            <a:pPr algn="l"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530" name="a =7"/>
          <p:cNvSpPr txBox="1"/>
          <p:nvPr/>
        </p:nvSpPr>
        <p:spPr>
          <a:xfrm>
            <a:off x="19021697" y="9137650"/>
            <a:ext cx="1377406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4600">
                <a:solidFill>
                  <a:srgbClr val="FF4141"/>
                </a:solidFill>
              </a:defRPr>
            </a:lvl1pPr>
          </a:lstStyle>
          <a:p>
            <a:pPr/>
            <a:r>
              <a:t>a =7 </a:t>
            </a:r>
          </a:p>
        </p:txBody>
      </p:sp>
      <p:sp>
        <p:nvSpPr>
          <p:cNvPr id="531" name="b=0"/>
          <p:cNvSpPr txBox="1"/>
          <p:nvPr/>
        </p:nvSpPr>
        <p:spPr>
          <a:xfrm>
            <a:off x="19201885" y="11727656"/>
            <a:ext cx="1220230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4600">
                <a:solidFill>
                  <a:srgbClr val="FF4141"/>
                </a:solidFill>
              </a:defRPr>
            </a:lvl1pPr>
          </a:lstStyle>
          <a:p>
            <a:pPr/>
            <a:r>
              <a:t>b=0 </a:t>
            </a:r>
          </a:p>
        </p:txBody>
      </p:sp>
      <p:sp>
        <p:nvSpPr>
          <p:cNvPr id="532" name="Equation"/>
          <p:cNvSpPr txBox="1"/>
          <p:nvPr/>
        </p:nvSpPr>
        <p:spPr>
          <a:xfrm>
            <a:off x="19293461" y="10343470"/>
            <a:ext cx="3149116" cy="8761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2</m:t>
                  </m:r>
                  <m:f>
                    <m:fPr>
                      <m:ctrlP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num>
                    <m:den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den>
                  </m:f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0.19</m:t>
                  </m:r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533" name="Rounded Rectangle"/>
          <p:cNvSpPr/>
          <p:nvPr/>
        </p:nvSpPr>
        <p:spPr>
          <a:xfrm>
            <a:off x="5029200" y="10146569"/>
            <a:ext cx="5506182" cy="1270001"/>
          </a:xfrm>
          <a:prstGeom prst="roundRect">
            <a:avLst>
              <a:gd name="adj" fmla="val 15000"/>
            </a:avLst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534" name="Rounded Rectangle"/>
          <p:cNvSpPr/>
          <p:nvPr/>
        </p:nvSpPr>
        <p:spPr>
          <a:xfrm>
            <a:off x="19227800" y="10141692"/>
            <a:ext cx="3421889" cy="1270001"/>
          </a:xfrm>
          <a:prstGeom prst="roundRect">
            <a:avLst>
              <a:gd name="adj" fmla="val 15000"/>
            </a:avLst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535" name="Line"/>
          <p:cNvSpPr/>
          <p:nvPr/>
        </p:nvSpPr>
        <p:spPr>
          <a:xfrm flipV="1">
            <a:off x="11772900" y="8039893"/>
            <a:ext cx="1" cy="5243609"/>
          </a:xfrm>
          <a:prstGeom prst="line">
            <a:avLst/>
          </a:prstGeom>
          <a:ln w="76200">
            <a:solidFill>
              <a:srgbClr val="414141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lustering is a hard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Clustering is a hard problem</a:t>
            </a:r>
          </a:p>
        </p:txBody>
      </p:sp>
      <p:pic>
        <p:nvPicPr>
          <p:cNvPr id="15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71025" y="3636962"/>
            <a:ext cx="5568951" cy="2254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9600" y="8382000"/>
            <a:ext cx="5568950" cy="2254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11200" y="8991600"/>
            <a:ext cx="5568950" cy="225425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Text Box 11"/>
          <p:cNvSpPr txBox="1"/>
          <p:nvPr/>
        </p:nvSpPr>
        <p:spPr>
          <a:xfrm>
            <a:off x="1332149" y="6591300"/>
            <a:ext cx="3925095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4 clusters: difficult</a:t>
            </a:r>
          </a:p>
        </p:txBody>
      </p:sp>
      <p:sp>
        <p:nvSpPr>
          <p:cNvPr id="155" name="Oval 12"/>
          <p:cNvSpPr/>
          <p:nvPr/>
        </p:nvSpPr>
        <p:spPr>
          <a:xfrm rot="19509256">
            <a:off x="5486400" y="8839200"/>
            <a:ext cx="1219200" cy="609600"/>
          </a:xfrm>
          <a:prstGeom prst="ellipse">
            <a:avLst/>
          </a:prstGeom>
          <a:solidFill>
            <a:srgbClr val="FF00FF">
              <a:alpha val="45097"/>
            </a:srgbClr>
          </a:solidFill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56" name="Oval 13"/>
          <p:cNvSpPr/>
          <p:nvPr/>
        </p:nvSpPr>
        <p:spPr>
          <a:xfrm rot="20015217">
            <a:off x="4114800" y="8077200"/>
            <a:ext cx="1981200" cy="1066800"/>
          </a:xfrm>
          <a:prstGeom prst="ellipse">
            <a:avLst/>
          </a:prstGeom>
          <a:solidFill>
            <a:srgbClr val="FF00FF">
              <a:alpha val="45882"/>
            </a:srgbClr>
          </a:solidFill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57" name="Oval 15"/>
          <p:cNvSpPr/>
          <p:nvPr/>
        </p:nvSpPr>
        <p:spPr>
          <a:xfrm>
            <a:off x="7467600" y="9296400"/>
            <a:ext cx="1219200" cy="1219200"/>
          </a:xfrm>
          <a:prstGeom prst="ellipse">
            <a:avLst/>
          </a:prstGeom>
          <a:solidFill>
            <a:srgbClr val="FF00FF">
              <a:alpha val="45882"/>
            </a:srgbClr>
          </a:solidFill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58" name="Oval 16"/>
          <p:cNvSpPr/>
          <p:nvPr/>
        </p:nvSpPr>
        <p:spPr>
          <a:xfrm rot="1348766">
            <a:off x="8686800" y="8686800"/>
            <a:ext cx="1981200" cy="2590800"/>
          </a:xfrm>
          <a:prstGeom prst="ellipse">
            <a:avLst/>
          </a:prstGeom>
          <a:solidFill>
            <a:srgbClr val="FF00FF">
              <a:alpha val="45097"/>
            </a:srgbClr>
          </a:solidFill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59" name="Oval 17"/>
          <p:cNvSpPr/>
          <p:nvPr/>
        </p:nvSpPr>
        <p:spPr>
          <a:xfrm>
            <a:off x="13106400" y="8839200"/>
            <a:ext cx="2438400" cy="1524000"/>
          </a:xfrm>
          <a:prstGeom prst="ellipse">
            <a:avLst/>
          </a:prstGeom>
          <a:solidFill>
            <a:srgbClr val="FF9900">
              <a:alpha val="45882"/>
            </a:srgbClr>
          </a:solidFill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60" name="Oval 18"/>
          <p:cNvSpPr/>
          <p:nvPr/>
        </p:nvSpPr>
        <p:spPr>
          <a:xfrm rot="594570">
            <a:off x="17983200" y="9448799"/>
            <a:ext cx="1524000" cy="1066801"/>
          </a:xfrm>
          <a:prstGeom prst="ellipse">
            <a:avLst/>
          </a:prstGeom>
          <a:solidFill>
            <a:srgbClr val="FF9900">
              <a:alpha val="45882"/>
            </a:srgbClr>
          </a:solidFill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61" name="Oval 20"/>
          <p:cNvSpPr/>
          <p:nvPr/>
        </p:nvSpPr>
        <p:spPr>
          <a:xfrm>
            <a:off x="16459200" y="9906000"/>
            <a:ext cx="1219200" cy="1219200"/>
          </a:xfrm>
          <a:prstGeom prst="ellipse">
            <a:avLst/>
          </a:prstGeom>
          <a:solidFill>
            <a:srgbClr val="FF9900">
              <a:alpha val="45882"/>
            </a:srgbClr>
          </a:solidFill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62" name="Oval 21"/>
          <p:cNvSpPr/>
          <p:nvPr/>
        </p:nvSpPr>
        <p:spPr>
          <a:xfrm>
            <a:off x="17526000" y="10515600"/>
            <a:ext cx="1524000" cy="914400"/>
          </a:xfrm>
          <a:prstGeom prst="ellipse">
            <a:avLst/>
          </a:prstGeom>
          <a:solidFill>
            <a:srgbClr val="FF9900">
              <a:alpha val="45097"/>
            </a:srgbClr>
          </a:solidFill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63" name="Line 22"/>
          <p:cNvSpPr/>
          <p:nvPr/>
        </p:nvSpPr>
        <p:spPr>
          <a:xfrm flipH="1">
            <a:off x="10210799" y="6248400"/>
            <a:ext cx="1219202" cy="2133601"/>
          </a:xfrm>
          <a:prstGeom prst="line">
            <a:avLst/>
          </a:prstGeom>
          <a:ln w="152400">
            <a:solidFill>
              <a:srgbClr val="FF00FF"/>
            </a:solidFill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164" name="Line 23"/>
          <p:cNvSpPr/>
          <p:nvPr/>
        </p:nvSpPr>
        <p:spPr>
          <a:xfrm>
            <a:off x="11734800" y="6248399"/>
            <a:ext cx="1219201" cy="2133602"/>
          </a:xfrm>
          <a:prstGeom prst="line">
            <a:avLst/>
          </a:prstGeom>
          <a:ln w="152400">
            <a:solidFill>
              <a:srgbClr val="FF9900"/>
            </a:solidFill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165" name="Text Box 24"/>
          <p:cNvSpPr txBox="1"/>
          <p:nvPr/>
        </p:nvSpPr>
        <p:spPr>
          <a:xfrm>
            <a:off x="12866350" y="6461125"/>
            <a:ext cx="294680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?</a:t>
            </a:r>
          </a:p>
        </p:txBody>
      </p:sp>
      <p:sp>
        <p:nvSpPr>
          <p:cNvPr id="166" name="Text Box 25"/>
          <p:cNvSpPr txBox="1"/>
          <p:nvPr/>
        </p:nvSpPr>
        <p:spPr>
          <a:xfrm>
            <a:off x="9665950" y="6461125"/>
            <a:ext cx="294680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?</a:t>
            </a:r>
          </a:p>
        </p:txBody>
      </p:sp>
      <p:sp>
        <p:nvSpPr>
          <p:cNvPr id="167" name="Text Box 26"/>
          <p:cNvSpPr txBox="1"/>
          <p:nvPr/>
        </p:nvSpPr>
        <p:spPr>
          <a:xfrm>
            <a:off x="1569442" y="12416369"/>
            <a:ext cx="9053116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Many possibilities; What is best clustering 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Clustering</a:t>
            </a:r>
          </a:p>
        </p:txBody>
      </p:sp>
      <p:sp>
        <p:nvSpPr>
          <p:cNvPr id="170" name="TextBox 2"/>
          <p:cNvSpPr txBox="1"/>
          <p:nvPr/>
        </p:nvSpPr>
        <p:spPr>
          <a:xfrm>
            <a:off x="2840420" y="4826000"/>
            <a:ext cx="9599295" cy="511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Clr>
                <a:srgbClr val="9F2936"/>
              </a:buClr>
              <a:buSzPct val="100000"/>
              <a:buChar char="➢"/>
              <a:defRPr sz="6000"/>
            </a:pPr>
            <a:r>
              <a:t>Hierarchical clustering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9F2936"/>
              </a:buClr>
              <a:buSzPct val="100000"/>
              <a:buChar char="➢"/>
              <a:defRPr sz="6000"/>
            </a:pPr>
          </a:p>
          <a:p>
            <a:pPr>
              <a:buClr>
                <a:srgbClr val="9F2936"/>
              </a:buClr>
              <a:buSzPct val="100000"/>
              <a:buChar char="➢"/>
              <a:defRPr sz="6000"/>
            </a:pPr>
            <a:r>
              <a:t>K-means clustering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9F2936"/>
              </a:buClr>
              <a:buSzPct val="100000"/>
              <a:buChar char="➢"/>
              <a:defRPr sz="6000"/>
            </a:pPr>
          </a:p>
          <a:p>
            <a:pPr>
              <a:buClr>
                <a:srgbClr val="9F2936"/>
              </a:buClr>
              <a:buSzPct val="100000"/>
              <a:buChar char="➢"/>
              <a:defRPr sz="6000"/>
            </a:pPr>
            <a:r>
              <a:t>How many clusters?</a:t>
            </a:r>
          </a:p>
        </p:txBody>
      </p:sp>
      <p:grpSp>
        <p:nvGrpSpPr>
          <p:cNvPr id="196" name="Group"/>
          <p:cNvGrpSpPr/>
          <p:nvPr/>
        </p:nvGrpSpPr>
        <p:grpSpPr>
          <a:xfrm>
            <a:off x="15920515" y="4232846"/>
            <a:ext cx="4565653" cy="4565651"/>
            <a:chOff x="0" y="0"/>
            <a:chExt cx="4565651" cy="4565650"/>
          </a:xfrm>
        </p:grpSpPr>
        <p:sp>
          <p:nvSpPr>
            <p:cNvPr id="171" name="Oval 3"/>
            <p:cNvSpPr/>
            <p:nvPr/>
          </p:nvSpPr>
          <p:spPr>
            <a:xfrm>
              <a:off x="3425823" y="1635126"/>
              <a:ext cx="419101" cy="415925"/>
            </a:xfrm>
            <a:prstGeom prst="ellipse">
              <a:avLst/>
            </a:prstGeom>
            <a:gradFill flip="none" rotWithShape="1">
              <a:gsLst>
                <a:gs pos="0">
                  <a:srgbClr val="AD5800"/>
                </a:gs>
                <a:gs pos="60000">
                  <a:srgbClr val="F37C00"/>
                </a:gs>
                <a:gs pos="100000">
                  <a:srgbClr val="FF9458"/>
                </a:gs>
              </a:gsLst>
              <a:lin ang="16200000" scaled="0"/>
            </a:gradFill>
            <a:ln w="12700" cap="flat">
              <a:solidFill>
                <a:srgbClr val="F97F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172" name="Oval 4"/>
            <p:cNvSpPr/>
            <p:nvPr/>
          </p:nvSpPr>
          <p:spPr>
            <a:xfrm>
              <a:off x="3730623" y="1939926"/>
              <a:ext cx="419101" cy="415925"/>
            </a:xfrm>
            <a:prstGeom prst="ellipse">
              <a:avLst/>
            </a:prstGeom>
            <a:gradFill flip="none" rotWithShape="1">
              <a:gsLst>
                <a:gs pos="0">
                  <a:srgbClr val="AD5800"/>
                </a:gs>
                <a:gs pos="60000">
                  <a:srgbClr val="F37C00"/>
                </a:gs>
                <a:gs pos="100000">
                  <a:srgbClr val="FF9458"/>
                </a:gs>
              </a:gsLst>
              <a:lin ang="16200000" scaled="0"/>
            </a:gradFill>
            <a:ln w="12700" cap="flat">
              <a:solidFill>
                <a:srgbClr val="F97F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173" name="Oval 5"/>
            <p:cNvSpPr/>
            <p:nvPr/>
          </p:nvSpPr>
          <p:spPr>
            <a:xfrm>
              <a:off x="3425823" y="2355849"/>
              <a:ext cx="419101" cy="419101"/>
            </a:xfrm>
            <a:prstGeom prst="ellipse">
              <a:avLst/>
            </a:prstGeom>
            <a:gradFill flip="none" rotWithShape="1">
              <a:gsLst>
                <a:gs pos="0">
                  <a:srgbClr val="AD5800"/>
                </a:gs>
                <a:gs pos="60000">
                  <a:srgbClr val="F37C00"/>
                </a:gs>
                <a:gs pos="100000">
                  <a:srgbClr val="FF9458"/>
                </a:gs>
              </a:gsLst>
              <a:lin ang="16200000" scaled="0"/>
            </a:gradFill>
            <a:ln w="12700" cap="flat">
              <a:solidFill>
                <a:srgbClr val="F97F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174" name="Oval 6"/>
            <p:cNvSpPr/>
            <p:nvPr/>
          </p:nvSpPr>
          <p:spPr>
            <a:xfrm>
              <a:off x="4035423" y="2660649"/>
              <a:ext cx="419101" cy="419101"/>
            </a:xfrm>
            <a:prstGeom prst="ellipse">
              <a:avLst/>
            </a:prstGeom>
            <a:gradFill flip="none" rotWithShape="1">
              <a:gsLst>
                <a:gs pos="0">
                  <a:srgbClr val="AD5800"/>
                </a:gs>
                <a:gs pos="60000">
                  <a:srgbClr val="F37C00"/>
                </a:gs>
                <a:gs pos="100000">
                  <a:srgbClr val="FF9458"/>
                </a:gs>
              </a:gsLst>
              <a:lin ang="16200000" scaled="0"/>
            </a:gradFill>
            <a:ln w="12700" cap="flat">
              <a:solidFill>
                <a:srgbClr val="F97F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175" name="Oval 7"/>
            <p:cNvSpPr/>
            <p:nvPr/>
          </p:nvSpPr>
          <p:spPr>
            <a:xfrm>
              <a:off x="4149723" y="1939926"/>
              <a:ext cx="415929" cy="415925"/>
            </a:xfrm>
            <a:prstGeom prst="ellipse">
              <a:avLst/>
            </a:prstGeom>
            <a:gradFill flip="none" rotWithShape="1">
              <a:gsLst>
                <a:gs pos="0">
                  <a:srgbClr val="AD5800"/>
                </a:gs>
                <a:gs pos="60000">
                  <a:srgbClr val="F37C00"/>
                </a:gs>
                <a:gs pos="100000">
                  <a:srgbClr val="FF9458"/>
                </a:gs>
              </a:gsLst>
              <a:lin ang="16200000" scaled="0"/>
            </a:gradFill>
            <a:ln w="12700" cap="flat">
              <a:solidFill>
                <a:srgbClr val="F97F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176" name="Oval 8"/>
            <p:cNvSpPr/>
            <p:nvPr/>
          </p:nvSpPr>
          <p:spPr>
            <a:xfrm>
              <a:off x="3940173" y="1219199"/>
              <a:ext cx="415929" cy="415929"/>
            </a:xfrm>
            <a:prstGeom prst="ellipse">
              <a:avLst/>
            </a:prstGeom>
            <a:gradFill flip="none" rotWithShape="1">
              <a:gsLst>
                <a:gs pos="0">
                  <a:srgbClr val="AD5800"/>
                </a:gs>
                <a:gs pos="60000">
                  <a:srgbClr val="F37C00"/>
                </a:gs>
                <a:gs pos="100000">
                  <a:srgbClr val="FF9458"/>
                </a:gs>
              </a:gsLst>
              <a:lin ang="16200000" scaled="0"/>
            </a:gradFill>
            <a:ln w="12700" cap="flat">
              <a:solidFill>
                <a:srgbClr val="F97F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177" name="Oval 9"/>
            <p:cNvSpPr/>
            <p:nvPr/>
          </p:nvSpPr>
          <p:spPr>
            <a:xfrm>
              <a:off x="514348" y="1219199"/>
              <a:ext cx="419101" cy="415929"/>
            </a:xfrm>
            <a:prstGeom prst="ellipse">
              <a:avLst/>
            </a:prstGeom>
            <a:solidFill>
              <a:srgbClr val="1B587C"/>
            </a:solidFill>
            <a:ln w="12700" cap="flat">
              <a:solidFill>
                <a:srgbClr val="1B587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178" name="Oval 10"/>
            <p:cNvSpPr/>
            <p:nvPr/>
          </p:nvSpPr>
          <p:spPr>
            <a:xfrm>
              <a:off x="819148" y="1523999"/>
              <a:ext cx="419101" cy="415929"/>
            </a:xfrm>
            <a:prstGeom prst="ellipse">
              <a:avLst/>
            </a:prstGeom>
            <a:solidFill>
              <a:srgbClr val="1B587C"/>
            </a:solidFill>
            <a:ln w="12700" cap="flat">
              <a:solidFill>
                <a:srgbClr val="1B587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179" name="Oval 11"/>
            <p:cNvSpPr/>
            <p:nvPr/>
          </p:nvSpPr>
          <p:spPr>
            <a:xfrm>
              <a:off x="1123948" y="800099"/>
              <a:ext cx="419101" cy="419101"/>
            </a:xfrm>
            <a:prstGeom prst="ellipse">
              <a:avLst/>
            </a:prstGeom>
            <a:solidFill>
              <a:srgbClr val="1B587C"/>
            </a:solidFill>
            <a:ln w="12700" cap="flat">
              <a:solidFill>
                <a:srgbClr val="1B587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180" name="Oval 12"/>
            <p:cNvSpPr/>
            <p:nvPr/>
          </p:nvSpPr>
          <p:spPr>
            <a:xfrm>
              <a:off x="1333500" y="1409699"/>
              <a:ext cx="415925" cy="419101"/>
            </a:xfrm>
            <a:prstGeom prst="ellipse">
              <a:avLst/>
            </a:prstGeom>
            <a:solidFill>
              <a:srgbClr val="1B587C"/>
            </a:solidFill>
            <a:ln w="12700" cap="flat">
              <a:solidFill>
                <a:srgbClr val="1B587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181" name="Oval 13"/>
            <p:cNvSpPr/>
            <p:nvPr/>
          </p:nvSpPr>
          <p:spPr>
            <a:xfrm>
              <a:off x="723900" y="593725"/>
              <a:ext cx="415925" cy="415925"/>
            </a:xfrm>
            <a:prstGeom prst="ellipse">
              <a:avLst/>
            </a:prstGeom>
            <a:solidFill>
              <a:srgbClr val="1B587C"/>
            </a:solidFill>
            <a:ln w="12700" cap="flat">
              <a:solidFill>
                <a:srgbClr val="1B587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182" name="Oval 14"/>
            <p:cNvSpPr/>
            <p:nvPr/>
          </p:nvSpPr>
          <p:spPr>
            <a:xfrm>
              <a:off x="1028700" y="1104899"/>
              <a:ext cx="415925" cy="419101"/>
            </a:xfrm>
            <a:prstGeom prst="ellipse">
              <a:avLst/>
            </a:prstGeom>
            <a:solidFill>
              <a:srgbClr val="1B587C"/>
            </a:solidFill>
            <a:ln w="12700" cap="flat">
              <a:solidFill>
                <a:srgbClr val="1B587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183" name="Oval 15"/>
            <p:cNvSpPr/>
            <p:nvPr/>
          </p:nvSpPr>
          <p:spPr>
            <a:xfrm>
              <a:off x="1123948" y="1828799"/>
              <a:ext cx="419101" cy="415929"/>
            </a:xfrm>
            <a:prstGeom prst="ellipse">
              <a:avLst/>
            </a:prstGeom>
            <a:solidFill>
              <a:srgbClr val="1B587C"/>
            </a:solidFill>
            <a:ln w="12700" cap="flat">
              <a:solidFill>
                <a:srgbClr val="1B587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184" name="Oval 16"/>
            <p:cNvSpPr/>
            <p:nvPr/>
          </p:nvSpPr>
          <p:spPr>
            <a:xfrm>
              <a:off x="1444623" y="2035176"/>
              <a:ext cx="419101" cy="419101"/>
            </a:xfrm>
            <a:prstGeom prst="ellipse">
              <a:avLst/>
            </a:prstGeom>
            <a:solidFill>
              <a:srgbClr val="1B587C"/>
            </a:solidFill>
            <a:ln w="12700" cap="flat">
              <a:solidFill>
                <a:srgbClr val="1B587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185" name="Oval 17"/>
            <p:cNvSpPr/>
            <p:nvPr/>
          </p:nvSpPr>
          <p:spPr>
            <a:xfrm>
              <a:off x="723900" y="2035176"/>
              <a:ext cx="415925" cy="419101"/>
            </a:xfrm>
            <a:prstGeom prst="ellipse">
              <a:avLst/>
            </a:prstGeom>
            <a:solidFill>
              <a:srgbClr val="1B587C"/>
            </a:solidFill>
            <a:ln w="12700" cap="flat">
              <a:solidFill>
                <a:srgbClr val="1B587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186" name="Oval 18"/>
            <p:cNvSpPr/>
            <p:nvPr/>
          </p:nvSpPr>
          <p:spPr>
            <a:xfrm>
              <a:off x="2292350" y="3330576"/>
              <a:ext cx="419101" cy="419101"/>
            </a:xfrm>
            <a:prstGeom prst="ellipse">
              <a:avLst/>
            </a:prstGeom>
            <a:solidFill>
              <a:srgbClr val="147C0D"/>
            </a:solidFill>
            <a:ln w="12700" cap="flat">
              <a:solidFill>
                <a:srgbClr val="147C0D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187" name="Oval 19"/>
            <p:cNvSpPr/>
            <p:nvPr/>
          </p:nvSpPr>
          <p:spPr>
            <a:xfrm>
              <a:off x="2597150" y="3635376"/>
              <a:ext cx="419101" cy="419101"/>
            </a:xfrm>
            <a:prstGeom prst="ellipse">
              <a:avLst/>
            </a:prstGeom>
            <a:solidFill>
              <a:srgbClr val="147C0D"/>
            </a:solidFill>
            <a:ln w="12700" cap="flat">
              <a:solidFill>
                <a:srgbClr val="147C0D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188" name="Oval 20"/>
            <p:cNvSpPr/>
            <p:nvPr/>
          </p:nvSpPr>
          <p:spPr>
            <a:xfrm>
              <a:off x="2901950" y="3940176"/>
              <a:ext cx="419101" cy="419101"/>
            </a:xfrm>
            <a:prstGeom prst="ellipse">
              <a:avLst/>
            </a:prstGeom>
            <a:solidFill>
              <a:srgbClr val="147C0D"/>
            </a:solidFill>
            <a:ln w="12700" cap="flat">
              <a:solidFill>
                <a:srgbClr val="147C0D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189" name="Oval 21"/>
            <p:cNvSpPr/>
            <p:nvPr/>
          </p:nvSpPr>
          <p:spPr>
            <a:xfrm>
              <a:off x="2085973" y="3829049"/>
              <a:ext cx="415929" cy="415929"/>
            </a:xfrm>
            <a:prstGeom prst="ellipse">
              <a:avLst/>
            </a:prstGeom>
            <a:solidFill>
              <a:srgbClr val="147C0D"/>
            </a:solidFill>
            <a:ln w="12700" cap="flat">
              <a:solidFill>
                <a:srgbClr val="147C0D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190" name="Oval 22"/>
            <p:cNvSpPr/>
            <p:nvPr/>
          </p:nvSpPr>
          <p:spPr>
            <a:xfrm>
              <a:off x="1749423" y="3635376"/>
              <a:ext cx="419101" cy="419101"/>
            </a:xfrm>
            <a:prstGeom prst="ellipse">
              <a:avLst/>
            </a:prstGeom>
            <a:solidFill>
              <a:srgbClr val="147C0D"/>
            </a:solidFill>
            <a:ln w="12700" cap="flat">
              <a:solidFill>
                <a:srgbClr val="147C0D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191" name="Oval 23"/>
            <p:cNvSpPr/>
            <p:nvPr/>
          </p:nvSpPr>
          <p:spPr>
            <a:xfrm>
              <a:off x="2501900" y="4149726"/>
              <a:ext cx="415925" cy="415925"/>
            </a:xfrm>
            <a:prstGeom prst="ellipse">
              <a:avLst/>
            </a:prstGeom>
            <a:solidFill>
              <a:srgbClr val="147C0D"/>
            </a:solidFill>
            <a:ln w="12700" cap="flat">
              <a:solidFill>
                <a:srgbClr val="147C0D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192" name="Oval 24"/>
            <p:cNvSpPr/>
            <p:nvPr/>
          </p:nvSpPr>
          <p:spPr>
            <a:xfrm>
              <a:off x="1958973" y="3124199"/>
              <a:ext cx="415929" cy="415929"/>
            </a:xfrm>
            <a:prstGeom prst="ellipse">
              <a:avLst/>
            </a:prstGeom>
            <a:solidFill>
              <a:srgbClr val="147C0D"/>
            </a:solidFill>
            <a:ln w="12700" cap="flat">
              <a:solidFill>
                <a:srgbClr val="147C0D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193" name="Straight Connector 26"/>
            <p:cNvSpPr/>
            <p:nvPr/>
          </p:nvSpPr>
          <p:spPr>
            <a:xfrm flipH="1">
              <a:off x="2501902" y="0"/>
              <a:ext cx="415923" cy="2454277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/>
              </a:pPr>
            </a:p>
          </p:txBody>
        </p:sp>
        <p:sp>
          <p:nvSpPr>
            <p:cNvPr id="194" name="Straight Connector 28"/>
            <p:cNvSpPr/>
            <p:nvPr/>
          </p:nvSpPr>
          <p:spPr>
            <a:xfrm flipH="1">
              <a:off x="0" y="2454275"/>
              <a:ext cx="2501901" cy="1295402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/>
              </a:pPr>
            </a:p>
          </p:txBody>
        </p:sp>
        <p:sp>
          <p:nvSpPr>
            <p:cNvPr id="195" name="Straight Connector 30"/>
            <p:cNvSpPr/>
            <p:nvPr/>
          </p:nvSpPr>
          <p:spPr>
            <a:xfrm>
              <a:off x="2501899" y="2454275"/>
              <a:ext cx="2063751" cy="2111376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/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Clustering</a:t>
            </a:r>
          </a:p>
        </p:txBody>
      </p:sp>
      <p:grpSp>
        <p:nvGrpSpPr>
          <p:cNvPr id="224" name="Group"/>
          <p:cNvGrpSpPr/>
          <p:nvPr/>
        </p:nvGrpSpPr>
        <p:grpSpPr>
          <a:xfrm>
            <a:off x="15920514" y="4232846"/>
            <a:ext cx="4565653" cy="4565651"/>
            <a:chOff x="0" y="0"/>
            <a:chExt cx="4565651" cy="4565650"/>
          </a:xfrm>
        </p:grpSpPr>
        <p:sp>
          <p:nvSpPr>
            <p:cNvPr id="199" name="Oval 3"/>
            <p:cNvSpPr/>
            <p:nvPr/>
          </p:nvSpPr>
          <p:spPr>
            <a:xfrm>
              <a:off x="3425823" y="1635126"/>
              <a:ext cx="419101" cy="415925"/>
            </a:xfrm>
            <a:prstGeom prst="ellipse">
              <a:avLst/>
            </a:prstGeom>
            <a:gradFill flip="none" rotWithShape="1">
              <a:gsLst>
                <a:gs pos="0">
                  <a:srgbClr val="AD5800"/>
                </a:gs>
                <a:gs pos="60000">
                  <a:srgbClr val="F37C00"/>
                </a:gs>
                <a:gs pos="100000">
                  <a:srgbClr val="FF9458"/>
                </a:gs>
              </a:gsLst>
              <a:lin ang="16200000" scaled="0"/>
            </a:gradFill>
            <a:ln w="12700" cap="flat">
              <a:solidFill>
                <a:srgbClr val="F97F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00" name="Oval 4"/>
            <p:cNvSpPr/>
            <p:nvPr/>
          </p:nvSpPr>
          <p:spPr>
            <a:xfrm>
              <a:off x="3730623" y="1939926"/>
              <a:ext cx="419101" cy="415925"/>
            </a:xfrm>
            <a:prstGeom prst="ellipse">
              <a:avLst/>
            </a:prstGeom>
            <a:gradFill flip="none" rotWithShape="1">
              <a:gsLst>
                <a:gs pos="0">
                  <a:srgbClr val="AD5800"/>
                </a:gs>
                <a:gs pos="60000">
                  <a:srgbClr val="F37C00"/>
                </a:gs>
                <a:gs pos="100000">
                  <a:srgbClr val="FF9458"/>
                </a:gs>
              </a:gsLst>
              <a:lin ang="16200000" scaled="0"/>
            </a:gradFill>
            <a:ln w="12700" cap="flat">
              <a:solidFill>
                <a:srgbClr val="F97F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01" name="Oval 5"/>
            <p:cNvSpPr/>
            <p:nvPr/>
          </p:nvSpPr>
          <p:spPr>
            <a:xfrm>
              <a:off x="3425823" y="2355850"/>
              <a:ext cx="419101" cy="419100"/>
            </a:xfrm>
            <a:prstGeom prst="ellipse">
              <a:avLst/>
            </a:prstGeom>
            <a:gradFill flip="none" rotWithShape="1">
              <a:gsLst>
                <a:gs pos="0">
                  <a:srgbClr val="AD5800"/>
                </a:gs>
                <a:gs pos="60000">
                  <a:srgbClr val="F37C00"/>
                </a:gs>
                <a:gs pos="100000">
                  <a:srgbClr val="FF9458"/>
                </a:gs>
              </a:gsLst>
              <a:lin ang="16200000" scaled="0"/>
            </a:gradFill>
            <a:ln w="12700" cap="flat">
              <a:solidFill>
                <a:srgbClr val="F97F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02" name="Oval 6"/>
            <p:cNvSpPr/>
            <p:nvPr/>
          </p:nvSpPr>
          <p:spPr>
            <a:xfrm>
              <a:off x="4035423" y="2660650"/>
              <a:ext cx="419101" cy="419100"/>
            </a:xfrm>
            <a:prstGeom prst="ellipse">
              <a:avLst/>
            </a:prstGeom>
            <a:gradFill flip="none" rotWithShape="1">
              <a:gsLst>
                <a:gs pos="0">
                  <a:srgbClr val="AD5800"/>
                </a:gs>
                <a:gs pos="60000">
                  <a:srgbClr val="F37C00"/>
                </a:gs>
                <a:gs pos="100000">
                  <a:srgbClr val="FF9458"/>
                </a:gs>
              </a:gsLst>
              <a:lin ang="16200000" scaled="0"/>
            </a:gradFill>
            <a:ln w="12700" cap="flat">
              <a:solidFill>
                <a:srgbClr val="F97F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03" name="Oval 7"/>
            <p:cNvSpPr/>
            <p:nvPr/>
          </p:nvSpPr>
          <p:spPr>
            <a:xfrm>
              <a:off x="4149723" y="1939926"/>
              <a:ext cx="415929" cy="415925"/>
            </a:xfrm>
            <a:prstGeom prst="ellipse">
              <a:avLst/>
            </a:prstGeom>
            <a:gradFill flip="none" rotWithShape="1">
              <a:gsLst>
                <a:gs pos="0">
                  <a:srgbClr val="AD5800"/>
                </a:gs>
                <a:gs pos="60000">
                  <a:srgbClr val="F37C00"/>
                </a:gs>
                <a:gs pos="100000">
                  <a:srgbClr val="FF9458"/>
                </a:gs>
              </a:gsLst>
              <a:lin ang="16200000" scaled="0"/>
            </a:gradFill>
            <a:ln w="12700" cap="flat">
              <a:solidFill>
                <a:srgbClr val="F97F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04" name="Oval 8"/>
            <p:cNvSpPr/>
            <p:nvPr/>
          </p:nvSpPr>
          <p:spPr>
            <a:xfrm>
              <a:off x="3940173" y="1219199"/>
              <a:ext cx="415929" cy="415929"/>
            </a:xfrm>
            <a:prstGeom prst="ellipse">
              <a:avLst/>
            </a:prstGeom>
            <a:gradFill flip="none" rotWithShape="1">
              <a:gsLst>
                <a:gs pos="0">
                  <a:srgbClr val="AD5800"/>
                </a:gs>
                <a:gs pos="60000">
                  <a:srgbClr val="F37C00"/>
                </a:gs>
                <a:gs pos="100000">
                  <a:srgbClr val="FF9458"/>
                </a:gs>
              </a:gsLst>
              <a:lin ang="16200000" scaled="0"/>
            </a:gradFill>
            <a:ln w="12700" cap="flat">
              <a:solidFill>
                <a:srgbClr val="F97F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05" name="Oval 9"/>
            <p:cNvSpPr/>
            <p:nvPr/>
          </p:nvSpPr>
          <p:spPr>
            <a:xfrm>
              <a:off x="514348" y="1219199"/>
              <a:ext cx="419101" cy="415929"/>
            </a:xfrm>
            <a:prstGeom prst="ellipse">
              <a:avLst/>
            </a:prstGeom>
            <a:solidFill>
              <a:srgbClr val="1B587C"/>
            </a:solidFill>
            <a:ln w="12700" cap="flat">
              <a:solidFill>
                <a:srgbClr val="1B587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06" name="Oval 10"/>
            <p:cNvSpPr/>
            <p:nvPr/>
          </p:nvSpPr>
          <p:spPr>
            <a:xfrm>
              <a:off x="819148" y="1523999"/>
              <a:ext cx="419101" cy="415929"/>
            </a:xfrm>
            <a:prstGeom prst="ellipse">
              <a:avLst/>
            </a:prstGeom>
            <a:solidFill>
              <a:srgbClr val="1B587C"/>
            </a:solidFill>
            <a:ln w="12700" cap="flat">
              <a:solidFill>
                <a:srgbClr val="1B587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07" name="Oval 11"/>
            <p:cNvSpPr/>
            <p:nvPr/>
          </p:nvSpPr>
          <p:spPr>
            <a:xfrm>
              <a:off x="1123948" y="800099"/>
              <a:ext cx="419101" cy="419101"/>
            </a:xfrm>
            <a:prstGeom prst="ellipse">
              <a:avLst/>
            </a:prstGeom>
            <a:solidFill>
              <a:srgbClr val="1B587C"/>
            </a:solidFill>
            <a:ln w="12700" cap="flat">
              <a:solidFill>
                <a:srgbClr val="1B587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08" name="Oval 12"/>
            <p:cNvSpPr/>
            <p:nvPr/>
          </p:nvSpPr>
          <p:spPr>
            <a:xfrm>
              <a:off x="1333500" y="1409699"/>
              <a:ext cx="415925" cy="419101"/>
            </a:xfrm>
            <a:prstGeom prst="ellipse">
              <a:avLst/>
            </a:prstGeom>
            <a:solidFill>
              <a:srgbClr val="1B587C"/>
            </a:solidFill>
            <a:ln w="12700" cap="flat">
              <a:solidFill>
                <a:srgbClr val="1B587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09" name="Oval 13"/>
            <p:cNvSpPr/>
            <p:nvPr/>
          </p:nvSpPr>
          <p:spPr>
            <a:xfrm>
              <a:off x="723900" y="593725"/>
              <a:ext cx="415925" cy="415925"/>
            </a:xfrm>
            <a:prstGeom prst="ellipse">
              <a:avLst/>
            </a:prstGeom>
            <a:solidFill>
              <a:srgbClr val="1B587C"/>
            </a:solidFill>
            <a:ln w="12700" cap="flat">
              <a:solidFill>
                <a:srgbClr val="1B587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10" name="Oval 14"/>
            <p:cNvSpPr/>
            <p:nvPr/>
          </p:nvSpPr>
          <p:spPr>
            <a:xfrm>
              <a:off x="1028700" y="1104899"/>
              <a:ext cx="415925" cy="419101"/>
            </a:xfrm>
            <a:prstGeom prst="ellipse">
              <a:avLst/>
            </a:prstGeom>
            <a:solidFill>
              <a:srgbClr val="1B587C"/>
            </a:solidFill>
            <a:ln w="12700" cap="flat">
              <a:solidFill>
                <a:srgbClr val="1B587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11" name="Oval 15"/>
            <p:cNvSpPr/>
            <p:nvPr/>
          </p:nvSpPr>
          <p:spPr>
            <a:xfrm>
              <a:off x="1123948" y="1828800"/>
              <a:ext cx="419101" cy="415928"/>
            </a:xfrm>
            <a:prstGeom prst="ellipse">
              <a:avLst/>
            </a:prstGeom>
            <a:solidFill>
              <a:srgbClr val="1B587C"/>
            </a:solidFill>
            <a:ln w="12700" cap="flat">
              <a:solidFill>
                <a:srgbClr val="1B587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12" name="Oval 16"/>
            <p:cNvSpPr/>
            <p:nvPr/>
          </p:nvSpPr>
          <p:spPr>
            <a:xfrm>
              <a:off x="1444623" y="2035176"/>
              <a:ext cx="419101" cy="419101"/>
            </a:xfrm>
            <a:prstGeom prst="ellipse">
              <a:avLst/>
            </a:prstGeom>
            <a:solidFill>
              <a:srgbClr val="1B587C"/>
            </a:solidFill>
            <a:ln w="12700" cap="flat">
              <a:solidFill>
                <a:srgbClr val="1B587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13" name="Oval 17"/>
            <p:cNvSpPr/>
            <p:nvPr/>
          </p:nvSpPr>
          <p:spPr>
            <a:xfrm>
              <a:off x="723900" y="2035176"/>
              <a:ext cx="415925" cy="419101"/>
            </a:xfrm>
            <a:prstGeom prst="ellipse">
              <a:avLst/>
            </a:prstGeom>
            <a:solidFill>
              <a:srgbClr val="1B587C"/>
            </a:solidFill>
            <a:ln w="12700" cap="flat">
              <a:solidFill>
                <a:srgbClr val="1B587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14" name="Oval 18"/>
            <p:cNvSpPr/>
            <p:nvPr/>
          </p:nvSpPr>
          <p:spPr>
            <a:xfrm>
              <a:off x="2292350" y="3330576"/>
              <a:ext cx="419101" cy="419101"/>
            </a:xfrm>
            <a:prstGeom prst="ellipse">
              <a:avLst/>
            </a:prstGeom>
            <a:solidFill>
              <a:srgbClr val="147C0D"/>
            </a:solidFill>
            <a:ln w="12700" cap="flat">
              <a:solidFill>
                <a:srgbClr val="147C0D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15" name="Oval 19"/>
            <p:cNvSpPr/>
            <p:nvPr/>
          </p:nvSpPr>
          <p:spPr>
            <a:xfrm>
              <a:off x="2597150" y="3635376"/>
              <a:ext cx="419101" cy="419101"/>
            </a:xfrm>
            <a:prstGeom prst="ellipse">
              <a:avLst/>
            </a:prstGeom>
            <a:solidFill>
              <a:srgbClr val="147C0D"/>
            </a:solidFill>
            <a:ln w="12700" cap="flat">
              <a:solidFill>
                <a:srgbClr val="147C0D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16" name="Oval 20"/>
            <p:cNvSpPr/>
            <p:nvPr/>
          </p:nvSpPr>
          <p:spPr>
            <a:xfrm>
              <a:off x="2901950" y="3940176"/>
              <a:ext cx="419101" cy="419101"/>
            </a:xfrm>
            <a:prstGeom prst="ellipse">
              <a:avLst/>
            </a:prstGeom>
            <a:solidFill>
              <a:srgbClr val="147C0D"/>
            </a:solidFill>
            <a:ln w="12700" cap="flat">
              <a:solidFill>
                <a:srgbClr val="147C0D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17" name="Oval 21"/>
            <p:cNvSpPr/>
            <p:nvPr/>
          </p:nvSpPr>
          <p:spPr>
            <a:xfrm>
              <a:off x="2085973" y="3829050"/>
              <a:ext cx="415929" cy="415928"/>
            </a:xfrm>
            <a:prstGeom prst="ellipse">
              <a:avLst/>
            </a:prstGeom>
            <a:solidFill>
              <a:srgbClr val="147C0D"/>
            </a:solidFill>
            <a:ln w="12700" cap="flat">
              <a:solidFill>
                <a:srgbClr val="147C0D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18" name="Oval 22"/>
            <p:cNvSpPr/>
            <p:nvPr/>
          </p:nvSpPr>
          <p:spPr>
            <a:xfrm>
              <a:off x="1749423" y="3635376"/>
              <a:ext cx="419101" cy="419101"/>
            </a:xfrm>
            <a:prstGeom prst="ellipse">
              <a:avLst/>
            </a:prstGeom>
            <a:solidFill>
              <a:srgbClr val="147C0D"/>
            </a:solidFill>
            <a:ln w="12700" cap="flat">
              <a:solidFill>
                <a:srgbClr val="147C0D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19" name="Oval 23"/>
            <p:cNvSpPr/>
            <p:nvPr/>
          </p:nvSpPr>
          <p:spPr>
            <a:xfrm>
              <a:off x="2501900" y="4149726"/>
              <a:ext cx="415925" cy="415925"/>
            </a:xfrm>
            <a:prstGeom prst="ellipse">
              <a:avLst/>
            </a:prstGeom>
            <a:solidFill>
              <a:srgbClr val="147C0D"/>
            </a:solidFill>
            <a:ln w="12700" cap="flat">
              <a:solidFill>
                <a:srgbClr val="147C0D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20" name="Oval 24"/>
            <p:cNvSpPr/>
            <p:nvPr/>
          </p:nvSpPr>
          <p:spPr>
            <a:xfrm>
              <a:off x="1958973" y="3124200"/>
              <a:ext cx="415929" cy="415928"/>
            </a:xfrm>
            <a:prstGeom prst="ellipse">
              <a:avLst/>
            </a:prstGeom>
            <a:solidFill>
              <a:srgbClr val="147C0D"/>
            </a:solidFill>
            <a:ln w="12700" cap="flat">
              <a:solidFill>
                <a:srgbClr val="147C0D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21" name="Straight Connector 26"/>
            <p:cNvSpPr/>
            <p:nvPr/>
          </p:nvSpPr>
          <p:spPr>
            <a:xfrm flipH="1">
              <a:off x="2501902" y="-1"/>
              <a:ext cx="415923" cy="2454277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/>
              </a:pPr>
            </a:p>
          </p:txBody>
        </p:sp>
        <p:sp>
          <p:nvSpPr>
            <p:cNvPr id="222" name="Straight Connector 28"/>
            <p:cNvSpPr/>
            <p:nvPr/>
          </p:nvSpPr>
          <p:spPr>
            <a:xfrm flipH="1">
              <a:off x="0" y="2454276"/>
              <a:ext cx="2501901" cy="129540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/>
              </a:pPr>
            </a:p>
          </p:txBody>
        </p:sp>
        <p:sp>
          <p:nvSpPr>
            <p:cNvPr id="223" name="Straight Connector 30"/>
            <p:cNvSpPr/>
            <p:nvPr/>
          </p:nvSpPr>
          <p:spPr>
            <a:xfrm>
              <a:off x="2501899" y="2454275"/>
              <a:ext cx="2063751" cy="2111376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/>
              </a:pPr>
            </a:p>
          </p:txBody>
        </p:sp>
      </p:grpSp>
      <p:sp>
        <p:nvSpPr>
          <p:cNvPr id="225" name="TextBox 2"/>
          <p:cNvSpPr txBox="1"/>
          <p:nvPr/>
        </p:nvSpPr>
        <p:spPr>
          <a:xfrm>
            <a:off x="3807391" y="4681004"/>
            <a:ext cx="9598523" cy="511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Clr>
                <a:srgbClr val="9F2936"/>
              </a:buClr>
              <a:buSzPct val="100000"/>
              <a:buChar char="➢"/>
              <a:defRPr sz="6000"/>
            </a:pPr>
            <a:r>
              <a:t>Hierarchical clustering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9F2936"/>
              </a:buClr>
              <a:buSzPct val="100000"/>
              <a:buChar char="➢"/>
              <a:defRPr sz="6000"/>
            </a:pPr>
          </a:p>
          <a:p>
            <a:pPr>
              <a:buClr>
                <a:srgbClr val="9F2936"/>
              </a:buClr>
              <a:buSzPct val="100000"/>
              <a:buChar char="➢"/>
              <a:defRPr sz="6000">
                <a:solidFill>
                  <a:srgbClr val="000000">
                    <a:alpha val="30000"/>
                  </a:srgbClr>
                </a:solidFill>
              </a:defRPr>
            </a:pPr>
            <a:r>
              <a:t>K-means clustering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9F2936"/>
              </a:buClr>
              <a:buSzPct val="100000"/>
              <a:buChar char="➢"/>
              <a:defRPr sz="6000">
                <a:solidFill>
                  <a:srgbClr val="000000">
                    <a:alpha val="30000"/>
                  </a:srgbClr>
                </a:solidFill>
              </a:defRPr>
            </a:pPr>
          </a:p>
          <a:p>
            <a:pPr>
              <a:buClr>
                <a:srgbClr val="9F2936"/>
              </a:buClr>
              <a:buSzPct val="100000"/>
              <a:buChar char="➢"/>
              <a:defRPr sz="6000">
                <a:solidFill>
                  <a:srgbClr val="000000">
                    <a:alpha val="30000"/>
                  </a:srgbClr>
                </a:solidFill>
              </a:defRPr>
            </a:pPr>
            <a:r>
              <a:t>How many clusters?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Hierarchical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Hierarchical Clustering</a:t>
            </a:r>
          </a:p>
        </p:txBody>
      </p:sp>
      <p:sp>
        <p:nvSpPr>
          <p:cNvPr id="228" name="Text Box 5"/>
          <p:cNvSpPr txBox="1"/>
          <p:nvPr/>
        </p:nvSpPr>
        <p:spPr>
          <a:xfrm>
            <a:off x="1338371" y="3230240"/>
            <a:ext cx="15246732" cy="1914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 cluster a set of data D={P</a:t>
            </a:r>
            <a:r>
              <a:rPr baseline="-14550"/>
              <a:t>1</a:t>
            </a:r>
            <a:r>
              <a:t>, P</a:t>
            </a:r>
            <a:r>
              <a:rPr baseline="-14550"/>
              <a:t>2</a:t>
            </a:r>
            <a:r>
              <a:t>, …,P</a:t>
            </a:r>
            <a:r>
              <a:rPr baseline="-14550"/>
              <a:t>N</a:t>
            </a:r>
            <a:r>
              <a:t>}, hierarchical clustering proceeds</a:t>
            </a:r>
          </a:p>
          <a:p>
            <a:pPr algn="l"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through a series of partitions that runs from a single cluster containing all</a:t>
            </a:r>
          </a:p>
          <a:p>
            <a:pPr algn="l"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data points, to N clusters, each containing 1 data points.</a:t>
            </a:r>
          </a:p>
        </p:txBody>
      </p:sp>
      <p:sp>
        <p:nvSpPr>
          <p:cNvPr id="229" name="Text Box 6"/>
          <p:cNvSpPr txBox="1"/>
          <p:nvPr/>
        </p:nvSpPr>
        <p:spPr>
          <a:xfrm>
            <a:off x="1512986" y="5243364"/>
            <a:ext cx="7642028" cy="679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</a:t>
            </a:r>
            <a:r>
              <a:rPr sz="4000">
                <a:latin typeface="Times New Roman"/>
                <a:ea typeface="Times New Roman"/>
                <a:cs typeface="Times New Roman"/>
                <a:sym typeface="Times New Roman"/>
              </a:rPr>
              <a:t>wo forms of hierarchical clustering:</a:t>
            </a:r>
          </a:p>
        </p:txBody>
      </p:sp>
      <p:sp>
        <p:nvSpPr>
          <p:cNvPr id="230" name="Text Box 7"/>
          <p:cNvSpPr txBox="1"/>
          <p:nvPr/>
        </p:nvSpPr>
        <p:spPr>
          <a:xfrm>
            <a:off x="10206603" y="6923643"/>
            <a:ext cx="1978422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a, b, c, d, e</a:t>
            </a:r>
          </a:p>
        </p:txBody>
      </p:sp>
      <p:sp>
        <p:nvSpPr>
          <p:cNvPr id="231" name="Text Box 8"/>
          <p:cNvSpPr txBox="1"/>
          <p:nvPr/>
        </p:nvSpPr>
        <p:spPr>
          <a:xfrm>
            <a:off x="13054607" y="8750299"/>
            <a:ext cx="1143993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c, d, e</a:t>
            </a:r>
          </a:p>
        </p:txBody>
      </p:sp>
      <p:sp>
        <p:nvSpPr>
          <p:cNvPr id="232" name="Text Box 9"/>
          <p:cNvSpPr txBox="1"/>
          <p:nvPr/>
        </p:nvSpPr>
        <p:spPr>
          <a:xfrm>
            <a:off x="8771235" y="10655300"/>
            <a:ext cx="745530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a, b</a:t>
            </a:r>
          </a:p>
        </p:txBody>
      </p:sp>
      <p:sp>
        <p:nvSpPr>
          <p:cNvPr id="233" name="Text Box 10"/>
          <p:cNvSpPr txBox="1"/>
          <p:nvPr/>
        </p:nvSpPr>
        <p:spPr>
          <a:xfrm>
            <a:off x="14299723" y="10655300"/>
            <a:ext cx="760414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d, e</a:t>
            </a:r>
          </a:p>
        </p:txBody>
      </p:sp>
      <p:sp>
        <p:nvSpPr>
          <p:cNvPr id="234" name="Text Box 11"/>
          <p:cNvSpPr txBox="1"/>
          <p:nvPr/>
        </p:nvSpPr>
        <p:spPr>
          <a:xfrm>
            <a:off x="7650330" y="12484100"/>
            <a:ext cx="31750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</a:t>
            </a:r>
          </a:p>
        </p:txBody>
      </p:sp>
      <p:sp>
        <p:nvSpPr>
          <p:cNvPr id="235" name="Text Box 12"/>
          <p:cNvSpPr txBox="1"/>
          <p:nvPr/>
        </p:nvSpPr>
        <p:spPr>
          <a:xfrm>
            <a:off x="10117435" y="12484100"/>
            <a:ext cx="339130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</a:t>
            </a:r>
          </a:p>
        </p:txBody>
      </p:sp>
      <p:sp>
        <p:nvSpPr>
          <p:cNvPr id="236" name="Text Box 13"/>
          <p:cNvSpPr txBox="1"/>
          <p:nvPr/>
        </p:nvSpPr>
        <p:spPr>
          <a:xfrm>
            <a:off x="12227520" y="12484100"/>
            <a:ext cx="294680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</a:t>
            </a:r>
          </a:p>
        </p:txBody>
      </p:sp>
      <p:sp>
        <p:nvSpPr>
          <p:cNvPr id="237" name="Text Box 14"/>
          <p:cNvSpPr txBox="1"/>
          <p:nvPr/>
        </p:nvSpPr>
        <p:spPr>
          <a:xfrm>
            <a:off x="13763327" y="12484100"/>
            <a:ext cx="362546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</a:t>
            </a:r>
          </a:p>
        </p:txBody>
      </p:sp>
      <p:sp>
        <p:nvSpPr>
          <p:cNvPr id="238" name="Text Box 15"/>
          <p:cNvSpPr txBox="1"/>
          <p:nvPr/>
        </p:nvSpPr>
        <p:spPr>
          <a:xfrm>
            <a:off x="15466516" y="12484100"/>
            <a:ext cx="308968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</a:t>
            </a:r>
          </a:p>
        </p:txBody>
      </p:sp>
      <p:sp>
        <p:nvSpPr>
          <p:cNvPr id="239" name="AutoShape 16"/>
          <p:cNvSpPr/>
          <p:nvPr/>
        </p:nvSpPr>
        <p:spPr>
          <a:xfrm>
            <a:off x="10210800" y="6858000"/>
            <a:ext cx="2590800" cy="914400"/>
          </a:xfrm>
          <a:prstGeom prst="roundRect">
            <a:avLst>
              <a:gd name="adj" fmla="val 16667"/>
            </a:avLst>
          </a:prstGeom>
          <a:ln w="50800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40" name="AutoShape 17"/>
          <p:cNvSpPr/>
          <p:nvPr/>
        </p:nvSpPr>
        <p:spPr>
          <a:xfrm>
            <a:off x="12954000" y="8686800"/>
            <a:ext cx="1524000" cy="762000"/>
          </a:xfrm>
          <a:prstGeom prst="roundRect">
            <a:avLst>
              <a:gd name="adj" fmla="val 16667"/>
            </a:avLst>
          </a:prstGeom>
          <a:ln w="50800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41" name="AutoShape 18"/>
          <p:cNvSpPr/>
          <p:nvPr/>
        </p:nvSpPr>
        <p:spPr>
          <a:xfrm>
            <a:off x="8534400" y="10668000"/>
            <a:ext cx="1219200" cy="762000"/>
          </a:xfrm>
          <a:prstGeom prst="roundRect">
            <a:avLst>
              <a:gd name="adj" fmla="val 16667"/>
            </a:avLst>
          </a:prstGeom>
          <a:ln w="50800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42" name="AutoShape 19"/>
          <p:cNvSpPr/>
          <p:nvPr/>
        </p:nvSpPr>
        <p:spPr>
          <a:xfrm>
            <a:off x="14173200" y="10668000"/>
            <a:ext cx="1219200" cy="762000"/>
          </a:xfrm>
          <a:prstGeom prst="roundRect">
            <a:avLst>
              <a:gd name="adj" fmla="val 16667"/>
            </a:avLst>
          </a:prstGeom>
          <a:ln w="50800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43" name="AutoShape 20"/>
          <p:cNvSpPr/>
          <p:nvPr/>
        </p:nvSpPr>
        <p:spPr>
          <a:xfrm>
            <a:off x="7620000" y="12496800"/>
            <a:ext cx="457200" cy="609600"/>
          </a:xfrm>
          <a:prstGeom prst="roundRect">
            <a:avLst>
              <a:gd name="adj" fmla="val 16667"/>
            </a:avLst>
          </a:prstGeom>
          <a:ln w="50800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44" name="AutoShape 21"/>
          <p:cNvSpPr/>
          <p:nvPr/>
        </p:nvSpPr>
        <p:spPr>
          <a:xfrm>
            <a:off x="10058400" y="12496800"/>
            <a:ext cx="457200" cy="609600"/>
          </a:xfrm>
          <a:prstGeom prst="roundRect">
            <a:avLst>
              <a:gd name="adj" fmla="val 16667"/>
            </a:avLst>
          </a:prstGeom>
          <a:ln w="50800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45" name="AutoShape 22"/>
          <p:cNvSpPr/>
          <p:nvPr/>
        </p:nvSpPr>
        <p:spPr>
          <a:xfrm>
            <a:off x="12192000" y="12496800"/>
            <a:ext cx="457200" cy="609600"/>
          </a:xfrm>
          <a:prstGeom prst="roundRect">
            <a:avLst>
              <a:gd name="adj" fmla="val 16667"/>
            </a:avLst>
          </a:prstGeom>
          <a:ln w="50800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46" name="AutoShape 23"/>
          <p:cNvSpPr/>
          <p:nvPr/>
        </p:nvSpPr>
        <p:spPr>
          <a:xfrm>
            <a:off x="13716000" y="12496800"/>
            <a:ext cx="457200" cy="609600"/>
          </a:xfrm>
          <a:prstGeom prst="roundRect">
            <a:avLst>
              <a:gd name="adj" fmla="val 16667"/>
            </a:avLst>
          </a:prstGeom>
          <a:ln w="50800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47" name="AutoShape 24"/>
          <p:cNvSpPr/>
          <p:nvPr/>
        </p:nvSpPr>
        <p:spPr>
          <a:xfrm>
            <a:off x="15392400" y="12496800"/>
            <a:ext cx="457200" cy="609600"/>
          </a:xfrm>
          <a:prstGeom prst="roundRect">
            <a:avLst>
              <a:gd name="adj" fmla="val 16667"/>
            </a:avLst>
          </a:prstGeom>
          <a:ln w="50800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48" name="Line 25"/>
          <p:cNvSpPr/>
          <p:nvPr/>
        </p:nvSpPr>
        <p:spPr>
          <a:xfrm flipH="1">
            <a:off x="9296399" y="7772400"/>
            <a:ext cx="1981201" cy="2743201"/>
          </a:xfrm>
          <a:prstGeom prst="line">
            <a:avLst/>
          </a:prstGeom>
          <a:ln w="50800">
            <a:solidFill>
              <a:srgbClr val="9F2936"/>
            </a:solidFill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49" name="Line 26"/>
          <p:cNvSpPr/>
          <p:nvPr/>
        </p:nvSpPr>
        <p:spPr>
          <a:xfrm>
            <a:off x="12192000" y="7772400"/>
            <a:ext cx="762001" cy="914401"/>
          </a:xfrm>
          <a:prstGeom prst="line">
            <a:avLst/>
          </a:prstGeom>
          <a:ln w="50800">
            <a:solidFill>
              <a:srgbClr val="9F2936"/>
            </a:solidFill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50" name="Line 27"/>
          <p:cNvSpPr/>
          <p:nvPr/>
        </p:nvSpPr>
        <p:spPr>
          <a:xfrm flipH="1">
            <a:off x="7924799" y="11430000"/>
            <a:ext cx="762001" cy="1066801"/>
          </a:xfrm>
          <a:prstGeom prst="line">
            <a:avLst/>
          </a:prstGeom>
          <a:ln w="50800">
            <a:solidFill>
              <a:srgbClr val="9F2936"/>
            </a:solidFill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51" name="Line 28"/>
          <p:cNvSpPr/>
          <p:nvPr/>
        </p:nvSpPr>
        <p:spPr>
          <a:xfrm>
            <a:off x="9448799" y="11430000"/>
            <a:ext cx="762002" cy="1066801"/>
          </a:xfrm>
          <a:prstGeom prst="line">
            <a:avLst/>
          </a:prstGeom>
          <a:ln w="50800">
            <a:solidFill>
              <a:srgbClr val="9F2936"/>
            </a:solidFill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52" name="Line 29"/>
          <p:cNvSpPr/>
          <p:nvPr/>
        </p:nvSpPr>
        <p:spPr>
          <a:xfrm flipH="1">
            <a:off x="14020799" y="11430000"/>
            <a:ext cx="762002" cy="1066801"/>
          </a:xfrm>
          <a:prstGeom prst="line">
            <a:avLst/>
          </a:prstGeom>
          <a:ln w="50800">
            <a:solidFill>
              <a:srgbClr val="9F2936"/>
            </a:solidFill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53" name="Line 30"/>
          <p:cNvSpPr/>
          <p:nvPr/>
        </p:nvSpPr>
        <p:spPr>
          <a:xfrm>
            <a:off x="14935200" y="11430000"/>
            <a:ext cx="457201" cy="1066801"/>
          </a:xfrm>
          <a:prstGeom prst="line">
            <a:avLst/>
          </a:prstGeom>
          <a:ln w="50800">
            <a:solidFill>
              <a:srgbClr val="9F2936"/>
            </a:solidFill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54" name="Line 31"/>
          <p:cNvSpPr/>
          <p:nvPr/>
        </p:nvSpPr>
        <p:spPr>
          <a:xfrm flipH="1">
            <a:off x="12344399" y="9448800"/>
            <a:ext cx="1371601" cy="3048001"/>
          </a:xfrm>
          <a:prstGeom prst="line">
            <a:avLst/>
          </a:prstGeom>
          <a:ln w="50800">
            <a:solidFill>
              <a:srgbClr val="9F2936"/>
            </a:solidFill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55" name="Line 32"/>
          <p:cNvSpPr/>
          <p:nvPr/>
        </p:nvSpPr>
        <p:spPr>
          <a:xfrm>
            <a:off x="13868400" y="9448799"/>
            <a:ext cx="609601" cy="1219202"/>
          </a:xfrm>
          <a:prstGeom prst="line">
            <a:avLst/>
          </a:prstGeom>
          <a:ln w="50800">
            <a:solidFill>
              <a:srgbClr val="9F2936"/>
            </a:solidFill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56" name="AutoShape 34"/>
          <p:cNvSpPr/>
          <p:nvPr/>
        </p:nvSpPr>
        <p:spPr>
          <a:xfrm>
            <a:off x="5029200" y="7185397"/>
            <a:ext cx="609601" cy="6248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FFCC00"/>
          </a:solidFill>
          <a:ln w="50800">
            <a:solidFill>
              <a:srgbClr val="000000"/>
            </a:solidFill>
            <a:miter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57" name="AutoShape 35"/>
          <p:cNvSpPr/>
          <p:nvPr/>
        </p:nvSpPr>
        <p:spPr>
          <a:xfrm rot="10800000">
            <a:off x="19202399" y="6705599"/>
            <a:ext cx="609601" cy="6248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FFCC00"/>
          </a:solidFill>
          <a:ln w="50800">
            <a:solidFill>
              <a:srgbClr val="000000"/>
            </a:solidFill>
            <a:miter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58" name="Text Box 36"/>
          <p:cNvSpPr txBox="1"/>
          <p:nvPr/>
        </p:nvSpPr>
        <p:spPr>
          <a:xfrm>
            <a:off x="4006909" y="6407149"/>
            <a:ext cx="3446662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Agglomerative</a:t>
            </a:r>
          </a:p>
        </p:txBody>
      </p:sp>
      <p:sp>
        <p:nvSpPr>
          <p:cNvPr id="259" name="Text Box 37"/>
          <p:cNvSpPr txBox="1"/>
          <p:nvPr/>
        </p:nvSpPr>
        <p:spPr>
          <a:xfrm>
            <a:off x="18434478" y="13110179"/>
            <a:ext cx="1906787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Divisive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Hierarchical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Hierarchical Clustering</a:t>
            </a:r>
          </a:p>
        </p:txBody>
      </p:sp>
      <p:sp>
        <p:nvSpPr>
          <p:cNvPr id="262" name="Text Box 7"/>
          <p:cNvSpPr txBox="1"/>
          <p:nvPr/>
        </p:nvSpPr>
        <p:spPr>
          <a:xfrm>
            <a:off x="1659592" y="3549649"/>
            <a:ext cx="16523296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Methods differ in their definition of inter-cluster distance (or similarity)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Hierarchical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Hierarchical Clustering</a:t>
            </a:r>
          </a:p>
        </p:txBody>
      </p:sp>
      <p:pic>
        <p:nvPicPr>
          <p:cNvPr id="26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11400" y="4752973"/>
            <a:ext cx="5568950" cy="2254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00275" y="9563100"/>
            <a:ext cx="5568950" cy="2254250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Text Box 8"/>
          <p:cNvSpPr txBox="1"/>
          <p:nvPr/>
        </p:nvSpPr>
        <p:spPr>
          <a:xfrm>
            <a:off x="300146" y="3871267"/>
            <a:ext cx="5970688" cy="676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solidFill>
                  <a:srgbClr val="9F29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1) Single linkage clustering</a:t>
            </a:r>
          </a:p>
        </p:txBody>
      </p:sp>
      <p:sp>
        <p:nvSpPr>
          <p:cNvPr id="268" name="Text Box 9"/>
          <p:cNvSpPr txBox="1"/>
          <p:nvPr/>
        </p:nvSpPr>
        <p:spPr>
          <a:xfrm>
            <a:off x="2223154" y="4521448"/>
            <a:ext cx="8303932" cy="774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Distance between closest pairs</a:t>
            </a:r>
            <a:r>
              <a:rPr sz="4800"/>
              <a:t> </a:t>
            </a:r>
            <a:r>
              <a:t>of points:</a:t>
            </a:r>
          </a:p>
        </p:txBody>
      </p:sp>
      <p:sp>
        <p:nvSpPr>
          <p:cNvPr id="269" name="Text Box 12"/>
          <p:cNvSpPr txBox="1"/>
          <p:nvPr/>
        </p:nvSpPr>
        <p:spPr>
          <a:xfrm>
            <a:off x="2430025" y="9042399"/>
            <a:ext cx="7276252" cy="774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Distance between farthest pairs</a:t>
            </a:r>
            <a:r>
              <a:rPr sz="4800"/>
              <a:t> </a:t>
            </a:r>
            <a:r>
              <a:t>of points:</a:t>
            </a:r>
          </a:p>
        </p:txBody>
      </p:sp>
      <p:sp>
        <p:nvSpPr>
          <p:cNvPr id="270" name="Text Box 14"/>
          <p:cNvSpPr txBox="1"/>
          <p:nvPr/>
        </p:nvSpPr>
        <p:spPr>
          <a:xfrm>
            <a:off x="300146" y="8059071"/>
            <a:ext cx="6573616" cy="676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4000">
                <a:solidFill>
                  <a:srgbClr val="9F29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2) Complete </a:t>
            </a:r>
            <a:r>
              <a:rPr sz="3600"/>
              <a:t>linkage</a:t>
            </a:r>
            <a:r>
              <a:t> clustering</a:t>
            </a:r>
          </a:p>
        </p:txBody>
      </p:sp>
      <p:sp>
        <p:nvSpPr>
          <p:cNvPr id="271" name="Line 15"/>
          <p:cNvSpPr/>
          <p:nvPr/>
        </p:nvSpPr>
        <p:spPr>
          <a:xfrm>
            <a:off x="16992600" y="5362573"/>
            <a:ext cx="1219201" cy="609601"/>
          </a:xfrm>
          <a:prstGeom prst="line">
            <a:avLst/>
          </a:prstGeom>
          <a:ln w="101600">
            <a:solidFill>
              <a:srgbClr val="FF0000"/>
            </a:solidFill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72" name="Line 16"/>
          <p:cNvSpPr/>
          <p:nvPr/>
        </p:nvSpPr>
        <p:spPr>
          <a:xfrm>
            <a:off x="14610570" y="9597327"/>
            <a:ext cx="6370610" cy="2185796"/>
          </a:xfrm>
          <a:prstGeom prst="line">
            <a:avLst/>
          </a:prstGeom>
          <a:ln w="101600">
            <a:solidFill>
              <a:srgbClr val="FF0000"/>
            </a:solidFill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73" name="AutoShape 17"/>
          <p:cNvSpPr/>
          <p:nvPr/>
        </p:nvSpPr>
        <p:spPr>
          <a:xfrm>
            <a:off x="3378199" y="5892800"/>
            <a:ext cx="9448801" cy="1066800"/>
          </a:xfrm>
          <a:prstGeom prst="roundRect">
            <a:avLst>
              <a:gd name="adj" fmla="val 16667"/>
            </a:avLst>
          </a:prstGeom>
          <a:ln w="50800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74" name="AutoShape 18"/>
          <p:cNvSpPr/>
          <p:nvPr/>
        </p:nvSpPr>
        <p:spPr>
          <a:xfrm>
            <a:off x="3401693" y="10148412"/>
            <a:ext cx="9601201" cy="1219201"/>
          </a:xfrm>
          <a:prstGeom prst="roundRect">
            <a:avLst>
              <a:gd name="adj" fmla="val 16667"/>
            </a:avLst>
          </a:prstGeom>
          <a:ln w="50800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75" name="Text Box 19"/>
          <p:cNvSpPr txBox="1"/>
          <p:nvPr/>
        </p:nvSpPr>
        <p:spPr>
          <a:xfrm>
            <a:off x="14369613" y="3746500"/>
            <a:ext cx="197445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Cluster A</a:t>
            </a:r>
          </a:p>
        </p:txBody>
      </p:sp>
      <p:sp>
        <p:nvSpPr>
          <p:cNvPr id="276" name="Text Box 20"/>
          <p:cNvSpPr txBox="1"/>
          <p:nvPr/>
        </p:nvSpPr>
        <p:spPr>
          <a:xfrm>
            <a:off x="20750768" y="7245350"/>
            <a:ext cx="197564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Cluster B</a:t>
            </a:r>
          </a:p>
        </p:txBody>
      </p:sp>
      <p:sp>
        <p:nvSpPr>
          <p:cNvPr id="277" name="Text Box 21"/>
          <p:cNvSpPr txBox="1"/>
          <p:nvPr/>
        </p:nvSpPr>
        <p:spPr>
          <a:xfrm>
            <a:off x="12909113" y="8585200"/>
            <a:ext cx="197445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Cluster A</a:t>
            </a:r>
          </a:p>
        </p:txBody>
      </p:sp>
      <p:sp>
        <p:nvSpPr>
          <p:cNvPr id="278" name="Text Box 22"/>
          <p:cNvSpPr txBox="1"/>
          <p:nvPr/>
        </p:nvSpPr>
        <p:spPr>
          <a:xfrm>
            <a:off x="20750768" y="11906249"/>
            <a:ext cx="197564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Cluster B</a:t>
            </a:r>
          </a:p>
        </p:txBody>
      </p:sp>
      <p:sp>
        <p:nvSpPr>
          <p:cNvPr id="279" name="Oval 23"/>
          <p:cNvSpPr/>
          <p:nvPr/>
        </p:nvSpPr>
        <p:spPr>
          <a:xfrm>
            <a:off x="14554200" y="4295773"/>
            <a:ext cx="2743200" cy="1981201"/>
          </a:xfrm>
          <a:prstGeom prst="ellipse">
            <a:avLst/>
          </a:prstGeom>
          <a:solidFill>
            <a:srgbClr val="F07F09">
              <a:alpha val="47058"/>
            </a:srgbClr>
          </a:solidFill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80" name="Oval 24"/>
          <p:cNvSpPr/>
          <p:nvPr/>
        </p:nvSpPr>
        <p:spPr>
          <a:xfrm>
            <a:off x="17907000" y="5210173"/>
            <a:ext cx="3352800" cy="2286001"/>
          </a:xfrm>
          <a:prstGeom prst="ellipse">
            <a:avLst/>
          </a:prstGeom>
          <a:solidFill>
            <a:srgbClr val="F07F09">
              <a:alpha val="45882"/>
            </a:srgbClr>
          </a:solidFill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81" name="Oval 25"/>
          <p:cNvSpPr/>
          <p:nvPr/>
        </p:nvSpPr>
        <p:spPr>
          <a:xfrm>
            <a:off x="14443075" y="9105900"/>
            <a:ext cx="2743200" cy="1981200"/>
          </a:xfrm>
          <a:prstGeom prst="ellipse">
            <a:avLst/>
          </a:prstGeom>
          <a:solidFill>
            <a:srgbClr val="F07F09">
              <a:alpha val="47058"/>
            </a:srgbClr>
          </a:solidFill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82" name="Oval 26"/>
          <p:cNvSpPr/>
          <p:nvPr/>
        </p:nvSpPr>
        <p:spPr>
          <a:xfrm>
            <a:off x="17795875" y="10020300"/>
            <a:ext cx="3352800" cy="2286000"/>
          </a:xfrm>
          <a:prstGeom prst="ellipse">
            <a:avLst/>
          </a:prstGeom>
          <a:solidFill>
            <a:srgbClr val="F07F09">
              <a:alpha val="45882"/>
            </a:srgbClr>
          </a:solidFill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83" name="Equation"/>
          <p:cNvSpPr txBox="1"/>
          <p:nvPr/>
        </p:nvSpPr>
        <p:spPr>
          <a:xfrm>
            <a:off x="3823463" y="6215988"/>
            <a:ext cx="8757661" cy="60348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min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4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44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4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44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4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44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∈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4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44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∈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}</m:t>
                  </m:r>
                </m:oMath>
              </m:oMathPara>
            </a14:m>
            <a:endParaRPr sz="4400">
              <a:solidFill>
                <a:srgbClr val="414141"/>
              </a:solidFill>
            </a:endParaRPr>
          </a:p>
        </p:txBody>
      </p:sp>
      <p:sp>
        <p:nvSpPr>
          <p:cNvPr id="284" name="Equation"/>
          <p:cNvSpPr txBox="1"/>
          <p:nvPr/>
        </p:nvSpPr>
        <p:spPr>
          <a:xfrm>
            <a:off x="3823463" y="10559388"/>
            <a:ext cx="8850421" cy="60348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max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4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44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4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44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4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44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∈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4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44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∈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}</m:t>
                  </m:r>
                </m:oMath>
              </m:oMathPara>
            </a14:m>
            <a:endParaRPr sz="44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