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b="def" i="def"/>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lastRow>
    <a:firstRow>
      <a:tcTxStyle b="off" i="off">
        <a:font>
          <a:latin typeface="Palatino"/>
          <a:ea typeface="Palatino"/>
          <a:cs typeface="Palatino"/>
        </a:font>
        <a:srgbClr val="FFFFFF"/>
      </a:tcTxStyle>
      <a:tcStyle>
        <a:tcBdr>
          <a:left>
            <a:ln w="12700" cap="flat">
              <a:solidFill>
                <a:srgbClr val="C9C3BA"/>
              </a:solidFill>
              <a:prstDash val="solid"/>
              <a:miter lim="400000"/>
            </a:ln>
          </a:left>
          <a:right>
            <a:ln w="12700" cap="flat">
              <a:solidFill>
                <a:srgbClr val="C9C3BA"/>
              </a:solidFill>
              <a:prstDash val="solid"/>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solidFill>
                <a:srgbClr val="C9C3BA"/>
              </a:solidFill>
              <a:prstDash val="solid"/>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b="def" i="def"/>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b="def" i="def"/>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b="def" i="def"/>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 name="Line"/>
          <p:cNvSpPr/>
          <p:nvPr/>
        </p:nvSpPr>
        <p:spPr>
          <a:xfrm>
            <a:off x="952500" y="9245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Line"/>
          <p:cNvSpPr/>
          <p:nvPr/>
        </p:nvSpPr>
        <p:spPr>
          <a:xfrm>
            <a:off x="952500" y="5765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5" name="Line"/>
          <p:cNvSpPr/>
          <p:nvPr/>
        </p:nvSpPr>
        <p:spPr>
          <a:xfrm flipV="1">
            <a:off x="14989317" y="6339647"/>
            <a:ext cx="1" cy="231012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6" name="Lorem Ipsum Dolor"/>
          <p:cNvSpPr txBox="1"/>
          <p:nvPr>
            <p:ph type="body" sz="quarter" idx="21"/>
          </p:nvPr>
        </p:nvSpPr>
        <p:spPr>
          <a:xfrm>
            <a:off x="952500" y="49657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17" name="Title Text"/>
          <p:cNvSpPr txBox="1"/>
          <p:nvPr>
            <p:ph type="title"/>
          </p:nvPr>
        </p:nvSpPr>
        <p:spPr>
          <a:xfrm>
            <a:off x="952500" y="5829300"/>
            <a:ext cx="13500100" cy="3340100"/>
          </a:xfrm>
          <a:prstGeom prst="rect">
            <a:avLst/>
          </a:prstGeom>
        </p:spPr>
        <p:txBody>
          <a:bodyPr/>
          <a:lstStyle>
            <a:lvl1pPr algn="l"/>
          </a:lstStyle>
          <a:p>
            <a:pPr/>
            <a:r>
              <a:t>Title Text</a:t>
            </a:r>
          </a:p>
        </p:txBody>
      </p:sp>
      <p:sp>
        <p:nvSpPr>
          <p:cNvPr id="18" name="Body Level One…"/>
          <p:cNvSpPr txBox="1"/>
          <p:nvPr>
            <p:ph type="body" sz="quarter" idx="1"/>
          </p:nvPr>
        </p:nvSpPr>
        <p:spPr>
          <a:xfrm>
            <a:off x="15532100" y="58293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sp>
        <p:nvSpPr>
          <p:cNvPr id="111" name="–Johnny Appleseed"/>
          <p:cNvSpPr txBox="1"/>
          <p:nvPr>
            <p:ph type="body" sz="quarter" idx="21"/>
          </p:nvPr>
        </p:nvSpPr>
        <p:spPr>
          <a:xfrm>
            <a:off x="990600" y="8420100"/>
            <a:ext cx="22390100" cy="812800"/>
          </a:xfrm>
          <a:prstGeom prst="rect">
            <a:avLst/>
          </a:prstGeom>
        </p:spPr>
        <p:txBody>
          <a:bodyPr anchor="t">
            <a:spAutoFit/>
          </a:bodyPr>
          <a:lstStyle>
            <a:lvl1pPr marL="0" indent="0" algn="ctr">
              <a:spcBef>
                <a:spcPts val="1700"/>
              </a:spcBef>
              <a:buClrTx/>
              <a:buSzTx/>
              <a:buFontTx/>
              <a:buNone/>
              <a:defRPr i="1" sz="4200"/>
            </a:lvl1pPr>
          </a:lstStyle>
          <a:p>
            <a:pPr/>
            <a:r>
              <a:t>–Johnny Appleseed</a:t>
            </a:r>
          </a:p>
        </p:txBody>
      </p:sp>
      <p:sp>
        <p:nvSpPr>
          <p:cNvPr id="112" name="“Type a quote here.”"/>
          <p:cNvSpPr txBox="1"/>
          <p:nvPr>
            <p:ph type="body" sz="quarter" idx="22"/>
          </p:nvPr>
        </p:nvSpPr>
        <p:spPr>
          <a:xfrm>
            <a:off x="2374900" y="6000750"/>
            <a:ext cx="19621500" cy="939800"/>
          </a:xfrm>
          <a:prstGeom prst="rect">
            <a:avLst/>
          </a:prstGeom>
        </p:spPr>
        <p:txBody>
          <a:bodyPr>
            <a:spAutoFit/>
          </a:bodyPr>
          <a:lstStyle>
            <a:lvl1pPr marL="0" indent="0" algn="ctr">
              <a:spcBef>
                <a:spcPts val="0"/>
              </a:spcBef>
              <a:buClrTx/>
              <a:buSzTx/>
              <a:buFontTx/>
              <a:buNone/>
            </a:lvl1pPr>
          </a:lstStyle>
          <a:p>
            <a:pPr/>
            <a:r>
              <a:t>“Type a quote here.” </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120" name="Black and white photo looking up at the suspension cables of a bridge with clouds in the background"/>
          <p:cNvSpPr/>
          <p:nvPr>
            <p:ph type="pic" idx="21"/>
          </p:nvPr>
        </p:nvSpPr>
        <p:spPr>
          <a:xfrm>
            <a:off x="0" y="-2654300"/>
            <a:ext cx="24384000" cy="17153467"/>
          </a:xfrm>
          <a:prstGeom prst="rect">
            <a:avLst/>
          </a:prstGeom>
        </p:spPr>
        <p:txBody>
          <a:bodyPr lIns="91439" tIns="45719" rIns="91439" bIns="45719" anchor="t">
            <a:noAutofit/>
          </a:bodyPr>
          <a:lstStyle/>
          <a:p>
            <a:pP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26"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7" name="Line"/>
          <p:cNvSpPr/>
          <p:nvPr/>
        </p:nvSpPr>
        <p:spPr>
          <a:xfrm>
            <a:off x="952500" y="12801600"/>
            <a:ext cx="224989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8" name="Line"/>
          <p:cNvSpPr/>
          <p:nvPr/>
        </p:nvSpPr>
        <p:spPr>
          <a:xfrm>
            <a:off x="952500" y="9321800"/>
            <a:ext cx="22500035"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9" name="Line"/>
          <p:cNvSpPr/>
          <p:nvPr/>
        </p:nvSpPr>
        <p:spPr>
          <a:xfrm flipV="1">
            <a:off x="14989317" y="9919062"/>
            <a:ext cx="1" cy="231013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0" name="Lorem Ipsum Dolor"/>
          <p:cNvSpPr txBox="1"/>
          <p:nvPr>
            <p:ph type="body" sz="quarter" idx="21"/>
          </p:nvPr>
        </p:nvSpPr>
        <p:spPr>
          <a:xfrm>
            <a:off x="952500" y="8610600"/>
            <a:ext cx="13500100" cy="635000"/>
          </a:xfrm>
          <a:prstGeom prst="rect">
            <a:avLst/>
          </a:prstGeom>
        </p:spPr>
        <p:txBody>
          <a:bodyPr>
            <a:spAutoFit/>
          </a:bodyPr>
          <a:lstStyle>
            <a:lvl1pPr marL="0" indent="0">
              <a:lnSpc>
                <a:spcPct val="110000"/>
              </a:lnSpc>
              <a:spcBef>
                <a:spcPts val="0"/>
              </a:spcBef>
              <a:buClrTx/>
              <a:buSzTx/>
              <a:buFontTx/>
              <a:buNone/>
              <a:defRPr i="1" sz="3200"/>
            </a:lvl1pPr>
          </a:lstStyle>
          <a:p>
            <a:pPr/>
            <a:r>
              <a:t>Lorem Ipsum Dolor</a:t>
            </a:r>
          </a:p>
        </p:txBody>
      </p:sp>
      <p:sp>
        <p:nvSpPr>
          <p:cNvPr id="31" name="Black and white photo of the Zeeland Bridge in the Netherlands"/>
          <p:cNvSpPr/>
          <p:nvPr>
            <p:ph type="pic" idx="22"/>
          </p:nvPr>
        </p:nvSpPr>
        <p:spPr>
          <a:xfrm>
            <a:off x="952500" y="-1460500"/>
            <a:ext cx="22479000" cy="13893800"/>
          </a:xfrm>
          <a:prstGeom prst="rect">
            <a:avLst/>
          </a:prstGeom>
          <a:ln w="9525">
            <a:round/>
          </a:ln>
        </p:spPr>
        <p:txBody>
          <a:bodyPr lIns="91439" tIns="45719" rIns="91439" bIns="45719" anchor="t">
            <a:noAutofit/>
          </a:bodyPr>
          <a:lstStyle/>
          <a:p>
            <a:pPr/>
          </a:p>
        </p:txBody>
      </p:sp>
      <p:sp>
        <p:nvSpPr>
          <p:cNvPr id="32" name="Title Text"/>
          <p:cNvSpPr txBox="1"/>
          <p:nvPr>
            <p:ph type="title"/>
          </p:nvPr>
        </p:nvSpPr>
        <p:spPr>
          <a:xfrm>
            <a:off x="952500" y="9398000"/>
            <a:ext cx="13500100" cy="3340100"/>
          </a:xfrm>
          <a:prstGeom prst="rect">
            <a:avLst/>
          </a:prstGeom>
        </p:spPr>
        <p:txBody>
          <a:bodyPr/>
          <a:lstStyle>
            <a:lvl1pPr algn="l"/>
          </a:lstStyle>
          <a:p>
            <a:pPr/>
            <a:r>
              <a:t>Title Text</a:t>
            </a:r>
          </a:p>
        </p:txBody>
      </p:sp>
      <p:sp>
        <p:nvSpPr>
          <p:cNvPr id="33" name="Body Level One…"/>
          <p:cNvSpPr txBox="1"/>
          <p:nvPr>
            <p:ph type="body" sz="quarter" idx="1"/>
          </p:nvPr>
        </p:nvSpPr>
        <p:spPr>
          <a:xfrm>
            <a:off x="15532100" y="9398000"/>
            <a:ext cx="7950200" cy="3340100"/>
          </a:xfrm>
          <a:prstGeom prst="rect">
            <a:avLst/>
          </a:prstGeom>
        </p:spPr>
        <p:txBody>
          <a:bodyPr/>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41" name="Title Text"/>
          <p:cNvSpPr txBox="1"/>
          <p:nvPr>
            <p:ph type="title"/>
          </p:nvPr>
        </p:nvSpPr>
        <p:spPr>
          <a:xfrm>
            <a:off x="952500" y="5194300"/>
            <a:ext cx="22479000" cy="3340100"/>
          </a:xfrm>
          <a:prstGeom prst="rect">
            <a:avLst/>
          </a:prstGeom>
        </p:spPr>
        <p:txBody>
          <a:bodyPr/>
          <a:lstStyle/>
          <a:p>
            <a:pPr/>
            <a:r>
              <a:t>Title Text</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49" name="Line"/>
          <p:cNvSpPr/>
          <p:nvPr/>
        </p:nvSpPr>
        <p:spPr>
          <a:xfrm>
            <a:off x="952500" y="6858000"/>
            <a:ext cx="106432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0" name="Line"/>
          <p:cNvSpPr/>
          <p:nvPr/>
        </p:nvSpPr>
        <p:spPr>
          <a:xfrm>
            <a:off x="952500" y="3898900"/>
            <a:ext cx="1064309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1" name="Lorem Ipsum Dolor"/>
          <p:cNvSpPr txBox="1"/>
          <p:nvPr>
            <p:ph type="body" sz="quarter" idx="21"/>
          </p:nvPr>
        </p:nvSpPr>
        <p:spPr>
          <a:xfrm>
            <a:off x="952500" y="3124200"/>
            <a:ext cx="10642600" cy="635000"/>
          </a:xfrm>
          <a:prstGeom prst="rect">
            <a:avLst/>
          </a:prstGeom>
        </p:spPr>
        <p:txBody>
          <a:bodyPr anchor="b">
            <a:spAutoFit/>
          </a:bodyPr>
          <a:lstStyle>
            <a:lvl1pPr marL="0" indent="0">
              <a:lnSpc>
                <a:spcPct val="110000"/>
              </a:lnSpc>
              <a:spcBef>
                <a:spcPts val="0"/>
              </a:spcBef>
              <a:buClrTx/>
              <a:buSzTx/>
              <a:buFontTx/>
              <a:buNone/>
              <a:defRPr i="1" sz="3200"/>
            </a:lvl1pPr>
          </a:lstStyle>
          <a:p>
            <a:pPr/>
            <a:r>
              <a:t>Lorem Ipsum Dolor</a:t>
            </a:r>
          </a:p>
        </p:txBody>
      </p:sp>
      <p:sp>
        <p:nvSpPr>
          <p:cNvPr id="52" name="Black and white photo of the underside of a bridge going over a river and against the sky "/>
          <p:cNvSpPr/>
          <p:nvPr>
            <p:ph type="pic" idx="22"/>
          </p:nvPr>
        </p:nvSpPr>
        <p:spPr>
          <a:xfrm>
            <a:off x="12534900" y="-1651000"/>
            <a:ext cx="10799069" cy="15824200"/>
          </a:xfrm>
          <a:prstGeom prst="rect">
            <a:avLst/>
          </a:prstGeom>
          <a:ln w="9525">
            <a:round/>
          </a:ln>
        </p:spPr>
        <p:txBody>
          <a:bodyPr lIns="91439" tIns="45719" rIns="91439" bIns="45719" anchor="t">
            <a:noAutofit/>
          </a:bodyPr>
          <a:lstStyle/>
          <a:p>
            <a:pPr/>
          </a:p>
        </p:txBody>
      </p:sp>
      <p:sp>
        <p:nvSpPr>
          <p:cNvPr id="53" name="Title Text"/>
          <p:cNvSpPr txBox="1"/>
          <p:nvPr>
            <p:ph type="title"/>
          </p:nvPr>
        </p:nvSpPr>
        <p:spPr>
          <a:xfrm>
            <a:off x="952500" y="3975100"/>
            <a:ext cx="10642600" cy="2806700"/>
          </a:xfrm>
          <a:prstGeom prst="rect">
            <a:avLst/>
          </a:prstGeom>
        </p:spPr>
        <p:txBody>
          <a:bodyPr/>
          <a:lstStyle>
            <a:lvl1pPr algn="l">
              <a:defRPr sz="7800"/>
            </a:lvl1pPr>
          </a:lstStyle>
          <a:p>
            <a:pPr/>
            <a:r>
              <a:t>Title Text</a:t>
            </a:r>
          </a:p>
        </p:txBody>
      </p:sp>
      <p:sp>
        <p:nvSpPr>
          <p:cNvPr id="54" name="Body Level One…"/>
          <p:cNvSpPr txBox="1"/>
          <p:nvPr>
            <p:ph type="body" sz="quarter" idx="1"/>
          </p:nvPr>
        </p:nvSpPr>
        <p:spPr>
          <a:xfrm>
            <a:off x="952500" y="7086600"/>
            <a:ext cx="10642600" cy="5638800"/>
          </a:xfrm>
          <a:prstGeom prst="rect">
            <a:avLst/>
          </a:prstGeom>
        </p:spPr>
        <p:txBody>
          <a:bodyPr anchor="t"/>
          <a:lstStyle>
            <a:lvl1pPr marL="0" indent="0">
              <a:spcBef>
                <a:spcPts val="0"/>
              </a:spcBef>
              <a:buClrTx/>
              <a:buSzTx/>
              <a:buFontTx/>
              <a:buNone/>
              <a:defRPr sz="3200"/>
            </a:lvl1pPr>
            <a:lvl2pPr marL="0" indent="0">
              <a:spcBef>
                <a:spcPts val="0"/>
              </a:spcBef>
              <a:buClrTx/>
              <a:buSzTx/>
              <a:buFontTx/>
              <a:buNone/>
              <a:defRPr sz="3200"/>
            </a:lvl2pPr>
            <a:lvl3pPr marL="0" indent="0">
              <a:spcBef>
                <a:spcPts val="0"/>
              </a:spcBef>
              <a:buClrTx/>
              <a:buSzTx/>
              <a:buFontTx/>
              <a:buNone/>
              <a:defRPr sz="3200"/>
            </a:lvl3pPr>
            <a:lvl4pPr marL="0" indent="0">
              <a:spcBef>
                <a:spcPts val="0"/>
              </a:spcBef>
              <a:buClrTx/>
              <a:buSzTx/>
              <a:buFontTx/>
              <a:buNone/>
              <a:defRPr sz="3200"/>
            </a:lvl4pPr>
            <a:lvl5pPr marL="0" indent="0">
              <a:spcBef>
                <a:spcPts val="0"/>
              </a:spcBef>
              <a:buClrTx/>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0"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81" name="Line"/>
          <p:cNvSpPr/>
          <p:nvPr/>
        </p:nvSpPr>
        <p:spPr>
          <a:xfrm>
            <a:off x="952500" y="3048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2"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83" name="Black and white photo of the underside of a bridge going over a river and against the sky "/>
          <p:cNvSpPr/>
          <p:nvPr>
            <p:ph type="pic" idx="21"/>
          </p:nvPr>
        </p:nvSpPr>
        <p:spPr>
          <a:xfrm>
            <a:off x="12636500" y="-2413000"/>
            <a:ext cx="11024412" cy="16154400"/>
          </a:xfrm>
          <a:prstGeom prst="rect">
            <a:avLst/>
          </a:prstGeom>
          <a:ln w="9525">
            <a:round/>
          </a:ln>
        </p:spPr>
        <p:txBody>
          <a:bodyPr lIns="91439" tIns="45719" rIns="91439" bIns="45719" anchor="t">
            <a:noAutofit/>
          </a:bodyPr>
          <a:lstStyle/>
          <a:p>
            <a:pPr/>
          </a:p>
        </p:txBody>
      </p:sp>
      <p:sp>
        <p:nvSpPr>
          <p:cNvPr id="84" name="Title Text"/>
          <p:cNvSpPr txBox="1"/>
          <p:nvPr>
            <p:ph type="title"/>
          </p:nvPr>
        </p:nvSpPr>
        <p:spPr>
          <a:prstGeom prst="rect">
            <a:avLst/>
          </a:prstGeom>
        </p:spPr>
        <p:txBody>
          <a:bodyPr/>
          <a:lstStyle/>
          <a:p>
            <a:pPr/>
            <a:r>
              <a:t>Title Text</a:t>
            </a:r>
          </a:p>
        </p:txBody>
      </p:sp>
      <p:sp>
        <p:nvSpPr>
          <p:cNvPr id="85" name="Body Level One…"/>
          <p:cNvSpPr txBox="1"/>
          <p:nvPr>
            <p:ph type="body" sz="half" idx="1"/>
          </p:nvPr>
        </p:nvSpPr>
        <p:spPr>
          <a:xfrm>
            <a:off x="952500" y="3797300"/>
            <a:ext cx="10909300" cy="8928100"/>
          </a:xfrm>
          <a:prstGeom prst="rect">
            <a:avLst/>
          </a:prstGeom>
        </p:spPr>
        <p:txBody>
          <a:bodyPr/>
          <a:lstStyle>
            <a:lvl1pPr marL="508000" indent="-508000">
              <a:spcBef>
                <a:spcPts val="2500"/>
              </a:spcBef>
              <a:buSzPct val="65000"/>
              <a:defRPr sz="4200"/>
            </a:lvl1pPr>
            <a:lvl2pPr marL="1016000" indent="-508000">
              <a:spcBef>
                <a:spcPts val="2500"/>
              </a:spcBef>
              <a:buSzPct val="65000"/>
              <a:defRPr sz="4200"/>
            </a:lvl2pPr>
            <a:lvl3pPr marL="1524000" indent="-508000">
              <a:spcBef>
                <a:spcPts val="2500"/>
              </a:spcBef>
              <a:buSzPct val="65000"/>
              <a:defRPr sz="4200"/>
            </a:lvl3pPr>
            <a:lvl4pPr marL="2032000" indent="-508000">
              <a:spcBef>
                <a:spcPts val="2500"/>
              </a:spcBef>
              <a:buSzPct val="65000"/>
              <a:defRPr sz="4200"/>
            </a:lvl4pPr>
            <a:lvl5pPr marL="2540000" indent="-508000">
              <a:spcBef>
                <a:spcPts val="2500"/>
              </a:spcBef>
              <a:buSzPct val="65000"/>
              <a:defRPr sz="4200"/>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93" name="Body Level One…"/>
          <p:cNvSpPr txBox="1"/>
          <p:nvPr>
            <p:ph type="body" idx="1"/>
          </p:nvPr>
        </p:nvSpPr>
        <p:spPr>
          <a:xfrm>
            <a:off x="952500" y="1778000"/>
            <a:ext cx="224790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sp>
        <p:nvSpPr>
          <p:cNvPr id="101" name="Black and white photo looking up at the suspension cables of a bridge with clouds in the background"/>
          <p:cNvSpPr/>
          <p:nvPr>
            <p:ph type="pic" sz="half" idx="21"/>
          </p:nvPr>
        </p:nvSpPr>
        <p:spPr>
          <a:xfrm>
            <a:off x="12232231" y="6024722"/>
            <a:ext cx="11497993" cy="8088517"/>
          </a:xfrm>
          <a:prstGeom prst="rect">
            <a:avLst/>
          </a:prstGeom>
          <a:ln w="9525">
            <a:round/>
          </a:ln>
        </p:spPr>
        <p:txBody>
          <a:bodyPr lIns="91439" tIns="45719" rIns="91439" bIns="45719" anchor="t">
            <a:noAutofit/>
          </a:bodyPr>
          <a:lstStyle/>
          <a:p>
            <a:pPr/>
          </a:p>
        </p:txBody>
      </p:sp>
      <p:sp>
        <p:nvSpPr>
          <p:cNvPr id="102" name="Black and white photo of the Zeeland Bridge in the Netherlands"/>
          <p:cNvSpPr/>
          <p:nvPr>
            <p:ph type="pic" sz="half" idx="22"/>
          </p:nvPr>
        </p:nvSpPr>
        <p:spPr>
          <a:xfrm>
            <a:off x="12349986" y="635000"/>
            <a:ext cx="11226801" cy="6807200"/>
          </a:xfrm>
          <a:prstGeom prst="rect">
            <a:avLst/>
          </a:prstGeom>
          <a:ln w="9525">
            <a:round/>
          </a:ln>
        </p:spPr>
        <p:txBody>
          <a:bodyPr lIns="91439" tIns="45719" rIns="91439" bIns="45719" anchor="t">
            <a:noAutofit/>
          </a:bodyPr>
          <a:lstStyle/>
          <a:p>
            <a:pPr/>
          </a:p>
        </p:txBody>
      </p:sp>
      <p:sp>
        <p:nvSpPr>
          <p:cNvPr id="103" name="Black and white photo of the underside of a bridge going over a river and against the sky "/>
          <p:cNvSpPr/>
          <p:nvPr>
            <p:ph type="pic" idx="23"/>
          </p:nvPr>
        </p:nvSpPr>
        <p:spPr>
          <a:xfrm>
            <a:off x="730989" y="-2438400"/>
            <a:ext cx="11050413" cy="16192500"/>
          </a:xfrm>
          <a:prstGeom prst="rect">
            <a:avLst/>
          </a:prstGeom>
          <a:ln w="9525">
            <a:round/>
          </a:ln>
        </p:spPr>
        <p:txBody>
          <a:bodyPr lIns="91439" tIns="45719" rIns="91439" bIns="45719" anchor="t">
            <a:noAutofit/>
          </a:bodyPr>
          <a:lstStyle/>
          <a:p>
            <a:pP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e"/>
          <p:cNvSpPr/>
          <p:nvPr/>
        </p:nvSpPr>
        <p:spPr>
          <a:xfrm>
            <a:off x="952500" y="30607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8890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Title Text"/>
          <p:cNvSpPr txBox="1"/>
          <p:nvPr>
            <p:ph type="title"/>
          </p:nvPr>
        </p:nvSpPr>
        <p:spPr>
          <a:xfrm>
            <a:off x="952500" y="1143000"/>
            <a:ext cx="22479000" cy="1663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Body Level One…"/>
          <p:cNvSpPr txBox="1"/>
          <p:nvPr>
            <p:ph type="body" idx="1"/>
          </p:nvPr>
        </p:nvSpPr>
        <p:spPr>
          <a:xfrm>
            <a:off x="952500" y="3695700"/>
            <a:ext cx="22479000" cy="8572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1976100" y="13017500"/>
            <a:ext cx="419100" cy="508000"/>
          </a:xfrm>
          <a:prstGeom prst="rect">
            <a:avLst/>
          </a:prstGeom>
          <a:ln w="12700">
            <a:miter lim="400000"/>
          </a:ln>
        </p:spPr>
        <p:txBody>
          <a:bodyPr wrap="none" lIns="50800" tIns="50800" rIns="50800" bIns="50800">
            <a:spAutoFit/>
          </a:bodyPr>
          <a:lstStyle>
            <a:lvl1pPr>
              <a:defRPr sz="2400">
                <a:solidFill>
                  <a:srgbClr val="4C4946"/>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1pPr>
      <a:lvl2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2pPr>
      <a:lvl3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3pPr>
      <a:lvl4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4pPr>
      <a:lvl5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5pPr>
      <a:lvl6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6pPr>
      <a:lvl7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7pPr>
      <a:lvl8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8pPr>
      <a:lvl9pPr marL="0" marR="0" indent="0" algn="ctr" defTabSz="825500" rtl="0" latinLnBrk="0">
        <a:lnSpc>
          <a:spcPct val="90000"/>
        </a:lnSpc>
        <a:spcBef>
          <a:spcPts val="2300"/>
        </a:spcBef>
        <a:spcAft>
          <a:spcPts val="0"/>
        </a:spcAft>
        <a:buClrTx/>
        <a:buSzTx/>
        <a:buFontTx/>
        <a:buNone/>
        <a:tabLst/>
        <a:defRPr b="0" baseline="0" cap="none" i="0" spc="0" strike="noStrike" sz="9800" u="none">
          <a:solidFill>
            <a:srgbClr val="D93E2B"/>
          </a:solidFill>
          <a:uFillTx/>
          <a:latin typeface="+mn-lt"/>
          <a:ea typeface="+mn-ea"/>
          <a:cs typeface="+mn-cs"/>
          <a:sym typeface="Bodoni SvtyTwo ITC TT-Book"/>
        </a:defRPr>
      </a:lvl9pPr>
    </p:titleStyle>
    <p:bodyStyle>
      <a:lvl1pPr marL="609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1pPr>
      <a:lvl2pPr marL="1219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2pPr>
      <a:lvl3pPr marL="1828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3pPr>
      <a:lvl4pPr marL="2438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4pPr>
      <a:lvl5pPr marL="30480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5pPr>
      <a:lvl6pPr marL="36576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6pPr>
      <a:lvl7pPr marL="42672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7pPr>
      <a:lvl8pPr marL="48768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8pPr>
      <a:lvl9pPr marL="5486400" marR="0" indent="-609600" algn="l" defTabSz="825500" rtl="0" latinLnBrk="0">
        <a:lnSpc>
          <a:spcPct val="100000"/>
        </a:lnSpc>
        <a:spcBef>
          <a:spcPts val="3400"/>
        </a:spcBef>
        <a:spcAft>
          <a:spcPts val="0"/>
        </a:spcAft>
        <a:buClr>
          <a:srgbClr val="929292"/>
        </a:buClr>
        <a:buSzPct val="60000"/>
        <a:buFont typeface="Zapf Dingbats"/>
        <a:buChar char="❖"/>
        <a:tabLst/>
        <a:defRPr b="0" baseline="0" cap="none" i="0" spc="0" strike="noStrike" sz="5000" u="none">
          <a:solidFill>
            <a:srgbClr val="414141"/>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latino"/>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Activity 1: Good practices and puzzles"/>
          <p:cNvSpPr txBox="1"/>
          <p:nvPr>
            <p:ph type="ctrTitle"/>
          </p:nvPr>
        </p:nvSpPr>
        <p:spPr>
          <a:prstGeom prst="rect">
            <a:avLst/>
          </a:prstGeom>
        </p:spPr>
        <p:txBody>
          <a:bodyPr/>
          <a:lstStyle/>
          <a:p>
            <a:pPr/>
            <a:r>
              <a:t>Activity 1: Good practices and puzzles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Good practices in mathematics"/>
          <p:cNvSpPr txBox="1"/>
          <p:nvPr>
            <p:ph type="title"/>
          </p:nvPr>
        </p:nvSpPr>
        <p:spPr>
          <a:prstGeom prst="rect">
            <a:avLst/>
          </a:prstGeom>
        </p:spPr>
        <p:txBody>
          <a:bodyPr/>
          <a:lstStyle/>
          <a:p>
            <a:pPr/>
            <a:r>
              <a:t>Good practices in mathematics </a:t>
            </a:r>
          </a:p>
        </p:txBody>
      </p:sp>
      <p:sp>
        <p:nvSpPr>
          <p:cNvPr id="207"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08"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a:p>
            <a:pPr algn="l">
              <a:defRPr>
                <a:solidFill>
                  <a:srgbClr val="FF4141"/>
                </a:solidFill>
              </a:defRPr>
            </a:pPr>
            <a:r>
              <a:t>But then the wine would be worth 9 dollars more than the bottle!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Good practices in mathematics"/>
          <p:cNvSpPr txBox="1"/>
          <p:nvPr>
            <p:ph type="title"/>
          </p:nvPr>
        </p:nvSpPr>
        <p:spPr>
          <a:prstGeom prst="rect">
            <a:avLst/>
          </a:prstGeom>
        </p:spPr>
        <p:txBody>
          <a:bodyPr/>
          <a:lstStyle/>
          <a:p>
            <a:pPr/>
            <a:r>
              <a:t>Good practices in mathematics </a:t>
            </a:r>
          </a:p>
        </p:txBody>
      </p:sp>
      <p:sp>
        <p:nvSpPr>
          <p:cNvPr id="211"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12"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a:p>
            <a:pPr algn="l">
              <a:defRPr>
                <a:solidFill>
                  <a:srgbClr val="FF4141"/>
                </a:solidFill>
              </a:defRPr>
            </a:pPr>
            <a:r>
              <a:t>But then the wine would be worth 9 dollars more than the bottle!</a:t>
            </a:r>
          </a:p>
        </p:txBody>
      </p:sp>
      <p:sp>
        <p:nvSpPr>
          <p:cNvPr id="213" name="Let W be the worth of the wine, and B the worth of the bottle.…"/>
          <p:cNvSpPr txBox="1"/>
          <p:nvPr/>
        </p:nvSpPr>
        <p:spPr>
          <a:xfrm>
            <a:off x="1072187" y="7264303"/>
            <a:ext cx="1114087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Let W be the worth of the wine, and B the worth of the bottle.</a:t>
            </a:r>
          </a:p>
          <a:p>
            <a:pPr algn="l"/>
            <a:r>
              <a:t>What we know:</a:t>
            </a:r>
          </a:p>
        </p:txBody>
      </p:sp>
      <p:sp>
        <p:nvSpPr>
          <p:cNvPr id="214" name="Equation"/>
          <p:cNvSpPr txBox="1"/>
          <p:nvPr/>
        </p:nvSpPr>
        <p:spPr>
          <a:xfrm>
            <a:off x="4490819" y="8635903"/>
            <a:ext cx="3903126" cy="131216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200" i="1">
                      <a:solidFill>
                        <a:srgbClr val="414040"/>
                      </a:solidFill>
                      <a:latin typeface="Cambria Math" panose="02040503050406030204" pitchFamily="18" charset="0"/>
                    </a:rPr>
                    <m:t>{</m:t>
                  </m:r>
                  <m:eqArr>
                    <m:eqArrPr>
                      <m:ctrlPr>
                        <a:rPr xmlns:a="http://schemas.openxmlformats.org/drawingml/2006/main" sz="4200" i="1">
                          <a:solidFill>
                            <a:srgbClr val="414040"/>
                          </a:solidFill>
                          <a:latin typeface="Cambria Math" panose="02040503050406030204" pitchFamily="18" charset="0"/>
                        </a:rPr>
                      </m:ctrlPr>
                    </m:eqArrPr>
                    <m:e>
                      <m:m>
                        <m:mPr>
                          <m:ctrlPr>
                            <a:rPr xmlns:a="http://schemas.openxmlformats.org/drawingml/2006/main" sz="4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200" i="1">
                                <a:solidFill>
                                  <a:srgbClr val="414040"/>
                                </a:solidFill>
                                <a:latin typeface="Cambria Math" panose="02040503050406030204" pitchFamily="18" charset="0"/>
                              </a:rPr>
                              <m:t>W</m:t>
                            </m:r>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B</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11</m:t>
                            </m:r>
                          </m:e>
                        </m:mr>
                        <m:mr>
                          <m:e>
                            <m:r>
                              <a:rPr xmlns:a="http://schemas.openxmlformats.org/drawingml/2006/main" sz="4200" i="1">
                                <a:solidFill>
                                  <a:srgbClr val="414040"/>
                                </a:solidFill>
                                <a:latin typeface="Cambria Math" panose="02040503050406030204" pitchFamily="18" charset="0"/>
                              </a:rPr>
                              <m:t>W</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B</m:t>
                            </m:r>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10</m:t>
                            </m:r>
                          </m:e>
                        </m:mr>
                      </m:m>
                    </m:e>
                  </m:eqArr>
                </m:oMath>
              </m:oMathPara>
            </a14:m>
            <a:endParaRPr sz="4200">
              <a:solidFill>
                <a:srgbClr val="414141"/>
              </a:solidFill>
            </a:endParaRPr>
          </a:p>
        </p:txBody>
      </p:sp>
      <p:sp>
        <p:nvSpPr>
          <p:cNvPr id="215" name="This system is easy to solve!"/>
          <p:cNvSpPr txBox="1"/>
          <p:nvPr/>
        </p:nvSpPr>
        <p:spPr>
          <a:xfrm>
            <a:off x="1218477" y="10340110"/>
            <a:ext cx="514548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This system is easy to solve!</a:t>
            </a:r>
          </a:p>
        </p:txBody>
      </p:sp>
      <p:sp>
        <p:nvSpPr>
          <p:cNvPr id="216" name="Equation"/>
          <p:cNvSpPr txBox="1"/>
          <p:nvPr/>
        </p:nvSpPr>
        <p:spPr>
          <a:xfrm>
            <a:off x="4387660" y="11269071"/>
            <a:ext cx="2446470" cy="131216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200" i="1">
                      <a:solidFill>
                        <a:srgbClr val="414040"/>
                      </a:solidFill>
                      <a:latin typeface="Cambria Math" panose="02040503050406030204" pitchFamily="18" charset="0"/>
                    </a:rPr>
                    <m:t>{</m:t>
                  </m:r>
                  <m:eqArr>
                    <m:eqArrPr>
                      <m:ctrlPr>
                        <a:rPr xmlns:a="http://schemas.openxmlformats.org/drawingml/2006/main" sz="4200" i="1">
                          <a:solidFill>
                            <a:srgbClr val="414040"/>
                          </a:solidFill>
                          <a:latin typeface="Cambria Math" panose="02040503050406030204" pitchFamily="18" charset="0"/>
                        </a:rPr>
                      </m:ctrlPr>
                    </m:eqArrPr>
                    <m:e>
                      <m:m>
                        <m:mPr>
                          <m:ctrlPr>
                            <a:rPr xmlns:a="http://schemas.openxmlformats.org/drawingml/2006/main" sz="4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200" i="1">
                                <a:solidFill>
                                  <a:srgbClr val="414040"/>
                                </a:solidFill>
                                <a:latin typeface="Cambria Math" panose="02040503050406030204" pitchFamily="18" charset="0"/>
                              </a:rPr>
                              <m:t>B</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0.5</m:t>
                            </m:r>
                          </m:e>
                        </m:mr>
                        <m:mr>
                          <m:e>
                            <m:r>
                              <a:rPr xmlns:a="http://schemas.openxmlformats.org/drawingml/2006/main" sz="4200" i="1">
                                <a:solidFill>
                                  <a:srgbClr val="414040"/>
                                </a:solidFill>
                                <a:latin typeface="Cambria Math" panose="02040503050406030204" pitchFamily="18" charset="0"/>
                              </a:rPr>
                              <m:t>W</m:t>
                            </m:r>
                          </m:e>
                          <m:e>
                            <m:r>
                              <a:rPr xmlns:a="http://schemas.openxmlformats.org/drawingml/2006/main" sz="4200" i="1">
                                <a:solidFill>
                                  <a:srgbClr val="414040"/>
                                </a:solidFill>
                                <a:latin typeface="Cambria Math" panose="02040503050406030204" pitchFamily="18" charset="0"/>
                              </a:rPr>
                              <m:t>=</m:t>
                            </m:r>
                            <m:r>
                              <a:rPr xmlns:a="http://schemas.openxmlformats.org/drawingml/2006/main" sz="4200" i="1">
                                <a:solidFill>
                                  <a:srgbClr val="414040"/>
                                </a:solidFill>
                                <a:latin typeface="Cambria Math" panose="02040503050406030204" pitchFamily="18" charset="0"/>
                              </a:rPr>
                              <m:t>10.5</m:t>
                            </m:r>
                          </m:e>
                        </m:mr>
                      </m:m>
                    </m:e>
                  </m:eqArr>
                </m:oMath>
              </m:oMathPara>
            </a14:m>
            <a:endParaRPr sz="4200">
              <a:solidFill>
                <a:srgbClr val="414141"/>
              </a:solidFill>
            </a:endParaRPr>
          </a:p>
        </p:txBody>
      </p:sp>
      <p:sp>
        <p:nvSpPr>
          <p:cNvPr id="217" name="B+10+B=11…"/>
          <p:cNvSpPr txBox="1"/>
          <p:nvPr/>
        </p:nvSpPr>
        <p:spPr>
          <a:xfrm>
            <a:off x="14313684" y="8813606"/>
            <a:ext cx="2140149"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B+10+B=11</a:t>
            </a:r>
          </a:p>
          <a:p>
            <a:pPr/>
            <a:r>
              <a:t>B+B=1</a:t>
            </a:r>
          </a:p>
          <a:p>
            <a:pPr/>
            <a:r>
              <a:t>2B=1</a:t>
            </a:r>
          </a:p>
          <a:p>
            <a:pPr/>
            <a:r>
              <a:t>B=1/2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Logic Puzzles"/>
          <p:cNvSpPr txBox="1"/>
          <p:nvPr>
            <p:ph type="title"/>
          </p:nvPr>
        </p:nvSpPr>
        <p:spPr>
          <a:prstGeom prst="rect">
            <a:avLst/>
          </a:prstGeom>
        </p:spPr>
        <p:txBody>
          <a:bodyPr/>
          <a:lstStyle/>
          <a:p>
            <a:pPr/>
            <a:r>
              <a:t>Logic Puzzles</a:t>
            </a:r>
          </a:p>
        </p:txBody>
      </p:sp>
      <p:sp>
        <p:nvSpPr>
          <p:cNvPr id="220" name="The puzzles are set on a fictional island, Smullyan’s island, where all inhabitants are either knights, who always tell the truth, or knaves, who always lie.…"/>
          <p:cNvSpPr txBox="1"/>
          <p:nvPr/>
        </p:nvSpPr>
        <p:spPr>
          <a:xfrm>
            <a:off x="711363" y="3417059"/>
            <a:ext cx="22977195"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a:solidFill>
                  <a:srgbClr val="202122"/>
                </a:solidFill>
              </a:defRPr>
            </a:pPr>
            <a:r>
              <a:t>The puzzles are set on a fictional island, Smullyan’s island, where all inhabitants are either </a:t>
            </a:r>
            <a:r>
              <a:rPr b="1">
                <a:solidFill>
                  <a:srgbClr val="FF2122"/>
                </a:solidFill>
              </a:rPr>
              <a:t>knights</a:t>
            </a:r>
            <a:r>
              <a:t>, who always </a:t>
            </a:r>
            <a:r>
              <a:rPr b="1" i="1">
                <a:solidFill>
                  <a:srgbClr val="FF2122"/>
                </a:solidFill>
              </a:rPr>
              <a:t>tell the truth</a:t>
            </a:r>
            <a:r>
              <a:t>, or </a:t>
            </a:r>
            <a:r>
              <a:rPr b="1">
                <a:solidFill>
                  <a:srgbClr val="2021FF"/>
                </a:solidFill>
              </a:rPr>
              <a:t>knaves</a:t>
            </a:r>
            <a:r>
              <a:t>, who always </a:t>
            </a:r>
            <a:r>
              <a:rPr b="1" i="1">
                <a:solidFill>
                  <a:srgbClr val="2021FF"/>
                </a:solidFill>
              </a:rPr>
              <a:t>lie</a:t>
            </a:r>
            <a:r>
              <a:t>. </a:t>
            </a:r>
          </a:p>
          <a:p>
            <a:pPr algn="l" defTabSz="457200">
              <a:defRPr>
                <a:solidFill>
                  <a:srgbClr val="202122"/>
                </a:solidFill>
              </a:defRPr>
            </a:pPr>
          </a:p>
          <a:p>
            <a:pPr algn="l" defTabSz="457200">
              <a:defRPr>
                <a:solidFill>
                  <a:srgbClr val="202122"/>
                </a:solidFill>
              </a:defRPr>
            </a:pPr>
            <a:r>
              <a:t>The puzzles involve a visitor to the island who meets small groups of inhabitants. The aim is for the visitor to deduce the inhabitants' type from their statements (</a:t>
            </a:r>
            <a:r>
              <a:rPr i="1"/>
              <a:t>the visitor cannot ask questions</a:t>
            </a:r>
            <a:r>
              <a:t>)</a:t>
            </a:r>
          </a:p>
        </p:txBody>
      </p:sp>
      <p:sp>
        <p:nvSpPr>
          <p:cNvPr id="221" name="Example:…"/>
          <p:cNvSpPr txBox="1"/>
          <p:nvPr/>
        </p:nvSpPr>
        <p:spPr>
          <a:xfrm>
            <a:off x="746908" y="7004453"/>
            <a:ext cx="23250107"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1" i="1"/>
            </a:pPr>
            <a:r>
              <a:t>Example: </a:t>
            </a:r>
          </a:p>
          <a:p>
            <a:pPr algn="l"/>
            <a:r>
              <a:t>Let John and Bill be two inhabitants of the island. John says, "We are the same kind," but Bill says, "We are of different kinds.” Can you find out what types John and Bill are?</a:t>
            </a:r>
          </a:p>
        </p:txBody>
      </p:sp>
      <p:sp>
        <p:nvSpPr>
          <p:cNvPr id="222" name="How to solve such puzzles?"/>
          <p:cNvSpPr txBox="1"/>
          <p:nvPr/>
        </p:nvSpPr>
        <p:spPr>
          <a:xfrm>
            <a:off x="8193635" y="9700782"/>
            <a:ext cx="5081390"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lvl1pPr>
          </a:lstStyle>
          <a:p>
            <a:pPr/>
            <a:r>
              <a:t>How to solve such puzzles?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25"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5120698"/>
                <a:gridCol w="5120698"/>
                <a:gridCol w="5120698"/>
                <a:gridCol w="512069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28"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31"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74196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Let John and Bill be two inhabitant of the island. John says, &quot;We are the same kind,&quot; but Bill says, &quot;We are of different kind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"We are the same kind," but Bill says, "We are of different kinds.” Can you find out what types John and Bill are?</a:t>
            </a:r>
          </a:p>
        </p:txBody>
      </p:sp>
      <p:graphicFrame>
        <p:nvGraphicFramePr>
          <p:cNvPr id="234"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74196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
        <p:nvSpPr>
          <p:cNvPr id="235" name="John is a knave and Bill is a knight"/>
          <p:cNvSpPr txBox="1"/>
          <p:nvPr/>
        </p:nvSpPr>
        <p:spPr>
          <a:xfrm>
            <a:off x="14702609" y="11439756"/>
            <a:ext cx="646112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is a knave and Bill is a knight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237"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
        <p:nvSpPr>
          <p:cNvPr id="238" name="Let John and Bill be two inhabitant of the island. John says, “I and Bill are not of the same kind,&quot;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and Bill are not of the same kind," but Bill says, “of John and I, exactly one is a knight.” Can you find out what types John and Bill are?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Let John and Bill be two inhabitant of the island. John says, “I and Bill are not of the same kind,&quot;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and Bill are not of the same kind," but Bill says, “of John and I, exactly one is a knight.” Can you find out what types John and Bill are?</a:t>
            </a:r>
          </a:p>
        </p:txBody>
      </p:sp>
      <p:graphicFrame>
        <p:nvGraphicFramePr>
          <p:cNvPr id="241" name="Table"/>
          <p:cNvGraphicFramePr/>
          <p:nvPr/>
        </p:nvGraphicFramePr>
        <p:xfrm>
          <a:off x="1446477" y="3504101"/>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9320624"/>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bl>
          </a:graphicData>
        </a:graphic>
      </p:graphicFrame>
      <p:sp>
        <p:nvSpPr>
          <p:cNvPr id="242" name="John and Bill are knaves"/>
          <p:cNvSpPr txBox="1"/>
          <p:nvPr/>
        </p:nvSpPr>
        <p:spPr>
          <a:xfrm>
            <a:off x="15666023" y="11439756"/>
            <a:ext cx="4534298"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and Bill are knaves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Let John and Bill be two inhabitants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inhabitants of the island. John says, “I am a knight or Bill is a knave,” but Bill says, “of John and I, exactly one is a knight.” Can you find out what types John and Bill are?</a:t>
            </a:r>
          </a:p>
        </p:txBody>
      </p:sp>
      <p:graphicFrame>
        <p:nvGraphicFramePr>
          <p:cNvPr id="245"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Mathematical symbols"/>
          <p:cNvSpPr txBox="1"/>
          <p:nvPr>
            <p:ph type="title"/>
          </p:nvPr>
        </p:nvSpPr>
        <p:spPr>
          <a:prstGeom prst="rect">
            <a:avLst/>
          </a:prstGeom>
        </p:spPr>
        <p:txBody>
          <a:bodyPr/>
          <a:lstStyle/>
          <a:p>
            <a:pPr/>
            <a:r>
              <a:t>Mathematical symbols</a:t>
            </a:r>
          </a:p>
        </p:txBody>
      </p:sp>
      <p:sp>
        <p:nvSpPr>
          <p:cNvPr id="140" name="Equation"/>
          <p:cNvSpPr txBox="1"/>
          <p:nvPr/>
        </p:nvSpPr>
        <p:spPr>
          <a:xfrm>
            <a:off x="1859313" y="4204425"/>
            <a:ext cx="11722224" cy="299171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800" i="1">
                          <a:solidFill>
                            <a:srgbClr val="414040"/>
                          </a:solidFill>
                          <a:latin typeface="Cambria Math" panose="02040503050406030204" pitchFamily="18" charset="0"/>
                        </a:rPr>
                      </m:ctrlPr>
                      <m:baseJc m:val="center"/>
                      <m:plcHide m:val="on"/>
                      <m:mcs>
                        <m:mc>
                          <m:mcPr>
                            <m:count m:val="2"/>
                            <m:mcJc m:val="center"/>
                          </m:mcPr>
                        </m:mc>
                      </m:mcs>
                    </m:mPr>
                    <m:mr>
                      <m:e>
                        <m:r>
                          <m:rPr>
                            <m:sty m:val="p"/>
                            <m:scr m:val="double-struck"/>
                          </m:rPr>
                          <a:rPr xmlns:a="http://schemas.openxmlformats.org/drawingml/2006/main" sz="4800" i="1">
                            <a:solidFill>
                              <a:srgbClr val="414040"/>
                            </a:solidFill>
                            <a:latin typeface="Cambria Math" panose="02040503050406030204" pitchFamily="18" charset="0"/>
                          </a:rPr>
                          <m:t>N</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natural numbers</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1,2,3,...</m:t>
                        </m:r>
                      </m:e>
                    </m:mr>
                    <m:mr>
                      <m:e>
                        <m:r>
                          <m:rPr>
                            <m:sty m:val="p"/>
                            <m:scr m:val="double-struck"/>
                          </m:rPr>
                          <a:rPr xmlns:a="http://schemas.openxmlformats.org/drawingml/2006/main" sz="4800" i="1">
                            <a:solidFill>
                              <a:srgbClr val="414040"/>
                            </a:solidFill>
                            <a:latin typeface="Cambria Math" panose="02040503050406030204" pitchFamily="18" charset="0"/>
                          </a:rPr>
                          <m:t>Z</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Integers</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3,</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2,</m:t>
                        </m:r>
                        <m:r>
                          <a:rPr xmlns:a="http://schemas.openxmlformats.org/drawingml/2006/main" sz="4800" i="1">
                            <a:solidFill>
                              <a:srgbClr val="414040"/>
                            </a:solidFill>
                            <a:latin typeface="Cambria Math" panose="02040503050406030204" pitchFamily="18" charset="0"/>
                          </a:rPr>
                          <m:t>-</m:t>
                        </m:r>
                        <m:r>
                          <a:rPr xmlns:a="http://schemas.openxmlformats.org/drawingml/2006/main" sz="4800" i="1">
                            <a:solidFill>
                              <a:srgbClr val="414040"/>
                            </a:solidFill>
                            <a:latin typeface="Cambria Math" panose="02040503050406030204" pitchFamily="18" charset="0"/>
                          </a:rPr>
                          <m:t>1,0,1,2,3,...</m:t>
                        </m:r>
                      </m:e>
                    </m:mr>
                    <m:mr>
                      <m:e>
                        <m:r>
                          <m:rPr>
                            <m:sty m:val="p"/>
                            <m:scr m:val="double-struck"/>
                          </m:rPr>
                          <a:rPr xmlns:a="http://schemas.openxmlformats.org/drawingml/2006/main" sz="4800" i="1">
                            <a:solidFill>
                              <a:srgbClr val="414040"/>
                            </a:solidFill>
                            <a:latin typeface="Cambria Math" panose="02040503050406030204" pitchFamily="18" charset="0"/>
                          </a:rPr>
                          <m:t>Q</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rational numbers</m:t>
                        </m:r>
                      </m:e>
                    </m:mr>
                    <m:mr>
                      <m:e>
                        <m:r>
                          <m:rPr>
                            <m:sty m:val="p"/>
                            <m:scr m:val="double-struck"/>
                          </m:rPr>
                          <a:rPr xmlns:a="http://schemas.openxmlformats.org/drawingml/2006/main" sz="4800" i="1">
                            <a:solidFill>
                              <a:srgbClr val="414040"/>
                            </a:solidFill>
                            <a:latin typeface="Cambria Math" panose="02040503050406030204" pitchFamily="18" charset="0"/>
                          </a:rPr>
                          <m:t>R</m:t>
                        </m:r>
                      </m:e>
                      <m:e>
                        <m:r>
                          <a:rPr xmlns:a="http://schemas.openxmlformats.org/drawingml/2006/main" sz="4800" i="1">
                            <a:solidFill>
                              <a:srgbClr val="414040"/>
                            </a:solidFill>
                            <a:latin typeface="Cambria Math" panose="02040503050406030204" pitchFamily="18" charset="0"/>
                          </a:rPr>
                          <m:t>:</m:t>
                        </m:r>
                        <m:r>
                          <m:rPr>
                            <m:nor/>
                          </m:rPr>
                          <a:rPr xmlns:a="http://schemas.openxmlformats.org/drawingml/2006/main" sz="4800" i="1">
                            <a:solidFill>
                              <a:srgbClr val="414040"/>
                            </a:solidFill>
                            <a:latin typeface="Cambria Math" panose="02040503050406030204" pitchFamily="18" charset="0"/>
                          </a:rPr>
                          <m:t>set of real numbers</m:t>
                        </m:r>
                      </m:e>
                    </m:mr>
                  </m:m>
                </m:oMath>
              </m:oMathPara>
            </a14:m>
            <a:endParaRPr sz="4800">
              <a:solidFill>
                <a:srgbClr val="414141"/>
              </a:solidFill>
            </a:endParaRPr>
          </a:p>
        </p:txBody>
      </p:sp>
      <p:sp>
        <p:nvSpPr>
          <p:cNvPr id="141" name="Set of Numbers"/>
          <p:cNvSpPr txBox="1"/>
          <p:nvPr/>
        </p:nvSpPr>
        <p:spPr>
          <a:xfrm>
            <a:off x="1618064" y="3156312"/>
            <a:ext cx="3118800"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3500">
                <a:solidFill>
                  <a:schemeClr val="accent5">
                    <a:hueOff val="-411174"/>
                    <a:satOff val="4030"/>
                    <a:lumOff val="-29867"/>
                  </a:schemeClr>
                </a:solidFill>
              </a:defRPr>
            </a:lvl1pPr>
          </a:lstStyle>
          <a:p>
            <a:pPr/>
            <a:r>
              <a:t>Set of Numbers</a:t>
            </a:r>
          </a:p>
        </p:txBody>
      </p:sp>
      <p:sp>
        <p:nvSpPr>
          <p:cNvPr id="142" name="Set of Operations"/>
          <p:cNvSpPr txBox="1"/>
          <p:nvPr/>
        </p:nvSpPr>
        <p:spPr>
          <a:xfrm>
            <a:off x="1493207" y="7545747"/>
            <a:ext cx="3596941"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3500">
                <a:solidFill>
                  <a:schemeClr val="accent5">
                    <a:hueOff val="-411174"/>
                    <a:satOff val="4030"/>
                    <a:lumOff val="-29867"/>
                  </a:schemeClr>
                </a:solidFill>
              </a:defRPr>
            </a:lvl1pPr>
          </a:lstStyle>
          <a:p>
            <a:pPr/>
            <a:r>
              <a:t>Set of Operations</a:t>
            </a:r>
          </a:p>
        </p:txBody>
      </p:sp>
      <p:sp>
        <p:nvSpPr>
          <p:cNvPr id="143" name="Equation"/>
          <p:cNvSpPr txBox="1"/>
          <p:nvPr/>
        </p:nvSpPr>
        <p:spPr>
          <a:xfrm>
            <a:off x="1342657" y="8593860"/>
            <a:ext cx="4378840" cy="475765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9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addition</m:t>
                        </m:r>
                      </m:e>
                    </m:mr>
                    <m:mr>
                      <m:e>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substration</m:t>
                        </m:r>
                      </m:e>
                    </m:mr>
                    <m:mr>
                      <m:e>
                        <m:r>
                          <a:rPr xmlns:a="http://schemas.openxmlformats.org/drawingml/2006/main" sz="3900" i="1">
                            <a:solidFill>
                              <a:srgbClr val="414040"/>
                            </a:solidFill>
                            <a:latin typeface="Cambria Math" panose="02040503050406030204" pitchFamily="18" charset="0"/>
                          </a:rPr>
                          <m:t>x</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multiplication</m:t>
                        </m:r>
                      </m:e>
                    </m:mr>
                    <m:mr>
                      <m:e>
                        <m:r>
                          <a:rPr xmlns:a="http://schemas.openxmlformats.org/drawingml/2006/main" sz="3900" i="1">
                            <a:solidFill>
                              <a:srgbClr val="414040"/>
                            </a:solidFill>
                            <a:latin typeface="Cambria Math" panose="02040503050406030204" pitchFamily="18" charset="0"/>
                          </a:rPr>
                          <m:t>/</m:t>
                        </m:r>
                        <m:r>
                          <a:rPr xmlns:a="http://schemas.openxmlformats.org/drawingml/2006/main" sz="3900" i="1">
                            <a:solidFill>
                              <a:srgbClr val="414040"/>
                            </a:solidFill>
                            <a:latin typeface="Cambria Math" panose="02040503050406030204" pitchFamily="18" charset="0"/>
                          </a:rPr>
                          <m:t>o</m:t>
                        </m:r>
                        <m:r>
                          <a:rPr xmlns:a="http://schemas.openxmlformats.org/drawingml/2006/main" sz="3900" i="1">
                            <a:solidFill>
                              <a:srgbClr val="414040"/>
                            </a:solidFill>
                            <a:latin typeface="Cambria Math" panose="02040503050406030204" pitchFamily="18" charset="0"/>
                          </a:rPr>
                          <m:t>r</m:t>
                        </m:r>
                        <m:r>
                          <a:rPr xmlns:a="http://schemas.openxmlformats.org/drawingml/2006/main" sz="3900" i="1">
                            <a:solidFill>
                              <a:srgbClr val="414040"/>
                            </a:solidFill>
                            <a:latin typeface="Cambria Math" panose="02040503050406030204" pitchFamily="18" charset="0"/>
                          </a:rPr>
                          <m:t>-</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division</m:t>
                        </m:r>
                      </m:e>
                    </m:mr>
                    <m:mr>
                      <m:e>
                        <m:rad>
                          <m:radPr>
                            <m:ctrlPr>
                              <a:rPr xmlns:a="http://schemas.openxmlformats.org/drawingml/2006/main" sz="3900" i="1">
                                <a:solidFill>
                                  <a:srgbClr val="414040"/>
                                </a:solidFill>
                                <a:latin typeface="Cambria Math" panose="02040503050406030204" pitchFamily="18" charset="0"/>
                              </a:rPr>
                            </m:ctrlPr>
                            <m:degHide m:val="on"/>
                          </m:radPr>
                          <m:deg>
                            <m:argPr>
                              <m:scrLvl m:val="0"/>
                            </m:argPr>
                          </m:deg>
                          <m:e>
                            <m:argPr>
                              <m:scrLvl m:val="0"/>
                            </m:argPr>
                          </m:e>
                        </m:rad>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square root</m:t>
                        </m:r>
                      </m:e>
                    </m:mr>
                    <m:mr>
                      <m:e>
                        <m:r>
                          <m:rPr>
                            <m:sty m:val="p"/>
                          </m:rPr>
                          <a:rPr xmlns:a="http://schemas.openxmlformats.org/drawingml/2006/main" sz="3900" i="1">
                            <a:solidFill>
                              <a:srgbClr val="414040"/>
                            </a:solidFill>
                            <a:latin typeface="Cambria Math" panose="02040503050406030204" pitchFamily="18" charset="0"/>
                          </a:rPr>
                          <m:t>exp</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exponential</m:t>
                        </m:r>
                      </m:e>
                    </m:mr>
                    <m:mr>
                      <m:e>
                        <m:r>
                          <m:rPr>
                            <m:sty m:val="p"/>
                          </m:rPr>
                          <a:rPr xmlns:a="http://schemas.openxmlformats.org/drawingml/2006/main" sz="3900" i="1">
                            <a:solidFill>
                              <a:srgbClr val="414040"/>
                            </a:solidFill>
                            <a:latin typeface="Cambria Math" panose="02040503050406030204" pitchFamily="18" charset="0"/>
                          </a:rPr>
                          <m:t>log</m:t>
                        </m:r>
                      </m:e>
                      <m:e>
                        <m:r>
                          <a:rPr xmlns:a="http://schemas.openxmlformats.org/drawingml/2006/main" sz="3900" i="1">
                            <a:solidFill>
                              <a:srgbClr val="414040"/>
                            </a:solidFill>
                            <a:latin typeface="Cambria Math" panose="02040503050406030204" pitchFamily="18" charset="0"/>
                          </a:rPr>
                          <m:t>:</m:t>
                        </m:r>
                        <m:r>
                          <m:rPr>
                            <m:nor/>
                          </m:rPr>
                          <a:rPr xmlns:a="http://schemas.openxmlformats.org/drawingml/2006/main" sz="3900" i="1">
                            <a:solidFill>
                              <a:srgbClr val="414040"/>
                            </a:solidFill>
                            <a:latin typeface="Cambria Math" panose="02040503050406030204" pitchFamily="18" charset="0"/>
                          </a:rPr>
                          <m:t>logarithm</m:t>
                        </m:r>
                      </m:e>
                    </m:mr>
                  </m:m>
                </m:oMath>
              </m:oMathPara>
            </a14:m>
            <a:endParaRPr sz="3900">
              <a:solidFill>
                <a:srgbClr val="414141"/>
              </a:solidFill>
            </a:endParaR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et John and Bill be two inhabitant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am a knight or Bill is a knave,” but Bill says, “of John and I, exactly one is a knight.” Can you find out what types John and Bill are?</a:t>
            </a:r>
          </a:p>
        </p:txBody>
      </p:sp>
      <p:graphicFrame>
        <p:nvGraphicFramePr>
          <p:cNvPr id="248"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998228"/>
                <a:gridCol w="3998228"/>
                <a:gridCol w="3998228"/>
                <a:gridCol w="3998228"/>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Let John and Bill be two inhabitant of the island. John says, “I am a knight or Bill is a knave,” but Bill says, “of John and I, exactly one is a knight.”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 of the island. John says, “I am a knight or Bill is a knave,” but Bill says, “of John and I, exactly one is a knight.” Can you find out what types John and Bill are?</a:t>
            </a:r>
          </a:p>
        </p:txBody>
      </p:sp>
      <p:graphicFrame>
        <p:nvGraphicFramePr>
          <p:cNvPr id="251" name="Table"/>
          <p:cNvGraphicFramePr/>
          <p:nvPr/>
        </p:nvGraphicFramePr>
        <p:xfrm>
          <a:off x="1067579" y="3452954"/>
          <a:ext cx="15992914"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9216785"/>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tell the truth</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John is a knave that would tell the truth</a:t>
                      </a:r>
                    </a:p>
                  </a:txBody>
                  <a:tcPr marL="50800" marR="50800" marT="50800" marB="50800" anchor="ctr" anchorCtr="0" horzOverflow="overflow"/>
                </a:tc>
              </a:tr>
            </a:tbl>
          </a:graphicData>
        </a:graphic>
      </p:graphicFrame>
      <p:sp>
        <p:nvSpPr>
          <p:cNvPr id="252" name="John is a knave and Bill is a knight"/>
          <p:cNvSpPr txBox="1"/>
          <p:nvPr/>
        </p:nvSpPr>
        <p:spPr>
          <a:xfrm>
            <a:off x="14702609" y="11439756"/>
            <a:ext cx="646112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John is a knave and Bill is a knight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Let John and Bill be two inhabitants of the island. John says something, but I can’t hear what he says. Bill says, “We are both knaves” Can you find out what types John and Bill are?"/>
          <p:cNvSpPr txBox="1"/>
          <p:nvPr/>
        </p:nvSpPr>
        <p:spPr>
          <a:xfrm>
            <a:off x="657402" y="1568340"/>
            <a:ext cx="23250107"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Let John and Bill be two inhabitants of the island. John says something, but I can’t hear what he says. Bill says, “We are both knaves” Can you find out what types John and Bill are?</a:t>
            </a:r>
          </a:p>
        </p:txBody>
      </p:sp>
      <p:graphicFrame>
        <p:nvGraphicFramePr>
          <p:cNvPr id="255" name="Table"/>
          <p:cNvGraphicFramePr/>
          <p:nvPr/>
        </p:nvGraphicFramePr>
        <p:xfrm>
          <a:off x="2435742" y="3516887"/>
          <a:ext cx="15992915" cy="7387475"/>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198582"/>
                <a:gridCol w="3198582"/>
                <a:gridCol w="3198582"/>
                <a:gridCol w="3198582"/>
                <a:gridCol w="7115051"/>
              </a:tblGrid>
              <a:tr h="1477494">
                <a:tc>
                  <a:txBody>
                    <a:bodyPr/>
                    <a:lstStyle/>
                    <a:p>
                      <a:pPr defTabSz="914400">
                        <a:defRPr sz="1800">
                          <a:solidFill>
                            <a:srgbClr val="000000"/>
                          </a:solidFill>
                        </a:defRPr>
                      </a:pPr>
                      <a:r>
                        <a:rPr sz="3600">
                          <a:solidFill>
                            <a:srgbClr val="FFFFFF"/>
                          </a:solidFill>
                        </a:rPr>
                        <a:t>John</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John’s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Bill’s statement</a:t>
                      </a:r>
                    </a:p>
                  </a:txBody>
                  <a:tcPr marL="50800" marR="50800" marT="50800" marB="50800" anchor="ctr" anchorCtr="0" horzOverflow="overflow"/>
                </a:tc>
                <a:tc>
                  <a:txBody>
                    <a:bodyPr/>
                    <a:lstStyle/>
                    <a:p>
                      <a:pPr defTabSz="914400">
                        <a:defRPr sz="1800">
                          <a:solidFill>
                            <a:srgbClr val="000000"/>
                          </a:solidFill>
                        </a:defRPr>
                      </a:pPr>
                      <a:r>
                        <a:rPr sz="3600">
                          <a:solidFill>
                            <a:srgbClr val="FFFFFF"/>
                          </a:solidFill>
                        </a:rPr>
                        <a:t>Validity</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Yes</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Knight</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FALSE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knight that would lie</a:t>
                      </a:r>
                    </a:p>
                  </a:txBody>
                  <a:tcPr marL="50800" marR="50800" marT="50800" marB="50800" anchor="ctr" anchorCtr="0" horzOverflow="overflow"/>
                </a:tc>
              </a:tr>
              <a:tr h="1477494">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Knave</a:t>
                      </a:r>
                    </a:p>
                  </a:txBody>
                  <a:tcPr marL="50800" marR="50800" marT="50800" marB="50800" anchor="ctr" anchorCtr="0" horzOverflow="overflow"/>
                </a:tc>
                <a:tc>
                  <a:txBody>
                    <a:bodyPr/>
                    <a:lstStyle/>
                    <a:p>
                      <a:pPr defTabSz="914400">
                        <a:defRPr sz="3600"/>
                      </a:pP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TRUE</a:t>
                      </a:r>
                    </a:p>
                  </a:txBody>
                  <a:tcPr marL="50800" marR="50800" marT="50800" marB="50800" anchor="ctr" anchorCtr="0" horzOverflow="overflow"/>
                </a:tc>
                <a:tc>
                  <a:txBody>
                    <a:bodyPr/>
                    <a:lstStyle/>
                    <a:p>
                      <a:pPr defTabSz="914400">
                        <a:defRPr sz="1800">
                          <a:solidFill>
                            <a:srgbClr val="000000"/>
                          </a:solidFill>
                        </a:defRPr>
                      </a:pPr>
                      <a:r>
                        <a:rPr sz="3600">
                          <a:solidFill>
                            <a:srgbClr val="414141"/>
                          </a:solidFill>
                        </a:rPr>
                        <a:t>No: Bill is a knave that would lie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Good practices in mathematics"/>
          <p:cNvSpPr txBox="1"/>
          <p:nvPr>
            <p:ph type="title"/>
          </p:nvPr>
        </p:nvSpPr>
        <p:spPr>
          <a:prstGeom prst="rect">
            <a:avLst/>
          </a:prstGeom>
        </p:spPr>
        <p:txBody>
          <a:bodyPr/>
          <a:lstStyle/>
          <a:p>
            <a:pPr/>
            <a:r>
              <a:t>Good practices in mathematics</a:t>
            </a:r>
          </a:p>
        </p:txBody>
      </p:sp>
      <p:sp>
        <p:nvSpPr>
          <p:cNvPr id="146" name="Solve"/>
          <p:cNvSpPr txBox="1"/>
          <p:nvPr/>
        </p:nvSpPr>
        <p:spPr>
          <a:xfrm>
            <a:off x="1714071" y="3060700"/>
            <a:ext cx="1955007"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i="1" sz="5600"/>
              <a:t>Solve</a:t>
            </a:r>
            <a:r>
              <a:t> </a:t>
            </a:r>
          </a:p>
        </p:txBody>
      </p:sp>
      <p:sp>
        <p:nvSpPr>
          <p:cNvPr id="147" name="Equation"/>
          <p:cNvSpPr txBox="1"/>
          <p:nvPr/>
        </p:nvSpPr>
        <p:spPr>
          <a:xfrm>
            <a:off x="6512202" y="3060700"/>
            <a:ext cx="2831590" cy="94034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p>
                    <m:e>
                      <m:r>
                        <a:rPr xmlns:a="http://schemas.openxmlformats.org/drawingml/2006/main" sz="8600" i="1">
                          <a:solidFill>
                            <a:srgbClr val="414040"/>
                          </a:solidFill>
                          <a:latin typeface="Cambria Math" panose="02040503050406030204" pitchFamily="18" charset="0"/>
                        </a:rPr>
                        <m:t>x</m:t>
                      </m:r>
                    </m:e>
                    <m:sup>
                      <m:r>
                        <a:rPr xmlns:a="http://schemas.openxmlformats.org/drawingml/2006/main" sz="8600" i="1">
                          <a:solidFill>
                            <a:srgbClr val="414040"/>
                          </a:solidFill>
                          <a:latin typeface="Cambria Math" panose="02040503050406030204" pitchFamily="18" charset="0"/>
                        </a:rPr>
                        <m:t>2</m:t>
                      </m:r>
                    </m:sup>
                  </m:sSup>
                  <m:r>
                    <a:rPr xmlns:a="http://schemas.openxmlformats.org/drawingml/2006/main" sz="8600" i="1">
                      <a:solidFill>
                        <a:srgbClr val="414040"/>
                      </a:solidFill>
                      <a:latin typeface="Cambria Math" panose="02040503050406030204" pitchFamily="18" charset="0"/>
                    </a:rPr>
                    <m:t>=</m:t>
                  </m:r>
                  <m:r>
                    <a:rPr xmlns:a="http://schemas.openxmlformats.org/drawingml/2006/main" sz="8600" i="1">
                      <a:solidFill>
                        <a:srgbClr val="414040"/>
                      </a:solidFill>
                      <a:latin typeface="Cambria Math" panose="02040503050406030204" pitchFamily="18" charset="0"/>
                    </a:rPr>
                    <m:t>2</m:t>
                  </m:r>
                </m:oMath>
              </m:oMathPara>
            </a14:m>
            <a:endParaRPr sz="8600">
              <a:solidFill>
                <a:srgbClr val="414141"/>
              </a:solidFill>
            </a:endParaR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Good practices in mathematics"/>
          <p:cNvSpPr txBox="1"/>
          <p:nvPr>
            <p:ph type="title"/>
          </p:nvPr>
        </p:nvSpPr>
        <p:spPr>
          <a:prstGeom prst="rect">
            <a:avLst/>
          </a:prstGeom>
        </p:spPr>
        <p:txBody>
          <a:bodyPr/>
          <a:lstStyle/>
          <a:p>
            <a:pPr/>
            <a:r>
              <a:t>Good practices in mathematics</a:t>
            </a:r>
          </a:p>
        </p:txBody>
      </p:sp>
      <p:sp>
        <p:nvSpPr>
          <p:cNvPr id="150" name="Solve"/>
          <p:cNvSpPr txBox="1"/>
          <p:nvPr/>
        </p:nvSpPr>
        <p:spPr>
          <a:xfrm>
            <a:off x="1611778" y="3060700"/>
            <a:ext cx="1955007"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b="1" i="1" sz="5600"/>
              <a:t>Solve</a:t>
            </a:r>
            <a:r>
              <a:t> </a:t>
            </a:r>
          </a:p>
        </p:txBody>
      </p:sp>
      <p:sp>
        <p:nvSpPr>
          <p:cNvPr id="151" name="Equation"/>
          <p:cNvSpPr txBox="1"/>
          <p:nvPr/>
        </p:nvSpPr>
        <p:spPr>
          <a:xfrm>
            <a:off x="6537775" y="3060700"/>
            <a:ext cx="2831590" cy="94034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sSup>
                    <m:e>
                      <m:r>
                        <a:rPr xmlns:a="http://schemas.openxmlformats.org/drawingml/2006/main" sz="8600" i="1">
                          <a:solidFill>
                            <a:srgbClr val="414040"/>
                          </a:solidFill>
                          <a:latin typeface="Cambria Math" panose="02040503050406030204" pitchFamily="18" charset="0"/>
                        </a:rPr>
                        <m:t>x</m:t>
                      </m:r>
                    </m:e>
                    <m:sup>
                      <m:r>
                        <a:rPr xmlns:a="http://schemas.openxmlformats.org/drawingml/2006/main" sz="8600" i="1">
                          <a:solidFill>
                            <a:srgbClr val="414040"/>
                          </a:solidFill>
                          <a:latin typeface="Cambria Math" panose="02040503050406030204" pitchFamily="18" charset="0"/>
                        </a:rPr>
                        <m:t>2</m:t>
                      </m:r>
                    </m:sup>
                  </m:sSup>
                  <m:r>
                    <a:rPr xmlns:a="http://schemas.openxmlformats.org/drawingml/2006/main" sz="8600" i="1">
                      <a:solidFill>
                        <a:srgbClr val="414040"/>
                      </a:solidFill>
                      <a:latin typeface="Cambria Math" panose="02040503050406030204" pitchFamily="18" charset="0"/>
                    </a:rPr>
                    <m:t>=</m:t>
                  </m:r>
                  <m:r>
                    <a:rPr xmlns:a="http://schemas.openxmlformats.org/drawingml/2006/main" sz="8600" i="1">
                      <a:solidFill>
                        <a:srgbClr val="414040"/>
                      </a:solidFill>
                      <a:latin typeface="Cambria Math" panose="02040503050406030204" pitchFamily="18" charset="0"/>
                    </a:rPr>
                    <m:t>2</m:t>
                  </m:r>
                </m:oMath>
              </m:oMathPara>
            </a14:m>
            <a:endParaRPr sz="8600">
              <a:solidFill>
                <a:srgbClr val="414141"/>
              </a:solidFill>
            </a:endParaRPr>
          </a:p>
        </p:txBody>
      </p:sp>
      <p:sp>
        <p:nvSpPr>
          <p:cNvPr id="152" name="If x is a natural number  : no solutions…"/>
          <p:cNvSpPr txBox="1"/>
          <p:nvPr/>
        </p:nvSpPr>
        <p:spPr>
          <a:xfrm>
            <a:off x="4606594" y="5071847"/>
            <a:ext cx="9287289" cy="5486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2" algn="l"/>
            <a:r>
              <a:t>If </a:t>
            </a:r>
            <a:r>
              <a:rPr i="1"/>
              <a:t>x</a:t>
            </a:r>
            <a:r>
              <a:t> is a </a:t>
            </a:r>
            <a:r>
              <a:rPr b="1"/>
              <a:t>natural number</a:t>
            </a:r>
            <a:r>
              <a:t>		: no solutions</a:t>
            </a:r>
          </a:p>
          <a:p>
            <a:pPr lvl="2" algn="l"/>
          </a:p>
          <a:p>
            <a:pPr lvl="5" algn="l"/>
            <a:r>
              <a:t>If </a:t>
            </a:r>
            <a:r>
              <a:rPr i="1"/>
              <a:t>x</a:t>
            </a:r>
            <a:r>
              <a:t> is an </a:t>
            </a:r>
            <a:r>
              <a:rPr b="1"/>
              <a:t>integer	</a:t>
            </a:r>
            <a:r>
              <a:t>			: no solutions</a:t>
            </a:r>
          </a:p>
          <a:p>
            <a:pPr lvl="5" algn="l"/>
          </a:p>
          <a:p>
            <a:pPr algn="l"/>
            <a:r>
              <a:t>If </a:t>
            </a:r>
            <a:r>
              <a:rPr i="1"/>
              <a:t>x</a:t>
            </a:r>
            <a:r>
              <a:t> is a </a:t>
            </a:r>
            <a:r>
              <a:rPr b="1"/>
              <a:t>rational number</a:t>
            </a:r>
            <a:r>
              <a:t>		: no solutions</a:t>
            </a:r>
          </a:p>
          <a:p>
            <a:pPr algn="l"/>
          </a:p>
          <a:p>
            <a:pPr algn="l"/>
            <a:r>
              <a:t>If </a:t>
            </a:r>
            <a:r>
              <a:rPr i="1"/>
              <a:t>x</a:t>
            </a:r>
            <a:r>
              <a:t> is a </a:t>
            </a:r>
            <a:r>
              <a:rPr b="1"/>
              <a:t>positive real number</a:t>
            </a:r>
            <a:r>
              <a:t>	:  </a:t>
            </a:r>
            <a14:m>
              <m:oMath>
                <m:r>
                  <a:rPr xmlns:a="http://schemas.openxmlformats.org/drawingml/2006/main" sz="3500" i="1">
                    <a:solidFill>
                      <a:srgbClr val="414040"/>
                    </a:solidFill>
                    <a:latin typeface="Cambria Math" panose="02040503050406030204" pitchFamily="18" charset="0"/>
                  </a:rPr>
                  <m:t>S</m:t>
                </m:r>
                <m:r>
                  <a:rPr xmlns:a="http://schemas.openxmlformats.org/drawingml/2006/main" sz="3500" i="1">
                    <a:solidFill>
                      <a:srgbClr val="414040"/>
                    </a:solidFill>
                    <a:latin typeface="Cambria Math" panose="02040503050406030204" pitchFamily="18" charset="0"/>
                  </a:rPr>
                  <m:t>=</m:t>
                </m:r>
                <m:d>
                  <m:dPr>
                    <m:ctrlPr>
                      <a:rPr xmlns:a="http://schemas.openxmlformats.org/drawingml/2006/main" sz="3500" i="1">
                        <a:solidFill>
                          <a:srgbClr val="414040"/>
                        </a:solidFill>
                        <a:latin typeface="Cambria Math" panose="02040503050406030204" pitchFamily="18" charset="0"/>
                      </a:rPr>
                    </m:ctrlPr>
                    <m:begChr m:val="{"/>
                    <m:endChr m:val="}"/>
                  </m:dPr>
                  <m:e>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e>
                </m:d>
              </m:oMath>
            </a14:m>
          </a:p>
          <a:p>
            <a:pPr algn="l"/>
          </a:p>
          <a:p>
            <a:pPr algn="l"/>
            <a:r>
              <a:t>If </a:t>
            </a:r>
            <a:r>
              <a:rPr i="1"/>
              <a:t>x</a:t>
            </a:r>
            <a:r>
              <a:t> is a </a:t>
            </a:r>
            <a:r>
              <a:rPr b="1"/>
              <a:t>real number</a:t>
            </a:r>
            <a:r>
              <a:t>			: </a:t>
            </a:r>
            <a14:m>
              <m:oMath>
                <m:r>
                  <a:rPr xmlns:a="http://schemas.openxmlformats.org/drawingml/2006/main" sz="3500" i="1">
                    <a:solidFill>
                      <a:srgbClr val="414040"/>
                    </a:solidFill>
                    <a:latin typeface="Cambria Math" panose="02040503050406030204" pitchFamily="18" charset="0"/>
                  </a:rPr>
                  <m:t>S</m:t>
                </m:r>
                <m:r>
                  <a:rPr xmlns:a="http://schemas.openxmlformats.org/drawingml/2006/main" sz="3500" i="1">
                    <a:solidFill>
                      <a:srgbClr val="414040"/>
                    </a:solidFill>
                    <a:latin typeface="Cambria Math" panose="02040503050406030204" pitchFamily="18" charset="0"/>
                  </a:rPr>
                  <m:t>=</m:t>
                </m:r>
                <m:d>
                  <m:dPr>
                    <m:ctrlPr>
                      <a:rPr xmlns:a="http://schemas.openxmlformats.org/drawingml/2006/main" sz="3500" i="1">
                        <a:solidFill>
                          <a:srgbClr val="414040"/>
                        </a:solidFill>
                        <a:latin typeface="Cambria Math" panose="02040503050406030204" pitchFamily="18" charset="0"/>
                      </a:rPr>
                    </m:ctrlPr>
                    <m:begChr m:val="{"/>
                    <m:endChr m:val="}"/>
                  </m:dPr>
                  <m:e>
                    <m:r>
                      <a:rPr xmlns:a="http://schemas.openxmlformats.org/drawingml/2006/main" sz="3500" i="1">
                        <a:solidFill>
                          <a:srgbClr val="414040"/>
                        </a:solidFill>
                        <a:latin typeface="Cambria Math" panose="02040503050406030204" pitchFamily="18" charset="0"/>
                      </a:rPr>
                      <m:t>-</m:t>
                    </m:r>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r>
                      <a:rPr xmlns:a="http://schemas.openxmlformats.org/drawingml/2006/main" sz="3500" i="1">
                        <a:solidFill>
                          <a:srgbClr val="414040"/>
                        </a:solidFill>
                        <a:latin typeface="Cambria Math" panose="02040503050406030204" pitchFamily="18" charset="0"/>
                      </a:rPr>
                      <m:t>,</m:t>
                    </m:r>
                    <m:rad>
                      <m:radPr>
                        <m:ctrlPr>
                          <a:rPr xmlns:a="http://schemas.openxmlformats.org/drawingml/2006/main" sz="3500" i="1">
                            <a:solidFill>
                              <a:srgbClr val="414040"/>
                            </a:solidFill>
                            <a:latin typeface="Cambria Math" panose="02040503050406030204" pitchFamily="18" charset="0"/>
                          </a:rPr>
                        </m:ctrlPr>
                        <m:degHide m:val="on"/>
                      </m:radPr>
                      <m:deg/>
                      <m:e>
                        <m:r>
                          <a:rPr xmlns:a="http://schemas.openxmlformats.org/drawingml/2006/main" sz="3500" i="1">
                            <a:solidFill>
                              <a:srgbClr val="414040"/>
                            </a:solidFill>
                            <a:latin typeface="Cambria Math" panose="02040503050406030204" pitchFamily="18" charset="0"/>
                          </a:rPr>
                          <m:t>2</m:t>
                        </m:r>
                      </m:e>
                    </m:rad>
                  </m:e>
                </m:d>
              </m:oMath>
            </a14: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Good practices in mathematics"/>
          <p:cNvSpPr txBox="1"/>
          <p:nvPr>
            <p:ph type="title"/>
          </p:nvPr>
        </p:nvSpPr>
        <p:spPr>
          <a:prstGeom prst="rect">
            <a:avLst/>
          </a:prstGeom>
        </p:spPr>
        <p:txBody>
          <a:bodyPr/>
          <a:lstStyle/>
          <a:p>
            <a:pPr/>
            <a:r>
              <a:t>Good practices in mathematics </a:t>
            </a:r>
          </a:p>
        </p:txBody>
      </p:sp>
      <p:sp>
        <p:nvSpPr>
          <p:cNvPr id="155"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56"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57" name="Equation"/>
          <p:cNvSpPr txBox="1"/>
          <p:nvPr/>
        </p:nvSpPr>
        <p:spPr>
          <a:xfrm>
            <a:off x="7640663" y="46451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Good practices in mathematics"/>
          <p:cNvSpPr txBox="1"/>
          <p:nvPr>
            <p:ph type="title"/>
          </p:nvPr>
        </p:nvSpPr>
        <p:spPr>
          <a:prstGeom prst="rect">
            <a:avLst/>
          </a:prstGeom>
        </p:spPr>
        <p:txBody>
          <a:bodyPr/>
          <a:lstStyle/>
          <a:p>
            <a:pPr/>
            <a:r>
              <a:t>Good practices in mathematics </a:t>
            </a:r>
          </a:p>
        </p:txBody>
      </p:sp>
      <p:sp>
        <p:nvSpPr>
          <p:cNvPr id="160"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61"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62" name="Equation"/>
          <p:cNvSpPr txBox="1"/>
          <p:nvPr/>
        </p:nvSpPr>
        <p:spPr>
          <a:xfrm>
            <a:off x="7640663" y="46070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
        <p:nvSpPr>
          <p:cNvPr id="163" name="Method 1: (unsatisfactory):…"/>
          <p:cNvSpPr txBox="1"/>
          <p:nvPr/>
        </p:nvSpPr>
        <p:spPr>
          <a:xfrm>
            <a:off x="1020862" y="5470243"/>
            <a:ext cx="5080398"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pPr>
            <a:r>
              <a:t>Method 1: (unsatisfactory):</a:t>
            </a:r>
          </a:p>
          <a:p>
            <a:pPr algn="l"/>
            <a:r>
              <a:t>Develop on both side</a:t>
            </a:r>
          </a:p>
        </p:txBody>
      </p:sp>
      <p:sp>
        <p:nvSpPr>
          <p:cNvPr id="164" name="Equation"/>
          <p:cNvSpPr txBox="1"/>
          <p:nvPr/>
        </p:nvSpPr>
        <p:spPr>
          <a:xfrm>
            <a:off x="6189707" y="7439426"/>
            <a:ext cx="10426706" cy="55444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mr>
                  </m:m>
                </m:oMath>
              </m:oMathPara>
            </a14:m>
            <a:endParaRPr sz="4900">
              <a:solidFill>
                <a:srgbClr val="414141"/>
              </a:solidFill>
            </a:endParaRPr>
          </a:p>
        </p:txBody>
      </p:sp>
      <p:sp>
        <p:nvSpPr>
          <p:cNvPr id="165" name="Line"/>
          <p:cNvSpPr/>
          <p:nvPr/>
        </p:nvSpPr>
        <p:spPr>
          <a:xfrm flipV="1">
            <a:off x="5853667" y="8596704"/>
            <a:ext cx="767977" cy="767976"/>
          </a:xfrm>
          <a:prstGeom prst="line">
            <a:avLst/>
          </a:prstGeom>
          <a:ln w="25400">
            <a:solidFill>
              <a:srgbClr val="FF0000"/>
            </a:solidFill>
            <a:miter lim="400000"/>
          </a:ln>
        </p:spPr>
        <p:txBody>
          <a:bodyPr lIns="50800" tIns="50800" rIns="50800" bIns="50800" anchor="ctr"/>
          <a:lstStyle/>
          <a:p>
            <a:pPr>
              <a:defRPr sz="4400"/>
            </a:pPr>
          </a:p>
        </p:txBody>
      </p:sp>
      <p:sp>
        <p:nvSpPr>
          <p:cNvPr id="166" name="Line"/>
          <p:cNvSpPr/>
          <p:nvPr/>
        </p:nvSpPr>
        <p:spPr>
          <a:xfrm flipV="1">
            <a:off x="10186350" y="8596704"/>
            <a:ext cx="767977" cy="767976"/>
          </a:xfrm>
          <a:prstGeom prst="line">
            <a:avLst/>
          </a:prstGeom>
          <a:ln w="25400">
            <a:solidFill>
              <a:srgbClr val="FF0000"/>
            </a:solidFill>
            <a:miter lim="400000"/>
          </a:ln>
        </p:spPr>
        <p:txBody>
          <a:bodyPr lIns="50800" tIns="50800" rIns="50800" bIns="50800" anchor="ctr"/>
          <a:lstStyle/>
          <a:p>
            <a:pPr>
              <a:defRPr sz="4400"/>
            </a:pPr>
          </a:p>
        </p:txBody>
      </p:sp>
      <p:sp>
        <p:nvSpPr>
          <p:cNvPr id="167" name="Line"/>
          <p:cNvSpPr/>
          <p:nvPr/>
        </p:nvSpPr>
        <p:spPr>
          <a:xfrm flipV="1">
            <a:off x="9100159"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68" name="Line"/>
          <p:cNvSpPr/>
          <p:nvPr/>
        </p:nvSpPr>
        <p:spPr>
          <a:xfrm flipV="1">
            <a:off x="11361442"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69" name="Line"/>
          <p:cNvSpPr/>
          <p:nvPr/>
        </p:nvSpPr>
        <p:spPr>
          <a:xfrm flipV="1">
            <a:off x="13724325" y="8596704"/>
            <a:ext cx="767977" cy="767976"/>
          </a:xfrm>
          <a:prstGeom prst="line">
            <a:avLst/>
          </a:prstGeom>
          <a:ln w="25400">
            <a:solidFill>
              <a:schemeClr val="accent2"/>
            </a:solidFill>
            <a:miter lim="400000"/>
          </a:ln>
        </p:spPr>
        <p:txBody>
          <a:bodyPr lIns="50800" tIns="50800" rIns="50800" bIns="50800" anchor="ctr"/>
          <a:lstStyle/>
          <a:p>
            <a:pPr>
              <a:defRPr sz="4400"/>
            </a:pPr>
          </a:p>
        </p:txBody>
      </p:sp>
      <p:sp>
        <p:nvSpPr>
          <p:cNvPr id="170" name="Line"/>
          <p:cNvSpPr/>
          <p:nvPr/>
        </p:nvSpPr>
        <p:spPr>
          <a:xfrm flipV="1">
            <a:off x="15684640" y="8596704"/>
            <a:ext cx="767976" cy="767976"/>
          </a:xfrm>
          <a:prstGeom prst="line">
            <a:avLst/>
          </a:prstGeom>
          <a:ln w="25400">
            <a:solidFill>
              <a:schemeClr val="accent2"/>
            </a:solidFill>
            <a:miter lim="400000"/>
          </a:ln>
        </p:spPr>
        <p:txBody>
          <a:bodyPr lIns="50800" tIns="50800" rIns="50800" bIns="50800" anchor="ctr"/>
          <a:lstStyle/>
          <a:p>
            <a:pPr>
              <a:defRPr sz="4400"/>
            </a:pPr>
          </a:p>
        </p:txBody>
      </p:sp>
      <p:sp>
        <p:nvSpPr>
          <p:cNvPr id="181" name="Connection Line"/>
          <p:cNvSpPr/>
          <p:nvPr/>
        </p:nvSpPr>
        <p:spPr>
          <a:xfrm>
            <a:off x="16865623" y="7258175"/>
            <a:ext cx="701484" cy="856633"/>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82" name="Connection Line"/>
          <p:cNvSpPr/>
          <p:nvPr/>
        </p:nvSpPr>
        <p:spPr>
          <a:xfrm>
            <a:off x="16736891" y="8216303"/>
            <a:ext cx="701484" cy="856632"/>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83" name="Connection Line"/>
          <p:cNvSpPr/>
          <p:nvPr/>
        </p:nvSpPr>
        <p:spPr>
          <a:xfrm>
            <a:off x="16621813" y="9213656"/>
            <a:ext cx="701484" cy="856632"/>
          </a:xfrm>
          <a:custGeom>
            <a:avLst/>
            <a:gdLst/>
            <a:ahLst/>
            <a:cxnLst>
              <a:cxn ang="0">
                <a:pos x="wd2" y="hd2"/>
              </a:cxn>
              <a:cxn ang="5400000">
                <a:pos x="wd2" y="hd2"/>
              </a:cxn>
              <a:cxn ang="10800000">
                <a:pos x="wd2" y="hd2"/>
              </a:cxn>
              <a:cxn ang="16200000">
                <a:pos x="wd2" y="hd2"/>
              </a:cxn>
            </a:cxnLst>
            <a:rect l="0" t="0" r="r" b="b"/>
            <a:pathLst>
              <a:path w="16391" h="21600" fill="norm" stroke="1" extrusionOk="0">
                <a:moveTo>
                  <a:pt x="0" y="21600"/>
                </a:moveTo>
                <a:cubicBezTo>
                  <a:pt x="19494" y="18796"/>
                  <a:pt x="21600" y="11596"/>
                  <a:pt x="6319" y="0"/>
                </a:cubicBezTo>
              </a:path>
            </a:pathLst>
          </a:custGeom>
          <a:ln w="63500">
            <a:solidFill>
              <a:srgbClr val="FF4141"/>
            </a:solidFill>
            <a:miter lim="400000"/>
            <a:headEnd type="stealth"/>
          </a:ln>
        </p:spPr>
        <p:txBody>
          <a:bodyPr/>
          <a:lstStyle/>
          <a:p>
            <a:pPr/>
          </a:p>
        </p:txBody>
      </p:sp>
      <p:sp>
        <p:nvSpPr>
          <p:cNvPr id="174" name="Equation"/>
          <p:cNvSpPr txBox="1"/>
          <p:nvPr/>
        </p:nvSpPr>
        <p:spPr>
          <a:xfrm>
            <a:off x="11903574" y="9869821"/>
            <a:ext cx="1343270" cy="281281"/>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4900" i="1">
                            <a:solidFill>
                              <a:srgbClr val="414040"/>
                            </a:solidFill>
                            <a:latin typeface="Cambria Math" panose="02040503050406030204" pitchFamily="18" charset="0"/>
                          </a:rPr>
                          <m:t>x</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e>
                    </m:mr>
                  </m:m>
                </m:oMath>
              </m:oMathPara>
            </a14:m>
            <a:endParaRPr sz="4900">
              <a:solidFill>
                <a:srgbClr val="414141"/>
              </a:solidFill>
            </a:endParaRPr>
          </a:p>
        </p:txBody>
      </p:sp>
      <p:sp>
        <p:nvSpPr>
          <p:cNvPr id="175" name="Equation"/>
          <p:cNvSpPr txBox="1"/>
          <p:nvPr/>
        </p:nvSpPr>
        <p:spPr>
          <a:xfrm>
            <a:off x="6086548" y="8587723"/>
            <a:ext cx="10426707" cy="55444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4900" i="1">
                          <a:solidFill>
                            <a:srgbClr val="414040"/>
                          </a:solidFill>
                          <a:latin typeface="Cambria Math" panose="02040503050406030204" pitchFamily="18" charset="0"/>
                        </a:rPr>
                      </m:ctrlPr>
                      <m:baseJc m:val="center"/>
                      <m:plcHide m:val="on"/>
                      <m:mcs>
                        <m:mc>
                          <m:mcPr>
                            <m:count m:val="2"/>
                            <m:mcJc m:val="center"/>
                          </m:mcPr>
                        </m:mc>
                      </m:mcs>
                    </m:mPr>
                    <m:mr>
                      <m:e>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sSup>
                          <m:e>
                            <m:argPr>
                              <m:scrLvl m:val="0"/>
                            </m:argPr>
                            <m:r>
                              <a:rPr xmlns:a="http://schemas.openxmlformats.org/drawingml/2006/main" sz="4900" i="1">
                                <a:solidFill>
                                  <a:srgbClr val="414040"/>
                                </a:solidFill>
                                <a:latin typeface="Cambria Math" panose="02040503050406030204" pitchFamily="18" charset="0"/>
                              </a:rPr>
                              <m:t>x</m:t>
                            </m:r>
                          </m:e>
                          <m:sup>
                            <m:argPr>
                              <m:scrLvl m:val="0"/>
                            </m:argPr>
                            <m:r>
                              <a:rPr xmlns:a="http://schemas.openxmlformats.org/drawingml/2006/main" sz="4900" i="1">
                                <a:solidFill>
                                  <a:srgbClr val="414040"/>
                                </a:solidFill>
                                <a:latin typeface="Cambria Math" panose="02040503050406030204" pitchFamily="18" charset="0"/>
                              </a:rPr>
                              <m:t>2</m:t>
                            </m:r>
                          </m:sup>
                        </m:sSup>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e>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x</m:t>
                        </m:r>
                        <m:r>
                          <a:rPr xmlns:a="http://schemas.openxmlformats.org/drawingml/2006/main" sz="4900" i="1">
                            <a:solidFill>
                              <a:srgbClr val="414040"/>
                            </a:solidFill>
                            <a:latin typeface="Cambria Math" panose="02040503050406030204" pitchFamily="18" charset="0"/>
                          </a:rPr>
                          <m:t>-</m:t>
                        </m:r>
                        <m:r>
                          <a:rPr xmlns:a="http://schemas.openxmlformats.org/drawingml/2006/main" sz="4900" i="1">
                            <a:solidFill>
                              <a:srgbClr val="414040"/>
                            </a:solidFill>
                            <a:latin typeface="Cambria Math" panose="02040503050406030204" pitchFamily="18" charset="0"/>
                          </a:rPr>
                          <m:t>2</m:t>
                        </m:r>
                      </m:e>
                    </m:mr>
                  </m:m>
                </m:oMath>
              </m:oMathPara>
            </a14:m>
            <a:endParaRPr sz="4900">
              <a:solidFill>
                <a:srgbClr val="414141"/>
              </a:solidFill>
            </a:endParaRPr>
          </a:p>
        </p:txBody>
      </p:sp>
      <p:sp>
        <p:nvSpPr>
          <p:cNvPr id="176" name="Equation"/>
          <p:cNvSpPr txBox="1"/>
          <p:nvPr/>
        </p:nvSpPr>
        <p:spPr>
          <a:xfrm>
            <a:off x="6304786" y="6508105"/>
            <a:ext cx="11027140" cy="67820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1</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sSup>
                    <m:e>
                      <m:r>
                        <a:rPr xmlns:a="http://schemas.openxmlformats.org/drawingml/2006/main" sz="5200" i="1">
                          <a:solidFill>
                            <a:srgbClr val="414040"/>
                          </a:solidFill>
                          <a:latin typeface="Cambria Math" panose="02040503050406030204" pitchFamily="18" charset="0"/>
                        </a:rPr>
                        <m:t>x</m:t>
                      </m:r>
                    </m:e>
                    <m:sup>
                      <m:r>
                        <a:rPr xmlns:a="http://schemas.openxmlformats.org/drawingml/2006/main" sz="5200" i="1">
                          <a:solidFill>
                            <a:srgbClr val="414040"/>
                          </a:solidFill>
                          <a:latin typeface="Cambria Math" panose="02040503050406030204" pitchFamily="18" charset="0"/>
                        </a:rPr>
                        <m:t>2</m:t>
                      </m:r>
                    </m:sup>
                  </m:sSup>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1</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x</m:t>
                  </m:r>
                  <m:r>
                    <a:rPr xmlns:a="http://schemas.openxmlformats.org/drawingml/2006/main" sz="5200" i="1">
                      <a:solidFill>
                        <a:srgbClr val="414040"/>
                      </a:solidFill>
                      <a:latin typeface="Cambria Math" panose="02040503050406030204" pitchFamily="18" charset="0"/>
                    </a:rPr>
                    <m:t>-</m:t>
                  </m:r>
                  <m:r>
                    <a:rPr xmlns:a="http://schemas.openxmlformats.org/drawingml/2006/main" sz="5200" i="1">
                      <a:solidFill>
                        <a:srgbClr val="414040"/>
                      </a:solidFill>
                      <a:latin typeface="Cambria Math" panose="02040503050406030204" pitchFamily="18" charset="0"/>
                    </a:rPr>
                    <m:t>2</m:t>
                  </m:r>
                </m:oMath>
              </m:oMathPara>
            </a14:m>
            <a:endParaRPr sz="5200">
              <a:solidFill>
                <a:srgbClr val="414141"/>
              </a:solidFill>
            </a:endParaRPr>
          </a:p>
        </p:txBody>
      </p:sp>
      <p:sp>
        <p:nvSpPr>
          <p:cNvPr id="177" name="But this is obvious !!!"/>
          <p:cNvSpPr txBox="1"/>
          <p:nvPr/>
        </p:nvSpPr>
        <p:spPr>
          <a:xfrm>
            <a:off x="11171541" y="10329315"/>
            <a:ext cx="4035624"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But this is obvious !!!</a:t>
            </a:r>
          </a:p>
        </p:txBody>
      </p:sp>
      <p:sp>
        <p:nvSpPr>
          <p:cNvPr id="178" name="?"/>
          <p:cNvSpPr txBox="1"/>
          <p:nvPr/>
        </p:nvSpPr>
        <p:spPr>
          <a:xfrm>
            <a:off x="12505175" y="5882008"/>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
        <p:nvSpPr>
          <p:cNvPr id="179" name="?"/>
          <p:cNvSpPr txBox="1"/>
          <p:nvPr/>
        </p:nvSpPr>
        <p:spPr>
          <a:xfrm>
            <a:off x="12505175" y="6894870"/>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
        <p:nvSpPr>
          <p:cNvPr id="180" name="?"/>
          <p:cNvSpPr txBox="1"/>
          <p:nvPr/>
        </p:nvSpPr>
        <p:spPr>
          <a:xfrm>
            <a:off x="12371499" y="8045466"/>
            <a:ext cx="40741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200"/>
            </a:lvl1pPr>
          </a:lstStyle>
          <a:p>
            <a:pP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Good practices in mathematics"/>
          <p:cNvSpPr txBox="1"/>
          <p:nvPr>
            <p:ph type="title"/>
          </p:nvPr>
        </p:nvSpPr>
        <p:spPr>
          <a:prstGeom prst="rect">
            <a:avLst/>
          </a:prstGeom>
        </p:spPr>
        <p:txBody>
          <a:bodyPr/>
          <a:lstStyle/>
          <a:p>
            <a:pPr/>
            <a:r>
              <a:t>Good practices in mathematics </a:t>
            </a:r>
          </a:p>
        </p:txBody>
      </p:sp>
      <p:sp>
        <p:nvSpPr>
          <p:cNvPr id="186" name="Do not prove the obvious!!"/>
          <p:cNvSpPr txBox="1"/>
          <p:nvPr/>
        </p:nvSpPr>
        <p:spPr>
          <a:xfrm>
            <a:off x="905905" y="3060700"/>
            <a:ext cx="7995494" cy="952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solidFill>
                  <a:schemeClr val="accent5">
                    <a:hueOff val="-411174"/>
                    <a:satOff val="4030"/>
                    <a:lumOff val="-29867"/>
                  </a:schemeClr>
                </a:solidFill>
              </a:defRPr>
            </a:lvl1pPr>
          </a:lstStyle>
          <a:p>
            <a:pPr/>
            <a:r>
              <a:t>Do not prove the obvious!!</a:t>
            </a:r>
          </a:p>
        </p:txBody>
      </p:sp>
      <p:sp>
        <p:nvSpPr>
          <p:cNvPr id="187" name="Example:…"/>
          <p:cNvSpPr txBox="1"/>
          <p:nvPr/>
        </p:nvSpPr>
        <p:spPr>
          <a:xfrm>
            <a:off x="1030414" y="4035936"/>
            <a:ext cx="621208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rPr b="1"/>
              <a:t>Example:</a:t>
            </a:r>
            <a:r>
              <a:t> </a:t>
            </a:r>
          </a:p>
          <a:p>
            <a:pPr algn="l"/>
            <a:r>
              <a:t>Let x be a real number. Show that:</a:t>
            </a:r>
          </a:p>
        </p:txBody>
      </p:sp>
      <p:sp>
        <p:nvSpPr>
          <p:cNvPr id="188" name="Equation"/>
          <p:cNvSpPr txBox="1"/>
          <p:nvPr/>
        </p:nvSpPr>
        <p:spPr>
          <a:xfrm>
            <a:off x="7640663" y="4607092"/>
            <a:ext cx="9118597" cy="560824"/>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sSup>
                    <m:e>
                      <m:r>
                        <a:rPr xmlns:a="http://schemas.openxmlformats.org/drawingml/2006/main" sz="4300" i="1">
                          <a:solidFill>
                            <a:srgbClr val="414040"/>
                          </a:solidFill>
                          <a:latin typeface="Cambria Math" panose="02040503050406030204" pitchFamily="18" charset="0"/>
                        </a:rPr>
                        <m:t>x</m:t>
                      </m:r>
                    </m:e>
                    <m:sup>
                      <m:r>
                        <a:rPr xmlns:a="http://schemas.openxmlformats.org/drawingml/2006/main" sz="4300" i="1">
                          <a:solidFill>
                            <a:srgbClr val="414040"/>
                          </a:solidFill>
                          <a:latin typeface="Cambria Math" panose="02040503050406030204" pitchFamily="18" charset="0"/>
                        </a:rPr>
                        <m:t>2</m:t>
                      </m:r>
                    </m:sup>
                  </m:sSup>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1</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x</m:t>
                  </m:r>
                  <m:r>
                    <a:rPr xmlns:a="http://schemas.openxmlformats.org/drawingml/2006/main" sz="4300" i="1">
                      <a:solidFill>
                        <a:srgbClr val="414040"/>
                      </a:solidFill>
                      <a:latin typeface="Cambria Math" panose="02040503050406030204" pitchFamily="18" charset="0"/>
                    </a:rPr>
                    <m:t>-</m:t>
                  </m:r>
                  <m:r>
                    <a:rPr xmlns:a="http://schemas.openxmlformats.org/drawingml/2006/main" sz="4300" i="1">
                      <a:solidFill>
                        <a:srgbClr val="414040"/>
                      </a:solidFill>
                      <a:latin typeface="Cambria Math" panose="02040503050406030204" pitchFamily="18" charset="0"/>
                    </a:rPr>
                    <m:t>2</m:t>
                  </m:r>
                </m:oMath>
              </m:oMathPara>
            </a14:m>
            <a:endParaRPr sz="4300">
              <a:solidFill>
                <a:srgbClr val="414141"/>
              </a:solidFill>
            </a:endParaRPr>
          </a:p>
        </p:txBody>
      </p:sp>
      <p:sp>
        <p:nvSpPr>
          <p:cNvPr id="189" name="Method 2: (preferred):…"/>
          <p:cNvSpPr txBox="1"/>
          <p:nvPr/>
        </p:nvSpPr>
        <p:spPr>
          <a:xfrm>
            <a:off x="1046436" y="5495816"/>
            <a:ext cx="4200724"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a:pPr>
            <a:r>
              <a:t>Method 2: (preferred):</a:t>
            </a:r>
          </a:p>
          <a:p>
            <a:pPr algn="l">
              <a:defRPr b="1" i="1">
                <a:solidFill>
                  <a:srgbClr val="FF4141"/>
                </a:solidFill>
              </a:defRPr>
            </a:pPr>
            <a:r>
              <a:t>1) Define:</a:t>
            </a:r>
          </a:p>
        </p:txBody>
      </p:sp>
      <p:sp>
        <p:nvSpPr>
          <p:cNvPr id="190" name="Equation"/>
          <p:cNvSpPr txBox="1"/>
          <p:nvPr/>
        </p:nvSpPr>
        <p:spPr>
          <a:xfrm>
            <a:off x="3613390" y="6555402"/>
            <a:ext cx="4958826" cy="967216"/>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
                </m:oMath>
              </m:oMathPara>
            </a14:m>
            <a:endParaRPr sz="3200">
              <a:solidFill>
                <a:srgbClr val="414141"/>
              </a:solidFill>
            </a:endParaRPr>
          </a:p>
        </p:txBody>
      </p:sp>
      <p:sp>
        <p:nvSpPr>
          <p:cNvPr id="191" name="2) Compute LHS and RHS:"/>
          <p:cNvSpPr txBox="1"/>
          <p:nvPr/>
        </p:nvSpPr>
        <p:spPr>
          <a:xfrm>
            <a:off x="1137419" y="7736457"/>
            <a:ext cx="4898431"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2) Compute LHS and RHS:</a:t>
            </a:r>
          </a:p>
        </p:txBody>
      </p:sp>
      <p:sp>
        <p:nvSpPr>
          <p:cNvPr id="192" name="Equation"/>
          <p:cNvSpPr txBox="1"/>
          <p:nvPr/>
        </p:nvSpPr>
        <p:spPr>
          <a:xfrm>
            <a:off x="3363323" y="8476813"/>
            <a:ext cx="5203229" cy="1369537"/>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sSup>
                          <m:e>
                            <m:argPr>
                              <m:scrLvl m:val="0"/>
                            </m:argPr>
                            <m:r>
                              <a:rPr xmlns:a="http://schemas.openxmlformats.org/drawingml/2006/main" sz="3200" i="1">
                                <a:solidFill>
                                  <a:srgbClr val="414040"/>
                                </a:solidFill>
                                <a:latin typeface="Cambria Math" panose="02040503050406030204" pitchFamily="18" charset="0"/>
                              </a:rPr>
                              <m:t>x</m:t>
                            </m:r>
                          </m:e>
                          <m:sup>
                            <m:argPr>
                              <m:scrLvl m:val="0"/>
                            </m:argPr>
                            <m:r>
                              <a:rPr xmlns:a="http://schemas.openxmlformats.org/drawingml/2006/main" sz="3200" i="1">
                                <a:solidFill>
                                  <a:srgbClr val="414040"/>
                                </a:solidFill>
                                <a:latin typeface="Cambria Math" panose="02040503050406030204" pitchFamily="18" charset="0"/>
                              </a:rPr>
                              <m:t>2</m:t>
                            </m:r>
                          </m:sup>
                        </m:sSup>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e>
                    </m:mr>
                  </m:m>
                </m:oMath>
              </m:oMathPara>
            </a14:m>
            <a:endParaRPr sz="3200">
              <a:solidFill>
                <a:srgbClr val="414141"/>
              </a:solidFill>
            </a:endParaRPr>
          </a:p>
        </p:txBody>
      </p:sp>
      <p:sp>
        <p:nvSpPr>
          <p:cNvPr id="193" name="Equation"/>
          <p:cNvSpPr txBox="1"/>
          <p:nvPr/>
        </p:nvSpPr>
        <p:spPr>
          <a:xfrm>
            <a:off x="10906537" y="8476813"/>
            <a:ext cx="3883311" cy="1228142"/>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m>
                    <m:mPr>
                      <m:ctrlPr>
                        <a:rPr xmlns:a="http://schemas.openxmlformats.org/drawingml/2006/main" sz="3200" i="1">
                          <a:solidFill>
                            <a:srgbClr val="414040"/>
                          </a:solidFill>
                          <a:latin typeface="Cambria Math" panose="02040503050406030204" pitchFamily="18" charset="0"/>
                        </a:rPr>
                      </m:ctrlPr>
                      <m:baseJc m:val="center"/>
                      <m:plcHide m:val="on"/>
                      <m:mcs>
                        <m:mc>
                          <m:mcPr>
                            <m:count m:val="2"/>
                            <m:mcJc m:val="center"/>
                          </m:mcPr>
                        </m:mc>
                      </m:mcs>
                    </m:mPr>
                    <m:mr>
                      <m:e>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1</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2</m:t>
                        </m:r>
                      </m:e>
                    </m:mr>
                    <m:mr>
                      <m:e/>
                      <m:e>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x</m:t>
                        </m:r>
                      </m:e>
                    </m:mr>
                  </m:m>
                </m:oMath>
              </m:oMathPara>
            </a14:m>
            <a:endParaRPr sz="3200">
              <a:solidFill>
                <a:srgbClr val="414141"/>
              </a:solidFill>
            </a:endParaRPr>
          </a:p>
        </p:txBody>
      </p:sp>
      <p:sp>
        <p:nvSpPr>
          <p:cNvPr id="194" name="3) Compare LHS and RHS:"/>
          <p:cNvSpPr txBox="1"/>
          <p:nvPr/>
        </p:nvSpPr>
        <p:spPr>
          <a:xfrm>
            <a:off x="1140991" y="10064820"/>
            <a:ext cx="4891287"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3) Compare LHS and RHS:</a:t>
            </a:r>
          </a:p>
        </p:txBody>
      </p:sp>
      <p:sp>
        <p:nvSpPr>
          <p:cNvPr id="195" name="Equation"/>
          <p:cNvSpPr txBox="1"/>
          <p:nvPr/>
        </p:nvSpPr>
        <p:spPr>
          <a:xfrm>
            <a:off x="5705571" y="11010970"/>
            <a:ext cx="2001976" cy="278385"/>
          </a:xfrm>
          <a:prstGeom prst="rect">
            <a:avLst/>
          </a:prstGeom>
          <a:ln w="12700">
            <a:miter lim="400000"/>
          </a:ln>
        </p:spPr>
        <p:txBody>
          <a:bodyPr wrap="none" lIns="0" tIns="0" rIns="0" bIns="0">
            <a:spAutoFit/>
          </a:bodyPr>
          <a:lstStyle/>
          <a:p>
            <a:pPr algn="l" defTabSz="914400" latinLnBrk="1">
              <a:defRPr sz="1800">
                <a:solidFill>
                  <a:srgbClr val="000000"/>
                </a:solidFill>
              </a:defRPr>
            </a:pPr>
            <a14:m>
              <m:oMathPara>
                <m:oMathParaPr>
                  <m:jc m:val="centerGroup"/>
                </m:oMathParaPr>
                <m:oMath>
                  <m:r>
                    <a:rPr xmlns:a="http://schemas.openxmlformats.org/drawingml/2006/main" sz="3200" i="1">
                      <a:solidFill>
                        <a:srgbClr val="414040"/>
                      </a:solidFill>
                      <a:latin typeface="Cambria Math" panose="02040503050406030204" pitchFamily="18" charset="0"/>
                    </a:rPr>
                    <m:t>L</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r>
                    <a:rPr xmlns:a="http://schemas.openxmlformats.org/drawingml/2006/main" sz="3200" i="1">
                      <a:solidFill>
                        <a:srgbClr val="414040"/>
                      </a:solidFill>
                      <a:latin typeface="Cambria Math" panose="02040503050406030204" pitchFamily="18" charset="0"/>
                    </a:rPr>
                    <m:t>=</m:t>
                  </m:r>
                  <m:r>
                    <a:rPr xmlns:a="http://schemas.openxmlformats.org/drawingml/2006/main" sz="3200" i="1">
                      <a:solidFill>
                        <a:srgbClr val="414040"/>
                      </a:solidFill>
                      <a:latin typeface="Cambria Math" panose="02040503050406030204" pitchFamily="18" charset="0"/>
                    </a:rPr>
                    <m:t>R</m:t>
                  </m:r>
                  <m:r>
                    <a:rPr xmlns:a="http://schemas.openxmlformats.org/drawingml/2006/main" sz="3200" i="1">
                      <a:solidFill>
                        <a:srgbClr val="414040"/>
                      </a:solidFill>
                      <a:latin typeface="Cambria Math" panose="02040503050406030204" pitchFamily="18" charset="0"/>
                    </a:rPr>
                    <m:t>H</m:t>
                  </m:r>
                  <m:r>
                    <a:rPr xmlns:a="http://schemas.openxmlformats.org/drawingml/2006/main" sz="3200" i="1">
                      <a:solidFill>
                        <a:srgbClr val="414040"/>
                      </a:solidFill>
                      <a:latin typeface="Cambria Math" panose="02040503050406030204" pitchFamily="18" charset="0"/>
                    </a:rPr>
                    <m:t>S</m:t>
                  </m:r>
                </m:oMath>
              </m:oMathPara>
            </a14:m>
            <a:endParaRPr sz="3200">
              <a:solidFill>
                <a:srgbClr val="414141"/>
              </a:solidFill>
            </a:endParaRPr>
          </a:p>
        </p:txBody>
      </p:sp>
      <p:sp>
        <p:nvSpPr>
          <p:cNvPr id="196" name="4) Conclusion"/>
          <p:cNvSpPr txBox="1"/>
          <p:nvPr/>
        </p:nvSpPr>
        <p:spPr>
          <a:xfrm>
            <a:off x="1177016" y="11483264"/>
            <a:ext cx="259437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a:solidFill>
                  <a:srgbClr val="FF4141"/>
                </a:solidFill>
              </a:defRPr>
            </a:lvl1pPr>
          </a:lstStyle>
          <a:p>
            <a:pPr/>
            <a:r>
              <a:t>4) Conclusion</a:t>
            </a:r>
          </a:p>
        </p:txBody>
      </p:sp>
      <p:sp>
        <p:nvSpPr>
          <p:cNvPr id="197" name="The property is true for all real numbers"/>
          <p:cNvSpPr txBox="1"/>
          <p:nvPr/>
        </p:nvSpPr>
        <p:spPr>
          <a:xfrm>
            <a:off x="4886256" y="12094714"/>
            <a:ext cx="7323139"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The property is true for all real numbers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Good practices in mathematics"/>
          <p:cNvSpPr txBox="1"/>
          <p:nvPr>
            <p:ph type="title"/>
          </p:nvPr>
        </p:nvSpPr>
        <p:spPr>
          <a:prstGeom prst="rect">
            <a:avLst/>
          </a:prstGeom>
        </p:spPr>
        <p:txBody>
          <a:bodyPr/>
          <a:lstStyle/>
          <a:p>
            <a:pPr/>
            <a:r>
              <a:t>Good practices in mathematics </a:t>
            </a:r>
          </a:p>
        </p:txBody>
      </p:sp>
      <p:sp>
        <p:nvSpPr>
          <p:cNvPr id="200"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Good practices in mathematics"/>
          <p:cNvSpPr txBox="1"/>
          <p:nvPr>
            <p:ph type="title"/>
          </p:nvPr>
        </p:nvSpPr>
        <p:spPr>
          <a:prstGeom prst="rect">
            <a:avLst/>
          </a:prstGeom>
        </p:spPr>
        <p:txBody>
          <a:bodyPr/>
          <a:lstStyle/>
          <a:p>
            <a:pPr/>
            <a:r>
              <a:t>Good practices in mathematics </a:t>
            </a:r>
          </a:p>
        </p:txBody>
      </p:sp>
      <p:sp>
        <p:nvSpPr>
          <p:cNvPr id="203" name="Reason!…"/>
          <p:cNvSpPr txBox="1"/>
          <p:nvPr/>
        </p:nvSpPr>
        <p:spPr>
          <a:xfrm>
            <a:off x="1038621" y="3362276"/>
            <a:ext cx="22306758"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1" i="1"/>
            </a:pPr>
            <a:r>
              <a:t>Reason!</a:t>
            </a:r>
          </a:p>
          <a:p>
            <a:pPr algn="l"/>
          </a:p>
          <a:p>
            <a:pPr algn="l"/>
            <a:r>
              <a:t>Example: a bottle of wine costs 11 dollars. The wine is worth 10 dollars more than the bottle. How much is the bottle worth?</a:t>
            </a:r>
          </a:p>
        </p:txBody>
      </p:sp>
      <p:sp>
        <p:nvSpPr>
          <p:cNvPr id="204" name="Naively, we would say that the wine is worth 10 dollars and the bottle 1 dollar…."/>
          <p:cNvSpPr txBox="1"/>
          <p:nvPr/>
        </p:nvSpPr>
        <p:spPr>
          <a:xfrm>
            <a:off x="1082781" y="5359303"/>
            <a:ext cx="14776650" cy="170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Naively, we would say that the wine is worth 10 dollars and the bottle 1 dollar…. </a:t>
            </a:r>
          </a:p>
          <a:p>
            <a:pPr algn="l"/>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outerShdw sx="100000" sy="100000" kx="0" ky="0" algn="b" rotWithShape="0" blurRad="25400" dist="33948" dir="270000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