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7" r:id="rId2"/>
    <p:sldId id="259" r:id="rId3"/>
    <p:sldId id="269" r:id="rId4"/>
    <p:sldId id="270" r:id="rId5"/>
    <p:sldId id="271" r:id="rId6"/>
    <p:sldId id="272" r:id="rId7"/>
    <p:sldId id="260" r:id="rId8"/>
    <p:sldId id="261" r:id="rId9"/>
    <p:sldId id="262" r:id="rId10"/>
    <p:sldId id="263" r:id="rId11"/>
    <p:sldId id="273" r:id="rId12"/>
    <p:sldId id="264" r:id="rId13"/>
    <p:sldId id="265" r:id="rId14"/>
    <p:sldId id="266" r:id="rId15"/>
    <p:sldId id="267" r:id="rId16"/>
    <p:sldId id="268" r:id="rId17"/>
    <p:sldId id="274" r:id="rId18"/>
    <p:sldId id="275" r:id="rId19"/>
    <p:sldId id="277" r:id="rId20"/>
    <p:sldId id="276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7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32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BFE88A8-3456-BE4F-94C6-4C7967FC35A1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276C23A-17EA-4A48-A62A-70F3792EA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7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D50D459-C781-1D44-9D1E-A301BA0A24C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3A1B19CA-1A49-B640-967D-64445AD9BBBB}" type="slidenum">
              <a:rPr lang="en-US" sz="1200">
                <a:latin typeface="Calibri" charset="0"/>
              </a:rPr>
              <a:pPr eaLnBrk="1" hangingPunct="1"/>
              <a:t>2</a:t>
            </a:fld>
            <a:endParaRPr lang="en-US" sz="1200">
              <a:latin typeface="Calibri" charset="0"/>
            </a:endParaRPr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AABFD03A-8ECC-6F4F-81DA-E8990F750571}" type="slidenum">
              <a:rPr lang="en-US" sz="1200">
                <a:latin typeface="Calibri" charset="0"/>
              </a:rPr>
              <a:pPr eaLnBrk="1" hangingPunct="1"/>
              <a:t>3</a:t>
            </a:fld>
            <a:endParaRPr lang="en-US" sz="1200">
              <a:latin typeface="Calibri" charset="0"/>
            </a:endParaRPr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2EDDD6EE-BEFE-D84D-A806-60D4E800A740}" type="slidenum">
              <a:rPr lang="en-US" sz="1200">
                <a:latin typeface="Calibri" charset="0"/>
              </a:rPr>
              <a:pPr eaLnBrk="1" hangingPunct="1"/>
              <a:t>4</a:t>
            </a:fld>
            <a:endParaRPr lang="en-US" sz="1200">
              <a:latin typeface="Calibri" charset="0"/>
            </a:endParaRPr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BF18546-E109-E34E-AE87-2B94F5347BE1}" type="slidenum">
              <a:rPr lang="en-US" sz="1200">
                <a:latin typeface="Calibri" charset="0"/>
              </a:rPr>
              <a:pPr eaLnBrk="1" hangingPunct="1"/>
              <a:t>7</a:t>
            </a:fld>
            <a:endParaRPr lang="en-US" sz="1200">
              <a:latin typeface="Calibri" charset="0"/>
            </a:endParaRPr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B92FD8B4-F2EE-EE4E-AD74-50E738E5BFFA}" type="slidenum">
              <a:rPr lang="en-US" sz="1200">
                <a:latin typeface="Calibri" charset="0"/>
              </a:rPr>
              <a:pPr eaLnBrk="1" hangingPunct="1"/>
              <a:t>8</a:t>
            </a:fld>
            <a:endParaRPr lang="en-US" sz="1200">
              <a:latin typeface="Calibri" charset="0"/>
            </a:endParaRPr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F47F9B55-8733-8D47-8A5F-76598BB4DB93}" type="slidenum">
              <a:rPr lang="en-US" sz="1200">
                <a:latin typeface="Calibri" charset="0"/>
              </a:rPr>
              <a:pPr eaLnBrk="1" hangingPunct="1"/>
              <a:t>9</a:t>
            </a:fld>
            <a:endParaRPr lang="en-US" sz="1200">
              <a:latin typeface="Calibri" charset="0"/>
            </a:endParaRPr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2D78A5C3-30D4-6147-8366-114447A57613}" type="slidenum">
              <a:rPr lang="en-US" sz="1200">
                <a:latin typeface="Calibri" charset="0"/>
              </a:rPr>
              <a:pPr eaLnBrk="1" hangingPunct="1"/>
              <a:t>10</a:t>
            </a:fld>
            <a:endParaRPr lang="en-US" sz="1200">
              <a:latin typeface="Calibri" charset="0"/>
            </a:endParaRPr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55FAFD-559C-534A-9A7D-D80943354A25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BF3374-D62B-2443-8C1F-E6C267641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9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9C2A-5AFA-D147-9D78-E9DE523126BA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2561-3E11-7B44-B115-207AA03A1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3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7ACE6-8A09-AA48-A2FD-FCEEA61AC557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2B991-155E-684C-9A10-8CFF52329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78D73-E693-5447-B8C9-BF46F9578CF6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26FBC-7F87-9349-A7AD-56246664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0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3410E3-4512-9045-932B-20D68BAF7080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479F4-B405-DB4F-AF66-1039A7842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3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F0A06-A880-9844-83B7-9751A2C88734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8A9B9-6F29-1B43-8DBA-CBFBC44F6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0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E42EC-C66C-1F4F-9B85-074ECA7B087F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CE61-48F6-004F-8BF6-C98C8364C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8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D23A-317C-CA4C-9575-71F8BA0DAEE4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98AFD-1637-E440-A210-E546E5A2B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480B69-CA40-3E44-A140-72DE26453445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7F1DB3-F8D5-274C-AE33-318B50ABF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99D0D-832B-3945-BCAF-214207C473D0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6422D-062A-1843-A23F-794A0901C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5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C76BBB-9B16-1D4A-A156-2695E239C255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AE55FB-6E44-9845-A272-17045E36A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971CF0AB-50A3-7A4D-BA6D-C52C3B8E0586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DAA34897-D12B-4944-A411-C4EF5510D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5" r:id="rId7"/>
    <p:sldLayoutId id="2147483710" r:id="rId8"/>
    <p:sldLayoutId id="2147483716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28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charset="0"/>
        <a:buChar char="◦"/>
        <a:defRPr sz="24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charset="0"/>
        <a:buChar char="◦"/>
        <a:defRPr sz="19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charset="0"/>
        <a:buChar char=""/>
        <a:defRPr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1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5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2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  <a:t>Clustering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4575"/>
            <a:ext cx="6400800" cy="17526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en-US" sz="2400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Patrice Koehl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Department of Biological Sciences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National University of Singapore</a:t>
            </a:r>
            <a:endParaRPr lang="en-US">
              <a:solidFill>
                <a:srgbClr val="FF0000"/>
              </a:solidFill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marL="36513" eaLnBrk="1" hangingPunct="1">
              <a:spcBef>
                <a:spcPct val="0"/>
              </a:spcBef>
            </a:pPr>
            <a:endParaRPr lang="en-US">
              <a:solidFill>
                <a:srgbClr val="79766F"/>
              </a:solidFill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471613" y="5562600"/>
            <a:ext cx="642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 dirty="0">
                <a:latin typeface="Verdana" charset="0"/>
              </a:rPr>
              <a:t>http://</a:t>
            </a:r>
            <a:r>
              <a:rPr lang="en-US" sz="1800" i="1" dirty="0" err="1">
                <a:latin typeface="Verdana" charset="0"/>
              </a:rPr>
              <a:t>www.cs.ucdavis.edu</a:t>
            </a:r>
            <a:r>
              <a:rPr lang="en-US" sz="1800" i="1" dirty="0">
                <a:latin typeface="Verdana" charset="0"/>
              </a:rPr>
              <a:t>/~</a:t>
            </a:r>
            <a:r>
              <a:rPr lang="en-US" sz="1800" i="1" dirty="0" err="1">
                <a:latin typeface="Verdana" charset="0"/>
              </a:rPr>
              <a:t>koehl</a:t>
            </a:r>
            <a:r>
              <a:rPr lang="en-US" sz="1800" i="1" dirty="0">
                <a:latin typeface="Verdana" charset="0"/>
              </a:rPr>
              <a:t>/Teaching/BL5229</a:t>
            </a:r>
          </a:p>
          <a:p>
            <a:pPr eaLnBrk="1" hangingPunct="1"/>
            <a:r>
              <a:rPr lang="en-US" sz="1800" i="1" dirty="0" err="1" smtClean="0">
                <a:latin typeface="Verdana" charset="0"/>
              </a:rPr>
              <a:t>koehl@cs.ucdavis.edu</a:t>
            </a:r>
            <a:endParaRPr lang="en-US" sz="1800" i="1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96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2346325" y="341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latin typeface="Verdana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517525" y="1306513"/>
            <a:ext cx="4016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accent2"/>
                </a:solidFill>
                <a:latin typeface="Verdana" charset="0"/>
              </a:rPr>
              <a:t>3) Average linkage clustering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669925" y="1941513"/>
            <a:ext cx="3448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Mean distance of all mixed pairs</a:t>
            </a:r>
          </a:p>
          <a:p>
            <a:pPr eaLnBrk="1" hangingPunct="1"/>
            <a:r>
              <a:rPr lang="en-US" sz="1800">
                <a:latin typeface="Verdana" charset="0"/>
              </a:rPr>
              <a:t>of points: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/>
        </p:nvGraphicFramePr>
        <p:xfrm>
          <a:off x="1579563" y="2473325"/>
          <a:ext cx="3089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3" name="Equation" r:id="rId5" imgW="1587500" imgH="596900" progId="Equation.3">
                  <p:embed/>
                </p:oleObj>
              </mc:Choice>
              <mc:Fallback>
                <p:oleObj name="Equation" r:id="rId5" imgW="1587500" imgH="596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473325"/>
                        <a:ext cx="3089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635000" y="4419600"/>
            <a:ext cx="370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Mean distance of all pairs of points</a:t>
            </a:r>
          </a:p>
        </p:txBody>
      </p:sp>
      <p:sp>
        <p:nvSpPr>
          <p:cNvPr id="30728" name="Text Box 11"/>
          <p:cNvSpPr txBox="1">
            <a:spLocks noChangeArrowheads="1"/>
          </p:cNvSpPr>
          <p:nvPr/>
        </p:nvSpPr>
        <p:spPr bwMode="auto">
          <a:xfrm>
            <a:off x="533400" y="3784600"/>
            <a:ext cx="3482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accent2"/>
                </a:solidFill>
                <a:latin typeface="Verdana" charset="0"/>
              </a:rPr>
              <a:t>4) Average group linkage </a:t>
            </a:r>
          </a:p>
          <a:p>
            <a:pPr eaLnBrk="1" hangingPunct="1"/>
            <a:r>
              <a:rPr lang="en-US" sz="1800" b="1">
                <a:solidFill>
                  <a:schemeClr val="accent2"/>
                </a:solidFill>
                <a:latin typeface="Verdana" charset="0"/>
              </a:rPr>
              <a:t>     clustering</a:t>
            </a:r>
          </a:p>
        </p:txBody>
      </p:sp>
      <p:sp>
        <p:nvSpPr>
          <p:cNvPr id="30729" name="Text Box 16"/>
          <p:cNvSpPr txBox="1">
            <a:spLocks noChangeArrowheads="1"/>
          </p:cNvSpPr>
          <p:nvPr/>
        </p:nvSpPr>
        <p:spPr bwMode="auto">
          <a:xfrm>
            <a:off x="5105400" y="914400"/>
            <a:ext cx="2508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A: N</a:t>
            </a:r>
            <a:r>
              <a:rPr lang="en-US" sz="1800" i="1" baseline="-25000">
                <a:latin typeface="Verdana" charset="0"/>
              </a:rPr>
              <a:t>A</a:t>
            </a:r>
            <a:r>
              <a:rPr lang="en-US" sz="1800" i="1">
                <a:latin typeface="Verdana" charset="0"/>
              </a:rPr>
              <a:t> elements</a:t>
            </a:r>
          </a:p>
        </p:txBody>
      </p:sp>
      <p:sp>
        <p:nvSpPr>
          <p:cNvPr id="30730" name="Text Box 17"/>
          <p:cNvSpPr txBox="1">
            <a:spLocks noChangeArrowheads="1"/>
          </p:cNvSpPr>
          <p:nvPr/>
        </p:nvSpPr>
        <p:spPr bwMode="auto">
          <a:xfrm>
            <a:off x="7146925" y="2932113"/>
            <a:ext cx="1441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B:</a:t>
            </a:r>
          </a:p>
          <a:p>
            <a:pPr eaLnBrk="1" hangingPunct="1"/>
            <a:r>
              <a:rPr lang="en-US" sz="1800" i="1">
                <a:latin typeface="Verdana" charset="0"/>
              </a:rPr>
              <a:t>N</a:t>
            </a:r>
            <a:r>
              <a:rPr lang="en-US" sz="1800" i="1" baseline="-25000">
                <a:latin typeface="Verdana" charset="0"/>
              </a:rPr>
              <a:t>B</a:t>
            </a:r>
            <a:r>
              <a:rPr lang="en-US" sz="1800" i="1">
                <a:latin typeface="Verdana" charset="0"/>
              </a:rPr>
              <a:t> elements</a:t>
            </a:r>
          </a:p>
        </p:txBody>
      </p:sp>
      <p:sp>
        <p:nvSpPr>
          <p:cNvPr id="30731" name="Text Box 18"/>
          <p:cNvSpPr txBox="1">
            <a:spLocks noChangeArrowheads="1"/>
          </p:cNvSpPr>
          <p:nvPr/>
        </p:nvSpPr>
        <p:spPr bwMode="auto">
          <a:xfrm>
            <a:off x="5105400" y="38862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A</a:t>
            </a:r>
          </a:p>
        </p:txBody>
      </p:sp>
      <p:sp>
        <p:nvSpPr>
          <p:cNvPr id="30732" name="Text Box 19"/>
          <p:cNvSpPr txBox="1">
            <a:spLocks noChangeArrowheads="1"/>
          </p:cNvSpPr>
          <p:nvPr/>
        </p:nvSpPr>
        <p:spPr bwMode="auto">
          <a:xfrm>
            <a:off x="6705600" y="57912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B</a:t>
            </a:r>
          </a:p>
        </p:txBody>
      </p:sp>
      <p:sp>
        <p:nvSpPr>
          <p:cNvPr id="30733" name="Oval 20"/>
          <p:cNvSpPr>
            <a:spLocks noChangeArrowheads="1"/>
          </p:cNvSpPr>
          <p:nvPr/>
        </p:nvSpPr>
        <p:spPr bwMode="auto">
          <a:xfrm>
            <a:off x="4953000" y="12954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4" name="Oval 21"/>
          <p:cNvSpPr>
            <a:spLocks noChangeArrowheads="1"/>
          </p:cNvSpPr>
          <p:nvPr/>
        </p:nvSpPr>
        <p:spPr bwMode="auto">
          <a:xfrm>
            <a:off x="6629400" y="1752600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5" name="Oval 22"/>
          <p:cNvSpPr>
            <a:spLocks noChangeArrowheads="1"/>
          </p:cNvSpPr>
          <p:nvPr/>
        </p:nvSpPr>
        <p:spPr bwMode="auto">
          <a:xfrm>
            <a:off x="4876800" y="41910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6" name="Oval 23"/>
          <p:cNvSpPr>
            <a:spLocks noChangeArrowheads="1"/>
          </p:cNvSpPr>
          <p:nvPr/>
        </p:nvSpPr>
        <p:spPr bwMode="auto">
          <a:xfrm>
            <a:off x="6553200" y="4648200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7" name="AutoShape 24"/>
          <p:cNvSpPr>
            <a:spLocks noChangeArrowheads="1"/>
          </p:cNvSpPr>
          <p:nvPr/>
        </p:nvSpPr>
        <p:spPr bwMode="auto">
          <a:xfrm>
            <a:off x="1447800" y="2514600"/>
            <a:ext cx="3276600" cy="1143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8" name="Oval 25"/>
          <p:cNvSpPr>
            <a:spLocks noChangeArrowheads="1"/>
          </p:cNvSpPr>
          <p:nvPr/>
        </p:nvSpPr>
        <p:spPr bwMode="auto">
          <a:xfrm rot="1081831">
            <a:off x="4572000" y="3886200"/>
            <a:ext cx="3886200" cy="2133600"/>
          </a:xfrm>
          <a:prstGeom prst="ellips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39" name="Text Box 26"/>
          <p:cNvSpPr txBox="1">
            <a:spLocks noChangeArrowheads="1"/>
          </p:cNvSpPr>
          <p:nvPr/>
        </p:nvSpPr>
        <p:spPr bwMode="auto">
          <a:xfrm>
            <a:off x="7832725" y="4075113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T</a:t>
            </a:r>
          </a:p>
        </p:txBody>
      </p:sp>
      <p:graphicFrame>
        <p:nvGraphicFramePr>
          <p:cNvPr id="30740" name="Object 3"/>
          <p:cNvGraphicFramePr>
            <a:graphicFrameLocks noChangeAspect="1"/>
          </p:cNvGraphicFramePr>
          <p:nvPr/>
        </p:nvGraphicFramePr>
        <p:xfrm>
          <a:off x="1371600" y="4937125"/>
          <a:ext cx="3089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Equation" r:id="rId7" imgW="1587500" imgH="596900" progId="Equation.3">
                  <p:embed/>
                </p:oleObj>
              </mc:Choice>
              <mc:Fallback>
                <p:oleObj name="Equation" r:id="rId7" imgW="1587500" imgH="596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37125"/>
                        <a:ext cx="3089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1" name="AutoShape 28"/>
          <p:cNvSpPr>
            <a:spLocks noChangeArrowheads="1"/>
          </p:cNvSpPr>
          <p:nvPr/>
        </p:nvSpPr>
        <p:spPr bwMode="auto">
          <a:xfrm>
            <a:off x="1219200" y="4860925"/>
            <a:ext cx="3276600" cy="13716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0742" name="Text Box 4"/>
          <p:cNvSpPr txBox="1">
            <a:spLocks noChangeArrowheads="1"/>
          </p:cNvSpPr>
          <p:nvPr/>
        </p:nvSpPr>
        <p:spPr bwMode="auto">
          <a:xfrm>
            <a:off x="457200" y="411163"/>
            <a:ext cx="83121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Agglomerative hierarchical clustering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4"/>
          <p:cNvSpPr txBox="1">
            <a:spLocks noChangeArrowheads="1"/>
          </p:cNvSpPr>
          <p:nvPr/>
        </p:nvSpPr>
        <p:spPr bwMode="auto">
          <a:xfrm>
            <a:off x="2787650" y="320675"/>
            <a:ext cx="2527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4072" y="2274941"/>
            <a:ext cx="4890701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Hierarchical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K-means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How many clusters?</a:t>
            </a:r>
          </a:p>
        </p:txBody>
      </p:sp>
      <p:sp>
        <p:nvSpPr>
          <p:cNvPr id="4" name="Oval 3"/>
          <p:cNvSpPr/>
          <p:nvPr/>
        </p:nvSpPr>
        <p:spPr>
          <a:xfrm>
            <a:off x="7562850" y="16303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15250" y="17827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62850" y="19907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67650" y="21431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782763"/>
            <a:ext cx="207963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20025" y="1422400"/>
            <a:ext cx="207963" cy="2079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07113" y="14224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59513" y="15748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11913" y="1212850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688" y="15176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11888" y="1109663"/>
            <a:ext cx="207962" cy="20796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364288" y="13652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11913" y="17272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72250" y="1830388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11888" y="1830388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96113" y="24780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48513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00913" y="27828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92925" y="2727325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24650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00888" y="2887663"/>
            <a:ext cx="207962" cy="207962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829425" y="2374900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6591300" y="1322388"/>
            <a:ext cx="1227138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5849938" y="2039938"/>
            <a:ext cx="125095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7088982" y="2051844"/>
            <a:ext cx="1055687" cy="1031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1057275"/>
            <a:ext cx="8521700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4" name="TextBox 2"/>
          <p:cNvSpPr txBox="1">
            <a:spLocks noChangeArrowheads="1"/>
          </p:cNvSpPr>
          <p:nvPr/>
        </p:nvSpPr>
        <p:spPr bwMode="auto">
          <a:xfrm>
            <a:off x="2747963" y="436563"/>
            <a:ext cx="340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K-means clustering</a:t>
            </a:r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3038475" y="6203950"/>
            <a:ext cx="588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(http://www.weizmann.ac.il/midrasha/courses/)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/>
          <p:cNvSpPr txBox="1">
            <a:spLocks noChangeArrowheads="1"/>
          </p:cNvSpPr>
          <p:nvPr/>
        </p:nvSpPr>
        <p:spPr bwMode="auto">
          <a:xfrm>
            <a:off x="2747963" y="436563"/>
            <a:ext cx="340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K-means clustering</a:t>
            </a:r>
          </a:p>
        </p:txBody>
      </p:sp>
      <p:pic>
        <p:nvPicPr>
          <p:cNvPr id="3481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231900"/>
            <a:ext cx="7161213" cy="524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1050" y="2274888"/>
            <a:ext cx="7161213" cy="682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038475" y="6203950"/>
            <a:ext cx="588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(http://www.weizmann.ac.il/midrasha/courses/)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2747963" y="436563"/>
            <a:ext cx="340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K-means clustering</a:t>
            </a:r>
          </a:p>
        </p:txBody>
      </p:sp>
      <p:pic>
        <p:nvPicPr>
          <p:cNvPr id="3584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231900"/>
            <a:ext cx="7191375" cy="528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038475" y="6203950"/>
            <a:ext cx="588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(http://www.weizmann.ac.il/midrasha/courses/)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382713"/>
            <a:ext cx="7777163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2747963" y="436563"/>
            <a:ext cx="340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K-means clustering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25475" y="1382713"/>
            <a:ext cx="341313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038475" y="6203950"/>
            <a:ext cx="588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(http://www.weizmann.ac.il/midrasha/courses/)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17613"/>
            <a:ext cx="7523162" cy="491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2747963" y="436563"/>
            <a:ext cx="340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K-means clustering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100138" y="1217613"/>
            <a:ext cx="322262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038475" y="6203950"/>
            <a:ext cx="588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(http://www.weizmann.ac.il/midrasha/courses/)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4"/>
          <p:cNvSpPr txBox="1">
            <a:spLocks noChangeArrowheads="1"/>
          </p:cNvSpPr>
          <p:nvPr/>
        </p:nvSpPr>
        <p:spPr bwMode="auto">
          <a:xfrm>
            <a:off x="2787650" y="320675"/>
            <a:ext cx="2527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4072" y="2274941"/>
            <a:ext cx="4890701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Hierarchical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K-means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How many clusters?</a:t>
            </a:r>
          </a:p>
        </p:txBody>
      </p:sp>
      <p:sp>
        <p:nvSpPr>
          <p:cNvPr id="4" name="Oval 3"/>
          <p:cNvSpPr/>
          <p:nvPr/>
        </p:nvSpPr>
        <p:spPr>
          <a:xfrm>
            <a:off x="7562850" y="16303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15250" y="17827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62850" y="19907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67650" y="21431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782763"/>
            <a:ext cx="207963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20025" y="1422400"/>
            <a:ext cx="207963" cy="2079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07113" y="14224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59513" y="15748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11913" y="1212850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688" y="15176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11888" y="1109663"/>
            <a:ext cx="207962" cy="20796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364288" y="13652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11913" y="17272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72250" y="1830388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11888" y="1830388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96113" y="24780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48513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00913" y="27828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92925" y="2727325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24650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00888" y="2887663"/>
            <a:ext cx="207962" cy="207962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829425" y="2374900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6591300" y="1322388"/>
            <a:ext cx="1227138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5849938" y="2039938"/>
            <a:ext cx="125095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7088982" y="2051844"/>
            <a:ext cx="1055687" cy="1031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1"/>
          <p:cNvSpPr txBox="1">
            <a:spLocks noChangeArrowheads="1"/>
          </p:cNvSpPr>
          <p:nvPr/>
        </p:nvSpPr>
        <p:spPr bwMode="auto">
          <a:xfrm>
            <a:off x="2174875" y="534988"/>
            <a:ext cx="333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Cluster validation</a:t>
            </a:r>
          </a:p>
        </p:txBody>
      </p:sp>
      <p:sp>
        <p:nvSpPr>
          <p:cNvPr id="39938" name="TextBox 2"/>
          <p:cNvSpPr txBox="1">
            <a:spLocks noChangeArrowheads="1"/>
          </p:cNvSpPr>
          <p:nvPr/>
        </p:nvSpPr>
        <p:spPr bwMode="auto">
          <a:xfrm>
            <a:off x="327025" y="1577975"/>
            <a:ext cx="85725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200"/>
              <a:t>Clustering is hard: it is an unsupervised learning technique. Once a</a:t>
            </a:r>
          </a:p>
          <a:p>
            <a:pPr eaLnBrk="1" hangingPunct="1"/>
            <a:r>
              <a:rPr lang="en-US" sz="2200"/>
              <a:t>Clustering has been obtained, it is important to assess its validity!</a:t>
            </a:r>
          </a:p>
          <a:p>
            <a:pPr eaLnBrk="1" hangingPunct="1"/>
            <a:endParaRPr lang="en-US" sz="2200"/>
          </a:p>
          <a:p>
            <a:pPr eaLnBrk="1" hangingPunct="1"/>
            <a:r>
              <a:rPr lang="en-US" sz="2200" b="1" i="1"/>
              <a:t>The questions to answer:</a:t>
            </a:r>
          </a:p>
          <a:p>
            <a:pPr eaLnBrk="1" hangingPunct="1"/>
            <a:endParaRPr lang="en-US" sz="22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Did we choose the right number of clusters?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Are the clusters compact?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Are the clusters well separated?</a:t>
            </a:r>
          </a:p>
          <a:p>
            <a:pPr eaLnBrk="1" hangingPunct="1">
              <a:buFontTx/>
              <a:buChar char="-"/>
            </a:pPr>
            <a:endParaRPr lang="en-US" sz="2200"/>
          </a:p>
          <a:p>
            <a:pPr eaLnBrk="1" hangingPunct="1"/>
            <a:r>
              <a:rPr lang="en-US" sz="2200" b="1" i="1"/>
              <a:t>To answer these questions, we need a quantitative measure</a:t>
            </a:r>
          </a:p>
          <a:p>
            <a:pPr eaLnBrk="1" hangingPunct="1"/>
            <a:r>
              <a:rPr lang="en-US" sz="2200" b="1" i="1"/>
              <a:t> of the cluster sizes:</a:t>
            </a:r>
          </a:p>
          <a:p>
            <a:pPr eaLnBrk="1" hangingPunct="1"/>
            <a:endParaRPr lang="en-US" sz="22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intra-cluster size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Inter-cluster distances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70038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2" name="Line 15"/>
          <p:cNvSpPr>
            <a:spLocks noChangeShapeType="1"/>
          </p:cNvSpPr>
          <p:nvPr/>
        </p:nvSpPr>
        <p:spPr bwMode="auto">
          <a:xfrm>
            <a:off x="4038600" y="1874838"/>
            <a:ext cx="60960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Oval 23"/>
          <p:cNvSpPr>
            <a:spLocks noChangeArrowheads="1"/>
          </p:cNvSpPr>
          <p:nvPr/>
        </p:nvSpPr>
        <p:spPr bwMode="auto">
          <a:xfrm>
            <a:off x="2819400" y="1341438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40964" name="Oval 24"/>
          <p:cNvSpPr>
            <a:spLocks noChangeArrowheads="1"/>
          </p:cNvSpPr>
          <p:nvPr/>
        </p:nvSpPr>
        <p:spPr bwMode="auto">
          <a:xfrm>
            <a:off x="4495800" y="1798638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40965" name="TextBox 5"/>
          <p:cNvSpPr txBox="1">
            <a:spLocks noChangeArrowheads="1"/>
          </p:cNvSpPr>
          <p:nvPr/>
        </p:nvSpPr>
        <p:spPr bwMode="auto">
          <a:xfrm>
            <a:off x="2362200" y="438150"/>
            <a:ext cx="31718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Inter cluster size</a:t>
            </a:r>
          </a:p>
        </p:txBody>
      </p:sp>
      <p:sp>
        <p:nvSpPr>
          <p:cNvPr id="40966" name="TextBox 6"/>
          <p:cNvSpPr txBox="1">
            <a:spLocks noChangeArrowheads="1"/>
          </p:cNvSpPr>
          <p:nvPr/>
        </p:nvSpPr>
        <p:spPr bwMode="auto">
          <a:xfrm>
            <a:off x="827088" y="3444875"/>
            <a:ext cx="34972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b="1" i="1"/>
              <a:t>Several options:</a:t>
            </a:r>
          </a:p>
          <a:p>
            <a:pPr eaLnBrk="1" hangingPunct="1"/>
            <a:endParaRPr lang="en-US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Single linkage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Complete linkage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Average linkage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Average group linkage</a:t>
            </a:r>
          </a:p>
          <a:p>
            <a:pPr eaLnBrk="1" hangingPunct="1">
              <a:buFontTx/>
              <a:buChar char="-"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1524000" y="320675"/>
            <a:ext cx="589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 is a hard problem</a:t>
            </a:r>
          </a:p>
        </p:txBody>
      </p:sp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26"/>
          <p:cNvSpPr txBox="1">
            <a:spLocks noChangeArrowheads="1"/>
          </p:cNvSpPr>
          <p:nvPr/>
        </p:nvSpPr>
        <p:spPr bwMode="auto">
          <a:xfrm>
            <a:off x="1590675" y="6064250"/>
            <a:ext cx="459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  <a:latin typeface="Verdana" charset="0"/>
              </a:rPr>
              <a:t>Many possibilities; What is best clustering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6" name="Oval 8"/>
          <p:cNvSpPr>
            <a:spLocks noChangeArrowheads="1"/>
          </p:cNvSpPr>
          <p:nvPr/>
        </p:nvSpPr>
        <p:spPr bwMode="auto">
          <a:xfrm>
            <a:off x="2362200" y="12192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2362200" y="438150"/>
            <a:ext cx="31718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Intra cluster size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362200" y="1447800"/>
            <a:ext cx="1371600" cy="476250"/>
          </a:xfrm>
          <a:prstGeom prst="line">
            <a:avLst/>
          </a:prstGeom>
          <a:ln>
            <a:solidFill>
              <a:srgbClr val="FF0000"/>
            </a:solidFill>
            <a:headEnd type="stealth" w="lg" len="lg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989" name="TextBox 7"/>
          <p:cNvSpPr txBox="1">
            <a:spLocks noChangeArrowheads="1"/>
          </p:cNvSpPr>
          <p:nvPr/>
        </p:nvSpPr>
        <p:spPr bwMode="auto">
          <a:xfrm>
            <a:off x="635000" y="3175000"/>
            <a:ext cx="27241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200" b="1" i="1"/>
              <a:t>Several options:</a:t>
            </a:r>
          </a:p>
          <a:p>
            <a:pPr eaLnBrk="1" hangingPunct="1"/>
            <a:endParaRPr lang="en-US" sz="2200"/>
          </a:p>
          <a:p>
            <a:pPr eaLnBrk="1" hangingPunct="1">
              <a:buFontTx/>
              <a:buChar char="-"/>
            </a:pPr>
            <a:r>
              <a:rPr lang="en-US" sz="2200"/>
              <a:t>Complete diameter:</a:t>
            </a:r>
          </a:p>
          <a:p>
            <a:pPr eaLnBrk="1" hangingPunct="1">
              <a:buFontTx/>
              <a:buChar char="-"/>
            </a:pPr>
            <a:endParaRPr lang="en-US" sz="2200"/>
          </a:p>
          <a:p>
            <a:pPr eaLnBrk="1" hangingPunct="1">
              <a:buFontTx/>
              <a:buChar char="-"/>
            </a:pPr>
            <a:endParaRPr lang="en-US" sz="2200"/>
          </a:p>
          <a:p>
            <a:pPr eaLnBrk="1" hangingPunct="1">
              <a:buFontTx/>
              <a:buChar char="-"/>
            </a:pPr>
            <a:r>
              <a:rPr lang="en-US" sz="2200"/>
              <a:t>Average diameter:</a:t>
            </a:r>
          </a:p>
          <a:p>
            <a:pPr eaLnBrk="1" hangingPunct="1">
              <a:buFontTx/>
              <a:buChar char="-"/>
            </a:pPr>
            <a:endParaRPr lang="en-US" sz="2200"/>
          </a:p>
          <a:p>
            <a:pPr eaLnBrk="1" hangingPunct="1">
              <a:buFontTx/>
              <a:buChar char="-"/>
            </a:pPr>
            <a:endParaRPr lang="en-US" sz="2200"/>
          </a:p>
          <a:p>
            <a:pPr eaLnBrk="1" hangingPunct="1">
              <a:buFontTx/>
              <a:buChar char="-"/>
            </a:pPr>
            <a:r>
              <a:rPr lang="en-US" sz="2200"/>
              <a:t>Centroid diameter:</a:t>
            </a:r>
          </a:p>
        </p:txBody>
      </p:sp>
      <p:graphicFrame>
        <p:nvGraphicFramePr>
          <p:cNvPr id="41990" name="Object 2"/>
          <p:cNvGraphicFramePr>
            <a:graphicFrameLocks noChangeAspect="1"/>
          </p:cNvGraphicFramePr>
          <p:nvPr/>
        </p:nvGraphicFramePr>
        <p:xfrm>
          <a:off x="4241800" y="3848100"/>
          <a:ext cx="258286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4" imgW="1333500" imgH="292100" progId="Equation.3">
                  <p:embed/>
                </p:oleObj>
              </mc:Choice>
              <mc:Fallback>
                <p:oleObj name="Equation" r:id="rId4" imgW="1333500" imgH="292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3848100"/>
                        <a:ext cx="258286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Box 9"/>
          <p:cNvSpPr txBox="1">
            <a:spLocks noChangeArrowheads="1"/>
          </p:cNvSpPr>
          <p:nvPr/>
        </p:nvSpPr>
        <p:spPr bwMode="auto">
          <a:xfrm>
            <a:off x="4217988" y="3175000"/>
            <a:ext cx="3984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/>
              <a:t>For a cluster S, with N members and</a:t>
            </a:r>
          </a:p>
          <a:p>
            <a:pPr eaLnBrk="1" hangingPunct="1"/>
            <a:r>
              <a:rPr lang="en-US" sz="1800" i="1"/>
              <a:t>center C:</a:t>
            </a:r>
          </a:p>
        </p:txBody>
      </p:sp>
      <p:graphicFrame>
        <p:nvGraphicFramePr>
          <p:cNvPr id="41992" name="Object 3"/>
          <p:cNvGraphicFramePr>
            <a:graphicFrameLocks noChangeAspect="1"/>
          </p:cNvGraphicFramePr>
          <p:nvPr/>
        </p:nvGraphicFramePr>
        <p:xfrm>
          <a:off x="4217988" y="4414838"/>
          <a:ext cx="3271837" cy="108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6" imgW="1689100" imgH="558800" progId="Equation.3">
                  <p:embed/>
                </p:oleObj>
              </mc:Choice>
              <mc:Fallback>
                <p:oleObj name="Equation" r:id="rId6" imgW="16891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4414838"/>
                        <a:ext cx="3271837" cy="108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4"/>
          <p:cNvGraphicFramePr>
            <a:graphicFrameLocks noChangeAspect="1"/>
          </p:cNvGraphicFramePr>
          <p:nvPr/>
        </p:nvGraphicFramePr>
        <p:xfrm>
          <a:off x="4684713" y="5597525"/>
          <a:ext cx="238601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8" imgW="1231900" imgH="457200" progId="Equation.3">
                  <p:embed/>
                </p:oleObj>
              </mc:Choice>
              <mc:Fallback>
                <p:oleObj name="Equation" r:id="rId8" imgW="1231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5597525"/>
                        <a:ext cx="2386012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1"/>
          <p:cNvSpPr txBox="1">
            <a:spLocks noChangeArrowheads="1"/>
          </p:cNvSpPr>
          <p:nvPr/>
        </p:nvSpPr>
        <p:spPr bwMode="auto">
          <a:xfrm>
            <a:off x="2362200" y="438150"/>
            <a:ext cx="28749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Cluster Quality</a:t>
            </a:r>
          </a:p>
        </p:txBody>
      </p:sp>
      <p:sp>
        <p:nvSpPr>
          <p:cNvPr id="43010" name="TextBox 2"/>
          <p:cNvSpPr txBox="1">
            <a:spLocks noChangeArrowheads="1"/>
          </p:cNvSpPr>
          <p:nvPr/>
        </p:nvSpPr>
        <p:spPr bwMode="auto">
          <a:xfrm>
            <a:off x="803275" y="1797050"/>
            <a:ext cx="190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/>
              <a:t>1) Dunn</a:t>
            </a:r>
            <a:r>
              <a:rPr lang="ja-JP" altLang="en-US" sz="1800" b="1"/>
              <a:t>’</a:t>
            </a:r>
            <a:r>
              <a:rPr lang="en-US" altLang="ja-JP" sz="1800" b="1"/>
              <a:t>s index</a:t>
            </a:r>
            <a:endParaRPr lang="en-US" sz="1800" b="1"/>
          </a:p>
        </p:txBody>
      </p:sp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1697038" y="2166938"/>
          <a:ext cx="4017962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3" imgW="1790700" imgH="596900" progId="Equation.3">
                  <p:embed/>
                </p:oleObj>
              </mc:Choice>
              <mc:Fallback>
                <p:oleObj name="Equation" r:id="rId3" imgW="1790700" imgH="596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166938"/>
                        <a:ext cx="4017962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27075" y="1243013"/>
            <a:ext cx="3390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For a clustering with K clusters:</a:t>
            </a:r>
          </a:p>
        </p:txBody>
      </p:sp>
      <p:sp>
        <p:nvSpPr>
          <p:cNvPr id="43013" name="TextBox 5"/>
          <p:cNvSpPr txBox="1">
            <a:spLocks noChangeArrowheads="1"/>
          </p:cNvSpPr>
          <p:nvPr/>
        </p:nvSpPr>
        <p:spPr bwMode="auto">
          <a:xfrm>
            <a:off x="1192213" y="3683000"/>
            <a:ext cx="4906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Large values of D correspond to good clusters</a:t>
            </a:r>
          </a:p>
        </p:txBody>
      </p:sp>
      <p:sp>
        <p:nvSpPr>
          <p:cNvPr id="43014" name="TextBox 6"/>
          <p:cNvSpPr txBox="1">
            <a:spLocks noChangeArrowheads="1"/>
          </p:cNvSpPr>
          <p:nvPr/>
        </p:nvSpPr>
        <p:spPr bwMode="auto">
          <a:xfrm>
            <a:off x="803275" y="4205288"/>
            <a:ext cx="299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/>
              <a:t>2) Davies-Bouldin</a:t>
            </a:r>
            <a:r>
              <a:rPr lang="ja-JP" altLang="en-US" sz="1800" b="1"/>
              <a:t>’</a:t>
            </a:r>
            <a:r>
              <a:rPr lang="en-US" altLang="ja-JP" sz="1800" b="1"/>
              <a:t>s index</a:t>
            </a:r>
            <a:endParaRPr lang="en-US" sz="1800" b="1"/>
          </a:p>
        </p:txBody>
      </p:sp>
      <p:graphicFrame>
        <p:nvGraphicFramePr>
          <p:cNvPr id="43015" name="Object 3"/>
          <p:cNvGraphicFramePr>
            <a:graphicFrameLocks noChangeAspect="1"/>
          </p:cNvGraphicFramePr>
          <p:nvPr/>
        </p:nvGraphicFramePr>
        <p:xfrm>
          <a:off x="1754188" y="4687888"/>
          <a:ext cx="390366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5" imgW="1739900" imgH="495300" progId="Equation.3">
                  <p:embed/>
                </p:oleObj>
              </mc:Choice>
              <mc:Fallback>
                <p:oleObj name="Equation" r:id="rId5" imgW="1739900" imgH="495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4687888"/>
                        <a:ext cx="3903662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TextBox 8"/>
          <p:cNvSpPr txBox="1">
            <a:spLocks noChangeArrowheads="1"/>
          </p:cNvSpPr>
          <p:nvPr/>
        </p:nvSpPr>
        <p:spPr bwMode="auto">
          <a:xfrm>
            <a:off x="1192213" y="6091238"/>
            <a:ext cx="4894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Low values of DB correspond to good clusters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1"/>
          <p:cNvSpPr txBox="1">
            <a:spLocks noChangeArrowheads="1"/>
          </p:cNvSpPr>
          <p:nvPr/>
        </p:nvSpPr>
        <p:spPr bwMode="auto">
          <a:xfrm>
            <a:off x="1497013" y="438150"/>
            <a:ext cx="60229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Cluster Quality: Silhouette index</a:t>
            </a:r>
          </a:p>
        </p:txBody>
      </p:sp>
      <p:sp>
        <p:nvSpPr>
          <p:cNvPr id="44034" name="TextBox 2"/>
          <p:cNvSpPr txBox="1">
            <a:spLocks noChangeArrowheads="1"/>
          </p:cNvSpPr>
          <p:nvPr/>
        </p:nvSpPr>
        <p:spPr bwMode="auto">
          <a:xfrm>
            <a:off x="419100" y="1023938"/>
            <a:ext cx="8183563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200" b="1" i="1"/>
              <a:t>Define a quality index for each point in the original dataset:</a:t>
            </a:r>
          </a:p>
          <a:p>
            <a:pPr eaLnBrk="1" hangingPunct="1"/>
            <a:endParaRPr lang="en-US" sz="22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For the ith object, calculate its average distance to all other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200"/>
              <a:t>   objects  in its cluster. Call this value ai. 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22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For the ith object and any cluster not containing the object,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200"/>
              <a:t>  calculate the object</a:t>
            </a:r>
            <a:r>
              <a:rPr lang="ja-JP" altLang="en-US" sz="2200"/>
              <a:t>’</a:t>
            </a:r>
            <a:r>
              <a:rPr lang="en-US" altLang="ja-JP" sz="2200"/>
              <a:t>s average distance to all the objects in the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200"/>
              <a:t>  given cluster.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200"/>
              <a:t>  Find the minimum such value with respect to all clusters;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200"/>
              <a:t>  call this value bi.</a:t>
            </a:r>
          </a:p>
          <a:p>
            <a:pPr eaLnBrk="1" hangingPunct="1">
              <a:buClr>
                <a:schemeClr val="accent2"/>
              </a:buClr>
            </a:pPr>
            <a:endParaRPr lang="en-US" sz="22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/>
              <a:t>For the ith object, the silhouette coefficient is</a:t>
            </a:r>
          </a:p>
          <a:p>
            <a:pPr eaLnBrk="1" hangingPunct="1"/>
            <a:endParaRPr lang="en-US" sz="2200"/>
          </a:p>
        </p:txBody>
      </p:sp>
      <p:graphicFrame>
        <p:nvGraphicFramePr>
          <p:cNvPr id="44035" name="Object 2"/>
          <p:cNvGraphicFramePr>
            <a:graphicFrameLocks noChangeAspect="1"/>
          </p:cNvGraphicFramePr>
          <p:nvPr/>
        </p:nvGraphicFramePr>
        <p:xfrm>
          <a:off x="2936875" y="5368925"/>
          <a:ext cx="34163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Equation" r:id="rId3" imgW="1270000" imgH="393700" progId="Equation.3">
                  <p:embed/>
                </p:oleObj>
              </mc:Choice>
              <mc:Fallback>
                <p:oleObj name="Equation" r:id="rId3" imgW="12700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5368925"/>
                        <a:ext cx="341630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1"/>
          <p:cNvSpPr txBox="1">
            <a:spLocks noChangeArrowheads="1"/>
          </p:cNvSpPr>
          <p:nvPr/>
        </p:nvSpPr>
        <p:spPr bwMode="auto">
          <a:xfrm>
            <a:off x="1497013" y="438150"/>
            <a:ext cx="60229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Cluster Quality: Silhouette index</a:t>
            </a:r>
          </a:p>
        </p:txBody>
      </p:sp>
      <p:sp>
        <p:nvSpPr>
          <p:cNvPr id="45058" name="TextBox 2"/>
          <p:cNvSpPr txBox="1">
            <a:spLocks noChangeArrowheads="1"/>
          </p:cNvSpPr>
          <p:nvPr/>
        </p:nvSpPr>
        <p:spPr bwMode="auto">
          <a:xfrm>
            <a:off x="481013" y="1558925"/>
            <a:ext cx="1185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Note that:</a:t>
            </a:r>
          </a:p>
        </p:txBody>
      </p:sp>
      <p:graphicFrame>
        <p:nvGraphicFramePr>
          <p:cNvPr id="45059" name="Object 2"/>
          <p:cNvGraphicFramePr>
            <a:graphicFrameLocks noChangeAspect="1"/>
          </p:cNvGraphicFramePr>
          <p:nvPr/>
        </p:nvGraphicFramePr>
        <p:xfrm>
          <a:off x="2168525" y="1928813"/>
          <a:ext cx="40703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Equation" r:id="rId3" imgW="736600" imgH="152400" progId="Equation.3">
                  <p:embed/>
                </p:oleObj>
              </mc:Choice>
              <mc:Fallback>
                <p:oleObj name="Equation" r:id="rId3" imgW="736600" imgH="15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1928813"/>
                        <a:ext cx="407035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481013" y="3444875"/>
            <a:ext cx="639127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s(i) = 1, i is likely to be well classified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s(i) = -1, i is likely to be incorrectly classified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/>
              <a:t>s(i) = 0, indifferent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1"/>
          <p:cNvSpPr txBox="1">
            <a:spLocks noChangeArrowheads="1"/>
          </p:cNvSpPr>
          <p:nvPr/>
        </p:nvSpPr>
        <p:spPr bwMode="auto">
          <a:xfrm>
            <a:off x="1497013" y="438150"/>
            <a:ext cx="60229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Cluster Quality: Silhouette index</a:t>
            </a:r>
          </a:p>
        </p:txBody>
      </p:sp>
      <p:sp>
        <p:nvSpPr>
          <p:cNvPr id="46082" name="TextBox 2"/>
          <p:cNvSpPr txBox="1">
            <a:spLocks noChangeArrowheads="1"/>
          </p:cNvSpPr>
          <p:nvPr/>
        </p:nvSpPr>
        <p:spPr bwMode="auto">
          <a:xfrm>
            <a:off x="557213" y="1866900"/>
            <a:ext cx="2649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Cluster silhouette index:</a:t>
            </a:r>
          </a:p>
        </p:txBody>
      </p:sp>
      <p:sp>
        <p:nvSpPr>
          <p:cNvPr id="46083" name="TextBox 3"/>
          <p:cNvSpPr txBox="1">
            <a:spLocks noChangeArrowheads="1"/>
          </p:cNvSpPr>
          <p:nvPr/>
        </p:nvSpPr>
        <p:spPr bwMode="auto">
          <a:xfrm>
            <a:off x="709613" y="3825875"/>
            <a:ext cx="2584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Global silhouette index: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1192213" y="5734050"/>
            <a:ext cx="5073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Large values of GS correspond to good clusters</a:t>
            </a:r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838450" y="2235200"/>
          <a:ext cx="23749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Equation" r:id="rId3" imgW="1092200" imgH="457200" progId="Equation.3">
                  <p:embed/>
                </p:oleObj>
              </mc:Choice>
              <mc:Fallback>
                <p:oleObj name="Equation" r:id="rId3" imgW="10922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2235200"/>
                        <a:ext cx="23749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894013" y="4464050"/>
          <a:ext cx="22637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5" imgW="1041400" imgH="444500" progId="Equation.3">
                  <p:embed/>
                </p:oleObj>
              </mc:Choice>
              <mc:Fallback>
                <p:oleObj name="Equation" r:id="rId5" imgW="10414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4464050"/>
                        <a:ext cx="226377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1524000" y="320675"/>
            <a:ext cx="589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 is a hard problem</a:t>
            </a:r>
          </a:p>
        </p:txBody>
      </p:sp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Oval 8"/>
          <p:cNvSpPr>
            <a:spLocks noChangeArrowheads="1"/>
          </p:cNvSpPr>
          <p:nvPr/>
        </p:nvSpPr>
        <p:spPr bwMode="auto">
          <a:xfrm>
            <a:off x="2362200" y="12192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18436" name="Oval 9"/>
          <p:cNvSpPr>
            <a:spLocks noChangeArrowheads="1"/>
          </p:cNvSpPr>
          <p:nvPr/>
        </p:nvSpPr>
        <p:spPr bwMode="auto">
          <a:xfrm>
            <a:off x="4038600" y="1676400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365125" y="1447800"/>
            <a:ext cx="177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  <a:latin typeface="Verdana" charset="0"/>
              </a:rPr>
              <a:t>2 clusters: easy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1524000" y="320675"/>
            <a:ext cx="589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 is a hard problem</a:t>
            </a:r>
          </a:p>
        </p:txBody>
      </p:sp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910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4958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11"/>
          <p:cNvSpPr txBox="1">
            <a:spLocks noChangeArrowheads="1"/>
          </p:cNvSpPr>
          <p:nvPr/>
        </p:nvSpPr>
        <p:spPr bwMode="auto">
          <a:xfrm>
            <a:off x="819150" y="3206750"/>
            <a:ext cx="200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  <a:latin typeface="Verdana" charset="0"/>
              </a:rPr>
              <a:t>4 clusters: difficult</a:t>
            </a:r>
          </a:p>
        </p:txBody>
      </p:sp>
      <p:sp>
        <p:nvSpPr>
          <p:cNvPr id="20486" name="Oval 12"/>
          <p:cNvSpPr>
            <a:spLocks noChangeArrowheads="1"/>
          </p:cNvSpPr>
          <p:nvPr/>
        </p:nvSpPr>
        <p:spPr bwMode="auto">
          <a:xfrm rot="-2090744">
            <a:off x="1219200" y="4419600"/>
            <a:ext cx="609600" cy="304800"/>
          </a:xfrm>
          <a:prstGeom prst="ellipse">
            <a:avLst/>
          </a:prstGeom>
          <a:solidFill>
            <a:srgbClr val="FF00FF">
              <a:alpha val="45097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7" name="Oval 13"/>
          <p:cNvSpPr>
            <a:spLocks noChangeArrowheads="1"/>
          </p:cNvSpPr>
          <p:nvPr/>
        </p:nvSpPr>
        <p:spPr bwMode="auto">
          <a:xfrm rot="-1584784">
            <a:off x="533400" y="4038600"/>
            <a:ext cx="990600" cy="533400"/>
          </a:xfrm>
          <a:prstGeom prst="ellipse">
            <a:avLst/>
          </a:prstGeom>
          <a:solidFill>
            <a:srgbClr val="FF00FF">
              <a:alpha val="45882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8" name="Oval 15"/>
          <p:cNvSpPr>
            <a:spLocks noChangeArrowheads="1"/>
          </p:cNvSpPr>
          <p:nvPr/>
        </p:nvSpPr>
        <p:spPr bwMode="auto">
          <a:xfrm>
            <a:off x="2209800" y="4648200"/>
            <a:ext cx="609600" cy="609600"/>
          </a:xfrm>
          <a:prstGeom prst="ellipse">
            <a:avLst/>
          </a:prstGeom>
          <a:solidFill>
            <a:srgbClr val="FF00FF">
              <a:alpha val="45882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9" name="Oval 16"/>
          <p:cNvSpPr>
            <a:spLocks noChangeArrowheads="1"/>
          </p:cNvSpPr>
          <p:nvPr/>
        </p:nvSpPr>
        <p:spPr bwMode="auto">
          <a:xfrm rot="1348766">
            <a:off x="2819400" y="4343400"/>
            <a:ext cx="990600" cy="1295400"/>
          </a:xfrm>
          <a:prstGeom prst="ellipse">
            <a:avLst/>
          </a:prstGeom>
          <a:solidFill>
            <a:srgbClr val="FF00FF">
              <a:alpha val="45097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0" name="Oval 17"/>
          <p:cNvSpPr>
            <a:spLocks noChangeArrowheads="1"/>
          </p:cNvSpPr>
          <p:nvPr/>
        </p:nvSpPr>
        <p:spPr bwMode="auto">
          <a:xfrm>
            <a:off x="5029200" y="4419600"/>
            <a:ext cx="1219200" cy="762000"/>
          </a:xfrm>
          <a:prstGeom prst="ellipse">
            <a:avLst/>
          </a:prstGeom>
          <a:solidFill>
            <a:srgbClr val="FF9900">
              <a:alpha val="45882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1" name="Oval 18"/>
          <p:cNvSpPr>
            <a:spLocks noChangeArrowheads="1"/>
          </p:cNvSpPr>
          <p:nvPr/>
        </p:nvSpPr>
        <p:spPr bwMode="auto">
          <a:xfrm rot="594570">
            <a:off x="7467600" y="4724400"/>
            <a:ext cx="762000" cy="533400"/>
          </a:xfrm>
          <a:prstGeom prst="ellipse">
            <a:avLst/>
          </a:prstGeom>
          <a:solidFill>
            <a:srgbClr val="FF9900">
              <a:alpha val="45882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2" name="Oval 20"/>
          <p:cNvSpPr>
            <a:spLocks noChangeArrowheads="1"/>
          </p:cNvSpPr>
          <p:nvPr/>
        </p:nvSpPr>
        <p:spPr bwMode="auto">
          <a:xfrm>
            <a:off x="6705600" y="4953000"/>
            <a:ext cx="609600" cy="609600"/>
          </a:xfrm>
          <a:prstGeom prst="ellipse">
            <a:avLst/>
          </a:prstGeom>
          <a:solidFill>
            <a:srgbClr val="FF9900">
              <a:alpha val="45882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3" name="Oval 21"/>
          <p:cNvSpPr>
            <a:spLocks noChangeArrowheads="1"/>
          </p:cNvSpPr>
          <p:nvPr/>
        </p:nvSpPr>
        <p:spPr bwMode="auto">
          <a:xfrm>
            <a:off x="7239000" y="5257800"/>
            <a:ext cx="762000" cy="457200"/>
          </a:xfrm>
          <a:prstGeom prst="ellipse">
            <a:avLst/>
          </a:prstGeom>
          <a:solidFill>
            <a:srgbClr val="FF9900">
              <a:alpha val="45097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4" name="Line 22"/>
          <p:cNvSpPr>
            <a:spLocks noChangeShapeType="1"/>
          </p:cNvSpPr>
          <p:nvPr/>
        </p:nvSpPr>
        <p:spPr bwMode="auto">
          <a:xfrm flipH="1">
            <a:off x="3581400" y="3124200"/>
            <a:ext cx="609600" cy="10668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23"/>
          <p:cNvSpPr>
            <a:spLocks noChangeShapeType="1"/>
          </p:cNvSpPr>
          <p:nvPr/>
        </p:nvSpPr>
        <p:spPr bwMode="auto">
          <a:xfrm>
            <a:off x="4343400" y="3124200"/>
            <a:ext cx="609600" cy="10668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Text Box 24"/>
          <p:cNvSpPr txBox="1">
            <a:spLocks noChangeArrowheads="1"/>
          </p:cNvSpPr>
          <p:nvPr/>
        </p:nvSpPr>
        <p:spPr bwMode="auto">
          <a:xfrm>
            <a:off x="4937125" y="3389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?</a:t>
            </a:r>
          </a:p>
        </p:txBody>
      </p:sp>
      <p:sp>
        <p:nvSpPr>
          <p:cNvPr id="20497" name="Text Box 25"/>
          <p:cNvSpPr txBox="1">
            <a:spLocks noChangeArrowheads="1"/>
          </p:cNvSpPr>
          <p:nvPr/>
        </p:nvSpPr>
        <p:spPr bwMode="auto">
          <a:xfrm>
            <a:off x="3336925" y="3389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?</a:t>
            </a:r>
          </a:p>
        </p:txBody>
      </p:sp>
      <p:sp>
        <p:nvSpPr>
          <p:cNvPr id="20498" name="Text Box 26"/>
          <p:cNvSpPr txBox="1">
            <a:spLocks noChangeArrowheads="1"/>
          </p:cNvSpPr>
          <p:nvPr/>
        </p:nvSpPr>
        <p:spPr bwMode="auto">
          <a:xfrm>
            <a:off x="1590675" y="6064250"/>
            <a:ext cx="459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  <a:latin typeface="Verdana" charset="0"/>
              </a:rPr>
              <a:t>Many possibilities; What is best clustering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2787650" y="320675"/>
            <a:ext cx="2527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</a:t>
            </a: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833438" y="2274888"/>
            <a:ext cx="48910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Hierarchical clustering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K-means clustering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How many clusters?</a:t>
            </a:r>
          </a:p>
        </p:txBody>
      </p:sp>
      <p:sp>
        <p:nvSpPr>
          <p:cNvPr id="4" name="Oval 3"/>
          <p:cNvSpPr/>
          <p:nvPr/>
        </p:nvSpPr>
        <p:spPr>
          <a:xfrm>
            <a:off x="7562850" y="16303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15250" y="17827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62850" y="19907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67650" y="21431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782763"/>
            <a:ext cx="207963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20025" y="1422400"/>
            <a:ext cx="207963" cy="2079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07113" y="14224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59513" y="15748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11913" y="1212850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688" y="15176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11888" y="1109663"/>
            <a:ext cx="207962" cy="20796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364288" y="13652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11913" y="17272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72250" y="1830388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11888" y="1830388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96113" y="24780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48513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00913" y="27828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92925" y="2727325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24650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00888" y="2887663"/>
            <a:ext cx="207962" cy="207962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829425" y="2374900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6591300" y="1322388"/>
            <a:ext cx="1227138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5849938" y="2039938"/>
            <a:ext cx="125095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7088982" y="2051844"/>
            <a:ext cx="1055687" cy="1031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2787650" y="320675"/>
            <a:ext cx="2527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4072" y="2274941"/>
            <a:ext cx="4890701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Hierarchical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K-means clustering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How many clusters?</a:t>
            </a:r>
          </a:p>
        </p:txBody>
      </p:sp>
      <p:sp>
        <p:nvSpPr>
          <p:cNvPr id="4" name="Oval 3"/>
          <p:cNvSpPr/>
          <p:nvPr/>
        </p:nvSpPr>
        <p:spPr>
          <a:xfrm>
            <a:off x="7562850" y="16303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15250" y="1782763"/>
            <a:ext cx="209550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62850" y="19907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67650" y="2143125"/>
            <a:ext cx="209550" cy="2095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782763"/>
            <a:ext cx="207963" cy="207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20025" y="1422400"/>
            <a:ext cx="207963" cy="2079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07113" y="14224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59513" y="15748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11913" y="1212850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688" y="15176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11888" y="1109663"/>
            <a:ext cx="207962" cy="20796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364288" y="1365250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11913" y="1727200"/>
            <a:ext cx="209550" cy="20796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72250" y="1830388"/>
            <a:ext cx="209550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11888" y="1830388"/>
            <a:ext cx="207962" cy="2095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96113" y="24780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48513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00913" y="27828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92925" y="2727325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24650" y="2630488"/>
            <a:ext cx="209550" cy="209550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00888" y="2887663"/>
            <a:ext cx="207962" cy="207962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829425" y="2374900"/>
            <a:ext cx="207963" cy="207963"/>
          </a:xfrm>
          <a:prstGeom prst="ellipse">
            <a:avLst/>
          </a:prstGeom>
          <a:solidFill>
            <a:srgbClr val="147C0D"/>
          </a:solidFill>
          <a:ln>
            <a:solidFill>
              <a:srgbClr val="147C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6591300" y="1322388"/>
            <a:ext cx="1227138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5849938" y="2039938"/>
            <a:ext cx="125095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7088982" y="2051844"/>
            <a:ext cx="1055687" cy="1031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4"/>
          <p:cNvSpPr txBox="1">
            <a:spLocks noChangeArrowheads="1"/>
          </p:cNvSpPr>
          <p:nvPr/>
        </p:nvSpPr>
        <p:spPr bwMode="auto">
          <a:xfrm>
            <a:off x="2057400" y="320675"/>
            <a:ext cx="478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2"/>
                </a:solidFill>
                <a:latin typeface="Verdana" charset="0"/>
              </a:rPr>
              <a:t>Hierarchical Clustering</a:t>
            </a:r>
          </a:p>
        </p:txBody>
      </p:sp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292100" y="1484313"/>
            <a:ext cx="76438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To cluster a set of data D={P</a:t>
            </a:r>
            <a:r>
              <a:rPr lang="en-US" sz="1800" baseline="-25000">
                <a:latin typeface="Verdana" charset="0"/>
              </a:rPr>
              <a:t>1</a:t>
            </a:r>
            <a:r>
              <a:rPr lang="en-US" sz="1800">
                <a:latin typeface="Verdana" charset="0"/>
              </a:rPr>
              <a:t>, P</a:t>
            </a:r>
            <a:r>
              <a:rPr lang="en-US" sz="1800" baseline="-25000">
                <a:latin typeface="Verdana" charset="0"/>
              </a:rPr>
              <a:t>2</a:t>
            </a:r>
            <a:r>
              <a:rPr lang="en-US" sz="1800">
                <a:latin typeface="Verdana" charset="0"/>
              </a:rPr>
              <a:t>, …,P</a:t>
            </a:r>
            <a:r>
              <a:rPr lang="en-US" sz="1800" baseline="-25000">
                <a:latin typeface="Verdana" charset="0"/>
              </a:rPr>
              <a:t>N</a:t>
            </a:r>
            <a:r>
              <a:rPr lang="en-US" sz="1800">
                <a:latin typeface="Verdana" charset="0"/>
              </a:rPr>
              <a:t>}, hierarchical clustering proceeds</a:t>
            </a:r>
          </a:p>
          <a:p>
            <a:pPr eaLnBrk="1" hangingPunct="1"/>
            <a:r>
              <a:rPr lang="en-US" sz="1800">
                <a:latin typeface="Verdana" charset="0"/>
              </a:rPr>
              <a:t>through a series of partitions that runs from a single cluster containing all</a:t>
            </a:r>
          </a:p>
          <a:p>
            <a:pPr eaLnBrk="1" hangingPunct="1"/>
            <a:r>
              <a:rPr lang="en-US" sz="1800">
                <a:latin typeface="Verdana" charset="0"/>
              </a:rPr>
              <a:t>data points, to N clusters, each containing 1 data points.</a:t>
            </a:r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365125" y="2703513"/>
            <a:ext cx="384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Two forms of hierarchical clustering:</a:t>
            </a: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3565525" y="3465513"/>
            <a:ext cx="13763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a, b, c, d, e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4953000" y="4343400"/>
            <a:ext cx="835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c, d, e</a:t>
            </a: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2743200" y="5294313"/>
            <a:ext cx="582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a, b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5622925" y="5294313"/>
            <a:ext cx="5810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d, e</a:t>
            </a:r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2270125" y="6208713"/>
            <a:ext cx="307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a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3489325" y="6208713"/>
            <a:ext cx="3127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b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4556125" y="62087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c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53181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d</a:t>
            </a:r>
          </a:p>
        </p:txBody>
      </p:sp>
      <p:sp>
        <p:nvSpPr>
          <p:cNvPr id="24588" name="Text Box 15"/>
          <p:cNvSpPr txBox="1">
            <a:spLocks noChangeArrowheads="1"/>
          </p:cNvSpPr>
          <p:nvPr/>
        </p:nvSpPr>
        <p:spPr bwMode="auto">
          <a:xfrm>
            <a:off x="6156325" y="6208713"/>
            <a:ext cx="306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e</a:t>
            </a:r>
          </a:p>
        </p:txBody>
      </p:sp>
      <p:sp>
        <p:nvSpPr>
          <p:cNvPr id="24589" name="AutoShape 16"/>
          <p:cNvSpPr>
            <a:spLocks noChangeArrowheads="1"/>
          </p:cNvSpPr>
          <p:nvPr/>
        </p:nvSpPr>
        <p:spPr bwMode="auto">
          <a:xfrm>
            <a:off x="3581400" y="3429000"/>
            <a:ext cx="1295400" cy="4572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0" name="AutoShape 17"/>
          <p:cNvSpPr>
            <a:spLocks noChangeArrowheads="1"/>
          </p:cNvSpPr>
          <p:nvPr/>
        </p:nvSpPr>
        <p:spPr bwMode="auto">
          <a:xfrm>
            <a:off x="4953000" y="4343400"/>
            <a:ext cx="762000" cy="381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1" name="AutoShape 18"/>
          <p:cNvSpPr>
            <a:spLocks noChangeArrowheads="1"/>
          </p:cNvSpPr>
          <p:nvPr/>
        </p:nvSpPr>
        <p:spPr bwMode="auto">
          <a:xfrm>
            <a:off x="2743200" y="5334000"/>
            <a:ext cx="609600" cy="381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2" name="AutoShape 19"/>
          <p:cNvSpPr>
            <a:spLocks noChangeArrowheads="1"/>
          </p:cNvSpPr>
          <p:nvPr/>
        </p:nvSpPr>
        <p:spPr bwMode="auto">
          <a:xfrm>
            <a:off x="5562600" y="5334000"/>
            <a:ext cx="609600" cy="381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3" name="AutoShape 20"/>
          <p:cNvSpPr>
            <a:spLocks noChangeArrowheads="1"/>
          </p:cNvSpPr>
          <p:nvPr/>
        </p:nvSpPr>
        <p:spPr bwMode="auto">
          <a:xfrm>
            <a:off x="2286000" y="6248400"/>
            <a:ext cx="2286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4" name="AutoShape 21"/>
          <p:cNvSpPr>
            <a:spLocks noChangeArrowheads="1"/>
          </p:cNvSpPr>
          <p:nvPr/>
        </p:nvSpPr>
        <p:spPr bwMode="auto">
          <a:xfrm>
            <a:off x="3505200" y="6248400"/>
            <a:ext cx="2286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5" name="AutoShape 22"/>
          <p:cNvSpPr>
            <a:spLocks noChangeArrowheads="1"/>
          </p:cNvSpPr>
          <p:nvPr/>
        </p:nvSpPr>
        <p:spPr bwMode="auto">
          <a:xfrm>
            <a:off x="4572000" y="6248400"/>
            <a:ext cx="2286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>
              <a:latin typeface="Verdana" charset="0"/>
            </a:endParaRPr>
          </a:p>
        </p:txBody>
      </p:sp>
      <p:sp>
        <p:nvSpPr>
          <p:cNvPr id="24596" name="AutoShape 23"/>
          <p:cNvSpPr>
            <a:spLocks noChangeArrowheads="1"/>
          </p:cNvSpPr>
          <p:nvPr/>
        </p:nvSpPr>
        <p:spPr bwMode="auto">
          <a:xfrm>
            <a:off x="5334000" y="6248400"/>
            <a:ext cx="2286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>
              <a:latin typeface="Verdana" charset="0"/>
            </a:endParaRPr>
          </a:p>
        </p:txBody>
      </p:sp>
      <p:sp>
        <p:nvSpPr>
          <p:cNvPr id="24597" name="AutoShape 24"/>
          <p:cNvSpPr>
            <a:spLocks noChangeArrowheads="1"/>
          </p:cNvSpPr>
          <p:nvPr/>
        </p:nvSpPr>
        <p:spPr bwMode="auto">
          <a:xfrm>
            <a:off x="6172200" y="6248400"/>
            <a:ext cx="2286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598" name="Line 25"/>
          <p:cNvSpPr>
            <a:spLocks noChangeShapeType="1"/>
          </p:cNvSpPr>
          <p:nvPr/>
        </p:nvSpPr>
        <p:spPr bwMode="auto">
          <a:xfrm flipH="1">
            <a:off x="3124200" y="3886200"/>
            <a:ext cx="990600" cy="1371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6"/>
          <p:cNvSpPr>
            <a:spLocks noChangeShapeType="1"/>
          </p:cNvSpPr>
          <p:nvPr/>
        </p:nvSpPr>
        <p:spPr bwMode="auto">
          <a:xfrm>
            <a:off x="4572000" y="3886200"/>
            <a:ext cx="381000" cy="457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7"/>
          <p:cNvSpPr>
            <a:spLocks noChangeShapeType="1"/>
          </p:cNvSpPr>
          <p:nvPr/>
        </p:nvSpPr>
        <p:spPr bwMode="auto">
          <a:xfrm flipH="1">
            <a:off x="2438400" y="5715000"/>
            <a:ext cx="3810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8"/>
          <p:cNvSpPr>
            <a:spLocks noChangeShapeType="1"/>
          </p:cNvSpPr>
          <p:nvPr/>
        </p:nvSpPr>
        <p:spPr bwMode="auto">
          <a:xfrm>
            <a:off x="3200400" y="5715000"/>
            <a:ext cx="3810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29"/>
          <p:cNvSpPr>
            <a:spLocks noChangeShapeType="1"/>
          </p:cNvSpPr>
          <p:nvPr/>
        </p:nvSpPr>
        <p:spPr bwMode="auto">
          <a:xfrm flipH="1">
            <a:off x="5486400" y="5715000"/>
            <a:ext cx="3810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30"/>
          <p:cNvSpPr>
            <a:spLocks noChangeShapeType="1"/>
          </p:cNvSpPr>
          <p:nvPr/>
        </p:nvSpPr>
        <p:spPr bwMode="auto">
          <a:xfrm>
            <a:off x="5943600" y="5715000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31"/>
          <p:cNvSpPr>
            <a:spLocks noChangeShapeType="1"/>
          </p:cNvSpPr>
          <p:nvPr/>
        </p:nvSpPr>
        <p:spPr bwMode="auto">
          <a:xfrm flipH="1">
            <a:off x="4648200" y="4724400"/>
            <a:ext cx="685800" cy="1524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2"/>
          <p:cNvSpPr>
            <a:spLocks noChangeShapeType="1"/>
          </p:cNvSpPr>
          <p:nvPr/>
        </p:nvSpPr>
        <p:spPr bwMode="auto">
          <a:xfrm>
            <a:off x="5410200" y="4724400"/>
            <a:ext cx="304800" cy="609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AutoShape 34"/>
          <p:cNvSpPr>
            <a:spLocks noChangeArrowheads="1"/>
          </p:cNvSpPr>
          <p:nvPr/>
        </p:nvSpPr>
        <p:spPr bwMode="auto">
          <a:xfrm>
            <a:off x="990600" y="3352800"/>
            <a:ext cx="304800" cy="3124200"/>
          </a:xfrm>
          <a:prstGeom prst="upArrow">
            <a:avLst>
              <a:gd name="adj1" fmla="val 50000"/>
              <a:gd name="adj2" fmla="val 256250"/>
            </a:avLst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607" name="AutoShape 35"/>
          <p:cNvSpPr>
            <a:spLocks noChangeArrowheads="1"/>
          </p:cNvSpPr>
          <p:nvPr/>
        </p:nvSpPr>
        <p:spPr bwMode="auto">
          <a:xfrm rot="10800000">
            <a:off x="8077200" y="3352800"/>
            <a:ext cx="304800" cy="3124200"/>
          </a:xfrm>
          <a:prstGeom prst="upArrow">
            <a:avLst>
              <a:gd name="adj1" fmla="val 50000"/>
              <a:gd name="adj2" fmla="val 256250"/>
            </a:avLst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4608" name="Text Box 36"/>
          <p:cNvSpPr txBox="1">
            <a:spLocks noChangeArrowheads="1"/>
          </p:cNvSpPr>
          <p:nvPr/>
        </p:nvSpPr>
        <p:spPr bwMode="auto">
          <a:xfrm>
            <a:off x="1295400" y="3352800"/>
            <a:ext cx="177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FF0000"/>
                </a:solidFill>
                <a:latin typeface="Verdana" charset="0"/>
              </a:rPr>
              <a:t>Agglomerative</a:t>
            </a:r>
          </a:p>
        </p:txBody>
      </p:sp>
      <p:sp>
        <p:nvSpPr>
          <p:cNvPr id="24609" name="Text Box 37"/>
          <p:cNvSpPr txBox="1">
            <a:spLocks noChangeArrowheads="1"/>
          </p:cNvSpPr>
          <p:nvPr/>
        </p:nvSpPr>
        <p:spPr bwMode="auto">
          <a:xfrm>
            <a:off x="7010400" y="6096000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FF0000"/>
                </a:solidFill>
                <a:latin typeface="Verdana" charset="0"/>
              </a:rPr>
              <a:t>Divisive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4"/>
          <p:cNvSpPr txBox="1">
            <a:spLocks noChangeArrowheads="1"/>
          </p:cNvSpPr>
          <p:nvPr/>
        </p:nvSpPr>
        <p:spPr bwMode="auto">
          <a:xfrm>
            <a:off x="457200" y="411163"/>
            <a:ext cx="83121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Agglomerative hierarchical clustering techniques</a:t>
            </a:r>
          </a:p>
        </p:txBody>
      </p:sp>
      <p:sp>
        <p:nvSpPr>
          <p:cNvPr id="2662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03350"/>
            <a:ext cx="8229600" cy="4525963"/>
          </a:xfrm>
        </p:spPr>
        <p:txBody>
          <a:bodyPr/>
          <a:lstStyle/>
          <a:p>
            <a:pPr marL="609600" indent="-609600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Starts with N independent clusters: {P</a:t>
            </a:r>
            <a:r>
              <a:rPr lang="en-US" sz="2400" i="1" baseline="-25000">
                <a:latin typeface="Verdana" charset="0"/>
                <a:ea typeface="ヒラギノ角ゴ Pro W3" charset="0"/>
                <a:cs typeface="ヒラギノ角ゴ Pro W3" charset="0"/>
              </a:rPr>
              <a:t>1</a:t>
            </a: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}, {P</a:t>
            </a:r>
            <a:r>
              <a:rPr lang="en-US" sz="2400" i="1" baseline="-25000">
                <a:latin typeface="Verdana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}, …,{P</a:t>
            </a:r>
            <a:r>
              <a:rPr lang="en-US" sz="2400" i="1" baseline="-25000">
                <a:latin typeface="Verdana" charset="0"/>
                <a:ea typeface="ヒラギノ角ゴ Pro W3" charset="0"/>
                <a:cs typeface="ヒラギノ角ゴ Pro W3" charset="0"/>
              </a:rPr>
              <a:t>N</a:t>
            </a: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}</a:t>
            </a:r>
          </a:p>
          <a:p>
            <a:pPr marL="609600" indent="-609600"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2400" i="1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609600" indent="-609600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Find the two closest (most similar) clusters, and join them</a:t>
            </a:r>
          </a:p>
          <a:p>
            <a:pPr marL="609600" indent="-609600"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2400" i="1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609600" indent="-609600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400" i="1">
                <a:latin typeface="Verdana" charset="0"/>
                <a:ea typeface="ヒラギノ角ゴ Pro W3" charset="0"/>
                <a:cs typeface="ヒラギノ角ゴ Pro W3" charset="0"/>
              </a:rPr>
              <a:t>Repeat step 2 until all points belong to the same cluster</a:t>
            </a:r>
          </a:p>
          <a:p>
            <a:pPr marL="609600" indent="-609600" eaLnBrk="1" hangingPunct="1"/>
            <a:endParaRPr lang="en-US" i="1">
              <a:solidFill>
                <a:schemeClr val="accent2"/>
              </a:solidFill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457200" y="5562600"/>
            <a:ext cx="8529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 b="1" i="1">
                <a:solidFill>
                  <a:srgbClr val="FF0000"/>
                </a:solidFill>
                <a:latin typeface="Verdana" charset="0"/>
              </a:rPr>
              <a:t>Methods differ in their definition of inter-cluster distance (or similarity)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9600"/>
            <a:ext cx="278447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2346325" y="341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latin typeface="Verdana" charset="0"/>
            </a:endParaRP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517525" y="1306513"/>
            <a:ext cx="375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accent2"/>
                </a:solidFill>
                <a:latin typeface="Verdana" charset="0"/>
              </a:rPr>
              <a:t>1) Single linkage clustering</a:t>
            </a:r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669925" y="1941513"/>
            <a:ext cx="3333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Distance between closest pairs</a:t>
            </a:r>
          </a:p>
          <a:p>
            <a:pPr eaLnBrk="1" hangingPunct="1"/>
            <a:r>
              <a:rPr lang="en-US" sz="1800">
                <a:latin typeface="Verdana" charset="0"/>
              </a:rPr>
              <a:t>of points:</a:t>
            </a:r>
          </a:p>
        </p:txBody>
      </p:sp>
      <p:graphicFrame>
        <p:nvGraphicFramePr>
          <p:cNvPr id="28678" name="Object 2"/>
          <p:cNvGraphicFramePr>
            <a:graphicFrameLocks noChangeAspect="1"/>
          </p:cNvGraphicFramePr>
          <p:nvPr/>
        </p:nvGraphicFramePr>
        <p:xfrm>
          <a:off x="838200" y="2819400"/>
          <a:ext cx="4572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5" imgW="2349500" imgH="241300" progId="Equation.3">
                  <p:embed/>
                </p:oleObj>
              </mc:Choice>
              <mc:Fallback>
                <p:oleObj name="Equation" r:id="rId5" imgW="23495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5720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12"/>
          <p:cNvSpPr txBox="1">
            <a:spLocks noChangeArrowheads="1"/>
          </p:cNvSpPr>
          <p:nvPr/>
        </p:nvSpPr>
        <p:spPr bwMode="auto">
          <a:xfrm>
            <a:off x="685800" y="4800600"/>
            <a:ext cx="338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Distance between farthest pairs</a:t>
            </a:r>
          </a:p>
          <a:p>
            <a:pPr eaLnBrk="1" hangingPunct="1"/>
            <a:r>
              <a:rPr lang="en-US" sz="1800">
                <a:latin typeface="Verdana" charset="0"/>
              </a:rPr>
              <a:t>of points:</a:t>
            </a:r>
          </a:p>
        </p:txBody>
      </p:sp>
      <p:graphicFrame>
        <p:nvGraphicFramePr>
          <p:cNvPr id="28680" name="Object 3"/>
          <p:cNvGraphicFramePr>
            <a:graphicFrameLocks noChangeAspect="1"/>
          </p:cNvGraphicFramePr>
          <p:nvPr/>
        </p:nvGraphicFramePr>
        <p:xfrm>
          <a:off x="914400" y="5867400"/>
          <a:ext cx="46609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7" imgW="2374900" imgH="241300" progId="Equation.3">
                  <p:embed/>
                </p:oleObj>
              </mc:Choice>
              <mc:Fallback>
                <p:oleObj name="Equation" r:id="rId7" imgW="237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867400"/>
                        <a:ext cx="46609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Text Box 14"/>
          <p:cNvSpPr txBox="1">
            <a:spLocks noChangeArrowheads="1"/>
          </p:cNvSpPr>
          <p:nvPr/>
        </p:nvSpPr>
        <p:spPr bwMode="auto">
          <a:xfrm>
            <a:off x="533400" y="3784600"/>
            <a:ext cx="451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Verdana" charset="0"/>
              </a:rPr>
              <a:t>2) Complete </a:t>
            </a:r>
            <a:r>
              <a:rPr lang="en-US" sz="1800" b="1">
                <a:solidFill>
                  <a:schemeClr val="accent2"/>
                </a:solidFill>
                <a:latin typeface="Verdana" charset="0"/>
              </a:rPr>
              <a:t>linkage</a:t>
            </a:r>
            <a:r>
              <a:rPr lang="en-US" sz="2000" b="1">
                <a:solidFill>
                  <a:schemeClr val="accent2"/>
                </a:solidFill>
                <a:latin typeface="Verdana" charset="0"/>
              </a:rPr>
              <a:t> clustering</a:t>
            </a:r>
          </a:p>
        </p:txBody>
      </p:sp>
      <p:sp>
        <p:nvSpPr>
          <p:cNvPr id="28682" name="Line 15"/>
          <p:cNvSpPr>
            <a:spLocks noChangeShapeType="1"/>
          </p:cNvSpPr>
          <p:nvPr/>
        </p:nvSpPr>
        <p:spPr bwMode="auto">
          <a:xfrm>
            <a:off x="6172200" y="1828800"/>
            <a:ext cx="60960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6"/>
          <p:cNvSpPr>
            <a:spLocks noChangeShapeType="1"/>
          </p:cNvSpPr>
          <p:nvPr/>
        </p:nvSpPr>
        <p:spPr bwMode="auto">
          <a:xfrm>
            <a:off x="5257800" y="4572000"/>
            <a:ext cx="2438400" cy="8382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AutoShape 17"/>
          <p:cNvSpPr>
            <a:spLocks noChangeArrowheads="1"/>
          </p:cNvSpPr>
          <p:nvPr/>
        </p:nvSpPr>
        <p:spPr bwMode="auto">
          <a:xfrm>
            <a:off x="838200" y="2743200"/>
            <a:ext cx="4724400" cy="533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85" name="AutoShape 18"/>
          <p:cNvSpPr>
            <a:spLocks noChangeArrowheads="1"/>
          </p:cNvSpPr>
          <p:nvPr/>
        </p:nvSpPr>
        <p:spPr bwMode="auto">
          <a:xfrm>
            <a:off x="838200" y="5791200"/>
            <a:ext cx="4800600" cy="6096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86" name="Text Box 19"/>
          <p:cNvSpPr txBox="1">
            <a:spLocks noChangeArrowheads="1"/>
          </p:cNvSpPr>
          <p:nvPr/>
        </p:nvSpPr>
        <p:spPr bwMode="auto">
          <a:xfrm>
            <a:off x="5105400" y="9144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A</a:t>
            </a:r>
          </a:p>
        </p:txBody>
      </p:sp>
      <p:sp>
        <p:nvSpPr>
          <p:cNvPr id="28687" name="Text Box 20"/>
          <p:cNvSpPr txBox="1">
            <a:spLocks noChangeArrowheads="1"/>
          </p:cNvSpPr>
          <p:nvPr/>
        </p:nvSpPr>
        <p:spPr bwMode="auto">
          <a:xfrm>
            <a:off x="7146925" y="293211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B</a:t>
            </a:r>
          </a:p>
        </p:txBody>
      </p:sp>
      <p:sp>
        <p:nvSpPr>
          <p:cNvPr id="28688" name="Text Box 21"/>
          <p:cNvSpPr txBox="1">
            <a:spLocks noChangeArrowheads="1"/>
          </p:cNvSpPr>
          <p:nvPr/>
        </p:nvSpPr>
        <p:spPr bwMode="auto">
          <a:xfrm>
            <a:off x="4953000" y="37338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A</a:t>
            </a:r>
          </a:p>
        </p:txBody>
      </p:sp>
      <p:sp>
        <p:nvSpPr>
          <p:cNvPr id="28689" name="Text Box 22"/>
          <p:cNvSpPr txBox="1">
            <a:spLocks noChangeArrowheads="1"/>
          </p:cNvSpPr>
          <p:nvPr/>
        </p:nvSpPr>
        <p:spPr bwMode="auto">
          <a:xfrm>
            <a:off x="7239000" y="57912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Cluster B</a:t>
            </a:r>
          </a:p>
        </p:txBody>
      </p:sp>
      <p:sp>
        <p:nvSpPr>
          <p:cNvPr id="28690" name="Oval 23"/>
          <p:cNvSpPr>
            <a:spLocks noChangeArrowheads="1"/>
          </p:cNvSpPr>
          <p:nvPr/>
        </p:nvSpPr>
        <p:spPr bwMode="auto">
          <a:xfrm>
            <a:off x="4953000" y="12954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91" name="Oval 24"/>
          <p:cNvSpPr>
            <a:spLocks noChangeArrowheads="1"/>
          </p:cNvSpPr>
          <p:nvPr/>
        </p:nvSpPr>
        <p:spPr bwMode="auto">
          <a:xfrm>
            <a:off x="6629400" y="1752600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92" name="Oval 25"/>
          <p:cNvSpPr>
            <a:spLocks noChangeArrowheads="1"/>
          </p:cNvSpPr>
          <p:nvPr/>
        </p:nvSpPr>
        <p:spPr bwMode="auto">
          <a:xfrm>
            <a:off x="4876800" y="4191000"/>
            <a:ext cx="1371600" cy="990600"/>
          </a:xfrm>
          <a:prstGeom prst="ellipse">
            <a:avLst/>
          </a:prstGeom>
          <a:solidFill>
            <a:schemeClr val="accent1">
              <a:alpha val="47058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93" name="Oval 26"/>
          <p:cNvSpPr>
            <a:spLocks noChangeArrowheads="1"/>
          </p:cNvSpPr>
          <p:nvPr/>
        </p:nvSpPr>
        <p:spPr bwMode="auto">
          <a:xfrm>
            <a:off x="6553200" y="4648200"/>
            <a:ext cx="1676400" cy="1143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8694" name="Text Box 4"/>
          <p:cNvSpPr txBox="1">
            <a:spLocks noChangeArrowheads="1"/>
          </p:cNvSpPr>
          <p:nvPr/>
        </p:nvSpPr>
        <p:spPr bwMode="auto">
          <a:xfrm>
            <a:off x="457200" y="411163"/>
            <a:ext cx="83121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Agglomerative hierarchical clustering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1141</TotalTime>
  <Words>741</Words>
  <Application>Microsoft Macintosh PowerPoint</Application>
  <PresentationFormat>On-screen Show (4:3)</PresentationFormat>
  <Paragraphs>169</Paragraphs>
  <Slides>24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ヒラギノ角ゴ Pro W3</vt:lpstr>
      <vt:lpstr>Verdana</vt:lpstr>
      <vt:lpstr>Wingdings 2</vt:lpstr>
      <vt:lpstr>Calibri</vt:lpstr>
      <vt:lpstr>ＭＳ Ｐゴシック</vt:lpstr>
      <vt:lpstr>Times New Roman</vt:lpstr>
      <vt:lpstr>Wingdings</vt:lpstr>
      <vt:lpstr>Aspect</vt:lpstr>
      <vt:lpstr>Microsoft Equation 3.0</vt:lpstr>
      <vt:lpstr>Microsoft Equation</vt:lpstr>
      <vt:lpstr>Clustering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</dc:title>
  <dc:creator>Patrice Koehl</dc:creator>
  <cp:lastModifiedBy>Patrice Koehl</cp:lastModifiedBy>
  <cp:revision>5</cp:revision>
  <dcterms:created xsi:type="dcterms:W3CDTF">2012-01-04T02:33:56Z</dcterms:created>
  <dcterms:modified xsi:type="dcterms:W3CDTF">2016-08-19T06:40:04Z</dcterms:modified>
</cp:coreProperties>
</file>