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Equation2.bin" ContentType="application/vnd.openxmlformats-officedocument.oleObject"/>
  <Override PartName="/ppt/embeddings/oleObject6.bin" ContentType="application/vnd.openxmlformats-officedocument.oleObject"/>
  <Override PartName="/ppt/embeddings/Microsoft_Equation3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Equation4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303" r:id="rId4"/>
    <p:sldId id="286" r:id="rId5"/>
    <p:sldId id="299" r:id="rId6"/>
    <p:sldId id="300" r:id="rId7"/>
    <p:sldId id="301" r:id="rId8"/>
    <p:sldId id="302" r:id="rId9"/>
    <p:sldId id="287" r:id="rId10"/>
    <p:sldId id="288" r:id="rId11"/>
    <p:sldId id="292" r:id="rId12"/>
    <p:sldId id="289" r:id="rId13"/>
    <p:sldId id="290" r:id="rId14"/>
    <p:sldId id="291" r:id="rId15"/>
    <p:sldId id="293" r:id="rId16"/>
    <p:sldId id="296" r:id="rId17"/>
    <p:sldId id="295" r:id="rId18"/>
    <p:sldId id="297" r:id="rId19"/>
    <p:sldId id="298" r:id="rId20"/>
    <p:sldId id="304" r:id="rId21"/>
    <p:sldId id="285" r:id="rId22"/>
    <p:sldId id="294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F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3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E8B36AC-3490-4247-813B-51D43D60824D}" type="datetime1">
              <a:rPr lang="en-US"/>
              <a:pPr>
                <a:defRPr/>
              </a:pPr>
              <a:t>8/25/17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D0E1D69-0DDB-5E45-929F-80D0275F3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4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86338404-0679-B44C-B405-AFF64A0DE4A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27C5-47D8-A440-8E4C-728F81668C73}" type="datetime1">
              <a:rPr lang="en-US"/>
              <a:pPr>
                <a:defRPr/>
              </a:pPr>
              <a:t>8/25/17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0628-7772-B242-8C7F-D67AA880A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1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1B56-7CB9-D84C-A9CD-5C56F5533732}" type="datetime1">
              <a:rPr lang="en-US"/>
              <a:pPr>
                <a:defRPr/>
              </a:pPr>
              <a:t>8/25/17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C663-D715-984C-B0FE-D5DBB54CE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3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1CC6-EA81-EB44-9DA2-8C1F7EF7417D}" type="datetime1">
              <a:rPr lang="en-US"/>
              <a:pPr>
                <a:defRPr/>
              </a:pPr>
              <a:t>8/25/17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284A-1A21-E240-9994-7391194AC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5337-D496-E044-B006-35F47557A565}" type="datetime1">
              <a:rPr lang="en-US"/>
              <a:pPr>
                <a:defRPr/>
              </a:pPr>
              <a:t>8/25/17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B24A-483C-8241-8454-9B2235B8B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9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661A-C97F-AA40-8CF2-4AE68EAAFDD8}" type="datetime1">
              <a:rPr lang="en-US"/>
              <a:pPr>
                <a:defRPr/>
              </a:pPr>
              <a:t>8/25/17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38D9F-0638-EF4F-8C8E-FE9CD64BC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745F-4085-7A4D-A4D7-F4F5D3CE8379}" type="datetime1">
              <a:rPr lang="en-US"/>
              <a:pPr>
                <a:defRPr/>
              </a:pPr>
              <a:t>8/25/17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F42C-23AE-FD43-82D4-0305D1F23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2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8FD7-8A7F-3E4B-86BA-409A0699224C}" type="datetime1">
              <a:rPr lang="en-US"/>
              <a:pPr>
                <a:defRPr/>
              </a:pPr>
              <a:t>8/25/17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8118-A017-EC46-8362-E3161DF0D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2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2975-F200-5544-BC75-0DB86293167C}" type="datetime1">
              <a:rPr lang="en-US"/>
              <a:pPr>
                <a:defRPr/>
              </a:pPr>
              <a:t>8/25/17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2D1D1-8B87-9948-B6AB-F555014D8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9EDFB-201D-5845-8BB2-541489D33CAB}" type="datetime1">
              <a:rPr lang="en-US"/>
              <a:pPr>
                <a:defRPr/>
              </a:pPr>
              <a:t>8/25/17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7790E-431E-4F43-A1DD-8877C0A30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9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CFE1-5BC0-9046-B638-48A92A75499C}" type="datetime1">
              <a:rPr lang="en-US"/>
              <a:pPr>
                <a:defRPr/>
              </a:pPr>
              <a:t>8/25/17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2FB31-7ECB-5442-BC9F-29E6A91AF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3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55628-6F9B-DA46-817C-9BB3C8D73C53}" type="datetime1">
              <a:rPr lang="en-US"/>
              <a:pPr>
                <a:defRPr/>
              </a:pPr>
              <a:t>8/25/17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5B04-5EB2-1542-A1BD-6684001D0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latin typeface="Verdana" charset="0"/>
              </a:defRPr>
            </a:lvl1pPr>
          </a:lstStyle>
          <a:p>
            <a:pPr>
              <a:defRPr/>
            </a:pPr>
            <a:fld id="{9F9BA44B-8838-0249-9EF3-712360FD797B}" type="datetime1">
              <a:rPr lang="en-US"/>
              <a:pPr>
                <a:defRPr/>
              </a:pPr>
              <a:t>8/25/17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latin typeface="Verdana" charset="0"/>
              </a:defRPr>
            </a:lvl1pPr>
          </a:lstStyle>
          <a:p>
            <a:pPr>
              <a:defRPr/>
            </a:pPr>
            <a:fld id="{D1B6F344-7B68-264A-AAE2-A2EB1D135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60" r:id="rId7"/>
    <p:sldLayoutId id="2147483755" r:id="rId8"/>
    <p:sldLayoutId id="2147483761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ヒラギノ角ゴ Pro W3" pitchFamily="-65" charset="-128"/>
          <a:cs typeface="ヒラギノ角ゴ Pro W3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65" charset="0"/>
          <a:ea typeface="ヒラギノ角ゴ Pro W3" pitchFamily="-65" charset="-128"/>
          <a:cs typeface="ヒラギノ角ゴ Pro W3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65" charset="0"/>
          <a:ea typeface="ヒラギノ角ゴ Pro W3" pitchFamily="-65" charset="-128"/>
          <a:cs typeface="ヒラギノ角ゴ Pro W3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65" charset="0"/>
          <a:ea typeface="ヒラギノ角ゴ Pro W3" pitchFamily="-65" charset="-128"/>
          <a:cs typeface="ヒラギノ角ゴ Pro W3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65" charset="0"/>
          <a:ea typeface="ヒラギノ角ゴ Pro W3" pitchFamily="-65" charset="-128"/>
          <a:cs typeface="ヒラギノ角ゴ Pro W3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65" charset="0"/>
          <a:ea typeface="ヒラギノ角ゴ Pro W3" pitchFamily="-65" charset="-128"/>
          <a:cs typeface="ヒラギノ角ゴ Pro W3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65" charset="0"/>
          <a:ea typeface="ヒラギノ角ゴ Pro W3" pitchFamily="-65" charset="-128"/>
          <a:cs typeface="ヒラギノ角ゴ Pro W3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65" charset="0"/>
          <a:ea typeface="ヒラギノ角ゴ Pro W3" pitchFamily="-65" charset="-128"/>
          <a:cs typeface="ヒラギノ角ゴ Pro W3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65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charset="0"/>
        <a:buChar char="◦"/>
        <a:defRPr sz="24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 charset="0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 charset="0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charset="0"/>
        <a:buChar char="◦"/>
        <a:defRPr sz="19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 charset="0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charset="0"/>
        <a:buChar char=""/>
        <a:defRPr kern="1200">
          <a:solidFill>
            <a:schemeClr val="tx1"/>
          </a:solidFill>
          <a:latin typeface="+mn-lt"/>
          <a:ea typeface="ヒラギノ角ゴ Pro W3" pitchFamily="-65" charset="-128"/>
          <a:cs typeface="ヒラギノ角ゴ Pro W3" charset="0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7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9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2.emf"/><Relationship Id="rId7" Type="http://schemas.openxmlformats.org/officeDocument/2006/relationships/oleObject" Target="../embeddings/Microsoft_Equation4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ヒラギノ角ゴ Pro W3" charset="0"/>
                <a:cs typeface="ヒラギノ角ゴ Pro W3" charset="0"/>
              </a:rPr>
              <a:t>Data Modeling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4575"/>
            <a:ext cx="6400800" cy="1752600"/>
          </a:xfrm>
        </p:spPr>
        <p:txBody>
          <a:bodyPr/>
          <a:lstStyle/>
          <a:p>
            <a:pPr marL="36513" eaLnBrk="1" hangingPunct="1">
              <a:spcBef>
                <a:spcPct val="0"/>
              </a:spcBef>
            </a:pPr>
            <a:r>
              <a:rPr lang="en-US" sz="2400">
                <a:solidFill>
                  <a:srgbClr val="79766F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Patrice Koehl</a:t>
            </a:r>
          </a:p>
          <a:p>
            <a:pPr marL="36513" eaLnBrk="1" hangingPunct="1">
              <a:spcBef>
                <a:spcPct val="0"/>
              </a:spcBef>
            </a:pPr>
            <a:r>
              <a:rPr lang="en-US" sz="2400" i="1">
                <a:solidFill>
                  <a:srgbClr val="79766F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Department of Biological Sciences</a:t>
            </a:r>
          </a:p>
          <a:p>
            <a:pPr marL="36513" eaLnBrk="1" hangingPunct="1">
              <a:spcBef>
                <a:spcPct val="0"/>
              </a:spcBef>
            </a:pPr>
            <a:r>
              <a:rPr lang="en-US" sz="2400" i="1">
                <a:solidFill>
                  <a:srgbClr val="79766F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National University of Singapore</a:t>
            </a:r>
            <a:endParaRPr lang="en-US">
              <a:solidFill>
                <a:srgbClr val="FF0000"/>
              </a:solidFill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pPr marL="36513" eaLnBrk="1" hangingPunct="1">
              <a:spcBef>
                <a:spcPct val="0"/>
              </a:spcBef>
            </a:pPr>
            <a:endParaRPr lang="en-US">
              <a:solidFill>
                <a:srgbClr val="79766F"/>
              </a:solidFill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471613" y="5562600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i="1" dirty="0">
                <a:latin typeface="Verdana" charset="0"/>
              </a:rPr>
              <a:t>http://</a:t>
            </a:r>
            <a:r>
              <a:rPr lang="en-US" sz="1800" i="1" dirty="0" err="1">
                <a:latin typeface="Verdana" charset="0"/>
              </a:rPr>
              <a:t>www.cs.ucdavis.edu</a:t>
            </a:r>
            <a:r>
              <a:rPr lang="en-US" sz="1800" i="1" dirty="0">
                <a:latin typeface="Verdana" charset="0"/>
              </a:rPr>
              <a:t>/~</a:t>
            </a:r>
            <a:r>
              <a:rPr lang="en-US" sz="1800" i="1" dirty="0" err="1">
                <a:latin typeface="Verdana" charset="0"/>
              </a:rPr>
              <a:t>koehl</a:t>
            </a:r>
            <a:r>
              <a:rPr lang="en-US" sz="1800" i="1" dirty="0">
                <a:latin typeface="Verdana" charset="0"/>
              </a:rPr>
              <a:t>/Teaching/BL5229</a:t>
            </a:r>
          </a:p>
          <a:p>
            <a:pPr eaLnBrk="1" hangingPunct="1"/>
            <a:r>
              <a:rPr lang="en-US" sz="1800" i="1" dirty="0" err="1" smtClean="0">
                <a:latin typeface="Verdana" charset="0"/>
              </a:rPr>
              <a:t>koehl</a:t>
            </a:r>
            <a:r>
              <a:rPr lang="en-US" sz="1800" i="1" err="1" smtClean="0">
                <a:latin typeface="Verdana" charset="0"/>
              </a:rPr>
              <a:t>@</a:t>
            </a:r>
            <a:r>
              <a:rPr lang="en-US" sz="1800" i="1" smtClean="0">
                <a:latin typeface="Verdana" charset="0"/>
              </a:rPr>
              <a:t>cs.ucdavis.edu</a:t>
            </a:r>
            <a:endParaRPr lang="en-US" sz="1800" i="1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558800" y="1524000"/>
            <a:ext cx="386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/>
              <a:t>Application of Bayes </a:t>
            </a:r>
            <a:r>
              <a:rPr lang="ja-JP" altLang="en-US" sz="2000"/>
              <a:t>‘</a:t>
            </a:r>
            <a:r>
              <a:rPr lang="en-US" altLang="ja-JP" sz="2000"/>
              <a:t>s theorem:</a:t>
            </a:r>
            <a:endParaRPr lang="en-US" sz="200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769938" y="2268538"/>
          <a:ext cx="78454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3" imgW="2794000" imgH="165100" progId="Equation.3">
                  <p:embed/>
                </p:oleObj>
              </mc:Choice>
              <mc:Fallback>
                <p:oleObj name="Equation" r:id="rId3" imgW="2794000" imgH="165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2268538"/>
                        <a:ext cx="78454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58800" y="2946400"/>
            <a:ext cx="81137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With no information on the models, we can assume that the prior probability</a:t>
            </a:r>
          </a:p>
          <a:p>
            <a:pPr eaLnBrk="1" hangingPunct="1"/>
            <a:r>
              <a:rPr lang="en-US" sz="1800"/>
              <a:t>P(Model) is constant.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Finding the coefficients a1,…aM that maximizes P(Model/Data) is then</a:t>
            </a:r>
          </a:p>
          <a:p>
            <a:pPr eaLnBrk="1" hangingPunct="1"/>
            <a:r>
              <a:rPr lang="en-US" sz="1800"/>
              <a:t>equivalent to finding the coefficients that maximizes P(Data/Model).</a:t>
            </a:r>
          </a:p>
          <a:p>
            <a:pPr eaLnBrk="1" hangingPunct="1"/>
            <a:r>
              <a:rPr lang="en-US" sz="1800"/>
              <a:t>This is equivalent to maximizing its logarithm, or minimizing the negative of its</a:t>
            </a:r>
          </a:p>
          <a:p>
            <a:pPr eaLnBrk="1" hangingPunct="1"/>
            <a:r>
              <a:rPr lang="en-US" sz="1800"/>
              <a:t>logarithm, namely:</a:t>
            </a:r>
          </a:p>
        </p:txBody>
      </p:sp>
      <p:graphicFrame>
        <p:nvGraphicFramePr>
          <p:cNvPr id="20484" name="Object 3"/>
          <p:cNvGraphicFramePr>
            <a:graphicFrameLocks noChangeAspect="1"/>
          </p:cNvGraphicFramePr>
          <p:nvPr/>
        </p:nvGraphicFramePr>
        <p:xfrm>
          <a:off x="3225800" y="5226050"/>
          <a:ext cx="23876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5" imgW="1066800" imgH="469900" progId="Equation.3">
                  <p:embed/>
                </p:oleObj>
              </mc:Choice>
              <mc:Fallback>
                <p:oleObj name="Equation" r:id="rId5" imgW="10668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5226050"/>
                        <a:ext cx="23876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3105150" y="366713"/>
            <a:ext cx="38335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chemeClr val="accent2"/>
                </a:solidFill>
              </a:rPr>
              <a:t>A Bayesian approach</a:t>
            </a:r>
            <a:endParaRPr lang="en-US" sz="3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862138" y="366713"/>
            <a:ext cx="4911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9F2936"/>
                </a:solidFill>
              </a:rPr>
              <a:t>Fitting data to a straight line</a:t>
            </a:r>
          </a:p>
        </p:txBody>
      </p:sp>
      <p:pic>
        <p:nvPicPr>
          <p:cNvPr id="21506" name="Picture 2" descr="smokin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20750"/>
            <a:ext cx="73152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1862138" y="366713"/>
            <a:ext cx="4911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9F2936"/>
                </a:solidFill>
              </a:rPr>
              <a:t>Fitting data to a straight line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525463" y="1085850"/>
            <a:ext cx="276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This is the simplest case:</a:t>
            </a: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2578100" y="1454150"/>
          <a:ext cx="26114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3" imgW="838200" imgH="165100" progId="Equation.3">
                  <p:embed/>
                </p:oleObj>
              </mc:Choice>
              <mc:Fallback>
                <p:oleObj name="Equation" r:id="rId3" imgW="838200" imgH="165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1454150"/>
                        <a:ext cx="261143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25463" y="21193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Then:</a:t>
            </a:r>
          </a:p>
        </p:txBody>
      </p:sp>
      <p:graphicFrame>
        <p:nvGraphicFramePr>
          <p:cNvPr id="22533" name="Object 3"/>
          <p:cNvGraphicFramePr>
            <a:graphicFrameLocks noChangeAspect="1"/>
          </p:cNvGraphicFramePr>
          <p:nvPr/>
        </p:nvGraphicFramePr>
        <p:xfrm>
          <a:off x="2527300" y="2489200"/>
          <a:ext cx="30988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5" imgW="1384300" imgH="469900" progId="Equation.3">
                  <p:embed/>
                </p:oleObj>
              </mc:Choice>
              <mc:Fallback>
                <p:oleObj name="Equation" r:id="rId5" imgW="13843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489200"/>
                        <a:ext cx="30988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525463" y="3932238"/>
            <a:ext cx="6459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The parameters </a:t>
            </a:r>
            <a:r>
              <a:rPr lang="en-US" sz="1800" i="1"/>
              <a:t>a</a:t>
            </a:r>
            <a:r>
              <a:rPr lang="en-US" sz="1800"/>
              <a:t> and </a:t>
            </a:r>
            <a:r>
              <a:rPr lang="en-US" sz="1800" i="1"/>
              <a:t>b</a:t>
            </a:r>
            <a:r>
              <a:rPr lang="en-US" sz="1800"/>
              <a:t> are obtained from the two equations:</a:t>
            </a:r>
          </a:p>
        </p:txBody>
      </p:sp>
      <p:graphicFrame>
        <p:nvGraphicFramePr>
          <p:cNvPr id="22535" name="Object 4"/>
          <p:cNvGraphicFramePr>
            <a:graphicFrameLocks noChangeAspect="1"/>
          </p:cNvGraphicFramePr>
          <p:nvPr/>
        </p:nvGraphicFramePr>
        <p:xfrm>
          <a:off x="2116138" y="4575175"/>
          <a:ext cx="3509962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7" imgW="1930400" imgH="927100" progId="Equation.3">
                  <p:embed/>
                </p:oleObj>
              </mc:Choice>
              <mc:Fallback>
                <p:oleObj name="Equation" r:id="rId7" imgW="1930400" imgH="927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4575175"/>
                        <a:ext cx="3509962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862138" y="366713"/>
            <a:ext cx="4911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9F2936"/>
                </a:solidFill>
              </a:rPr>
              <a:t>Fitting data to a straight line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558800" y="1390650"/>
            <a:ext cx="157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Let us define: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355600" y="1981200"/>
          <a:ext cx="83423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3" imgW="3949700" imgH="444500" progId="Equation.3">
                  <p:embed/>
                </p:oleObj>
              </mc:Choice>
              <mc:Fallback>
                <p:oleObj name="Equation" r:id="rId3" imgW="39497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1981200"/>
                        <a:ext cx="83423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58800" y="33528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then</a:t>
            </a:r>
          </a:p>
        </p:txBody>
      </p:sp>
      <p:graphicFrame>
        <p:nvGraphicFramePr>
          <p:cNvPr id="23557" name="Object 3"/>
          <p:cNvGraphicFramePr>
            <a:graphicFrameLocks noChangeAspect="1"/>
          </p:cNvGraphicFramePr>
          <p:nvPr/>
        </p:nvGraphicFramePr>
        <p:xfrm>
          <a:off x="1862138" y="3352800"/>
          <a:ext cx="2773362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5" imgW="1181100" imgH="444500" progId="Equation.3">
                  <p:embed/>
                </p:oleObj>
              </mc:Choice>
              <mc:Fallback>
                <p:oleObj name="Equation" r:id="rId5" imgW="11811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3352800"/>
                        <a:ext cx="2773362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558800" y="4878388"/>
            <a:ext cx="233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a and b are given by:</a:t>
            </a:r>
          </a:p>
        </p:txBody>
      </p:sp>
      <p:graphicFrame>
        <p:nvGraphicFramePr>
          <p:cNvPr id="23559" name="Object 4"/>
          <p:cNvGraphicFramePr>
            <a:graphicFrameLocks noChangeAspect="1"/>
          </p:cNvGraphicFramePr>
          <p:nvPr/>
        </p:nvGraphicFramePr>
        <p:xfrm>
          <a:off x="3678238" y="4878388"/>
          <a:ext cx="1914525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7" imgW="1054100" imgH="876300" progId="Equation.3">
                  <p:embed/>
                </p:oleObj>
              </mc:Choice>
              <mc:Fallback>
                <p:oleObj name="Equation" r:id="rId7" imgW="1054100" imgH="876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8" y="4878388"/>
                        <a:ext cx="1914525" cy="159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386138" y="4878388"/>
            <a:ext cx="2438400" cy="15922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1862138" y="366713"/>
            <a:ext cx="4911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9F2936"/>
                </a:solidFill>
              </a:rPr>
              <a:t>Fitting data to a straight line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506413" y="1574800"/>
            <a:ext cx="3944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b="1"/>
              <a:t>We are not done!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Uncertainty on the values of a and b:</a:t>
            </a:r>
          </a:p>
        </p:txBody>
      </p:sp>
      <p:graphicFrame>
        <p:nvGraphicFramePr>
          <p:cNvPr id="24579" name="Object 2"/>
          <p:cNvGraphicFramePr>
            <a:graphicFrameLocks noChangeAspect="1"/>
          </p:cNvGraphicFramePr>
          <p:nvPr/>
        </p:nvGraphicFramePr>
        <p:xfrm>
          <a:off x="5273675" y="1628775"/>
          <a:ext cx="1973263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3" imgW="965200" imgH="850900" progId="Equation.3">
                  <p:embed/>
                </p:oleObj>
              </mc:Choice>
              <mc:Fallback>
                <p:oleObj name="Equation" r:id="rId3" imgW="965200" imgH="850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675" y="1628775"/>
                        <a:ext cx="1973263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06413" y="3879850"/>
            <a:ext cx="2713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Evaluate goodness of fit: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239838" y="4470400"/>
            <a:ext cx="55340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1800"/>
              <a:t>Compute </a:t>
            </a:r>
            <a:r>
              <a:rPr lang="en-US" sz="1800">
                <a:latin typeface="Symbol" charset="0"/>
                <a:cs typeface="Symbol" charset="0"/>
              </a:rPr>
              <a:t>c</a:t>
            </a:r>
            <a:r>
              <a:rPr lang="en-US" sz="1800"/>
              <a:t>2 and compare to N-M (here N-2)</a:t>
            </a:r>
          </a:p>
          <a:p>
            <a:pPr eaLnBrk="1" hangingPunct="1">
              <a:buFontTx/>
              <a:buChar char="-"/>
            </a:pPr>
            <a:endParaRPr lang="en-US" sz="1800"/>
          </a:p>
          <a:p>
            <a:pPr eaLnBrk="1" hangingPunct="1">
              <a:buFontTx/>
              <a:buChar char="-"/>
            </a:pPr>
            <a:r>
              <a:rPr lang="en-US" sz="1800"/>
              <a:t>Compute residual error on each data point:  </a:t>
            </a:r>
            <a:r>
              <a:rPr lang="en-US" sz="1800" i="1"/>
              <a:t>Y(x</a:t>
            </a:r>
            <a:r>
              <a:rPr lang="en-US" sz="1800" i="1" baseline="-25000"/>
              <a:t>i</a:t>
            </a:r>
            <a:r>
              <a:rPr lang="en-US" sz="1800" i="1"/>
              <a:t>)-y</a:t>
            </a:r>
            <a:r>
              <a:rPr lang="en-US" sz="1800" i="1" baseline="-25000"/>
              <a:t>i</a:t>
            </a:r>
          </a:p>
          <a:p>
            <a:pPr eaLnBrk="1" hangingPunct="1">
              <a:buFontTx/>
              <a:buChar char="-"/>
            </a:pPr>
            <a:endParaRPr lang="en-US" sz="1800"/>
          </a:p>
          <a:p>
            <a:pPr eaLnBrk="1" hangingPunct="1">
              <a:buFontTx/>
              <a:buChar char="-"/>
            </a:pPr>
            <a:r>
              <a:rPr lang="en-US" sz="1800"/>
              <a:t>Compute correlation coefficient </a:t>
            </a:r>
            <a:r>
              <a:rPr lang="en-US" sz="1800" i="1"/>
              <a:t>R</a:t>
            </a:r>
            <a:r>
              <a:rPr lang="en-US" sz="1800" i="1" baseline="3000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2538" y="1574800"/>
            <a:ext cx="2438400" cy="203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862138" y="366713"/>
            <a:ext cx="4911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9F2936"/>
                </a:solidFill>
              </a:rPr>
              <a:t>Fitting data to a straight line</a:t>
            </a:r>
          </a:p>
        </p:txBody>
      </p:sp>
      <p:pic>
        <p:nvPicPr>
          <p:cNvPr id="25602" name="Picture 2" descr="smokin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5440" r="6247" b="6073"/>
          <a:stretch>
            <a:fillRect/>
          </a:stretch>
        </p:blipFill>
        <p:spPr bwMode="auto">
          <a:xfrm>
            <a:off x="863600" y="920750"/>
            <a:ext cx="70993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2354263" y="384175"/>
            <a:ext cx="4140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9F2936"/>
                </a:solidFill>
              </a:rPr>
              <a:t>General Least Squares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96900" y="1157288"/>
          <a:ext cx="77946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3" imgW="2501900" imgH="177800" progId="Equation.3">
                  <p:embed/>
                </p:oleObj>
              </mc:Choice>
              <mc:Fallback>
                <p:oleObj name="Equation" r:id="rId3" imgW="25019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157288"/>
                        <a:ext cx="77946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319213" y="2489200"/>
          <a:ext cx="5516562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5" imgW="2463800" imgH="469900" progId="Equation.3">
                  <p:embed/>
                </p:oleObj>
              </mc:Choice>
              <mc:Fallback>
                <p:oleObj name="Equation" r:id="rId5" imgW="24638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2489200"/>
                        <a:ext cx="5516562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544513" y="1982788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Then: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544513" y="3979863"/>
            <a:ext cx="7907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The minimization of </a:t>
            </a:r>
            <a:r>
              <a:rPr lang="en-US" sz="1800" i="1">
                <a:latin typeface="Symbol" charset="0"/>
                <a:cs typeface="Symbol" charset="0"/>
              </a:rPr>
              <a:t>c</a:t>
            </a:r>
            <a:r>
              <a:rPr lang="en-US" sz="1800" i="1"/>
              <a:t>2</a:t>
            </a:r>
            <a:r>
              <a:rPr lang="en-US" sz="1800"/>
              <a:t> occurs when the derivatives of </a:t>
            </a:r>
            <a:r>
              <a:rPr lang="en-US" sz="1800" i="1">
                <a:latin typeface="Symbol" charset="0"/>
                <a:cs typeface="Symbol" charset="0"/>
              </a:rPr>
              <a:t>c</a:t>
            </a:r>
            <a:r>
              <a:rPr lang="en-US" sz="1800" i="1"/>
              <a:t>2</a:t>
            </a:r>
            <a:r>
              <a:rPr lang="en-US" sz="1800"/>
              <a:t> with respect to the</a:t>
            </a:r>
          </a:p>
          <a:p>
            <a:pPr eaLnBrk="1" hangingPunct="1"/>
            <a:r>
              <a:rPr lang="en-US" sz="1800"/>
              <a:t>parameters </a:t>
            </a:r>
            <a:r>
              <a:rPr lang="en-US" sz="1800" i="1"/>
              <a:t>a</a:t>
            </a:r>
            <a:r>
              <a:rPr lang="en-US" sz="1800" i="1" baseline="-25000"/>
              <a:t>1</a:t>
            </a:r>
            <a:r>
              <a:rPr lang="en-US" sz="1800" i="1"/>
              <a:t>,…a</a:t>
            </a:r>
            <a:r>
              <a:rPr lang="en-US" sz="1800" i="1" baseline="-25000"/>
              <a:t>M</a:t>
            </a:r>
            <a:r>
              <a:rPr lang="en-US" sz="1800" i="1"/>
              <a:t> </a:t>
            </a:r>
            <a:r>
              <a:rPr lang="en-US" sz="1800"/>
              <a:t>are 0. This leads to </a:t>
            </a:r>
            <a:r>
              <a:rPr lang="en-US" sz="1800" i="1"/>
              <a:t>M</a:t>
            </a:r>
            <a:r>
              <a:rPr lang="en-US" sz="1800"/>
              <a:t> equations:</a:t>
            </a:r>
          </a:p>
        </p:txBody>
      </p:sp>
      <p:graphicFrame>
        <p:nvGraphicFramePr>
          <p:cNvPr id="26630" name="Object 4"/>
          <p:cNvGraphicFramePr>
            <a:graphicFrameLocks noChangeAspect="1"/>
          </p:cNvGraphicFramePr>
          <p:nvPr/>
        </p:nvGraphicFramePr>
        <p:xfrm>
          <a:off x="561975" y="5003800"/>
          <a:ext cx="733742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7" imgW="3276600" imgH="444500" progId="Equation.3">
                  <p:embed/>
                </p:oleObj>
              </mc:Choice>
              <mc:Fallback>
                <p:oleObj name="Equation" r:id="rId7" imgW="32766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5003800"/>
                        <a:ext cx="7337425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947863"/>
            <a:ext cx="4521200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354263" y="384175"/>
            <a:ext cx="4140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9F2936"/>
                </a:solidFill>
              </a:rPr>
              <a:t>General Least Squares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525463" y="1154113"/>
            <a:ext cx="3481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Define design matrix A such that  </a:t>
            </a:r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4572000" y="1012825"/>
          <a:ext cx="12255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Equation" r:id="rId4" imgW="787400" imgH="419100" progId="Equation.3">
                  <p:embed/>
                </p:oleObj>
              </mc:Choice>
              <mc:Fallback>
                <p:oleObj name="Equation" r:id="rId4" imgW="7874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12825"/>
                        <a:ext cx="12255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2354263" y="384175"/>
            <a:ext cx="4140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9F2936"/>
                </a:solidFill>
              </a:rPr>
              <a:t>General Least Squares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609600" y="1490663"/>
            <a:ext cx="393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Define two vectors </a:t>
            </a:r>
            <a:r>
              <a:rPr lang="en-US" sz="1800" b="1" i="1"/>
              <a:t>b</a:t>
            </a:r>
            <a:r>
              <a:rPr lang="en-US" sz="1800"/>
              <a:t> and </a:t>
            </a:r>
            <a:r>
              <a:rPr lang="en-US" sz="1800" b="1" i="1"/>
              <a:t>a</a:t>
            </a:r>
            <a:r>
              <a:rPr lang="en-US" sz="1800"/>
              <a:t> such that  </a:t>
            </a: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5195888" y="1239838"/>
          <a:ext cx="9842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Equation" r:id="rId3" imgW="444500" imgH="393700" progId="Equation.3">
                  <p:embed/>
                </p:oleObj>
              </mc:Choice>
              <mc:Fallback>
                <p:oleObj name="Equation" r:id="rId3" imgW="4445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1239838"/>
                        <a:ext cx="98425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992188" y="1978025"/>
            <a:ext cx="330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and </a:t>
            </a:r>
            <a:r>
              <a:rPr lang="en-US" sz="1800" b="1" i="1"/>
              <a:t>a</a:t>
            </a:r>
            <a:r>
              <a:rPr lang="en-US" sz="1800"/>
              <a:t> contains the parameters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609600" y="4533900"/>
            <a:ext cx="452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The parameters </a:t>
            </a:r>
            <a:r>
              <a:rPr lang="en-US" sz="1800" b="1" i="1"/>
              <a:t>a</a:t>
            </a:r>
            <a:r>
              <a:rPr lang="en-US" sz="1800"/>
              <a:t> that minimize </a:t>
            </a:r>
            <a:r>
              <a:rPr lang="en-US" sz="1800">
                <a:latin typeface="Symbol" charset="0"/>
                <a:cs typeface="Symbol" charset="0"/>
              </a:rPr>
              <a:t>c</a:t>
            </a:r>
            <a:r>
              <a:rPr lang="en-US" sz="1800"/>
              <a:t>2 satisfy: </a:t>
            </a:r>
          </a:p>
        </p:txBody>
      </p:sp>
      <p:graphicFrame>
        <p:nvGraphicFramePr>
          <p:cNvPr id="28678" name="Object 3"/>
          <p:cNvGraphicFramePr>
            <a:graphicFrameLocks noChangeAspect="1"/>
          </p:cNvGraphicFramePr>
          <p:nvPr/>
        </p:nvGraphicFramePr>
        <p:xfrm>
          <a:off x="2176463" y="5143500"/>
          <a:ext cx="26336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Equation" r:id="rId5" imgW="901700" imgH="241300" progId="Equation.3">
                  <p:embed/>
                </p:oleObj>
              </mc:Choice>
              <mc:Fallback>
                <p:oleObj name="Equation" r:id="rId5" imgW="9017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5143500"/>
                        <a:ext cx="263366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609600" y="2847975"/>
            <a:ext cx="351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Note that </a:t>
            </a:r>
            <a:r>
              <a:rPr lang="en-US" sz="1800">
                <a:latin typeface="Symbol" charset="0"/>
                <a:cs typeface="Symbol" charset="0"/>
              </a:rPr>
              <a:t>c</a:t>
            </a:r>
            <a:r>
              <a:rPr lang="en-US" sz="1800"/>
              <a:t>2 can be rewritten as:</a:t>
            </a:r>
          </a:p>
        </p:txBody>
      </p:sp>
      <p:graphicFrame>
        <p:nvGraphicFramePr>
          <p:cNvPr id="28681" name="Object 5"/>
          <p:cNvGraphicFramePr>
            <a:graphicFrameLocks noChangeAspect="1"/>
          </p:cNvGraphicFramePr>
          <p:nvPr/>
        </p:nvGraphicFramePr>
        <p:xfrm>
          <a:off x="2176463" y="3268663"/>
          <a:ext cx="23383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Equation" r:id="rId7" imgW="825500" imgH="228600" progId="Equation.3">
                  <p:embed/>
                </p:oleObj>
              </mc:Choice>
              <mc:Fallback>
                <p:oleObj name="Equation" r:id="rId7" imgW="8255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3268663"/>
                        <a:ext cx="23383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TextBox 12"/>
          <p:cNvSpPr txBox="1">
            <a:spLocks noChangeArrowheads="1"/>
          </p:cNvSpPr>
          <p:nvPr/>
        </p:nvSpPr>
        <p:spPr bwMode="auto">
          <a:xfrm>
            <a:off x="1009650" y="5995988"/>
            <a:ext cx="722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These are the </a:t>
            </a:r>
            <a:r>
              <a:rPr lang="en-US" sz="1800" b="1">
                <a:solidFill>
                  <a:srgbClr val="9F2936"/>
                </a:solidFill>
              </a:rPr>
              <a:t>normal equations </a:t>
            </a:r>
            <a:r>
              <a:rPr lang="en-US" sz="1800"/>
              <a:t>for the linear least square problem.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2354263" y="384175"/>
            <a:ext cx="4140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9F2936"/>
                </a:solidFill>
              </a:rPr>
              <a:t>General Least Squares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660400" y="1284288"/>
            <a:ext cx="5986463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9F2936"/>
                </a:solidFill>
              </a:rPr>
              <a:t>How to solve a general least square problem: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1) Build the design matrix A and the vector b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2) Find parameters </a:t>
            </a:r>
            <a:r>
              <a:rPr lang="en-US" sz="2200" i="1"/>
              <a:t>a</a:t>
            </a:r>
            <a:r>
              <a:rPr lang="en-US" sz="2200" i="1" baseline="-25000"/>
              <a:t>1</a:t>
            </a:r>
            <a:r>
              <a:rPr lang="en-US" sz="2200" i="1"/>
              <a:t>,…a</a:t>
            </a:r>
            <a:r>
              <a:rPr lang="en-US" sz="2200" i="1" baseline="-25000"/>
              <a:t>M</a:t>
            </a:r>
            <a:r>
              <a:rPr lang="en-US" sz="2200" i="1"/>
              <a:t> </a:t>
            </a:r>
            <a:r>
              <a:rPr lang="en-US" sz="2200"/>
              <a:t>that minimize</a:t>
            </a:r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r>
              <a:rPr lang="en-US" sz="2200"/>
              <a:t>(usually solve the normal equations)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3) Compute uncertainty on each parameter </a:t>
            </a:r>
            <a:r>
              <a:rPr lang="en-US" sz="2200" i="1"/>
              <a:t>a</a:t>
            </a:r>
            <a:r>
              <a:rPr lang="en-US" sz="2200" i="1" baseline="-25000"/>
              <a:t>j</a:t>
            </a:r>
            <a:r>
              <a:rPr lang="en-US" sz="2200"/>
              <a:t>: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2200"/>
              <a:t>    if </a:t>
            </a:r>
            <a:r>
              <a:rPr lang="en-US" sz="2200" i="1"/>
              <a:t>C = A</a:t>
            </a:r>
            <a:r>
              <a:rPr lang="en-US" sz="2200" i="1" baseline="30000"/>
              <a:t>T</a:t>
            </a:r>
            <a:r>
              <a:rPr lang="en-US" sz="2200" i="1"/>
              <a:t>A</a:t>
            </a:r>
            <a:r>
              <a:rPr lang="en-US" sz="2200"/>
              <a:t>, then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2176463" y="3200400"/>
          <a:ext cx="23383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3" imgW="825500" imgH="228600" progId="Equation.3">
                  <p:embed/>
                </p:oleObj>
              </mc:Choice>
              <mc:Fallback>
                <p:oleObj name="Equation" r:id="rId3" imgW="8255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3200400"/>
                        <a:ext cx="23383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3"/>
          <p:cNvGraphicFramePr>
            <a:graphicFrameLocks noChangeAspect="1"/>
          </p:cNvGraphicFramePr>
          <p:nvPr/>
        </p:nvGraphicFramePr>
        <p:xfrm>
          <a:off x="2354263" y="5805488"/>
          <a:ext cx="26003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Equation" r:id="rId5" imgW="1079500" imgH="228600" progId="Equation.3">
                  <p:embed/>
                </p:oleObj>
              </mc:Choice>
              <mc:Fallback>
                <p:oleObj name="Equation" r:id="rId5" imgW="10795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5805488"/>
                        <a:ext cx="260032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2849563" y="287338"/>
            <a:ext cx="23352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600">
                <a:solidFill>
                  <a:schemeClr val="accent2"/>
                </a:solidFill>
              </a:rPr>
              <a:t>Data Modeling</a:t>
            </a: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612775" y="1506538"/>
            <a:ext cx="49167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>
                <a:schemeClr val="accent2"/>
              </a:buClr>
            </a:pPr>
            <a:endParaRPr lang="en-US" dirty="0"/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endParaRPr lang="en-US" dirty="0"/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 dirty="0"/>
              <a:t>Data Modeling: least squares</a:t>
            </a:r>
          </a:p>
          <a:p>
            <a:pPr eaLnBrk="1" hangingPunct="1">
              <a:buClr>
                <a:schemeClr val="accent2"/>
              </a:buClr>
            </a:pPr>
            <a:endParaRPr lang="en-US" dirty="0"/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 dirty="0"/>
              <a:t>Data Modeling: robust estimation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2849563" y="287338"/>
            <a:ext cx="23352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600">
                <a:solidFill>
                  <a:schemeClr val="accent2"/>
                </a:solidFill>
              </a:rPr>
              <a:t>Data Modeling</a:t>
            </a: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612775" y="1506538"/>
            <a:ext cx="49167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>
                <a:schemeClr val="accent2"/>
              </a:buClr>
            </a:pPr>
            <a:endParaRPr lang="en-US" dirty="0"/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endParaRPr lang="en-US" dirty="0"/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 dirty="0"/>
              <a:t>Data Modeling: least squares</a:t>
            </a:r>
          </a:p>
          <a:p>
            <a:pPr eaLnBrk="1" hangingPunct="1">
              <a:buClr>
                <a:schemeClr val="accent2"/>
              </a:buClr>
            </a:pPr>
            <a:endParaRPr lang="en-US" dirty="0"/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 dirty="0"/>
              <a:t>Data Modeling: robust estimation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775" y="1947331"/>
            <a:ext cx="5127625" cy="9144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5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6963" y="465138"/>
            <a:ext cx="6731000" cy="569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rgbClr val="9F2936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</a:rPr>
              <a:t>Robust estimation of parameters</a:t>
            </a:r>
          </a:p>
        </p:txBody>
      </p:sp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250825" y="1223963"/>
            <a:ext cx="86375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/>
              <a:t>Least squares modeling assume a Gaussian statistics for the experimental</a:t>
            </a:r>
          </a:p>
          <a:p>
            <a:pPr eaLnBrk="1" hangingPunct="1"/>
            <a:r>
              <a:rPr lang="en-US" sz="2000"/>
              <a:t>data points; this may not always be true however. There are other possible</a:t>
            </a:r>
          </a:p>
          <a:p>
            <a:pPr eaLnBrk="1" hangingPunct="1"/>
            <a:r>
              <a:rPr lang="en-US" sz="2000"/>
              <a:t>distributions that may lead to better models in some cases.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One of the most popular alternatives is to use a distribution of the form:</a:t>
            </a:r>
          </a:p>
        </p:txBody>
      </p:sp>
      <p:graphicFrame>
        <p:nvGraphicFramePr>
          <p:cNvPr id="44035" name="Object 2"/>
          <p:cNvGraphicFramePr>
            <a:graphicFrameLocks noChangeAspect="1"/>
          </p:cNvGraphicFramePr>
          <p:nvPr/>
        </p:nvGraphicFramePr>
        <p:xfrm>
          <a:off x="3055938" y="3057525"/>
          <a:ext cx="18240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3" imgW="685800" imgH="203200" progId="Equation.3">
                  <p:embed/>
                </p:oleObj>
              </mc:Choice>
              <mc:Fallback>
                <p:oleObj name="Equation" r:id="rId3" imgW="6858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3057525"/>
                        <a:ext cx="18240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250825" y="3983038"/>
            <a:ext cx="8243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/>
              <a:t>Let us look again at the simple case of fitting a straight line in a set of </a:t>
            </a:r>
          </a:p>
          <a:p>
            <a:pPr eaLnBrk="1" hangingPunct="1"/>
            <a:r>
              <a:rPr lang="en-US" sz="2000"/>
              <a:t>data points </a:t>
            </a:r>
            <a:r>
              <a:rPr lang="en-US" sz="2000" i="1"/>
              <a:t>(t</a:t>
            </a:r>
            <a:r>
              <a:rPr lang="en-US" sz="2000" i="1" baseline="-25000"/>
              <a:t>i</a:t>
            </a:r>
            <a:r>
              <a:rPr lang="en-US" sz="2000" i="1"/>
              <a:t>,Y</a:t>
            </a:r>
            <a:r>
              <a:rPr lang="en-US" sz="2000" i="1" baseline="-25000"/>
              <a:t>i</a:t>
            </a:r>
            <a:r>
              <a:rPr lang="en-US" sz="2000" i="1"/>
              <a:t>)</a:t>
            </a:r>
            <a:r>
              <a:rPr lang="en-US" sz="2000"/>
              <a:t>, which is now written as finding </a:t>
            </a:r>
            <a:r>
              <a:rPr lang="en-US" sz="2000" i="1"/>
              <a:t>a</a:t>
            </a:r>
            <a:r>
              <a:rPr lang="en-US" sz="2000"/>
              <a:t> and </a:t>
            </a:r>
            <a:r>
              <a:rPr lang="en-US" sz="2000" i="1"/>
              <a:t>b</a:t>
            </a:r>
            <a:r>
              <a:rPr lang="en-US" sz="2000"/>
              <a:t> that minimize:</a:t>
            </a:r>
          </a:p>
        </p:txBody>
      </p:sp>
      <p:graphicFrame>
        <p:nvGraphicFramePr>
          <p:cNvPr id="44037" name="Object 3"/>
          <p:cNvGraphicFramePr>
            <a:graphicFrameLocks noChangeAspect="1"/>
          </p:cNvGraphicFramePr>
          <p:nvPr/>
        </p:nvGraphicFramePr>
        <p:xfrm>
          <a:off x="2422525" y="4864100"/>
          <a:ext cx="25654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5" imgW="1422400" imgH="444500" progId="Equation.3">
                  <p:embed/>
                </p:oleObj>
              </mc:Choice>
              <mc:Fallback>
                <p:oleObj name="Equation" r:id="rId5" imgW="14224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4864100"/>
                        <a:ext cx="25654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1096963" y="5962650"/>
            <a:ext cx="616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b = median(Y-at) and a is found by non linear minimization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6963" y="465138"/>
            <a:ext cx="6731000" cy="569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rgbClr val="9F2936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</a:rPr>
              <a:t>Robust estimation of parameters</a:t>
            </a:r>
          </a:p>
        </p:txBody>
      </p:sp>
      <p:pic>
        <p:nvPicPr>
          <p:cNvPr id="45058" name="Picture 2" descr="robu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992188"/>
            <a:ext cx="744855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2849563" y="287338"/>
            <a:ext cx="23352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600">
                <a:solidFill>
                  <a:schemeClr val="accent2"/>
                </a:solidFill>
              </a:rPr>
              <a:t>Data Modeling</a:t>
            </a: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612775" y="1506538"/>
            <a:ext cx="49167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>
                <a:schemeClr val="accent2"/>
              </a:buClr>
            </a:pPr>
            <a:endParaRPr lang="en-US" dirty="0"/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endParaRPr lang="en-US" dirty="0"/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 dirty="0"/>
              <a:t>Data Modeling: least squares</a:t>
            </a:r>
          </a:p>
          <a:p>
            <a:pPr eaLnBrk="1" hangingPunct="1">
              <a:buClr>
                <a:schemeClr val="accent2"/>
              </a:buClr>
            </a:pPr>
            <a:endParaRPr lang="en-US" dirty="0"/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 dirty="0"/>
              <a:t>Data Modeling: robust estimation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774" y="2793999"/>
            <a:ext cx="5127625" cy="9144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4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3105150" y="366713"/>
            <a:ext cx="26019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accent2"/>
                </a:solidFill>
              </a:rPr>
              <a:t>Least squares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525463" y="1592263"/>
            <a:ext cx="805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/>
              <a:t>Suppose that we are fitting </a:t>
            </a:r>
            <a:r>
              <a:rPr lang="en-US" sz="2000" i="1"/>
              <a:t>N</a:t>
            </a:r>
            <a:r>
              <a:rPr lang="en-US" sz="2000"/>
              <a:t> data points </a:t>
            </a:r>
            <a:r>
              <a:rPr lang="en-US" sz="2000" i="1"/>
              <a:t>(x</a:t>
            </a:r>
            <a:r>
              <a:rPr lang="en-US" sz="2000" i="1" baseline="-25000"/>
              <a:t>i</a:t>
            </a:r>
            <a:r>
              <a:rPr lang="en-US" sz="2000" i="1"/>
              <a:t>,y</a:t>
            </a:r>
            <a:r>
              <a:rPr lang="en-US" sz="2000" i="1" baseline="-25000"/>
              <a:t>i</a:t>
            </a:r>
            <a:r>
              <a:rPr lang="en-US" sz="2000" i="1"/>
              <a:t>) </a:t>
            </a:r>
            <a:r>
              <a:rPr lang="en-US" sz="2000"/>
              <a:t>(with errors </a:t>
            </a:r>
            <a:r>
              <a:rPr lang="en-US" sz="2000">
                <a:latin typeface="Symbol" charset="0"/>
                <a:cs typeface="Symbol" charset="0"/>
              </a:rPr>
              <a:t>s</a:t>
            </a:r>
            <a:r>
              <a:rPr lang="en-US" sz="2000" baseline="-25000"/>
              <a:t>i</a:t>
            </a:r>
            <a:r>
              <a:rPr lang="en-US" sz="2000"/>
              <a:t> on each</a:t>
            </a:r>
          </a:p>
          <a:p>
            <a:pPr eaLnBrk="1" hangingPunct="1"/>
            <a:r>
              <a:rPr lang="en-US" sz="2000"/>
              <a:t>data point</a:t>
            </a:r>
            <a:r>
              <a:rPr lang="en-US" sz="2000" i="1"/>
              <a:t>) </a:t>
            </a:r>
            <a:r>
              <a:rPr lang="en-US" sz="2000"/>
              <a:t>to a model </a:t>
            </a:r>
            <a:r>
              <a:rPr lang="en-US" sz="2000" i="1"/>
              <a:t>Y</a:t>
            </a:r>
            <a:r>
              <a:rPr lang="en-US" sz="2000"/>
              <a:t> defined with </a:t>
            </a:r>
            <a:r>
              <a:rPr lang="en-US" sz="2000" i="1"/>
              <a:t>M</a:t>
            </a:r>
            <a:r>
              <a:rPr lang="en-US" sz="2000"/>
              <a:t> parameters </a:t>
            </a:r>
            <a:r>
              <a:rPr lang="en-US" sz="2000" i="1"/>
              <a:t>a</a:t>
            </a:r>
            <a:r>
              <a:rPr lang="en-US" sz="2000" i="1" baseline="-25000"/>
              <a:t>j</a:t>
            </a:r>
            <a:r>
              <a:rPr lang="en-US" sz="2000"/>
              <a:t>:</a:t>
            </a:r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1993900" y="2554288"/>
          <a:ext cx="37131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3" imgW="1041400" imgH="177800" progId="Equation.3">
                  <p:embed/>
                </p:oleObj>
              </mc:Choice>
              <mc:Fallback>
                <p:oleObj name="Equation" r:id="rId3" imgW="10414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2554288"/>
                        <a:ext cx="371316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25463" y="3232150"/>
            <a:ext cx="7512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/>
              <a:t>The standard procedure is least squares: the fitted values for the </a:t>
            </a:r>
          </a:p>
          <a:p>
            <a:pPr eaLnBrk="1" hangingPunct="1"/>
            <a:r>
              <a:rPr lang="en-US" sz="2000"/>
              <a:t>parameters </a:t>
            </a:r>
            <a:r>
              <a:rPr lang="en-US" sz="2000" i="1"/>
              <a:t>a</a:t>
            </a:r>
            <a:r>
              <a:rPr lang="en-US" sz="2000" i="1" baseline="-25000"/>
              <a:t>j </a:t>
            </a:r>
            <a:r>
              <a:rPr lang="en-US" sz="2000"/>
              <a:t>are those that minimize:</a:t>
            </a:r>
          </a:p>
        </p:txBody>
      </p:sp>
      <p:graphicFrame>
        <p:nvGraphicFramePr>
          <p:cNvPr id="18437" name="Object 3"/>
          <p:cNvGraphicFramePr>
            <a:graphicFrameLocks noChangeAspect="1"/>
          </p:cNvGraphicFramePr>
          <p:nvPr/>
        </p:nvGraphicFramePr>
        <p:xfrm>
          <a:off x="2058988" y="4173538"/>
          <a:ext cx="4037012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5" imgW="1803400" imgH="469900" progId="Equation.3">
                  <p:embed/>
                </p:oleObj>
              </mc:Choice>
              <mc:Fallback>
                <p:oleObj name="Equation" r:id="rId5" imgW="18034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4173538"/>
                        <a:ext cx="4037012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531813" y="5888038"/>
            <a:ext cx="346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/>
              <a:t>Where does this come from?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355600" y="412750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Model Fitting</a:t>
            </a:r>
          </a:p>
        </p:txBody>
      </p:sp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460375" y="1420813"/>
            <a:ext cx="84089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Let us work out a simple example. Let us consider we have </a:t>
            </a:r>
            <a:r>
              <a:rPr lang="en-US" sz="1800" i="1"/>
              <a:t>N</a:t>
            </a:r>
            <a:r>
              <a:rPr lang="en-US" sz="1800"/>
              <a:t> students, </a:t>
            </a:r>
            <a:r>
              <a:rPr lang="en-US" sz="1800" i="1"/>
              <a:t>S</a:t>
            </a:r>
            <a:r>
              <a:rPr lang="en-US" sz="1800" i="1" baseline="-25000"/>
              <a:t>1</a:t>
            </a:r>
            <a:r>
              <a:rPr lang="en-US" sz="1800" i="1"/>
              <a:t>,…,S</a:t>
            </a:r>
            <a:r>
              <a:rPr lang="en-US" sz="1800" i="1" baseline="-25000"/>
              <a:t>N</a:t>
            </a:r>
          </a:p>
          <a:p>
            <a:pPr eaLnBrk="1" hangingPunct="1"/>
            <a:r>
              <a:rPr lang="en-US" sz="1800"/>
              <a:t>and let us “evaluate” a variable </a:t>
            </a:r>
            <a:r>
              <a:rPr lang="en-US" sz="1800" i="1"/>
              <a:t>x</a:t>
            </a:r>
            <a:r>
              <a:rPr lang="en-US" sz="1800" i="1" baseline="-25000"/>
              <a:t>i</a:t>
            </a:r>
            <a:r>
              <a:rPr lang="en-US" sz="1800"/>
              <a:t> for each student such that: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 i="1"/>
              <a:t>x</a:t>
            </a:r>
            <a:r>
              <a:rPr lang="en-US" sz="1800" i="1" baseline="-25000"/>
              <a:t>i</a:t>
            </a:r>
            <a:r>
              <a:rPr lang="en-US" sz="1800"/>
              <a:t>= 1 if student </a:t>
            </a:r>
            <a:r>
              <a:rPr lang="en-US" sz="1800" i="1"/>
              <a:t>S</a:t>
            </a:r>
            <a:r>
              <a:rPr lang="en-US" sz="1800" i="1" baseline="-25000"/>
              <a:t>i</a:t>
            </a:r>
            <a:r>
              <a:rPr lang="en-US" sz="1800"/>
              <a:t> owns a Ferrari, and </a:t>
            </a:r>
            <a:r>
              <a:rPr lang="en-US" sz="1800" i="1"/>
              <a:t>x</a:t>
            </a:r>
            <a:r>
              <a:rPr lang="en-US" sz="1800" i="1" baseline="-25000"/>
              <a:t>i</a:t>
            </a:r>
            <a:r>
              <a:rPr lang="en-US" sz="1800"/>
              <a:t>= 0  otherwise.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We want an estimator of the probability </a:t>
            </a:r>
            <a:r>
              <a:rPr lang="en-US" sz="1800" i="1"/>
              <a:t>p</a:t>
            </a:r>
            <a:r>
              <a:rPr lang="en-US" sz="1800"/>
              <a:t> that a student owns a Ferrari. 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The probability of observing </a:t>
            </a:r>
            <a:r>
              <a:rPr lang="en-US" sz="1800" i="1"/>
              <a:t>x</a:t>
            </a:r>
            <a:r>
              <a:rPr lang="en-US" sz="1800" i="1" baseline="-25000"/>
              <a:t>i</a:t>
            </a:r>
            <a:r>
              <a:rPr lang="en-US" sz="1800"/>
              <a:t> for student </a:t>
            </a:r>
            <a:r>
              <a:rPr lang="en-US" sz="1800" i="1"/>
              <a:t>S</a:t>
            </a:r>
            <a:r>
              <a:rPr lang="en-US" sz="1800" i="1" baseline="-25000"/>
              <a:t>i</a:t>
            </a:r>
            <a:r>
              <a:rPr lang="en-US" sz="1800"/>
              <a:t> is given by: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 </a:t>
            </a:r>
          </a:p>
        </p:txBody>
      </p:sp>
      <p:graphicFrame>
        <p:nvGraphicFramePr>
          <p:cNvPr id="50179" name="Object 2"/>
          <p:cNvGraphicFramePr>
            <a:graphicFrameLocks noChangeAspect="1"/>
          </p:cNvGraphicFramePr>
          <p:nvPr/>
        </p:nvGraphicFramePr>
        <p:xfrm>
          <a:off x="2719388" y="3900488"/>
          <a:ext cx="33020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1346200" imgH="241300" progId="Equation.3">
                  <p:embed/>
                </p:oleObj>
              </mc:Choice>
              <mc:Fallback>
                <p:oleObj name="Equation" r:id="rId3" imgW="1346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3900488"/>
                        <a:ext cx="33020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590550" y="4791075"/>
            <a:ext cx="636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The likelihood of observing the values </a:t>
            </a:r>
            <a:r>
              <a:rPr lang="en-US" sz="1800" i="1"/>
              <a:t>x</a:t>
            </a:r>
            <a:r>
              <a:rPr lang="en-US" sz="1800" i="1" baseline="-25000"/>
              <a:t>i </a:t>
            </a:r>
            <a:r>
              <a:rPr lang="en-US" sz="1800"/>
              <a:t>for all </a:t>
            </a:r>
            <a:r>
              <a:rPr lang="en-US" sz="1800" i="1"/>
              <a:t>N</a:t>
            </a:r>
            <a:r>
              <a:rPr lang="en-US" sz="1800"/>
              <a:t> students is:</a:t>
            </a:r>
          </a:p>
        </p:txBody>
      </p:sp>
      <p:graphicFrame>
        <p:nvGraphicFramePr>
          <p:cNvPr id="50181" name="Object 4"/>
          <p:cNvGraphicFramePr>
            <a:graphicFrameLocks noChangeAspect="1"/>
          </p:cNvGraphicFramePr>
          <p:nvPr/>
        </p:nvGraphicFramePr>
        <p:xfrm>
          <a:off x="1846263" y="5391150"/>
          <a:ext cx="61388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2552700" imgH="215900" progId="Equation.3">
                  <p:embed/>
                </p:oleObj>
              </mc:Choice>
              <mc:Fallback>
                <p:oleObj name="Equation" r:id="rId5" imgW="2552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5391150"/>
                        <a:ext cx="613886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23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5600" y="412750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Model Fitting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135188" y="1028700"/>
          <a:ext cx="34210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Equation" r:id="rId3" imgW="1422400" imgH="292100" progId="Equation.3">
                  <p:embed/>
                </p:oleObj>
              </mc:Choice>
              <mc:Fallback>
                <p:oleObj name="Equation" r:id="rId3" imgW="14224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028700"/>
                        <a:ext cx="34210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490538" y="2230438"/>
            <a:ext cx="782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The maximum likelihood estimator of p is the value pm that maximizes L(p):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2373313" y="2827338"/>
          <a:ext cx="27638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Equation" r:id="rId5" imgW="1117600" imgH="304800" progId="Equation.3">
                  <p:embed/>
                </p:oleObj>
              </mc:Choice>
              <mc:Fallback>
                <p:oleObj name="Equation" r:id="rId5" imgW="11176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2827338"/>
                        <a:ext cx="27638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660400" y="3849688"/>
            <a:ext cx="713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This is equivalent to maximizing the logarithm of L(p) (log-likelihood):</a:t>
            </a: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2135188" y="4587875"/>
          <a:ext cx="47402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Equation" r:id="rId7" imgW="2781300" imgH="482600" progId="Equation.3">
                  <p:embed/>
                </p:oleObj>
              </mc:Choice>
              <mc:Fallback>
                <p:oleObj name="Equation" r:id="rId7" imgW="2781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587875"/>
                        <a:ext cx="474027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97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5600" y="412750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Model Fitting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368425" y="1177925"/>
          <a:ext cx="51323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Equation" r:id="rId3" imgW="2806700" imgH="482600" progId="Equation.3">
                  <p:embed/>
                </p:oleObj>
              </mc:Choice>
              <mc:Fallback>
                <p:oleObj name="Equation" r:id="rId3" imgW="2806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177925"/>
                        <a:ext cx="513238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539875" y="2667000"/>
          <a:ext cx="3790950" cy="291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Equation" r:id="rId5" imgW="2082800" imgH="1600200" progId="Equation.3">
                  <p:embed/>
                </p:oleObj>
              </mc:Choice>
              <mc:Fallback>
                <p:oleObj name="Equation" r:id="rId5" imgW="20828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2667000"/>
                        <a:ext cx="3790950" cy="291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590550" y="2298700"/>
            <a:ext cx="2370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Multiplying by </a:t>
            </a:r>
            <a:r>
              <a:rPr lang="en-US" sz="1800" i="1"/>
              <a:t>p(1-p):</a:t>
            </a:r>
          </a:p>
        </p:txBody>
      </p:sp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3609975" y="4870450"/>
            <a:ext cx="5059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This is the most intuitive value… and it matches</a:t>
            </a:r>
          </a:p>
          <a:p>
            <a:pPr eaLnBrk="1" hangingPunct="1"/>
            <a:r>
              <a:rPr lang="en-US" sz="1800"/>
              <a:t>with the maximum likelihood estimator.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63850" y="5180013"/>
            <a:ext cx="620713" cy="20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61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2"/>
          <p:cNvSpPr txBox="1">
            <a:spLocks noChangeArrowheads="1"/>
          </p:cNvSpPr>
          <p:nvPr/>
        </p:nvSpPr>
        <p:spPr bwMode="auto">
          <a:xfrm>
            <a:off x="355600" y="1295400"/>
            <a:ext cx="8701088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i="1"/>
              <a:t>Let us suppose that:</a:t>
            </a:r>
          </a:p>
          <a:p>
            <a:pPr eaLnBrk="1" hangingPunct="1">
              <a:buClr>
                <a:srgbClr val="1B587C"/>
              </a:buClr>
              <a:buFont typeface="Wingdings" charset="0"/>
              <a:buChar char="Ø"/>
            </a:pPr>
            <a:r>
              <a:rPr lang="en-US" sz="2000"/>
              <a:t>The data points are independent of each other</a:t>
            </a:r>
          </a:p>
          <a:p>
            <a:pPr eaLnBrk="1" hangingPunct="1">
              <a:buClr>
                <a:srgbClr val="1B587C"/>
              </a:buClr>
              <a:buFont typeface="Wingdings" charset="0"/>
              <a:buChar char="Ø"/>
            </a:pPr>
            <a:r>
              <a:rPr lang="en-US" sz="2000"/>
              <a:t>Each data point has a measurement error that is random, distributed as a</a:t>
            </a:r>
          </a:p>
          <a:p>
            <a:pPr eaLnBrk="1" hangingPunct="1">
              <a:buClr>
                <a:srgbClr val="1B587C"/>
              </a:buClr>
            </a:pPr>
            <a:r>
              <a:rPr lang="en-US" sz="2000"/>
              <a:t>   Gaussian distribution around the </a:t>
            </a:r>
            <a:r>
              <a:rPr lang="ja-JP" altLang="en-US" sz="2000"/>
              <a:t>“</a:t>
            </a:r>
            <a:r>
              <a:rPr lang="en-US" altLang="ja-JP" sz="2000"/>
              <a:t>true</a:t>
            </a:r>
            <a:r>
              <a:rPr lang="ja-JP" altLang="en-US" sz="2000"/>
              <a:t>”</a:t>
            </a:r>
            <a:r>
              <a:rPr lang="en-US" altLang="ja-JP" sz="2000"/>
              <a:t> value </a:t>
            </a:r>
            <a:r>
              <a:rPr lang="en-US" altLang="ja-JP" sz="2000" i="1"/>
              <a:t>Y(x</a:t>
            </a:r>
            <a:r>
              <a:rPr lang="en-US" altLang="ja-JP" sz="2000" i="1" baseline="-25000"/>
              <a:t>i</a:t>
            </a:r>
            <a:r>
              <a:rPr lang="en-US" altLang="ja-JP" sz="2000" i="1"/>
              <a:t>):</a:t>
            </a:r>
          </a:p>
          <a:p>
            <a:pPr eaLnBrk="1" hangingPunct="1">
              <a:buClr>
                <a:srgbClr val="1B587C"/>
              </a:buClr>
            </a:pPr>
            <a:endParaRPr lang="en-US" altLang="ja-JP" sz="2000" i="1"/>
          </a:p>
          <a:p>
            <a:pPr eaLnBrk="1" hangingPunct="1">
              <a:buClr>
                <a:srgbClr val="1B587C"/>
              </a:buClr>
            </a:pPr>
            <a:endParaRPr lang="en-US" altLang="ja-JP" sz="2000" i="1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The likelihood function is: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068513" y="4930775"/>
          <a:ext cx="471487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Equation" r:id="rId3" imgW="2146300" imgH="584200" progId="Equation.3">
                  <p:embed/>
                </p:oleObj>
              </mc:Choice>
              <mc:Fallback>
                <p:oleObj name="Equation" r:id="rId3" imgW="21463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4930775"/>
                        <a:ext cx="4714875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355600" y="384175"/>
            <a:ext cx="6630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Maximum Likelihood Estimators</a:t>
            </a:r>
          </a:p>
        </p:txBody>
      </p:sp>
      <p:graphicFrame>
        <p:nvGraphicFramePr>
          <p:cNvPr id="53252" name="Object 1"/>
          <p:cNvGraphicFramePr>
            <a:graphicFrameLocks noChangeAspect="1"/>
          </p:cNvGraphicFramePr>
          <p:nvPr/>
        </p:nvGraphicFramePr>
        <p:xfrm>
          <a:off x="2544763" y="2589213"/>
          <a:ext cx="32924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5" imgW="1955800" imgH="558800" progId="Equation.3">
                  <p:embed/>
                </p:oleObj>
              </mc:Choice>
              <mc:Fallback>
                <p:oleObj name="Equation" r:id="rId5" imgW="19558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2589213"/>
                        <a:ext cx="3292475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2"/>
          <p:cNvGraphicFramePr>
            <a:graphicFrameLocks noChangeAspect="1"/>
          </p:cNvGraphicFramePr>
          <p:nvPr/>
        </p:nvGraphicFramePr>
        <p:xfrm>
          <a:off x="1855788" y="4230688"/>
          <a:ext cx="520065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Equation" r:id="rId7" imgW="2616200" imgH="215900" progId="Equation.3">
                  <p:embed/>
                </p:oleObj>
              </mc:Choice>
              <mc:Fallback>
                <p:oleObj name="Equation" r:id="rId7" imgW="2616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4230688"/>
                        <a:ext cx="520065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16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355600" y="1295400"/>
            <a:ext cx="87010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i="1"/>
              <a:t>Let us suppose that:</a:t>
            </a:r>
          </a:p>
          <a:p>
            <a:pPr eaLnBrk="1" hangingPunct="1">
              <a:buClr>
                <a:srgbClr val="1B587C"/>
              </a:buClr>
              <a:buFont typeface="Wingdings" charset="0"/>
              <a:buChar char="Ø"/>
            </a:pPr>
            <a:r>
              <a:rPr lang="en-US" sz="2000"/>
              <a:t>The data points are independent of each other</a:t>
            </a:r>
          </a:p>
          <a:p>
            <a:pPr eaLnBrk="1" hangingPunct="1">
              <a:buClr>
                <a:srgbClr val="1B587C"/>
              </a:buClr>
              <a:buFont typeface="Wingdings" charset="0"/>
              <a:buChar char="Ø"/>
            </a:pPr>
            <a:r>
              <a:rPr lang="en-US" sz="2000"/>
              <a:t>Each data point has a measurement error that is random, distributed as a</a:t>
            </a:r>
          </a:p>
          <a:p>
            <a:pPr eaLnBrk="1" hangingPunct="1">
              <a:buClr>
                <a:srgbClr val="1B587C"/>
              </a:buClr>
            </a:pPr>
            <a:r>
              <a:rPr lang="en-US" sz="2000"/>
              <a:t>   Gaussian distribution around the </a:t>
            </a:r>
            <a:r>
              <a:rPr lang="ja-JP" altLang="en-US" sz="2000"/>
              <a:t>“</a:t>
            </a:r>
            <a:r>
              <a:rPr lang="en-US" altLang="ja-JP" sz="2000"/>
              <a:t>true</a:t>
            </a:r>
            <a:r>
              <a:rPr lang="ja-JP" altLang="en-US" sz="2000"/>
              <a:t>”</a:t>
            </a:r>
            <a:r>
              <a:rPr lang="en-US" altLang="ja-JP" sz="2000"/>
              <a:t> value </a:t>
            </a:r>
            <a:r>
              <a:rPr lang="en-US" altLang="ja-JP" sz="2000" i="1"/>
              <a:t>Y(x</a:t>
            </a:r>
            <a:r>
              <a:rPr lang="en-US" altLang="ja-JP" sz="2000" i="1" baseline="-25000"/>
              <a:t>i</a:t>
            </a:r>
            <a:r>
              <a:rPr lang="en-US" altLang="ja-JP" sz="2000" i="1"/>
              <a:t>)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The probability of the data points, </a:t>
            </a:r>
            <a:r>
              <a:rPr lang="en-US" sz="2000" i="1"/>
              <a:t>given the model Y </a:t>
            </a:r>
            <a:r>
              <a:rPr lang="en-US" sz="2000"/>
              <a:t>is then: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150938" y="3832225"/>
          <a:ext cx="6249987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3" imgW="2844800" imgH="546100" progId="Equation.3">
                  <p:embed/>
                </p:oleObj>
              </mc:Choice>
              <mc:Fallback>
                <p:oleObj name="Equation" r:id="rId3" imgW="2844800" imgH="546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3832225"/>
                        <a:ext cx="6249987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715683" y="366713"/>
            <a:ext cx="38335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chemeClr val="accent2"/>
                </a:solidFill>
              </a:rPr>
              <a:t>A Bayesian approach</a:t>
            </a:r>
            <a:endParaRPr lang="en-US" sz="3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7371</TotalTime>
  <Words>835</Words>
  <Application>Microsoft Macintosh PowerPoint</Application>
  <PresentationFormat>On-screen Show (4:3)</PresentationFormat>
  <Paragraphs>133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Aspect</vt:lpstr>
      <vt:lpstr>Equation</vt:lpstr>
      <vt:lpstr>Microsoft Equation</vt:lpstr>
      <vt:lpstr>Data 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and Data Modeling</dc:title>
  <dc:creator>Patrice Koehl</dc:creator>
  <cp:lastModifiedBy>Patrice Koehl</cp:lastModifiedBy>
  <cp:revision>27</cp:revision>
  <dcterms:created xsi:type="dcterms:W3CDTF">2011-12-28T09:14:04Z</dcterms:created>
  <dcterms:modified xsi:type="dcterms:W3CDTF">2017-08-25T09:55:57Z</dcterms:modified>
</cp:coreProperties>
</file>