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260" r:id="rId4"/>
    <p:sldId id="263" r:id="rId5"/>
    <p:sldId id="262" r:id="rId6"/>
    <p:sldId id="268" r:id="rId7"/>
    <p:sldId id="269" r:id="rId8"/>
    <p:sldId id="265" r:id="rId9"/>
    <p:sldId id="266" r:id="rId10"/>
    <p:sldId id="25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2A317C3-3D7E-CA4D-B5ED-9E4A3F44AEDB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A80FF13-84E2-3D43-A7F7-38BAA852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33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FEE5271-4A70-3D47-94CD-C153A845BDCA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7C360AF2-31D0-6443-AEB8-F83CF97BC9DC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590B8CA-FF8A-4540-9A02-3DB9EA6AD530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F917220F-1F52-AF46-9F2B-7888F9F51E50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30300" y="676275"/>
            <a:ext cx="4610100" cy="3457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92B3-A3B7-8B40-B771-F2BE5A9D39DF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4B6E-7F8A-A144-A00C-62E0C32DA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2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FECA-04B7-F344-95A8-03687A1D1523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A979-C93F-3046-8BD4-DBEEEB981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9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48CE-5E54-0347-9AFC-F3CF5E9DB041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68DC-17A2-2A45-B542-E0E342A1F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E143-A810-554E-8566-70C7BB07E9DE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61257-2FBB-4B4B-A70C-056728DB3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8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476D-2EF5-454B-A1FC-033F6A6796E1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1DF3-0FE4-2642-8E19-7AB94070F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913A-E2FE-E840-B8B0-7DAA02AFD17D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FF9A-8392-FD4B-BE1C-C959FC109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28AA-35C7-6A41-899C-EB07E690A4B8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92E9-9B5C-2E4F-A37A-C3F35E2EB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8785-3EFC-B440-8A14-1B21EDE4E18F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9CC5-1CFC-5248-B57E-03A35DCB2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4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0F7-C658-6342-A5DD-4C50C6D81310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5164-BE8A-4A46-9C26-F58798E54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1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ABAB-56F1-4044-95EF-D83CF447520D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3913-03DD-C349-B944-435C7697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6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95D9B-2E3D-CC4C-ABB1-3FC10F79A222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C83A-E3BA-5248-BFC6-95EA3958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1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charset="0"/>
              </a:defRPr>
            </a:lvl1pPr>
          </a:lstStyle>
          <a:p>
            <a:pPr>
              <a:defRPr/>
            </a:pPr>
            <a:fld id="{EF033C22-3364-E147-B6CE-66FC3F869AA1}" type="datetime1">
              <a:rPr lang="en-US"/>
              <a:pPr>
                <a:defRPr/>
              </a:pPr>
              <a:t>8/13/16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charset="0"/>
              </a:defRPr>
            </a:lvl1pPr>
          </a:lstStyle>
          <a:p>
            <a:pPr>
              <a:defRPr/>
            </a:pPr>
            <a:fld id="{A424277F-7E4D-D143-B81D-10400FD4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5" r:id="rId7"/>
    <p:sldLayoutId id="2147483710" r:id="rId8"/>
    <p:sldLayoutId id="2147483716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charset="0"/>
        <a:buChar char="◦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charset="0"/>
        <a:buChar char="◦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charset="0"/>
        <a:buChar char=""/>
        <a:defRPr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davis.edu/~koehl/Teaching/BL5229" TargetMode="External"/><Relationship Id="rId4" Type="http://schemas.openxmlformats.org/officeDocument/2006/relationships/hyperlink" Target="mailto:koehl@cs.ucdavis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athworks.com.mole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Mathematical Modeling:</a:t>
            </a:r>
            <a:b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Intro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</p:spPr>
        <p:txBody>
          <a:bodyPr/>
          <a:lstStyle/>
          <a:p>
            <a:pPr marL="36513" eaLnBrk="1" hangingPunct="1">
              <a:spcBef>
                <a:spcPct val="0"/>
              </a:spcBef>
            </a:pPr>
            <a:r>
              <a:rPr lang="en-US" sz="2400" dirty="0">
                <a:solidFill>
                  <a:srgbClr val="79766F"/>
                </a:solidFill>
                <a:latin typeface="Times New Roman" charset="0"/>
              </a:rPr>
              <a:t>Patrice Koehl</a:t>
            </a:r>
          </a:p>
          <a:p>
            <a:pPr marL="36513" eaLnBrk="1" hangingPunct="1">
              <a:spcBef>
                <a:spcPct val="0"/>
              </a:spcBef>
            </a:pPr>
            <a:r>
              <a:rPr lang="en-US" sz="2400" i="1" dirty="0">
                <a:solidFill>
                  <a:srgbClr val="79766F"/>
                </a:solidFill>
                <a:latin typeface="Times New Roman" charset="0"/>
              </a:rPr>
              <a:t>Department of Biological Sciences</a:t>
            </a:r>
          </a:p>
          <a:p>
            <a:pPr marL="36513" eaLnBrk="1" hangingPunct="1">
              <a:spcBef>
                <a:spcPct val="0"/>
              </a:spcBef>
            </a:pPr>
            <a:r>
              <a:rPr lang="en-US" sz="2400" i="1" dirty="0">
                <a:solidFill>
                  <a:srgbClr val="79766F"/>
                </a:solidFill>
                <a:latin typeface="Times New Roman" charset="0"/>
              </a:rPr>
              <a:t>National University of Singapore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  <a:p>
            <a:pPr marL="36513" eaLnBrk="1" hangingPunct="1">
              <a:spcBef>
                <a:spcPct val="0"/>
              </a:spcBef>
            </a:pPr>
            <a:endParaRPr lang="en-US" dirty="0">
              <a:solidFill>
                <a:srgbClr val="79766F"/>
              </a:solidFill>
              <a:latin typeface="Verdana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471613" y="5562600"/>
            <a:ext cx="637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 dirty="0">
                <a:latin typeface="Verdana" charset="0"/>
                <a:hlinkClick r:id="rId3"/>
              </a:rPr>
              <a:t>http://</a:t>
            </a:r>
            <a:r>
              <a:rPr lang="en-US" sz="1800" i="1" dirty="0" err="1">
                <a:latin typeface="Verdana" charset="0"/>
                <a:hlinkClick r:id="rId3"/>
              </a:rPr>
              <a:t>www.cs.ucdavis.edu</a:t>
            </a:r>
            <a:r>
              <a:rPr lang="en-US" sz="1800" i="1" dirty="0">
                <a:latin typeface="Verdana" charset="0"/>
                <a:hlinkClick r:id="rId3"/>
              </a:rPr>
              <a:t>/~</a:t>
            </a:r>
            <a:r>
              <a:rPr lang="en-US" sz="1800" i="1" dirty="0" err="1">
                <a:latin typeface="Verdana" charset="0"/>
                <a:hlinkClick r:id="rId3"/>
              </a:rPr>
              <a:t>koehl</a:t>
            </a:r>
            <a:r>
              <a:rPr lang="en-US" sz="1800" i="1" dirty="0">
                <a:latin typeface="Verdana" charset="0"/>
                <a:hlinkClick r:id="rId3"/>
              </a:rPr>
              <a:t>/Teaching/BL5229</a:t>
            </a:r>
            <a:endParaRPr lang="en-US" sz="1800" i="1" dirty="0">
              <a:latin typeface="Verdana" charset="0"/>
            </a:endParaRPr>
          </a:p>
          <a:p>
            <a:pPr eaLnBrk="1" hangingPunct="1"/>
            <a:r>
              <a:rPr lang="en-US" sz="1800" i="1" dirty="0" smtClean="0">
                <a:latin typeface="Verdana" charset="0"/>
                <a:hlinkClick r:id="rId4"/>
              </a:rPr>
              <a:t>koehl</a:t>
            </a:r>
            <a:r>
              <a:rPr lang="en-US" sz="1800" i="1" dirty="0">
                <a:latin typeface="Verdana" charset="0"/>
                <a:hlinkClick r:id="rId4"/>
              </a:rPr>
              <a:t>@cs.ucdavis.edu</a:t>
            </a:r>
            <a:r>
              <a:rPr lang="en-US" sz="1800" i="1" dirty="0">
                <a:latin typeface="Verdan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Mode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617663"/>
            <a:ext cx="70389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2463800" y="298450"/>
            <a:ext cx="3892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  <a:latin typeface="Times New Roman" charset="0"/>
              </a:rPr>
              <a:t>Mathematical Modeling</a:t>
            </a:r>
            <a:endParaRPr lang="en-US" sz="3000">
              <a:latin typeface="Verdana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463800" y="298450"/>
            <a:ext cx="3892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  <a:latin typeface="Times New Roman" charset="0"/>
              </a:rPr>
              <a:t>Mathematical Modeling</a:t>
            </a:r>
            <a:endParaRPr lang="en-US" sz="3000">
              <a:latin typeface="Verdana" charset="0"/>
            </a:endParaRPr>
          </a:p>
        </p:txBody>
      </p:sp>
      <p:pic>
        <p:nvPicPr>
          <p:cNvPr id="28674" name="Picture 2" descr="Mode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1893888"/>
            <a:ext cx="32718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86450" y="1893888"/>
            <a:ext cx="890588" cy="277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838825" y="1893888"/>
            <a:ext cx="1130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00FF"/>
                </a:solidFill>
                <a:latin typeface="Verdana" charset="0"/>
              </a:rPr>
              <a:t>Real World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400050" y="1893888"/>
            <a:ext cx="4264025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1">
                <a:latin typeface="Verdana" charset="0"/>
              </a:rPr>
              <a:t>Define real world problem:</a:t>
            </a:r>
          </a:p>
          <a:p>
            <a:pPr lvl="1" eaLnBrk="1" hangingPunct="1">
              <a:spcAft>
                <a:spcPct val="10000"/>
              </a:spcAft>
            </a:pPr>
            <a:endParaRPr lang="en-US" sz="1800">
              <a:latin typeface="Verdana" charset="0"/>
            </a:endParaRPr>
          </a:p>
          <a:p>
            <a:pPr lvl="1" eaLnBrk="1" hangingPunct="1">
              <a:spcAft>
                <a:spcPct val="10000"/>
              </a:spcAft>
            </a:pPr>
            <a:r>
              <a:rPr lang="en-US" sz="1800">
                <a:latin typeface="Verdana" charset="0"/>
                <a:cs typeface="Times New Roman" charset="0"/>
              </a:rPr>
              <a:t>- Perform background research</a:t>
            </a:r>
          </a:p>
          <a:p>
            <a:pPr lvl="1" eaLnBrk="1" hangingPunct="1">
              <a:spcAft>
                <a:spcPct val="10000"/>
              </a:spcAft>
            </a:pPr>
            <a:endParaRPr lang="en-US" sz="1800">
              <a:latin typeface="Verdana" charset="0"/>
              <a:cs typeface="Times New Roman" charset="0"/>
            </a:endParaRPr>
          </a:p>
          <a:p>
            <a:pPr lvl="1" eaLnBrk="1" hangingPunct="1">
              <a:spcAft>
                <a:spcPct val="10000"/>
              </a:spcAft>
              <a:buFontTx/>
              <a:buChar char="-"/>
            </a:pPr>
            <a:r>
              <a:rPr lang="en-US" sz="1800">
                <a:latin typeface="Verdana" charset="0"/>
                <a:cs typeface="Times New Roman" charset="0"/>
              </a:rPr>
              <a:t> Perform experiments, 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>
                <a:latin typeface="Verdana" charset="0"/>
                <a:cs typeface="Times New Roman" charset="0"/>
              </a:rPr>
              <a:t> if appropriate</a:t>
            </a:r>
          </a:p>
          <a:p>
            <a:pPr lvl="1" algn="ctr" eaLnBrk="1" hangingPunct="1">
              <a:lnSpc>
                <a:spcPct val="75000"/>
              </a:lnSpc>
              <a:spcAft>
                <a:spcPct val="50000"/>
              </a:spcAft>
              <a:buFont typeface="Wingdings" charset="0"/>
              <a:buNone/>
            </a:pPr>
            <a:endParaRPr lang="en-US" sz="1800" b="1" i="1">
              <a:latin typeface="Verdana" charset="0"/>
            </a:endParaRPr>
          </a:p>
          <a:p>
            <a:pPr lvl="1" algn="ctr" eaLnBrk="1" hangingPunct="1">
              <a:lnSpc>
                <a:spcPct val="75000"/>
              </a:lnSpc>
              <a:spcAft>
                <a:spcPct val="50000"/>
              </a:spcAft>
              <a:buFont typeface="Wingdings" charset="0"/>
              <a:buNone/>
            </a:pPr>
            <a:endParaRPr lang="en-US" sz="1800" b="1" i="1">
              <a:latin typeface="Verdana" charset="0"/>
            </a:endParaRPr>
          </a:p>
          <a:p>
            <a:pPr lvl="1" algn="ctr" eaLnBrk="1" hangingPunct="1">
              <a:lnSpc>
                <a:spcPct val="75000"/>
              </a:lnSpc>
              <a:spcAft>
                <a:spcPct val="50000"/>
              </a:spcAft>
              <a:buFont typeface="Wingdings" charset="0"/>
              <a:buNone/>
            </a:pPr>
            <a:endParaRPr lang="en-US" sz="1800" b="1" i="1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00050" y="5308600"/>
            <a:ext cx="8199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1" i="1">
                <a:latin typeface="Verdana" charset="0"/>
              </a:rPr>
              <a:t>Task: Understand current activity and predict future behavior</a:t>
            </a:r>
            <a:endParaRPr lang="en-US" sz="1800">
              <a:latin typeface="Verdana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Mode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095500"/>
            <a:ext cx="32718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463800" y="298450"/>
            <a:ext cx="3892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  <a:latin typeface="Times New Roman" charset="0"/>
              </a:rPr>
              <a:t>Mathematical Modeling</a:t>
            </a:r>
            <a:endParaRPr lang="en-US" sz="3000">
              <a:latin typeface="Verdan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72363" y="2816225"/>
            <a:ext cx="912812" cy="341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7439025" y="2816225"/>
            <a:ext cx="94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Verdana" charset="0"/>
              </a:rPr>
              <a:t>Simplified</a:t>
            </a:r>
          </a:p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Verdana" charset="0"/>
              </a:rPr>
              <a:t>Model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568325" y="1893888"/>
            <a:ext cx="4749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sz="2100" b="1">
                <a:latin typeface="Verdana" charset="0"/>
              </a:rPr>
              <a:t>Simplification: define model</a:t>
            </a:r>
          </a:p>
          <a:p>
            <a:pPr eaLnBrk="1" hangingPunct="1">
              <a:buFontTx/>
              <a:buAutoNum type="arabicParenR"/>
            </a:pPr>
            <a:endParaRPr lang="en-US" sz="2100">
              <a:latin typeface="Verdana" charset="0"/>
            </a:endParaRPr>
          </a:p>
          <a:p>
            <a:pPr eaLnBrk="1" hangingPunct="1"/>
            <a:endParaRPr lang="en-US" sz="210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sz="2100">
                <a:latin typeface="Verdana" charset="0"/>
              </a:rPr>
              <a:t>Identify and select factors to                       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100">
                <a:latin typeface="Verdana" charset="0"/>
              </a:rPr>
              <a:t>   describe important aspects of  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100">
                <a:latin typeface="Verdana" charset="0"/>
              </a:rPr>
              <a:t>   the Real World Problem; 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 sz="210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sz="2100">
                <a:latin typeface="Verdana" charset="0"/>
              </a:rPr>
              <a:t>determine those factors 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100">
                <a:latin typeface="Verdana" charset="0"/>
              </a:rPr>
              <a:t>    that can be neglected.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Mode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095500"/>
            <a:ext cx="32718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463800" y="298450"/>
            <a:ext cx="3892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  <a:latin typeface="Times New Roman" charset="0"/>
              </a:rPr>
              <a:t>Mathematical Modeling</a:t>
            </a:r>
            <a:endParaRPr lang="en-US" sz="3000">
              <a:latin typeface="Verda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325" y="1893888"/>
            <a:ext cx="5430838" cy="3448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n-US" sz="2100" b="1" dirty="0">
                <a:latin typeface="+mn-lt"/>
                <a:ea typeface="+mn-ea"/>
                <a:cs typeface="+mn-cs"/>
              </a:rPr>
              <a:t>Represent: mathematical model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2"/>
              <a:defRPr/>
            </a:pPr>
            <a:endParaRPr lang="en-US" sz="21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Ø"/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Express the simplified model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    in mathematical terms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Ø"/>
              <a:defRPr/>
            </a:pPr>
            <a:endParaRPr lang="en-US" sz="21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Ø"/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the success of 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   mathematical model depends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   on how easy it is to use and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   how accurately it predicts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7032625" y="3525838"/>
            <a:ext cx="928688" cy="534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032625" y="3598863"/>
            <a:ext cx="121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Verdana" charset="0"/>
              </a:rPr>
              <a:t>Mathematical</a:t>
            </a:r>
          </a:p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Verdana" charset="0"/>
              </a:rPr>
              <a:t>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Mode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095500"/>
            <a:ext cx="32718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463800" y="298450"/>
            <a:ext cx="3892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  <a:latin typeface="Times New Roman" charset="0"/>
              </a:rPr>
              <a:t>Mathematical Modeling</a:t>
            </a:r>
            <a:endParaRPr lang="en-US" sz="3000">
              <a:latin typeface="Verdan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325" y="1893888"/>
            <a:ext cx="5432425" cy="4094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  <a:defRPr/>
            </a:pPr>
            <a:r>
              <a:rPr lang="en-US" sz="2100" b="1" dirty="0">
                <a:latin typeface="+mn-lt"/>
                <a:ea typeface="+mn-ea"/>
                <a:cs typeface="+mn-cs"/>
              </a:rPr>
              <a:t>Translate: computational model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3"/>
              <a:defRPr/>
            </a:pPr>
            <a:endParaRPr lang="en-US" sz="21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Ø"/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Change </a:t>
            </a:r>
            <a:r>
              <a:rPr lang="en-US" sz="2200" i="1" dirty="0">
                <a:latin typeface="+mn-lt"/>
                <a:ea typeface="+mn-ea"/>
                <a:cs typeface="+mn-cs"/>
              </a:rPr>
              <a:t>Mathematical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2200" i="1" dirty="0">
                <a:latin typeface="+mn-lt"/>
                <a:ea typeface="+mn-ea"/>
                <a:cs typeface="+mn-cs"/>
              </a:rPr>
              <a:t>   Model</a:t>
            </a:r>
            <a:r>
              <a:rPr lang="en-US" sz="2200" dirty="0">
                <a:latin typeface="+mn-lt"/>
                <a:ea typeface="+mn-ea"/>
                <a:cs typeface="+mn-cs"/>
              </a:rPr>
              <a:t> into a form suitable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   for computational solution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21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Ø"/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Choice of the numerical method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Ø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Ø"/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Choice of the algorithm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Ø"/>
              <a:defRPr/>
            </a:pPr>
            <a:endParaRPr lang="en-US" sz="22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Ø"/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Choice of the software (</a:t>
            </a:r>
            <a:r>
              <a:rPr lang="en-US" sz="2200" dirty="0" err="1">
                <a:latin typeface="+mn-lt"/>
                <a:ea typeface="+mn-ea"/>
                <a:cs typeface="+mn-cs"/>
              </a:rPr>
              <a:t>Matlab</a:t>
            </a:r>
            <a:r>
              <a:rPr lang="en-US" sz="2200" dirty="0"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7188" y="3571875"/>
            <a:ext cx="919162" cy="48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5367338" y="3571875"/>
            <a:ext cx="126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Verdana" charset="0"/>
              </a:rPr>
              <a:t>Computatonal</a:t>
            </a:r>
          </a:p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Verdana" charset="0"/>
              </a:rPr>
              <a:t>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Mode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095500"/>
            <a:ext cx="32718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463800" y="298450"/>
            <a:ext cx="3892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  <a:latin typeface="Times New Roman" charset="0"/>
              </a:rPr>
              <a:t>Mathematical Modeling</a:t>
            </a:r>
            <a:endParaRPr lang="en-US" sz="3000">
              <a:latin typeface="Verdana" charset="0"/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568325" y="1893888"/>
            <a:ext cx="60896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Verdana" charset="0"/>
              <a:buAutoNum type="arabicParenR" startAt="4"/>
            </a:pPr>
            <a:r>
              <a:rPr lang="en-US" sz="2100" b="1">
                <a:latin typeface="Verdana" charset="0"/>
              </a:rPr>
              <a:t>Simulate: Results</a:t>
            </a:r>
          </a:p>
          <a:p>
            <a:pPr eaLnBrk="1" hangingPunct="1">
              <a:buFontTx/>
              <a:buAutoNum type="arabicParenR" startAt="4"/>
            </a:pPr>
            <a:endParaRPr lang="en-US" sz="2100">
              <a:latin typeface="Verdana" charset="0"/>
            </a:endParaRPr>
          </a:p>
          <a:p>
            <a:pPr eaLnBrk="1" hangingPunct="1"/>
            <a:endParaRPr lang="en-US" sz="210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sz="2200">
                <a:latin typeface="Verdana" charset="0"/>
                <a:sym typeface="Wingdings" charset="0"/>
              </a:rPr>
              <a:t>Run Computational Model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200">
                <a:latin typeface="Verdana" charset="0"/>
                <a:sym typeface="Wingdings" charset="0"/>
              </a:rPr>
              <a:t>   to obtain Results; 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200">
                <a:latin typeface="Verdana" charset="0"/>
                <a:sym typeface="Wingdings" charset="0"/>
              </a:rPr>
              <a:t>   draw Conclusions.</a:t>
            </a:r>
          </a:p>
          <a:p>
            <a:pPr eaLnBrk="1" hangingPunct="1">
              <a:buClr>
                <a:schemeClr val="accent2"/>
              </a:buClr>
            </a:pPr>
            <a:endParaRPr lang="en-US" sz="2100">
              <a:latin typeface="Verdana" charset="0"/>
            </a:endParaRPr>
          </a:p>
          <a:p>
            <a:pPr lvl="1"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sz="2200">
                <a:latin typeface="Verdana" charset="0"/>
              </a:rPr>
              <a:t>Graphs, charts, and other visualization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sz="2200">
                <a:latin typeface="Verdana" charset="0"/>
              </a:rPr>
              <a:t>    tools are useful in summarizing results 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sz="2200">
                <a:latin typeface="Verdana" charset="0"/>
              </a:rPr>
              <a:t>    and drawing conclusions.    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 sz="2200">
              <a:latin typeface="Verdana" charset="0"/>
            </a:endParaRPr>
          </a:p>
          <a:p>
            <a:pPr eaLnBrk="1" hangingPunct="1">
              <a:buClr>
                <a:schemeClr val="accent2"/>
              </a:buClr>
            </a:pPr>
            <a:endParaRPr lang="en-US" sz="2200">
              <a:latin typeface="Verdan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3338" y="2711450"/>
            <a:ext cx="1009650" cy="434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5113338" y="28702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Verdana" charset="0"/>
              </a:rPr>
              <a:t>Results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Mode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095500"/>
            <a:ext cx="32718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463800" y="298450"/>
            <a:ext cx="3892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  <a:latin typeface="Times New Roman" charset="0"/>
              </a:rPr>
              <a:t>Mathematical Modeling</a:t>
            </a:r>
            <a:endParaRPr lang="en-US" sz="3000">
              <a:latin typeface="Verdana" charset="0"/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568325" y="1893888"/>
            <a:ext cx="541655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Verdana" charset="0"/>
              <a:buAutoNum type="arabicParenR" startAt="5"/>
            </a:pPr>
            <a:r>
              <a:rPr lang="en-US" sz="2100" b="1">
                <a:latin typeface="Verdana" charset="0"/>
              </a:rPr>
              <a:t>Interpret</a:t>
            </a:r>
          </a:p>
          <a:p>
            <a:pPr eaLnBrk="1" hangingPunct="1">
              <a:buFontTx/>
              <a:buAutoNum type="arabicParenR" startAt="5"/>
            </a:pPr>
            <a:endParaRPr lang="en-US" sz="2100">
              <a:latin typeface="Verdana" charset="0"/>
            </a:endParaRPr>
          </a:p>
          <a:p>
            <a:pPr eaLnBrk="1" hangingPunct="1"/>
            <a:endParaRPr lang="en-US" sz="210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sz="2200">
                <a:latin typeface="Verdana" charset="0"/>
                <a:sym typeface="Wingdings" charset="0"/>
              </a:rPr>
              <a:t>Compare conclusions with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200">
                <a:latin typeface="Verdana" charset="0"/>
                <a:sym typeface="Wingdings" charset="0"/>
              </a:rPr>
              <a:t>    behavior of the real world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200">
                <a:latin typeface="Verdana" charset="0"/>
                <a:sym typeface="Wingdings" charset="0"/>
              </a:rPr>
              <a:t>    problem</a:t>
            </a:r>
          </a:p>
          <a:p>
            <a:pPr eaLnBrk="1" hangingPunct="1">
              <a:buClr>
                <a:schemeClr val="accent2"/>
              </a:buClr>
            </a:pPr>
            <a:endParaRPr lang="en-US" sz="2100">
              <a:latin typeface="Verdana" charset="0"/>
            </a:endParaRPr>
          </a:p>
          <a:p>
            <a:pPr lvl="1"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sz="2200">
                <a:latin typeface="Verdana" charset="0"/>
              </a:rPr>
              <a:t>If disagreement, modify Simplified</a:t>
            </a:r>
          </a:p>
          <a:p>
            <a:pPr lvl="1" eaLnBrk="1" hangingPunct="1">
              <a:buClr>
                <a:schemeClr val="accent2"/>
              </a:buClr>
            </a:pPr>
            <a:r>
              <a:rPr lang="en-US" sz="2200">
                <a:latin typeface="Verdana" charset="0"/>
              </a:rPr>
              <a:t>    Model and/or Mathematical model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 sz="2200">
              <a:latin typeface="Verdana" charset="0"/>
            </a:endParaRPr>
          </a:p>
          <a:p>
            <a:pPr eaLnBrk="1" hangingPunct="1">
              <a:buClr>
                <a:schemeClr val="accent2"/>
              </a:buClr>
            </a:pPr>
            <a:endParaRPr lang="en-US" sz="2200">
              <a:latin typeface="Verdana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3506788" y="298450"/>
            <a:ext cx="1509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  <a:latin typeface="Times New Roman" charset="0"/>
              </a:rPr>
              <a:t>Syllabus</a:t>
            </a:r>
            <a:endParaRPr lang="en-US" sz="3000">
              <a:latin typeface="Verdana" charset="0"/>
            </a:endParaRPr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739775" y="1384300"/>
            <a:ext cx="455771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>
                <a:latin typeface="Verdana" charset="0"/>
              </a:rPr>
              <a:t>Introduction to Matlab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>
                <a:latin typeface="Verdana" charset="0"/>
              </a:rPr>
              <a:t>The tools of the trade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>
                <a:latin typeface="Verdana" charset="0"/>
              </a:rPr>
              <a:t>Data analysis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>
                <a:latin typeface="Verdana" charset="0"/>
              </a:rPr>
              <a:t>Data modeling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>
                <a:latin typeface="Verdana" charset="0"/>
              </a:rPr>
              <a:t>Clustering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>
                <a:latin typeface="Verdana" charset="0"/>
              </a:rPr>
              <a:t>Fourier analysis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>
                <a:latin typeface="Verdana" charset="0"/>
              </a:rPr>
              <a:t>Simulations (Monte Carlo)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3506788" y="298450"/>
            <a:ext cx="18938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  <a:latin typeface="Times New Roman" charset="0"/>
              </a:rPr>
              <a:t>References</a:t>
            </a:r>
            <a:endParaRPr lang="en-US" sz="3000">
              <a:latin typeface="Verdana" charset="0"/>
            </a:endParaRPr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814388" y="1744663"/>
            <a:ext cx="6583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Cleve Moler, Numerical Computing with MATLAB, 2004.</a:t>
            </a:r>
          </a:p>
          <a:p>
            <a:pPr eaLnBrk="1" hangingPunct="1"/>
            <a:r>
              <a:rPr lang="en-US" sz="1800">
                <a:latin typeface="Verdana" charset="0"/>
              </a:rPr>
              <a:t> </a:t>
            </a:r>
          </a:p>
          <a:p>
            <a:pPr eaLnBrk="1" hangingPunct="1"/>
            <a:r>
              <a:rPr lang="en-US" sz="1800">
                <a:latin typeface="Verdana" charset="0"/>
              </a:rPr>
              <a:t>(</a:t>
            </a:r>
            <a:r>
              <a:rPr lang="en-US" sz="1800">
                <a:latin typeface="Verdana" charset="0"/>
                <a:hlinkClick r:id="rId2"/>
              </a:rPr>
              <a:t>http://www.mathworks.com/moler</a:t>
            </a:r>
            <a:r>
              <a:rPr lang="en-US" sz="1800">
                <a:latin typeface="Verdana" charset="0"/>
              </a:rPr>
              <a:t>)</a:t>
            </a:r>
          </a:p>
          <a:p>
            <a:pPr eaLnBrk="1" hangingPunct="1"/>
            <a:endParaRPr lang="en-US" sz="1800">
              <a:latin typeface="Verdan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304800" y="520700"/>
            <a:ext cx="5338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Science, </a:t>
            </a:r>
            <a:r>
              <a:rPr lang="en-US" sz="3200">
                <a:solidFill>
                  <a:srgbClr val="0000FF"/>
                </a:solidFill>
                <a:latin typeface="Verdana" charset="0"/>
              </a:rPr>
              <a:t>then</a:t>
            </a:r>
            <a:r>
              <a:rPr lang="en-US" sz="3200">
                <a:solidFill>
                  <a:schemeClr val="accent2"/>
                </a:solidFill>
                <a:latin typeface="Verdana" charset="0"/>
              </a:rPr>
              <a:t>, and now…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lum bright="-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2595563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241925" y="2076450"/>
            <a:ext cx="28527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Verdana" charset="0"/>
              </a:rPr>
              <a:t>At the beginning,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Verdana" charset="0"/>
              </a:rPr>
              <a:t>there were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Verdana" charset="0"/>
              </a:rPr>
              <a:t>thoughts,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Verdana" charset="0"/>
              </a:rPr>
              <a:t>and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Verdana" charset="0"/>
              </a:rPr>
              <a:t>observation….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304800" y="1295400"/>
            <a:ext cx="502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For a long time, people thought that it would be enough to reason about the existing knowledge to explore everything there is to know.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>
              <a:latin typeface="Verdan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One single person could possess all knowledge in her cultural context.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Verdana" charset="0"/>
              </a:rPr>
              <a:t>	(encyclopedia of Diderot and D</a:t>
            </a:r>
            <a:r>
              <a:rPr lang="ja-JP" altLang="en-US" sz="2000">
                <a:solidFill>
                  <a:srgbClr val="FF0000"/>
                </a:solidFill>
                <a:latin typeface="Verdana" charset="0"/>
              </a:rPr>
              <a:t>’</a:t>
            </a:r>
            <a:r>
              <a:rPr lang="en-US" altLang="ja-JP" sz="2000">
                <a:solidFill>
                  <a:srgbClr val="FF0000"/>
                </a:solidFill>
                <a:latin typeface="Verdana" charset="0"/>
              </a:rPr>
              <a:t>Alembert)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solidFill>
                <a:srgbClr val="FF0000"/>
              </a:solidFill>
              <a:latin typeface="Verdan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Reasoning, and mostly passive observation were the main techniques in scientific research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Verdana" charset="0"/>
            </a:endParaRPr>
          </a:p>
        </p:txBody>
      </p:sp>
      <p:pic>
        <p:nvPicPr>
          <p:cNvPr id="18434" name="Picture 4" descr="Rodin_Thin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281363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04800" y="520700"/>
            <a:ext cx="5338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Science, </a:t>
            </a:r>
            <a:r>
              <a:rPr lang="en-US" sz="3200">
                <a:solidFill>
                  <a:srgbClr val="0000FF"/>
                </a:solidFill>
                <a:latin typeface="Verdana" charset="0"/>
              </a:rPr>
              <a:t>then</a:t>
            </a:r>
            <a:r>
              <a:rPr lang="en-US" sz="3200">
                <a:solidFill>
                  <a:schemeClr val="accent2"/>
                </a:solidFill>
                <a:latin typeface="Verdana" charset="0"/>
              </a:rPr>
              <a:t>, and now…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304800" y="520700"/>
            <a:ext cx="5338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Science, </a:t>
            </a:r>
            <a:r>
              <a:rPr lang="en-US" sz="3200">
                <a:solidFill>
                  <a:srgbClr val="0000FF"/>
                </a:solidFill>
                <a:latin typeface="Verdana" charset="0"/>
              </a:rPr>
              <a:t>then</a:t>
            </a:r>
            <a:r>
              <a:rPr lang="en-US" sz="3200">
                <a:solidFill>
                  <a:schemeClr val="accent2"/>
                </a:solidFill>
                <a:latin typeface="Verdana" charset="0"/>
              </a:rPr>
              <a:t>, and now…</a:t>
            </a:r>
          </a:p>
        </p:txBody>
      </p:sp>
      <p:pic>
        <p:nvPicPr>
          <p:cNvPr id="20482" name="Picture 4" descr="Modeling1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9" b="48860"/>
          <a:stretch>
            <a:fillRect/>
          </a:stretch>
        </p:blipFill>
        <p:spPr bwMode="auto">
          <a:xfrm>
            <a:off x="993775" y="1422400"/>
            <a:ext cx="7153275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381000" y="1570038"/>
            <a:ext cx="49530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Today</a:t>
            </a:r>
            <a:r>
              <a:rPr lang="ja-JP" altLang="en-US" sz="2000">
                <a:solidFill>
                  <a:srgbClr val="000000"/>
                </a:solidFill>
                <a:latin typeface="Verdana" charset="0"/>
              </a:rPr>
              <a:t>’</a:t>
            </a:r>
            <a:r>
              <a:rPr lang="en-US" altLang="ja-JP" sz="2000">
                <a:solidFill>
                  <a:srgbClr val="000000"/>
                </a:solidFill>
                <a:latin typeface="Verdana" charset="0"/>
              </a:rPr>
              <a:t>s experiment yields massive amounts of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accent2"/>
              </a:solidFill>
              <a:latin typeface="Verdan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From hypothesis-driven to exploratory data analysis: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Verdana" charset="0"/>
              </a:rPr>
              <a:t>		</a:t>
            </a:r>
            <a:r>
              <a:rPr lang="en-US" sz="2000">
                <a:solidFill>
                  <a:srgbClr val="FF0000"/>
                </a:solidFill>
                <a:latin typeface="Verdana" charset="0"/>
              </a:rPr>
              <a:t>- data are used to formulate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Verdana" charset="0"/>
              </a:rPr>
              <a:t>		  new hypotheses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Verdana" charset="0"/>
              </a:rPr>
              <a:t>		- computers help formulate 	  	    	  hypotheses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accent2"/>
              </a:solidFill>
              <a:latin typeface="Verdan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charset="0"/>
              </a:rPr>
              <a:t>No single person, no group has an overview of what is known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Verdana" charset="0"/>
              </a:rPr>
              <a:t>	</a:t>
            </a:r>
            <a:endParaRPr lang="en-US" sz="2000">
              <a:latin typeface="Verdana" charset="0"/>
            </a:endParaRPr>
          </a:p>
        </p:txBody>
      </p:sp>
      <p:pic>
        <p:nvPicPr>
          <p:cNvPr id="21506" name="Picture 4" descr="Databas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44688"/>
            <a:ext cx="369252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04800" y="520700"/>
            <a:ext cx="5338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Science, then, and </a:t>
            </a:r>
            <a:r>
              <a:rPr lang="en-US" sz="3200">
                <a:solidFill>
                  <a:srgbClr val="0000FF"/>
                </a:solidFill>
                <a:latin typeface="Verdana" charset="0"/>
              </a:rPr>
              <a:t>now</a:t>
            </a:r>
            <a:r>
              <a:rPr lang="en-US" sz="3200">
                <a:solidFill>
                  <a:schemeClr val="accent2"/>
                </a:solidFill>
                <a:latin typeface="Verdana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04800" y="520700"/>
            <a:ext cx="5338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Science, then, and </a:t>
            </a:r>
            <a:r>
              <a:rPr lang="en-US" sz="3200">
                <a:solidFill>
                  <a:srgbClr val="0000FF"/>
                </a:solidFill>
                <a:latin typeface="Verdana" charset="0"/>
              </a:rPr>
              <a:t>now</a:t>
            </a:r>
            <a:r>
              <a:rPr lang="en-US" sz="3200">
                <a:solidFill>
                  <a:schemeClr val="accent2"/>
                </a:solidFill>
                <a:latin typeface="Verdana" charset="0"/>
              </a:rPr>
              <a:t>…</a:t>
            </a:r>
          </a:p>
        </p:txBody>
      </p:sp>
      <p:pic>
        <p:nvPicPr>
          <p:cNvPr id="23554" name="Picture 2" descr="Modelin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722438"/>
            <a:ext cx="81153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304800" y="520700"/>
            <a:ext cx="5338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Science, then, and </a:t>
            </a:r>
            <a:r>
              <a:rPr lang="en-US" sz="3200">
                <a:solidFill>
                  <a:srgbClr val="0000FF"/>
                </a:solidFill>
                <a:latin typeface="Verdana" charset="0"/>
              </a:rPr>
              <a:t>now</a:t>
            </a:r>
            <a:r>
              <a:rPr lang="en-US" sz="3200">
                <a:solidFill>
                  <a:schemeClr val="accent2"/>
                </a:solidFill>
                <a:latin typeface="Verdana" charset="0"/>
              </a:rPr>
              <a:t>…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617538" y="1447800"/>
            <a:ext cx="8097837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sz="2200">
                <a:latin typeface="Verdana" charset="0"/>
              </a:rPr>
              <a:t>Computer simulations developed hand-in-hand with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200">
                <a:latin typeface="Verdana" charset="0"/>
              </a:rPr>
              <a:t>  the rapid growth of computers.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 sz="220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US" sz="2200">
                <a:latin typeface="Verdana" charset="0"/>
              </a:rPr>
              <a:t>A computer simulation is a computer program that 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200">
                <a:latin typeface="Verdana" charset="0"/>
              </a:rPr>
              <a:t>  attempts to simulate an abstract model of a particular 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200">
                <a:latin typeface="Verdana" charset="0"/>
              </a:rPr>
              <a:t>  system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GB" sz="220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GB" sz="2200">
                <a:latin typeface="Verdana" charset="0"/>
              </a:rPr>
              <a:t>Computer simulations complement theory and </a:t>
            </a:r>
          </a:p>
          <a:p>
            <a:pPr eaLnBrk="1" hangingPunct="1">
              <a:buClr>
                <a:schemeClr val="accent2"/>
              </a:buClr>
            </a:pPr>
            <a:r>
              <a:rPr lang="en-GB" sz="2200">
                <a:latin typeface="Verdana" charset="0"/>
              </a:rPr>
              <a:t>  experiments, and often integrate them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GB" sz="220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r>
              <a:rPr lang="en-GB" sz="2200">
                <a:latin typeface="Verdana" charset="0"/>
              </a:rPr>
              <a:t>They are becoming widesepread in: Computational </a:t>
            </a:r>
          </a:p>
          <a:p>
            <a:pPr eaLnBrk="1" hangingPunct="1">
              <a:buClr>
                <a:schemeClr val="accent2"/>
              </a:buClr>
            </a:pPr>
            <a:r>
              <a:rPr lang="en-GB" sz="2200">
                <a:latin typeface="Verdana" charset="0"/>
              </a:rPr>
              <a:t>  Physics, Chemistry, Mechanics, Materials, …, Biology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Ø"/>
            </a:pPr>
            <a:endParaRPr lang="en-US" sz="2200">
              <a:latin typeface="Verdana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Modelin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450975"/>
            <a:ext cx="7192963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520700"/>
            <a:ext cx="5338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Science, then, and </a:t>
            </a:r>
            <a:r>
              <a:rPr lang="en-US" sz="3200">
                <a:solidFill>
                  <a:srgbClr val="0000FF"/>
                </a:solidFill>
                <a:latin typeface="Verdana" charset="0"/>
              </a:rPr>
              <a:t>now</a:t>
            </a:r>
            <a:r>
              <a:rPr lang="en-US" sz="3200">
                <a:solidFill>
                  <a:schemeClr val="accent2"/>
                </a:solidFill>
                <a:latin typeface="Verdana" charset="0"/>
              </a:rPr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Ø"/>
            </a:pPr>
            <a:r>
              <a:rPr lang="en-US">
                <a:latin typeface="Verdana" charset="0"/>
              </a:rPr>
              <a:t>Is often used in place of experiments when they are </a:t>
            </a:r>
            <a:r>
              <a:rPr lang="en-US" i="1">
                <a:latin typeface="Verdana" charset="0"/>
              </a:rPr>
              <a:t>too large, too expensive, too dangerous, or too time consuming</a:t>
            </a:r>
            <a:r>
              <a:rPr lang="en-US">
                <a:latin typeface="Verdana" charset="0"/>
              </a:rPr>
              <a:t>.</a:t>
            </a:r>
          </a:p>
          <a:p>
            <a:pPr defTabSz="914400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Ø"/>
            </a:pPr>
            <a:endParaRPr lang="en-US">
              <a:latin typeface="Verdana" charset="0"/>
            </a:endParaRPr>
          </a:p>
          <a:p>
            <a:pPr defTabSz="914400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Ø"/>
            </a:pPr>
            <a:r>
              <a:rPr lang="en-US">
                <a:latin typeface="Verdana" charset="0"/>
              </a:rPr>
              <a:t>Can be useful in </a:t>
            </a:r>
            <a:r>
              <a:rPr lang="ja-JP" altLang="en-US">
                <a:latin typeface="Verdana" charset="0"/>
              </a:rPr>
              <a:t>“</a:t>
            </a:r>
            <a:r>
              <a:rPr lang="en-US" altLang="ja-JP">
                <a:latin typeface="Verdana" charset="0"/>
              </a:rPr>
              <a:t>what if</a:t>
            </a:r>
            <a:r>
              <a:rPr lang="ja-JP" altLang="en-US">
                <a:latin typeface="Verdana" charset="0"/>
              </a:rPr>
              <a:t>”</a:t>
            </a:r>
            <a:r>
              <a:rPr lang="en-US" altLang="ja-JP">
                <a:latin typeface="Verdana" charset="0"/>
              </a:rPr>
              <a:t> studies; e.g.  to investigate the use of </a:t>
            </a:r>
            <a:r>
              <a:rPr lang="en-US" altLang="ja-JP" i="1">
                <a:latin typeface="Verdana" charset="0"/>
              </a:rPr>
              <a:t>pathogens</a:t>
            </a:r>
            <a:r>
              <a:rPr lang="en-US" altLang="ja-JP">
                <a:latin typeface="Verdana" charset="0"/>
              </a:rPr>
              <a:t> (viruses, bacteria) to control an insect population.</a:t>
            </a:r>
          </a:p>
          <a:p>
            <a:pPr defTabSz="914400" eaLnBrk="1" hangingPunct="1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>
                <a:latin typeface="Verdana" charset="0"/>
              </a:rPr>
              <a:t> </a:t>
            </a:r>
          </a:p>
          <a:p>
            <a:pPr defTabSz="914400"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Ø"/>
            </a:pPr>
            <a:r>
              <a:rPr lang="en-US">
                <a:latin typeface="Verdana" charset="0"/>
              </a:rPr>
              <a:t>Is a modern tool for </a:t>
            </a:r>
            <a:r>
              <a:rPr lang="en-US" i="1">
                <a:latin typeface="Verdana" charset="0"/>
              </a:rPr>
              <a:t>scientific investigation.  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463800" y="298450"/>
            <a:ext cx="3892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chemeClr val="accent2"/>
                </a:solidFill>
                <a:latin typeface="Times New Roman" charset="0"/>
              </a:rPr>
              <a:t>Mathematical Modeling</a:t>
            </a:r>
            <a:endParaRPr lang="en-US" sz="3000">
              <a:latin typeface="Verdana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348</TotalTime>
  <Words>521</Words>
  <Application>Microsoft Macintosh PowerPoint</Application>
  <PresentationFormat>On-screen Show (4:3)</PresentationFormat>
  <Paragraphs>147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ヒラギノ角ゴ Pro W3</vt:lpstr>
      <vt:lpstr>Verdana</vt:lpstr>
      <vt:lpstr>Wingdings 2</vt:lpstr>
      <vt:lpstr>Calibri</vt:lpstr>
      <vt:lpstr>ＭＳ Ｐゴシック</vt:lpstr>
      <vt:lpstr>Times New Roman</vt:lpstr>
      <vt:lpstr>Wingdings</vt:lpstr>
      <vt:lpstr>Aspect</vt:lpstr>
      <vt:lpstr>Mathematical Modeling: Intro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Modeling: Intro</dc:title>
  <dc:creator>Patrice Koehl</dc:creator>
  <cp:lastModifiedBy>Patrice Koehl</cp:lastModifiedBy>
  <cp:revision>7</cp:revision>
  <dcterms:created xsi:type="dcterms:W3CDTF">2012-01-03T19:56:36Z</dcterms:created>
  <dcterms:modified xsi:type="dcterms:W3CDTF">2016-08-13T08:33:03Z</dcterms:modified>
</cp:coreProperties>
</file>