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Microsoft_Equation1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Microsoft_Equation2.bin" ContentType="application/vnd.openxmlformats-officedocument.oleObject"/>
  <Override PartName="/ppt/embeddings/oleObject7.bin" ContentType="application/vnd.openxmlformats-officedocument.oleObject"/>
  <Override PartName="/ppt/embeddings/Microsoft_Equation3.bin" ContentType="application/vnd.openxmlformats-officedocument.oleObject"/>
  <Override PartName="/ppt/embeddings/oleObject8.bin" ContentType="application/vnd.openxmlformats-officedocument.oleObject"/>
  <Override PartName="/ppt/embeddings/Microsoft_Equation4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Microsoft_Equation5.bin" ContentType="application/vnd.openxmlformats-officedocument.oleObject"/>
  <Override PartName="/ppt/embeddings/oleObject17.bin" ContentType="application/vnd.openxmlformats-officedocument.oleObject"/>
  <Override PartName="/ppt/embeddings/Microsoft_Equation6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7" r:id="rId2"/>
    <p:sldId id="273" r:id="rId3"/>
    <p:sldId id="274" r:id="rId4"/>
    <p:sldId id="263" r:id="rId5"/>
    <p:sldId id="275" r:id="rId6"/>
    <p:sldId id="258" r:id="rId7"/>
    <p:sldId id="259" r:id="rId8"/>
    <p:sldId id="260" r:id="rId9"/>
    <p:sldId id="261" r:id="rId10"/>
    <p:sldId id="276" r:id="rId11"/>
    <p:sldId id="265" r:id="rId12"/>
    <p:sldId id="266" r:id="rId13"/>
    <p:sldId id="267" r:id="rId14"/>
    <p:sldId id="269" r:id="rId15"/>
    <p:sldId id="268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77" r:id="rId24"/>
    <p:sldId id="272" r:id="rId25"/>
    <p:sldId id="278" r:id="rId26"/>
    <p:sldId id="279" r:id="rId27"/>
    <p:sldId id="271" r:id="rId28"/>
    <p:sldId id="282" r:id="rId29"/>
    <p:sldId id="270" r:id="rId30"/>
    <p:sldId id="280" r:id="rId31"/>
    <p:sldId id="281" r:id="rId32"/>
    <p:sldId id="283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4" Type="http://schemas.openxmlformats.org/officeDocument/2006/relationships/image" Target="../media/image27.emf"/><Relationship Id="rId5" Type="http://schemas.openxmlformats.org/officeDocument/2006/relationships/image" Target="../media/image28.emf"/><Relationship Id="rId6" Type="http://schemas.openxmlformats.org/officeDocument/2006/relationships/image" Target="../media/image29.emf"/><Relationship Id="rId1" Type="http://schemas.openxmlformats.org/officeDocument/2006/relationships/image" Target="../media/image24.emf"/><Relationship Id="rId2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4377CDC-722D-D746-9918-DFC51C5BB383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85E0841-D9C9-4E47-864D-5C93A4027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EA9237E9-4FE0-8C45-B689-A19915BB56A9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A770ECD9-B0C2-C64F-9C84-12782635438B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21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019B962-5E7E-CA4D-9027-51791AE47BCD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22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659DA1BE-3F49-054F-B8D9-A3301073590E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eaLnBrk="1" hangingPunct="1"/>
              <a:t>6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E8A6C57C-DCFB-A441-ABC5-2BF2C4D09F70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eaLnBrk="1" hangingPunct="1"/>
              <a:t>7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0E2C44E3-759C-6A47-8545-A1604B0FD4AC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eaLnBrk="1" hangingPunct="1"/>
              <a:t>8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55FBE278-A566-C841-829B-AA2E9300EBC0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eaLnBrk="1" hangingPunct="1"/>
              <a:t>9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70BE69D1-8B62-3B4D-9A47-977167A693FC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17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A6F87825-5589-6448-A932-FD9ADF36C085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18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D5C8139A-5D3F-684E-B6D0-3A5E3A7B521A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19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F1CF2BE6-2A1D-6A43-A76D-3D86749C4E4E}" type="slidenum">
              <a:rPr lang="en-US" sz="1200">
                <a:ea typeface="ＭＳ Ｐゴシック" charset="0"/>
                <a:cs typeface="ＭＳ Ｐゴシック" charset="0"/>
              </a:rPr>
              <a:pPr eaLnBrk="1" hangingPunct="1"/>
              <a:t>20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E704-EA4A-B040-A6B2-A7AD383658EC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518CD-02BD-F044-A47E-3AC925A93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1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7C03-0985-AA48-9E7F-15A146AA4A93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60B63-1422-7843-843D-AA7334BCC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0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33A03-9FEA-1A48-8E56-EA23A29C9741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A9156-19C9-2D49-8E72-F66891FFE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4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CA88-FDD1-E94B-93FA-68E3535FD481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73236-9B18-9F41-8CAE-F4F964771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6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AB7CE-D671-A448-BD42-2698F33F6367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3143B-D0AB-EA48-BE2C-93584512F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4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D8AD3-055B-DA4A-96D1-0D9EE7711FD5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AFECB-6CD6-5C43-8633-A8DFE1E75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0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EBA6A-E2EB-1045-A069-B98D8D8073C3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743F-403E-C544-9CD3-32248C02E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9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4324F-5CDE-B446-A654-A78C550DDFF5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E1C38-2C0A-7A4F-84A3-2748D0E1E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8738E-8AE8-D747-A113-4D86096154AB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F4F7-93B3-E443-990E-2E675A7D4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32456-6922-A748-9871-7BB92C6A7BEE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96D8-28B3-0D48-AEA1-80F835B02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8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99E4-A4FE-014B-9FE9-C42848A07FF8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5137E-06B5-9242-B77A-F0AA0214D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0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052154C8-0CE0-A64C-A43A-EC059A619AC1}" type="datetime1">
              <a:rPr lang="en-US"/>
              <a:pPr>
                <a:defRPr/>
              </a:pPr>
              <a:t>8/13/16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latin typeface="Verdana" charset="0"/>
              </a:defRPr>
            </a:lvl1pPr>
          </a:lstStyle>
          <a:p>
            <a:pPr>
              <a:defRPr/>
            </a:pPr>
            <a:fld id="{5B31EA7B-BFEC-A145-A3AE-3213D123D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60" r:id="rId7"/>
    <p:sldLayoutId id="2147483755" r:id="rId8"/>
    <p:sldLayoutId id="2147483761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28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charset="0"/>
        <a:buChar char="◦"/>
        <a:defRPr sz="24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charset="0"/>
        <a:buChar char="◦"/>
        <a:defRPr sz="1900"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charset="0"/>
        <a:buChar char=""/>
        <a:defRPr kern="12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Microsoft_Equation3.bin"/><Relationship Id="rId5" Type="http://schemas.openxmlformats.org/officeDocument/2006/relationships/image" Target="../media/image15.emf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Microsoft_Equation4.bin"/><Relationship Id="rId8" Type="http://schemas.openxmlformats.org/officeDocument/2006/relationships/image" Target="../media/image1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.bin"/><Relationship Id="rId12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8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9.wmf"/><Relationship Id="rId9" Type="http://schemas.openxmlformats.org/officeDocument/2006/relationships/oleObject" Target="../embeddings/oleObject12.bin"/><Relationship Id="rId10" Type="http://schemas.openxmlformats.org/officeDocument/2006/relationships/image" Target="../media/image2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7.emf"/><Relationship Id="rId13" Type="http://schemas.openxmlformats.org/officeDocument/2006/relationships/oleObject" Target="../embeddings/oleObject20.bin"/><Relationship Id="rId14" Type="http://schemas.openxmlformats.org/officeDocument/2006/relationships/image" Target="../media/image28.emf"/><Relationship Id="rId15" Type="http://schemas.openxmlformats.org/officeDocument/2006/relationships/oleObject" Target="../embeddings/oleObject21.bin"/><Relationship Id="rId16" Type="http://schemas.openxmlformats.org/officeDocument/2006/relationships/image" Target="../media/image29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6.bin"/><Relationship Id="rId4" Type="http://schemas.openxmlformats.org/officeDocument/2006/relationships/oleObject" Target="../embeddings/Microsoft_Equation5.bin"/><Relationship Id="rId5" Type="http://schemas.openxmlformats.org/officeDocument/2006/relationships/image" Target="../media/image24.emf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Microsoft_Equation6.bin"/><Relationship Id="rId8" Type="http://schemas.openxmlformats.org/officeDocument/2006/relationships/image" Target="../media/image25.e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  <a:t>Data analysis and modeling:</a:t>
            </a:r>
            <a:b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ヒラギノ角ゴ Pro W3" charset="0"/>
                <a:cs typeface="ヒラギノ角ゴ Pro W3" charset="0"/>
              </a:rPr>
              <a:t>the tools of the trade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4575"/>
            <a:ext cx="6400800" cy="17526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en-US" sz="2400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Patrice Koehl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Department of Biological Sciences</a:t>
            </a:r>
          </a:p>
          <a:p>
            <a:pPr marL="36513" eaLnBrk="1" hangingPunct="1">
              <a:spcBef>
                <a:spcPct val="0"/>
              </a:spcBef>
            </a:pPr>
            <a:r>
              <a:rPr lang="en-US" sz="2400" i="1">
                <a:solidFill>
                  <a:srgbClr val="79766F"/>
                </a:solidFill>
                <a:latin typeface="Times New Roman" charset="0"/>
                <a:ea typeface="ヒラギノ角ゴ Pro W3" charset="0"/>
                <a:cs typeface="ヒラギノ角ゴ Pro W3" charset="0"/>
              </a:rPr>
              <a:t>National University of Singapore</a:t>
            </a:r>
            <a:endParaRPr lang="en-US">
              <a:solidFill>
                <a:srgbClr val="FF0000"/>
              </a:solidFill>
              <a:latin typeface="Times New Roman" charset="0"/>
              <a:ea typeface="ヒラギノ角ゴ Pro W3" charset="0"/>
              <a:cs typeface="ヒラギノ角ゴ Pro W3" charset="0"/>
            </a:endParaRPr>
          </a:p>
          <a:p>
            <a:pPr marL="36513" eaLnBrk="1" hangingPunct="1">
              <a:spcBef>
                <a:spcPct val="0"/>
              </a:spcBef>
            </a:pPr>
            <a:endParaRPr lang="en-US">
              <a:solidFill>
                <a:srgbClr val="79766F"/>
              </a:solidFill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157413" y="5562600"/>
            <a:ext cx="6429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 dirty="0">
                <a:latin typeface="Verdana" charset="0"/>
              </a:rPr>
              <a:t>http://</a:t>
            </a:r>
            <a:r>
              <a:rPr lang="en-US" sz="1800" i="1" dirty="0" err="1">
                <a:latin typeface="Verdana" charset="0"/>
              </a:rPr>
              <a:t>www.cs.ucdavis.edu</a:t>
            </a:r>
            <a:r>
              <a:rPr lang="en-US" sz="1800" i="1" dirty="0">
                <a:latin typeface="Verdana" charset="0"/>
              </a:rPr>
              <a:t>/~</a:t>
            </a:r>
            <a:r>
              <a:rPr lang="en-US" sz="1800" i="1" dirty="0" err="1">
                <a:latin typeface="Verdana" charset="0"/>
              </a:rPr>
              <a:t>koehl</a:t>
            </a:r>
            <a:r>
              <a:rPr lang="en-US" sz="1800" i="1" dirty="0">
                <a:latin typeface="Verdana" charset="0"/>
              </a:rPr>
              <a:t>/Teaching/BL5229</a:t>
            </a:r>
          </a:p>
          <a:p>
            <a:pPr eaLnBrk="1" hangingPunct="1"/>
            <a:r>
              <a:rPr lang="en-US" sz="1800" i="1" dirty="0" err="1" smtClean="0"/>
              <a:t>koehl@cs.ucdavis.edu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723" y="2464958"/>
            <a:ext cx="7007046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Set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Binary representation of 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numbers</a:t>
            </a: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Floating </a:t>
            </a:r>
            <a:r>
              <a:rPr lang="en-US" sz="3000" dirty="0">
                <a:latin typeface="+mn-lt"/>
                <a:ea typeface="+mn-ea"/>
                <a:cs typeface="+mn-cs"/>
              </a:rPr>
              <a:t>points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Digital sound</a:t>
            </a: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Vectors and matrices</a:t>
            </a:r>
          </a:p>
        </p:txBody>
      </p:sp>
      <p:pic>
        <p:nvPicPr>
          <p:cNvPr id="2867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6900" y="5080000"/>
            <a:ext cx="3913188" cy="698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3450" y="506413"/>
            <a:ext cx="4165600" cy="555625"/>
          </a:xfrm>
          <a:effectLst>
            <a:outerShdw blurRad="63500" dist="53882" dir="2700000" algn="ctr" rotWithShape="0">
              <a:srgbClr val="969696"/>
            </a:outerShdw>
          </a:effec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600" b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IEEE Floating Point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3713" y="1568450"/>
            <a:ext cx="8183562" cy="4187825"/>
          </a:xfrm>
        </p:spPr>
        <p:txBody>
          <a:bodyPr lIns="90487" tIns="44450" rIns="90487" bIns="44450"/>
          <a:lstStyle/>
          <a:p>
            <a:pPr eaLnBrk="1" hangingPunct="1">
              <a:buClr>
                <a:schemeClr val="accent2"/>
              </a:buClr>
              <a:buFont typeface="Wingdings" charset="0"/>
              <a:buChar char="u"/>
            </a:pPr>
            <a:r>
              <a:rPr lang="en-US" sz="2600" b="1">
                <a:latin typeface="Verdana" charset="0"/>
                <a:ea typeface="ヒラギノ角ゴ Pro W3" charset="0"/>
                <a:cs typeface="ヒラギノ角ゴ Pro W3" charset="0"/>
              </a:rPr>
              <a:t>IEEE Standard 754</a:t>
            </a:r>
          </a:p>
          <a:p>
            <a:pPr lvl="1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  <a:ea typeface="ヒラギノ角ゴ Pro W3" charset="0"/>
              </a:rPr>
              <a:t>Established in 1985 as uniform standard for floating point arithmetic</a:t>
            </a:r>
          </a:p>
          <a:p>
            <a:pPr lvl="2" eaLnBrk="1" hangingPunct="1">
              <a:buClr>
                <a:schemeClr val="accent2"/>
              </a:buClr>
              <a:buFont typeface="Wingdings 2" charset="0"/>
              <a:buNone/>
            </a:pPr>
            <a:r>
              <a:rPr lang="en-US" sz="2000">
                <a:latin typeface="Verdana" charset="0"/>
                <a:ea typeface="ヒラギノ角ゴ Pro W3" charset="0"/>
              </a:rPr>
              <a:t>Before that, many idiosyncratic formats</a:t>
            </a:r>
          </a:p>
          <a:p>
            <a:pPr lvl="1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  <a:ea typeface="ヒラギノ角ゴ Pro W3" charset="0"/>
              </a:rPr>
              <a:t>Supported by all major CPUs</a:t>
            </a:r>
          </a:p>
          <a:p>
            <a:pPr lvl="1" eaLnBrk="1" hangingPunct="1"/>
            <a:endParaRPr lang="en-US" sz="2200">
              <a:latin typeface="Verdana" charset="0"/>
              <a:ea typeface="ヒラギノ角ゴ Pro W3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u"/>
            </a:pPr>
            <a:r>
              <a:rPr lang="en-US" sz="2600" b="1">
                <a:latin typeface="Verdana" charset="0"/>
                <a:ea typeface="ヒラギノ角ゴ Pro W3" charset="0"/>
                <a:cs typeface="ヒラギノ角ゴ Pro W3" charset="0"/>
              </a:rPr>
              <a:t>Driven by Numerical Concerns</a:t>
            </a:r>
          </a:p>
          <a:p>
            <a:pPr lvl="1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  <a:ea typeface="ヒラギノ角ゴ Pro W3" charset="0"/>
              </a:rPr>
              <a:t>Nice standards for rounding, overflow, underflow</a:t>
            </a:r>
          </a:p>
          <a:p>
            <a:pPr lvl="1"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  <a:ea typeface="ヒラギノ角ゴ Pro W3" charset="0"/>
              </a:rPr>
              <a:t>Hard to make go fast</a:t>
            </a:r>
          </a:p>
          <a:p>
            <a:pPr lvl="2" eaLnBrk="1" hangingPunct="1"/>
            <a:r>
              <a:rPr lang="en-US" sz="2000">
                <a:latin typeface="Verdana" charset="0"/>
                <a:ea typeface="ヒラギノ角ゴ Pro W3" charset="0"/>
              </a:rPr>
              <a:t>Numerical analysts predominated over hardware types in defining standard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0225" y="1214438"/>
            <a:ext cx="8183563" cy="4187825"/>
          </a:xfrm>
        </p:spPr>
        <p:txBody>
          <a:bodyPr lIns="90487" tIns="44450" rIns="90487" bIns="44450"/>
          <a:lstStyle/>
          <a:p>
            <a:pPr marL="223838" indent="-223838" defTabSz="895350" eaLnBrk="1" hangingPunct="1">
              <a:lnSpc>
                <a:spcPct val="65000"/>
              </a:lnSpc>
              <a:buClr>
                <a:schemeClr val="accent2"/>
              </a:buClr>
              <a:buFont typeface="Wingdings" charset="0"/>
              <a:buChar char="u"/>
            </a:pPr>
            <a:r>
              <a:rPr lang="en-US" sz="2400">
                <a:latin typeface="Verdana" charset="0"/>
                <a:ea typeface="ヒラギノ角ゴ Pro W3" charset="0"/>
                <a:cs typeface="ヒラギノ角ゴ Pro W3" charset="0"/>
              </a:rPr>
              <a:t>Numerical Form</a:t>
            </a:r>
          </a:p>
          <a:p>
            <a:pPr marL="223838" indent="-223838" defTabSz="895350" eaLnBrk="1" hangingPunct="1">
              <a:lnSpc>
                <a:spcPct val="65000"/>
              </a:lnSpc>
              <a:buFont typeface="Wingdings 2" charset="0"/>
              <a:buNone/>
            </a:pPr>
            <a:endParaRPr lang="en-US" sz="24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  <a:buFont typeface="Verdana" charset="0"/>
              <a:buNone/>
            </a:pPr>
            <a:r>
              <a:rPr lang="en-US" sz="2000">
                <a:latin typeface="Times" charset="0"/>
                <a:ea typeface="ヒラギノ角ゴ Pro W3" charset="0"/>
              </a:rPr>
              <a:t>–</a:t>
            </a:r>
            <a:r>
              <a:rPr lang="en-US" sz="2000">
                <a:latin typeface="Verdana" charset="0"/>
                <a:ea typeface="ヒラギノ角ゴ Pro W3" charset="0"/>
              </a:rPr>
              <a:t>1</a:t>
            </a:r>
            <a:r>
              <a:rPr lang="en-US" sz="2000" i="1" baseline="30000">
                <a:latin typeface="Verdana" charset="0"/>
                <a:ea typeface="ヒラギノ角ゴ Pro W3" charset="0"/>
              </a:rPr>
              <a:t>s</a:t>
            </a:r>
            <a:r>
              <a:rPr lang="en-US" sz="2000" i="1">
                <a:latin typeface="Verdana" charset="0"/>
                <a:ea typeface="ヒラギノ角ゴ Pro W3" charset="0"/>
              </a:rPr>
              <a:t> M  </a:t>
            </a:r>
            <a:r>
              <a:rPr lang="en-US" sz="2000">
                <a:latin typeface="Verdana" charset="0"/>
                <a:ea typeface="ヒラギノ角ゴ Pro W3" charset="0"/>
              </a:rPr>
              <a:t>2</a:t>
            </a:r>
            <a:r>
              <a:rPr lang="en-US" sz="2000" i="1" baseline="30000">
                <a:latin typeface="Verdana" charset="0"/>
                <a:ea typeface="ヒラギノ角ゴ Pro W3" charset="0"/>
              </a:rPr>
              <a:t>E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Sign bit </a:t>
            </a:r>
            <a:r>
              <a:rPr lang="en-US" sz="1900" b="1" i="1">
                <a:solidFill>
                  <a:srgbClr val="000000"/>
                </a:solidFill>
                <a:latin typeface="Verdana" charset="0"/>
                <a:ea typeface="ヒラギノ角ゴ Pro W3" charset="0"/>
              </a:rPr>
              <a:t>s</a:t>
            </a:r>
            <a:r>
              <a:rPr lang="en-US" sz="1900">
                <a:latin typeface="Verdana" charset="0"/>
                <a:ea typeface="ヒラギノ角ゴ Pro W3" charset="0"/>
              </a:rPr>
              <a:t> determines whether number is negative or positive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Significand </a:t>
            </a:r>
            <a:r>
              <a:rPr lang="en-US" sz="1900" b="1" i="1">
                <a:solidFill>
                  <a:srgbClr val="000000"/>
                </a:solidFill>
                <a:latin typeface="Verdana" charset="0"/>
                <a:ea typeface="ヒラギノ角ゴ Pro W3" charset="0"/>
              </a:rPr>
              <a:t>M</a:t>
            </a:r>
            <a:r>
              <a:rPr lang="en-US" sz="1900" i="1">
                <a:solidFill>
                  <a:schemeClr val="hlink"/>
                </a:solidFill>
                <a:latin typeface="Verdana" charset="0"/>
                <a:ea typeface="ヒラギノ角ゴ Pro W3" charset="0"/>
              </a:rPr>
              <a:t>  </a:t>
            </a:r>
            <a:r>
              <a:rPr lang="en-US" sz="1900">
                <a:latin typeface="Verdana" charset="0"/>
                <a:ea typeface="ヒラギノ角ゴ Pro W3" charset="0"/>
              </a:rPr>
              <a:t>normally a fractional value in range [1.0,2.0).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Exponent </a:t>
            </a:r>
            <a:r>
              <a:rPr lang="en-US" sz="1900" b="1" i="1">
                <a:solidFill>
                  <a:srgbClr val="000000"/>
                </a:solidFill>
                <a:latin typeface="Verdana" charset="0"/>
                <a:ea typeface="ヒラギノ角ゴ Pro W3" charset="0"/>
              </a:rPr>
              <a:t>E</a:t>
            </a:r>
            <a:r>
              <a:rPr lang="en-US" sz="1900">
                <a:latin typeface="Verdana" charset="0"/>
                <a:ea typeface="ヒラギノ角ゴ Pro W3" charset="0"/>
              </a:rPr>
              <a:t> weights value by power of two</a:t>
            </a:r>
          </a:p>
          <a:p>
            <a:pPr marL="839788" lvl="2" indent="-165100" defTabSz="895350" eaLnBrk="1" hangingPunct="1">
              <a:lnSpc>
                <a:spcPct val="77000"/>
              </a:lnSpc>
              <a:buFont typeface="Wingdings 2" charset="0"/>
              <a:buNone/>
            </a:pPr>
            <a:endParaRPr lang="en-US" sz="1900">
              <a:latin typeface="Verdana" charset="0"/>
              <a:ea typeface="ヒラギノ角ゴ Pro W3" charset="0"/>
            </a:endParaRPr>
          </a:p>
          <a:p>
            <a:pPr marL="223838" indent="-223838" defTabSz="895350" eaLnBrk="1" hangingPunct="1">
              <a:lnSpc>
                <a:spcPct val="65000"/>
              </a:lnSpc>
              <a:buClr>
                <a:schemeClr val="accent2"/>
              </a:buClr>
              <a:buFont typeface="Wingdings" charset="0"/>
              <a:buChar char="u"/>
            </a:pPr>
            <a:r>
              <a:rPr lang="en-US" sz="2400">
                <a:latin typeface="Verdana" charset="0"/>
                <a:ea typeface="ヒラギノ角ゴ Pro W3" charset="0"/>
                <a:cs typeface="ヒラギノ角ゴ Pro W3" charset="0"/>
              </a:rPr>
              <a:t>Encoding</a:t>
            </a:r>
          </a:p>
          <a:p>
            <a:pPr marL="223838" indent="-223838" defTabSz="895350" eaLnBrk="1" hangingPunct="1">
              <a:lnSpc>
                <a:spcPct val="65000"/>
              </a:lnSpc>
            </a:pPr>
            <a:endParaRPr lang="en-US" sz="24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</a:pPr>
            <a:endParaRPr lang="en-US" sz="2000">
              <a:latin typeface="Verdana" charset="0"/>
              <a:ea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</a:pPr>
            <a:endParaRPr lang="en-US" sz="2000">
              <a:latin typeface="Verdana" charset="0"/>
              <a:ea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Verdana" charset="0"/>
                <a:ea typeface="ヒラギノ角ゴ Pro W3" charset="0"/>
              </a:rPr>
              <a:t>MSB is sign bit</a:t>
            </a: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Courier New" charset="0"/>
                <a:ea typeface="ヒラギノ角ゴ Pro W3" charset="0"/>
              </a:rPr>
              <a:t>exp</a:t>
            </a:r>
            <a:r>
              <a:rPr lang="en-US" sz="2000">
                <a:latin typeface="Verdana" charset="0"/>
                <a:ea typeface="ヒラギノ角ゴ Pro W3" charset="0"/>
              </a:rPr>
              <a:t> field encodes </a:t>
            </a:r>
            <a:r>
              <a:rPr lang="en-US" sz="2000" i="1">
                <a:latin typeface="Verdana" charset="0"/>
                <a:ea typeface="ヒラギノ角ゴ Pro W3" charset="0"/>
              </a:rPr>
              <a:t>E</a:t>
            </a: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000">
                <a:latin typeface="Courier New" charset="0"/>
                <a:ea typeface="ヒラギノ角ゴ Pro W3" charset="0"/>
              </a:rPr>
              <a:t>frac</a:t>
            </a:r>
            <a:r>
              <a:rPr lang="en-US" sz="2000">
                <a:latin typeface="Verdana" charset="0"/>
                <a:ea typeface="ヒラギノ角ゴ Pro W3" charset="0"/>
              </a:rPr>
              <a:t> field encodes </a:t>
            </a:r>
            <a:r>
              <a:rPr lang="en-US" sz="2000" i="1">
                <a:solidFill>
                  <a:srgbClr val="000000"/>
                </a:solidFill>
                <a:latin typeface="Verdana" charset="0"/>
                <a:ea typeface="ヒラギノ角ゴ Pro W3" charset="0"/>
              </a:rPr>
              <a:t>M</a:t>
            </a:r>
            <a:endParaRPr lang="en-US" sz="2000">
              <a:solidFill>
                <a:srgbClr val="000000"/>
              </a:solidFill>
              <a:latin typeface="Verdana" charset="0"/>
              <a:ea typeface="ヒラギノ角ゴ Pro W3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51000" y="304800"/>
            <a:ext cx="5632450" cy="573088"/>
          </a:xfrm>
          <a:effectLst>
            <a:outerShdw blurRad="63500" dist="53882" dir="2700000" algn="ctr" rotWithShape="0">
              <a:srgbClr val="969696"/>
            </a:outerShdw>
          </a:effec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6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Floating Point Representation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270000" y="4060825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>
                <a:latin typeface="Courier New" charset="0"/>
              </a:rPr>
              <a:t>s</a:t>
            </a:r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1651000" y="4060825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>
                <a:latin typeface="Courier New" charset="0"/>
              </a:rPr>
              <a:t>exp</a:t>
            </a: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3784600" y="4060825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>
                <a:latin typeface="Courier New" charset="0"/>
              </a:rPr>
              <a:t>frac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026"/>
          <p:cNvSpPr>
            <a:spLocks noGrp="1" noChangeArrowheads="1"/>
          </p:cNvSpPr>
          <p:nvPr>
            <p:ph type="body" idx="4294967295"/>
          </p:nvPr>
        </p:nvSpPr>
        <p:spPr>
          <a:xfrm>
            <a:off x="493713" y="1676400"/>
            <a:ext cx="8183562" cy="4187825"/>
          </a:xfrm>
        </p:spPr>
        <p:txBody>
          <a:bodyPr lIns="90487" tIns="44450" rIns="90487" bIns="44450"/>
          <a:lstStyle/>
          <a:p>
            <a:pPr marL="223838" indent="-223838" defTabSz="895350" eaLnBrk="1" hangingPunct="1">
              <a:lnSpc>
                <a:spcPct val="65000"/>
              </a:lnSpc>
              <a:buClr>
                <a:schemeClr val="accent2"/>
              </a:buClr>
              <a:buFont typeface="Wingdings" charset="0"/>
              <a:buChar char="u"/>
            </a:pPr>
            <a:r>
              <a:rPr lang="en-US" sz="2200">
                <a:latin typeface="Verdana" charset="0"/>
                <a:ea typeface="ヒラギノ角ゴ Pro W3" charset="0"/>
                <a:cs typeface="ヒラギノ角ゴ Pro W3" charset="0"/>
              </a:rPr>
              <a:t>Encoding</a:t>
            </a:r>
          </a:p>
          <a:p>
            <a:pPr marL="223838" indent="-223838" defTabSz="895350" eaLnBrk="1" hangingPunct="1">
              <a:lnSpc>
                <a:spcPct val="65000"/>
              </a:lnSpc>
            </a:pPr>
            <a:endParaRPr lang="en-US" sz="22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MSB is sign bit</a:t>
            </a: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Courier New" charset="0"/>
                <a:ea typeface="ヒラギノ角ゴ Pro W3" charset="0"/>
              </a:rPr>
              <a:t>exp</a:t>
            </a:r>
            <a:r>
              <a:rPr lang="en-US" sz="1900">
                <a:latin typeface="Verdana" charset="0"/>
                <a:ea typeface="ヒラギノ角ゴ Pro W3" charset="0"/>
              </a:rPr>
              <a:t> field encodes </a:t>
            </a:r>
            <a:r>
              <a:rPr lang="en-US" sz="1900" i="1">
                <a:latin typeface="Verdana" charset="0"/>
                <a:ea typeface="ヒラギノ角ゴ Pro W3" charset="0"/>
              </a:rPr>
              <a:t>E</a:t>
            </a: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Courier New" charset="0"/>
                <a:ea typeface="ヒラギノ角ゴ Pro W3" charset="0"/>
              </a:rPr>
              <a:t>frac</a:t>
            </a:r>
            <a:r>
              <a:rPr lang="en-US" sz="1900">
                <a:latin typeface="Verdana" charset="0"/>
                <a:ea typeface="ヒラギノ角ゴ Pro W3" charset="0"/>
              </a:rPr>
              <a:t> field encodes </a:t>
            </a:r>
            <a:r>
              <a:rPr lang="en-US" sz="1900" i="1">
                <a:solidFill>
                  <a:srgbClr val="000000"/>
                </a:solidFill>
                <a:latin typeface="Verdana" charset="0"/>
                <a:ea typeface="ヒラギノ角ゴ Pro W3" charset="0"/>
              </a:rPr>
              <a:t>M</a:t>
            </a:r>
          </a:p>
          <a:p>
            <a:pPr marL="560388" lvl="1" indent="-222250" defTabSz="895350" eaLnBrk="1" hangingPunct="1">
              <a:lnSpc>
                <a:spcPct val="70000"/>
              </a:lnSpc>
            </a:pPr>
            <a:endParaRPr lang="en-US" sz="1900" i="1">
              <a:solidFill>
                <a:schemeClr val="hlink"/>
              </a:solidFill>
              <a:latin typeface="Verdana" charset="0"/>
              <a:ea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</a:pPr>
            <a:endParaRPr lang="en-US" sz="1900">
              <a:latin typeface="Verdana" charset="0"/>
              <a:ea typeface="ヒラギノ角ゴ Pro W3" charset="0"/>
            </a:endParaRPr>
          </a:p>
          <a:p>
            <a:pPr marL="223838" indent="-223838" defTabSz="895350" eaLnBrk="1" hangingPunct="1">
              <a:lnSpc>
                <a:spcPct val="65000"/>
              </a:lnSpc>
              <a:buClr>
                <a:schemeClr val="accent2"/>
              </a:buClr>
              <a:buFont typeface="Wingdings" charset="0"/>
              <a:buChar char="u"/>
            </a:pPr>
            <a:r>
              <a:rPr lang="en-US" sz="2200">
                <a:latin typeface="Verdana" charset="0"/>
                <a:ea typeface="ヒラギノ角ゴ Pro W3" charset="0"/>
                <a:cs typeface="ヒラギノ角ゴ Pro W3" charset="0"/>
              </a:rPr>
              <a:t>Sizes</a:t>
            </a: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Single precision: 8 </a:t>
            </a:r>
            <a:r>
              <a:rPr lang="en-US" sz="1900">
                <a:latin typeface="Courier New" charset="0"/>
                <a:ea typeface="ヒラギノ角ゴ Pro W3" charset="0"/>
              </a:rPr>
              <a:t>exp</a:t>
            </a:r>
            <a:r>
              <a:rPr lang="en-US" sz="1900">
                <a:latin typeface="Verdana" charset="0"/>
                <a:ea typeface="ヒラギノ角ゴ Pro W3" charset="0"/>
              </a:rPr>
              <a:t> bits, 23 </a:t>
            </a:r>
            <a:r>
              <a:rPr lang="en-US" sz="1900">
                <a:latin typeface="Courier New" charset="0"/>
                <a:ea typeface="ヒラギノ角ゴ Pro W3" charset="0"/>
              </a:rPr>
              <a:t>frac</a:t>
            </a:r>
            <a:r>
              <a:rPr lang="en-US" sz="1900">
                <a:latin typeface="Verdana" charset="0"/>
                <a:ea typeface="ヒラギノ角ゴ Pro W3" charset="0"/>
              </a:rPr>
              <a:t> bits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 2" charset="0"/>
              <a:buNone/>
            </a:pPr>
            <a:r>
              <a:rPr lang="en-US" sz="1700" i="1">
                <a:solidFill>
                  <a:schemeClr val="accent2"/>
                </a:solidFill>
                <a:latin typeface="Verdana" charset="0"/>
                <a:ea typeface="ヒラギノ角ゴ Pro W3" charset="0"/>
              </a:rPr>
              <a:t>(32 bits total)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" charset="0"/>
              <a:buChar char="Ø"/>
            </a:pPr>
            <a:endParaRPr lang="en-US" sz="1700" i="1">
              <a:solidFill>
                <a:schemeClr val="accent2"/>
              </a:solidFill>
              <a:latin typeface="Verdana" charset="0"/>
              <a:ea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Double precision: 11 </a:t>
            </a:r>
            <a:r>
              <a:rPr lang="en-US" sz="1900">
                <a:latin typeface="Courier New" charset="0"/>
                <a:ea typeface="ヒラギノ角ゴ Pro W3" charset="0"/>
              </a:rPr>
              <a:t>exp</a:t>
            </a:r>
            <a:r>
              <a:rPr lang="en-US" sz="1900">
                <a:latin typeface="Verdana" charset="0"/>
                <a:ea typeface="ヒラギノ角ゴ Pro W3" charset="0"/>
              </a:rPr>
              <a:t> bits, 52 </a:t>
            </a:r>
            <a:r>
              <a:rPr lang="en-US" sz="1900">
                <a:latin typeface="Courier New" charset="0"/>
                <a:ea typeface="ヒラギノ角ゴ Pro W3" charset="0"/>
              </a:rPr>
              <a:t>frac</a:t>
            </a:r>
            <a:r>
              <a:rPr lang="en-US" sz="1900">
                <a:latin typeface="Verdana" charset="0"/>
                <a:ea typeface="ヒラギノ角ゴ Pro W3" charset="0"/>
              </a:rPr>
              <a:t> bits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 2" charset="0"/>
              <a:buNone/>
            </a:pPr>
            <a:r>
              <a:rPr lang="en-US" sz="1700" i="1">
                <a:solidFill>
                  <a:srgbClr val="9F2936"/>
                </a:solidFill>
                <a:latin typeface="Verdana" charset="0"/>
                <a:ea typeface="ヒラギノ角ゴ Pro W3" charset="0"/>
              </a:rPr>
              <a:t>(64 bits total)</a:t>
            </a:r>
          </a:p>
          <a:p>
            <a:pPr marL="839788" lvl="2" indent="-165100" defTabSz="895350" eaLnBrk="1" hangingPunct="1">
              <a:lnSpc>
                <a:spcPct val="77000"/>
              </a:lnSpc>
              <a:buClr>
                <a:schemeClr val="accent2"/>
              </a:buClr>
              <a:buFont typeface="Wingdings" charset="0"/>
              <a:buChar char="Ø"/>
            </a:pPr>
            <a:endParaRPr lang="en-US" sz="1700" i="1">
              <a:solidFill>
                <a:srgbClr val="9F2936"/>
              </a:solidFill>
              <a:latin typeface="Verdana" charset="0"/>
              <a:ea typeface="ヒラギノ角ゴ Pro W3" charset="0"/>
            </a:endParaRPr>
          </a:p>
          <a:p>
            <a:pPr marL="560388" lvl="1" indent="-222250" defTabSz="895350" eaLnBrk="1" hangingPunct="1">
              <a:lnSpc>
                <a:spcPct val="7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1900">
                <a:latin typeface="Verdana" charset="0"/>
                <a:ea typeface="ヒラギノ角ゴ Pro W3" charset="0"/>
              </a:rPr>
              <a:t>Extended precision: 15 </a:t>
            </a:r>
            <a:r>
              <a:rPr lang="en-US" sz="1900">
                <a:latin typeface="Courier New" charset="0"/>
                <a:ea typeface="ヒラギノ角ゴ Pro W3" charset="0"/>
              </a:rPr>
              <a:t>exp</a:t>
            </a:r>
            <a:r>
              <a:rPr lang="en-US" sz="1900">
                <a:latin typeface="Verdana" charset="0"/>
                <a:ea typeface="ヒラギノ角ゴ Pro W3" charset="0"/>
              </a:rPr>
              <a:t> bits, 63 </a:t>
            </a:r>
            <a:r>
              <a:rPr lang="en-US" sz="1900">
                <a:latin typeface="Courier New" charset="0"/>
                <a:ea typeface="ヒラギノ角ゴ Pro W3" charset="0"/>
              </a:rPr>
              <a:t>frac</a:t>
            </a:r>
            <a:r>
              <a:rPr lang="en-US" sz="1900">
                <a:latin typeface="Verdana" charset="0"/>
                <a:ea typeface="ヒラギノ角ゴ Pro W3" charset="0"/>
              </a:rPr>
              <a:t> bits</a:t>
            </a:r>
          </a:p>
          <a:p>
            <a:pPr marL="839788" lvl="2" indent="-165100" defTabSz="895350" eaLnBrk="1" hangingPunct="1">
              <a:lnSpc>
                <a:spcPct val="77000"/>
              </a:lnSpc>
            </a:pPr>
            <a:r>
              <a:rPr lang="en-US" sz="1700">
                <a:latin typeface="Verdana" charset="0"/>
                <a:ea typeface="ヒラギノ角ゴ Pro W3" charset="0"/>
              </a:rPr>
              <a:t>Only found in Intel-compatible machines</a:t>
            </a:r>
          </a:p>
          <a:p>
            <a:pPr marL="839788" lvl="2" indent="-165100" defTabSz="895350" eaLnBrk="1" hangingPunct="1">
              <a:lnSpc>
                <a:spcPct val="77000"/>
              </a:lnSpc>
            </a:pPr>
            <a:r>
              <a:rPr lang="en-US" sz="1700">
                <a:latin typeface="Verdana" charset="0"/>
                <a:ea typeface="ヒラギノ角ゴ Pro W3" charset="0"/>
              </a:rPr>
              <a:t>Stored in 80 bits (1 bit wasted)</a:t>
            </a:r>
          </a:p>
        </p:txBody>
      </p:sp>
      <p:sp>
        <p:nvSpPr>
          <p:cNvPr id="139267" name="Rectangle 1027"/>
          <p:cNvSpPr>
            <a:spLocks noGrp="1" noChangeArrowheads="1"/>
          </p:cNvSpPr>
          <p:nvPr>
            <p:ph type="title" idx="4294967295"/>
          </p:nvPr>
        </p:nvSpPr>
        <p:spPr>
          <a:xfrm>
            <a:off x="2005013" y="242888"/>
            <a:ext cx="5091112" cy="574675"/>
          </a:xfrm>
          <a:effectLst>
            <a:outerShdw blurRad="63500" dist="53882" dir="2700000" algn="ctr" rotWithShape="0">
              <a:srgbClr val="969696"/>
            </a:outerShdw>
          </a:effec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600" b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Floating Point Precisions</a:t>
            </a:r>
          </a:p>
        </p:txBody>
      </p:sp>
      <p:grpSp>
        <p:nvGrpSpPr>
          <p:cNvPr id="31747" name="Group 1031"/>
          <p:cNvGrpSpPr>
            <a:grpSpLocks/>
          </p:cNvGrpSpPr>
          <p:nvPr/>
        </p:nvGrpSpPr>
        <p:grpSpPr bwMode="auto">
          <a:xfrm>
            <a:off x="1295400" y="1046163"/>
            <a:ext cx="6985000" cy="355600"/>
            <a:chOff x="816" y="2128"/>
            <a:chExt cx="4400" cy="224"/>
          </a:xfrm>
        </p:grpSpPr>
        <p:sp>
          <p:nvSpPr>
            <p:cNvPr id="31748" name="Rectangle 1028"/>
            <p:cNvSpPr>
              <a:spLocks noChangeArrowheads="1"/>
            </p:cNvSpPr>
            <p:nvPr/>
          </p:nvSpPr>
          <p:spPr bwMode="auto">
            <a:xfrm>
              <a:off x="816" y="2128"/>
              <a:ext cx="224" cy="224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r>
                <a:rPr lang="en-US">
                  <a:latin typeface="Courier New" charset="0"/>
                </a:rPr>
                <a:t>s</a:t>
              </a:r>
            </a:p>
          </p:txBody>
        </p:sp>
        <p:sp>
          <p:nvSpPr>
            <p:cNvPr id="31749" name="Rectangle 1029"/>
            <p:cNvSpPr>
              <a:spLocks noChangeArrowheads="1"/>
            </p:cNvSpPr>
            <p:nvPr/>
          </p:nvSpPr>
          <p:spPr bwMode="auto">
            <a:xfrm>
              <a:off x="1056" y="2128"/>
              <a:ext cx="1328" cy="224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r>
                <a:rPr lang="en-US">
                  <a:latin typeface="Courier New" charset="0"/>
                </a:rPr>
                <a:t>exp</a:t>
              </a:r>
            </a:p>
          </p:txBody>
        </p:sp>
        <p:sp>
          <p:nvSpPr>
            <p:cNvPr id="31750" name="Rectangle 1030"/>
            <p:cNvSpPr>
              <a:spLocks noChangeArrowheads="1"/>
            </p:cNvSpPr>
            <p:nvPr/>
          </p:nvSpPr>
          <p:spPr bwMode="auto">
            <a:xfrm>
              <a:off x="2400" y="2128"/>
              <a:ext cx="2816" cy="224"/>
            </a:xfrm>
            <a:prstGeom prst="rect">
              <a:avLst/>
            </a:prstGeom>
            <a:solidFill>
              <a:srgbClr val="CC99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r>
                <a:rPr lang="en-US">
                  <a:latin typeface="Courier New" charset="0"/>
                </a:rPr>
                <a:t>frac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4788" y="304800"/>
            <a:ext cx="2989262" cy="573088"/>
          </a:xfrm>
          <a:effectLst>
            <a:outerShdw blurRad="63500" dist="53882" dir="2700000" algn="ctr" rotWithShape="0">
              <a:srgbClr val="969696"/>
            </a:outerShdw>
          </a:effec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6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Special Values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2763" y="1289050"/>
            <a:ext cx="8183562" cy="4967288"/>
          </a:xfrm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 2" charset="0"/>
              <a:buNone/>
            </a:pPr>
            <a:r>
              <a:rPr lang="en-US" sz="2600">
                <a:latin typeface="Verdana" charset="0"/>
                <a:ea typeface="ヒラギノ角ゴ Pro W3" charset="0"/>
                <a:cs typeface="ヒラギノ角ゴ Pro W3" charset="0"/>
              </a:rPr>
              <a:t>Condition</a:t>
            </a:r>
          </a:p>
          <a:p>
            <a:pPr lvl="1" eaLnBrk="1" hangingPunct="1">
              <a:lnSpc>
                <a:spcPct val="90000"/>
              </a:lnSpc>
              <a:buFont typeface="Verdana" charset="0"/>
              <a:buNone/>
            </a:pPr>
            <a:r>
              <a:rPr lang="en-US" sz="2200">
                <a:latin typeface="Verdana" charset="0"/>
                <a:ea typeface="ヒラギノ角ゴ Pro W3" charset="0"/>
              </a:rPr>
              <a:t> </a:t>
            </a:r>
            <a:r>
              <a:rPr lang="en-US" sz="2200">
                <a:latin typeface="Courier New" charset="0"/>
                <a:ea typeface="ヒラギノ角ゴ Pro W3" charset="0"/>
              </a:rPr>
              <a:t>exp</a:t>
            </a:r>
            <a:r>
              <a:rPr lang="en-US" sz="2200">
                <a:latin typeface="Verdana" charset="0"/>
                <a:ea typeface="ヒラギノ角ゴ Pro W3" charset="0"/>
              </a:rPr>
              <a:t> = </a:t>
            </a:r>
            <a:r>
              <a:rPr lang="en-US" sz="2200">
                <a:latin typeface="Courier New" charset="0"/>
                <a:ea typeface="ヒラギノ角ゴ Pro W3" charset="0"/>
              </a:rPr>
              <a:t>111</a:t>
            </a:r>
            <a:r>
              <a:rPr lang="en-US" sz="2200">
                <a:latin typeface="Verdana" charset="0"/>
                <a:ea typeface="ヒラギノ角ゴ Pro W3" charset="0"/>
              </a:rPr>
              <a:t>…</a:t>
            </a:r>
            <a:r>
              <a:rPr lang="en-US" sz="2200">
                <a:latin typeface="Courier New" charset="0"/>
                <a:ea typeface="ヒラギノ角ゴ Pro W3" charset="0"/>
              </a:rPr>
              <a:t>1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 2" charset="0"/>
              <a:buNone/>
            </a:pPr>
            <a:endParaRPr lang="en-US" sz="26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  <a:ea typeface="ヒラギノ角ゴ Pro W3" charset="0"/>
              </a:rPr>
              <a:t> </a:t>
            </a:r>
            <a:r>
              <a:rPr lang="en-US" sz="2200">
                <a:latin typeface="Courier New" charset="0"/>
                <a:ea typeface="ヒラギノ角ゴ Pro W3" charset="0"/>
              </a:rPr>
              <a:t>exp</a:t>
            </a:r>
            <a:r>
              <a:rPr lang="en-US" sz="2200">
                <a:latin typeface="Verdana" charset="0"/>
                <a:ea typeface="ヒラギノ角ゴ Pro W3" charset="0"/>
              </a:rPr>
              <a:t> = </a:t>
            </a:r>
            <a:r>
              <a:rPr lang="en-US" sz="2200">
                <a:latin typeface="Courier New" charset="0"/>
                <a:ea typeface="ヒラギノ角ゴ Pro W3" charset="0"/>
              </a:rPr>
              <a:t>111</a:t>
            </a:r>
            <a:r>
              <a:rPr lang="en-US" sz="2200">
                <a:latin typeface="Verdana" charset="0"/>
                <a:ea typeface="ヒラギノ角ゴ Pro W3" charset="0"/>
              </a:rPr>
              <a:t>…</a:t>
            </a:r>
            <a:r>
              <a:rPr lang="en-US" sz="2200">
                <a:latin typeface="Courier New" charset="0"/>
                <a:ea typeface="ヒラギノ角ゴ Pro W3" charset="0"/>
              </a:rPr>
              <a:t>1</a:t>
            </a:r>
            <a:r>
              <a:rPr lang="en-US" sz="2200">
                <a:latin typeface="Verdana" charset="0"/>
                <a:ea typeface="ヒラギノ角ゴ Pro W3" charset="0"/>
              </a:rPr>
              <a:t>, </a:t>
            </a:r>
            <a:r>
              <a:rPr lang="en-US" sz="2200">
                <a:latin typeface="Courier New" charset="0"/>
                <a:ea typeface="ヒラギノ角ゴ Pro W3" charset="0"/>
              </a:rPr>
              <a:t>frac</a:t>
            </a:r>
            <a:r>
              <a:rPr lang="en-US" sz="2200">
                <a:latin typeface="Verdana" charset="0"/>
                <a:ea typeface="ヒラギノ角ゴ Pro W3" charset="0"/>
              </a:rPr>
              <a:t> = </a:t>
            </a:r>
            <a:r>
              <a:rPr lang="en-US" sz="2200">
                <a:latin typeface="Courier New" charset="0"/>
                <a:ea typeface="ヒラギノ角ゴ Pro W3" charset="0"/>
              </a:rPr>
              <a:t>000</a:t>
            </a:r>
            <a:r>
              <a:rPr lang="en-US" sz="2200">
                <a:latin typeface="Verdana" charset="0"/>
                <a:ea typeface="ヒラギノ角ゴ Pro W3" charset="0"/>
              </a:rPr>
              <a:t>…</a:t>
            </a:r>
            <a:r>
              <a:rPr lang="en-US" sz="2200">
                <a:latin typeface="Courier New" charset="0"/>
                <a:ea typeface="ヒラギノ角ゴ Pro W3" charset="0"/>
              </a:rPr>
              <a:t>0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Represents value</a:t>
            </a:r>
            <a:r>
              <a:rPr lang="en-US">
                <a:latin typeface="Symbol" charset="0"/>
                <a:ea typeface="ヒラギノ角ゴ Pro W3" charset="0"/>
              </a:rPr>
              <a:t></a:t>
            </a:r>
            <a:r>
              <a:rPr lang="en-US" sz="2000">
                <a:latin typeface="Symbol" charset="0"/>
                <a:ea typeface="ヒラギノ角ゴ Pro W3" charset="0"/>
              </a:rPr>
              <a:t></a:t>
            </a:r>
            <a:r>
              <a:rPr lang="en-US" sz="2000">
                <a:latin typeface="Verdana" charset="0"/>
                <a:ea typeface="ヒラギノ角ゴ Pro W3" charset="0"/>
              </a:rPr>
              <a:t>(infinity)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Operation that overflows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Both positive and negative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E.g., 1.0/0.0 = </a:t>
            </a:r>
            <a:r>
              <a:rPr lang="en-US" sz="2000">
                <a:latin typeface="Symbol" charset="0"/>
                <a:ea typeface="ヒラギノ角ゴ Pro W3" charset="0"/>
              </a:rPr>
              <a:t></a:t>
            </a:r>
            <a:r>
              <a:rPr lang="en-US" sz="2000">
                <a:latin typeface="Verdana" charset="0"/>
                <a:ea typeface="ヒラギノ角ゴ Pro W3" charset="0"/>
              </a:rPr>
              <a:t>1.0/</a:t>
            </a:r>
            <a:r>
              <a:rPr lang="en-US" sz="2000">
                <a:latin typeface="Symbol" charset="0"/>
                <a:ea typeface="ヒラギノ角ゴ Pro W3" charset="0"/>
              </a:rPr>
              <a:t></a:t>
            </a:r>
            <a:r>
              <a:rPr lang="en-US" sz="2000">
                <a:latin typeface="Verdana" charset="0"/>
                <a:ea typeface="ヒラギノ角ゴ Pro W3" charset="0"/>
              </a:rPr>
              <a:t>0.0 = +</a:t>
            </a:r>
            <a:r>
              <a:rPr lang="en-US">
                <a:latin typeface="Symbol" charset="0"/>
                <a:ea typeface="ヒラギノ角ゴ Pro W3" charset="0"/>
              </a:rPr>
              <a:t></a:t>
            </a:r>
            <a:r>
              <a:rPr lang="en-US">
                <a:latin typeface="Verdana" charset="0"/>
                <a:ea typeface="ヒラギノ角ゴ Pro W3" charset="0"/>
              </a:rPr>
              <a:t>,  </a:t>
            </a:r>
            <a:r>
              <a:rPr lang="en-US" sz="2000">
                <a:latin typeface="Verdana" charset="0"/>
                <a:ea typeface="ヒラギノ角ゴ Pro W3" charset="0"/>
              </a:rPr>
              <a:t>1.0/</a:t>
            </a:r>
            <a:r>
              <a:rPr lang="en-US" sz="2000">
                <a:latin typeface="Symbol" charset="0"/>
                <a:ea typeface="ヒラギノ角ゴ Pro W3" charset="0"/>
              </a:rPr>
              <a:t></a:t>
            </a:r>
            <a:r>
              <a:rPr lang="en-US" sz="2000">
                <a:latin typeface="Verdana" charset="0"/>
                <a:ea typeface="ヒラギノ角ゴ Pro W3" charset="0"/>
              </a:rPr>
              <a:t>0.0 = </a:t>
            </a:r>
            <a:r>
              <a:rPr lang="en-US" sz="2000">
                <a:latin typeface="Symbol" charset="0"/>
                <a:ea typeface="ヒラギノ角ゴ Pro W3" charset="0"/>
              </a:rPr>
              <a:t></a:t>
            </a:r>
            <a:r>
              <a:rPr lang="en-US">
                <a:latin typeface="Symbol" charset="0"/>
                <a:ea typeface="ヒラギノ角ゴ Pro W3" charset="0"/>
              </a:rPr>
              <a:t></a:t>
            </a:r>
          </a:p>
          <a:p>
            <a:pPr lvl="2" eaLnBrk="1" hangingPunct="1">
              <a:lnSpc>
                <a:spcPct val="90000"/>
              </a:lnSpc>
            </a:pPr>
            <a:endParaRPr lang="en-US" sz="2000">
              <a:latin typeface="Verdana" charset="0"/>
              <a:ea typeface="ヒラギノ角ゴ Pro W3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Courier New" charset="0"/>
                <a:ea typeface="ヒラギノ角ゴ Pro W3" charset="0"/>
              </a:rPr>
              <a:t>exp</a:t>
            </a:r>
            <a:r>
              <a:rPr lang="en-US" sz="2200">
                <a:latin typeface="Verdana" charset="0"/>
                <a:ea typeface="ヒラギノ角ゴ Pro W3" charset="0"/>
              </a:rPr>
              <a:t> = </a:t>
            </a:r>
            <a:r>
              <a:rPr lang="en-US" sz="2200">
                <a:latin typeface="Courier New" charset="0"/>
                <a:ea typeface="ヒラギノ角ゴ Pro W3" charset="0"/>
              </a:rPr>
              <a:t>111</a:t>
            </a:r>
            <a:r>
              <a:rPr lang="en-US" sz="2200">
                <a:latin typeface="Verdana" charset="0"/>
                <a:ea typeface="ヒラギノ角ゴ Pro W3" charset="0"/>
              </a:rPr>
              <a:t>…</a:t>
            </a:r>
            <a:r>
              <a:rPr lang="en-US" sz="2200">
                <a:latin typeface="Courier New" charset="0"/>
                <a:ea typeface="ヒラギノ角ゴ Pro W3" charset="0"/>
              </a:rPr>
              <a:t>1</a:t>
            </a:r>
            <a:r>
              <a:rPr lang="en-US" sz="2200">
                <a:latin typeface="Verdana" charset="0"/>
                <a:ea typeface="ヒラギノ角ゴ Pro W3" charset="0"/>
              </a:rPr>
              <a:t>, </a:t>
            </a:r>
            <a:r>
              <a:rPr lang="en-US" sz="2200">
                <a:latin typeface="Courier New" charset="0"/>
                <a:ea typeface="ヒラギノ角ゴ Pro W3" charset="0"/>
              </a:rPr>
              <a:t>frac</a:t>
            </a:r>
            <a:r>
              <a:rPr lang="en-US" sz="2200">
                <a:latin typeface="Verdana" charset="0"/>
                <a:ea typeface="ヒラギノ角ゴ Pro W3" charset="0"/>
              </a:rPr>
              <a:t> </a:t>
            </a:r>
            <a:r>
              <a:rPr lang="en-US" sz="2200">
                <a:latin typeface="Verdana" charset="0"/>
                <a:ea typeface="ヒラギノ角ゴ Pro W3" charset="0"/>
                <a:sym typeface="Symbol" charset="0"/>
              </a:rPr>
              <a:t></a:t>
            </a:r>
            <a:r>
              <a:rPr lang="en-US" sz="2200">
                <a:latin typeface="Verdana" charset="0"/>
                <a:ea typeface="ヒラギノ角ゴ Pro W3" charset="0"/>
              </a:rPr>
              <a:t> </a:t>
            </a:r>
            <a:r>
              <a:rPr lang="en-US" sz="2200">
                <a:latin typeface="Courier New" charset="0"/>
                <a:ea typeface="ヒラギノ角ゴ Pro W3" charset="0"/>
              </a:rPr>
              <a:t>000</a:t>
            </a:r>
            <a:r>
              <a:rPr lang="en-US" sz="2200">
                <a:latin typeface="Verdana" charset="0"/>
                <a:ea typeface="ヒラギノ角ゴ Pro W3" charset="0"/>
              </a:rPr>
              <a:t>…</a:t>
            </a:r>
            <a:r>
              <a:rPr lang="en-US" sz="2200">
                <a:latin typeface="Courier New" charset="0"/>
                <a:ea typeface="ヒラギノ角ゴ Pro W3" charset="0"/>
              </a:rPr>
              <a:t>0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Not-a-Number (NaN)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Represents case when no numeric value can be determined</a:t>
            </a:r>
          </a:p>
          <a:p>
            <a:pPr lvl="2" eaLnBrk="1" hangingPunct="1">
              <a:lnSpc>
                <a:spcPct val="90000"/>
              </a:lnSpc>
              <a:buClr>
                <a:schemeClr val="accent2"/>
              </a:buClr>
              <a:buFont typeface="Wingdings" charset="0"/>
              <a:buChar char="§"/>
            </a:pPr>
            <a:r>
              <a:rPr lang="en-US" sz="2000">
                <a:latin typeface="Verdana" charset="0"/>
                <a:ea typeface="ヒラギノ角ゴ Pro W3" charset="0"/>
              </a:rPr>
              <a:t>E.g., sqrt(–1), </a:t>
            </a:r>
            <a:r>
              <a:rPr lang="en-US" sz="2000">
                <a:latin typeface="Symbol" charset="0"/>
                <a:ea typeface="ヒラギノ角ゴ Pro W3" charset="0"/>
              </a:rPr>
              <a:t></a:t>
            </a:r>
            <a:endParaRPr lang="en-US">
              <a:latin typeface="Symbol" charset="0"/>
              <a:ea typeface="ヒラギノ角ゴ Pro W3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6563" y="304800"/>
            <a:ext cx="7010400" cy="555625"/>
          </a:xfrm>
          <a:effectLst>
            <a:outerShdw blurRad="63500" dist="53882" dir="2700000" algn="ctr" rotWithShape="0">
              <a:srgbClr val="969696"/>
            </a:outerShdw>
          </a:effec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600" b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Floating Point Operations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4775"/>
            <a:ext cx="8183563" cy="4187825"/>
          </a:xfrm>
        </p:spPr>
        <p:txBody>
          <a:bodyPr lIns="90487" tIns="44450" rIns="90487" bIns="44450"/>
          <a:lstStyle/>
          <a:p>
            <a:pPr marL="223838" indent="-223838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u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600">
                <a:solidFill>
                  <a:srgbClr val="9F2936"/>
                </a:solidFill>
                <a:latin typeface="Verdana" charset="0"/>
                <a:ea typeface="ヒラギノ角ゴ Pro W3" charset="0"/>
                <a:cs typeface="ヒラギノ角ゴ Pro W3" charset="0"/>
              </a:rPr>
              <a:t>Conceptual View</a:t>
            </a:r>
          </a:p>
          <a:p>
            <a:pPr marL="560388" lvl="1" indent="-222250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§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200">
                <a:latin typeface="Verdana" charset="0"/>
                <a:ea typeface="ヒラギノ角ゴ Pro W3" charset="0"/>
              </a:rPr>
              <a:t>First compute exact result</a:t>
            </a:r>
          </a:p>
          <a:p>
            <a:pPr marL="560388" lvl="1" indent="-222250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§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200">
                <a:latin typeface="Verdana" charset="0"/>
                <a:ea typeface="ヒラギノ角ゴ Pro W3" charset="0"/>
              </a:rPr>
              <a:t>Make it fit into desired precision</a:t>
            </a:r>
          </a:p>
          <a:p>
            <a:pPr marL="839788" lvl="2" indent="-165100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Ø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000">
                <a:latin typeface="Verdana" charset="0"/>
                <a:ea typeface="ヒラギノ角ゴ Pro W3" charset="0"/>
              </a:rPr>
              <a:t>Possibly overflow if exponent too large</a:t>
            </a:r>
          </a:p>
          <a:p>
            <a:pPr marL="839788" lvl="2" indent="-165100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Ø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000">
                <a:latin typeface="Verdana" charset="0"/>
                <a:ea typeface="ヒラギノ角ゴ Pro W3" charset="0"/>
              </a:rPr>
              <a:t>Possibly round to fit into </a:t>
            </a:r>
            <a:r>
              <a:rPr lang="en-US" sz="2000">
                <a:latin typeface="Courier New" charset="0"/>
                <a:ea typeface="ヒラギノ角ゴ Pro W3" charset="0"/>
              </a:rPr>
              <a:t>frac</a:t>
            </a:r>
          </a:p>
          <a:p>
            <a:pPr marL="839788" lvl="2" indent="-165100" defTabSz="895350" eaLnBrk="1" hangingPunct="1">
              <a:lnSpc>
                <a:spcPct val="80000"/>
              </a:lnSpc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endParaRPr lang="en-US" sz="2000">
              <a:latin typeface="Verdana" charset="0"/>
              <a:ea typeface="ヒラギノ角ゴ Pro W3" charset="0"/>
            </a:endParaRPr>
          </a:p>
          <a:p>
            <a:pPr marL="223838" indent="-223838" defTabSz="895350" eaLnBrk="1" hangingPunct="1">
              <a:lnSpc>
                <a:spcPct val="80000"/>
              </a:lnSpc>
              <a:buClr>
                <a:schemeClr val="accent2"/>
              </a:buClr>
              <a:buFont typeface="Wingdings" charset="0"/>
              <a:buChar char="u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600">
                <a:solidFill>
                  <a:srgbClr val="9F2936"/>
                </a:solidFill>
                <a:latin typeface="Verdana" charset="0"/>
                <a:ea typeface="ヒラギノ角ゴ Pro W3" charset="0"/>
                <a:cs typeface="ヒラギノ角ゴ Pro W3" charset="0"/>
              </a:rPr>
              <a:t>Rounding Modes (illustrate with $ rounding)</a:t>
            </a:r>
          </a:p>
          <a:p>
            <a:pPr marL="223838" indent="-223838" defTabSz="895350" eaLnBrk="1" hangingPunct="1">
              <a:lnSpc>
                <a:spcPct val="80000"/>
              </a:lnSpc>
              <a:buFont typeface="Wingdings 2" charset="0"/>
              <a:buNone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endParaRPr lang="en-US" sz="17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223838" indent="-223838" defTabSz="895350" eaLnBrk="1" hangingPunct="1">
              <a:lnSpc>
                <a:spcPct val="80000"/>
              </a:lnSpc>
              <a:buFont typeface="Wingdings 2" charset="0"/>
              <a:buNone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endParaRPr lang="en-US" sz="17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223838" indent="-223838" defTabSz="895350" eaLnBrk="1" hangingPunct="1">
              <a:lnSpc>
                <a:spcPct val="80000"/>
              </a:lnSpc>
              <a:buFont typeface="Wingdings 2" charset="0"/>
              <a:buNone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1700">
                <a:latin typeface="Verdana" charset="0"/>
                <a:ea typeface="ヒラギノ角ゴ Pro W3" charset="0"/>
                <a:cs typeface="ヒラギノ角ゴ Pro W3" charset="0"/>
              </a:rPr>
              <a:t>		</a:t>
            </a:r>
            <a:r>
              <a:rPr lang="en-US" sz="2000">
                <a:latin typeface="Verdana" charset="0"/>
                <a:ea typeface="ヒラギノ角ゴ Pro W3" charset="0"/>
                <a:cs typeface="ヒラギノ角ゴ Pro W3" charset="0"/>
              </a:rPr>
              <a:t>$1.40	$1.60	$1.50	$2.50	–$1.50</a:t>
            </a:r>
          </a:p>
          <a:p>
            <a:pPr marL="223838" indent="-223838" defTabSz="895350" eaLnBrk="1" hangingPunct="1">
              <a:lnSpc>
                <a:spcPct val="80000"/>
              </a:lnSpc>
              <a:buFont typeface="Wingdings 2" charset="0"/>
              <a:buNone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endParaRPr lang="en-US" sz="1700">
              <a:latin typeface="Verdana" charset="0"/>
              <a:ea typeface="ヒラギノ角ゴ Pro W3" charset="0"/>
              <a:cs typeface="ヒラギノ角ゴ Pro W3" charset="0"/>
            </a:endParaRPr>
          </a:p>
          <a:p>
            <a:pPr marL="560388" lvl="1" indent="-222250" defTabSz="895350" eaLnBrk="1" hangingPunct="1">
              <a:lnSpc>
                <a:spcPct val="80000"/>
              </a:lnSpc>
              <a:buClr>
                <a:srgbClr val="000090"/>
              </a:buClr>
              <a:buSzPct val="120000"/>
              <a:buFont typeface="Wingdings" charset="0"/>
              <a:buChar char="§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200">
                <a:latin typeface="Verdana" charset="0"/>
                <a:ea typeface="ヒラギノ角ゴ Pro W3" charset="0"/>
              </a:rPr>
              <a:t>Round down (-</a:t>
            </a:r>
            <a:r>
              <a:rPr lang="en-US" sz="2200">
                <a:latin typeface="Symbol" charset="0"/>
                <a:ea typeface="ヒラギノ角ゴ Pro W3" charset="0"/>
              </a:rPr>
              <a:t></a:t>
            </a:r>
            <a:r>
              <a:rPr lang="en-US" sz="2200">
                <a:latin typeface="Verdana" charset="0"/>
                <a:ea typeface="ヒラギノ角ゴ Pro W3" charset="0"/>
              </a:rPr>
              <a:t>)	$1	$1	$1	$2	–$2</a:t>
            </a:r>
          </a:p>
          <a:p>
            <a:pPr marL="560388" lvl="1" indent="-222250" defTabSz="895350" eaLnBrk="1" hangingPunct="1">
              <a:lnSpc>
                <a:spcPct val="80000"/>
              </a:lnSpc>
              <a:buClr>
                <a:srgbClr val="000090"/>
              </a:buClr>
              <a:buSzPct val="120000"/>
              <a:buFont typeface="Wingdings" charset="0"/>
              <a:buChar char="§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200">
                <a:latin typeface="Verdana" charset="0"/>
                <a:ea typeface="ヒラギノ角ゴ Pro W3" charset="0"/>
              </a:rPr>
              <a:t>Round up (+</a:t>
            </a:r>
            <a:r>
              <a:rPr lang="en-US" sz="2200">
                <a:latin typeface="Symbol" charset="0"/>
                <a:ea typeface="ヒラギノ角ゴ Pro W3" charset="0"/>
              </a:rPr>
              <a:t></a:t>
            </a:r>
            <a:r>
              <a:rPr lang="en-US" sz="2200">
                <a:latin typeface="Verdana" charset="0"/>
                <a:ea typeface="ヒラギノ角ゴ Pro W3" charset="0"/>
              </a:rPr>
              <a:t>) 	$2	$2	$2	$3	–$1</a:t>
            </a:r>
          </a:p>
          <a:p>
            <a:pPr marL="560388" lvl="1" indent="-222250" defTabSz="895350" eaLnBrk="1" hangingPunct="1">
              <a:lnSpc>
                <a:spcPct val="80000"/>
              </a:lnSpc>
              <a:buClr>
                <a:srgbClr val="000090"/>
              </a:buClr>
              <a:buSzPct val="120000"/>
              <a:buFont typeface="Wingdings" charset="0"/>
              <a:buChar char="§"/>
              <a:tabLst>
                <a:tab pos="3200400" algn="l"/>
                <a:tab pos="4114800" algn="l"/>
                <a:tab pos="5029200" algn="l"/>
                <a:tab pos="5943600" algn="l"/>
                <a:tab pos="6858000" algn="l"/>
              </a:tabLst>
            </a:pPr>
            <a:r>
              <a:rPr lang="en-US" sz="2200">
                <a:latin typeface="Verdana" charset="0"/>
                <a:ea typeface="ヒラギノ角ゴ Pro W3" charset="0"/>
              </a:rPr>
              <a:t>Nearest Even </a:t>
            </a:r>
            <a:r>
              <a:rPr lang="en-US" sz="1300">
                <a:latin typeface="Verdana" charset="0"/>
                <a:ea typeface="ヒラギノ角ゴ Pro W3" charset="0"/>
              </a:rPr>
              <a:t>	</a:t>
            </a:r>
            <a:r>
              <a:rPr lang="en-US" sz="2200">
                <a:latin typeface="Verdana" charset="0"/>
                <a:ea typeface="ヒラギノ角ゴ Pro W3" charset="0"/>
              </a:rPr>
              <a:t>$1	$2	$2	$2	–$2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533400" y="5562600"/>
            <a:ext cx="789781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Note:</a:t>
            </a:r>
          </a:p>
          <a:p>
            <a:pPr eaLnBrk="1" hangingPunct="1"/>
            <a:r>
              <a:rPr lang="en-US" sz="1600">
                <a:latin typeface="Verdana" charset="0"/>
              </a:rPr>
              <a:t>1.  Round down: rounded result is close to but no greater than true result.</a:t>
            </a:r>
          </a:p>
          <a:p>
            <a:pPr eaLnBrk="1" hangingPunct="1"/>
            <a:r>
              <a:rPr lang="en-US" sz="1600">
                <a:latin typeface="Verdana" charset="0"/>
              </a:rPr>
              <a:t>2.  Round up: rounded result is close to but no less than true result.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34818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072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Set of numbers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Binary representation of numbers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Floating points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Digital sound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Vectors and matrices</a:t>
            </a:r>
          </a:p>
        </p:txBody>
      </p:sp>
      <p:pic>
        <p:nvPicPr>
          <p:cNvPr id="3481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2325" y="2465388"/>
            <a:ext cx="3662363" cy="657225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46125" y="3275013"/>
            <a:ext cx="7083425" cy="657225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6125" y="4373563"/>
            <a:ext cx="7083425" cy="657225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2325" y="5932488"/>
            <a:ext cx="7083425" cy="657225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990600"/>
            <a:ext cx="8763000" cy="5334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Sound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 is produced by the vibration of a media like air or water. Audio refers to the sound within the range of human hearing. </a:t>
            </a:r>
            <a:b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Naturally, a sound signal 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is 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analog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, i.e. 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continuous in both time and amplitude. </a:t>
            </a:r>
            <a:b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To store and process sound information in a computer or to transmit it through a computer network, we must first </a:t>
            </a:r>
            <a:r>
              <a:rPr lang="en-US" sz="1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convert the analog signal to digital form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using an analog-to-digital converter ( ADC ); the conversion involves two steps: (1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sampling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, and (2) </a:t>
            </a:r>
            <a:r>
              <a:rPr lang="en-US" sz="1800" dirty="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quantization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.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3048000" y="381000"/>
            <a:ext cx="26019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Digital Sound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3">
            <a:lum bright="-20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6"/>
          <a:stretch>
            <a:fillRect/>
          </a:stretch>
        </p:blipFill>
        <p:spPr bwMode="auto">
          <a:xfrm>
            <a:off x="1447800" y="2205038"/>
            <a:ext cx="5100638" cy="270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3276600" y="304800"/>
            <a:ext cx="1878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Sampling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686800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Sampling</a:t>
            </a:r>
            <a:r>
              <a:rPr lang="en-US" sz="1800">
                <a:ea typeface="ＭＳ Ｐゴシック" charset="0"/>
                <a:cs typeface="ＭＳ Ｐゴシック" charset="0"/>
              </a:rPr>
              <a:t> is the process of examining the value of a continuous  function </a:t>
            </a: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at regular intervals. </a:t>
            </a: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Sampling usually occurs at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uniform</a:t>
            </a:r>
            <a:r>
              <a:rPr lang="en-US" sz="1800">
                <a:ea typeface="ＭＳ Ｐゴシック" charset="0"/>
                <a:cs typeface="ＭＳ Ｐゴシック" charset="0"/>
              </a:rPr>
              <a:t> intervals, which are referred to as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sampling intervals</a:t>
            </a:r>
            <a:r>
              <a:rPr lang="en-US" sz="1800">
                <a:ea typeface="ＭＳ Ｐゴシック" charset="0"/>
                <a:cs typeface="ＭＳ Ｐゴシック" charset="0"/>
              </a:rPr>
              <a:t>. The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reciprocal</a:t>
            </a:r>
            <a:r>
              <a:rPr lang="en-US" sz="1800">
                <a:ea typeface="ＭＳ Ｐゴシック" charset="0"/>
                <a:cs typeface="ＭＳ Ｐゴシック" charset="0"/>
              </a:rPr>
              <a:t> of sampling interval is referred to as the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sampling frequency</a:t>
            </a:r>
            <a:r>
              <a:rPr lang="en-US" sz="1800">
                <a:ea typeface="ＭＳ Ｐゴシック" charset="0"/>
                <a:cs typeface="ＭＳ Ｐゴシック" charset="0"/>
              </a:rPr>
              <a:t> or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sampling rate</a:t>
            </a:r>
            <a:r>
              <a:rPr lang="en-US" sz="1800">
                <a:ea typeface="ＭＳ Ｐゴシック" charset="0"/>
                <a:cs typeface="ＭＳ Ｐゴシック" charset="0"/>
              </a:rPr>
              <a:t>. </a:t>
            </a: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If the sampling is done in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time domain</a:t>
            </a:r>
            <a:r>
              <a:rPr lang="en-US" sz="1800">
                <a:ea typeface="ＭＳ Ｐゴシック" charset="0"/>
                <a:cs typeface="ＭＳ Ｐゴシック" charset="0"/>
              </a:rPr>
              <a:t>, the unit of sampling interval is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second</a:t>
            </a:r>
            <a:r>
              <a:rPr lang="en-US" sz="1800">
                <a:ea typeface="ＭＳ Ｐゴシック" charset="0"/>
                <a:cs typeface="ＭＳ Ｐゴシック" charset="0"/>
              </a:rPr>
              <a:t> and the unit of sampling rate is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Hz</a:t>
            </a:r>
            <a:r>
              <a:rPr lang="en-US" sz="1800">
                <a:ea typeface="ＭＳ Ｐゴシック" charset="0"/>
                <a:cs typeface="ＭＳ Ｐゴシック" charset="0"/>
              </a:rPr>
              <a:t>, which means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cycles per second</a:t>
            </a:r>
            <a:r>
              <a:rPr lang="en-US" sz="1800">
                <a:ea typeface="ＭＳ Ｐゴシック" charset="0"/>
                <a:cs typeface="ＭＳ Ｐゴシック" charset="0"/>
              </a:rPr>
              <a:t>. </a:t>
            </a:r>
          </a:p>
        </p:txBody>
      </p:sp>
      <p:pic>
        <p:nvPicPr>
          <p:cNvPr id="37891" name="Picture 4"/>
          <p:cNvPicPr>
            <a:picLocks noChangeAspect="1" noChangeArrowheads="1"/>
          </p:cNvPicPr>
          <p:nvPr/>
        </p:nvPicPr>
        <p:blipFill>
          <a:blip r:embed="rId3">
            <a:lum bright="-26000" contras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9"/>
          <a:stretch>
            <a:fillRect/>
          </a:stretch>
        </p:blipFill>
        <p:spPr bwMode="auto">
          <a:xfrm>
            <a:off x="1524000" y="1676400"/>
            <a:ext cx="45974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 noChangeArrowheads="1"/>
          </p:cNvPicPr>
          <p:nvPr/>
        </p:nvPicPr>
        <p:blipFill>
          <a:blip r:embed="rId3">
            <a:lum bright="-18000" contras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8961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441325" y="1009650"/>
            <a:ext cx="6100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Note that choosing the sampling rate is not innocent: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352800" y="304800"/>
            <a:ext cx="1878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Sampling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152400" y="5257800"/>
            <a:ext cx="88249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A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higher</a:t>
            </a:r>
            <a:r>
              <a:rPr lang="en-US" sz="1800">
                <a:ea typeface="ＭＳ Ｐゴシック" charset="0"/>
                <a:cs typeface="ＭＳ Ｐゴシック" charset="0"/>
              </a:rPr>
              <a:t> sampling rate usually allows for a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better</a:t>
            </a:r>
            <a:r>
              <a:rPr lang="en-US" sz="1800">
                <a:ea typeface="ＭＳ Ｐゴシック" charset="0"/>
                <a:cs typeface="ＭＳ Ｐゴシック" charset="0"/>
              </a:rPr>
              <a:t> representation of the original sound </a:t>
            </a: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wave. However, when the sampling rate is set to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twice the highest frequency</a:t>
            </a:r>
            <a:r>
              <a:rPr lang="en-US" sz="1800">
                <a:ea typeface="ＭＳ Ｐゴシック" charset="0"/>
                <a:cs typeface="ＭＳ Ｐゴシック" charset="0"/>
              </a:rPr>
              <a:t> in the</a:t>
            </a: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signal, the original sound wave can be reconstructed without loss from the samples.</a:t>
            </a:r>
          </a:p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This is known as the </a:t>
            </a:r>
            <a:r>
              <a:rPr lang="en-US" sz="18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Nyquist theorem</a:t>
            </a:r>
            <a:r>
              <a:rPr lang="en-US" sz="1800">
                <a:ea typeface="ＭＳ Ｐゴシック" charset="0"/>
                <a:cs typeface="ＭＳ Ｐゴシック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822325" y="2465388"/>
            <a:ext cx="70072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Set of numbers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Binary representation of numbers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Floating points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Digital sound</a:t>
            </a: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endParaRPr lang="en-US" sz="3000">
              <a:latin typeface="Verdana" charset="0"/>
            </a:endParaRPr>
          </a:p>
          <a:p>
            <a:pPr eaLnBrk="1" hangingPunct="1">
              <a:buClr>
                <a:schemeClr val="accent2"/>
              </a:buClr>
              <a:buFont typeface="Wingdings" charset="0"/>
              <a:buChar char="Ø"/>
            </a:pPr>
            <a:r>
              <a:rPr lang="en-US" sz="3000">
                <a:latin typeface="Verdana" charset="0"/>
              </a:rPr>
              <a:t>Vectors and matrices</a:t>
            </a:r>
          </a:p>
        </p:txBody>
      </p:sp>
      <p:pic>
        <p:nvPicPr>
          <p:cNvPr id="1638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2"/>
          <p:cNvSpPr txBox="1">
            <a:spLocks noChangeArrowheads="1"/>
          </p:cNvSpPr>
          <p:nvPr/>
        </p:nvSpPr>
        <p:spPr bwMode="auto">
          <a:xfrm>
            <a:off x="3124200" y="304800"/>
            <a:ext cx="2465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Quantization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65125" y="933450"/>
            <a:ext cx="87407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Quantization is the process of limiting the value of a sample of a continuous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function to one of a predetermined number of allowed values,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which can then be represented by a finite number of bits.</a:t>
            </a:r>
          </a:p>
        </p:txBody>
      </p:sp>
      <p:pic>
        <p:nvPicPr>
          <p:cNvPr id="41987" name="Picture 4"/>
          <p:cNvPicPr>
            <a:picLocks noChangeAspect="1" noChangeArrowheads="1"/>
          </p:cNvPicPr>
          <p:nvPr/>
        </p:nvPicPr>
        <p:blipFill>
          <a:blip r:embed="rId3">
            <a:lum bright="-20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5246688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1770063"/>
            <a:ext cx="67310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3124200" y="457200"/>
            <a:ext cx="24653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Quantization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65125" y="1085850"/>
            <a:ext cx="8218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The number of bits used to store each intensity defines the accuracy of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the digital sound: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>
            <a:off x="3276600" y="5257800"/>
            <a:ext cx="2514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1812925" y="5529263"/>
            <a:ext cx="539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Adding one bit makes the sample twice as accurate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/>
          <p:cNvSpPr txBox="1">
            <a:spLocks noChangeArrowheads="1"/>
          </p:cNvSpPr>
          <p:nvPr/>
        </p:nvSpPr>
        <p:spPr bwMode="auto">
          <a:xfrm>
            <a:off x="3276600" y="381000"/>
            <a:ext cx="25114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Audio Sound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381000" y="1066800"/>
            <a:ext cx="78549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i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Sampling:</a:t>
            </a:r>
            <a:endParaRPr lang="en-US" sz="20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0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The human ear can hear sound up to 20,000 Hz: a sampling rate of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 40,000 Hz is therefore sufficient. The standard for digital audio is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44,100 Hz.</a:t>
            </a:r>
          </a:p>
          <a:p>
            <a:pPr eaLnBrk="1" hangingPunct="1"/>
            <a:endParaRPr lang="en-US" sz="16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304800" y="2743200"/>
            <a:ext cx="1681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i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Quantization: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212725" y="3143250"/>
            <a:ext cx="858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The current standard for the digital representation of audio sound is to use </a:t>
            </a:r>
          </a:p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16 bits (i.e 65536 levels, half positive and half negative)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288925" y="3981450"/>
            <a:ext cx="6918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i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How much space do we need to store one minute of music?</a:t>
            </a:r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533400" y="4373563"/>
            <a:ext cx="34020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1600">
                <a:ea typeface="ＭＳ Ｐゴシック" charset="0"/>
                <a:cs typeface="ＭＳ Ｐゴシック" charset="0"/>
              </a:rPr>
              <a:t> </a:t>
            </a:r>
            <a:r>
              <a:rPr lang="en-US" sz="2000">
                <a:ea typeface="ＭＳ Ｐゴシック" charset="0"/>
                <a:cs typeface="ＭＳ Ｐゴシック" charset="0"/>
              </a:rPr>
              <a:t>60 seconds</a:t>
            </a:r>
          </a:p>
          <a:p>
            <a:pPr eaLnBrk="1" hangingPunct="1">
              <a:buFontTx/>
              <a:buChar char="-"/>
            </a:pPr>
            <a:r>
              <a:rPr lang="en-US" sz="2000">
                <a:ea typeface="ＭＳ Ｐゴシック" charset="0"/>
                <a:cs typeface="ＭＳ Ｐゴシック" charset="0"/>
              </a:rPr>
              <a:t> 44,100 samples</a:t>
            </a:r>
          </a:p>
          <a:p>
            <a:pPr eaLnBrk="1" hangingPunct="1">
              <a:buFontTx/>
              <a:buChar char="-"/>
            </a:pPr>
            <a:r>
              <a:rPr lang="en-US" sz="2000">
                <a:ea typeface="ＭＳ Ｐゴシック" charset="0"/>
                <a:cs typeface="ＭＳ Ｐゴシック" charset="0"/>
              </a:rPr>
              <a:t>16 bits (2 bytes) per sample</a:t>
            </a:r>
          </a:p>
          <a:p>
            <a:pPr eaLnBrk="1" hangingPunct="1">
              <a:buFontTx/>
              <a:buChar char="-"/>
            </a:pPr>
            <a:r>
              <a:rPr lang="en-US" sz="2000">
                <a:ea typeface="ＭＳ Ｐゴシック" charset="0"/>
                <a:cs typeface="ＭＳ Ｐゴシック" charset="0"/>
              </a:rPr>
              <a:t> 2 channels (stereo)</a:t>
            </a:r>
          </a:p>
        </p:txBody>
      </p:sp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1600200" y="5821363"/>
            <a:ext cx="575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ea typeface="ＭＳ Ｐゴシック" charset="0"/>
                <a:cs typeface="ＭＳ Ｐゴシック" charset="0"/>
              </a:rPr>
              <a:t>S = 60x44100x2x2 = 10,534,000 bytes ≈ </a:t>
            </a:r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10 MB !!</a:t>
            </a:r>
            <a:endParaRPr lang="en-US" sz="2000">
              <a:ea typeface="ＭＳ Ｐゴシック" charset="0"/>
              <a:cs typeface="ＭＳ Ｐゴシック" charset="0"/>
            </a:endParaRPr>
          </a:p>
        </p:txBody>
      </p:sp>
      <p:sp>
        <p:nvSpPr>
          <p:cNvPr id="46088" name="Text Box 10"/>
          <p:cNvSpPr txBox="1">
            <a:spLocks noChangeArrowheads="1"/>
          </p:cNvSpPr>
          <p:nvPr/>
        </p:nvSpPr>
        <p:spPr bwMode="auto">
          <a:xfrm>
            <a:off x="1447800" y="6172200"/>
            <a:ext cx="530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 hour of music would be more than 600 MB !</a:t>
            </a:r>
            <a:endParaRPr lang="en-US" sz="16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723" y="2464958"/>
            <a:ext cx="7007046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Set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Binary representation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Floating 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points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Digital sound</a:t>
            </a: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Vectors and matrices</a:t>
            </a:r>
          </a:p>
        </p:txBody>
      </p:sp>
      <p:pic>
        <p:nvPicPr>
          <p:cNvPr id="4813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312988" y="354013"/>
            <a:ext cx="3735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914400">
              <a:defRPr/>
            </a:pPr>
            <a:r>
              <a:rPr lang="en-US" sz="3000" kern="0" dirty="0">
                <a:solidFill>
                  <a:srgbClr val="9F2936"/>
                </a:solidFill>
                <a:latin typeface="+mj-lt"/>
                <a:ea typeface="+mj-ea"/>
                <a:cs typeface="+mj-cs"/>
              </a:rPr>
              <a:t>Vectors</a:t>
            </a:r>
          </a:p>
        </p:txBody>
      </p:sp>
      <p:sp>
        <p:nvSpPr>
          <p:cNvPr id="49154" name="Rectangle 3"/>
          <p:cNvSpPr txBox="1">
            <a:spLocks noChangeArrowheads="1"/>
          </p:cNvSpPr>
          <p:nvPr/>
        </p:nvSpPr>
        <p:spPr bwMode="auto">
          <a:xfrm>
            <a:off x="685800" y="1755775"/>
            <a:ext cx="69151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FontTx/>
              <a:buChar char="•"/>
            </a:pPr>
            <a:r>
              <a:rPr lang="en-US" sz="2200">
                <a:latin typeface="Verdana" charset="0"/>
              </a:rPr>
              <a:t>Set of numbers organized in an array</a:t>
            </a:r>
          </a:p>
          <a:p>
            <a:pPr defTabSz="914400" eaLnBrk="1" hangingPunct="1">
              <a:spcBef>
                <a:spcPct val="20000"/>
              </a:spcBef>
              <a:buFontTx/>
              <a:buChar char="•"/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  <a:buFontTx/>
              <a:buChar char="•"/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  <a:buFontTx/>
              <a:buChar char="•"/>
            </a:pPr>
            <a:r>
              <a:rPr lang="en-US" sz="2200">
                <a:latin typeface="Verdana" charset="0"/>
              </a:rPr>
              <a:t>Norm of a vector: size</a:t>
            </a:r>
          </a:p>
          <a:p>
            <a:pPr defTabSz="914400" eaLnBrk="1" hangingPunct="1">
              <a:spcBef>
                <a:spcPct val="20000"/>
              </a:spcBef>
              <a:buFontTx/>
              <a:buChar char="•"/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endParaRPr lang="en-US" sz="200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</a:pPr>
            <a:r>
              <a:rPr lang="en-US" sz="2000">
                <a:latin typeface="Verdana" charset="0"/>
              </a:rPr>
              <a:t>Example: (</a:t>
            </a:r>
            <a:r>
              <a:rPr lang="en-US" sz="2000" i="1">
                <a:latin typeface="Verdana" charset="0"/>
              </a:rPr>
              <a:t>x,y,z</a:t>
            </a:r>
            <a:r>
              <a:rPr lang="en-US" sz="2000">
                <a:latin typeface="Verdana" charset="0"/>
              </a:rPr>
              <a:t>), coordinates of a point in space.</a:t>
            </a:r>
          </a:p>
          <a:p>
            <a:pPr defTabSz="914400" eaLnBrk="1" hangingPunct="1">
              <a:spcBef>
                <a:spcPct val="20000"/>
              </a:spcBef>
              <a:buFontTx/>
              <a:buChar char="•"/>
            </a:pPr>
            <a:endParaRPr lang="en-US" sz="2800">
              <a:latin typeface="Verdana" charset="0"/>
            </a:endParaRPr>
          </a:p>
        </p:txBody>
      </p:sp>
      <p:graphicFrame>
        <p:nvGraphicFramePr>
          <p:cNvPr id="49155" name="Object 2"/>
          <p:cNvGraphicFramePr>
            <a:graphicFrameLocks noChangeAspect="1"/>
          </p:cNvGraphicFramePr>
          <p:nvPr/>
        </p:nvGraphicFramePr>
        <p:xfrm>
          <a:off x="2705100" y="2359025"/>
          <a:ext cx="3343275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Equation" r:id="rId3" imgW="1638300" imgH="1282700" progId="Equation.3">
                  <p:embed/>
                </p:oleObj>
              </mc:Choice>
              <mc:Fallback>
                <p:oleObj name="Equation" r:id="rId3" imgW="1638300" imgH="1282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2359025"/>
                        <a:ext cx="3343275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4"/>
          <p:cNvSpPr>
            <a:spLocks noChangeArrowheads="1"/>
          </p:cNvSpPr>
          <p:nvPr/>
        </p:nvSpPr>
        <p:spPr bwMode="auto">
          <a:xfrm>
            <a:off x="588963" y="3730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000">
                <a:solidFill>
                  <a:srgbClr val="9F2936"/>
                </a:solidFill>
                <a:latin typeface="Verdana" charset="0"/>
              </a:rPr>
              <a:t>Vector Addition</a:t>
            </a:r>
          </a:p>
        </p:txBody>
      </p:sp>
      <p:sp>
        <p:nvSpPr>
          <p:cNvPr id="50178" name="Line 7"/>
          <p:cNvSpPr>
            <a:spLocks noChangeShapeType="1"/>
          </p:cNvSpPr>
          <p:nvPr/>
        </p:nvSpPr>
        <p:spPr bwMode="auto">
          <a:xfrm flipV="1">
            <a:off x="2759075" y="3962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987675" y="3881438"/>
            <a:ext cx="366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v</a:t>
            </a:r>
          </a:p>
        </p:txBody>
      </p:sp>
      <p:sp>
        <p:nvSpPr>
          <p:cNvPr id="50180" name="Line 9"/>
          <p:cNvSpPr>
            <a:spLocks noChangeShapeType="1"/>
          </p:cNvSpPr>
          <p:nvPr/>
        </p:nvSpPr>
        <p:spPr bwMode="auto">
          <a:xfrm flipV="1">
            <a:off x="2743200" y="4343400"/>
            <a:ext cx="2057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1" name="Line 10"/>
          <p:cNvSpPr>
            <a:spLocks noChangeShapeType="1"/>
          </p:cNvSpPr>
          <p:nvPr/>
        </p:nvSpPr>
        <p:spPr bwMode="auto">
          <a:xfrm flipV="1">
            <a:off x="3657600" y="3429000"/>
            <a:ext cx="2057400" cy="533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038600" y="4573588"/>
            <a:ext cx="436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w</a:t>
            </a:r>
          </a:p>
        </p:txBody>
      </p:sp>
      <p:sp>
        <p:nvSpPr>
          <p:cNvPr id="50183" name="Line 12"/>
          <p:cNvSpPr>
            <a:spLocks noChangeShapeType="1"/>
          </p:cNvSpPr>
          <p:nvPr/>
        </p:nvSpPr>
        <p:spPr bwMode="auto">
          <a:xfrm flipV="1">
            <a:off x="4800600" y="34290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13"/>
          <p:cNvSpPr>
            <a:spLocks noChangeShapeType="1"/>
          </p:cNvSpPr>
          <p:nvPr/>
        </p:nvSpPr>
        <p:spPr bwMode="auto">
          <a:xfrm flipV="1">
            <a:off x="2743200" y="3429000"/>
            <a:ext cx="2971800" cy="1447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715000" y="3198813"/>
            <a:ext cx="869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v+w</a:t>
            </a:r>
          </a:p>
        </p:txBody>
      </p:sp>
      <p:graphicFrame>
        <p:nvGraphicFramePr>
          <p:cNvPr id="50186" name="Object 2"/>
          <p:cNvGraphicFramePr>
            <a:graphicFrameLocks noChangeAspect="1"/>
          </p:cNvGraphicFramePr>
          <p:nvPr/>
        </p:nvGraphicFramePr>
        <p:xfrm>
          <a:off x="1323975" y="2151063"/>
          <a:ext cx="68008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tion" r:id="rId4" imgW="2501900" imgH="203200" progId="Equation.3">
                  <p:embed/>
                </p:oleObj>
              </mc:Choice>
              <mc:Fallback>
                <p:oleObj name="Equation" r:id="rId4" imgW="25019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2151063"/>
                        <a:ext cx="68008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ChangeArrowheads="1"/>
          </p:cNvSpPr>
          <p:nvPr/>
        </p:nvSpPr>
        <p:spPr bwMode="auto">
          <a:xfrm>
            <a:off x="2052638" y="314325"/>
            <a:ext cx="50323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Verdana" charset="0"/>
              </a:rPr>
              <a:t>Inner (dot) Product</a:t>
            </a:r>
          </a:p>
        </p:txBody>
      </p:sp>
      <p:grpSp>
        <p:nvGrpSpPr>
          <p:cNvPr id="51202" name="Group 5"/>
          <p:cNvGrpSpPr>
            <a:grpSpLocks/>
          </p:cNvGrpSpPr>
          <p:nvPr/>
        </p:nvGrpSpPr>
        <p:grpSpPr bwMode="auto">
          <a:xfrm>
            <a:off x="533400" y="1600200"/>
            <a:ext cx="8053388" cy="1219200"/>
            <a:chOff x="336" y="1152"/>
            <a:chExt cx="5073" cy="768"/>
          </a:xfrm>
        </p:grpSpPr>
        <p:grpSp>
          <p:nvGrpSpPr>
            <p:cNvPr id="51206" name="Group 6"/>
            <p:cNvGrpSpPr>
              <a:grpSpLocks/>
            </p:cNvGrpSpPr>
            <p:nvPr/>
          </p:nvGrpSpPr>
          <p:grpSpPr bwMode="auto">
            <a:xfrm>
              <a:off x="336" y="1152"/>
              <a:ext cx="1632" cy="768"/>
              <a:chOff x="864" y="1584"/>
              <a:chExt cx="1632" cy="768"/>
            </a:xfrm>
          </p:grpSpPr>
          <p:sp>
            <p:nvSpPr>
              <p:cNvPr id="51208" name="Line 7"/>
              <p:cNvSpPr>
                <a:spLocks noChangeShapeType="1"/>
              </p:cNvSpPr>
              <p:nvPr/>
            </p:nvSpPr>
            <p:spPr bwMode="auto">
              <a:xfrm flipV="1">
                <a:off x="864" y="1584"/>
                <a:ext cx="576" cy="76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9" name="Line 8"/>
              <p:cNvSpPr>
                <a:spLocks noChangeShapeType="1"/>
              </p:cNvSpPr>
              <p:nvPr/>
            </p:nvSpPr>
            <p:spPr bwMode="auto">
              <a:xfrm flipV="1">
                <a:off x="864" y="1776"/>
                <a:ext cx="1632" cy="576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950" y="1709"/>
                <a:ext cx="20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charset="0"/>
                  </a:rPr>
                  <a:t>v</a:t>
                </a:r>
              </a:p>
            </p:txBody>
          </p:sp>
          <p:sp>
            <p:nvSpPr>
              <p:cNvPr id="9" name="Text Box 10"/>
              <p:cNvSpPr txBox="1">
                <a:spLocks noChangeArrowheads="1"/>
              </p:cNvSpPr>
              <p:nvPr/>
            </p:nvSpPr>
            <p:spPr bwMode="auto">
              <a:xfrm>
                <a:off x="1574" y="2045"/>
                <a:ext cx="24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charset="0"/>
                  </a:rPr>
                  <a:t>w</a:t>
                </a:r>
              </a:p>
            </p:txBody>
          </p:sp>
          <p:sp>
            <p:nvSpPr>
              <p:cNvPr id="10" name="Text Box 11"/>
              <p:cNvSpPr txBox="1">
                <a:spLocks noChangeArrowheads="1"/>
              </p:cNvSpPr>
              <p:nvPr/>
            </p:nvSpPr>
            <p:spPr bwMode="auto">
              <a:xfrm>
                <a:off x="1334" y="1757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0"/>
                    <a:cs typeface="ヒラギノ角ゴ Pro W3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charset="0"/>
                    <a:sym typeface="Symbol" charset="0"/>
                  </a:rPr>
                  <a:t></a:t>
                </a:r>
                <a:endPara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endParaRPr>
              </a:p>
            </p:txBody>
          </p:sp>
          <p:sp>
            <p:nvSpPr>
              <p:cNvPr id="51213" name="Freeform 12"/>
              <p:cNvSpPr>
                <a:spLocks/>
              </p:cNvSpPr>
              <p:nvPr/>
            </p:nvSpPr>
            <p:spPr bwMode="auto">
              <a:xfrm>
                <a:off x="1152" y="1928"/>
                <a:ext cx="216" cy="280"/>
              </a:xfrm>
              <a:custGeom>
                <a:avLst/>
                <a:gdLst>
                  <a:gd name="T0" fmla="*/ 0 w 216"/>
                  <a:gd name="T1" fmla="*/ 40 h 280"/>
                  <a:gd name="T2" fmla="*/ 192 w 216"/>
                  <a:gd name="T3" fmla="*/ 40 h 280"/>
                  <a:gd name="T4" fmla="*/ 144 w 216"/>
                  <a:gd name="T5" fmla="*/ 280 h 280"/>
                  <a:gd name="T6" fmla="*/ 0 60000 65536"/>
                  <a:gd name="T7" fmla="*/ 0 60000 65536"/>
                  <a:gd name="T8" fmla="*/ 0 60000 65536"/>
                  <a:gd name="T9" fmla="*/ 0 w 216"/>
                  <a:gd name="T10" fmla="*/ 0 h 280"/>
                  <a:gd name="T11" fmla="*/ 216 w 216"/>
                  <a:gd name="T12" fmla="*/ 280 h 2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" h="280">
                    <a:moveTo>
                      <a:pt x="0" y="40"/>
                    </a:moveTo>
                    <a:cubicBezTo>
                      <a:pt x="84" y="20"/>
                      <a:pt x="168" y="0"/>
                      <a:pt x="192" y="40"/>
                    </a:cubicBezTo>
                    <a:cubicBezTo>
                      <a:pt x="216" y="80"/>
                      <a:pt x="180" y="180"/>
                      <a:pt x="144" y="28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51207" name="Object 4"/>
            <p:cNvGraphicFramePr>
              <a:graphicFrameLocks noChangeAspect="1"/>
            </p:cNvGraphicFramePr>
            <p:nvPr/>
          </p:nvGraphicFramePr>
          <p:xfrm>
            <a:off x="1776" y="1536"/>
            <a:ext cx="363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14" name="Equation" r:id="rId3" imgW="2120900" imgH="215900" progId="Equation.3">
                    <p:embed/>
                  </p:oleObj>
                </mc:Choice>
                <mc:Fallback>
                  <p:oleObj name="Equation" r:id="rId3" imgW="2120900" imgH="2159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536"/>
                          <a:ext cx="3633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828800" y="3498850"/>
            <a:ext cx="3827463" cy="36988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The inner product is a </a:t>
            </a:r>
            <a:r>
              <a:rPr lang="en-US" sz="1800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SCALAR!</a:t>
            </a:r>
          </a:p>
        </p:txBody>
      </p:sp>
      <p:graphicFrame>
        <p:nvGraphicFramePr>
          <p:cNvPr id="51204" name="Object 2"/>
          <p:cNvGraphicFramePr>
            <a:graphicFrameLocks noChangeAspect="1"/>
          </p:cNvGraphicFramePr>
          <p:nvPr/>
        </p:nvGraphicFramePr>
        <p:xfrm>
          <a:off x="928688" y="4343400"/>
          <a:ext cx="64928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5" imgW="2387600" imgH="215900" progId="Equation.3">
                  <p:embed/>
                </p:oleObj>
              </mc:Choice>
              <mc:Fallback>
                <p:oleObj name="Equation" r:id="rId5" imgW="23876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343400"/>
                        <a:ext cx="64928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3"/>
          <p:cNvGraphicFramePr>
            <a:graphicFrameLocks noChangeAspect="1"/>
          </p:cNvGraphicFramePr>
          <p:nvPr/>
        </p:nvGraphicFramePr>
        <p:xfrm>
          <a:off x="2782888" y="5310188"/>
          <a:ext cx="29352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6" name="Equation" r:id="rId7" imgW="1079032" imgH="177723" progId="Equation.3">
                  <p:embed/>
                </p:oleObj>
              </mc:Choice>
              <mc:Fallback>
                <p:oleObj name="Equation" r:id="rId7" imgW="1079032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5310188"/>
                        <a:ext cx="29352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 txBox="1">
            <a:spLocks noRot="1" noChangeArrowheads="1"/>
          </p:cNvSpPr>
          <p:nvPr/>
        </p:nvSpPr>
        <p:spPr bwMode="auto">
          <a:xfrm>
            <a:off x="225425" y="1855788"/>
            <a:ext cx="43465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  <a:defRPr/>
            </a:pPr>
            <a:r>
              <a:rPr lang="en-US" sz="2000" u="sng" dirty="0" smtClean="0">
                <a:latin typeface="Verdana" charset="0"/>
              </a:rPr>
              <a:t>MATRIX:</a:t>
            </a:r>
            <a:r>
              <a:rPr lang="en-US" sz="2000" dirty="0" smtClean="0">
                <a:latin typeface="Verdana" charset="0"/>
              </a:rPr>
              <a:t>  A rectangular arrangement of numbers in rows and columns.</a:t>
            </a:r>
          </a:p>
          <a:p>
            <a:pPr defTabSz="9144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  <a:defRPr/>
            </a:pPr>
            <a:endParaRPr lang="en-US" sz="2000" dirty="0" smtClean="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  <a:defRPr/>
            </a:pPr>
            <a:r>
              <a:rPr lang="en-US" sz="2000" dirty="0" smtClean="0">
                <a:latin typeface="Verdana" charset="0"/>
              </a:rPr>
              <a:t>The </a:t>
            </a:r>
            <a:r>
              <a:rPr lang="en-US" sz="2000" u="sng" dirty="0" smtClean="0">
                <a:latin typeface="Verdana" charset="0"/>
              </a:rPr>
              <a:t>ORDER</a:t>
            </a:r>
            <a:r>
              <a:rPr lang="en-US" sz="2000" dirty="0" smtClean="0">
                <a:latin typeface="Verdana" charset="0"/>
              </a:rPr>
              <a:t> of a matrix is the number of the rows and columns.</a:t>
            </a:r>
          </a:p>
          <a:p>
            <a:pPr defTabSz="9144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  <a:defRPr/>
            </a:pPr>
            <a:endParaRPr lang="en-US" sz="2000" dirty="0" smtClean="0"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  <a:defRPr/>
            </a:pPr>
            <a:r>
              <a:rPr lang="en-US" sz="2000" dirty="0" smtClean="0">
                <a:latin typeface="Verdana" charset="0"/>
              </a:rPr>
              <a:t>The </a:t>
            </a:r>
            <a:r>
              <a:rPr lang="en-US" sz="2000" u="sng" dirty="0" smtClean="0">
                <a:latin typeface="Verdana" charset="0"/>
              </a:rPr>
              <a:t>ENTRIES</a:t>
            </a:r>
            <a:r>
              <a:rPr lang="en-US" sz="2000" dirty="0" smtClean="0">
                <a:latin typeface="Verdana" charset="0"/>
              </a:rPr>
              <a:t> are the numbers in the matrix.</a:t>
            </a:r>
          </a:p>
          <a:p>
            <a:pPr defTabSz="914400" eaLnBrk="1" hangingPunct="1">
              <a:spcBef>
                <a:spcPct val="20000"/>
              </a:spcBef>
              <a:buClr>
                <a:schemeClr val="hlink"/>
              </a:buClr>
              <a:buFont typeface="Wingdings" charset="0"/>
              <a:buChar char="§"/>
              <a:defRPr/>
            </a:pPr>
            <a:endParaRPr lang="en-US" sz="28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  <a:p>
            <a:pPr defTabSz="914400" eaLnBrk="1" hangingPunct="1">
              <a:spcBef>
                <a:spcPct val="20000"/>
              </a:spcBef>
              <a:buClr>
                <a:schemeClr val="hlink"/>
              </a:buClr>
              <a:buFont typeface="Wingdings" charset="0"/>
              <a:buChar char="§"/>
              <a:defRPr/>
            </a:pPr>
            <a:endParaRPr lang="en-US" sz="28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4914900" y="3813175"/>
          <a:ext cx="3335338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Equation" r:id="rId4" imgW="1066800" imgH="495300" progId="Equation.3">
                  <p:embed/>
                </p:oleObj>
              </mc:Choice>
              <mc:Fallback>
                <p:oleObj name="Equation" r:id="rId4" imgW="1066800" imgH="495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3813175"/>
                        <a:ext cx="3335338" cy="255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7" name="Text Box 42"/>
          <p:cNvSpPr txBox="1">
            <a:spLocks noChangeArrowheads="1"/>
          </p:cNvSpPr>
          <p:nvPr/>
        </p:nvSpPr>
        <p:spPr bwMode="auto">
          <a:xfrm>
            <a:off x="3505200" y="5486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323232"/>
                </a:solidFill>
                <a:latin typeface="Verdana" charset="0"/>
              </a:rPr>
              <a:t>rows</a:t>
            </a:r>
          </a:p>
        </p:txBody>
      </p:sp>
      <p:sp>
        <p:nvSpPr>
          <p:cNvPr id="52228" name="Text Box 44"/>
          <p:cNvSpPr txBox="1">
            <a:spLocks noChangeArrowheads="1"/>
          </p:cNvSpPr>
          <p:nvPr/>
        </p:nvSpPr>
        <p:spPr bwMode="auto">
          <a:xfrm>
            <a:off x="4994275" y="3186113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rgbClr val="323232"/>
                </a:solidFill>
                <a:latin typeface="Verdana" charset="0"/>
              </a:rPr>
              <a:t>columns</a:t>
            </a:r>
          </a:p>
        </p:txBody>
      </p:sp>
      <p:sp>
        <p:nvSpPr>
          <p:cNvPr id="52229" name="Rectangle 46"/>
          <p:cNvSpPr>
            <a:spLocks noRot="1" noChangeArrowheads="1"/>
          </p:cNvSpPr>
          <p:nvPr/>
        </p:nvSpPr>
        <p:spPr bwMode="auto">
          <a:xfrm>
            <a:off x="4419600" y="1981200"/>
            <a:ext cx="43465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charset="0"/>
              <a:buChar char="u"/>
            </a:pPr>
            <a:r>
              <a:rPr lang="en-US" sz="2000">
                <a:solidFill>
                  <a:schemeClr val="tx2"/>
                </a:solidFill>
                <a:latin typeface="Verdana" charset="0"/>
              </a:rPr>
              <a:t>The order of this matrix is a 2 x 3.</a:t>
            </a:r>
          </a:p>
        </p:txBody>
      </p:sp>
      <p:sp>
        <p:nvSpPr>
          <p:cNvPr id="52230" name="Line 43"/>
          <p:cNvSpPr>
            <a:spLocks noChangeShapeType="1"/>
          </p:cNvSpPr>
          <p:nvPr/>
        </p:nvSpPr>
        <p:spPr bwMode="auto">
          <a:xfrm>
            <a:off x="6518275" y="3324225"/>
            <a:ext cx="0" cy="4572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Line 45"/>
          <p:cNvSpPr>
            <a:spLocks noChangeShapeType="1"/>
          </p:cNvSpPr>
          <p:nvPr/>
        </p:nvSpPr>
        <p:spPr bwMode="auto">
          <a:xfrm>
            <a:off x="4343400" y="5668963"/>
            <a:ext cx="4572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2" name="TextBox 8"/>
          <p:cNvSpPr txBox="1">
            <a:spLocks noChangeArrowheads="1"/>
          </p:cNvSpPr>
          <p:nvPr/>
        </p:nvSpPr>
        <p:spPr bwMode="auto">
          <a:xfrm>
            <a:off x="2501900" y="552450"/>
            <a:ext cx="34845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Verdana" charset="0"/>
              </a:rPr>
              <a:t>What is a matrix?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62000" y="1462088"/>
            <a:ext cx="7531100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</a:rPr>
              <a:t>To add two matrices, they must have the same order.  To add, you simply add corresponding entries.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endParaRPr lang="en-US" sz="2200">
              <a:latin typeface="Verdana" charset="0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</a:rPr>
              <a:t>To subtract two matrices, they must have the same order.  You simply subtract corresponding entries.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endParaRPr lang="en-US" sz="2200">
              <a:latin typeface="Verdana" charset="0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</a:rPr>
              <a:t>To multiply a matrix by a scalar, you multiply each entry in the matrix by that scalar. 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endParaRPr lang="en-US" sz="2200">
              <a:latin typeface="Verdana" charset="0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charset="0"/>
              <a:buChar char="Ø"/>
            </a:pPr>
            <a:r>
              <a:rPr lang="en-US" sz="2200">
                <a:latin typeface="Verdana" charset="0"/>
              </a:rPr>
              <a:t>To multiply two matrices A and B, A must have as many columns as B has rows.</a:t>
            </a:r>
          </a:p>
        </p:txBody>
      </p:sp>
      <p:sp>
        <p:nvSpPr>
          <p:cNvPr id="53250" name="TextBox 2"/>
          <p:cNvSpPr txBox="1">
            <a:spLocks noChangeArrowheads="1"/>
          </p:cNvSpPr>
          <p:nvPr/>
        </p:nvSpPr>
        <p:spPr bwMode="auto">
          <a:xfrm>
            <a:off x="2652713" y="444500"/>
            <a:ext cx="31003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Matrix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2"/>
          <p:cNvSpPr txBox="1">
            <a:spLocks noChangeArrowheads="1"/>
          </p:cNvSpPr>
          <p:nvPr/>
        </p:nvSpPr>
        <p:spPr bwMode="auto">
          <a:xfrm>
            <a:off x="381000" y="2797175"/>
            <a:ext cx="8458200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en-US">
              <a:latin typeface="Verdana" charset="0"/>
            </a:endParaRPr>
          </a:p>
          <a:p>
            <a:pPr eaLnBrk="1" hangingPunct="1"/>
            <a:r>
              <a:rPr lang="en-US" sz="2200" i="1">
                <a:solidFill>
                  <a:srgbClr val="9F2936"/>
                </a:solidFill>
                <a:latin typeface="Verdana" charset="0"/>
              </a:rPr>
              <a:t>Matrix Multiplication:</a:t>
            </a:r>
          </a:p>
          <a:p>
            <a:pPr eaLnBrk="1" hangingPunct="1"/>
            <a:endParaRPr lang="en-US" sz="2000">
              <a:latin typeface="Verdan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Verdana" charset="0"/>
              </a:rPr>
              <a:t>	</a:t>
            </a:r>
            <a:r>
              <a:rPr lang="en-US" sz="1800">
                <a:latin typeface="Verdana" charset="0"/>
              </a:rPr>
              <a:t>An (m x n) matrix A  and an (n x p) matrix B, can be multiplied since 	the number of columns of A is equal to the number of rows of B.</a:t>
            </a:r>
          </a:p>
          <a:p>
            <a:pPr eaLnBrk="1" hangingPunct="1">
              <a:lnSpc>
                <a:spcPct val="80000"/>
              </a:lnSpc>
            </a:pPr>
            <a:endParaRPr lang="en-US" sz="1800">
              <a:latin typeface="Verdan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>
                <a:latin typeface="Verdana" charset="0"/>
              </a:rPr>
              <a:t>	</a:t>
            </a:r>
            <a:r>
              <a:rPr lang="en-US" sz="1800" u="sng">
                <a:latin typeface="Verdana" charset="0"/>
              </a:rPr>
              <a:t>Non-Commutative Multiplication</a:t>
            </a:r>
          </a:p>
          <a:p>
            <a:pPr eaLnBrk="1" hangingPunct="1"/>
            <a:r>
              <a:rPr lang="en-US" sz="2000">
                <a:latin typeface="Verdana" charset="0"/>
              </a:rPr>
              <a:t>		AB  is </a:t>
            </a:r>
            <a:r>
              <a:rPr lang="en-US" sz="2000">
                <a:solidFill>
                  <a:srgbClr val="990000"/>
                </a:solidFill>
                <a:latin typeface="Verdana" charset="0"/>
              </a:rPr>
              <a:t>NOT</a:t>
            </a:r>
            <a:r>
              <a:rPr lang="en-US" sz="2000">
                <a:latin typeface="Verdana" charset="0"/>
              </a:rPr>
              <a:t> equal to BA</a:t>
            </a:r>
            <a:endParaRPr lang="en-US" sz="2800">
              <a:latin typeface="Verdana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49338" y="5461000"/>
          <a:ext cx="5313362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Equation" r:id="rId4" imgW="2921000" imgH="622300" progId="Equation.3">
                  <p:embed/>
                </p:oleObj>
              </mc:Choice>
              <mc:Fallback>
                <p:oleObj name="Equation" r:id="rId4" imgW="2921000" imgH="622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5461000"/>
                        <a:ext cx="5313362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81000" y="1431925"/>
            <a:ext cx="579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200" i="1">
                <a:solidFill>
                  <a:srgbClr val="9F2936"/>
                </a:solidFill>
                <a:latin typeface="Verdana" charset="0"/>
              </a:rPr>
              <a:t>Matrix Addition:</a:t>
            </a:r>
            <a:r>
              <a:rPr lang="en-US">
                <a:latin typeface="Verdana" charset="0"/>
              </a:rPr>
              <a:t>	</a:t>
            </a:r>
          </a:p>
        </p:txBody>
      </p:sp>
      <p:graphicFrame>
        <p:nvGraphicFramePr>
          <p:cNvPr id="54276" name="Object 3"/>
          <p:cNvGraphicFramePr>
            <a:graphicFrameLocks noChangeAspect="1"/>
          </p:cNvGraphicFramePr>
          <p:nvPr/>
        </p:nvGraphicFramePr>
        <p:xfrm>
          <a:off x="1071563" y="1816100"/>
          <a:ext cx="4827587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Equation" r:id="rId7" imgW="2654300" imgH="622300" progId="Equation.3">
                  <p:embed/>
                </p:oleObj>
              </mc:Choice>
              <mc:Fallback>
                <p:oleObj name="Equation" r:id="rId7" imgW="2654300" imgH="622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816100"/>
                        <a:ext cx="4827587" cy="113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2652713" y="444500"/>
            <a:ext cx="31003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Matrix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723" y="2464958"/>
            <a:ext cx="7007046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Set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Binary representation of 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numbers</a:t>
            </a: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Floating </a:t>
            </a: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points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Digital sound</a:t>
            </a: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Vectors and matrices</a:t>
            </a:r>
          </a:p>
        </p:txBody>
      </p:sp>
      <p:pic>
        <p:nvPicPr>
          <p:cNvPr id="1741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4"/>
          <p:cNvSpPr>
            <a:spLocks noChangeArrowheads="1"/>
          </p:cNvSpPr>
          <p:nvPr/>
        </p:nvSpPr>
        <p:spPr bwMode="auto">
          <a:xfrm>
            <a:off x="3162300" y="352425"/>
            <a:ext cx="25527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000">
                <a:solidFill>
                  <a:srgbClr val="9F2936"/>
                </a:solidFill>
                <a:latin typeface="Verdana" charset="0"/>
              </a:rPr>
              <a:t>Matrices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524000" y="2444750"/>
          <a:ext cx="20367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Equation" r:id="rId3" imgW="812447" imgH="241195" progId="Equation.3">
                  <p:embed/>
                </p:oleObj>
              </mc:Choice>
              <mc:Fallback>
                <p:oleObj name="Equation" r:id="rId3" imgW="812447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44750"/>
                        <a:ext cx="2036763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77863" y="1603375"/>
            <a:ext cx="1692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2000" i="1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Transpose:</a:t>
            </a:r>
          </a:p>
        </p:txBody>
      </p:sp>
      <p:graphicFrame>
        <p:nvGraphicFramePr>
          <p:cNvPr id="55300" name="Object 3"/>
          <p:cNvGraphicFramePr>
            <a:graphicFrameLocks noChangeAspect="1"/>
          </p:cNvGraphicFramePr>
          <p:nvPr/>
        </p:nvGraphicFramePr>
        <p:xfrm>
          <a:off x="1952625" y="3063875"/>
          <a:ext cx="12096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5" imgW="482391" imgH="241195" progId="Equation.3">
                  <p:embed/>
                </p:oleObj>
              </mc:Choice>
              <mc:Fallback>
                <p:oleObj name="Equation" r:id="rId5" imgW="482391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3063875"/>
                        <a:ext cx="120967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4"/>
          <p:cNvGraphicFramePr>
            <a:graphicFrameLocks noChangeAspect="1"/>
          </p:cNvGraphicFramePr>
          <p:nvPr/>
        </p:nvGraphicFramePr>
        <p:xfrm>
          <a:off x="5181600" y="3130550"/>
          <a:ext cx="232251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7" imgW="927100" imgH="228600" progId="Equation.3">
                  <p:embed/>
                </p:oleObj>
              </mc:Choice>
              <mc:Fallback>
                <p:oleObj name="Equation" r:id="rId7" imgW="927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130550"/>
                        <a:ext cx="2322513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5"/>
          <p:cNvGraphicFramePr>
            <a:graphicFrameLocks noChangeAspect="1"/>
          </p:cNvGraphicFramePr>
          <p:nvPr/>
        </p:nvGraphicFramePr>
        <p:xfrm>
          <a:off x="4965700" y="2444750"/>
          <a:ext cx="30226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9" imgW="1206500" imgH="228600" progId="Equation.3">
                  <p:embed/>
                </p:oleObj>
              </mc:Choice>
              <mc:Fallback>
                <p:oleObj name="Equation" r:id="rId9" imgW="1206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2444750"/>
                        <a:ext cx="30226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431925" y="4167188"/>
            <a:ext cx="44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If</a:t>
            </a:r>
            <a:r>
              <a: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rPr>
              <a:t> </a:t>
            </a:r>
          </a:p>
        </p:txBody>
      </p:sp>
      <p:graphicFrame>
        <p:nvGraphicFramePr>
          <p:cNvPr id="55304" name="Object 6"/>
          <p:cNvGraphicFramePr>
            <a:graphicFrameLocks noChangeAspect="1"/>
          </p:cNvGraphicFramePr>
          <p:nvPr/>
        </p:nvGraphicFramePr>
        <p:xfrm>
          <a:off x="2209800" y="4121150"/>
          <a:ext cx="120808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11" imgW="482391" imgH="190417" progId="Equation.3">
                  <p:embed/>
                </p:oleObj>
              </mc:Choice>
              <mc:Fallback>
                <p:oleObj name="Equation" r:id="rId11" imgW="482391" imgH="19041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21150"/>
                        <a:ext cx="1208088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251325" y="4160838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charset="0"/>
              </a:rPr>
              <a:t>A is symmetric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4"/>
          <p:cNvSpPr>
            <a:spLocks noChangeArrowheads="1"/>
          </p:cNvSpPr>
          <p:nvPr/>
        </p:nvSpPr>
        <p:spPr bwMode="auto">
          <a:xfrm>
            <a:off x="1119188" y="388938"/>
            <a:ext cx="70993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000">
                <a:solidFill>
                  <a:srgbClr val="9F2936"/>
                </a:solidFill>
                <a:latin typeface="Verdana" charset="0"/>
              </a:rPr>
              <a:t>Applications of matrices: rotations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5800" y="1674813"/>
            <a:ext cx="553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sz="2000" i="1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Counter-clockwise rotation by an angle </a:t>
            </a:r>
            <a:r>
              <a:rPr lang="en-US" sz="2000" i="1" smtClean="0">
                <a:solidFill>
                  <a:srgbClr val="9F293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sym typeface="Symbol" charset="0"/>
              </a:rPr>
              <a:t></a:t>
            </a:r>
            <a:endParaRPr lang="en-US" sz="2000" i="1" smtClean="0">
              <a:solidFill>
                <a:srgbClr val="9F293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  <p:graphicFrame>
        <p:nvGraphicFramePr>
          <p:cNvPr id="56323" name="Object 2"/>
          <p:cNvGraphicFramePr>
            <a:graphicFrameLocks noChangeAspect="1"/>
          </p:cNvGraphicFramePr>
          <p:nvPr/>
        </p:nvGraphicFramePr>
        <p:xfrm>
          <a:off x="3733800" y="2882900"/>
          <a:ext cx="44196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4" name="Equation" r:id="rId3" imgW="1638300" imgH="457200" progId="Equation.3">
                  <p:embed/>
                </p:oleObj>
              </mc:Choice>
              <mc:Fallback>
                <p:oleObj name="Equation" r:id="rId3" imgW="16383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82900"/>
                        <a:ext cx="44196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4" name="Group 7"/>
          <p:cNvGrpSpPr>
            <a:grpSpLocks/>
          </p:cNvGrpSpPr>
          <p:nvPr/>
        </p:nvGrpSpPr>
        <p:grpSpPr bwMode="auto">
          <a:xfrm>
            <a:off x="685800" y="2667000"/>
            <a:ext cx="2454275" cy="2590800"/>
            <a:chOff x="432" y="1680"/>
            <a:chExt cx="1546" cy="1632"/>
          </a:xfrm>
        </p:grpSpPr>
        <p:sp>
          <p:nvSpPr>
            <p:cNvPr id="56326" name="Line 8"/>
            <p:cNvSpPr>
              <a:spLocks noChangeShapeType="1"/>
            </p:cNvSpPr>
            <p:nvPr/>
          </p:nvSpPr>
          <p:spPr bwMode="auto">
            <a:xfrm flipV="1">
              <a:off x="730" y="1680"/>
              <a:ext cx="0" cy="144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7" name="Line 9"/>
            <p:cNvSpPr>
              <a:spLocks noChangeShapeType="1"/>
            </p:cNvSpPr>
            <p:nvPr/>
          </p:nvSpPr>
          <p:spPr bwMode="auto">
            <a:xfrm>
              <a:off x="586" y="2976"/>
              <a:ext cx="1392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Line 10"/>
            <p:cNvSpPr>
              <a:spLocks noChangeShapeType="1"/>
            </p:cNvSpPr>
            <p:nvPr/>
          </p:nvSpPr>
          <p:spPr bwMode="auto">
            <a:xfrm flipV="1">
              <a:off x="730" y="2304"/>
              <a:ext cx="71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Line 11"/>
            <p:cNvSpPr>
              <a:spLocks noChangeShapeType="1"/>
            </p:cNvSpPr>
            <p:nvPr/>
          </p:nvSpPr>
          <p:spPr bwMode="auto">
            <a:xfrm>
              <a:off x="1306" y="240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Line 12"/>
            <p:cNvSpPr>
              <a:spLocks noChangeShapeType="1"/>
            </p:cNvSpPr>
            <p:nvPr/>
          </p:nvSpPr>
          <p:spPr bwMode="auto">
            <a:xfrm flipH="1">
              <a:off x="730" y="240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1680" y="2592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P</a:t>
              </a: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536" y="2928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x</a:t>
              </a: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432" y="2256"/>
              <a:ext cx="2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Y</a:t>
              </a:r>
              <a:r>
                <a:rPr lang="ja-JP" alt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’</a:t>
              </a:r>
              <a:endPara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endParaRPr>
            </a:p>
          </p:txBody>
        </p:sp>
        <p:sp>
          <p:nvSpPr>
            <p:cNvPr id="56334" name="Line 16"/>
            <p:cNvSpPr>
              <a:spLocks noChangeShapeType="1"/>
            </p:cNvSpPr>
            <p:nvPr/>
          </p:nvSpPr>
          <p:spPr bwMode="auto">
            <a:xfrm flipH="1">
              <a:off x="720" y="2832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056" y="2016"/>
              <a:ext cx="2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P</a:t>
              </a:r>
              <a:r>
                <a:rPr lang="ja-JP" alt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’</a:t>
              </a:r>
              <a:endPara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endParaRPr>
            </a:p>
          </p:txBody>
        </p:sp>
        <p:sp>
          <p:nvSpPr>
            <p:cNvPr id="56336" name="Line 18"/>
            <p:cNvSpPr>
              <a:spLocks noChangeShapeType="1"/>
            </p:cNvSpPr>
            <p:nvPr/>
          </p:nvSpPr>
          <p:spPr bwMode="auto">
            <a:xfrm flipV="1">
              <a:off x="720" y="2832"/>
              <a:ext cx="91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Line 19"/>
            <p:cNvSpPr>
              <a:spLocks noChangeShapeType="1"/>
            </p:cNvSpPr>
            <p:nvPr/>
          </p:nvSpPr>
          <p:spPr bwMode="auto">
            <a:xfrm>
              <a:off x="1632" y="283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1574" y="2333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  <a:sym typeface="Symbol" charset="0"/>
                </a:rPr>
                <a:t></a:t>
              </a:r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1152" y="3024"/>
              <a:ext cx="2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X</a:t>
              </a:r>
              <a:r>
                <a:rPr lang="ja-JP" alt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’</a:t>
              </a:r>
              <a:endParaRPr lang="en-US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566" y="2669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charset="0"/>
                </a:rPr>
                <a:t>y</a:t>
              </a:r>
            </a:p>
          </p:txBody>
        </p:sp>
        <p:sp>
          <p:nvSpPr>
            <p:cNvPr id="56341" name="Line 23"/>
            <p:cNvSpPr>
              <a:spLocks noChangeShapeType="1"/>
            </p:cNvSpPr>
            <p:nvPr/>
          </p:nvSpPr>
          <p:spPr bwMode="auto">
            <a:xfrm flipH="1" flipV="1">
              <a:off x="1296" y="2400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2" name="Arc 24"/>
            <p:cNvSpPr>
              <a:spLocks/>
            </p:cNvSpPr>
            <p:nvPr/>
          </p:nvSpPr>
          <p:spPr bwMode="auto">
            <a:xfrm>
              <a:off x="1440" y="2304"/>
              <a:ext cx="192" cy="52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3" name="Line 25"/>
            <p:cNvSpPr>
              <a:spLocks noChangeShapeType="1"/>
            </p:cNvSpPr>
            <p:nvPr/>
          </p:nvSpPr>
          <p:spPr bwMode="auto">
            <a:xfrm flipH="1" flipV="1">
              <a:off x="1440" y="2256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6325" name="Object 3"/>
          <p:cNvGraphicFramePr>
            <a:graphicFrameLocks noChangeAspect="1"/>
          </p:cNvGraphicFramePr>
          <p:nvPr/>
        </p:nvGraphicFramePr>
        <p:xfrm>
          <a:off x="4724400" y="4483100"/>
          <a:ext cx="14478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Equation" r:id="rId5" imgW="558558" imgH="177723" progId="Equation.3">
                  <p:embed/>
                </p:oleObj>
              </mc:Choice>
              <mc:Fallback>
                <p:oleObj name="Equation" r:id="rId5" imgW="558558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83100"/>
                        <a:ext cx="14478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ChangeArrowheads="1"/>
          </p:cNvSpPr>
          <p:nvPr/>
        </p:nvSpPr>
        <p:spPr bwMode="auto">
          <a:xfrm>
            <a:off x="1119188" y="388938"/>
            <a:ext cx="70993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000">
                <a:solidFill>
                  <a:srgbClr val="9F2936"/>
                </a:solidFill>
                <a:latin typeface="Verdana" charset="0"/>
              </a:rPr>
              <a:t>Applications of matrices: systems of equation</a:t>
            </a:r>
          </a:p>
        </p:txBody>
      </p:sp>
      <p:sp>
        <p:nvSpPr>
          <p:cNvPr id="57346" name="TextBox 3"/>
          <p:cNvSpPr txBox="1">
            <a:spLocks noChangeArrowheads="1"/>
          </p:cNvSpPr>
          <p:nvPr/>
        </p:nvSpPr>
        <p:spPr bwMode="auto">
          <a:xfrm>
            <a:off x="528638" y="1335088"/>
            <a:ext cx="3476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Let us consider the system:</a:t>
            </a:r>
          </a:p>
        </p:txBody>
      </p:sp>
      <p:sp>
        <p:nvSpPr>
          <p:cNvPr id="57347" name="TextBox 5"/>
          <p:cNvSpPr txBox="1">
            <a:spLocks noChangeArrowheads="1"/>
          </p:cNvSpPr>
          <p:nvPr/>
        </p:nvSpPr>
        <p:spPr bwMode="auto">
          <a:xfrm>
            <a:off x="568325" y="3224213"/>
            <a:ext cx="1730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>
                <a:latin typeface="Verdana" charset="0"/>
              </a:rPr>
              <a:t>If we define:</a:t>
            </a:r>
          </a:p>
        </p:txBody>
      </p:sp>
      <p:graphicFrame>
        <p:nvGraphicFramePr>
          <p:cNvPr id="57348" name="Object 3"/>
          <p:cNvGraphicFramePr>
            <a:graphicFrameLocks noChangeAspect="1"/>
          </p:cNvGraphicFramePr>
          <p:nvPr/>
        </p:nvGraphicFramePr>
        <p:xfrm>
          <a:off x="2722563" y="1846263"/>
          <a:ext cx="2513012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Equation" r:id="rId4" imgW="1473200" imgH="685800" progId="Equation.3">
                  <p:embed/>
                </p:oleObj>
              </mc:Choice>
              <mc:Fallback>
                <p:oleObj name="Equation" r:id="rId4" imgW="147320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1846263"/>
                        <a:ext cx="2513012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527175" y="3462338"/>
          <a:ext cx="232568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Equation" r:id="rId7" imgW="1371600" imgH="812800" progId="Equation.3">
                  <p:embed/>
                </p:oleObj>
              </mc:Choice>
              <mc:Fallback>
                <p:oleObj name="Equation" r:id="rId7" imgW="1371600" imgH="812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3462338"/>
                        <a:ext cx="2325688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5"/>
          <p:cNvGraphicFramePr>
            <a:graphicFrameLocks noChangeAspect="1"/>
          </p:cNvGraphicFramePr>
          <p:nvPr/>
        </p:nvGraphicFramePr>
        <p:xfrm>
          <a:off x="5089525" y="3716338"/>
          <a:ext cx="7762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9" imgW="520700" imgH="673100" progId="Equation.3">
                  <p:embed/>
                </p:oleObj>
              </mc:Choice>
              <mc:Fallback>
                <p:oleObj name="Equation" r:id="rId9" imgW="520700" imgH="673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3716338"/>
                        <a:ext cx="776288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Box 9"/>
          <p:cNvSpPr txBox="1">
            <a:spLocks noChangeArrowheads="1"/>
          </p:cNvSpPr>
          <p:nvPr/>
        </p:nvSpPr>
        <p:spPr bwMode="auto">
          <a:xfrm>
            <a:off x="4278313" y="3225800"/>
            <a:ext cx="625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/>
              <a:t>and</a:t>
            </a:r>
          </a:p>
        </p:txBody>
      </p:sp>
      <p:sp>
        <p:nvSpPr>
          <p:cNvPr id="57352" name="TextBox 10"/>
          <p:cNvSpPr txBox="1">
            <a:spLocks noChangeArrowheads="1"/>
          </p:cNvSpPr>
          <p:nvPr/>
        </p:nvSpPr>
        <p:spPr bwMode="auto">
          <a:xfrm>
            <a:off x="568325" y="5080000"/>
            <a:ext cx="2497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/>
              <a:t>The system becomes:</a:t>
            </a:r>
          </a:p>
        </p:txBody>
      </p:sp>
      <p:graphicFrame>
        <p:nvGraphicFramePr>
          <p:cNvPr id="57353" name="Object 6"/>
          <p:cNvGraphicFramePr>
            <a:graphicFrameLocks noChangeAspect="1"/>
          </p:cNvGraphicFramePr>
          <p:nvPr/>
        </p:nvGraphicFramePr>
        <p:xfrm>
          <a:off x="6462713" y="3716338"/>
          <a:ext cx="814387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11" imgW="546100" imgH="673100" progId="Equation.3">
                  <p:embed/>
                </p:oleObj>
              </mc:Choice>
              <mc:Fallback>
                <p:oleObj name="Equation" r:id="rId11" imgW="546100" imgH="673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713" y="3716338"/>
                        <a:ext cx="814387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7"/>
          <p:cNvGraphicFramePr>
            <a:graphicFrameLocks noChangeAspect="1"/>
          </p:cNvGraphicFramePr>
          <p:nvPr/>
        </p:nvGraphicFramePr>
        <p:xfrm>
          <a:off x="1635125" y="5661025"/>
          <a:ext cx="12779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13" imgW="444500" imgH="139700" progId="Equation.3">
                  <p:embed/>
                </p:oleObj>
              </mc:Choice>
              <mc:Fallback>
                <p:oleObj name="Equation" r:id="rId13" imgW="444500" imgH="139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5661025"/>
                        <a:ext cx="127793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5" name="TextBox 13"/>
          <p:cNvSpPr txBox="1">
            <a:spLocks noChangeArrowheads="1"/>
          </p:cNvSpPr>
          <p:nvPr/>
        </p:nvSpPr>
        <p:spPr bwMode="auto">
          <a:xfrm>
            <a:off x="4340225" y="5091113"/>
            <a:ext cx="2163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i="1"/>
              <a:t>which is solved as:</a:t>
            </a:r>
          </a:p>
        </p:txBody>
      </p:sp>
      <p:graphicFrame>
        <p:nvGraphicFramePr>
          <p:cNvPr id="57356" name="Object 8"/>
          <p:cNvGraphicFramePr>
            <a:graphicFrameLocks noChangeAspect="1"/>
          </p:cNvGraphicFramePr>
          <p:nvPr/>
        </p:nvGraphicFramePr>
        <p:xfrm>
          <a:off x="4462463" y="5575300"/>
          <a:ext cx="16144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Equation" r:id="rId15" imgW="546100" imgH="165100" progId="Equation.3">
                  <p:embed/>
                </p:oleObj>
              </mc:Choice>
              <mc:Fallback>
                <p:oleObj name="Equation" r:id="rId15" imgW="546100" imgH="165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575300"/>
                        <a:ext cx="1614487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1941513" y="500063"/>
            <a:ext cx="49768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accent2"/>
                </a:solidFill>
                <a:latin typeface="Verdana" charset="0"/>
              </a:rPr>
              <a:t>The different set of numbers</a:t>
            </a:r>
          </a:p>
        </p:txBody>
      </p:sp>
      <p:pic>
        <p:nvPicPr>
          <p:cNvPr id="18434" name="Picture 5" descr="number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7" t="7623" r="22009" b="68686"/>
          <a:stretch>
            <a:fillRect/>
          </a:stretch>
        </p:blipFill>
        <p:spPr bwMode="auto">
          <a:xfrm>
            <a:off x="522288" y="1335088"/>
            <a:ext cx="8240712" cy="439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2576513" y="612775"/>
            <a:ext cx="31115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9F2936"/>
                </a:solidFill>
                <a:latin typeface="Verdana" charset="0"/>
              </a:rPr>
              <a:t>Tools of the trade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1723" y="2464958"/>
            <a:ext cx="7007046" cy="33239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Set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latin typeface="+mn-lt"/>
                <a:ea typeface="+mn-ea"/>
                <a:cs typeface="+mn-cs"/>
              </a:rPr>
              <a:t>Binary representation of numbers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Floating points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endParaRPr lang="en-US" sz="3000" dirty="0">
              <a:solidFill>
                <a:schemeClr val="tx1">
                  <a:alpha val="30000"/>
                </a:schemeClr>
              </a:solidFill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charset="2"/>
              <a:buChar char="Ø"/>
              <a:defRPr/>
            </a:pPr>
            <a:r>
              <a:rPr lang="en-US" sz="3000" dirty="0">
                <a:solidFill>
                  <a:schemeClr val="tx1">
                    <a:alpha val="30000"/>
                  </a:schemeClr>
                </a:solidFill>
                <a:latin typeface="+mn-lt"/>
                <a:ea typeface="+mn-ea"/>
                <a:cs typeface="+mn-cs"/>
              </a:rPr>
              <a:t>Vectors and matrices</a:t>
            </a:r>
          </a:p>
        </p:txBody>
      </p:sp>
      <p:pic>
        <p:nvPicPr>
          <p:cNvPr id="1945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612775"/>
            <a:ext cx="22018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4938" y="411163"/>
            <a:ext cx="6584950" cy="7318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  <a:ea typeface="ヒラギノ角ゴ Pro W3" charset="0"/>
                <a:cs typeface="ヒラギノ角ゴ Pro W3" charset="0"/>
              </a:rPr>
              <a:t>Number representation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29200" y="45720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3" name="Rectangle 8"/>
          <p:cNvSpPr>
            <a:spLocks noChangeArrowheads="1"/>
          </p:cNvSpPr>
          <p:nvPr/>
        </p:nvSpPr>
        <p:spPr bwMode="auto">
          <a:xfrm>
            <a:off x="4114800" y="45720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3200400" y="45720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5" name="Rectangle 10"/>
          <p:cNvSpPr>
            <a:spLocks noChangeArrowheads="1"/>
          </p:cNvSpPr>
          <p:nvPr/>
        </p:nvSpPr>
        <p:spPr bwMode="auto">
          <a:xfrm>
            <a:off x="2286000" y="45720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2590800" y="4114800"/>
            <a:ext cx="32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latin typeface="Verdana" charset="0"/>
              </a:rPr>
              <a:t>1</a:t>
            </a: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3429000" y="4114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latin typeface="Verdana" charset="0"/>
              </a:rPr>
              <a:t>7</a:t>
            </a: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4343400" y="4114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latin typeface="Verdana" charset="0"/>
              </a:rPr>
              <a:t>3</a:t>
            </a:r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>
                <a:latin typeface="Verdana" charset="0"/>
              </a:rPr>
              <a:t>2</a:t>
            </a:r>
          </a:p>
        </p:txBody>
      </p:sp>
      <p:sp>
        <p:nvSpPr>
          <p:cNvPr id="20490" name="Text Box 15"/>
          <p:cNvSpPr txBox="1">
            <a:spLocks noChangeArrowheads="1"/>
          </p:cNvSpPr>
          <p:nvPr/>
        </p:nvSpPr>
        <p:spPr bwMode="auto">
          <a:xfrm>
            <a:off x="2454275" y="4560888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1000</a:t>
            </a:r>
            <a:endParaRPr lang="en-US">
              <a:latin typeface="Verdana" charset="0"/>
            </a:endParaRPr>
          </a:p>
        </p:txBody>
      </p:sp>
      <p:sp>
        <p:nvSpPr>
          <p:cNvPr id="20491" name="Text Box 16"/>
          <p:cNvSpPr txBox="1">
            <a:spLocks noChangeArrowheads="1"/>
          </p:cNvSpPr>
          <p:nvPr/>
        </p:nvSpPr>
        <p:spPr bwMode="auto">
          <a:xfrm>
            <a:off x="3276600" y="4560888"/>
            <a:ext cx="523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100</a:t>
            </a:r>
            <a:endParaRPr lang="en-US">
              <a:latin typeface="Verdana" charset="0"/>
            </a:endParaRPr>
          </a:p>
        </p:txBody>
      </p:sp>
      <p:sp>
        <p:nvSpPr>
          <p:cNvPr id="20492" name="Text Box 17"/>
          <p:cNvSpPr txBox="1">
            <a:spLocks noChangeArrowheads="1"/>
          </p:cNvSpPr>
          <p:nvPr/>
        </p:nvSpPr>
        <p:spPr bwMode="auto">
          <a:xfrm>
            <a:off x="4343400" y="4560888"/>
            <a:ext cx="409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</a:t>
            </a:r>
            <a:endParaRPr lang="en-US">
              <a:latin typeface="Verdana" charset="0"/>
            </a:endParaRPr>
          </a:p>
        </p:txBody>
      </p:sp>
      <p:sp>
        <p:nvSpPr>
          <p:cNvPr id="20493" name="Text Box 18"/>
          <p:cNvSpPr txBox="1">
            <a:spLocks noChangeArrowheads="1"/>
          </p:cNvSpPr>
          <p:nvPr/>
        </p:nvSpPr>
        <p:spPr bwMode="auto">
          <a:xfrm>
            <a:off x="5334000" y="456088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800">
              <a:latin typeface="Verdana" charset="0"/>
            </a:endParaRPr>
          </a:p>
        </p:txBody>
      </p:sp>
      <p:sp>
        <p:nvSpPr>
          <p:cNvPr id="20494" name="Text Box 19"/>
          <p:cNvSpPr txBox="1">
            <a:spLocks noChangeArrowheads="1"/>
          </p:cNvSpPr>
          <p:nvPr/>
        </p:nvSpPr>
        <p:spPr bwMode="auto">
          <a:xfrm>
            <a:off x="2149475" y="5105400"/>
            <a:ext cx="4800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900">
                <a:latin typeface="Verdana" charset="0"/>
              </a:rPr>
              <a:t>1x</a:t>
            </a:r>
            <a:r>
              <a:rPr lang="en-US" sz="1900">
                <a:solidFill>
                  <a:srgbClr val="FF0000"/>
                </a:solidFill>
                <a:latin typeface="Verdana" charset="0"/>
              </a:rPr>
              <a:t>1000</a:t>
            </a:r>
            <a:r>
              <a:rPr lang="en-US" sz="1900">
                <a:latin typeface="Verdana" charset="0"/>
              </a:rPr>
              <a:t>+7x</a:t>
            </a:r>
            <a:r>
              <a:rPr lang="en-US" sz="1900">
                <a:solidFill>
                  <a:srgbClr val="FF0000"/>
                </a:solidFill>
                <a:latin typeface="Verdana" charset="0"/>
              </a:rPr>
              <a:t>100</a:t>
            </a:r>
            <a:r>
              <a:rPr lang="en-US" sz="1900">
                <a:latin typeface="Verdana" charset="0"/>
              </a:rPr>
              <a:t>+3x</a:t>
            </a:r>
            <a:r>
              <a:rPr lang="en-US" sz="1900">
                <a:solidFill>
                  <a:srgbClr val="FF0000"/>
                </a:solidFill>
                <a:latin typeface="Verdana" charset="0"/>
              </a:rPr>
              <a:t>10</a:t>
            </a:r>
            <a:r>
              <a:rPr lang="en-US" sz="1900">
                <a:latin typeface="Verdana" charset="0"/>
              </a:rPr>
              <a:t>+2x</a:t>
            </a:r>
            <a:r>
              <a:rPr lang="en-US" sz="1900">
                <a:solidFill>
                  <a:srgbClr val="FF0000"/>
                </a:solidFill>
                <a:latin typeface="Verdana" charset="0"/>
              </a:rPr>
              <a:t>1</a:t>
            </a:r>
            <a:r>
              <a:rPr lang="en-US" sz="1900">
                <a:latin typeface="Verdana" charset="0"/>
              </a:rPr>
              <a:t> = 1732</a:t>
            </a:r>
          </a:p>
        </p:txBody>
      </p:sp>
      <p:sp>
        <p:nvSpPr>
          <p:cNvPr id="20495" name="Rectangle 35"/>
          <p:cNvSpPr>
            <a:spLocks noChangeArrowheads="1"/>
          </p:cNvSpPr>
          <p:nvPr/>
        </p:nvSpPr>
        <p:spPr bwMode="auto">
          <a:xfrm>
            <a:off x="5029200" y="22098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6" name="Rectangle 36"/>
          <p:cNvSpPr>
            <a:spLocks noChangeArrowheads="1"/>
          </p:cNvSpPr>
          <p:nvPr/>
        </p:nvSpPr>
        <p:spPr bwMode="auto">
          <a:xfrm>
            <a:off x="4114800" y="22098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7" name="Rectangle 37"/>
          <p:cNvSpPr>
            <a:spLocks noChangeArrowheads="1"/>
          </p:cNvSpPr>
          <p:nvPr/>
        </p:nvSpPr>
        <p:spPr bwMode="auto">
          <a:xfrm>
            <a:off x="3200400" y="22098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8" name="Rectangle 38"/>
          <p:cNvSpPr>
            <a:spLocks noChangeArrowheads="1"/>
          </p:cNvSpPr>
          <p:nvPr/>
        </p:nvSpPr>
        <p:spPr bwMode="auto">
          <a:xfrm>
            <a:off x="2286000" y="2209800"/>
            <a:ext cx="9144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0499" name="Text Box 39"/>
          <p:cNvSpPr txBox="1">
            <a:spLocks noChangeArrowheads="1"/>
          </p:cNvSpPr>
          <p:nvPr/>
        </p:nvSpPr>
        <p:spPr bwMode="auto">
          <a:xfrm>
            <a:off x="2454275" y="2198688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1000</a:t>
            </a:r>
            <a:endParaRPr lang="en-US">
              <a:latin typeface="Verdana" charset="0"/>
            </a:endParaRPr>
          </a:p>
        </p:txBody>
      </p:sp>
      <p:sp>
        <p:nvSpPr>
          <p:cNvPr id="20500" name="Text Box 40"/>
          <p:cNvSpPr txBox="1">
            <a:spLocks noChangeArrowheads="1"/>
          </p:cNvSpPr>
          <p:nvPr/>
        </p:nvSpPr>
        <p:spPr bwMode="auto">
          <a:xfrm>
            <a:off x="3276600" y="2198688"/>
            <a:ext cx="523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100</a:t>
            </a:r>
            <a:endParaRPr lang="en-US">
              <a:latin typeface="Verdana" charset="0"/>
            </a:endParaRPr>
          </a:p>
        </p:txBody>
      </p:sp>
      <p:sp>
        <p:nvSpPr>
          <p:cNvPr id="20501" name="Text Box 41"/>
          <p:cNvSpPr txBox="1">
            <a:spLocks noChangeArrowheads="1"/>
          </p:cNvSpPr>
          <p:nvPr/>
        </p:nvSpPr>
        <p:spPr bwMode="auto">
          <a:xfrm>
            <a:off x="4343400" y="2198688"/>
            <a:ext cx="409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10</a:t>
            </a:r>
            <a:endParaRPr lang="en-US">
              <a:latin typeface="Verdana" charset="0"/>
            </a:endParaRPr>
          </a:p>
        </p:txBody>
      </p:sp>
      <p:sp>
        <p:nvSpPr>
          <p:cNvPr id="20502" name="Text Box 42"/>
          <p:cNvSpPr txBox="1">
            <a:spLocks noChangeArrowheads="1"/>
          </p:cNvSpPr>
          <p:nvPr/>
        </p:nvSpPr>
        <p:spPr bwMode="auto">
          <a:xfrm>
            <a:off x="5334000" y="219868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800">
              <a:latin typeface="Verdana" charset="0"/>
            </a:endParaRPr>
          </a:p>
        </p:txBody>
      </p:sp>
      <p:sp>
        <p:nvSpPr>
          <p:cNvPr id="20503" name="Text Box 43"/>
          <p:cNvSpPr txBox="1">
            <a:spLocks noChangeArrowheads="1"/>
          </p:cNvSpPr>
          <p:nvPr/>
        </p:nvSpPr>
        <p:spPr bwMode="auto">
          <a:xfrm>
            <a:off x="304800" y="1295400"/>
            <a:ext cx="59134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i="1">
                <a:latin typeface="Verdana" charset="0"/>
              </a:rPr>
              <a:t>We are used to counting in base 10:</a:t>
            </a:r>
          </a:p>
          <a:p>
            <a:pPr eaLnBrk="1" hangingPunct="1"/>
            <a:endParaRPr lang="en-US" sz="1800">
              <a:latin typeface="Verdana" charset="0"/>
            </a:endParaRPr>
          </a:p>
        </p:txBody>
      </p:sp>
      <p:sp>
        <p:nvSpPr>
          <p:cNvPr id="20504" name="Text Box 45"/>
          <p:cNvSpPr txBox="1">
            <a:spLocks noChangeArrowheads="1"/>
          </p:cNvSpPr>
          <p:nvPr/>
        </p:nvSpPr>
        <p:spPr bwMode="auto">
          <a:xfrm>
            <a:off x="282575" y="3705225"/>
            <a:ext cx="166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000000"/>
                </a:solidFill>
                <a:latin typeface="Verdana" charset="0"/>
              </a:rPr>
              <a:t>Example</a:t>
            </a:r>
            <a:r>
              <a:rPr lang="en-US" i="1">
                <a:solidFill>
                  <a:schemeClr val="accent2"/>
                </a:solidFill>
                <a:latin typeface="Verdana" charset="0"/>
              </a:rPr>
              <a:t>:</a:t>
            </a:r>
            <a:endParaRPr lang="en-US">
              <a:latin typeface="Verdana" charset="0"/>
            </a:endParaRPr>
          </a:p>
        </p:txBody>
      </p:sp>
      <p:sp>
        <p:nvSpPr>
          <p:cNvPr id="20505" name="Text Box 46"/>
          <p:cNvSpPr txBox="1">
            <a:spLocks noChangeArrowheads="1"/>
          </p:cNvSpPr>
          <p:nvPr/>
        </p:nvSpPr>
        <p:spPr bwMode="auto">
          <a:xfrm>
            <a:off x="1736725" y="3113088"/>
            <a:ext cx="4227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…..    thousands  hundreds     tens         units</a:t>
            </a:r>
          </a:p>
        </p:txBody>
      </p:sp>
      <p:sp>
        <p:nvSpPr>
          <p:cNvPr id="20506" name="Text Box 47"/>
          <p:cNvSpPr txBox="1">
            <a:spLocks noChangeArrowheads="1"/>
          </p:cNvSpPr>
          <p:nvPr/>
        </p:nvSpPr>
        <p:spPr bwMode="auto">
          <a:xfrm>
            <a:off x="2438400" y="26670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latin typeface="Verdana" charset="0"/>
              </a:rPr>
              <a:t>10</a:t>
            </a:r>
            <a:r>
              <a:rPr lang="en-US" sz="1800" baseline="30000">
                <a:latin typeface="Verdana" charset="0"/>
              </a:rPr>
              <a:t>3</a:t>
            </a:r>
            <a:r>
              <a:rPr lang="en-US" sz="1800">
                <a:latin typeface="Verdana" charset="0"/>
              </a:rPr>
              <a:t>      10</a:t>
            </a:r>
            <a:r>
              <a:rPr lang="en-US" sz="1800" baseline="30000">
                <a:latin typeface="Verdana" charset="0"/>
              </a:rPr>
              <a:t>2</a:t>
            </a:r>
            <a:r>
              <a:rPr lang="en-US" sz="1800">
                <a:latin typeface="Verdana" charset="0"/>
              </a:rPr>
              <a:t>       10</a:t>
            </a:r>
            <a:r>
              <a:rPr lang="en-US" sz="1800" baseline="30000">
                <a:latin typeface="Verdana" charset="0"/>
              </a:rPr>
              <a:t>1</a:t>
            </a:r>
            <a:r>
              <a:rPr lang="en-US" sz="1800">
                <a:latin typeface="Verdana" charset="0"/>
              </a:rPr>
              <a:t>        10</a:t>
            </a:r>
            <a:r>
              <a:rPr lang="en-US" sz="1800" baseline="30000">
                <a:latin typeface="Verdana" charset="0"/>
              </a:rPr>
              <a:t>0</a:t>
            </a:r>
            <a:endParaRPr lang="en-US" sz="1800">
              <a:latin typeface="Verdana" charset="0"/>
            </a:endParaRPr>
          </a:p>
        </p:txBody>
      </p:sp>
      <p:sp>
        <p:nvSpPr>
          <p:cNvPr id="20507" name="Line 48"/>
          <p:cNvSpPr>
            <a:spLocks noChangeShapeType="1"/>
          </p:cNvSpPr>
          <p:nvPr/>
        </p:nvSpPr>
        <p:spPr bwMode="auto">
          <a:xfrm>
            <a:off x="6096000" y="4343400"/>
            <a:ext cx="6858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Text Box 49"/>
          <p:cNvSpPr txBox="1">
            <a:spLocks noChangeArrowheads="1"/>
          </p:cNvSpPr>
          <p:nvPr/>
        </p:nvSpPr>
        <p:spPr bwMode="auto">
          <a:xfrm>
            <a:off x="6918325" y="4086225"/>
            <a:ext cx="1163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b="1" i="1">
                <a:solidFill>
                  <a:srgbClr val="000000"/>
                </a:solidFill>
                <a:latin typeface="Verdana" charset="0"/>
              </a:rPr>
              <a:t>digits</a:t>
            </a:r>
            <a:endParaRPr lang="en-US" sz="1800" b="1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7"/>
          <p:cNvSpPr>
            <a:spLocks noChangeArrowheads="1"/>
          </p:cNvSpPr>
          <p:nvPr/>
        </p:nvSpPr>
        <p:spPr bwMode="auto">
          <a:xfrm>
            <a:off x="55292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0" name="Rectangle 18"/>
          <p:cNvSpPr>
            <a:spLocks noChangeArrowheads="1"/>
          </p:cNvSpPr>
          <p:nvPr/>
        </p:nvSpPr>
        <p:spPr bwMode="auto">
          <a:xfrm>
            <a:off x="49196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1" name="Rectangle 19"/>
          <p:cNvSpPr>
            <a:spLocks noChangeArrowheads="1"/>
          </p:cNvSpPr>
          <p:nvPr/>
        </p:nvSpPr>
        <p:spPr bwMode="auto">
          <a:xfrm>
            <a:off x="43100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37004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3" name="Rectangle 21"/>
          <p:cNvSpPr>
            <a:spLocks noChangeArrowheads="1"/>
          </p:cNvSpPr>
          <p:nvPr/>
        </p:nvSpPr>
        <p:spPr bwMode="auto">
          <a:xfrm>
            <a:off x="30908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4" name="Rectangle 22"/>
          <p:cNvSpPr>
            <a:spLocks noChangeArrowheads="1"/>
          </p:cNvSpPr>
          <p:nvPr/>
        </p:nvSpPr>
        <p:spPr bwMode="auto">
          <a:xfrm>
            <a:off x="24812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5" name="Rectangle 23"/>
          <p:cNvSpPr>
            <a:spLocks noChangeArrowheads="1"/>
          </p:cNvSpPr>
          <p:nvPr/>
        </p:nvSpPr>
        <p:spPr bwMode="auto">
          <a:xfrm>
            <a:off x="18716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6" name="Rectangle 24"/>
          <p:cNvSpPr>
            <a:spLocks noChangeArrowheads="1"/>
          </p:cNvSpPr>
          <p:nvPr/>
        </p:nvSpPr>
        <p:spPr bwMode="auto">
          <a:xfrm>
            <a:off x="12620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7" name="Rectangle 25"/>
          <p:cNvSpPr>
            <a:spLocks noChangeArrowheads="1"/>
          </p:cNvSpPr>
          <p:nvPr/>
        </p:nvSpPr>
        <p:spPr bwMode="auto">
          <a:xfrm>
            <a:off x="61388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8" name="Rectangle 26"/>
          <p:cNvSpPr>
            <a:spLocks noChangeArrowheads="1"/>
          </p:cNvSpPr>
          <p:nvPr/>
        </p:nvSpPr>
        <p:spPr bwMode="auto">
          <a:xfrm>
            <a:off x="6524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39" name="Rectangle 27"/>
          <p:cNvSpPr>
            <a:spLocks noChangeArrowheads="1"/>
          </p:cNvSpPr>
          <p:nvPr/>
        </p:nvSpPr>
        <p:spPr bwMode="auto">
          <a:xfrm>
            <a:off x="6748463" y="51054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0" name="Text Box 28"/>
          <p:cNvSpPr txBox="1">
            <a:spLocks noChangeArrowheads="1"/>
          </p:cNvSpPr>
          <p:nvPr/>
        </p:nvSpPr>
        <p:spPr bwMode="auto">
          <a:xfrm>
            <a:off x="788988" y="4619625"/>
            <a:ext cx="6577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latin typeface="Verdana" charset="0"/>
              </a:rPr>
              <a:t>1     1     0     1     1     0     0     0     1      0     0</a:t>
            </a:r>
          </a:p>
        </p:txBody>
      </p:sp>
      <p:sp>
        <p:nvSpPr>
          <p:cNvPr id="22541" name="Text Box 29"/>
          <p:cNvSpPr txBox="1">
            <a:spLocks noChangeArrowheads="1"/>
          </p:cNvSpPr>
          <p:nvPr/>
        </p:nvSpPr>
        <p:spPr bwMode="auto">
          <a:xfrm>
            <a:off x="652463" y="5105400"/>
            <a:ext cx="64897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solidFill>
                  <a:srgbClr val="FF0000"/>
                </a:solidFill>
                <a:latin typeface="Verdana" charset="0"/>
              </a:rPr>
              <a:t>1024    512    256     128     64       32       16       8        4          2         1</a:t>
            </a:r>
            <a:endParaRPr lang="en-US" sz="1300">
              <a:latin typeface="Verdana" charset="0"/>
            </a:endParaRPr>
          </a:p>
        </p:txBody>
      </p:sp>
      <p:sp>
        <p:nvSpPr>
          <p:cNvPr id="22542" name="Text Box 30"/>
          <p:cNvSpPr txBox="1">
            <a:spLocks noChangeArrowheads="1"/>
          </p:cNvSpPr>
          <p:nvPr/>
        </p:nvSpPr>
        <p:spPr bwMode="auto">
          <a:xfrm>
            <a:off x="347663" y="5486400"/>
            <a:ext cx="75009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latin typeface="Verdana" charset="0"/>
              </a:rPr>
              <a:t>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1024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512</a:t>
            </a:r>
            <a:r>
              <a:rPr lang="en-US" sz="1300">
                <a:latin typeface="Verdana" charset="0"/>
              </a:rPr>
              <a:t>+0x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256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128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64</a:t>
            </a:r>
            <a:r>
              <a:rPr lang="en-US" sz="1300">
                <a:latin typeface="Verdana" charset="0"/>
              </a:rPr>
              <a:t>+0x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32</a:t>
            </a:r>
            <a:r>
              <a:rPr lang="en-US" sz="1300">
                <a:latin typeface="Verdana" charset="0"/>
              </a:rPr>
              <a:t>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16</a:t>
            </a:r>
            <a:r>
              <a:rPr lang="en-US" sz="1300">
                <a:latin typeface="Verdana" charset="0"/>
              </a:rPr>
              <a:t>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8</a:t>
            </a:r>
            <a:r>
              <a:rPr lang="en-US" sz="1300">
                <a:latin typeface="Verdana" charset="0"/>
              </a:rPr>
              <a:t> + 1x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4</a:t>
            </a:r>
            <a:r>
              <a:rPr lang="en-US" sz="1300">
                <a:latin typeface="Verdana" charset="0"/>
              </a:rPr>
              <a:t>  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2</a:t>
            </a:r>
            <a:r>
              <a:rPr lang="en-US" sz="1300">
                <a:latin typeface="Verdana" charset="0"/>
              </a:rPr>
              <a:t> 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</a:t>
            </a:r>
            <a:r>
              <a:rPr lang="en-US" sz="1300">
                <a:latin typeface="Verdana" charset="0"/>
              </a:rPr>
              <a:t>  = 1732 </a:t>
            </a:r>
          </a:p>
        </p:txBody>
      </p:sp>
      <p:sp>
        <p:nvSpPr>
          <p:cNvPr id="22543" name="Text Box 31"/>
          <p:cNvSpPr txBox="1">
            <a:spLocks noChangeArrowheads="1"/>
          </p:cNvSpPr>
          <p:nvPr/>
        </p:nvSpPr>
        <p:spPr bwMode="auto">
          <a:xfrm>
            <a:off x="304800" y="1295400"/>
            <a:ext cx="686435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i="1">
                <a:latin typeface="Verdana" charset="0"/>
              </a:rPr>
              <a:t>Computers use a different system: base 2:</a:t>
            </a:r>
            <a:endParaRPr lang="en-US">
              <a:latin typeface="Verdana" charset="0"/>
            </a:endParaRPr>
          </a:p>
          <a:p>
            <a:pPr eaLnBrk="1" hangingPunct="1"/>
            <a:endParaRPr lang="en-US" sz="1800">
              <a:latin typeface="Verdana" charset="0"/>
            </a:endParaRPr>
          </a:p>
        </p:txBody>
      </p:sp>
      <p:sp>
        <p:nvSpPr>
          <p:cNvPr id="22544" name="Rectangle 33"/>
          <p:cNvSpPr>
            <a:spLocks noChangeArrowheads="1"/>
          </p:cNvSpPr>
          <p:nvPr/>
        </p:nvSpPr>
        <p:spPr bwMode="auto">
          <a:xfrm>
            <a:off x="57912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5" name="Rectangle 34"/>
          <p:cNvSpPr>
            <a:spLocks noChangeArrowheads="1"/>
          </p:cNvSpPr>
          <p:nvPr/>
        </p:nvSpPr>
        <p:spPr bwMode="auto">
          <a:xfrm>
            <a:off x="51816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6" name="Rectangle 35"/>
          <p:cNvSpPr>
            <a:spLocks noChangeArrowheads="1"/>
          </p:cNvSpPr>
          <p:nvPr/>
        </p:nvSpPr>
        <p:spPr bwMode="auto">
          <a:xfrm>
            <a:off x="45720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7" name="Rectangle 36"/>
          <p:cNvSpPr>
            <a:spLocks noChangeArrowheads="1"/>
          </p:cNvSpPr>
          <p:nvPr/>
        </p:nvSpPr>
        <p:spPr bwMode="auto">
          <a:xfrm>
            <a:off x="39624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8" name="Rectangle 37"/>
          <p:cNvSpPr>
            <a:spLocks noChangeArrowheads="1"/>
          </p:cNvSpPr>
          <p:nvPr/>
        </p:nvSpPr>
        <p:spPr bwMode="auto">
          <a:xfrm>
            <a:off x="33528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49" name="Rectangle 38"/>
          <p:cNvSpPr>
            <a:spLocks noChangeArrowheads="1"/>
          </p:cNvSpPr>
          <p:nvPr/>
        </p:nvSpPr>
        <p:spPr bwMode="auto">
          <a:xfrm>
            <a:off x="27432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0" name="Rectangle 39"/>
          <p:cNvSpPr>
            <a:spLocks noChangeArrowheads="1"/>
          </p:cNvSpPr>
          <p:nvPr/>
        </p:nvSpPr>
        <p:spPr bwMode="auto">
          <a:xfrm>
            <a:off x="21336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1" name="Rectangle 40"/>
          <p:cNvSpPr>
            <a:spLocks noChangeArrowheads="1"/>
          </p:cNvSpPr>
          <p:nvPr/>
        </p:nvSpPr>
        <p:spPr bwMode="auto">
          <a:xfrm>
            <a:off x="15240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2" name="Rectangle 41"/>
          <p:cNvSpPr>
            <a:spLocks noChangeArrowheads="1"/>
          </p:cNvSpPr>
          <p:nvPr/>
        </p:nvSpPr>
        <p:spPr bwMode="auto">
          <a:xfrm>
            <a:off x="64008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3" name="Rectangle 42"/>
          <p:cNvSpPr>
            <a:spLocks noChangeArrowheads="1"/>
          </p:cNvSpPr>
          <p:nvPr/>
        </p:nvSpPr>
        <p:spPr bwMode="auto">
          <a:xfrm>
            <a:off x="9144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4" name="Rectangle 43"/>
          <p:cNvSpPr>
            <a:spLocks noChangeArrowheads="1"/>
          </p:cNvSpPr>
          <p:nvPr/>
        </p:nvSpPr>
        <p:spPr bwMode="auto">
          <a:xfrm>
            <a:off x="7010400" y="2209800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2555" name="Text Box 44"/>
          <p:cNvSpPr txBox="1">
            <a:spLocks noChangeArrowheads="1"/>
          </p:cNvSpPr>
          <p:nvPr/>
        </p:nvSpPr>
        <p:spPr bwMode="auto">
          <a:xfrm>
            <a:off x="914400" y="2209800"/>
            <a:ext cx="64912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solidFill>
                  <a:srgbClr val="FF0000"/>
                </a:solidFill>
                <a:latin typeface="Verdana" charset="0"/>
              </a:rPr>
              <a:t>1024    512    256     128     64       32       16       8        4          2         1</a:t>
            </a:r>
            <a:endParaRPr lang="en-US" sz="1300">
              <a:latin typeface="Verdana" charset="0"/>
            </a:endParaRPr>
          </a:p>
        </p:txBody>
      </p:sp>
      <p:sp>
        <p:nvSpPr>
          <p:cNvPr id="22556" name="Text Box 45"/>
          <p:cNvSpPr txBox="1">
            <a:spLocks noChangeArrowheads="1"/>
          </p:cNvSpPr>
          <p:nvPr/>
        </p:nvSpPr>
        <p:spPr bwMode="auto">
          <a:xfrm>
            <a:off x="1066800" y="2743200"/>
            <a:ext cx="65532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latin typeface="Verdana" charset="0"/>
              </a:rPr>
              <a:t>2</a:t>
            </a:r>
            <a:r>
              <a:rPr lang="en-US" sz="1300" baseline="30000">
                <a:latin typeface="Verdana" charset="0"/>
              </a:rPr>
              <a:t>10</a:t>
            </a:r>
            <a:r>
              <a:rPr lang="en-US" sz="1300">
                <a:latin typeface="Verdana" charset="0"/>
              </a:rPr>
              <a:t>      2</a:t>
            </a:r>
            <a:r>
              <a:rPr lang="en-US" sz="1300" baseline="30000">
                <a:latin typeface="Verdana" charset="0"/>
              </a:rPr>
              <a:t>9</a:t>
            </a:r>
            <a:r>
              <a:rPr lang="en-US" sz="1300">
                <a:latin typeface="Verdana" charset="0"/>
              </a:rPr>
              <a:t>      2</a:t>
            </a:r>
            <a:r>
              <a:rPr lang="en-US" sz="1300" baseline="30000">
                <a:latin typeface="Verdana" charset="0"/>
              </a:rPr>
              <a:t>8</a:t>
            </a:r>
            <a:r>
              <a:rPr lang="en-US" sz="1300">
                <a:latin typeface="Verdana" charset="0"/>
              </a:rPr>
              <a:t>        2</a:t>
            </a:r>
            <a:r>
              <a:rPr lang="en-US" sz="1300" baseline="30000">
                <a:latin typeface="Verdana" charset="0"/>
              </a:rPr>
              <a:t>7</a:t>
            </a:r>
            <a:r>
              <a:rPr lang="en-US" sz="1300">
                <a:latin typeface="Verdana" charset="0"/>
              </a:rPr>
              <a:t>      2</a:t>
            </a:r>
            <a:r>
              <a:rPr lang="en-US" sz="1300" baseline="30000">
                <a:latin typeface="Verdana" charset="0"/>
              </a:rPr>
              <a:t>6</a:t>
            </a:r>
            <a:r>
              <a:rPr lang="en-US" sz="1300">
                <a:latin typeface="Verdana" charset="0"/>
              </a:rPr>
              <a:t>        2</a:t>
            </a:r>
            <a:r>
              <a:rPr lang="en-US" sz="1300" baseline="30000">
                <a:latin typeface="Verdana" charset="0"/>
              </a:rPr>
              <a:t>5</a:t>
            </a:r>
            <a:r>
              <a:rPr lang="en-US" sz="1300">
                <a:latin typeface="Verdana" charset="0"/>
              </a:rPr>
              <a:t>       2</a:t>
            </a:r>
            <a:r>
              <a:rPr lang="en-US" sz="1300" baseline="30000">
                <a:latin typeface="Verdana" charset="0"/>
              </a:rPr>
              <a:t>4 </a:t>
            </a:r>
            <a:r>
              <a:rPr lang="en-US" sz="1300">
                <a:latin typeface="Verdana" charset="0"/>
              </a:rPr>
              <a:t>      2</a:t>
            </a:r>
            <a:r>
              <a:rPr lang="en-US" sz="1300" baseline="30000">
                <a:latin typeface="Verdana" charset="0"/>
              </a:rPr>
              <a:t>3</a:t>
            </a:r>
            <a:r>
              <a:rPr lang="en-US" sz="1300">
                <a:latin typeface="Verdana" charset="0"/>
              </a:rPr>
              <a:t>       2</a:t>
            </a:r>
            <a:r>
              <a:rPr lang="en-US" sz="1300" baseline="30000">
                <a:latin typeface="Verdana" charset="0"/>
              </a:rPr>
              <a:t>2</a:t>
            </a:r>
            <a:r>
              <a:rPr lang="en-US" sz="1300">
                <a:latin typeface="Verdana" charset="0"/>
              </a:rPr>
              <a:t>       2</a:t>
            </a:r>
            <a:r>
              <a:rPr lang="en-US" sz="1300" baseline="30000">
                <a:latin typeface="Verdana" charset="0"/>
              </a:rPr>
              <a:t>1</a:t>
            </a:r>
            <a:r>
              <a:rPr lang="en-US" sz="1300">
                <a:latin typeface="Verdana" charset="0"/>
              </a:rPr>
              <a:t>        2</a:t>
            </a:r>
            <a:r>
              <a:rPr lang="en-US" sz="1300" baseline="30000">
                <a:latin typeface="Verdana" charset="0"/>
              </a:rPr>
              <a:t>0</a:t>
            </a:r>
            <a:endParaRPr lang="en-US" sz="1300">
              <a:latin typeface="Verdana" charset="0"/>
            </a:endParaRPr>
          </a:p>
        </p:txBody>
      </p:sp>
      <p:sp>
        <p:nvSpPr>
          <p:cNvPr id="22557" name="Text Box 46"/>
          <p:cNvSpPr txBox="1">
            <a:spLocks noChangeArrowheads="1"/>
          </p:cNvSpPr>
          <p:nvPr/>
        </p:nvSpPr>
        <p:spPr bwMode="auto">
          <a:xfrm>
            <a:off x="288925" y="3552825"/>
            <a:ext cx="145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accent2"/>
                </a:solidFill>
                <a:latin typeface="Verdana" charset="0"/>
              </a:rPr>
              <a:t>Example:</a:t>
            </a:r>
          </a:p>
        </p:txBody>
      </p:sp>
      <p:sp>
        <p:nvSpPr>
          <p:cNvPr id="22558" name="Line 47"/>
          <p:cNvSpPr>
            <a:spLocks noChangeShapeType="1"/>
          </p:cNvSpPr>
          <p:nvPr/>
        </p:nvSpPr>
        <p:spPr bwMode="auto">
          <a:xfrm>
            <a:off x="7162800" y="4876800"/>
            <a:ext cx="6858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Text Box 48"/>
          <p:cNvSpPr txBox="1">
            <a:spLocks noChangeArrowheads="1"/>
          </p:cNvSpPr>
          <p:nvPr/>
        </p:nvSpPr>
        <p:spPr bwMode="auto">
          <a:xfrm>
            <a:off x="7985125" y="4619625"/>
            <a:ext cx="763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000000"/>
                </a:solidFill>
                <a:latin typeface="Verdana" charset="0"/>
              </a:rPr>
              <a:t>bits</a:t>
            </a:r>
            <a:endParaRPr lang="en-US" sz="18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1404938" y="411163"/>
            <a:ext cx="6584950" cy="731837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Number representation</a:t>
            </a:r>
            <a:endParaRPr lang="en-US" sz="3600" b="1" smtClean="0">
              <a:solidFill>
                <a:srgbClr val="FF8D3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43" name="Group 51"/>
          <p:cNvGraphicFramePr>
            <a:graphicFrameLocks noGrp="1"/>
          </p:cNvGraphicFramePr>
          <p:nvPr/>
        </p:nvGraphicFramePr>
        <p:xfrm>
          <a:off x="1143000" y="1397000"/>
          <a:ext cx="6858000" cy="5151432"/>
        </p:xfrm>
        <a:graphic>
          <a:graphicData uri="http://schemas.openxmlformats.org/drawingml/2006/table">
            <a:tbl>
              <a:tblPr/>
              <a:tblGrid>
                <a:gridCol w="3429000"/>
                <a:gridCol w="3429000"/>
              </a:tblGrid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Base 10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Base 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11111101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11111110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11111111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404938" y="411163"/>
            <a:ext cx="6584950" cy="731837"/>
          </a:xfrm>
          <a:prstGeom prst="rect">
            <a:avLst/>
          </a:prstGeom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defTabSz="914400" eaLnBrk="1" hangingPunct="1">
              <a:defRPr/>
            </a:pPr>
            <a:r>
              <a:rPr lang="en-US" sz="36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Number representation</a:t>
            </a:r>
            <a:endParaRPr lang="en-US" sz="3600" b="1" smtClean="0">
              <a:solidFill>
                <a:srgbClr val="FF8D3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311150" y="1020763"/>
            <a:ext cx="3371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i="1">
                <a:solidFill>
                  <a:srgbClr val="000000"/>
                </a:solidFill>
                <a:latin typeface="Verdana" charset="0"/>
              </a:rPr>
              <a:t>From base 2 to base 10:</a:t>
            </a:r>
            <a:endParaRPr lang="en-US" sz="20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56546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50450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44354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38258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32162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26066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19970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3" name="Rectangle 10"/>
          <p:cNvSpPr>
            <a:spLocks noChangeArrowheads="1"/>
          </p:cNvSpPr>
          <p:nvPr/>
        </p:nvSpPr>
        <p:spPr bwMode="auto">
          <a:xfrm>
            <a:off x="13874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4" name="Rectangle 11"/>
          <p:cNvSpPr>
            <a:spLocks noChangeArrowheads="1"/>
          </p:cNvSpPr>
          <p:nvPr/>
        </p:nvSpPr>
        <p:spPr bwMode="auto">
          <a:xfrm>
            <a:off x="62642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5" name="Rectangle 12"/>
          <p:cNvSpPr>
            <a:spLocks noChangeArrowheads="1"/>
          </p:cNvSpPr>
          <p:nvPr/>
        </p:nvSpPr>
        <p:spPr bwMode="auto">
          <a:xfrm>
            <a:off x="7778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6" name="Rectangle 13"/>
          <p:cNvSpPr>
            <a:spLocks noChangeArrowheads="1"/>
          </p:cNvSpPr>
          <p:nvPr/>
        </p:nvSpPr>
        <p:spPr bwMode="auto">
          <a:xfrm>
            <a:off x="6873875" y="1933575"/>
            <a:ext cx="609600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Verdana" charset="0"/>
            </a:endParaRPr>
          </a:p>
        </p:txBody>
      </p:sp>
      <p:sp>
        <p:nvSpPr>
          <p:cNvPr id="26637" name="Text Box 14"/>
          <p:cNvSpPr txBox="1">
            <a:spLocks noChangeArrowheads="1"/>
          </p:cNvSpPr>
          <p:nvPr/>
        </p:nvSpPr>
        <p:spPr bwMode="auto">
          <a:xfrm>
            <a:off x="914400" y="1447800"/>
            <a:ext cx="647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latin typeface="Verdana" charset="0"/>
              </a:rPr>
              <a:t>1     1     1     0     1     0     1    0     1      0     0</a:t>
            </a:r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777875" y="1933575"/>
            <a:ext cx="64912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solidFill>
                  <a:srgbClr val="FF0000"/>
                </a:solidFill>
                <a:latin typeface="Verdana" charset="0"/>
              </a:rPr>
              <a:t>1024    512    256     128     64       32       16       8        4          2         1</a:t>
            </a:r>
            <a:endParaRPr lang="en-US" sz="1300">
              <a:latin typeface="Verdana" charset="0"/>
            </a:endParaRPr>
          </a:p>
        </p:txBody>
      </p:sp>
      <p:sp>
        <p:nvSpPr>
          <p:cNvPr id="26639" name="Text Box 16"/>
          <p:cNvSpPr txBox="1">
            <a:spLocks noChangeArrowheads="1"/>
          </p:cNvSpPr>
          <p:nvPr/>
        </p:nvSpPr>
        <p:spPr bwMode="auto">
          <a:xfrm>
            <a:off x="655638" y="2314575"/>
            <a:ext cx="78327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300">
                <a:latin typeface="Verdana" charset="0"/>
              </a:rPr>
              <a:t>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1024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512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256</a:t>
            </a:r>
            <a:r>
              <a:rPr lang="en-US" sz="1300">
                <a:latin typeface="Verdana" charset="0"/>
              </a:rPr>
              <a:t>+0x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128</a:t>
            </a:r>
            <a:r>
              <a:rPr lang="en-US" sz="1300">
                <a:latin typeface="Verdana" charset="0"/>
              </a:rPr>
              <a:t>+1x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64</a:t>
            </a:r>
            <a:r>
              <a:rPr lang="en-US" sz="1300">
                <a:latin typeface="Verdana" charset="0"/>
              </a:rPr>
              <a:t>+0x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32</a:t>
            </a:r>
            <a:r>
              <a:rPr lang="en-US" sz="1300">
                <a:latin typeface="Verdana" charset="0"/>
              </a:rPr>
              <a:t>+ 1x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16</a:t>
            </a:r>
            <a:r>
              <a:rPr lang="en-US" sz="1300">
                <a:latin typeface="Verdana" charset="0"/>
              </a:rPr>
              <a:t>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8</a:t>
            </a:r>
            <a:r>
              <a:rPr lang="en-US" sz="1300">
                <a:latin typeface="Verdana" charset="0"/>
              </a:rPr>
              <a:t> + 1x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4</a:t>
            </a:r>
            <a:r>
              <a:rPr lang="en-US" sz="1300">
                <a:latin typeface="Verdana" charset="0"/>
              </a:rPr>
              <a:t>  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2</a:t>
            </a:r>
            <a:r>
              <a:rPr lang="en-US" sz="1300">
                <a:latin typeface="Verdana" charset="0"/>
              </a:rPr>
              <a:t> + 0x</a:t>
            </a:r>
            <a:r>
              <a:rPr lang="en-US" sz="1300">
                <a:solidFill>
                  <a:srgbClr val="FF0000"/>
                </a:solidFill>
                <a:latin typeface="Verdana" charset="0"/>
              </a:rPr>
              <a:t>1</a:t>
            </a:r>
            <a:r>
              <a:rPr lang="en-US" sz="1300">
                <a:latin typeface="Verdana" charset="0"/>
              </a:rPr>
              <a:t>  = 1876 </a:t>
            </a:r>
          </a:p>
        </p:txBody>
      </p:sp>
      <p:sp>
        <p:nvSpPr>
          <p:cNvPr id="26640" name="Text Box 18"/>
          <p:cNvSpPr txBox="1">
            <a:spLocks noChangeArrowheads="1"/>
          </p:cNvSpPr>
          <p:nvPr/>
        </p:nvSpPr>
        <p:spPr bwMode="auto">
          <a:xfrm>
            <a:off x="3216275" y="241300"/>
            <a:ext cx="2239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Verdana" charset="0"/>
              </a:rPr>
              <a:t>Conversion</a:t>
            </a:r>
          </a:p>
        </p:txBody>
      </p: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304800" y="2743200"/>
            <a:ext cx="3371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 i="1">
                <a:solidFill>
                  <a:srgbClr val="000000"/>
                </a:solidFill>
                <a:latin typeface="Verdana" charset="0"/>
              </a:rPr>
              <a:t>From base 10 to base 2:</a:t>
            </a:r>
            <a:endParaRPr lang="en-US" sz="20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26642" name="Text Box 20"/>
          <p:cNvSpPr txBox="1">
            <a:spLocks noChangeArrowheads="1"/>
          </p:cNvSpPr>
          <p:nvPr/>
        </p:nvSpPr>
        <p:spPr bwMode="auto">
          <a:xfrm>
            <a:off x="1431925" y="3265488"/>
            <a:ext cx="350043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600">
                <a:latin typeface="Verdana" charset="0"/>
              </a:rPr>
              <a:t>1877 %2  =  938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938 %2  =  469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0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469 %2  =  234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234 %2  =  117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0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117 %2  =    58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58 %2  =    29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0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29 %2  =    14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14 %2  =      7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0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  7 %2  =      3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  3  %2 =      1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  <a:p>
            <a:pPr eaLnBrk="1" hangingPunct="1"/>
            <a:r>
              <a:rPr lang="en-US" sz="1600">
                <a:latin typeface="Verdana" charset="0"/>
              </a:rPr>
              <a:t>      1  %2 =      0  Remainder </a:t>
            </a:r>
            <a:r>
              <a:rPr lang="en-US" sz="1600">
                <a:solidFill>
                  <a:srgbClr val="FF0000"/>
                </a:solidFill>
                <a:latin typeface="Verdana" charset="0"/>
              </a:rPr>
              <a:t>1</a:t>
            </a:r>
            <a:endParaRPr lang="en-US" sz="1600">
              <a:latin typeface="Verdana" charset="0"/>
            </a:endParaRPr>
          </a:p>
        </p:txBody>
      </p:sp>
      <p:sp>
        <p:nvSpPr>
          <p:cNvPr id="26643" name="Line 21"/>
          <p:cNvSpPr>
            <a:spLocks noChangeShapeType="1"/>
          </p:cNvSpPr>
          <p:nvPr/>
        </p:nvSpPr>
        <p:spPr bwMode="auto">
          <a:xfrm flipV="1">
            <a:off x="5654675" y="33528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Text Box 22"/>
          <p:cNvSpPr txBox="1">
            <a:spLocks noChangeArrowheads="1"/>
          </p:cNvSpPr>
          <p:nvPr/>
        </p:nvSpPr>
        <p:spPr bwMode="auto">
          <a:xfrm>
            <a:off x="1343025" y="6126163"/>
            <a:ext cx="4667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000">
                <a:latin typeface="Verdana" charset="0"/>
              </a:rPr>
              <a:t>1877 (base10) = 11101010101 (base 2)</a:t>
            </a:r>
            <a:endParaRPr lang="en-US" sz="18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830</TotalTime>
  <Words>1329</Words>
  <Application>Microsoft Macintosh PowerPoint</Application>
  <PresentationFormat>On-screen Show (4:3)</PresentationFormat>
  <Paragraphs>347</Paragraphs>
  <Slides>32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8" baseType="lpstr">
      <vt:lpstr>Arial</vt:lpstr>
      <vt:lpstr>ヒラギノ角ゴ Pro W3</vt:lpstr>
      <vt:lpstr>Verdana</vt:lpstr>
      <vt:lpstr>Wingdings 2</vt:lpstr>
      <vt:lpstr>Calibri</vt:lpstr>
      <vt:lpstr>ＭＳ Ｐゴシック</vt:lpstr>
      <vt:lpstr>Times New Roman</vt:lpstr>
      <vt:lpstr>Wingdings</vt:lpstr>
      <vt:lpstr>Times</vt:lpstr>
      <vt:lpstr>Courier New</vt:lpstr>
      <vt:lpstr>Symbol</vt:lpstr>
      <vt:lpstr>Comic Sans MS</vt:lpstr>
      <vt:lpstr>Aspect</vt:lpstr>
      <vt:lpstr>Equation</vt:lpstr>
      <vt:lpstr>Microsoft Equation</vt:lpstr>
      <vt:lpstr>Microsoft Equation 3.0</vt:lpstr>
      <vt:lpstr>Data analysis and modeling: the tools of the trade</vt:lpstr>
      <vt:lpstr>PowerPoint Presentation</vt:lpstr>
      <vt:lpstr>PowerPoint Presentation</vt:lpstr>
      <vt:lpstr>PowerPoint Presentation</vt:lpstr>
      <vt:lpstr>PowerPoint Presentation</vt:lpstr>
      <vt:lpstr>Number representation</vt:lpstr>
      <vt:lpstr>PowerPoint Presentation</vt:lpstr>
      <vt:lpstr>PowerPoint Presentation</vt:lpstr>
      <vt:lpstr>PowerPoint Presentation</vt:lpstr>
      <vt:lpstr>PowerPoint Presentation</vt:lpstr>
      <vt:lpstr>IEEE Floating Point</vt:lpstr>
      <vt:lpstr>Floating Point Representation</vt:lpstr>
      <vt:lpstr>Floating Point Precisions</vt:lpstr>
      <vt:lpstr>Special Values</vt:lpstr>
      <vt:lpstr>Floating Point Operations</vt:lpstr>
      <vt:lpstr>PowerPoint Presentation</vt:lpstr>
      <vt:lpstr>Sound is produced by the vibration of a media like air or water. Audio refers to the sound within the range of human hearing.  Naturally, a sound signal is analog, i.e. continuous in both time and amplitude.            To store and process sound information in a computer or to transmit it through a computer network, we must first convert the analog signal to digital form using an analog-to-digital converter ( ADC ); the conversion involves two steps: (1) sampling, and (2) quantization.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and modeling: the tools of the trade</dc:title>
  <dc:creator>Patrice Koehl</dc:creator>
  <cp:lastModifiedBy>Patrice Koehl</cp:lastModifiedBy>
  <cp:revision>16</cp:revision>
  <dcterms:created xsi:type="dcterms:W3CDTF">2011-12-15T19:19:02Z</dcterms:created>
  <dcterms:modified xsi:type="dcterms:W3CDTF">2016-08-13T08:35:48Z</dcterms:modified>
</cp:coreProperties>
</file>