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2.bin" ContentType="application/vnd.openxmlformats-officedocument.oleObject"/>
  <Override PartName="/ppt/notesSlides/notesSlide6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7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8.xml" ContentType="application/vnd.openxmlformats-officedocument.presentationml.notesSlide+xml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9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10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5" r:id="rId3"/>
    <p:sldId id="266" r:id="rId4"/>
    <p:sldId id="27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57" r:id="rId16"/>
    <p:sldId id="258" r:id="rId17"/>
    <p:sldId id="259" r:id="rId18"/>
    <p:sldId id="261" r:id="rId19"/>
    <p:sldId id="262" r:id="rId20"/>
    <p:sldId id="263" r:id="rId21"/>
    <p:sldId id="278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Relationship Id="rId2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Relationship Id="rId2" Type="http://schemas.openxmlformats.org/officeDocument/2006/relationships/image" Target="../media/image24.emf"/><Relationship Id="rId3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0005-4384-2145-BB57-28C2E3385DBC}" type="datetimeFigureOut">
              <a:rPr lang="en-US" smtClean="0"/>
              <a:t>8/19/16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DEFF9-A363-F547-9C8C-56F064519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20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D3385EA5-804A-8C4A-B537-645A784F10D3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213121E-4852-3849-AF19-7A6766137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11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D32EEE06-4C97-A948-B769-1AADDDC6E602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81C9E0A-B6B0-9045-878E-EE7ED01FFAE8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B0F16DCD-8875-2345-B20A-E423BAF56CC6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63423D96-537C-7549-B214-FDE53FB335A2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564108EB-2135-994D-9068-E7BF828B2A3C}" type="slidenum">
              <a:rPr lang="en-US" sz="1200">
                <a:latin typeface="Calibri" charset="0"/>
              </a:rPr>
              <a:pPr eaLnBrk="1" hangingPunct="1"/>
              <a:t>6</a:t>
            </a:fld>
            <a:endParaRPr lang="en-US" sz="1200">
              <a:latin typeface="Calibri" charset="0"/>
            </a:endParaRPr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872421C2-631C-9C49-B320-3EB48C3EE01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CA91464F-2659-3044-9F18-92DBE59E3C0F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BD8FA056-0D7B-2C46-AA41-CEA8F022F170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16727F23-7FD0-274F-9DC6-D2476CD80C04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5BFC071B-627E-CA42-BF63-92DA53668B08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5148829F-3AE1-9A48-9AB7-F151D18907F0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E3D72-786B-5442-852E-EEC5E2A973ED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08D664-C734-C84A-954C-4C577F1CE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0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3F24-BF76-E848-84B9-69287FB0908C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9205-8A64-0044-8A7E-4DC8AB966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2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887FE-4200-3246-B83B-04894E477EFC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7CBE-5A2B-554D-B35F-C054F1822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3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F05C02-0E33-CE44-97BF-32C8638A6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55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B36344-0B43-FB48-BDBF-94DC9090B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91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AEAF10-A8CC-914A-B32E-B1EF7C9C8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67FC2-A36E-B349-BD96-7171CBD70206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1ECF-F982-5349-B621-CA216F7F5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1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FF2379-1B68-FE4D-9E31-9AF46149C0B1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2D5658-45A4-9340-A19D-714CB80FE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F68AC-0DAA-E64C-85AF-68E7494F1C38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BEA05-C99D-0A41-BAED-986F36D3B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7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F8F0-F43A-5641-AE75-F7D965B31E4A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F309-55E0-2C40-93CC-41AF6DC09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2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3C9AD-830E-3448-A79A-F53DEE12EEFD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559C-0E2D-1949-AD5D-50BED5286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5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8F61B9-2687-314E-A51B-F6C8234D4796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9B15EF-E7A5-E043-A232-99A4AB37E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3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2832-2E37-5840-B4E6-DCA402F03BA6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B36D-CDF2-EE45-AAA9-C5CE3B167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7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2DBFC-7319-A24F-90A4-89DCF3FDF177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EA7E37-85E1-544F-AB73-2900E835E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D3D28172-9E4D-EA4A-97D2-0CE2A8E31370}" type="datetime1">
              <a:rPr lang="en-US"/>
              <a:pPr>
                <a:defRPr/>
              </a:pPr>
              <a:t>8/19/16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22BC275E-76A3-2E4A-9439-9A476B41C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0" r:id="rId2"/>
    <p:sldLayoutId id="2147483798" r:id="rId3"/>
    <p:sldLayoutId id="2147483791" r:id="rId4"/>
    <p:sldLayoutId id="2147483792" r:id="rId5"/>
    <p:sldLayoutId id="2147483793" r:id="rId6"/>
    <p:sldLayoutId id="2147483799" r:id="rId7"/>
    <p:sldLayoutId id="2147483794" r:id="rId8"/>
    <p:sldLayoutId id="2147483800" r:id="rId9"/>
    <p:sldLayoutId id="2147483795" r:id="rId10"/>
    <p:sldLayoutId id="2147483796" r:id="rId11"/>
    <p:sldLayoutId id="2147483801" r:id="rId12"/>
    <p:sldLayoutId id="2147483802" r:id="rId13"/>
    <p:sldLayoutId id="214748380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28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charset="0"/>
        <a:buChar char="◦"/>
        <a:defRPr sz="24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charset="0"/>
        <a:buChar char="◦"/>
        <a:defRPr sz="19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charset="0"/>
        <a:buChar char=""/>
        <a:defRPr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6.e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1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19.e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1.e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2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23.e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24.emf"/><Relationship Id="rId8" Type="http://schemas.openxmlformats.org/officeDocument/2006/relationships/oleObject" Target="../embeddings/oleObject22.bin"/><Relationship Id="rId9" Type="http://schemas.openxmlformats.org/officeDocument/2006/relationships/image" Target="../media/image25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6.emf"/><Relationship Id="rId6" Type="http://schemas.openxmlformats.org/officeDocument/2006/relationships/oleObject" Target="../embeddings/oleObject24.bin"/><Relationship Id="rId7" Type="http://schemas.openxmlformats.org/officeDocument/2006/relationships/image" Target="../media/image27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6.e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7.emf"/><Relationship Id="rId15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  <a:t>Simulations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4575"/>
            <a:ext cx="6400800" cy="17526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en-US" sz="2400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Patrice Koehl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Department of Biological Sciences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National University of Singapore</a:t>
            </a:r>
            <a:endParaRPr lang="en-US">
              <a:solidFill>
                <a:srgbClr val="FF0000"/>
              </a:solidFill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marL="36513" eaLnBrk="1" hangingPunct="1">
              <a:spcBef>
                <a:spcPct val="0"/>
              </a:spcBef>
            </a:pPr>
            <a:endParaRPr lang="en-US">
              <a:solidFill>
                <a:srgbClr val="79766F"/>
              </a:solidFill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028825" y="5491163"/>
            <a:ext cx="6429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 dirty="0">
                <a:latin typeface="Verdana" charset="0"/>
              </a:rPr>
              <a:t>http://</a:t>
            </a:r>
            <a:r>
              <a:rPr lang="en-US" sz="1800" i="1" dirty="0" err="1">
                <a:latin typeface="Verdana" charset="0"/>
              </a:rPr>
              <a:t>www.cs.ucdavis.edu</a:t>
            </a:r>
            <a:r>
              <a:rPr lang="en-US" sz="1800" i="1" dirty="0">
                <a:latin typeface="Verdana" charset="0"/>
              </a:rPr>
              <a:t>/~</a:t>
            </a:r>
            <a:r>
              <a:rPr lang="en-US" sz="1800" i="1" dirty="0" err="1">
                <a:latin typeface="Verdana" charset="0"/>
              </a:rPr>
              <a:t>koehl</a:t>
            </a:r>
            <a:r>
              <a:rPr lang="en-US" sz="1800" i="1" dirty="0">
                <a:latin typeface="Verdana" charset="0"/>
              </a:rPr>
              <a:t>/Teaching/BL5229</a:t>
            </a:r>
          </a:p>
          <a:p>
            <a:pPr eaLnBrk="1" hangingPunct="1"/>
            <a:r>
              <a:rPr lang="en-US" sz="1800" i="1" dirty="0" err="1" smtClean="0">
                <a:latin typeface="Verdana" charset="0"/>
              </a:rPr>
              <a:t>koehl@cs.ucdavis.edu</a:t>
            </a:r>
            <a:endParaRPr lang="en-US" sz="1800" i="1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7"/>
          <p:cNvSpPr txBox="1">
            <a:spLocks noChangeArrowheads="1"/>
          </p:cNvSpPr>
          <p:nvPr/>
        </p:nvSpPr>
        <p:spPr bwMode="auto">
          <a:xfrm>
            <a:off x="533400" y="1371600"/>
            <a:ext cx="76612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accent2"/>
                </a:solidFill>
                <a:latin typeface="Verdana" charset="0"/>
              </a:rPr>
              <a:t>For each time step:</a:t>
            </a: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r>
              <a:rPr lang="en-US" sz="1800">
                <a:solidFill>
                  <a:schemeClr val="accent2"/>
                </a:solidFill>
                <a:latin typeface="Verdana" charset="0"/>
              </a:rPr>
              <a:t>		</a:t>
            </a:r>
            <a:r>
              <a:rPr lang="en-US" sz="1800">
                <a:solidFill>
                  <a:srgbClr val="000000"/>
                </a:solidFill>
                <a:latin typeface="Verdana" charset="0"/>
              </a:rPr>
              <a:t>Compute the force on each atom:</a:t>
            </a: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r>
              <a:rPr lang="en-US" sz="1800">
                <a:solidFill>
                  <a:schemeClr val="accent2"/>
                </a:solidFill>
                <a:latin typeface="Verdana" charset="0"/>
              </a:rPr>
              <a:t>	</a:t>
            </a:r>
          </a:p>
          <a:p>
            <a:pPr eaLnBrk="1" hangingPunct="1"/>
            <a:r>
              <a:rPr lang="en-US" sz="1800">
                <a:solidFill>
                  <a:schemeClr val="accent2"/>
                </a:solidFill>
                <a:latin typeface="Verdana" charset="0"/>
              </a:rPr>
              <a:t>		</a:t>
            </a:r>
            <a:r>
              <a:rPr lang="en-US" sz="1800">
                <a:solidFill>
                  <a:srgbClr val="000000"/>
                </a:solidFill>
                <a:latin typeface="Verdana" charset="0"/>
              </a:rPr>
              <a:t>Solve Newton</a:t>
            </a:r>
            <a:r>
              <a:rPr lang="ja-JP" altLang="en-US" sz="1800">
                <a:solidFill>
                  <a:srgbClr val="000000"/>
                </a:solidFill>
                <a:latin typeface="Verdana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Verdana" charset="0"/>
              </a:rPr>
              <a:t>s 2</a:t>
            </a:r>
            <a:r>
              <a:rPr lang="en-US" altLang="ja-JP" sz="1800" baseline="30000">
                <a:solidFill>
                  <a:srgbClr val="000000"/>
                </a:solidFill>
                <a:latin typeface="Verdana" charset="0"/>
              </a:rPr>
              <a:t>nd</a:t>
            </a:r>
            <a:r>
              <a:rPr lang="en-US" altLang="ja-JP" sz="1800">
                <a:solidFill>
                  <a:srgbClr val="000000"/>
                </a:solidFill>
                <a:latin typeface="Verdana" charset="0"/>
              </a:rPr>
              <a:t> law of motion for each atom, 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latin typeface="Verdana" charset="0"/>
              </a:rPr>
              <a:t>		to get new coordinates and velocities</a:t>
            </a: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r>
              <a:rPr lang="en-US" sz="1800">
                <a:solidFill>
                  <a:schemeClr val="accent2"/>
                </a:solidFill>
                <a:latin typeface="Verdana" charset="0"/>
              </a:rPr>
              <a:t>		</a:t>
            </a:r>
            <a:r>
              <a:rPr lang="en-US" sz="1800">
                <a:solidFill>
                  <a:srgbClr val="000000"/>
                </a:solidFill>
                <a:latin typeface="Verdana" charset="0"/>
              </a:rPr>
              <a:t>Store coordinates</a:t>
            </a: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/>
            <a:r>
              <a:rPr lang="en-US" sz="1800">
                <a:solidFill>
                  <a:schemeClr val="accent2"/>
                </a:solidFill>
                <a:latin typeface="Verdana" charset="0"/>
              </a:rPr>
              <a:t>Stop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209800" y="2362200"/>
          <a:ext cx="35814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3" imgW="1574800" imgH="393700" progId="Equation.3">
                  <p:embed/>
                </p:oleObj>
              </mc:Choice>
              <mc:Fallback>
                <p:oleObj name="Equation" r:id="rId3" imgW="15748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35814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Oval 8"/>
          <p:cNvSpPr>
            <a:spLocks noChangeArrowheads="1"/>
          </p:cNvSpPr>
          <p:nvPr/>
        </p:nvSpPr>
        <p:spPr bwMode="auto">
          <a:xfrm>
            <a:off x="1905000" y="21336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9700" name="Oval 9"/>
          <p:cNvSpPr>
            <a:spLocks noChangeArrowheads="1"/>
          </p:cNvSpPr>
          <p:nvPr/>
        </p:nvSpPr>
        <p:spPr bwMode="auto">
          <a:xfrm>
            <a:off x="1905000" y="35052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9701" name="Oval 10"/>
          <p:cNvSpPr>
            <a:spLocks noChangeArrowheads="1"/>
          </p:cNvSpPr>
          <p:nvPr/>
        </p:nvSpPr>
        <p:spPr bwMode="auto">
          <a:xfrm>
            <a:off x="1905000" y="51054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9702" name="Oval 11"/>
          <p:cNvSpPr>
            <a:spLocks noChangeAspect="1" noChangeArrowheads="1"/>
          </p:cNvSpPr>
          <p:nvPr/>
        </p:nvSpPr>
        <p:spPr bwMode="auto">
          <a:xfrm>
            <a:off x="457200" y="1524000"/>
            <a:ext cx="119063" cy="1190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9703" name="Oval 12"/>
          <p:cNvSpPr>
            <a:spLocks noChangeAspect="1" noChangeArrowheads="1"/>
          </p:cNvSpPr>
          <p:nvPr/>
        </p:nvSpPr>
        <p:spPr bwMode="auto">
          <a:xfrm>
            <a:off x="457200" y="5943600"/>
            <a:ext cx="119063" cy="1190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graphicFrame>
        <p:nvGraphicFramePr>
          <p:cNvPr id="29704" name="Object 3"/>
          <p:cNvGraphicFramePr>
            <a:graphicFrameLocks noChangeAspect="1"/>
          </p:cNvGraphicFramePr>
          <p:nvPr/>
        </p:nvGraphicFramePr>
        <p:xfrm>
          <a:off x="3048000" y="3962400"/>
          <a:ext cx="23622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quation" r:id="rId5" imgW="863225" imgH="304668" progId="Equation.3">
                  <p:embed/>
                </p:oleObj>
              </mc:Choice>
              <mc:Fallback>
                <p:oleObj name="Equation" r:id="rId5" imgW="863225" imgH="30466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62400"/>
                        <a:ext cx="23622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 Box 17"/>
          <p:cNvSpPr txBox="1">
            <a:spLocks noChangeArrowheads="1"/>
          </p:cNvSpPr>
          <p:nvPr/>
        </p:nvSpPr>
        <p:spPr bwMode="auto">
          <a:xfrm>
            <a:off x="6400800" y="2093913"/>
            <a:ext cx="2076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X: cartesian vector</a:t>
            </a:r>
          </a:p>
          <a:p>
            <a:pPr eaLnBrk="1" hangingPunct="1"/>
            <a:r>
              <a:rPr lang="en-US" sz="1800" i="1">
                <a:latin typeface="Verdana" charset="0"/>
              </a:rPr>
              <a:t>    of the system</a:t>
            </a:r>
          </a:p>
        </p:txBody>
      </p:sp>
      <p:sp>
        <p:nvSpPr>
          <p:cNvPr id="29706" name="Text Box 18"/>
          <p:cNvSpPr txBox="1">
            <a:spLocks noChangeArrowheads="1"/>
          </p:cNvSpPr>
          <p:nvPr/>
        </p:nvSpPr>
        <p:spPr bwMode="auto">
          <a:xfrm>
            <a:off x="5880100" y="3962400"/>
            <a:ext cx="25971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M diagonal mass matrix</a:t>
            </a:r>
          </a:p>
          <a:p>
            <a:pPr eaLnBrk="1" hangingPunct="1"/>
            <a:r>
              <a:rPr lang="en-US" b="1" i="1">
                <a:latin typeface="Verdana" charset="0"/>
              </a:rPr>
              <a:t>..</a:t>
            </a:r>
            <a:r>
              <a:rPr lang="en-US" sz="1800" i="1">
                <a:latin typeface="Verdana" charset="0"/>
              </a:rPr>
              <a:t> means second order</a:t>
            </a:r>
          </a:p>
          <a:p>
            <a:pPr eaLnBrk="1" hangingPunct="1"/>
            <a:r>
              <a:rPr lang="en-US" sz="1800" i="1">
                <a:latin typeface="Verdana" charset="0"/>
              </a:rPr>
              <a:t>   differentiation with</a:t>
            </a:r>
          </a:p>
          <a:p>
            <a:pPr eaLnBrk="1" hangingPunct="1"/>
            <a:r>
              <a:rPr lang="en-US" sz="1800" i="1">
                <a:latin typeface="Verdana" charset="0"/>
              </a:rPr>
              <a:t>   respect to time</a:t>
            </a:r>
          </a:p>
        </p:txBody>
      </p:sp>
      <p:sp>
        <p:nvSpPr>
          <p:cNvPr id="29707" name="Text Box 19"/>
          <p:cNvSpPr txBox="1">
            <a:spLocks noChangeArrowheads="1"/>
          </p:cNvSpPr>
          <p:nvPr/>
        </p:nvSpPr>
        <p:spPr bwMode="auto">
          <a:xfrm>
            <a:off x="3013075" y="5492750"/>
            <a:ext cx="509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Newton</a:t>
            </a:r>
            <a:r>
              <a:rPr lang="ja-JP" altLang="en-US" sz="1800">
                <a:solidFill>
                  <a:srgbClr val="FF0000"/>
                </a:solidFill>
                <a:latin typeface="Verdana" charset="0"/>
              </a:rPr>
              <a:t>’</a:t>
            </a:r>
            <a:r>
              <a:rPr lang="en-US" altLang="ja-JP" sz="1800">
                <a:solidFill>
                  <a:srgbClr val="FF0000"/>
                </a:solidFill>
                <a:latin typeface="Verdana" charset="0"/>
              </a:rPr>
              <a:t>s equation cannot be solved analytically: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            Use stepwise numerical integration</a:t>
            </a:r>
          </a:p>
        </p:txBody>
      </p:sp>
      <p:sp>
        <p:nvSpPr>
          <p:cNvPr id="29708" name="AutoShape 20"/>
          <p:cNvSpPr>
            <a:spLocks noChangeArrowheads="1"/>
          </p:cNvSpPr>
          <p:nvPr/>
        </p:nvSpPr>
        <p:spPr bwMode="auto">
          <a:xfrm>
            <a:off x="3429000" y="5948363"/>
            <a:ext cx="457200" cy="762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457200" y="438150"/>
            <a:ext cx="8229600" cy="628650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>
              <a:defRPr/>
            </a:pPr>
            <a:r>
              <a:rPr lang="en-US" sz="27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How do we run a MD simulation?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95288"/>
            <a:ext cx="8183563" cy="5572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What the integration algorithm does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2133600"/>
            <a:ext cx="8183563" cy="4187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</a:pPr>
            <a:r>
              <a:rPr lang="en-US" sz="2400" i="1">
                <a:solidFill>
                  <a:schemeClr val="accent2"/>
                </a:solidFill>
                <a:latin typeface="Arial" charset="0"/>
                <a:ea typeface="ヒラギノ角ゴ Pro W3" charset="0"/>
                <a:cs typeface="Arial" charset="0"/>
              </a:rPr>
              <a:t>Advance the system by a small time step Dt during which forces are considered constant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  <a:buFontTx/>
              <a:buNone/>
            </a:pPr>
            <a:endParaRPr lang="en-US" sz="2400" i="1">
              <a:solidFill>
                <a:schemeClr val="accent2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</a:pPr>
            <a:r>
              <a:rPr lang="en-US" sz="2400" i="1">
                <a:solidFill>
                  <a:schemeClr val="accent2"/>
                </a:solidFill>
                <a:latin typeface="Arial" charset="0"/>
                <a:ea typeface="ヒラギノ角ゴ Pro W3" charset="0"/>
                <a:cs typeface="Arial" charset="0"/>
              </a:rPr>
              <a:t>Recalculate forces and velocities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</a:pPr>
            <a:endParaRPr lang="en-US" sz="2400" i="1">
              <a:solidFill>
                <a:schemeClr val="accent2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</a:pPr>
            <a:r>
              <a:rPr lang="en-US" sz="2400" i="1">
                <a:solidFill>
                  <a:schemeClr val="accent2"/>
                </a:solidFill>
                <a:latin typeface="Arial" charset="0"/>
                <a:ea typeface="ヒラギノ角ゴ Pro W3" charset="0"/>
                <a:cs typeface="Arial" charset="0"/>
              </a:rPr>
              <a:t>Repeat the process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  <a:buFontTx/>
              <a:buNone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  <a:buFontTx/>
              <a:buNone/>
            </a:pPr>
            <a:endParaRPr lang="en-US"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  <a:buFontTx/>
              <a:buNone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	</a:t>
            </a:r>
            <a:r>
              <a:rPr lang="en-US" sz="2400">
                <a:latin typeface="Arial" charset="0"/>
                <a:ea typeface="ヒラギノ角ゴ Pro W3" charset="0"/>
                <a:cs typeface="Arial" charset="0"/>
              </a:rPr>
              <a:t>If </a:t>
            </a:r>
            <a:r>
              <a:rPr lang="en-US" sz="2400">
                <a:latin typeface="Symbol" charset="0"/>
                <a:ea typeface="ヒラギノ角ゴ Pro W3" charset="0"/>
                <a:cs typeface="Symbol" charset="0"/>
              </a:rPr>
              <a:t>D</a:t>
            </a:r>
            <a:r>
              <a:rPr lang="en-US" sz="2400">
                <a:latin typeface="Arial" charset="0"/>
                <a:ea typeface="ヒラギノ角ゴ Pro W3" charset="0"/>
                <a:cs typeface="Arial" charset="0"/>
              </a:rPr>
              <a:t>t is small enough, solution is a reasonable approximation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371475"/>
            <a:ext cx="8229600" cy="617538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MD as a tool for minimization</a:t>
            </a:r>
          </a:p>
        </p:txBody>
      </p:sp>
      <p:pic>
        <p:nvPicPr>
          <p:cNvPr id="32770" name="Picture 4" descr="func2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81213"/>
            <a:ext cx="7019925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Line 5"/>
          <p:cNvSpPr>
            <a:spLocks noChangeShapeType="1"/>
          </p:cNvSpPr>
          <p:nvPr/>
        </p:nvSpPr>
        <p:spPr bwMode="auto">
          <a:xfrm flipV="1">
            <a:off x="685800" y="1928813"/>
            <a:ext cx="0" cy="25908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365125" y="1508125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FFCC00"/>
                </a:solidFill>
                <a:latin typeface="Verdana" charset="0"/>
              </a:rPr>
              <a:t>Energy</a:t>
            </a:r>
          </a:p>
        </p:txBody>
      </p:sp>
      <p:sp>
        <p:nvSpPr>
          <p:cNvPr id="32773" name="Line 7"/>
          <p:cNvSpPr>
            <a:spLocks noChangeShapeType="1"/>
          </p:cNvSpPr>
          <p:nvPr/>
        </p:nvSpPr>
        <p:spPr bwMode="auto">
          <a:xfrm flipV="1">
            <a:off x="3200400" y="4824413"/>
            <a:ext cx="4343400" cy="9144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 rot="-510665">
            <a:off x="5851525" y="5241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FFCC00"/>
                </a:solidFill>
                <a:latin typeface="Verdana" charset="0"/>
              </a:rPr>
              <a:t>position</a:t>
            </a: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65125" y="4522788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3366FF"/>
                </a:solidFill>
                <a:latin typeface="Verdana" charset="0"/>
              </a:rPr>
              <a:t>Energy minimization</a:t>
            </a:r>
          </a:p>
          <a:p>
            <a:pPr eaLnBrk="1" hangingPunct="1"/>
            <a:r>
              <a:rPr lang="en-US" sz="1800" b="1" i="1">
                <a:solidFill>
                  <a:srgbClr val="3366FF"/>
                </a:solidFill>
                <a:latin typeface="Verdana" charset="0"/>
              </a:rPr>
              <a:t>stops at local minima</a:t>
            </a: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5830888" y="1874838"/>
            <a:ext cx="2495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00FF00"/>
                </a:solidFill>
                <a:latin typeface="Verdana" charset="0"/>
              </a:rPr>
              <a:t>Molecular dynamics</a:t>
            </a:r>
          </a:p>
          <a:p>
            <a:pPr eaLnBrk="1" hangingPunct="1"/>
            <a:r>
              <a:rPr lang="en-US" sz="1800" b="1" i="1">
                <a:solidFill>
                  <a:srgbClr val="00FF00"/>
                </a:solidFill>
                <a:latin typeface="Verdana" charset="0"/>
              </a:rPr>
              <a:t>uses thermal energy</a:t>
            </a:r>
          </a:p>
          <a:p>
            <a:pPr eaLnBrk="1" hangingPunct="1"/>
            <a:r>
              <a:rPr lang="en-US" sz="1800" b="1" i="1">
                <a:solidFill>
                  <a:srgbClr val="00FF00"/>
                </a:solidFill>
                <a:latin typeface="Verdana" charset="0"/>
              </a:rPr>
              <a:t>to explore the energy</a:t>
            </a:r>
          </a:p>
          <a:p>
            <a:pPr eaLnBrk="1" hangingPunct="1"/>
            <a:r>
              <a:rPr lang="en-US" sz="1800" b="1" i="1">
                <a:solidFill>
                  <a:srgbClr val="00FF00"/>
                </a:solidFill>
                <a:latin typeface="Verdana" charset="0"/>
              </a:rPr>
              <a:t>surface</a:t>
            </a:r>
          </a:p>
        </p:txBody>
      </p:sp>
      <p:sp>
        <p:nvSpPr>
          <p:cNvPr id="32777" name="Text Box 11"/>
          <p:cNvSpPr txBox="1">
            <a:spLocks noChangeArrowheads="1"/>
          </p:cNvSpPr>
          <p:nvPr/>
        </p:nvSpPr>
        <p:spPr bwMode="auto">
          <a:xfrm>
            <a:off x="4479925" y="303212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State A</a:t>
            </a:r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5394325" y="394652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State 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133600" y="414338"/>
            <a:ext cx="46243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latin typeface="+mj-lt"/>
                <a:ea typeface="ヒラギノ角ゴ Pro W3" pitchFamily="-65" charset="-128"/>
                <a:cs typeface="ヒラギノ角ゴ Pro W3" pitchFamily="-65" charset="-128"/>
              </a:rPr>
              <a:t>Crossing energy barriers</a:t>
            </a:r>
          </a:p>
        </p:txBody>
      </p:sp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685800" y="1371600"/>
            <a:ext cx="35052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Freeform 6"/>
          <p:cNvSpPr>
            <a:spLocks/>
          </p:cNvSpPr>
          <p:nvPr/>
        </p:nvSpPr>
        <p:spPr bwMode="auto">
          <a:xfrm>
            <a:off x="685800" y="1663700"/>
            <a:ext cx="3505200" cy="1892300"/>
          </a:xfrm>
          <a:custGeom>
            <a:avLst/>
            <a:gdLst>
              <a:gd name="T0" fmla="*/ 0 w 2208"/>
              <a:gd name="T1" fmla="*/ 2147483647 h 1192"/>
              <a:gd name="T2" fmla="*/ 2147483647 w 2208"/>
              <a:gd name="T3" fmla="*/ 2147483647 h 1192"/>
              <a:gd name="T4" fmla="*/ 2147483647 w 2208"/>
              <a:gd name="T5" fmla="*/ 2147483647 h 1192"/>
              <a:gd name="T6" fmla="*/ 2147483647 w 2208"/>
              <a:gd name="T7" fmla="*/ 2147483647 h 1192"/>
              <a:gd name="T8" fmla="*/ 2147483647 w 2208"/>
              <a:gd name="T9" fmla="*/ 2147483647 h 1192"/>
              <a:gd name="T10" fmla="*/ 2147483647 w 2208"/>
              <a:gd name="T11" fmla="*/ 2147483647 h 1192"/>
              <a:gd name="T12" fmla="*/ 2147483647 w 2208"/>
              <a:gd name="T13" fmla="*/ 2147483647 h 1192"/>
              <a:gd name="T14" fmla="*/ 2147483647 w 2208"/>
              <a:gd name="T15" fmla="*/ 2147483647 h 1192"/>
              <a:gd name="T16" fmla="*/ 2147483647 w 2208"/>
              <a:gd name="T17" fmla="*/ 2147483647 h 1192"/>
              <a:gd name="T18" fmla="*/ 2147483647 w 2208"/>
              <a:gd name="T19" fmla="*/ 2147483647 h 1192"/>
              <a:gd name="T20" fmla="*/ 2147483647 w 2208"/>
              <a:gd name="T21" fmla="*/ 2147483647 h 1192"/>
              <a:gd name="T22" fmla="*/ 2147483647 w 2208"/>
              <a:gd name="T23" fmla="*/ 2147483647 h 1192"/>
              <a:gd name="T24" fmla="*/ 2147483647 w 2208"/>
              <a:gd name="T25" fmla="*/ 2147483647 h 1192"/>
              <a:gd name="T26" fmla="*/ 2147483647 w 2208"/>
              <a:gd name="T27" fmla="*/ 2147483647 h 1192"/>
              <a:gd name="T28" fmla="*/ 2147483647 w 2208"/>
              <a:gd name="T29" fmla="*/ 2147483647 h 1192"/>
              <a:gd name="T30" fmla="*/ 2147483647 w 2208"/>
              <a:gd name="T31" fmla="*/ 2147483647 h 1192"/>
              <a:gd name="T32" fmla="*/ 2147483647 w 2208"/>
              <a:gd name="T33" fmla="*/ 2147483647 h 1192"/>
              <a:gd name="T34" fmla="*/ 2147483647 w 2208"/>
              <a:gd name="T35" fmla="*/ 2147483647 h 1192"/>
              <a:gd name="T36" fmla="*/ 2147483647 w 2208"/>
              <a:gd name="T37" fmla="*/ 2147483647 h 1192"/>
              <a:gd name="T38" fmla="*/ 2147483647 w 2208"/>
              <a:gd name="T39" fmla="*/ 2147483647 h 1192"/>
              <a:gd name="T40" fmla="*/ 2147483647 w 2208"/>
              <a:gd name="T41" fmla="*/ 2147483647 h 1192"/>
              <a:gd name="T42" fmla="*/ 2147483647 w 2208"/>
              <a:gd name="T43" fmla="*/ 2147483647 h 1192"/>
              <a:gd name="T44" fmla="*/ 2147483647 w 2208"/>
              <a:gd name="T45" fmla="*/ 2147483647 h 119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208"/>
              <a:gd name="T70" fmla="*/ 0 h 1192"/>
              <a:gd name="T71" fmla="*/ 2208 w 2208"/>
              <a:gd name="T72" fmla="*/ 1192 h 119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208" h="1192">
                <a:moveTo>
                  <a:pt x="0" y="584"/>
                </a:moveTo>
                <a:cubicBezTo>
                  <a:pt x="36" y="500"/>
                  <a:pt x="72" y="416"/>
                  <a:pt x="96" y="344"/>
                </a:cubicBezTo>
                <a:cubicBezTo>
                  <a:pt x="120" y="272"/>
                  <a:pt x="112" y="208"/>
                  <a:pt x="144" y="152"/>
                </a:cubicBezTo>
                <a:cubicBezTo>
                  <a:pt x="176" y="96"/>
                  <a:pt x="256" y="16"/>
                  <a:pt x="288" y="8"/>
                </a:cubicBezTo>
                <a:cubicBezTo>
                  <a:pt x="320" y="0"/>
                  <a:pt x="320" y="48"/>
                  <a:pt x="336" y="104"/>
                </a:cubicBezTo>
                <a:cubicBezTo>
                  <a:pt x="352" y="160"/>
                  <a:pt x="376" y="272"/>
                  <a:pt x="384" y="344"/>
                </a:cubicBezTo>
                <a:cubicBezTo>
                  <a:pt x="392" y="416"/>
                  <a:pt x="376" y="480"/>
                  <a:pt x="384" y="536"/>
                </a:cubicBezTo>
                <a:cubicBezTo>
                  <a:pt x="392" y="592"/>
                  <a:pt x="400" y="640"/>
                  <a:pt x="432" y="680"/>
                </a:cubicBezTo>
                <a:cubicBezTo>
                  <a:pt x="464" y="720"/>
                  <a:pt x="528" y="776"/>
                  <a:pt x="576" y="776"/>
                </a:cubicBezTo>
                <a:cubicBezTo>
                  <a:pt x="624" y="776"/>
                  <a:pt x="680" y="720"/>
                  <a:pt x="720" y="680"/>
                </a:cubicBezTo>
                <a:cubicBezTo>
                  <a:pt x="760" y="640"/>
                  <a:pt x="776" y="576"/>
                  <a:pt x="816" y="536"/>
                </a:cubicBezTo>
                <a:cubicBezTo>
                  <a:pt x="856" y="496"/>
                  <a:pt x="912" y="432"/>
                  <a:pt x="960" y="440"/>
                </a:cubicBezTo>
                <a:cubicBezTo>
                  <a:pt x="1008" y="448"/>
                  <a:pt x="1072" y="536"/>
                  <a:pt x="1104" y="584"/>
                </a:cubicBezTo>
                <a:cubicBezTo>
                  <a:pt x="1136" y="632"/>
                  <a:pt x="1136" y="672"/>
                  <a:pt x="1152" y="728"/>
                </a:cubicBezTo>
                <a:cubicBezTo>
                  <a:pt x="1168" y="784"/>
                  <a:pt x="1184" y="872"/>
                  <a:pt x="1200" y="920"/>
                </a:cubicBezTo>
                <a:cubicBezTo>
                  <a:pt x="1216" y="968"/>
                  <a:pt x="1208" y="976"/>
                  <a:pt x="1248" y="1016"/>
                </a:cubicBezTo>
                <a:cubicBezTo>
                  <a:pt x="1288" y="1056"/>
                  <a:pt x="1376" y="1136"/>
                  <a:pt x="1440" y="1160"/>
                </a:cubicBezTo>
                <a:cubicBezTo>
                  <a:pt x="1504" y="1184"/>
                  <a:pt x="1576" y="1192"/>
                  <a:pt x="1632" y="1160"/>
                </a:cubicBezTo>
                <a:cubicBezTo>
                  <a:pt x="1688" y="1128"/>
                  <a:pt x="1736" y="1016"/>
                  <a:pt x="1776" y="968"/>
                </a:cubicBezTo>
                <a:cubicBezTo>
                  <a:pt x="1816" y="920"/>
                  <a:pt x="1840" y="912"/>
                  <a:pt x="1872" y="872"/>
                </a:cubicBezTo>
                <a:cubicBezTo>
                  <a:pt x="1904" y="832"/>
                  <a:pt x="1928" y="784"/>
                  <a:pt x="1968" y="728"/>
                </a:cubicBezTo>
                <a:cubicBezTo>
                  <a:pt x="2008" y="672"/>
                  <a:pt x="2072" y="568"/>
                  <a:pt x="2112" y="536"/>
                </a:cubicBezTo>
                <a:cubicBezTo>
                  <a:pt x="2152" y="504"/>
                  <a:pt x="2180" y="520"/>
                  <a:pt x="2208" y="53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Text Box 7"/>
          <p:cNvSpPr txBox="1">
            <a:spLocks noChangeArrowheads="1"/>
          </p:cNvSpPr>
          <p:nvPr/>
        </p:nvSpPr>
        <p:spPr bwMode="auto">
          <a:xfrm>
            <a:off x="1447800" y="2971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3336925" y="33893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33798" name="Line 9"/>
          <p:cNvSpPr>
            <a:spLocks noChangeShapeType="1"/>
          </p:cNvSpPr>
          <p:nvPr/>
        </p:nvSpPr>
        <p:spPr bwMode="auto">
          <a:xfrm>
            <a:off x="2209800" y="2362200"/>
            <a:ext cx="0" cy="533400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2117725" y="19415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I</a:t>
            </a:r>
          </a:p>
        </p:txBody>
      </p:sp>
      <p:sp>
        <p:nvSpPr>
          <p:cNvPr id="33800" name="Text Box 11"/>
          <p:cNvSpPr txBox="1">
            <a:spLocks noChangeArrowheads="1"/>
          </p:cNvSpPr>
          <p:nvPr/>
        </p:nvSpPr>
        <p:spPr bwMode="auto">
          <a:xfrm>
            <a:off x="2270125" y="247173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Symbol" charset="0"/>
              </a:rPr>
              <a:t>D</a:t>
            </a:r>
            <a:r>
              <a:rPr lang="en-US" sz="1800"/>
              <a:t>G</a:t>
            </a:r>
          </a:p>
        </p:txBody>
      </p:sp>
      <p:sp>
        <p:nvSpPr>
          <p:cNvPr id="33801" name="Text Box 12"/>
          <p:cNvSpPr txBox="1">
            <a:spLocks noChangeArrowheads="1"/>
          </p:cNvSpPr>
          <p:nvPr/>
        </p:nvSpPr>
        <p:spPr bwMode="auto">
          <a:xfrm>
            <a:off x="2651125" y="3846513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/>
              <a:t>Position</a:t>
            </a:r>
          </a:p>
        </p:txBody>
      </p:sp>
      <p:sp>
        <p:nvSpPr>
          <p:cNvPr id="33802" name="Text Box 13"/>
          <p:cNvSpPr txBox="1">
            <a:spLocks noChangeArrowheads="1"/>
          </p:cNvSpPr>
          <p:nvPr/>
        </p:nvSpPr>
        <p:spPr bwMode="auto">
          <a:xfrm rot="-5400000">
            <a:off x="10319" y="2074069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/>
              <a:t>Energy</a:t>
            </a:r>
          </a:p>
        </p:txBody>
      </p:sp>
      <p:sp>
        <p:nvSpPr>
          <p:cNvPr id="33803" name="Rectangle 14"/>
          <p:cNvSpPr>
            <a:spLocks noChangeArrowheads="1"/>
          </p:cNvSpPr>
          <p:nvPr/>
        </p:nvSpPr>
        <p:spPr bwMode="auto">
          <a:xfrm>
            <a:off x="4648200" y="1371600"/>
            <a:ext cx="41148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5"/>
          <p:cNvSpPr txBox="1">
            <a:spLocks noChangeArrowheads="1"/>
          </p:cNvSpPr>
          <p:nvPr/>
        </p:nvSpPr>
        <p:spPr bwMode="auto">
          <a:xfrm>
            <a:off x="7985125" y="377031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/>
              <a:t>time</a:t>
            </a:r>
          </a:p>
        </p:txBody>
      </p:sp>
      <p:sp>
        <p:nvSpPr>
          <p:cNvPr id="33805" name="Text Box 17"/>
          <p:cNvSpPr txBox="1">
            <a:spLocks noChangeArrowheads="1"/>
          </p:cNvSpPr>
          <p:nvPr/>
        </p:nvSpPr>
        <p:spPr bwMode="auto">
          <a:xfrm rot="-5400000">
            <a:off x="3831432" y="2112168"/>
            <a:ext cx="1085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/>
              <a:t>Position</a:t>
            </a:r>
          </a:p>
        </p:txBody>
      </p:sp>
      <p:sp>
        <p:nvSpPr>
          <p:cNvPr id="33806" name="Freeform 18"/>
          <p:cNvSpPr>
            <a:spLocks/>
          </p:cNvSpPr>
          <p:nvPr/>
        </p:nvSpPr>
        <p:spPr bwMode="auto">
          <a:xfrm>
            <a:off x="4665663" y="1666875"/>
            <a:ext cx="4102100" cy="1477963"/>
          </a:xfrm>
          <a:custGeom>
            <a:avLst/>
            <a:gdLst>
              <a:gd name="T0" fmla="*/ 2147483647 w 2584"/>
              <a:gd name="T1" fmla="*/ 2147483647 h 931"/>
              <a:gd name="T2" fmla="*/ 2147483647 w 2584"/>
              <a:gd name="T3" fmla="*/ 2147483647 h 931"/>
              <a:gd name="T4" fmla="*/ 2147483647 w 2584"/>
              <a:gd name="T5" fmla="*/ 2147483647 h 931"/>
              <a:gd name="T6" fmla="*/ 2147483647 w 2584"/>
              <a:gd name="T7" fmla="*/ 2147483647 h 931"/>
              <a:gd name="T8" fmla="*/ 2147483647 w 2584"/>
              <a:gd name="T9" fmla="*/ 2147483647 h 931"/>
              <a:gd name="T10" fmla="*/ 2147483647 w 2584"/>
              <a:gd name="T11" fmla="*/ 2147483647 h 931"/>
              <a:gd name="T12" fmla="*/ 2147483647 w 2584"/>
              <a:gd name="T13" fmla="*/ 2147483647 h 931"/>
              <a:gd name="T14" fmla="*/ 2147483647 w 2584"/>
              <a:gd name="T15" fmla="*/ 2147483647 h 931"/>
              <a:gd name="T16" fmla="*/ 2147483647 w 2584"/>
              <a:gd name="T17" fmla="*/ 2147483647 h 931"/>
              <a:gd name="T18" fmla="*/ 2147483647 w 2584"/>
              <a:gd name="T19" fmla="*/ 2147483647 h 931"/>
              <a:gd name="T20" fmla="*/ 2147483647 w 2584"/>
              <a:gd name="T21" fmla="*/ 2147483647 h 931"/>
              <a:gd name="T22" fmla="*/ 2147483647 w 2584"/>
              <a:gd name="T23" fmla="*/ 2147483647 h 931"/>
              <a:gd name="T24" fmla="*/ 2147483647 w 2584"/>
              <a:gd name="T25" fmla="*/ 2147483647 h 931"/>
              <a:gd name="T26" fmla="*/ 2147483647 w 2584"/>
              <a:gd name="T27" fmla="*/ 2147483647 h 931"/>
              <a:gd name="T28" fmla="*/ 2147483647 w 2584"/>
              <a:gd name="T29" fmla="*/ 2147483647 h 931"/>
              <a:gd name="T30" fmla="*/ 2147483647 w 2584"/>
              <a:gd name="T31" fmla="*/ 2147483647 h 931"/>
              <a:gd name="T32" fmla="*/ 2147483647 w 2584"/>
              <a:gd name="T33" fmla="*/ 2147483647 h 931"/>
              <a:gd name="T34" fmla="*/ 2147483647 w 2584"/>
              <a:gd name="T35" fmla="*/ 2147483647 h 931"/>
              <a:gd name="T36" fmla="*/ 2147483647 w 2584"/>
              <a:gd name="T37" fmla="*/ 2147483647 h 931"/>
              <a:gd name="T38" fmla="*/ 2147483647 w 2584"/>
              <a:gd name="T39" fmla="*/ 2147483647 h 931"/>
              <a:gd name="T40" fmla="*/ 2147483647 w 2584"/>
              <a:gd name="T41" fmla="*/ 2147483647 h 931"/>
              <a:gd name="T42" fmla="*/ 2147483647 w 2584"/>
              <a:gd name="T43" fmla="*/ 2147483647 h 931"/>
              <a:gd name="T44" fmla="*/ 2147483647 w 2584"/>
              <a:gd name="T45" fmla="*/ 2147483647 h 931"/>
              <a:gd name="T46" fmla="*/ 2147483647 w 2584"/>
              <a:gd name="T47" fmla="*/ 2147483647 h 931"/>
              <a:gd name="T48" fmla="*/ 2147483647 w 2584"/>
              <a:gd name="T49" fmla="*/ 2147483647 h 931"/>
              <a:gd name="T50" fmla="*/ 2147483647 w 2584"/>
              <a:gd name="T51" fmla="*/ 2147483647 h 931"/>
              <a:gd name="T52" fmla="*/ 2147483647 w 2584"/>
              <a:gd name="T53" fmla="*/ 2147483647 h 931"/>
              <a:gd name="T54" fmla="*/ 2147483647 w 2584"/>
              <a:gd name="T55" fmla="*/ 2147483647 h 931"/>
              <a:gd name="T56" fmla="*/ 2147483647 w 2584"/>
              <a:gd name="T57" fmla="*/ 2147483647 h 931"/>
              <a:gd name="T58" fmla="*/ 2147483647 w 2584"/>
              <a:gd name="T59" fmla="*/ 2147483647 h 931"/>
              <a:gd name="T60" fmla="*/ 2147483647 w 2584"/>
              <a:gd name="T61" fmla="*/ 2147483647 h 931"/>
              <a:gd name="T62" fmla="*/ 2147483647 w 2584"/>
              <a:gd name="T63" fmla="*/ 2147483647 h 931"/>
              <a:gd name="T64" fmla="*/ 2147483647 w 2584"/>
              <a:gd name="T65" fmla="*/ 0 h 931"/>
              <a:gd name="T66" fmla="*/ 2147483647 w 2584"/>
              <a:gd name="T67" fmla="*/ 2147483647 h 931"/>
              <a:gd name="T68" fmla="*/ 2147483647 w 2584"/>
              <a:gd name="T69" fmla="*/ 2147483647 h 931"/>
              <a:gd name="T70" fmla="*/ 2147483647 w 2584"/>
              <a:gd name="T71" fmla="*/ 2147483647 h 931"/>
              <a:gd name="T72" fmla="*/ 2147483647 w 2584"/>
              <a:gd name="T73" fmla="*/ 2147483647 h 931"/>
              <a:gd name="T74" fmla="*/ 2147483647 w 2584"/>
              <a:gd name="T75" fmla="*/ 2147483647 h 931"/>
              <a:gd name="T76" fmla="*/ 2147483647 w 2584"/>
              <a:gd name="T77" fmla="*/ 2147483647 h 931"/>
              <a:gd name="T78" fmla="*/ 2147483647 w 2584"/>
              <a:gd name="T79" fmla="*/ 2147483647 h 931"/>
              <a:gd name="T80" fmla="*/ 2147483647 w 2584"/>
              <a:gd name="T81" fmla="*/ 2147483647 h 931"/>
              <a:gd name="T82" fmla="*/ 2147483647 w 2584"/>
              <a:gd name="T83" fmla="*/ 2147483647 h 931"/>
              <a:gd name="T84" fmla="*/ 2147483647 w 2584"/>
              <a:gd name="T85" fmla="*/ 2147483647 h 93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584"/>
              <a:gd name="T130" fmla="*/ 0 h 931"/>
              <a:gd name="T131" fmla="*/ 2584 w 2584"/>
              <a:gd name="T132" fmla="*/ 931 h 93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584" h="931">
                <a:moveTo>
                  <a:pt x="0" y="839"/>
                </a:moveTo>
                <a:cubicBezTo>
                  <a:pt x="6" y="807"/>
                  <a:pt x="10" y="788"/>
                  <a:pt x="38" y="770"/>
                </a:cubicBezTo>
                <a:cubicBezTo>
                  <a:pt x="40" y="764"/>
                  <a:pt x="40" y="748"/>
                  <a:pt x="43" y="753"/>
                </a:cubicBezTo>
                <a:cubicBezTo>
                  <a:pt x="61" y="789"/>
                  <a:pt x="46" y="826"/>
                  <a:pt x="81" y="850"/>
                </a:cubicBezTo>
                <a:cubicBezTo>
                  <a:pt x="97" y="848"/>
                  <a:pt x="114" y="851"/>
                  <a:pt x="129" y="845"/>
                </a:cubicBezTo>
                <a:cubicBezTo>
                  <a:pt x="134" y="843"/>
                  <a:pt x="134" y="835"/>
                  <a:pt x="135" y="829"/>
                </a:cubicBezTo>
                <a:cubicBezTo>
                  <a:pt x="142" y="790"/>
                  <a:pt x="140" y="764"/>
                  <a:pt x="162" y="732"/>
                </a:cubicBezTo>
                <a:cubicBezTo>
                  <a:pt x="171" y="734"/>
                  <a:pt x="183" y="731"/>
                  <a:pt x="189" y="737"/>
                </a:cubicBezTo>
                <a:cubicBezTo>
                  <a:pt x="195" y="743"/>
                  <a:pt x="191" y="755"/>
                  <a:pt x="194" y="764"/>
                </a:cubicBezTo>
                <a:cubicBezTo>
                  <a:pt x="200" y="781"/>
                  <a:pt x="209" y="796"/>
                  <a:pt x="216" y="813"/>
                </a:cubicBezTo>
                <a:cubicBezTo>
                  <a:pt x="220" y="847"/>
                  <a:pt x="218" y="876"/>
                  <a:pt x="237" y="904"/>
                </a:cubicBezTo>
                <a:cubicBezTo>
                  <a:pt x="267" y="865"/>
                  <a:pt x="265" y="824"/>
                  <a:pt x="291" y="786"/>
                </a:cubicBezTo>
                <a:cubicBezTo>
                  <a:pt x="297" y="766"/>
                  <a:pt x="311" y="761"/>
                  <a:pt x="323" y="743"/>
                </a:cubicBezTo>
                <a:cubicBezTo>
                  <a:pt x="347" y="778"/>
                  <a:pt x="352" y="805"/>
                  <a:pt x="366" y="845"/>
                </a:cubicBezTo>
                <a:cubicBezTo>
                  <a:pt x="373" y="867"/>
                  <a:pt x="370" y="881"/>
                  <a:pt x="393" y="888"/>
                </a:cubicBezTo>
                <a:cubicBezTo>
                  <a:pt x="407" y="874"/>
                  <a:pt x="426" y="857"/>
                  <a:pt x="436" y="839"/>
                </a:cubicBezTo>
                <a:cubicBezTo>
                  <a:pt x="447" y="820"/>
                  <a:pt x="447" y="795"/>
                  <a:pt x="458" y="775"/>
                </a:cubicBezTo>
                <a:cubicBezTo>
                  <a:pt x="460" y="768"/>
                  <a:pt x="455" y="753"/>
                  <a:pt x="463" y="753"/>
                </a:cubicBezTo>
                <a:cubicBezTo>
                  <a:pt x="472" y="753"/>
                  <a:pt x="473" y="768"/>
                  <a:pt x="479" y="775"/>
                </a:cubicBezTo>
                <a:cubicBezTo>
                  <a:pt x="498" y="798"/>
                  <a:pt x="521" y="811"/>
                  <a:pt x="549" y="818"/>
                </a:cubicBezTo>
                <a:cubicBezTo>
                  <a:pt x="560" y="816"/>
                  <a:pt x="573" y="819"/>
                  <a:pt x="582" y="813"/>
                </a:cubicBezTo>
                <a:cubicBezTo>
                  <a:pt x="589" y="809"/>
                  <a:pt x="588" y="784"/>
                  <a:pt x="592" y="791"/>
                </a:cubicBezTo>
                <a:cubicBezTo>
                  <a:pt x="605" y="810"/>
                  <a:pt x="604" y="857"/>
                  <a:pt x="625" y="888"/>
                </a:cubicBezTo>
                <a:cubicBezTo>
                  <a:pt x="632" y="909"/>
                  <a:pt x="639" y="918"/>
                  <a:pt x="657" y="931"/>
                </a:cubicBezTo>
                <a:cubicBezTo>
                  <a:pt x="722" y="924"/>
                  <a:pt x="705" y="931"/>
                  <a:pt x="727" y="877"/>
                </a:cubicBezTo>
                <a:cubicBezTo>
                  <a:pt x="731" y="846"/>
                  <a:pt x="739" y="825"/>
                  <a:pt x="748" y="796"/>
                </a:cubicBezTo>
                <a:cubicBezTo>
                  <a:pt x="750" y="773"/>
                  <a:pt x="749" y="749"/>
                  <a:pt x="754" y="726"/>
                </a:cubicBezTo>
                <a:cubicBezTo>
                  <a:pt x="756" y="719"/>
                  <a:pt x="757" y="741"/>
                  <a:pt x="759" y="748"/>
                </a:cubicBezTo>
                <a:cubicBezTo>
                  <a:pt x="762" y="757"/>
                  <a:pt x="766" y="766"/>
                  <a:pt x="770" y="775"/>
                </a:cubicBezTo>
                <a:cubicBezTo>
                  <a:pt x="786" y="808"/>
                  <a:pt x="811" y="832"/>
                  <a:pt x="824" y="866"/>
                </a:cubicBezTo>
                <a:cubicBezTo>
                  <a:pt x="865" y="853"/>
                  <a:pt x="866" y="783"/>
                  <a:pt x="888" y="748"/>
                </a:cubicBezTo>
                <a:cubicBezTo>
                  <a:pt x="909" y="762"/>
                  <a:pt x="911" y="776"/>
                  <a:pt x="926" y="796"/>
                </a:cubicBezTo>
                <a:cubicBezTo>
                  <a:pt x="937" y="836"/>
                  <a:pt x="940" y="831"/>
                  <a:pt x="958" y="802"/>
                </a:cubicBezTo>
                <a:cubicBezTo>
                  <a:pt x="973" y="778"/>
                  <a:pt x="983" y="765"/>
                  <a:pt x="991" y="737"/>
                </a:cubicBezTo>
                <a:cubicBezTo>
                  <a:pt x="984" y="841"/>
                  <a:pt x="963" y="827"/>
                  <a:pt x="1023" y="813"/>
                </a:cubicBezTo>
                <a:cubicBezTo>
                  <a:pt x="1033" y="780"/>
                  <a:pt x="1047" y="750"/>
                  <a:pt x="1055" y="716"/>
                </a:cubicBezTo>
                <a:cubicBezTo>
                  <a:pt x="1069" y="737"/>
                  <a:pt x="1075" y="802"/>
                  <a:pt x="1082" y="807"/>
                </a:cubicBezTo>
                <a:cubicBezTo>
                  <a:pt x="1104" y="822"/>
                  <a:pt x="1126" y="823"/>
                  <a:pt x="1152" y="829"/>
                </a:cubicBezTo>
                <a:cubicBezTo>
                  <a:pt x="1170" y="847"/>
                  <a:pt x="1173" y="876"/>
                  <a:pt x="1185" y="845"/>
                </a:cubicBezTo>
                <a:cubicBezTo>
                  <a:pt x="1201" y="685"/>
                  <a:pt x="1202" y="526"/>
                  <a:pt x="1211" y="366"/>
                </a:cubicBezTo>
                <a:cubicBezTo>
                  <a:pt x="1214" y="317"/>
                  <a:pt x="1235" y="217"/>
                  <a:pt x="1271" y="183"/>
                </a:cubicBezTo>
                <a:cubicBezTo>
                  <a:pt x="1280" y="154"/>
                  <a:pt x="1290" y="156"/>
                  <a:pt x="1319" y="161"/>
                </a:cubicBezTo>
                <a:cubicBezTo>
                  <a:pt x="1320" y="176"/>
                  <a:pt x="1312" y="264"/>
                  <a:pt x="1341" y="220"/>
                </a:cubicBezTo>
                <a:cubicBezTo>
                  <a:pt x="1346" y="198"/>
                  <a:pt x="1352" y="178"/>
                  <a:pt x="1357" y="156"/>
                </a:cubicBezTo>
                <a:cubicBezTo>
                  <a:pt x="1393" y="167"/>
                  <a:pt x="1354" y="151"/>
                  <a:pt x="1384" y="177"/>
                </a:cubicBezTo>
                <a:cubicBezTo>
                  <a:pt x="1433" y="219"/>
                  <a:pt x="1372" y="142"/>
                  <a:pt x="1432" y="215"/>
                </a:cubicBezTo>
                <a:cubicBezTo>
                  <a:pt x="1470" y="261"/>
                  <a:pt x="1437" y="235"/>
                  <a:pt x="1470" y="258"/>
                </a:cubicBezTo>
                <a:cubicBezTo>
                  <a:pt x="1475" y="254"/>
                  <a:pt x="1483" y="253"/>
                  <a:pt x="1486" y="247"/>
                </a:cubicBezTo>
                <a:cubicBezTo>
                  <a:pt x="1505" y="203"/>
                  <a:pt x="1521" y="118"/>
                  <a:pt x="1529" y="70"/>
                </a:cubicBezTo>
                <a:cubicBezTo>
                  <a:pt x="1531" y="88"/>
                  <a:pt x="1539" y="106"/>
                  <a:pt x="1540" y="124"/>
                </a:cubicBezTo>
                <a:cubicBezTo>
                  <a:pt x="1551" y="259"/>
                  <a:pt x="1506" y="231"/>
                  <a:pt x="1572" y="258"/>
                </a:cubicBezTo>
                <a:cubicBezTo>
                  <a:pt x="1600" y="249"/>
                  <a:pt x="1602" y="218"/>
                  <a:pt x="1615" y="194"/>
                </a:cubicBezTo>
                <a:cubicBezTo>
                  <a:pt x="1617" y="212"/>
                  <a:pt x="1618" y="230"/>
                  <a:pt x="1621" y="247"/>
                </a:cubicBezTo>
                <a:cubicBezTo>
                  <a:pt x="1623" y="258"/>
                  <a:pt x="1631" y="280"/>
                  <a:pt x="1631" y="280"/>
                </a:cubicBezTo>
                <a:cubicBezTo>
                  <a:pt x="1657" y="262"/>
                  <a:pt x="1663" y="224"/>
                  <a:pt x="1669" y="194"/>
                </a:cubicBezTo>
                <a:cubicBezTo>
                  <a:pt x="1673" y="174"/>
                  <a:pt x="1680" y="134"/>
                  <a:pt x="1680" y="134"/>
                </a:cubicBezTo>
                <a:cubicBezTo>
                  <a:pt x="1711" y="177"/>
                  <a:pt x="1736" y="225"/>
                  <a:pt x="1766" y="269"/>
                </a:cubicBezTo>
                <a:cubicBezTo>
                  <a:pt x="1789" y="253"/>
                  <a:pt x="1805" y="231"/>
                  <a:pt x="1814" y="204"/>
                </a:cubicBezTo>
                <a:cubicBezTo>
                  <a:pt x="1820" y="185"/>
                  <a:pt x="1830" y="145"/>
                  <a:pt x="1830" y="145"/>
                </a:cubicBezTo>
                <a:cubicBezTo>
                  <a:pt x="1858" y="190"/>
                  <a:pt x="1849" y="240"/>
                  <a:pt x="1857" y="140"/>
                </a:cubicBezTo>
                <a:cubicBezTo>
                  <a:pt x="1860" y="180"/>
                  <a:pt x="1860" y="216"/>
                  <a:pt x="1874" y="253"/>
                </a:cubicBezTo>
                <a:cubicBezTo>
                  <a:pt x="1905" y="240"/>
                  <a:pt x="1937" y="232"/>
                  <a:pt x="1970" y="226"/>
                </a:cubicBezTo>
                <a:cubicBezTo>
                  <a:pt x="1981" y="210"/>
                  <a:pt x="1987" y="194"/>
                  <a:pt x="1997" y="177"/>
                </a:cubicBezTo>
                <a:cubicBezTo>
                  <a:pt x="2019" y="212"/>
                  <a:pt x="2025" y="260"/>
                  <a:pt x="2035" y="301"/>
                </a:cubicBezTo>
                <a:cubicBezTo>
                  <a:pt x="2055" y="223"/>
                  <a:pt x="2081" y="152"/>
                  <a:pt x="2094" y="70"/>
                </a:cubicBezTo>
                <a:cubicBezTo>
                  <a:pt x="2098" y="47"/>
                  <a:pt x="2105" y="0"/>
                  <a:pt x="2105" y="0"/>
                </a:cubicBezTo>
                <a:cubicBezTo>
                  <a:pt x="2141" y="22"/>
                  <a:pt x="2168" y="83"/>
                  <a:pt x="2180" y="124"/>
                </a:cubicBezTo>
                <a:cubicBezTo>
                  <a:pt x="2186" y="146"/>
                  <a:pt x="2213" y="183"/>
                  <a:pt x="2213" y="183"/>
                </a:cubicBezTo>
                <a:cubicBezTo>
                  <a:pt x="2215" y="192"/>
                  <a:pt x="2217" y="201"/>
                  <a:pt x="2218" y="210"/>
                </a:cubicBezTo>
                <a:cubicBezTo>
                  <a:pt x="2221" y="244"/>
                  <a:pt x="2218" y="278"/>
                  <a:pt x="2223" y="312"/>
                </a:cubicBezTo>
                <a:cubicBezTo>
                  <a:pt x="2224" y="320"/>
                  <a:pt x="2227" y="297"/>
                  <a:pt x="2229" y="290"/>
                </a:cubicBezTo>
                <a:cubicBezTo>
                  <a:pt x="2234" y="272"/>
                  <a:pt x="2241" y="255"/>
                  <a:pt x="2245" y="237"/>
                </a:cubicBezTo>
                <a:cubicBezTo>
                  <a:pt x="2246" y="228"/>
                  <a:pt x="2240" y="131"/>
                  <a:pt x="2272" y="177"/>
                </a:cubicBezTo>
                <a:cubicBezTo>
                  <a:pt x="2281" y="206"/>
                  <a:pt x="2274" y="189"/>
                  <a:pt x="2299" y="226"/>
                </a:cubicBezTo>
                <a:cubicBezTo>
                  <a:pt x="2303" y="231"/>
                  <a:pt x="2310" y="242"/>
                  <a:pt x="2310" y="242"/>
                </a:cubicBezTo>
                <a:cubicBezTo>
                  <a:pt x="2317" y="265"/>
                  <a:pt x="2325" y="265"/>
                  <a:pt x="2347" y="258"/>
                </a:cubicBezTo>
                <a:cubicBezTo>
                  <a:pt x="2356" y="235"/>
                  <a:pt x="2356" y="211"/>
                  <a:pt x="2363" y="188"/>
                </a:cubicBezTo>
                <a:cubicBezTo>
                  <a:pt x="2382" y="200"/>
                  <a:pt x="2394" y="198"/>
                  <a:pt x="2401" y="220"/>
                </a:cubicBezTo>
                <a:cubicBezTo>
                  <a:pt x="2407" y="182"/>
                  <a:pt x="2409" y="180"/>
                  <a:pt x="2444" y="172"/>
                </a:cubicBezTo>
                <a:cubicBezTo>
                  <a:pt x="2449" y="168"/>
                  <a:pt x="2454" y="159"/>
                  <a:pt x="2460" y="161"/>
                </a:cubicBezTo>
                <a:cubicBezTo>
                  <a:pt x="2468" y="164"/>
                  <a:pt x="2468" y="175"/>
                  <a:pt x="2471" y="183"/>
                </a:cubicBezTo>
                <a:cubicBezTo>
                  <a:pt x="2481" y="207"/>
                  <a:pt x="2486" y="233"/>
                  <a:pt x="2493" y="258"/>
                </a:cubicBezTo>
                <a:cubicBezTo>
                  <a:pt x="2501" y="234"/>
                  <a:pt x="2495" y="207"/>
                  <a:pt x="2503" y="183"/>
                </a:cubicBezTo>
                <a:cubicBezTo>
                  <a:pt x="2506" y="174"/>
                  <a:pt x="2502" y="204"/>
                  <a:pt x="2509" y="210"/>
                </a:cubicBezTo>
                <a:cubicBezTo>
                  <a:pt x="2522" y="221"/>
                  <a:pt x="2541" y="215"/>
                  <a:pt x="2557" y="220"/>
                </a:cubicBezTo>
                <a:cubicBezTo>
                  <a:pt x="2562" y="224"/>
                  <a:pt x="2567" y="232"/>
                  <a:pt x="2573" y="231"/>
                </a:cubicBezTo>
                <a:cubicBezTo>
                  <a:pt x="2579" y="230"/>
                  <a:pt x="2584" y="190"/>
                  <a:pt x="2584" y="183"/>
                </a:cubicBezTo>
              </a:path>
            </a:pathLst>
          </a:cu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9"/>
          <p:cNvSpPr>
            <a:spLocks noChangeShapeType="1"/>
          </p:cNvSpPr>
          <p:nvPr/>
        </p:nvSpPr>
        <p:spPr bwMode="auto">
          <a:xfrm>
            <a:off x="4648200" y="2971800"/>
            <a:ext cx="2362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21"/>
          <p:cNvSpPr>
            <a:spLocks noChangeShapeType="1"/>
          </p:cNvSpPr>
          <p:nvPr/>
        </p:nvSpPr>
        <p:spPr bwMode="auto">
          <a:xfrm flipH="1">
            <a:off x="5867400" y="19812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22"/>
          <p:cNvSpPr txBox="1">
            <a:spLocks noChangeArrowheads="1"/>
          </p:cNvSpPr>
          <p:nvPr/>
        </p:nvSpPr>
        <p:spPr bwMode="auto">
          <a:xfrm>
            <a:off x="7086600" y="27432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State A</a:t>
            </a:r>
          </a:p>
        </p:txBody>
      </p:sp>
      <p:sp>
        <p:nvSpPr>
          <p:cNvPr id="33810" name="Text Box 23"/>
          <p:cNvSpPr txBox="1">
            <a:spLocks noChangeArrowheads="1"/>
          </p:cNvSpPr>
          <p:nvPr/>
        </p:nvSpPr>
        <p:spPr bwMode="auto">
          <a:xfrm>
            <a:off x="4724400" y="17526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State B</a:t>
            </a:r>
          </a:p>
        </p:txBody>
      </p:sp>
      <p:sp>
        <p:nvSpPr>
          <p:cNvPr id="33811" name="Freeform 24"/>
          <p:cNvSpPr>
            <a:spLocks/>
          </p:cNvSpPr>
          <p:nvPr/>
        </p:nvSpPr>
        <p:spPr bwMode="auto">
          <a:xfrm>
            <a:off x="1219200" y="1676400"/>
            <a:ext cx="2452688" cy="1778000"/>
          </a:xfrm>
          <a:custGeom>
            <a:avLst/>
            <a:gdLst>
              <a:gd name="T0" fmla="*/ 0 w 1545"/>
              <a:gd name="T1" fmla="*/ 0 h 1120"/>
              <a:gd name="T2" fmla="*/ 2147483647 w 1545"/>
              <a:gd name="T3" fmla="*/ 2147483647 h 1120"/>
              <a:gd name="T4" fmla="*/ 2147483647 w 1545"/>
              <a:gd name="T5" fmla="*/ 2147483647 h 1120"/>
              <a:gd name="T6" fmla="*/ 2147483647 w 1545"/>
              <a:gd name="T7" fmla="*/ 2147483647 h 1120"/>
              <a:gd name="T8" fmla="*/ 2147483647 w 1545"/>
              <a:gd name="T9" fmla="*/ 2147483647 h 1120"/>
              <a:gd name="T10" fmla="*/ 2147483647 w 1545"/>
              <a:gd name="T11" fmla="*/ 2147483647 h 1120"/>
              <a:gd name="T12" fmla="*/ 2147483647 w 1545"/>
              <a:gd name="T13" fmla="*/ 2147483647 h 1120"/>
              <a:gd name="T14" fmla="*/ 2147483647 w 1545"/>
              <a:gd name="T15" fmla="*/ 2147483647 h 1120"/>
              <a:gd name="T16" fmla="*/ 2147483647 w 1545"/>
              <a:gd name="T17" fmla="*/ 2147483647 h 1120"/>
              <a:gd name="T18" fmla="*/ 2147483647 w 1545"/>
              <a:gd name="T19" fmla="*/ 2147483647 h 1120"/>
              <a:gd name="T20" fmla="*/ 2147483647 w 1545"/>
              <a:gd name="T21" fmla="*/ 2147483647 h 1120"/>
              <a:gd name="T22" fmla="*/ 2147483647 w 1545"/>
              <a:gd name="T23" fmla="*/ 2147483647 h 1120"/>
              <a:gd name="T24" fmla="*/ 2147483647 w 1545"/>
              <a:gd name="T25" fmla="*/ 2147483647 h 1120"/>
              <a:gd name="T26" fmla="*/ 2147483647 w 1545"/>
              <a:gd name="T27" fmla="*/ 2147483647 h 1120"/>
              <a:gd name="T28" fmla="*/ 2147483647 w 1545"/>
              <a:gd name="T29" fmla="*/ 2147483647 h 1120"/>
              <a:gd name="T30" fmla="*/ 2147483647 w 1545"/>
              <a:gd name="T31" fmla="*/ 2147483647 h 1120"/>
              <a:gd name="T32" fmla="*/ 2147483647 w 1545"/>
              <a:gd name="T33" fmla="*/ 2147483647 h 1120"/>
              <a:gd name="T34" fmla="*/ 2147483647 w 1545"/>
              <a:gd name="T35" fmla="*/ 2147483647 h 1120"/>
              <a:gd name="T36" fmla="*/ 2147483647 w 1545"/>
              <a:gd name="T37" fmla="*/ 2147483647 h 1120"/>
              <a:gd name="T38" fmla="*/ 2147483647 w 1545"/>
              <a:gd name="T39" fmla="*/ 2147483647 h 1120"/>
              <a:gd name="T40" fmla="*/ 2147483647 w 1545"/>
              <a:gd name="T41" fmla="*/ 2147483647 h 1120"/>
              <a:gd name="T42" fmla="*/ 2147483647 w 1545"/>
              <a:gd name="T43" fmla="*/ 2147483647 h 1120"/>
              <a:gd name="T44" fmla="*/ 2147483647 w 1545"/>
              <a:gd name="T45" fmla="*/ 2147483647 h 1120"/>
              <a:gd name="T46" fmla="*/ 2147483647 w 1545"/>
              <a:gd name="T47" fmla="*/ 2147483647 h 1120"/>
              <a:gd name="T48" fmla="*/ 2147483647 w 1545"/>
              <a:gd name="T49" fmla="*/ 2147483647 h 1120"/>
              <a:gd name="T50" fmla="*/ 2147483647 w 1545"/>
              <a:gd name="T51" fmla="*/ 2147483647 h 1120"/>
              <a:gd name="T52" fmla="*/ 2147483647 w 1545"/>
              <a:gd name="T53" fmla="*/ 2147483647 h 1120"/>
              <a:gd name="T54" fmla="*/ 2147483647 w 1545"/>
              <a:gd name="T55" fmla="*/ 2147483647 h 1120"/>
              <a:gd name="T56" fmla="*/ 2147483647 w 1545"/>
              <a:gd name="T57" fmla="*/ 2147483647 h 1120"/>
              <a:gd name="T58" fmla="*/ 2147483647 w 1545"/>
              <a:gd name="T59" fmla="*/ 2147483647 h 1120"/>
              <a:gd name="T60" fmla="*/ 2147483647 w 1545"/>
              <a:gd name="T61" fmla="*/ 2147483647 h 1120"/>
              <a:gd name="T62" fmla="*/ 2147483647 w 1545"/>
              <a:gd name="T63" fmla="*/ 2147483647 h 1120"/>
              <a:gd name="T64" fmla="*/ 2147483647 w 1545"/>
              <a:gd name="T65" fmla="*/ 2147483647 h 1120"/>
              <a:gd name="T66" fmla="*/ 2147483647 w 1545"/>
              <a:gd name="T67" fmla="*/ 2147483647 h 1120"/>
              <a:gd name="T68" fmla="*/ 2147483647 w 1545"/>
              <a:gd name="T69" fmla="*/ 2147483647 h 1120"/>
              <a:gd name="T70" fmla="*/ 2147483647 w 1545"/>
              <a:gd name="T71" fmla="*/ 2147483647 h 1120"/>
              <a:gd name="T72" fmla="*/ 2147483647 w 1545"/>
              <a:gd name="T73" fmla="*/ 2147483647 h 1120"/>
              <a:gd name="T74" fmla="*/ 2147483647 w 1545"/>
              <a:gd name="T75" fmla="*/ 2147483647 h 1120"/>
              <a:gd name="T76" fmla="*/ 2147483647 w 1545"/>
              <a:gd name="T77" fmla="*/ 2147483647 h 1120"/>
              <a:gd name="T78" fmla="*/ 2147483647 w 1545"/>
              <a:gd name="T79" fmla="*/ 2147483647 h 1120"/>
              <a:gd name="T80" fmla="*/ 2147483647 w 1545"/>
              <a:gd name="T81" fmla="*/ 2147483647 h 1120"/>
              <a:gd name="T82" fmla="*/ 2147483647 w 1545"/>
              <a:gd name="T83" fmla="*/ 2147483647 h 1120"/>
              <a:gd name="T84" fmla="*/ 2147483647 w 1545"/>
              <a:gd name="T85" fmla="*/ 2147483647 h 1120"/>
              <a:gd name="T86" fmla="*/ 2147483647 w 1545"/>
              <a:gd name="T87" fmla="*/ 2147483647 h 1120"/>
              <a:gd name="T88" fmla="*/ 2147483647 w 1545"/>
              <a:gd name="T89" fmla="*/ 2147483647 h 1120"/>
              <a:gd name="T90" fmla="*/ 2147483647 w 1545"/>
              <a:gd name="T91" fmla="*/ 2147483647 h 1120"/>
              <a:gd name="T92" fmla="*/ 2147483647 w 1545"/>
              <a:gd name="T93" fmla="*/ 2147483647 h 1120"/>
              <a:gd name="T94" fmla="*/ 2147483647 w 1545"/>
              <a:gd name="T95" fmla="*/ 2147483647 h 1120"/>
              <a:gd name="T96" fmla="*/ 2147483647 w 1545"/>
              <a:gd name="T97" fmla="*/ 2147483647 h 1120"/>
              <a:gd name="T98" fmla="*/ 2147483647 w 1545"/>
              <a:gd name="T99" fmla="*/ 2147483647 h 1120"/>
              <a:gd name="T100" fmla="*/ 2147483647 w 1545"/>
              <a:gd name="T101" fmla="*/ 2147483647 h 1120"/>
              <a:gd name="T102" fmla="*/ 2147483647 w 1545"/>
              <a:gd name="T103" fmla="*/ 2147483647 h 1120"/>
              <a:gd name="T104" fmla="*/ 2147483647 w 1545"/>
              <a:gd name="T105" fmla="*/ 2147483647 h 112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545"/>
              <a:gd name="T160" fmla="*/ 0 h 1120"/>
              <a:gd name="T161" fmla="*/ 1545 w 1545"/>
              <a:gd name="T162" fmla="*/ 1120 h 112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545" h="1120">
                <a:moveTo>
                  <a:pt x="0" y="0"/>
                </a:moveTo>
                <a:cubicBezTo>
                  <a:pt x="5" y="32"/>
                  <a:pt x="8" y="48"/>
                  <a:pt x="22" y="76"/>
                </a:cubicBezTo>
                <a:cubicBezTo>
                  <a:pt x="27" y="96"/>
                  <a:pt x="33" y="115"/>
                  <a:pt x="38" y="135"/>
                </a:cubicBezTo>
                <a:cubicBezTo>
                  <a:pt x="43" y="194"/>
                  <a:pt x="60" y="255"/>
                  <a:pt x="76" y="312"/>
                </a:cubicBezTo>
                <a:cubicBezTo>
                  <a:pt x="80" y="349"/>
                  <a:pt x="86" y="380"/>
                  <a:pt x="97" y="415"/>
                </a:cubicBezTo>
                <a:cubicBezTo>
                  <a:pt x="103" y="530"/>
                  <a:pt x="83" y="519"/>
                  <a:pt x="156" y="565"/>
                </a:cubicBezTo>
                <a:cubicBezTo>
                  <a:pt x="167" y="624"/>
                  <a:pt x="166" y="694"/>
                  <a:pt x="194" y="748"/>
                </a:cubicBezTo>
                <a:cubicBezTo>
                  <a:pt x="196" y="757"/>
                  <a:pt x="192" y="770"/>
                  <a:pt x="200" y="775"/>
                </a:cubicBezTo>
                <a:cubicBezTo>
                  <a:pt x="207" y="780"/>
                  <a:pt x="217" y="772"/>
                  <a:pt x="226" y="770"/>
                </a:cubicBezTo>
                <a:cubicBezTo>
                  <a:pt x="250" y="764"/>
                  <a:pt x="268" y="750"/>
                  <a:pt x="291" y="743"/>
                </a:cubicBezTo>
                <a:cubicBezTo>
                  <a:pt x="302" y="707"/>
                  <a:pt x="286" y="746"/>
                  <a:pt x="313" y="716"/>
                </a:cubicBezTo>
                <a:cubicBezTo>
                  <a:pt x="336" y="690"/>
                  <a:pt x="341" y="671"/>
                  <a:pt x="372" y="652"/>
                </a:cubicBezTo>
                <a:cubicBezTo>
                  <a:pt x="374" y="646"/>
                  <a:pt x="376" y="641"/>
                  <a:pt x="377" y="635"/>
                </a:cubicBezTo>
                <a:cubicBezTo>
                  <a:pt x="380" y="615"/>
                  <a:pt x="379" y="595"/>
                  <a:pt x="383" y="576"/>
                </a:cubicBezTo>
                <a:cubicBezTo>
                  <a:pt x="385" y="564"/>
                  <a:pt x="395" y="555"/>
                  <a:pt x="399" y="544"/>
                </a:cubicBezTo>
                <a:cubicBezTo>
                  <a:pt x="406" y="508"/>
                  <a:pt x="411" y="508"/>
                  <a:pt x="447" y="501"/>
                </a:cubicBezTo>
                <a:cubicBezTo>
                  <a:pt x="440" y="479"/>
                  <a:pt x="431" y="476"/>
                  <a:pt x="410" y="469"/>
                </a:cubicBezTo>
                <a:cubicBezTo>
                  <a:pt x="404" y="465"/>
                  <a:pt x="396" y="464"/>
                  <a:pt x="393" y="458"/>
                </a:cubicBezTo>
                <a:cubicBezTo>
                  <a:pt x="388" y="446"/>
                  <a:pt x="409" y="434"/>
                  <a:pt x="415" y="431"/>
                </a:cubicBezTo>
                <a:cubicBezTo>
                  <a:pt x="452" y="409"/>
                  <a:pt x="481" y="373"/>
                  <a:pt x="523" y="361"/>
                </a:cubicBezTo>
                <a:cubicBezTo>
                  <a:pt x="566" y="363"/>
                  <a:pt x="609" y="361"/>
                  <a:pt x="652" y="366"/>
                </a:cubicBezTo>
                <a:cubicBezTo>
                  <a:pt x="662" y="367"/>
                  <a:pt x="678" y="389"/>
                  <a:pt x="684" y="393"/>
                </a:cubicBezTo>
                <a:cubicBezTo>
                  <a:pt x="698" y="403"/>
                  <a:pt x="732" y="409"/>
                  <a:pt x="732" y="409"/>
                </a:cubicBezTo>
                <a:cubicBezTo>
                  <a:pt x="750" y="444"/>
                  <a:pt x="745" y="497"/>
                  <a:pt x="786" y="512"/>
                </a:cubicBezTo>
                <a:cubicBezTo>
                  <a:pt x="815" y="552"/>
                  <a:pt x="822" y="578"/>
                  <a:pt x="835" y="625"/>
                </a:cubicBezTo>
                <a:cubicBezTo>
                  <a:pt x="837" y="657"/>
                  <a:pt x="835" y="690"/>
                  <a:pt x="840" y="722"/>
                </a:cubicBezTo>
                <a:cubicBezTo>
                  <a:pt x="842" y="738"/>
                  <a:pt x="857" y="750"/>
                  <a:pt x="862" y="765"/>
                </a:cubicBezTo>
                <a:cubicBezTo>
                  <a:pt x="875" y="803"/>
                  <a:pt x="886" y="843"/>
                  <a:pt x="921" y="867"/>
                </a:cubicBezTo>
                <a:cubicBezTo>
                  <a:pt x="935" y="887"/>
                  <a:pt x="940" y="909"/>
                  <a:pt x="948" y="931"/>
                </a:cubicBezTo>
                <a:cubicBezTo>
                  <a:pt x="958" y="984"/>
                  <a:pt x="980" y="970"/>
                  <a:pt x="1039" y="975"/>
                </a:cubicBezTo>
                <a:cubicBezTo>
                  <a:pt x="1079" y="987"/>
                  <a:pt x="1080" y="1027"/>
                  <a:pt x="1109" y="1050"/>
                </a:cubicBezTo>
                <a:cubicBezTo>
                  <a:pt x="1125" y="1063"/>
                  <a:pt x="1172" y="1068"/>
                  <a:pt x="1195" y="1077"/>
                </a:cubicBezTo>
                <a:cubicBezTo>
                  <a:pt x="1236" y="1071"/>
                  <a:pt x="1279" y="1073"/>
                  <a:pt x="1319" y="1061"/>
                </a:cubicBezTo>
                <a:cubicBezTo>
                  <a:pt x="1389" y="1014"/>
                  <a:pt x="1332" y="1063"/>
                  <a:pt x="1357" y="1018"/>
                </a:cubicBezTo>
                <a:cubicBezTo>
                  <a:pt x="1364" y="1006"/>
                  <a:pt x="1376" y="997"/>
                  <a:pt x="1384" y="985"/>
                </a:cubicBezTo>
                <a:cubicBezTo>
                  <a:pt x="1292" y="964"/>
                  <a:pt x="1405" y="967"/>
                  <a:pt x="1201" y="975"/>
                </a:cubicBezTo>
                <a:cubicBezTo>
                  <a:pt x="1155" y="989"/>
                  <a:pt x="1106" y="974"/>
                  <a:pt x="1061" y="991"/>
                </a:cubicBezTo>
                <a:cubicBezTo>
                  <a:pt x="1030" y="1031"/>
                  <a:pt x="1063" y="1022"/>
                  <a:pt x="1099" y="1028"/>
                </a:cubicBezTo>
                <a:cubicBezTo>
                  <a:pt x="1120" y="1036"/>
                  <a:pt x="1148" y="1058"/>
                  <a:pt x="1169" y="1061"/>
                </a:cubicBezTo>
                <a:cubicBezTo>
                  <a:pt x="1195" y="1065"/>
                  <a:pt x="1222" y="1064"/>
                  <a:pt x="1249" y="1066"/>
                </a:cubicBezTo>
                <a:cubicBezTo>
                  <a:pt x="1276" y="1058"/>
                  <a:pt x="1302" y="1050"/>
                  <a:pt x="1330" y="1045"/>
                </a:cubicBezTo>
                <a:cubicBezTo>
                  <a:pt x="1351" y="1037"/>
                  <a:pt x="1370" y="1036"/>
                  <a:pt x="1389" y="1023"/>
                </a:cubicBezTo>
                <a:cubicBezTo>
                  <a:pt x="1354" y="988"/>
                  <a:pt x="1333" y="949"/>
                  <a:pt x="1282" y="937"/>
                </a:cubicBezTo>
                <a:cubicBezTo>
                  <a:pt x="1278" y="937"/>
                  <a:pt x="1157" y="944"/>
                  <a:pt x="1142" y="948"/>
                </a:cubicBezTo>
                <a:cubicBezTo>
                  <a:pt x="1124" y="953"/>
                  <a:pt x="1114" y="974"/>
                  <a:pt x="1099" y="985"/>
                </a:cubicBezTo>
                <a:cubicBezTo>
                  <a:pt x="1079" y="1000"/>
                  <a:pt x="1055" y="1004"/>
                  <a:pt x="1034" y="1018"/>
                </a:cubicBezTo>
                <a:cubicBezTo>
                  <a:pt x="1015" y="1078"/>
                  <a:pt x="1110" y="1104"/>
                  <a:pt x="1152" y="1120"/>
                </a:cubicBezTo>
                <a:cubicBezTo>
                  <a:pt x="1184" y="1116"/>
                  <a:pt x="1217" y="1117"/>
                  <a:pt x="1249" y="1109"/>
                </a:cubicBezTo>
                <a:cubicBezTo>
                  <a:pt x="1262" y="1106"/>
                  <a:pt x="1275" y="1056"/>
                  <a:pt x="1282" y="1045"/>
                </a:cubicBezTo>
                <a:cubicBezTo>
                  <a:pt x="1323" y="983"/>
                  <a:pt x="1367" y="919"/>
                  <a:pt x="1422" y="867"/>
                </a:cubicBezTo>
                <a:cubicBezTo>
                  <a:pt x="1431" y="839"/>
                  <a:pt x="1446" y="818"/>
                  <a:pt x="1470" y="802"/>
                </a:cubicBezTo>
                <a:cubicBezTo>
                  <a:pt x="1479" y="774"/>
                  <a:pt x="1487" y="769"/>
                  <a:pt x="1513" y="754"/>
                </a:cubicBezTo>
                <a:cubicBezTo>
                  <a:pt x="1520" y="732"/>
                  <a:pt x="1535" y="715"/>
                  <a:pt x="1545" y="695"/>
                </a:cubicBezTo>
              </a:path>
            </a:pathLst>
          </a:custGeom>
          <a:noFill/>
          <a:ln w="190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Text Box 25"/>
          <p:cNvSpPr txBox="1">
            <a:spLocks noChangeArrowheads="1"/>
          </p:cNvSpPr>
          <p:nvPr/>
        </p:nvSpPr>
        <p:spPr bwMode="auto">
          <a:xfrm>
            <a:off x="441325" y="4608513"/>
            <a:ext cx="79406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The actual transition time from A to B is very quick (a few pico seconds).</a:t>
            </a:r>
          </a:p>
          <a:p>
            <a:pPr eaLnBrk="1" hangingPunct="1"/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What takes time is waiting. The average waiting time for going from A to B </a:t>
            </a:r>
          </a:p>
          <a:p>
            <a:pPr eaLnBrk="1" hangingPunct="1"/>
            <a:r>
              <a:rPr lang="en-US" sz="1600">
                <a:latin typeface="Verdana" charset="0"/>
              </a:rPr>
              <a:t>can be expressed as:</a:t>
            </a:r>
          </a:p>
        </p:txBody>
      </p:sp>
      <p:graphicFrame>
        <p:nvGraphicFramePr>
          <p:cNvPr id="33813" name="Object 2"/>
          <p:cNvGraphicFramePr>
            <a:graphicFrameLocks noChangeAspect="1"/>
          </p:cNvGraphicFramePr>
          <p:nvPr/>
        </p:nvGraphicFramePr>
        <p:xfrm>
          <a:off x="2466975" y="5495925"/>
          <a:ext cx="22860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4" imgW="800100" imgH="342900" progId="Equation.3">
                  <p:embed/>
                </p:oleObj>
              </mc:Choice>
              <mc:Fallback>
                <p:oleObj name="Equation" r:id="rId4" imgW="800100" imgH="342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5495925"/>
                        <a:ext cx="22860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55650" y="3675063"/>
            <a:ext cx="1077913" cy="36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038475" y="411163"/>
            <a:ext cx="23733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Simulations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565150" y="1393825"/>
            <a:ext cx="5076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/>
              <a:t>Stochastic simulations: Monte Carlo</a:t>
            </a:r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3509963" y="3484563"/>
            <a:ext cx="11001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i="1"/>
              <a:t>Model</a:t>
            </a:r>
          </a:p>
          <a:p>
            <a:pPr algn="ctr" eaLnBrk="1" hangingPunct="1"/>
            <a:r>
              <a:rPr lang="en-US" i="1"/>
              <a:t>f(x)</a:t>
            </a:r>
          </a:p>
        </p:txBody>
      </p:sp>
      <p:sp>
        <p:nvSpPr>
          <p:cNvPr id="5" name="Rectangle 4"/>
          <p:cNvSpPr/>
          <p:nvPr/>
        </p:nvSpPr>
        <p:spPr>
          <a:xfrm>
            <a:off x="3371850" y="3386138"/>
            <a:ext cx="1376363" cy="10271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2025650" y="2647950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x1</a:t>
            </a:r>
          </a:p>
        </p:txBody>
      </p:sp>
      <p:sp>
        <p:nvSpPr>
          <p:cNvPr id="35847" name="TextBox 6"/>
          <p:cNvSpPr txBox="1">
            <a:spLocks noChangeArrowheads="1"/>
          </p:cNvSpPr>
          <p:nvPr/>
        </p:nvSpPr>
        <p:spPr bwMode="auto">
          <a:xfrm>
            <a:off x="2025650" y="3675063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x2</a:t>
            </a:r>
          </a:p>
        </p:txBody>
      </p:sp>
      <p:sp>
        <p:nvSpPr>
          <p:cNvPr id="35848" name="TextBox 7"/>
          <p:cNvSpPr txBox="1">
            <a:spLocks noChangeArrowheads="1"/>
          </p:cNvSpPr>
          <p:nvPr/>
        </p:nvSpPr>
        <p:spPr bwMode="auto">
          <a:xfrm>
            <a:off x="1974850" y="4540250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….</a:t>
            </a: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2025650" y="5610225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454275" y="3016250"/>
            <a:ext cx="917575" cy="468313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54275" y="3848100"/>
            <a:ext cx="917575" cy="196850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454275" y="4540250"/>
            <a:ext cx="917575" cy="838200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48213" y="3810000"/>
            <a:ext cx="1179512" cy="1588"/>
          </a:xfrm>
          <a:prstGeom prst="line">
            <a:avLst/>
          </a:prstGeom>
          <a:ln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48213" y="4306888"/>
            <a:ext cx="1179512" cy="7937"/>
          </a:xfrm>
          <a:prstGeom prst="line">
            <a:avLst/>
          </a:prstGeom>
          <a:ln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55" name="TextBox 14"/>
          <p:cNvSpPr txBox="1">
            <a:spLocks noChangeArrowheads="1"/>
          </p:cNvSpPr>
          <p:nvPr/>
        </p:nvSpPr>
        <p:spPr bwMode="auto">
          <a:xfrm>
            <a:off x="6350000" y="34909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y1</a:t>
            </a:r>
          </a:p>
        </p:txBody>
      </p:sp>
      <p:sp>
        <p:nvSpPr>
          <p:cNvPr id="35856" name="TextBox 15"/>
          <p:cNvSpPr txBox="1">
            <a:spLocks noChangeArrowheads="1"/>
          </p:cNvSpPr>
          <p:nvPr/>
        </p:nvSpPr>
        <p:spPr bwMode="auto">
          <a:xfrm>
            <a:off x="6350000" y="42291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y2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65150" y="2925763"/>
            <a:ext cx="1409700" cy="158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565150" y="2085975"/>
            <a:ext cx="1268413" cy="839788"/>
          </a:xfrm>
          <a:custGeom>
            <a:avLst/>
            <a:gdLst>
              <a:gd name="connsiteX0" fmla="*/ 0 w 1269891"/>
              <a:gd name="connsiteY0" fmla="*/ 838876 h 838876"/>
              <a:gd name="connsiteX1" fmla="*/ 360586 w 1269891"/>
              <a:gd name="connsiteY1" fmla="*/ 493918 h 838876"/>
              <a:gd name="connsiteX2" fmla="*/ 580074 w 1269891"/>
              <a:gd name="connsiteY2" fmla="*/ 7840 h 838876"/>
              <a:gd name="connsiteX3" fmla="*/ 877949 w 1269891"/>
              <a:gd name="connsiteY3" fmla="*/ 540957 h 838876"/>
              <a:gd name="connsiteX4" fmla="*/ 940660 w 1269891"/>
              <a:gd name="connsiteY4" fmla="*/ 682076 h 838876"/>
              <a:gd name="connsiteX5" fmla="*/ 1269891 w 1269891"/>
              <a:gd name="connsiteY5" fmla="*/ 838876 h 838876"/>
              <a:gd name="connsiteX6" fmla="*/ 1269891 w 1269891"/>
              <a:gd name="connsiteY6" fmla="*/ 838876 h 838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9891" h="838876">
                <a:moveTo>
                  <a:pt x="0" y="838876"/>
                </a:moveTo>
                <a:cubicBezTo>
                  <a:pt x="131953" y="735650"/>
                  <a:pt x="263907" y="632424"/>
                  <a:pt x="360586" y="493918"/>
                </a:cubicBezTo>
                <a:cubicBezTo>
                  <a:pt x="457265" y="355412"/>
                  <a:pt x="493847" y="0"/>
                  <a:pt x="580074" y="7840"/>
                </a:cubicBezTo>
                <a:cubicBezTo>
                  <a:pt x="666301" y="15680"/>
                  <a:pt x="817851" y="428584"/>
                  <a:pt x="877949" y="540957"/>
                </a:cubicBezTo>
                <a:cubicBezTo>
                  <a:pt x="938047" y="653330"/>
                  <a:pt x="875336" y="632423"/>
                  <a:pt x="940660" y="682076"/>
                </a:cubicBezTo>
                <a:cubicBezTo>
                  <a:pt x="1005984" y="731729"/>
                  <a:pt x="1269891" y="838876"/>
                  <a:pt x="1269891" y="838876"/>
                </a:cubicBezTo>
                <a:lnTo>
                  <a:pt x="1269891" y="83887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65150" y="5140325"/>
            <a:ext cx="1268413" cy="838200"/>
          </a:xfrm>
          <a:custGeom>
            <a:avLst/>
            <a:gdLst>
              <a:gd name="connsiteX0" fmla="*/ 0 w 1269891"/>
              <a:gd name="connsiteY0" fmla="*/ 838876 h 838876"/>
              <a:gd name="connsiteX1" fmla="*/ 360586 w 1269891"/>
              <a:gd name="connsiteY1" fmla="*/ 493918 h 838876"/>
              <a:gd name="connsiteX2" fmla="*/ 580074 w 1269891"/>
              <a:gd name="connsiteY2" fmla="*/ 7840 h 838876"/>
              <a:gd name="connsiteX3" fmla="*/ 877949 w 1269891"/>
              <a:gd name="connsiteY3" fmla="*/ 540957 h 838876"/>
              <a:gd name="connsiteX4" fmla="*/ 940660 w 1269891"/>
              <a:gd name="connsiteY4" fmla="*/ 682076 h 838876"/>
              <a:gd name="connsiteX5" fmla="*/ 1269891 w 1269891"/>
              <a:gd name="connsiteY5" fmla="*/ 838876 h 838876"/>
              <a:gd name="connsiteX6" fmla="*/ 1269891 w 1269891"/>
              <a:gd name="connsiteY6" fmla="*/ 838876 h 838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9891" h="838876">
                <a:moveTo>
                  <a:pt x="0" y="838876"/>
                </a:moveTo>
                <a:cubicBezTo>
                  <a:pt x="131953" y="735650"/>
                  <a:pt x="263907" y="632424"/>
                  <a:pt x="360586" y="493918"/>
                </a:cubicBezTo>
                <a:cubicBezTo>
                  <a:pt x="457265" y="355412"/>
                  <a:pt x="493847" y="0"/>
                  <a:pt x="580074" y="7840"/>
                </a:cubicBezTo>
                <a:cubicBezTo>
                  <a:pt x="666301" y="15680"/>
                  <a:pt x="817851" y="428584"/>
                  <a:pt x="877949" y="540957"/>
                </a:cubicBezTo>
                <a:cubicBezTo>
                  <a:pt x="938047" y="653330"/>
                  <a:pt x="875336" y="632423"/>
                  <a:pt x="940660" y="682076"/>
                </a:cubicBezTo>
                <a:cubicBezTo>
                  <a:pt x="1005984" y="731729"/>
                  <a:pt x="1269891" y="838876"/>
                  <a:pt x="1269891" y="838876"/>
                </a:cubicBezTo>
                <a:lnTo>
                  <a:pt x="1269891" y="83887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65150" y="5978525"/>
            <a:ext cx="14097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5150" y="4043363"/>
            <a:ext cx="1409700" cy="158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45338" y="3675063"/>
            <a:ext cx="1409700" cy="158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145338" y="4908550"/>
            <a:ext cx="14097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7196138" y="2641600"/>
            <a:ext cx="1301750" cy="1011238"/>
          </a:xfrm>
          <a:custGeom>
            <a:avLst/>
            <a:gdLst>
              <a:gd name="connsiteX0" fmla="*/ 0 w 1301246"/>
              <a:gd name="connsiteY0" fmla="*/ 1011355 h 1011355"/>
              <a:gd name="connsiteX1" fmla="*/ 423297 w 1301246"/>
              <a:gd name="connsiteY1" fmla="*/ 870236 h 1011355"/>
              <a:gd name="connsiteX2" fmla="*/ 580073 w 1301246"/>
              <a:gd name="connsiteY2" fmla="*/ 556637 h 1011355"/>
              <a:gd name="connsiteX3" fmla="*/ 658462 w 1301246"/>
              <a:gd name="connsiteY3" fmla="*/ 23520 h 1011355"/>
              <a:gd name="connsiteX4" fmla="*/ 736850 w 1301246"/>
              <a:gd name="connsiteY4" fmla="*/ 415518 h 1011355"/>
              <a:gd name="connsiteX5" fmla="*/ 799561 w 1301246"/>
              <a:gd name="connsiteY5" fmla="*/ 838876 h 1011355"/>
              <a:gd name="connsiteX6" fmla="*/ 1066081 w 1301246"/>
              <a:gd name="connsiteY6" fmla="*/ 932955 h 1011355"/>
              <a:gd name="connsiteX7" fmla="*/ 1301246 w 1301246"/>
              <a:gd name="connsiteY7" fmla="*/ 979995 h 1011355"/>
              <a:gd name="connsiteX8" fmla="*/ 1301246 w 1301246"/>
              <a:gd name="connsiteY8" fmla="*/ 979995 h 1011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1246" h="1011355">
                <a:moveTo>
                  <a:pt x="0" y="1011355"/>
                </a:moveTo>
                <a:cubicBezTo>
                  <a:pt x="163309" y="978688"/>
                  <a:pt x="326618" y="946022"/>
                  <a:pt x="423297" y="870236"/>
                </a:cubicBezTo>
                <a:cubicBezTo>
                  <a:pt x="519976" y="794450"/>
                  <a:pt x="540879" y="697756"/>
                  <a:pt x="580073" y="556637"/>
                </a:cubicBezTo>
                <a:cubicBezTo>
                  <a:pt x="619267" y="415518"/>
                  <a:pt x="632333" y="47040"/>
                  <a:pt x="658462" y="23520"/>
                </a:cubicBezTo>
                <a:cubicBezTo>
                  <a:pt x="684591" y="0"/>
                  <a:pt x="713334" y="279625"/>
                  <a:pt x="736850" y="415518"/>
                </a:cubicBezTo>
                <a:cubicBezTo>
                  <a:pt x="760367" y="551411"/>
                  <a:pt x="744689" y="752637"/>
                  <a:pt x="799561" y="838876"/>
                </a:cubicBezTo>
                <a:cubicBezTo>
                  <a:pt x="854433" y="925116"/>
                  <a:pt x="982467" y="909435"/>
                  <a:pt x="1066081" y="932955"/>
                </a:cubicBezTo>
                <a:cubicBezTo>
                  <a:pt x="1149695" y="956475"/>
                  <a:pt x="1301246" y="979995"/>
                  <a:pt x="1301246" y="979995"/>
                </a:cubicBezTo>
                <a:lnTo>
                  <a:pt x="1301246" y="979995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258050" y="4273550"/>
            <a:ext cx="1333500" cy="619125"/>
          </a:xfrm>
          <a:custGeom>
            <a:avLst/>
            <a:gdLst>
              <a:gd name="connsiteX0" fmla="*/ 0 w 1332602"/>
              <a:gd name="connsiteY0" fmla="*/ 619355 h 619355"/>
              <a:gd name="connsiteX1" fmla="*/ 391942 w 1332602"/>
              <a:gd name="connsiteY1" fmla="*/ 478236 h 619355"/>
              <a:gd name="connsiteX2" fmla="*/ 501686 w 1332602"/>
              <a:gd name="connsiteY2" fmla="*/ 70559 h 619355"/>
              <a:gd name="connsiteX3" fmla="*/ 736851 w 1332602"/>
              <a:gd name="connsiteY3" fmla="*/ 54879 h 619355"/>
              <a:gd name="connsiteX4" fmla="*/ 846594 w 1332602"/>
              <a:gd name="connsiteY4" fmla="*/ 384157 h 619355"/>
              <a:gd name="connsiteX5" fmla="*/ 1050404 w 1332602"/>
              <a:gd name="connsiteY5" fmla="*/ 556636 h 619355"/>
              <a:gd name="connsiteX6" fmla="*/ 1332602 w 1332602"/>
              <a:gd name="connsiteY6" fmla="*/ 619355 h 619355"/>
              <a:gd name="connsiteX7" fmla="*/ 1332602 w 1332602"/>
              <a:gd name="connsiteY7" fmla="*/ 619355 h 619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2602" h="619355">
                <a:moveTo>
                  <a:pt x="0" y="619355"/>
                </a:moveTo>
                <a:cubicBezTo>
                  <a:pt x="154164" y="594528"/>
                  <a:pt x="308328" y="569702"/>
                  <a:pt x="391942" y="478236"/>
                </a:cubicBezTo>
                <a:cubicBezTo>
                  <a:pt x="475556" y="386770"/>
                  <a:pt x="444201" y="141119"/>
                  <a:pt x="501686" y="70559"/>
                </a:cubicBezTo>
                <a:cubicBezTo>
                  <a:pt x="559171" y="0"/>
                  <a:pt x="679366" y="2613"/>
                  <a:pt x="736851" y="54879"/>
                </a:cubicBezTo>
                <a:cubicBezTo>
                  <a:pt x="794336" y="107145"/>
                  <a:pt x="794335" y="300531"/>
                  <a:pt x="846594" y="384157"/>
                </a:cubicBezTo>
                <a:cubicBezTo>
                  <a:pt x="898853" y="467783"/>
                  <a:pt x="969403" y="517436"/>
                  <a:pt x="1050404" y="556636"/>
                </a:cubicBezTo>
                <a:cubicBezTo>
                  <a:pt x="1131405" y="595836"/>
                  <a:pt x="1332602" y="619355"/>
                  <a:pt x="1332602" y="619355"/>
                </a:cubicBezTo>
                <a:lnTo>
                  <a:pt x="1332602" y="619355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16038" y="392113"/>
            <a:ext cx="7359650" cy="6842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Monte Carlo: random sampling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9888" y="1255713"/>
            <a:ext cx="83058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600" i="1">
                <a:latin typeface="Arial" charset="0"/>
                <a:ea typeface="ヒラギノ角ゴ Pro W3" charset="0"/>
                <a:cs typeface="Arial" charset="0"/>
              </a:rPr>
              <a:t>A simple example:</a:t>
            </a:r>
          </a:p>
          <a:p>
            <a:pPr eaLnBrk="1" hangingPunct="1">
              <a:buFontTx/>
              <a:buNone/>
            </a:pPr>
            <a:endParaRPr lang="en-US" sz="2600" i="1">
              <a:solidFill>
                <a:schemeClr val="accent2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Evaluate numerically the one-dimensional integral:</a:t>
            </a:r>
          </a:p>
          <a:p>
            <a:pPr eaLnBrk="1" hangingPunct="1">
              <a:buFontTx/>
              <a:buNone/>
            </a:pPr>
            <a:endParaRPr lang="en-US" sz="1800">
              <a:solidFill>
                <a:srgbClr val="000000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1800">
              <a:solidFill>
                <a:srgbClr val="000000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1800">
              <a:solidFill>
                <a:srgbClr val="000000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Instead of using classical quadrature, the integral can be rewritten as</a:t>
            </a:r>
          </a:p>
        </p:txBody>
      </p:sp>
      <p:graphicFrame>
        <p:nvGraphicFramePr>
          <p:cNvPr id="36867" name="Object 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84325" y="2462213"/>
          <a:ext cx="24368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4" imgW="863600" imgH="330200" progId="Equation.3">
                  <p:embed/>
                </p:oleObj>
              </mc:Choice>
              <mc:Fallback>
                <p:oleObj name="Equation" r:id="rId4" imgW="863600" imgH="330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2462213"/>
                        <a:ext cx="24368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84325" y="3833813"/>
          <a:ext cx="36576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Equation" r:id="rId6" imgW="1092200" imgH="254000" progId="Equation.3">
                  <p:embed/>
                </p:oleObj>
              </mc:Choice>
              <mc:Fallback>
                <p:oleObj name="Equation" r:id="rId6" imgW="10922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3833813"/>
                        <a:ext cx="36576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8"/>
          <p:cNvSpPr txBox="1">
            <a:spLocks noChangeArrowheads="1"/>
          </p:cNvSpPr>
          <p:nvPr/>
        </p:nvSpPr>
        <p:spPr bwMode="auto">
          <a:xfrm>
            <a:off x="369888" y="4684713"/>
            <a:ext cx="7280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&lt;f(x)&gt; denotes the unweighted average of f(x) over [a,b], and can be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 determined by evaluating f(x) at a large number of x values randomly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 distributed over [a,b]</a:t>
            </a:r>
          </a:p>
        </p:txBody>
      </p:sp>
      <p:sp>
        <p:nvSpPr>
          <p:cNvPr id="36870" name="Text Box 9"/>
          <p:cNvSpPr txBox="1">
            <a:spLocks noChangeArrowheads="1"/>
          </p:cNvSpPr>
          <p:nvPr/>
        </p:nvSpPr>
        <p:spPr bwMode="auto">
          <a:xfrm>
            <a:off x="3413125" y="5903913"/>
            <a:ext cx="289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FF0000"/>
                </a:solidFill>
                <a:latin typeface="Verdana" charset="0"/>
              </a:rPr>
              <a:t>Monte Carlo method!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461963"/>
            <a:ext cx="8229600" cy="6365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A famous example: Buffon</a:t>
            </a:r>
            <a:r>
              <a:rPr lang="ja-JP" altLang="en-US" sz="2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’</a:t>
            </a:r>
            <a:r>
              <a:rPr lang="en-US" sz="2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s needle problem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5202238" y="2422525"/>
          <a:ext cx="12954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Equation" r:id="rId4" imgW="520700" imgH="393700" progId="Equation.3">
                  <p:embed/>
                </p:oleObj>
              </mc:Choice>
              <mc:Fallback>
                <p:oleObj name="Equation" r:id="rId4" imgW="5207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2422525"/>
                        <a:ext cx="12954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583238" y="3657600"/>
          <a:ext cx="9144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6" imgW="431800" imgH="393700" progId="Equation.3">
                  <p:embed/>
                </p:oleObj>
              </mc:Choice>
              <mc:Fallback>
                <p:oleObj name="Equation" r:id="rId6" imgW="4318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3657600"/>
                        <a:ext cx="9144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713163" y="5183188"/>
          <a:ext cx="10763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8" imgW="546100" imgH="393700" progId="Equation.3">
                  <p:embed/>
                </p:oleObj>
              </mc:Choice>
              <mc:Fallback>
                <p:oleObj name="Equation" r:id="rId8" imgW="5461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5183188"/>
                        <a:ext cx="10763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990600" y="18288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990600" y="22860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990600" y="27432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990600" y="32004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990600" y="36576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Freeform 10"/>
          <p:cNvSpPr>
            <a:spLocks noChangeAspect="1"/>
          </p:cNvSpPr>
          <p:nvPr/>
        </p:nvSpPr>
        <p:spPr bwMode="auto">
          <a:xfrm>
            <a:off x="1600200" y="1752600"/>
            <a:ext cx="274638" cy="290513"/>
          </a:xfrm>
          <a:custGeom>
            <a:avLst/>
            <a:gdLst>
              <a:gd name="T0" fmla="*/ 0 w 608"/>
              <a:gd name="T1" fmla="*/ 2147483647 h 640"/>
              <a:gd name="T2" fmla="*/ 2147483647 w 608"/>
              <a:gd name="T3" fmla="*/ 2147483647 h 640"/>
              <a:gd name="T4" fmla="*/ 2147483647 w 608"/>
              <a:gd name="T5" fmla="*/ 2147483647 h 640"/>
              <a:gd name="T6" fmla="*/ 2147483647 w 608"/>
              <a:gd name="T7" fmla="*/ 2147483647 h 640"/>
              <a:gd name="T8" fmla="*/ 2147483647 w 608"/>
              <a:gd name="T9" fmla="*/ 2147483647 h 640"/>
              <a:gd name="T10" fmla="*/ 2147483647 w 608"/>
              <a:gd name="T11" fmla="*/ 2147483647 h 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640"/>
              <a:gd name="T20" fmla="*/ 608 w 608"/>
              <a:gd name="T21" fmla="*/ 640 h 6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640">
                <a:moveTo>
                  <a:pt x="0" y="640"/>
                </a:moveTo>
                <a:cubicBezTo>
                  <a:pt x="92" y="564"/>
                  <a:pt x="184" y="488"/>
                  <a:pt x="240" y="400"/>
                </a:cubicBezTo>
                <a:cubicBezTo>
                  <a:pt x="296" y="312"/>
                  <a:pt x="280" y="176"/>
                  <a:pt x="336" y="112"/>
                </a:cubicBezTo>
                <a:cubicBezTo>
                  <a:pt x="392" y="48"/>
                  <a:pt x="544" y="0"/>
                  <a:pt x="576" y="16"/>
                </a:cubicBezTo>
                <a:cubicBezTo>
                  <a:pt x="608" y="32"/>
                  <a:pt x="584" y="144"/>
                  <a:pt x="528" y="208"/>
                </a:cubicBezTo>
                <a:cubicBezTo>
                  <a:pt x="472" y="272"/>
                  <a:pt x="356" y="336"/>
                  <a:pt x="240" y="40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Freeform 11"/>
          <p:cNvSpPr>
            <a:spLocks noChangeAspect="1"/>
          </p:cNvSpPr>
          <p:nvPr/>
        </p:nvSpPr>
        <p:spPr bwMode="auto">
          <a:xfrm>
            <a:off x="2057400" y="2362200"/>
            <a:ext cx="274638" cy="290513"/>
          </a:xfrm>
          <a:custGeom>
            <a:avLst/>
            <a:gdLst>
              <a:gd name="T0" fmla="*/ 0 w 608"/>
              <a:gd name="T1" fmla="*/ 2147483647 h 640"/>
              <a:gd name="T2" fmla="*/ 2147483647 w 608"/>
              <a:gd name="T3" fmla="*/ 2147483647 h 640"/>
              <a:gd name="T4" fmla="*/ 2147483647 w 608"/>
              <a:gd name="T5" fmla="*/ 2147483647 h 640"/>
              <a:gd name="T6" fmla="*/ 2147483647 w 608"/>
              <a:gd name="T7" fmla="*/ 2147483647 h 640"/>
              <a:gd name="T8" fmla="*/ 2147483647 w 608"/>
              <a:gd name="T9" fmla="*/ 2147483647 h 640"/>
              <a:gd name="T10" fmla="*/ 2147483647 w 608"/>
              <a:gd name="T11" fmla="*/ 2147483647 h 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640"/>
              <a:gd name="T20" fmla="*/ 608 w 608"/>
              <a:gd name="T21" fmla="*/ 640 h 6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640">
                <a:moveTo>
                  <a:pt x="0" y="640"/>
                </a:moveTo>
                <a:cubicBezTo>
                  <a:pt x="92" y="564"/>
                  <a:pt x="184" y="488"/>
                  <a:pt x="240" y="400"/>
                </a:cubicBezTo>
                <a:cubicBezTo>
                  <a:pt x="296" y="312"/>
                  <a:pt x="280" y="176"/>
                  <a:pt x="336" y="112"/>
                </a:cubicBezTo>
                <a:cubicBezTo>
                  <a:pt x="392" y="48"/>
                  <a:pt x="544" y="0"/>
                  <a:pt x="576" y="16"/>
                </a:cubicBezTo>
                <a:cubicBezTo>
                  <a:pt x="608" y="32"/>
                  <a:pt x="584" y="144"/>
                  <a:pt x="528" y="208"/>
                </a:cubicBezTo>
                <a:cubicBezTo>
                  <a:pt x="472" y="272"/>
                  <a:pt x="356" y="336"/>
                  <a:pt x="240" y="40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Freeform 12"/>
          <p:cNvSpPr>
            <a:spLocks noChangeAspect="1"/>
          </p:cNvSpPr>
          <p:nvPr/>
        </p:nvSpPr>
        <p:spPr bwMode="auto">
          <a:xfrm rot="1863419">
            <a:off x="1219200" y="3048000"/>
            <a:ext cx="274638" cy="290513"/>
          </a:xfrm>
          <a:custGeom>
            <a:avLst/>
            <a:gdLst>
              <a:gd name="T0" fmla="*/ 0 w 608"/>
              <a:gd name="T1" fmla="*/ 2147483647 h 640"/>
              <a:gd name="T2" fmla="*/ 2147483647 w 608"/>
              <a:gd name="T3" fmla="*/ 2147483647 h 640"/>
              <a:gd name="T4" fmla="*/ 2147483647 w 608"/>
              <a:gd name="T5" fmla="*/ 2147483647 h 640"/>
              <a:gd name="T6" fmla="*/ 2147483647 w 608"/>
              <a:gd name="T7" fmla="*/ 2147483647 h 640"/>
              <a:gd name="T8" fmla="*/ 2147483647 w 608"/>
              <a:gd name="T9" fmla="*/ 2147483647 h 640"/>
              <a:gd name="T10" fmla="*/ 2147483647 w 608"/>
              <a:gd name="T11" fmla="*/ 2147483647 h 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640"/>
              <a:gd name="T20" fmla="*/ 608 w 608"/>
              <a:gd name="T21" fmla="*/ 640 h 6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640">
                <a:moveTo>
                  <a:pt x="0" y="640"/>
                </a:moveTo>
                <a:cubicBezTo>
                  <a:pt x="92" y="564"/>
                  <a:pt x="184" y="488"/>
                  <a:pt x="240" y="400"/>
                </a:cubicBezTo>
                <a:cubicBezTo>
                  <a:pt x="296" y="312"/>
                  <a:pt x="280" y="176"/>
                  <a:pt x="336" y="112"/>
                </a:cubicBezTo>
                <a:cubicBezTo>
                  <a:pt x="392" y="48"/>
                  <a:pt x="544" y="0"/>
                  <a:pt x="576" y="16"/>
                </a:cubicBezTo>
                <a:cubicBezTo>
                  <a:pt x="608" y="32"/>
                  <a:pt x="584" y="144"/>
                  <a:pt x="528" y="208"/>
                </a:cubicBezTo>
                <a:cubicBezTo>
                  <a:pt x="472" y="272"/>
                  <a:pt x="356" y="336"/>
                  <a:pt x="240" y="40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Freeform 13"/>
          <p:cNvSpPr>
            <a:spLocks noChangeAspect="1"/>
          </p:cNvSpPr>
          <p:nvPr/>
        </p:nvSpPr>
        <p:spPr bwMode="auto">
          <a:xfrm rot="2286925">
            <a:off x="2438400" y="3276600"/>
            <a:ext cx="274638" cy="290513"/>
          </a:xfrm>
          <a:custGeom>
            <a:avLst/>
            <a:gdLst>
              <a:gd name="T0" fmla="*/ 0 w 608"/>
              <a:gd name="T1" fmla="*/ 2147483647 h 640"/>
              <a:gd name="T2" fmla="*/ 2147483647 w 608"/>
              <a:gd name="T3" fmla="*/ 2147483647 h 640"/>
              <a:gd name="T4" fmla="*/ 2147483647 w 608"/>
              <a:gd name="T5" fmla="*/ 2147483647 h 640"/>
              <a:gd name="T6" fmla="*/ 2147483647 w 608"/>
              <a:gd name="T7" fmla="*/ 2147483647 h 640"/>
              <a:gd name="T8" fmla="*/ 2147483647 w 608"/>
              <a:gd name="T9" fmla="*/ 2147483647 h 640"/>
              <a:gd name="T10" fmla="*/ 2147483647 w 608"/>
              <a:gd name="T11" fmla="*/ 2147483647 h 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640"/>
              <a:gd name="T20" fmla="*/ 608 w 608"/>
              <a:gd name="T21" fmla="*/ 640 h 6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640">
                <a:moveTo>
                  <a:pt x="0" y="640"/>
                </a:moveTo>
                <a:cubicBezTo>
                  <a:pt x="92" y="564"/>
                  <a:pt x="184" y="488"/>
                  <a:pt x="240" y="400"/>
                </a:cubicBezTo>
                <a:cubicBezTo>
                  <a:pt x="296" y="312"/>
                  <a:pt x="280" y="176"/>
                  <a:pt x="336" y="112"/>
                </a:cubicBezTo>
                <a:cubicBezTo>
                  <a:pt x="392" y="48"/>
                  <a:pt x="544" y="0"/>
                  <a:pt x="576" y="16"/>
                </a:cubicBezTo>
                <a:cubicBezTo>
                  <a:pt x="608" y="32"/>
                  <a:pt x="584" y="144"/>
                  <a:pt x="528" y="208"/>
                </a:cubicBezTo>
                <a:cubicBezTo>
                  <a:pt x="472" y="272"/>
                  <a:pt x="356" y="336"/>
                  <a:pt x="240" y="40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Freeform 14"/>
          <p:cNvSpPr>
            <a:spLocks noChangeAspect="1"/>
          </p:cNvSpPr>
          <p:nvPr/>
        </p:nvSpPr>
        <p:spPr bwMode="auto">
          <a:xfrm rot="5023820">
            <a:off x="2827338" y="2125662"/>
            <a:ext cx="274638" cy="290513"/>
          </a:xfrm>
          <a:custGeom>
            <a:avLst/>
            <a:gdLst>
              <a:gd name="T0" fmla="*/ 0 w 608"/>
              <a:gd name="T1" fmla="*/ 2147483647 h 640"/>
              <a:gd name="T2" fmla="*/ 2147483647 w 608"/>
              <a:gd name="T3" fmla="*/ 2147483647 h 640"/>
              <a:gd name="T4" fmla="*/ 2147483647 w 608"/>
              <a:gd name="T5" fmla="*/ 2147483647 h 640"/>
              <a:gd name="T6" fmla="*/ 2147483647 w 608"/>
              <a:gd name="T7" fmla="*/ 2147483647 h 640"/>
              <a:gd name="T8" fmla="*/ 2147483647 w 608"/>
              <a:gd name="T9" fmla="*/ 2147483647 h 640"/>
              <a:gd name="T10" fmla="*/ 2147483647 w 608"/>
              <a:gd name="T11" fmla="*/ 2147483647 h 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640"/>
              <a:gd name="T20" fmla="*/ 608 w 608"/>
              <a:gd name="T21" fmla="*/ 640 h 6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640">
                <a:moveTo>
                  <a:pt x="0" y="640"/>
                </a:moveTo>
                <a:cubicBezTo>
                  <a:pt x="92" y="564"/>
                  <a:pt x="184" y="488"/>
                  <a:pt x="240" y="400"/>
                </a:cubicBezTo>
                <a:cubicBezTo>
                  <a:pt x="296" y="312"/>
                  <a:pt x="280" y="176"/>
                  <a:pt x="336" y="112"/>
                </a:cubicBezTo>
                <a:cubicBezTo>
                  <a:pt x="392" y="48"/>
                  <a:pt x="544" y="0"/>
                  <a:pt x="576" y="16"/>
                </a:cubicBezTo>
                <a:cubicBezTo>
                  <a:pt x="608" y="32"/>
                  <a:pt x="584" y="144"/>
                  <a:pt x="528" y="208"/>
                </a:cubicBezTo>
                <a:cubicBezTo>
                  <a:pt x="472" y="272"/>
                  <a:pt x="356" y="336"/>
                  <a:pt x="240" y="40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762000" y="1828800"/>
            <a:ext cx="76200" cy="457200"/>
          </a:xfrm>
          <a:prstGeom prst="upDownArrow">
            <a:avLst>
              <a:gd name="adj1" fmla="val 50000"/>
              <a:gd name="adj2" fmla="val 12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81000" y="18288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chemeClr val="accent2"/>
                </a:solidFill>
                <a:latin typeface="Verdana" charset="0"/>
              </a:rPr>
              <a:t>D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3765550" y="1446213"/>
            <a:ext cx="4213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The probability that a needle of length</a:t>
            </a:r>
          </a:p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L overlaps with one of the lines, distant</a:t>
            </a:r>
          </a:p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from each other by D, with L≤D is:</a:t>
            </a:r>
          </a:p>
        </p:txBody>
      </p:sp>
      <p:sp>
        <p:nvSpPr>
          <p:cNvPr id="38930" name="Text Box 20"/>
          <p:cNvSpPr txBox="1">
            <a:spLocks noChangeArrowheads="1"/>
          </p:cNvSpPr>
          <p:nvPr/>
        </p:nvSpPr>
        <p:spPr bwMode="auto">
          <a:xfrm>
            <a:off x="3765550" y="3541713"/>
            <a:ext cx="1241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For L = D</a:t>
            </a:r>
          </a:p>
        </p:txBody>
      </p:sp>
      <p:sp>
        <p:nvSpPr>
          <p:cNvPr id="38931" name="Rectangle 23"/>
          <p:cNvSpPr>
            <a:spLocks noChangeArrowheads="1"/>
          </p:cNvSpPr>
          <p:nvPr/>
        </p:nvSpPr>
        <p:spPr bwMode="auto">
          <a:xfrm>
            <a:off x="381000" y="6019800"/>
            <a:ext cx="82772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100" b="1" i="1">
                <a:cs typeface="Arial" charset="0"/>
              </a:rPr>
              <a:t>Buffon, G. Editor's note concerning a lecture given by Mr. Le Clerc de Buffon to the Royal Academy of Sciences in Paris. </a:t>
            </a:r>
          </a:p>
          <a:p>
            <a:r>
              <a:rPr lang="en-US" sz="1100" b="1" i="1">
                <a:cs typeface="Arial" charset="0"/>
              </a:rPr>
              <a:t>Histoire de l'Acad. Roy. des Sci., pp. 43-45, 1733.</a:t>
            </a:r>
          </a:p>
          <a:p>
            <a:r>
              <a:rPr lang="en-US" sz="1100" b="1" i="1">
                <a:cs typeface="Arial" charset="0"/>
              </a:rPr>
              <a:t>Buffon, G. "Essai d'arithmétique morale." Histoire naturelle, générale er particulière, Supplément 4, 46-123, 1777</a:t>
            </a:r>
          </a:p>
        </p:txBody>
      </p:sp>
      <p:sp>
        <p:nvSpPr>
          <p:cNvPr id="38932" name="AutoShape 24"/>
          <p:cNvSpPr>
            <a:spLocks noChangeArrowheads="1"/>
          </p:cNvSpPr>
          <p:nvPr/>
        </p:nvSpPr>
        <p:spPr bwMode="auto">
          <a:xfrm>
            <a:off x="381000" y="5934075"/>
            <a:ext cx="8277225" cy="685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38933" name="Text Box 25"/>
          <p:cNvSpPr txBox="1">
            <a:spLocks noChangeArrowheads="1"/>
          </p:cNvSpPr>
          <p:nvPr/>
        </p:nvSpPr>
        <p:spPr bwMode="auto">
          <a:xfrm>
            <a:off x="381000" y="4267200"/>
            <a:ext cx="76819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Method to estimate </a:t>
            </a:r>
            <a:r>
              <a:rPr lang="en-US" sz="1800">
                <a:solidFill>
                  <a:srgbClr val="000000"/>
                </a:solidFill>
                <a:latin typeface="Symbol" charset="0"/>
                <a:cs typeface="Symbol" charset="0"/>
              </a:rPr>
              <a:t>p</a:t>
            </a:r>
            <a:r>
              <a:rPr lang="en-US" sz="1800">
                <a:solidFill>
                  <a:srgbClr val="000000"/>
                </a:solidFill>
                <a:cs typeface="Arial" charset="0"/>
              </a:rPr>
              <a:t> numerically:</a:t>
            </a:r>
          </a:p>
          <a:p>
            <a:pPr eaLnBrk="1" hangingPunct="1"/>
            <a:r>
              <a:rPr lang="ja-JP" altLang="en-US" sz="1800">
                <a:solidFill>
                  <a:srgbClr val="000000"/>
                </a:solidFill>
                <a:cs typeface="Arial" charset="0"/>
              </a:rPr>
              <a:t>“</a:t>
            </a:r>
            <a:r>
              <a:rPr lang="en-US" altLang="ja-JP" sz="1800">
                <a:solidFill>
                  <a:srgbClr val="000000"/>
                </a:solidFill>
                <a:cs typeface="Arial" charset="0"/>
              </a:rPr>
              <a:t>Throw</a:t>
            </a:r>
            <a:r>
              <a:rPr lang="ja-JP" altLang="en-US" sz="1800">
                <a:solidFill>
                  <a:srgbClr val="000000"/>
                </a:solidFill>
                <a:cs typeface="Arial" charset="0"/>
              </a:rPr>
              <a:t>”</a:t>
            </a:r>
            <a:r>
              <a:rPr lang="en-US" altLang="ja-JP" sz="1800">
                <a:solidFill>
                  <a:srgbClr val="000000"/>
                </a:solidFill>
                <a:cs typeface="Arial" charset="0"/>
              </a:rPr>
              <a:t> N needles on the floor, find needles that cross one of the line (say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 C of them). An estimate of p is: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2250"/>
            <a:ext cx="8229600" cy="614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Monte Carlo Sampling for protein structure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254250" y="1868488"/>
          <a:ext cx="2895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Equation" r:id="rId4" imgW="1676400" imgH="838200" progId="Equation.3">
                  <p:embed/>
                </p:oleObj>
              </mc:Choice>
              <mc:Fallback>
                <p:oleObj name="Equation" r:id="rId4" imgW="1676400" imgH="838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1868488"/>
                        <a:ext cx="28956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2101850" y="4103688"/>
          <a:ext cx="30480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Equation" r:id="rId6" imgW="1384300" imgH="304800" progId="Equation.3">
                  <p:embed/>
                </p:oleObj>
              </mc:Choice>
              <mc:Fallback>
                <p:oleObj name="Equation" r:id="rId6" imgW="1384300" imgH="304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4103688"/>
                        <a:ext cx="3048000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7870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cs typeface="Arial" charset="0"/>
              </a:rPr>
              <a:t>The probability of finding a protein (biomolecule) with a total energy E(X) is:</a:t>
            </a:r>
          </a:p>
        </p:txBody>
      </p:sp>
      <p:sp>
        <p:nvSpPr>
          <p:cNvPr id="40965" name="AutoShape 8"/>
          <p:cNvSpPr>
            <a:spLocks noChangeArrowheads="1"/>
          </p:cNvSpPr>
          <p:nvPr/>
        </p:nvSpPr>
        <p:spPr bwMode="auto">
          <a:xfrm>
            <a:off x="2911475" y="2630488"/>
            <a:ext cx="2286000" cy="762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5197475" y="2935288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Text Box 10"/>
          <p:cNvSpPr txBox="1">
            <a:spLocks noChangeArrowheads="1"/>
          </p:cNvSpPr>
          <p:nvPr/>
        </p:nvSpPr>
        <p:spPr bwMode="auto">
          <a:xfrm>
            <a:off x="6248400" y="2743200"/>
            <a:ext cx="2149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FF0000"/>
                </a:solidFill>
                <a:cs typeface="Arial" charset="0"/>
              </a:rPr>
              <a:t>Partition function</a:t>
            </a:r>
          </a:p>
        </p:txBody>
      </p:sp>
      <p:sp>
        <p:nvSpPr>
          <p:cNvPr id="40968" name="Text Box 11"/>
          <p:cNvSpPr txBox="1">
            <a:spLocks noChangeArrowheads="1"/>
          </p:cNvSpPr>
          <p:nvPr/>
        </p:nvSpPr>
        <p:spPr bwMode="auto">
          <a:xfrm>
            <a:off x="304800" y="3733800"/>
            <a:ext cx="4894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Estimates of any average quantity of the form:</a:t>
            </a:r>
          </a:p>
        </p:txBody>
      </p:sp>
      <p:sp>
        <p:nvSpPr>
          <p:cNvPr id="40969" name="Text Box 14"/>
          <p:cNvSpPr txBox="1">
            <a:spLocks noChangeArrowheads="1"/>
          </p:cNvSpPr>
          <p:nvPr/>
        </p:nvSpPr>
        <p:spPr bwMode="auto">
          <a:xfrm>
            <a:off x="320675" y="4840288"/>
            <a:ext cx="663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cs typeface="Arial" charset="0"/>
              </a:rPr>
              <a:t>using uniform sampling would therefore be extremely inefficient.</a:t>
            </a:r>
          </a:p>
        </p:txBody>
      </p:sp>
      <p:sp>
        <p:nvSpPr>
          <p:cNvPr id="40970" name="Text Box 15"/>
          <p:cNvSpPr txBox="1">
            <a:spLocks noChangeArrowheads="1"/>
          </p:cNvSpPr>
          <p:nvPr/>
        </p:nvSpPr>
        <p:spPr bwMode="auto">
          <a:xfrm>
            <a:off x="685800" y="5486400"/>
            <a:ext cx="815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Metropolis and coll. developed a method for directly sampling according to the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actual distribution.</a:t>
            </a:r>
          </a:p>
        </p:txBody>
      </p:sp>
      <p:sp>
        <p:nvSpPr>
          <p:cNvPr id="40971" name="Text Box 16"/>
          <p:cNvSpPr txBox="1">
            <a:spLocks noChangeArrowheads="1"/>
          </p:cNvSpPr>
          <p:nvPr/>
        </p:nvSpPr>
        <p:spPr bwMode="auto">
          <a:xfrm>
            <a:off x="412750" y="6262688"/>
            <a:ext cx="7912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200" i="1">
                <a:cs typeface="Arial" charset="0"/>
              </a:rPr>
              <a:t>Metropolis et al. Equation of state calculations by fast computing machines. J. Chem. Phys. 21:1087-1092 (1953)</a:t>
            </a:r>
          </a:p>
        </p:txBody>
      </p:sp>
      <p:sp>
        <p:nvSpPr>
          <p:cNvPr id="40972" name="AutoShape 17"/>
          <p:cNvSpPr>
            <a:spLocks noChangeArrowheads="1"/>
          </p:cNvSpPr>
          <p:nvPr/>
        </p:nvSpPr>
        <p:spPr bwMode="auto">
          <a:xfrm>
            <a:off x="412750" y="6132513"/>
            <a:ext cx="7912100" cy="4572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40973" name="AutoShape 18"/>
          <p:cNvSpPr>
            <a:spLocks noChangeArrowheads="1"/>
          </p:cNvSpPr>
          <p:nvPr/>
        </p:nvSpPr>
        <p:spPr bwMode="auto">
          <a:xfrm>
            <a:off x="152400" y="57150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09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405063" y="1098550"/>
          <a:ext cx="2405062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4" imgW="1739900" imgH="889000" progId="Equation.3">
                  <p:embed/>
                </p:oleObj>
              </mc:Choice>
              <mc:Fallback>
                <p:oleObj name="Equation" r:id="rId4" imgW="1739900" imgH="889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1098550"/>
                        <a:ext cx="2405062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81213" y="2743200"/>
          <a:ext cx="11096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6" imgW="698500" imgH="203200" progId="Equation.3">
                  <p:embed/>
                </p:oleObj>
              </mc:Choice>
              <mc:Fallback>
                <p:oleObj name="Equation" r:id="rId6" imgW="6985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743200"/>
                        <a:ext cx="110966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858963" y="4908550"/>
          <a:ext cx="4953000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8" imgW="2844800" imgH="914400" progId="Equation.3">
                  <p:embed/>
                </p:oleObj>
              </mc:Choice>
              <mc:Fallback>
                <p:oleObj name="Equation" r:id="rId8" imgW="28448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4908550"/>
                        <a:ext cx="4953000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9"/>
          <p:cNvSpPr txBox="1">
            <a:spLocks noChangeArrowheads="1"/>
          </p:cNvSpPr>
          <p:nvPr/>
        </p:nvSpPr>
        <p:spPr bwMode="auto">
          <a:xfrm>
            <a:off x="1293813" y="153035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Let:</a:t>
            </a:r>
          </a:p>
        </p:txBody>
      </p:sp>
      <p:sp>
        <p:nvSpPr>
          <p:cNvPr id="43013" name="Text Box 12"/>
          <p:cNvSpPr txBox="1">
            <a:spLocks noChangeArrowheads="1"/>
          </p:cNvSpPr>
          <p:nvPr/>
        </p:nvSpPr>
        <p:spPr bwMode="auto">
          <a:xfrm>
            <a:off x="1155700" y="2697163"/>
            <a:ext cx="730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And let 			  be the transition probability from state X to state Y.</a:t>
            </a:r>
          </a:p>
        </p:txBody>
      </p:sp>
      <p:sp>
        <p:nvSpPr>
          <p:cNvPr id="43014" name="Text Box 15"/>
          <p:cNvSpPr txBox="1">
            <a:spLocks noChangeArrowheads="1"/>
          </p:cNvSpPr>
          <p:nvPr/>
        </p:nvSpPr>
        <p:spPr bwMode="auto">
          <a:xfrm>
            <a:off x="381000" y="3432175"/>
            <a:ext cx="85502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Let us suppose we carry out a large number of Monte Carlo simulations, such that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the number of points observed in conformation X is proportional to N(X). 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The transition probability must satisfy one obvious condition: it should not destroy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this equilibrium once it is reached. Metropolis proposed to realize this using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the </a:t>
            </a:r>
            <a:r>
              <a:rPr lang="en-US" sz="1800">
                <a:solidFill>
                  <a:srgbClr val="FF0000"/>
                </a:solidFill>
                <a:cs typeface="Arial" charset="0"/>
              </a:rPr>
              <a:t>detailed balance condition</a:t>
            </a:r>
            <a:r>
              <a:rPr lang="en-US" sz="1800">
                <a:solidFill>
                  <a:srgbClr val="000000"/>
                </a:solidFill>
                <a:cs typeface="Arial" charset="0"/>
              </a:rPr>
              <a:t>:</a:t>
            </a:r>
          </a:p>
        </p:txBody>
      </p:sp>
      <p:sp>
        <p:nvSpPr>
          <p:cNvPr id="43015" name="Text Box 18"/>
          <p:cNvSpPr txBox="1">
            <a:spLocks noChangeArrowheads="1"/>
          </p:cNvSpPr>
          <p:nvPr/>
        </p:nvSpPr>
        <p:spPr bwMode="auto">
          <a:xfrm>
            <a:off x="1858963" y="5338763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or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85800" y="222250"/>
            <a:ext cx="8229600" cy="614363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Monte Carlo Sampling for protein structure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7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1360488" y="2057400"/>
          <a:ext cx="5903912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Equation" r:id="rId4" imgW="3733800" imgH="685800" progId="Equation.3">
                  <p:embed/>
                </p:oleObj>
              </mc:Choice>
              <mc:Fallback>
                <p:oleObj name="Equation" r:id="rId4" imgW="3733800" imgH="685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2057400"/>
                        <a:ext cx="5903912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8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1751013" y="5335588"/>
          <a:ext cx="35020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Equation" r:id="rId6" imgW="2146300" imgH="457200" progId="Equation.3">
                  <p:embed/>
                </p:oleObj>
              </mc:Choice>
              <mc:Fallback>
                <p:oleObj name="Equation" r:id="rId6" imgW="21463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5335588"/>
                        <a:ext cx="35020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9" name="Text Box 12"/>
          <p:cNvSpPr txBox="1">
            <a:spLocks noChangeArrowheads="1"/>
          </p:cNvSpPr>
          <p:nvPr/>
        </p:nvSpPr>
        <p:spPr bwMode="auto">
          <a:xfrm>
            <a:off x="381000" y="1295400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There are many choices for the transition probability that satisfy the balance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condition. The choice of Metropolis is:</a:t>
            </a:r>
          </a:p>
        </p:txBody>
      </p:sp>
      <p:sp>
        <p:nvSpPr>
          <p:cNvPr id="45060" name="Text Box 15"/>
          <p:cNvSpPr txBox="1">
            <a:spLocks noChangeArrowheads="1"/>
          </p:cNvSpPr>
          <p:nvPr/>
        </p:nvSpPr>
        <p:spPr bwMode="auto">
          <a:xfrm>
            <a:off x="457200" y="3276600"/>
            <a:ext cx="69564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The Metropolis Monte Carlo algorithm:</a:t>
            </a:r>
          </a:p>
          <a:p>
            <a:pPr eaLnBrk="1" hangingPunct="1"/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	Select a conformation X at random. Compute its energy E(X)</a:t>
            </a: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	Generate a new trial conformation Y. Compute its energy E(Y)</a:t>
            </a: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	Accept the move from X to Y with probability:</a:t>
            </a: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Clr>
                <a:srgbClr val="FF0000"/>
              </a:buClr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	Repeat 2 and 3.</a:t>
            </a:r>
          </a:p>
        </p:txBody>
      </p:sp>
      <p:sp>
        <p:nvSpPr>
          <p:cNvPr id="45061" name="Text Box 18"/>
          <p:cNvSpPr txBox="1">
            <a:spLocks noChangeArrowheads="1"/>
          </p:cNvSpPr>
          <p:nvPr/>
        </p:nvSpPr>
        <p:spPr bwMode="auto">
          <a:xfrm>
            <a:off x="6132513" y="5065713"/>
            <a:ext cx="2560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Pick a random number</a:t>
            </a:r>
          </a:p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RN, uniform in [0,1].</a:t>
            </a:r>
          </a:p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If RN &lt; P, accept the</a:t>
            </a:r>
          </a:p>
          <a:p>
            <a:pPr eaLnBrk="1" hangingPunct="1"/>
            <a:r>
              <a:rPr lang="en-US" sz="1800" i="1">
                <a:solidFill>
                  <a:srgbClr val="000000"/>
                </a:solidFill>
                <a:cs typeface="Arial" charset="0"/>
              </a:rPr>
              <a:t>move.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85800" y="222250"/>
            <a:ext cx="8229600" cy="614363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Monte Carlo Sampling for protein structure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Object 2"/>
          <p:cNvGraphicFramePr>
            <a:graphicFrameLocks noChangeAspect="1"/>
          </p:cNvGraphicFramePr>
          <p:nvPr/>
        </p:nvGraphicFramePr>
        <p:xfrm>
          <a:off x="2286000" y="762000"/>
          <a:ext cx="4840288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Clip" r:id="rId3" imgW="3784600" imgH="4279900" progId="MS_ClipArt_Gallery.2">
                  <p:embed/>
                </p:oleObj>
              </mc:Choice>
              <mc:Fallback>
                <p:oleObj name="Clip" r:id="rId3" imgW="3784600" imgH="42799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alphaModFix amt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762000"/>
                        <a:ext cx="4840288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>
                                <a:alpha val="50195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5943600" y="3810000"/>
            <a:ext cx="121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00"/>
                </a:solidFill>
              </a:rPr>
              <a:t>Material Science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4267200" y="3962400"/>
            <a:ext cx="1338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00"/>
                </a:solidFill>
              </a:rPr>
              <a:t>Chemistry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4165600" y="6172200"/>
            <a:ext cx="113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 b="1">
                <a:solidFill>
                  <a:srgbClr val="000000"/>
                </a:solidFill>
              </a:rPr>
              <a:t>QUANTUM</a:t>
            </a:r>
          </a:p>
          <a:p>
            <a:pPr algn="ctr" eaLnBrk="1" hangingPunct="1"/>
            <a:r>
              <a:rPr lang="en-US" sz="1200" b="1">
                <a:solidFill>
                  <a:srgbClr val="000000"/>
                </a:solidFill>
              </a:rPr>
              <a:t>MECHANICS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4648200" y="59436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886200" y="5334000"/>
            <a:ext cx="1682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400">
                <a:solidFill>
                  <a:srgbClr val="FF0000"/>
                </a:solidFill>
              </a:rPr>
              <a:t>Molecular Mechanics</a:t>
            </a:r>
          </a:p>
          <a:p>
            <a:pPr algn="ctr" eaLnBrk="1" hangingPunct="1"/>
            <a:r>
              <a:rPr lang="en-US" sz="1400">
                <a:solidFill>
                  <a:srgbClr val="FF0000"/>
                </a:solidFill>
              </a:rPr>
              <a:t>Force Fields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2362200" y="304800"/>
            <a:ext cx="4537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b="1">
                <a:solidFill>
                  <a:schemeClr val="accent2"/>
                </a:solidFill>
              </a:rPr>
              <a:t>Hierarchical Simulations</a:t>
            </a: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5334000" y="4495800"/>
            <a:ext cx="106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400">
                <a:solidFill>
                  <a:srgbClr val="000000"/>
                </a:solidFill>
              </a:rPr>
              <a:t>Meso-scale</a:t>
            </a:r>
          </a:p>
          <a:p>
            <a:pPr algn="ctr" eaLnBrk="1" hangingPunct="1"/>
            <a:r>
              <a:rPr lang="en-US" sz="1400">
                <a:solidFill>
                  <a:srgbClr val="000000"/>
                </a:solidFill>
              </a:rPr>
              <a:t>Modeling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4038600" y="4419600"/>
            <a:ext cx="1447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400">
                <a:solidFill>
                  <a:srgbClr val="000000"/>
                </a:solidFill>
              </a:rPr>
              <a:t>Equilibrium</a:t>
            </a:r>
          </a:p>
          <a:p>
            <a:pPr algn="ctr" eaLnBrk="1" hangingPunct="1"/>
            <a:r>
              <a:rPr lang="en-US" sz="1400">
                <a:solidFill>
                  <a:srgbClr val="000000"/>
                </a:solidFill>
              </a:rPr>
              <a:t>&amp; Rate </a:t>
            </a:r>
          </a:p>
          <a:p>
            <a:pPr algn="ctr" eaLnBrk="1" hangingPunct="1"/>
            <a:r>
              <a:rPr lang="en-US" sz="1400">
                <a:solidFill>
                  <a:srgbClr val="000000"/>
                </a:solidFill>
              </a:rPr>
              <a:t>Constants</a:t>
            </a:r>
          </a:p>
          <a:p>
            <a:pPr eaLnBrk="1" hangingPunct="1"/>
            <a:endParaRPr lang="en-US" sz="1400">
              <a:solidFill>
                <a:schemeClr val="hlink"/>
              </a:solidFill>
            </a:endParaRP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2819400" y="44958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400"/>
              <a:t>Molecular </a:t>
            </a:r>
          </a:p>
          <a:p>
            <a:pPr algn="ctr" eaLnBrk="1" hangingPunct="1"/>
            <a:r>
              <a:rPr lang="en-US" sz="1400"/>
              <a:t>Self-Assembly</a:t>
            </a:r>
          </a:p>
        </p:txBody>
      </p:sp>
      <p:sp>
        <p:nvSpPr>
          <p:cNvPr id="19467" name="Rectangle 14"/>
          <p:cNvSpPr>
            <a:spLocks noChangeArrowheads="1"/>
          </p:cNvSpPr>
          <p:nvPr/>
        </p:nvSpPr>
        <p:spPr bwMode="auto">
          <a:xfrm>
            <a:off x="2514600" y="3733800"/>
            <a:ext cx="18288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600" b="1">
              <a:solidFill>
                <a:schemeClr val="hlink"/>
              </a:solidFill>
            </a:endParaRPr>
          </a:p>
          <a:p>
            <a:r>
              <a:rPr lang="en-US" b="1">
                <a:solidFill>
                  <a:srgbClr val="000000"/>
                </a:solidFill>
              </a:rPr>
              <a:t>Biochemistry</a:t>
            </a:r>
          </a:p>
          <a:p>
            <a:endParaRPr lang="en-US" sz="1600" b="1">
              <a:solidFill>
                <a:schemeClr val="hlink"/>
              </a:solidFill>
            </a:endParaRPr>
          </a:p>
        </p:txBody>
      </p:sp>
      <p:sp>
        <p:nvSpPr>
          <p:cNvPr id="19468" name="Rectangle 15"/>
          <p:cNvSpPr>
            <a:spLocks noChangeArrowheads="1"/>
          </p:cNvSpPr>
          <p:nvPr/>
        </p:nvSpPr>
        <p:spPr bwMode="auto">
          <a:xfrm>
            <a:off x="3429000" y="2057400"/>
            <a:ext cx="9636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Organelle</a:t>
            </a:r>
          </a:p>
          <a:p>
            <a:r>
              <a:rPr lang="en-US" sz="1400"/>
              <a:t>Modeling</a:t>
            </a:r>
          </a:p>
          <a:p>
            <a:endParaRPr lang="en-US" sz="1400"/>
          </a:p>
        </p:txBody>
      </p:sp>
      <p:sp>
        <p:nvSpPr>
          <p:cNvPr id="19469" name="Rectangle 16"/>
          <p:cNvSpPr>
            <a:spLocks noChangeArrowheads="1"/>
          </p:cNvSpPr>
          <p:nvPr/>
        </p:nvSpPr>
        <p:spPr bwMode="auto">
          <a:xfrm>
            <a:off x="2438400" y="1752600"/>
            <a:ext cx="1143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Genetic</a:t>
            </a:r>
          </a:p>
          <a:p>
            <a:r>
              <a:rPr lang="en-US" sz="1400"/>
              <a:t>Engineering</a:t>
            </a:r>
          </a:p>
          <a:p>
            <a:endParaRPr lang="en-US" sz="1400"/>
          </a:p>
        </p:txBody>
      </p:sp>
      <p:sp>
        <p:nvSpPr>
          <p:cNvPr id="19470" name="Rectangle 17"/>
          <p:cNvSpPr>
            <a:spLocks noChangeArrowheads="1"/>
          </p:cNvSpPr>
          <p:nvPr/>
        </p:nvSpPr>
        <p:spPr bwMode="auto">
          <a:xfrm>
            <a:off x="2286000" y="3124200"/>
            <a:ext cx="1325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200"/>
          </a:p>
          <a:p>
            <a:r>
              <a:rPr lang="en-US" sz="1200"/>
              <a:t>Pharmaceuticals</a:t>
            </a:r>
          </a:p>
          <a:p>
            <a:endParaRPr lang="en-US" sz="1200"/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4724400" y="2438400"/>
            <a:ext cx="10922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Specialty</a:t>
            </a:r>
          </a:p>
          <a:p>
            <a:r>
              <a:rPr lang="en-US" sz="1400"/>
              <a:t>Chemicals</a:t>
            </a:r>
          </a:p>
          <a:p>
            <a:r>
              <a:rPr lang="en-US" sz="1400"/>
              <a:t>&amp; Catalysts</a:t>
            </a:r>
          </a:p>
          <a:p>
            <a:endParaRPr lang="en-US" sz="1400"/>
          </a:p>
        </p:txBody>
      </p:sp>
      <p:sp>
        <p:nvSpPr>
          <p:cNvPr id="19472" name="Rectangle 19"/>
          <p:cNvSpPr>
            <a:spLocks noChangeArrowheads="1"/>
          </p:cNvSpPr>
          <p:nvPr/>
        </p:nvSpPr>
        <p:spPr bwMode="auto">
          <a:xfrm>
            <a:off x="6172200" y="2743200"/>
            <a:ext cx="6635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Metal </a:t>
            </a:r>
          </a:p>
          <a:p>
            <a:r>
              <a:rPr lang="en-US" sz="1400"/>
              <a:t>Alloys</a:t>
            </a:r>
          </a:p>
          <a:p>
            <a:endParaRPr lang="en-US" sz="1400"/>
          </a:p>
        </p:txBody>
      </p:sp>
      <p:sp>
        <p:nvSpPr>
          <p:cNvPr id="19473" name="Rectangle 20"/>
          <p:cNvSpPr>
            <a:spLocks noChangeArrowheads="1"/>
          </p:cNvSpPr>
          <p:nvPr/>
        </p:nvSpPr>
        <p:spPr bwMode="auto">
          <a:xfrm>
            <a:off x="5105400" y="2133600"/>
            <a:ext cx="9429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>
              <a:solidFill>
                <a:srgbClr val="99CCFF"/>
              </a:solidFill>
            </a:endParaRPr>
          </a:p>
          <a:p>
            <a:r>
              <a:rPr lang="en-US" sz="1400">
                <a:solidFill>
                  <a:srgbClr val="000000"/>
                </a:solidFill>
              </a:rPr>
              <a:t>Ceramics</a:t>
            </a:r>
          </a:p>
          <a:p>
            <a:endParaRPr lang="en-US" sz="1400">
              <a:solidFill>
                <a:srgbClr val="99CCFF"/>
              </a:solidFill>
            </a:endParaRPr>
          </a:p>
        </p:txBody>
      </p:sp>
      <p:sp>
        <p:nvSpPr>
          <p:cNvPr id="19474" name="Rectangle 21"/>
          <p:cNvSpPr>
            <a:spLocks noChangeArrowheads="1"/>
          </p:cNvSpPr>
          <p:nvPr/>
        </p:nvSpPr>
        <p:spPr bwMode="auto">
          <a:xfrm>
            <a:off x="5715000" y="1752600"/>
            <a:ext cx="9334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Polymers</a:t>
            </a:r>
          </a:p>
          <a:p>
            <a:endParaRPr lang="en-US" sz="1400"/>
          </a:p>
        </p:txBody>
      </p:sp>
      <p:sp>
        <p:nvSpPr>
          <p:cNvPr id="19475" name="Rectangle 22"/>
          <p:cNvSpPr>
            <a:spLocks noChangeArrowheads="1"/>
          </p:cNvSpPr>
          <p:nvPr/>
        </p:nvSpPr>
        <p:spPr bwMode="auto">
          <a:xfrm>
            <a:off x="3810000" y="2590800"/>
            <a:ext cx="9159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Receptor</a:t>
            </a:r>
          </a:p>
          <a:p>
            <a:r>
              <a:rPr lang="en-US" sz="1400"/>
              <a:t>Modeling</a:t>
            </a:r>
          </a:p>
          <a:p>
            <a:endParaRPr lang="en-US" sz="1400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6172200" y="1981200"/>
            <a:ext cx="9731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Electronic</a:t>
            </a:r>
          </a:p>
          <a:p>
            <a:r>
              <a:rPr lang="en-US" sz="1400"/>
              <a:t>&amp; Optical</a:t>
            </a:r>
          </a:p>
          <a:p>
            <a:r>
              <a:rPr lang="en-US" sz="1400"/>
              <a:t>Materials</a:t>
            </a:r>
          </a:p>
          <a:p>
            <a:endParaRPr lang="en-US" sz="1400"/>
          </a:p>
        </p:txBody>
      </p:sp>
      <p:sp>
        <p:nvSpPr>
          <p:cNvPr id="19477" name="Rectangle 25"/>
          <p:cNvSpPr>
            <a:spLocks noChangeArrowheads="1"/>
          </p:cNvSpPr>
          <p:nvPr/>
        </p:nvSpPr>
        <p:spPr bwMode="auto">
          <a:xfrm>
            <a:off x="3200400" y="1295400"/>
            <a:ext cx="952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Cancer </a:t>
            </a:r>
          </a:p>
          <a:p>
            <a:r>
              <a:rPr lang="en-US" sz="1400"/>
              <a:t>Research</a:t>
            </a:r>
          </a:p>
          <a:p>
            <a:endParaRPr lang="en-US" sz="1400"/>
          </a:p>
        </p:txBody>
      </p:sp>
      <p:sp>
        <p:nvSpPr>
          <p:cNvPr id="19478" name="Rectangle 26"/>
          <p:cNvSpPr>
            <a:spLocks noChangeArrowheads="1"/>
          </p:cNvSpPr>
          <p:nvPr/>
        </p:nvSpPr>
        <p:spPr bwMode="auto">
          <a:xfrm>
            <a:off x="3962400" y="12192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/>
              <a:t>Fossil Energy</a:t>
            </a:r>
          </a:p>
          <a:p>
            <a:r>
              <a:rPr lang="en-US" sz="1400"/>
              <a:t>Fuel Cells</a:t>
            </a:r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5105400" y="1524000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/>
              <a:t>Nanotechnology</a:t>
            </a:r>
          </a:p>
        </p:txBody>
      </p:sp>
      <p:sp>
        <p:nvSpPr>
          <p:cNvPr id="19480" name="AutoShape 28"/>
          <p:cNvSpPr>
            <a:spLocks noChangeArrowheads="1"/>
          </p:cNvSpPr>
          <p:nvPr/>
        </p:nvSpPr>
        <p:spPr bwMode="auto">
          <a:xfrm rot="-1520771">
            <a:off x="4267200" y="50292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AutoShape 29"/>
          <p:cNvSpPr>
            <a:spLocks noChangeArrowheads="1"/>
          </p:cNvSpPr>
          <p:nvPr/>
        </p:nvSpPr>
        <p:spPr bwMode="auto">
          <a:xfrm rot="1677855">
            <a:off x="5029200" y="51054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AutoShape 30"/>
          <p:cNvSpPr>
            <a:spLocks noChangeArrowheads="1"/>
          </p:cNvSpPr>
          <p:nvPr/>
        </p:nvSpPr>
        <p:spPr bwMode="auto">
          <a:xfrm>
            <a:off x="4648200" y="51054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83" name="Object 3"/>
          <p:cNvGraphicFramePr>
            <a:graphicFrameLocks noChangeAspect="1"/>
          </p:cNvGraphicFramePr>
          <p:nvPr/>
        </p:nvGraphicFramePr>
        <p:xfrm>
          <a:off x="7620000" y="5181600"/>
          <a:ext cx="9128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Clip" r:id="rId5" imgW="3467100" imgH="3467100" progId="MS_ClipArt_Gallery.2">
                  <p:embed/>
                </p:oleObj>
              </mc:Choice>
              <mc:Fallback>
                <p:oleObj name="Clip" r:id="rId5" imgW="3467100" imgH="34671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181600"/>
                        <a:ext cx="9128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4" name="Object 4"/>
          <p:cNvGraphicFramePr>
            <a:graphicFrameLocks noChangeAspect="1"/>
          </p:cNvGraphicFramePr>
          <p:nvPr/>
        </p:nvGraphicFramePr>
        <p:xfrm>
          <a:off x="7543800" y="2514600"/>
          <a:ext cx="108585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Clip" r:id="rId7" imgW="3543300" imgH="3467100" progId="MS_ClipArt_Gallery.2">
                  <p:embed/>
                </p:oleObj>
              </mc:Choice>
              <mc:Fallback>
                <p:oleObj name="Clip" r:id="rId7" imgW="3543300" imgH="34671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14600"/>
                        <a:ext cx="1085850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5" name="Object 5"/>
          <p:cNvGraphicFramePr>
            <a:graphicFrameLocks noChangeAspect="1"/>
          </p:cNvGraphicFramePr>
          <p:nvPr/>
        </p:nvGraphicFramePr>
        <p:xfrm>
          <a:off x="7543800" y="685800"/>
          <a:ext cx="10668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Clip" r:id="rId9" imgW="4584700" imgH="2362200" progId="MS_ClipArt_Gallery.2">
                  <p:embed/>
                </p:oleObj>
              </mc:Choice>
              <mc:Fallback>
                <p:oleObj name="Clip" r:id="rId9" imgW="4584700" imgH="23622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685800"/>
                        <a:ext cx="10668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6" name="Text Box 34"/>
          <p:cNvSpPr txBox="1">
            <a:spLocks noChangeArrowheads="1"/>
          </p:cNvSpPr>
          <p:nvPr/>
        </p:nvSpPr>
        <p:spPr bwMode="auto">
          <a:xfrm>
            <a:off x="7664450" y="6096000"/>
            <a:ext cx="82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Atoms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Electrons</a:t>
            </a:r>
          </a:p>
        </p:txBody>
      </p:sp>
      <p:sp>
        <p:nvSpPr>
          <p:cNvPr id="19487" name="Text Box 35"/>
          <p:cNvSpPr txBox="1">
            <a:spLocks noChangeArrowheads="1"/>
          </p:cNvSpPr>
          <p:nvPr/>
        </p:nvSpPr>
        <p:spPr bwMode="auto">
          <a:xfrm>
            <a:off x="7591425" y="4953000"/>
            <a:ext cx="877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Molecules</a:t>
            </a:r>
          </a:p>
        </p:txBody>
      </p:sp>
      <p:sp>
        <p:nvSpPr>
          <p:cNvPr id="19488" name="Text Box 36"/>
          <p:cNvSpPr txBox="1">
            <a:spLocks noChangeArrowheads="1"/>
          </p:cNvSpPr>
          <p:nvPr/>
        </p:nvSpPr>
        <p:spPr bwMode="auto">
          <a:xfrm>
            <a:off x="7670800" y="3505200"/>
            <a:ext cx="812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Materials</a:t>
            </a:r>
          </a:p>
        </p:txBody>
      </p:sp>
      <p:sp>
        <p:nvSpPr>
          <p:cNvPr id="19489" name="Text Box 37"/>
          <p:cNvSpPr txBox="1">
            <a:spLocks noChangeArrowheads="1"/>
          </p:cNvSpPr>
          <p:nvPr/>
        </p:nvSpPr>
        <p:spPr bwMode="auto">
          <a:xfrm>
            <a:off x="7777163" y="2133600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Design</a:t>
            </a:r>
          </a:p>
        </p:txBody>
      </p:sp>
      <p:sp>
        <p:nvSpPr>
          <p:cNvPr id="19490" name="Text Box 38"/>
          <p:cNvSpPr txBox="1">
            <a:spLocks noChangeArrowheads="1"/>
          </p:cNvSpPr>
          <p:nvPr/>
        </p:nvSpPr>
        <p:spPr bwMode="auto">
          <a:xfrm>
            <a:off x="504825" y="5943600"/>
            <a:ext cx="11969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Femtoseconds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Angstroms</a:t>
            </a:r>
          </a:p>
        </p:txBody>
      </p:sp>
      <p:sp>
        <p:nvSpPr>
          <p:cNvPr id="19491" name="Text Box 39"/>
          <p:cNvSpPr txBox="1">
            <a:spLocks noChangeArrowheads="1"/>
          </p:cNvSpPr>
          <p:nvPr/>
        </p:nvSpPr>
        <p:spPr bwMode="auto">
          <a:xfrm>
            <a:off x="534988" y="4038600"/>
            <a:ext cx="11350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Microseconds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Microns</a:t>
            </a:r>
          </a:p>
        </p:txBody>
      </p:sp>
      <p:sp>
        <p:nvSpPr>
          <p:cNvPr id="19492" name="Text Box 40"/>
          <p:cNvSpPr txBox="1">
            <a:spLocks noChangeArrowheads="1"/>
          </p:cNvSpPr>
          <p:nvPr/>
        </p:nvSpPr>
        <p:spPr bwMode="auto">
          <a:xfrm>
            <a:off x="819150" y="990600"/>
            <a:ext cx="5857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Years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Yards</a:t>
            </a:r>
          </a:p>
        </p:txBody>
      </p:sp>
      <p:sp>
        <p:nvSpPr>
          <p:cNvPr id="19493" name="Text Box 41"/>
          <p:cNvSpPr txBox="1">
            <a:spLocks noChangeArrowheads="1"/>
          </p:cNvSpPr>
          <p:nvPr/>
        </p:nvSpPr>
        <p:spPr bwMode="auto">
          <a:xfrm>
            <a:off x="574675" y="4953000"/>
            <a:ext cx="1055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Picoseconds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Nanometers</a:t>
            </a:r>
          </a:p>
        </p:txBody>
      </p:sp>
      <p:sp>
        <p:nvSpPr>
          <p:cNvPr id="19494" name="Text Box 42"/>
          <p:cNvSpPr txBox="1">
            <a:spLocks noChangeArrowheads="1"/>
          </p:cNvSpPr>
          <p:nvPr/>
        </p:nvSpPr>
        <p:spPr bwMode="auto">
          <a:xfrm>
            <a:off x="714375" y="2514600"/>
            <a:ext cx="7874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Seconds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</a:rPr>
              <a:t>Inches</a:t>
            </a:r>
          </a:p>
        </p:txBody>
      </p:sp>
      <p:graphicFrame>
        <p:nvGraphicFramePr>
          <p:cNvPr id="19495" name="Object 6"/>
          <p:cNvGraphicFramePr>
            <a:graphicFrameLocks noChangeAspect="1"/>
          </p:cNvGraphicFramePr>
          <p:nvPr/>
        </p:nvGraphicFramePr>
        <p:xfrm>
          <a:off x="7696200" y="1219200"/>
          <a:ext cx="8382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Clip" r:id="rId11" imgW="3860800" imgH="3048000" progId="MS_ClipArt_Gallery.2">
                  <p:embed/>
                </p:oleObj>
              </mc:Choice>
              <mc:Fallback>
                <p:oleObj name="Clip" r:id="rId11" imgW="3860800" imgH="30480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219200"/>
                        <a:ext cx="83820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6" name="Line 44"/>
          <p:cNvSpPr>
            <a:spLocks noChangeShapeType="1"/>
          </p:cNvSpPr>
          <p:nvPr/>
        </p:nvSpPr>
        <p:spPr bwMode="auto">
          <a:xfrm flipH="1" flipV="1">
            <a:off x="7467600" y="1752600"/>
            <a:ext cx="304800" cy="381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Line 45"/>
          <p:cNvSpPr>
            <a:spLocks noChangeShapeType="1"/>
          </p:cNvSpPr>
          <p:nvPr/>
        </p:nvSpPr>
        <p:spPr bwMode="auto">
          <a:xfrm flipV="1">
            <a:off x="8305800" y="1828800"/>
            <a:ext cx="152400" cy="304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98" name="AutoShape 46"/>
          <p:cNvCxnSpPr>
            <a:cxnSpLocks noChangeShapeType="1"/>
            <a:stCxn id="19490" idx="0"/>
            <a:endCxn id="19493" idx="2"/>
          </p:cNvCxnSpPr>
          <p:nvPr/>
        </p:nvCxnSpPr>
        <p:spPr bwMode="auto">
          <a:xfrm rot="16200000" flipV="1">
            <a:off x="838994" y="5679282"/>
            <a:ext cx="5286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99" name="AutoShape 47"/>
          <p:cNvCxnSpPr>
            <a:cxnSpLocks noChangeShapeType="1"/>
            <a:stCxn id="19493" idx="0"/>
            <a:endCxn id="19491" idx="2"/>
          </p:cNvCxnSpPr>
          <p:nvPr/>
        </p:nvCxnSpPr>
        <p:spPr bwMode="auto">
          <a:xfrm rot="16200000" flipV="1">
            <a:off x="877094" y="4726782"/>
            <a:ext cx="4524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500" name="AutoShape 48"/>
          <p:cNvCxnSpPr>
            <a:cxnSpLocks noChangeShapeType="1"/>
            <a:stCxn id="19491" idx="0"/>
            <a:endCxn id="19494" idx="2"/>
          </p:cNvCxnSpPr>
          <p:nvPr/>
        </p:nvCxnSpPr>
        <p:spPr bwMode="auto">
          <a:xfrm rot="5400000" flipH="1" flipV="1">
            <a:off x="574675" y="3505201"/>
            <a:ext cx="1062037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501" name="AutoShape 49"/>
          <p:cNvCxnSpPr>
            <a:cxnSpLocks noChangeShapeType="1"/>
            <a:stCxn id="19494" idx="0"/>
            <a:endCxn id="19492" idx="2"/>
          </p:cNvCxnSpPr>
          <p:nvPr/>
        </p:nvCxnSpPr>
        <p:spPr bwMode="auto">
          <a:xfrm rot="5400000" flipH="1" flipV="1">
            <a:off x="579438" y="1981200"/>
            <a:ext cx="1062037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502" name="Text Box 50"/>
          <p:cNvSpPr txBox="1">
            <a:spLocks noChangeArrowheads="1"/>
          </p:cNvSpPr>
          <p:nvPr/>
        </p:nvSpPr>
        <p:spPr bwMode="auto">
          <a:xfrm>
            <a:off x="1711325" y="6019800"/>
            <a:ext cx="1181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/>
              <a:t>H </a:t>
            </a:r>
            <a:r>
              <a:rPr lang="en-US" sz="1800" b="1">
                <a:latin typeface="Symbol" charset="0"/>
                <a:sym typeface="Symbol" charset="0"/>
              </a:rPr>
              <a:t></a:t>
            </a:r>
            <a:r>
              <a:rPr lang="en-US" sz="1800" b="1"/>
              <a:t>= E </a:t>
            </a:r>
            <a:r>
              <a:rPr lang="en-US" sz="1800" b="1">
                <a:latin typeface="Symbol" charset="0"/>
                <a:sym typeface="Symbol" charset="0"/>
              </a:rPr>
              <a:t></a:t>
            </a:r>
            <a:endParaRPr lang="en-US" sz="1800">
              <a:latin typeface="Symbol" charset="0"/>
              <a:sym typeface="Symbol" charset="0"/>
            </a:endParaRPr>
          </a:p>
        </p:txBody>
      </p:sp>
      <p:sp>
        <p:nvSpPr>
          <p:cNvPr id="19503" name="Text Box 51"/>
          <p:cNvSpPr txBox="1">
            <a:spLocks noChangeArrowheads="1"/>
          </p:cNvSpPr>
          <p:nvPr/>
        </p:nvSpPr>
        <p:spPr bwMode="auto">
          <a:xfrm>
            <a:off x="1711325" y="511016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F=ma</a:t>
            </a:r>
            <a:endParaRPr lang="en-US" sz="1800">
              <a:latin typeface="Symbol" charset="0"/>
              <a:sym typeface="Symbol" charset="0"/>
            </a:endParaRPr>
          </a:p>
        </p:txBody>
      </p:sp>
      <p:sp>
        <p:nvSpPr>
          <p:cNvPr id="19504" name="Text Box 55"/>
          <p:cNvSpPr txBox="1">
            <a:spLocks noChangeArrowheads="1"/>
          </p:cNvSpPr>
          <p:nvPr/>
        </p:nvSpPr>
        <p:spPr bwMode="auto">
          <a:xfrm>
            <a:off x="2052638" y="2632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solidFill>
                <a:schemeClr val="hlink"/>
              </a:solidFill>
            </a:endParaRPr>
          </a:p>
        </p:txBody>
      </p:sp>
      <p:graphicFrame>
        <p:nvGraphicFramePr>
          <p:cNvPr id="19505" name="Object 7"/>
          <p:cNvGraphicFramePr>
            <a:graphicFrameLocks noChangeAspect="1"/>
          </p:cNvGraphicFramePr>
          <p:nvPr/>
        </p:nvGraphicFramePr>
        <p:xfrm>
          <a:off x="1711325" y="2667000"/>
          <a:ext cx="787400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13" imgW="787400" imgH="266700" progId="Equation.3">
                  <p:embed/>
                </p:oleObj>
              </mc:Choice>
              <mc:Fallback>
                <p:oleObj name="Equation" r:id="rId13" imgW="787400" imgH="266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2667000"/>
                        <a:ext cx="787400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6" name="Text Box 57"/>
          <p:cNvSpPr txBox="1">
            <a:spLocks noChangeArrowheads="1"/>
          </p:cNvSpPr>
          <p:nvPr/>
        </p:nvSpPr>
        <p:spPr bwMode="auto">
          <a:xfrm>
            <a:off x="457200" y="582613"/>
            <a:ext cx="15097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0000"/>
                </a:solidFill>
              </a:rPr>
              <a:t>Multi-scale</a:t>
            </a:r>
          </a:p>
        </p:txBody>
      </p:sp>
      <p:sp>
        <p:nvSpPr>
          <p:cNvPr id="19507" name="Line 58"/>
          <p:cNvSpPr>
            <a:spLocks noChangeShapeType="1"/>
          </p:cNvSpPr>
          <p:nvPr/>
        </p:nvSpPr>
        <p:spPr bwMode="auto">
          <a:xfrm flipV="1">
            <a:off x="8534400" y="4724400"/>
            <a:ext cx="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8" name="Line 59"/>
          <p:cNvSpPr>
            <a:spLocks noChangeShapeType="1"/>
          </p:cNvSpPr>
          <p:nvPr/>
        </p:nvSpPr>
        <p:spPr bwMode="auto">
          <a:xfrm flipV="1">
            <a:off x="8534400" y="3505200"/>
            <a:ext cx="0" cy="685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509" name="Picture 60" descr="E:\misc\dnanim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733800"/>
            <a:ext cx="5016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10" name="Text Box 61"/>
          <p:cNvSpPr txBox="1">
            <a:spLocks noChangeArrowheads="1"/>
          </p:cNvSpPr>
          <p:nvPr/>
        </p:nvSpPr>
        <p:spPr bwMode="auto">
          <a:xfrm>
            <a:off x="5638800" y="6581775"/>
            <a:ext cx="2667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200" i="1">
                <a:solidFill>
                  <a:srgbClr val="000000"/>
                </a:solidFill>
              </a:rPr>
              <a:t>© W.A. Goddard III, M. Blanco, 1998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0"/>
          <p:cNvSpPr txBox="1">
            <a:spLocks noChangeArrowheads="1"/>
          </p:cNvSpPr>
          <p:nvPr/>
        </p:nvSpPr>
        <p:spPr bwMode="auto">
          <a:xfrm>
            <a:off x="517525" y="1408113"/>
            <a:ext cx="8093075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b="1" i="1">
                <a:latin typeface="Verdana" charset="0"/>
              </a:rPr>
              <a:t>Notes: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There are many types of Metropolis Monte Carlo simulations, characterized by the generation of the trial conformation.</a:t>
            </a:r>
          </a:p>
          <a:p>
            <a:pPr eaLnBrk="1" hangingPunct="1"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The random number generator is crucial</a:t>
            </a:r>
          </a:p>
          <a:p>
            <a:pPr eaLnBrk="1" hangingPunct="1"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Metropolis Monte Carlo simulations are used for finding thermodynamics quantities, for optimization, …</a:t>
            </a:r>
          </a:p>
          <a:p>
            <a:pPr eaLnBrk="1" hangingPunct="1">
              <a:buFontTx/>
              <a:buAutoNum type="arabicPeriod"/>
            </a:pPr>
            <a:endParaRPr lang="en-US" sz="180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An extension of the Metropolis algorithm is often used for minimization: the </a:t>
            </a:r>
            <a:r>
              <a:rPr lang="en-US" sz="1800">
                <a:solidFill>
                  <a:srgbClr val="FF0000"/>
                </a:solidFill>
                <a:cs typeface="Arial" charset="0"/>
              </a:rPr>
              <a:t>simulated annealing technique</a:t>
            </a:r>
            <a:r>
              <a:rPr lang="en-US" sz="1800">
                <a:solidFill>
                  <a:srgbClr val="000000"/>
                </a:solidFill>
                <a:cs typeface="Arial" charset="0"/>
              </a:rPr>
              <a:t>, where the temperature is lowered as the simulation evolves, in an attempt to locate the global minimum.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85800" y="222250"/>
            <a:ext cx="8229600" cy="614363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Monte Carlo Sampling for protein structure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1"/>
          <p:cNvSpPr txBox="1">
            <a:spLocks noChangeArrowheads="1"/>
          </p:cNvSpPr>
          <p:nvPr/>
        </p:nvSpPr>
        <p:spPr bwMode="auto">
          <a:xfrm>
            <a:off x="2835275" y="2911475"/>
            <a:ext cx="36353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5800">
                <a:solidFill>
                  <a:srgbClr val="9F2936"/>
                </a:solidFill>
                <a:latin typeface="Times New Roman" charset="0"/>
                <a:cs typeface="Times New Roman" charset="0"/>
              </a:rPr>
              <a:t>Thank you!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3038475" y="411163"/>
            <a:ext cx="23733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Simulations</a:t>
            </a: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755650" y="2085975"/>
            <a:ext cx="647858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/>
              <a:t>Deterministic simulations: Molecular dynamics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Stochastic simulations: Monte Carlo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3038475" y="411163"/>
            <a:ext cx="23733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Simulations</a:t>
            </a:r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755650" y="1855788"/>
            <a:ext cx="6478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/>
              <a:t>Deterministic simulations: Molecular dynamics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509963" y="3484563"/>
            <a:ext cx="11001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i="1"/>
              <a:t>Model</a:t>
            </a:r>
          </a:p>
          <a:p>
            <a:pPr algn="ctr" eaLnBrk="1" hangingPunct="1"/>
            <a:r>
              <a:rPr lang="en-US" i="1"/>
              <a:t>f(x)</a:t>
            </a:r>
          </a:p>
        </p:txBody>
      </p:sp>
      <p:sp>
        <p:nvSpPr>
          <p:cNvPr id="5" name="Rectangle 4"/>
          <p:cNvSpPr/>
          <p:nvPr/>
        </p:nvSpPr>
        <p:spPr>
          <a:xfrm>
            <a:off x="3371850" y="3386138"/>
            <a:ext cx="1376363" cy="10271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2025650" y="2647950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x1</a:t>
            </a:r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2025650" y="3675063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x2</a:t>
            </a:r>
          </a:p>
        </p:txBody>
      </p:sp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1974850" y="4540250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….</a:t>
            </a:r>
          </a:p>
        </p:txBody>
      </p:sp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2025650" y="5426075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xn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54275" y="3016250"/>
            <a:ext cx="917575" cy="468313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54275" y="3848100"/>
            <a:ext cx="917575" cy="196850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353469" y="4591844"/>
            <a:ext cx="1069975" cy="966787"/>
          </a:xfrm>
          <a:prstGeom prst="line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48213" y="3810000"/>
            <a:ext cx="1179512" cy="1588"/>
          </a:xfrm>
          <a:prstGeom prst="line">
            <a:avLst/>
          </a:prstGeom>
          <a:ln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48213" y="4306888"/>
            <a:ext cx="1179512" cy="7937"/>
          </a:xfrm>
          <a:prstGeom prst="line">
            <a:avLst/>
          </a:prstGeom>
          <a:ln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8" name="TextBox 20"/>
          <p:cNvSpPr txBox="1">
            <a:spLocks noChangeArrowheads="1"/>
          </p:cNvSpPr>
          <p:nvPr/>
        </p:nvSpPr>
        <p:spPr bwMode="auto">
          <a:xfrm>
            <a:off x="6350000" y="34909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y1</a:t>
            </a:r>
          </a:p>
        </p:txBody>
      </p:sp>
      <p:sp>
        <p:nvSpPr>
          <p:cNvPr id="21519" name="TextBox 21"/>
          <p:cNvSpPr txBox="1">
            <a:spLocks noChangeArrowheads="1"/>
          </p:cNvSpPr>
          <p:nvPr/>
        </p:nvSpPr>
        <p:spPr bwMode="auto">
          <a:xfrm>
            <a:off x="6350000" y="42291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y2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183563" cy="6715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Times New Roman" charset="0"/>
              </a:rPr>
              <a:t>What is an atom?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ヒラギノ角ゴ Pro W3" charset="0"/>
                <a:cs typeface="ヒラギノ角ゴ Pro W3" charset="0"/>
              </a:rPr>
              <a:t>Classical mechanics: a point particle</a:t>
            </a:r>
          </a:p>
          <a:p>
            <a:pPr eaLnBrk="1" hangingPunct="1">
              <a:buFontTx/>
              <a:buNone/>
            </a:pPr>
            <a:endParaRPr lang="en-US"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eaLnBrk="1" hangingPunct="1"/>
            <a:r>
              <a:rPr lang="en-US">
                <a:latin typeface="Times New Roman" charset="0"/>
                <a:ea typeface="ヒラギノ角ゴ Pro W3" charset="0"/>
                <a:cs typeface="ヒラギノ角ゴ Pro W3" charset="0"/>
              </a:rPr>
              <a:t>Defined by its position (x,y,z) and its mass</a:t>
            </a:r>
          </a:p>
          <a:p>
            <a:pPr eaLnBrk="1" hangingPunct="1"/>
            <a:endParaRPr lang="en-US"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eaLnBrk="1" hangingPunct="1"/>
            <a:r>
              <a:rPr lang="en-US">
                <a:latin typeface="Times New Roman" charset="0"/>
                <a:ea typeface="ヒラギノ角ゴ Pro W3" charset="0"/>
                <a:cs typeface="ヒラギノ角ゴ Pro W3" charset="0"/>
              </a:rPr>
              <a:t>May carry an electric charge (positive or negative), usually partial (less than an electron)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7" name="Object 2"/>
          <p:cNvGraphicFramePr>
            <a:graphicFrameLocks noChangeAspect="1"/>
          </p:cNvGraphicFramePr>
          <p:nvPr/>
        </p:nvGraphicFramePr>
        <p:xfrm>
          <a:off x="1006475" y="1628775"/>
          <a:ext cx="415925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4" imgW="2235200" imgH="2374900" progId="Equation.3">
                  <p:embed/>
                </p:oleObj>
              </mc:Choice>
              <mc:Fallback>
                <p:oleObj name="Equation" r:id="rId4" imgW="2235200" imgH="2374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1628775"/>
                        <a:ext cx="415925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1779588" y="381000"/>
            <a:ext cx="5632450" cy="671513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Computing energy</a:t>
            </a:r>
          </a:p>
        </p:txBody>
      </p:sp>
      <p:sp>
        <p:nvSpPr>
          <p:cNvPr id="24579" name="TextBox 17"/>
          <p:cNvSpPr txBox="1">
            <a:spLocks noChangeArrowheads="1"/>
          </p:cNvSpPr>
          <p:nvPr/>
        </p:nvSpPr>
        <p:spPr bwMode="auto">
          <a:xfrm>
            <a:off x="5624513" y="1800225"/>
            <a:ext cx="19335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Bonds</a:t>
            </a: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Bond angles</a:t>
            </a: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Torsion angles</a:t>
            </a: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Vdw interactions</a:t>
            </a: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endParaRPr lang="en-US" sz="1800" i="1">
              <a:solidFill>
                <a:srgbClr val="FF0000"/>
              </a:solidFill>
            </a:endParaRPr>
          </a:p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Electrostatics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600">
                <a:solidFill>
                  <a:schemeClr val="accent2"/>
                </a:solidFill>
              </a:rPr>
              <a:t>What is a molecular dynamics simulation?</a:t>
            </a: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Simulation that shows how the atoms in the system move with time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endParaRPr lang="en-US" sz="280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Typically on the nanosecond timescale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endParaRPr lang="en-US" sz="280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Atoms are treated like hard balls, and their motions are described by Newton</a:t>
            </a:r>
            <a:r>
              <a:rPr lang="ja-JP" altLang="en-US" sz="2800">
                <a:solidFill>
                  <a:srgbClr val="000000"/>
                </a:solidFill>
              </a:rPr>
              <a:t>’</a:t>
            </a:r>
            <a:r>
              <a:rPr lang="en-US" altLang="ja-JP" sz="2800">
                <a:solidFill>
                  <a:srgbClr val="000000"/>
                </a:solidFill>
              </a:rPr>
              <a:t>s laws.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2819400" y="601980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4191000" y="525780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6"/>
          <p:cNvSpPr>
            <a:spLocks noChangeArrowheads="1"/>
          </p:cNvSpPr>
          <p:nvPr/>
        </p:nvSpPr>
        <p:spPr bwMode="auto">
          <a:xfrm>
            <a:off x="3810000" y="624840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7"/>
          <p:cNvSpPr>
            <a:spLocks noChangeArrowheads="1"/>
          </p:cNvSpPr>
          <p:nvPr/>
        </p:nvSpPr>
        <p:spPr bwMode="auto">
          <a:xfrm>
            <a:off x="4800600" y="601980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3048000" y="518160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Freeform 9"/>
          <p:cNvSpPr>
            <a:spLocks/>
          </p:cNvSpPr>
          <p:nvPr/>
        </p:nvSpPr>
        <p:spPr bwMode="auto">
          <a:xfrm>
            <a:off x="3355975" y="5376863"/>
            <a:ext cx="584200" cy="323850"/>
          </a:xfrm>
          <a:custGeom>
            <a:avLst/>
            <a:gdLst>
              <a:gd name="T0" fmla="*/ 0 w 368"/>
              <a:gd name="T1" fmla="*/ 2147483647 h 204"/>
              <a:gd name="T2" fmla="*/ 2147483647 w 368"/>
              <a:gd name="T3" fmla="*/ 2147483647 h 204"/>
              <a:gd name="T4" fmla="*/ 2147483647 w 368"/>
              <a:gd name="T5" fmla="*/ 2147483647 h 204"/>
              <a:gd name="T6" fmla="*/ 2147483647 w 368"/>
              <a:gd name="T7" fmla="*/ 2147483647 h 204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204"/>
              <a:gd name="T14" fmla="*/ 368 w 368"/>
              <a:gd name="T15" fmla="*/ 204 h 2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204">
                <a:moveTo>
                  <a:pt x="0" y="2"/>
                </a:moveTo>
                <a:cubicBezTo>
                  <a:pt x="109" y="9"/>
                  <a:pt x="113" y="0"/>
                  <a:pt x="172" y="75"/>
                </a:cubicBezTo>
                <a:cubicBezTo>
                  <a:pt x="180" y="100"/>
                  <a:pt x="170" y="153"/>
                  <a:pt x="190" y="167"/>
                </a:cubicBezTo>
                <a:cubicBezTo>
                  <a:pt x="243" y="204"/>
                  <a:pt x="339" y="136"/>
                  <a:pt x="368" y="198"/>
                </a:cubicBezTo>
              </a:path>
            </a:pathLst>
          </a:cu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Freeform 10"/>
          <p:cNvSpPr>
            <a:spLocks/>
          </p:cNvSpPr>
          <p:nvPr/>
        </p:nvSpPr>
        <p:spPr bwMode="auto">
          <a:xfrm>
            <a:off x="3132138" y="5807075"/>
            <a:ext cx="933450" cy="388938"/>
          </a:xfrm>
          <a:custGeom>
            <a:avLst/>
            <a:gdLst>
              <a:gd name="T0" fmla="*/ 0 w 588"/>
              <a:gd name="T1" fmla="*/ 2147483647 h 245"/>
              <a:gd name="T2" fmla="*/ 2147483647 w 588"/>
              <a:gd name="T3" fmla="*/ 2147483647 h 245"/>
              <a:gd name="T4" fmla="*/ 2147483647 w 588"/>
              <a:gd name="T5" fmla="*/ 2147483647 h 245"/>
              <a:gd name="T6" fmla="*/ 2147483647 w 588"/>
              <a:gd name="T7" fmla="*/ 2147483647 h 245"/>
              <a:gd name="T8" fmla="*/ 2147483647 w 588"/>
              <a:gd name="T9" fmla="*/ 2147483647 h 245"/>
              <a:gd name="T10" fmla="*/ 2147483647 w 588"/>
              <a:gd name="T11" fmla="*/ 2147483647 h 245"/>
              <a:gd name="T12" fmla="*/ 2147483647 w 588"/>
              <a:gd name="T13" fmla="*/ 2147483647 h 245"/>
              <a:gd name="T14" fmla="*/ 2147483647 w 588"/>
              <a:gd name="T15" fmla="*/ 2147483647 h 245"/>
              <a:gd name="T16" fmla="*/ 2147483647 w 588"/>
              <a:gd name="T17" fmla="*/ 0 h 2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8"/>
              <a:gd name="T28" fmla="*/ 0 h 245"/>
              <a:gd name="T29" fmla="*/ 588 w 588"/>
              <a:gd name="T30" fmla="*/ 245 h 2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8" h="245">
                <a:moveTo>
                  <a:pt x="0" y="245"/>
                </a:moveTo>
                <a:cubicBezTo>
                  <a:pt x="49" y="209"/>
                  <a:pt x="113" y="184"/>
                  <a:pt x="172" y="166"/>
                </a:cubicBezTo>
                <a:cubicBezTo>
                  <a:pt x="285" y="172"/>
                  <a:pt x="258" y="155"/>
                  <a:pt x="313" y="196"/>
                </a:cubicBezTo>
                <a:cubicBezTo>
                  <a:pt x="325" y="205"/>
                  <a:pt x="335" y="216"/>
                  <a:pt x="349" y="221"/>
                </a:cubicBezTo>
                <a:cubicBezTo>
                  <a:pt x="361" y="225"/>
                  <a:pt x="386" y="233"/>
                  <a:pt x="386" y="233"/>
                </a:cubicBezTo>
                <a:cubicBezTo>
                  <a:pt x="390" y="213"/>
                  <a:pt x="389" y="191"/>
                  <a:pt x="398" y="172"/>
                </a:cubicBezTo>
                <a:cubicBezTo>
                  <a:pt x="402" y="162"/>
                  <a:pt x="415" y="160"/>
                  <a:pt x="423" y="153"/>
                </a:cubicBezTo>
                <a:cubicBezTo>
                  <a:pt x="438" y="140"/>
                  <a:pt x="451" y="125"/>
                  <a:pt x="466" y="111"/>
                </a:cubicBezTo>
                <a:cubicBezTo>
                  <a:pt x="506" y="74"/>
                  <a:pt x="550" y="38"/>
                  <a:pt x="588" y="0"/>
                </a:cubicBezTo>
              </a:path>
            </a:pathLst>
          </a:cu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Freeform 11"/>
          <p:cNvSpPr>
            <a:spLocks/>
          </p:cNvSpPr>
          <p:nvPr/>
        </p:nvSpPr>
        <p:spPr bwMode="auto">
          <a:xfrm>
            <a:off x="4133850" y="6118225"/>
            <a:ext cx="369888" cy="273050"/>
          </a:xfrm>
          <a:custGeom>
            <a:avLst/>
            <a:gdLst>
              <a:gd name="T0" fmla="*/ 0 w 233"/>
              <a:gd name="T1" fmla="*/ 2147483647 h 172"/>
              <a:gd name="T2" fmla="*/ 2147483647 w 233"/>
              <a:gd name="T3" fmla="*/ 2147483647 h 172"/>
              <a:gd name="T4" fmla="*/ 2147483647 w 233"/>
              <a:gd name="T5" fmla="*/ 2147483647 h 172"/>
              <a:gd name="T6" fmla="*/ 2147483647 w 233"/>
              <a:gd name="T7" fmla="*/ 2147483647 h 172"/>
              <a:gd name="T8" fmla="*/ 2147483647 w 233"/>
              <a:gd name="T9" fmla="*/ 0 h 1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3"/>
              <a:gd name="T16" fmla="*/ 0 h 172"/>
              <a:gd name="T17" fmla="*/ 233 w 233"/>
              <a:gd name="T18" fmla="*/ 172 h 1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3" h="172">
                <a:moveTo>
                  <a:pt x="0" y="172"/>
                </a:moveTo>
                <a:cubicBezTo>
                  <a:pt x="57" y="136"/>
                  <a:pt x="105" y="118"/>
                  <a:pt x="172" y="111"/>
                </a:cubicBezTo>
                <a:cubicBezTo>
                  <a:pt x="191" y="90"/>
                  <a:pt x="187" y="96"/>
                  <a:pt x="209" y="62"/>
                </a:cubicBezTo>
                <a:cubicBezTo>
                  <a:pt x="217" y="50"/>
                  <a:pt x="233" y="25"/>
                  <a:pt x="233" y="25"/>
                </a:cubicBezTo>
                <a:cubicBezTo>
                  <a:pt x="226" y="3"/>
                  <a:pt x="232" y="11"/>
                  <a:pt x="221" y="0"/>
                </a:cubicBezTo>
              </a:path>
            </a:pathLst>
          </a:cu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Freeform 12"/>
          <p:cNvSpPr>
            <a:spLocks/>
          </p:cNvSpPr>
          <p:nvPr/>
        </p:nvSpPr>
        <p:spPr bwMode="auto">
          <a:xfrm>
            <a:off x="4183063" y="5564188"/>
            <a:ext cx="106362" cy="428625"/>
          </a:xfrm>
          <a:custGeom>
            <a:avLst/>
            <a:gdLst>
              <a:gd name="T0" fmla="*/ 2147483647 w 67"/>
              <a:gd name="T1" fmla="*/ 0 h 270"/>
              <a:gd name="T2" fmla="*/ 0 w 67"/>
              <a:gd name="T3" fmla="*/ 2147483647 h 270"/>
              <a:gd name="T4" fmla="*/ 2147483647 w 67"/>
              <a:gd name="T5" fmla="*/ 2147483647 h 270"/>
              <a:gd name="T6" fmla="*/ 2147483647 w 67"/>
              <a:gd name="T7" fmla="*/ 2147483647 h 270"/>
              <a:gd name="T8" fmla="*/ 2147483647 w 67"/>
              <a:gd name="T9" fmla="*/ 2147483647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"/>
              <a:gd name="T16" fmla="*/ 0 h 270"/>
              <a:gd name="T17" fmla="*/ 67 w 67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" h="270">
                <a:moveTo>
                  <a:pt x="67" y="0"/>
                </a:moveTo>
                <a:cubicBezTo>
                  <a:pt x="47" y="41"/>
                  <a:pt x="25" y="78"/>
                  <a:pt x="0" y="116"/>
                </a:cubicBezTo>
                <a:cubicBezTo>
                  <a:pt x="2" y="128"/>
                  <a:pt x="7" y="164"/>
                  <a:pt x="12" y="178"/>
                </a:cubicBezTo>
                <a:cubicBezTo>
                  <a:pt x="18" y="194"/>
                  <a:pt x="34" y="205"/>
                  <a:pt x="37" y="221"/>
                </a:cubicBezTo>
                <a:cubicBezTo>
                  <a:pt x="40" y="237"/>
                  <a:pt x="37" y="254"/>
                  <a:pt x="37" y="270"/>
                </a:cubicBezTo>
              </a:path>
            </a:pathLst>
          </a:cu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Freeform 13"/>
          <p:cNvSpPr>
            <a:spLocks/>
          </p:cNvSpPr>
          <p:nvPr/>
        </p:nvSpPr>
        <p:spPr bwMode="auto">
          <a:xfrm>
            <a:off x="4776788" y="5476875"/>
            <a:ext cx="246062" cy="573088"/>
          </a:xfrm>
          <a:custGeom>
            <a:avLst/>
            <a:gdLst>
              <a:gd name="T0" fmla="*/ 2147483647 w 155"/>
              <a:gd name="T1" fmla="*/ 2147483647 h 361"/>
              <a:gd name="T2" fmla="*/ 2147483647 w 155"/>
              <a:gd name="T3" fmla="*/ 2147483647 h 361"/>
              <a:gd name="T4" fmla="*/ 2147483647 w 155"/>
              <a:gd name="T5" fmla="*/ 2147483647 h 361"/>
              <a:gd name="T6" fmla="*/ 2147483647 w 155"/>
              <a:gd name="T7" fmla="*/ 2147483647 h 361"/>
              <a:gd name="T8" fmla="*/ 2147483647 w 155"/>
              <a:gd name="T9" fmla="*/ 2147483647 h 361"/>
              <a:gd name="T10" fmla="*/ 0 w 155"/>
              <a:gd name="T11" fmla="*/ 0 h 3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5"/>
              <a:gd name="T19" fmla="*/ 0 h 361"/>
              <a:gd name="T20" fmla="*/ 155 w 155"/>
              <a:gd name="T21" fmla="*/ 361 h 36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5" h="361">
                <a:moveTo>
                  <a:pt x="153" y="361"/>
                </a:moveTo>
                <a:cubicBezTo>
                  <a:pt x="151" y="292"/>
                  <a:pt x="155" y="222"/>
                  <a:pt x="147" y="153"/>
                </a:cubicBezTo>
                <a:cubicBezTo>
                  <a:pt x="145" y="137"/>
                  <a:pt x="120" y="134"/>
                  <a:pt x="110" y="122"/>
                </a:cubicBezTo>
                <a:cubicBezTo>
                  <a:pt x="85" y="92"/>
                  <a:pt x="58" y="47"/>
                  <a:pt x="24" y="31"/>
                </a:cubicBezTo>
                <a:cubicBezTo>
                  <a:pt x="20" y="27"/>
                  <a:pt x="16" y="23"/>
                  <a:pt x="12" y="18"/>
                </a:cubicBezTo>
                <a:cubicBezTo>
                  <a:pt x="8" y="12"/>
                  <a:pt x="0" y="0"/>
                  <a:pt x="0" y="0"/>
                </a:cubicBezTo>
              </a:path>
            </a:pathLst>
          </a:cu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457200"/>
            <a:ext cx="8183563" cy="6715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ヒラギノ角ゴ Pro W3" charset="0"/>
                <a:cs typeface="Arial" charset="0"/>
              </a:rPr>
              <a:t>Why MD simulations?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2286000"/>
            <a:ext cx="8183563" cy="4187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Link physics, chemistry and biology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endParaRPr lang="en-US"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Model phenomena that cannot be observed experimentally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endParaRPr lang="en-US"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Understand protein folding…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endParaRPr lang="en-US">
              <a:latin typeface="Arial" charset="0"/>
              <a:ea typeface="ヒラギノ角ゴ Pro W3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00000"/>
            </a:pPr>
            <a:r>
              <a:rPr lang="en-US">
                <a:latin typeface="Arial" charset="0"/>
                <a:ea typeface="ヒラギノ角ゴ Pro W3" charset="0"/>
                <a:cs typeface="Arial" charset="0"/>
              </a:rPr>
              <a:t>Access to thermodynamics quantities (free energies, binding energies,…)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38150"/>
            <a:ext cx="8229600" cy="628650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>
              <a:defRPr/>
            </a:pPr>
            <a:r>
              <a:rPr lang="en-US" sz="27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How do we run a MD simulation?</a:t>
            </a:r>
          </a:p>
        </p:txBody>
      </p:sp>
      <p:sp>
        <p:nvSpPr>
          <p:cNvPr id="28674" name="Rectangle 3"/>
          <p:cNvSpPr txBox="1">
            <a:spLocks noChangeArrowheads="1"/>
          </p:cNvSpPr>
          <p:nvPr/>
        </p:nvSpPr>
        <p:spPr bwMode="auto">
          <a:xfrm>
            <a:off x="457200" y="1204913"/>
            <a:ext cx="8001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547688" indent="-2000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  <a:buFont typeface="Wingdings 2" charset="0"/>
              <a:buChar char=""/>
            </a:pPr>
            <a:r>
              <a:rPr lang="en-US" sz="2000" b="1">
                <a:solidFill>
                  <a:schemeClr val="accent2"/>
                </a:solidFill>
                <a:latin typeface="Verdana" charset="0"/>
              </a:rPr>
              <a:t>Get the initial configuration</a:t>
            </a:r>
            <a:r>
              <a:rPr lang="en-US" sz="2000">
                <a:solidFill>
                  <a:schemeClr val="accent2"/>
                </a:solidFill>
                <a:latin typeface="Verdana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lvl="1"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r>
              <a:rPr lang="en-US" sz="1800">
                <a:latin typeface="Verdana" charset="0"/>
              </a:rPr>
              <a:t>From x-ray crystallography or NMR spectroscopy</a:t>
            </a:r>
          </a:p>
          <a:p>
            <a:pPr lvl="1"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  <a:buFont typeface="Wingdings 2" charset="0"/>
              <a:buChar char=""/>
            </a:pPr>
            <a:r>
              <a:rPr lang="en-US" sz="2000" b="1">
                <a:solidFill>
                  <a:schemeClr val="accent2"/>
                </a:solidFill>
                <a:latin typeface="Verdana" charset="0"/>
              </a:rPr>
              <a:t>Assign initial velocities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r>
              <a:rPr lang="en-US" sz="2000">
                <a:solidFill>
                  <a:schemeClr val="accent2"/>
                </a:solidFill>
                <a:latin typeface="Verdana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r>
              <a:rPr lang="en-US" sz="2000">
                <a:solidFill>
                  <a:schemeClr val="accent2"/>
                </a:solidFill>
                <a:latin typeface="Verdana" charset="0"/>
              </a:rPr>
              <a:t>	</a:t>
            </a:r>
            <a:r>
              <a:rPr lang="en-US" sz="1800">
                <a:latin typeface="Verdana" charset="0"/>
              </a:rPr>
              <a:t>At thermal equilibrium, the expected value of the kinetic energy of the system at temperature T is: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20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r>
              <a:rPr lang="en-US" sz="2000">
                <a:solidFill>
                  <a:schemeClr val="accent2"/>
                </a:solidFill>
                <a:latin typeface="Verdana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r>
              <a:rPr lang="en-US" sz="2000">
                <a:solidFill>
                  <a:schemeClr val="accent2"/>
                </a:solidFill>
                <a:latin typeface="Verdana" charset="0"/>
              </a:rPr>
              <a:t>	</a:t>
            </a:r>
            <a:r>
              <a:rPr lang="en-US" sz="1800">
                <a:solidFill>
                  <a:srgbClr val="000000"/>
                </a:solidFill>
                <a:latin typeface="Verdana" charset="0"/>
              </a:rPr>
              <a:t>This can be obtained by assigning the velocity components vi from a random Gaussian distribution with mean 0 and standard deviation (</a:t>
            </a:r>
            <a:r>
              <a:rPr lang="en-US" sz="1800" i="1">
                <a:solidFill>
                  <a:srgbClr val="000000"/>
                </a:solidFill>
                <a:latin typeface="Verdana" charset="0"/>
              </a:rPr>
              <a:t>k</a:t>
            </a:r>
            <a:r>
              <a:rPr lang="en-US" sz="1800" i="1" baseline="-25000">
                <a:solidFill>
                  <a:srgbClr val="000000"/>
                </a:solidFill>
                <a:latin typeface="Verdana" charset="0"/>
              </a:rPr>
              <a:t>B</a:t>
            </a:r>
            <a:r>
              <a:rPr lang="en-US" sz="1800" i="1">
                <a:solidFill>
                  <a:srgbClr val="000000"/>
                </a:solidFill>
                <a:latin typeface="Verdana" charset="0"/>
              </a:rPr>
              <a:t>T/m</a:t>
            </a:r>
            <a:r>
              <a:rPr lang="en-US" sz="1800" i="1" baseline="-25000">
                <a:solidFill>
                  <a:srgbClr val="000000"/>
                </a:solidFill>
                <a:latin typeface="Verdana" charset="0"/>
              </a:rPr>
              <a:t>i</a:t>
            </a:r>
            <a:r>
              <a:rPr lang="en-US" sz="1800">
                <a:solidFill>
                  <a:srgbClr val="000000"/>
                </a:solidFill>
                <a:latin typeface="Verdana" charset="0"/>
              </a:rPr>
              <a:t>):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2000">
              <a:solidFill>
                <a:schemeClr val="accent2"/>
              </a:solidFill>
              <a:latin typeface="Verdana" charset="0"/>
            </a:endParaRP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>
                <a:srgbClr val="FF0000"/>
              </a:buClr>
              <a:buSzPct val="150000"/>
            </a:pPr>
            <a:endParaRPr lang="en-US" sz="2000">
              <a:latin typeface="Verdana" charset="0"/>
            </a:endParaRPr>
          </a:p>
        </p:txBody>
      </p:sp>
      <p:graphicFrame>
        <p:nvGraphicFramePr>
          <p:cNvPr id="28675" name="Object 2"/>
          <p:cNvGraphicFramePr>
            <a:graphicFrameLocks noChangeAspect="1"/>
          </p:cNvGraphicFramePr>
          <p:nvPr/>
        </p:nvGraphicFramePr>
        <p:xfrm>
          <a:off x="2438400" y="3429000"/>
          <a:ext cx="48768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3" imgW="1917700" imgH="431800" progId="Equation.3">
                  <p:embed/>
                </p:oleObj>
              </mc:Choice>
              <mc:Fallback>
                <p:oleObj name="Equation" r:id="rId3" imgW="19177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429000"/>
                        <a:ext cx="48768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3733800" y="5245100"/>
          <a:ext cx="19050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5" imgW="711200" imgH="457200" progId="Equation.3">
                  <p:embed/>
                </p:oleObj>
              </mc:Choice>
              <mc:Fallback>
                <p:oleObj name="Equation" r:id="rId5" imgW="7112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245100"/>
                        <a:ext cx="19050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1253</TotalTime>
  <Words>955</Words>
  <Application>Microsoft Macintosh PowerPoint</Application>
  <PresentationFormat>On-screen Show (4:3)</PresentationFormat>
  <Paragraphs>290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ヒラギノ角ゴ Pro W3</vt:lpstr>
      <vt:lpstr>Verdana</vt:lpstr>
      <vt:lpstr>Wingdings 2</vt:lpstr>
      <vt:lpstr>Calibri</vt:lpstr>
      <vt:lpstr>ＭＳ Ｐゴシック</vt:lpstr>
      <vt:lpstr>Times New Roman</vt:lpstr>
      <vt:lpstr>Symbol</vt:lpstr>
      <vt:lpstr>Aspect</vt:lpstr>
      <vt:lpstr>Microsoft Clip Gallery</vt:lpstr>
      <vt:lpstr>Microsoft Equation</vt:lpstr>
      <vt:lpstr>Microsoft Equation 3.0</vt:lpstr>
      <vt:lpstr>Simulations</vt:lpstr>
      <vt:lpstr>PowerPoint Presentation</vt:lpstr>
      <vt:lpstr>PowerPoint Presentation</vt:lpstr>
      <vt:lpstr>PowerPoint Presentation</vt:lpstr>
      <vt:lpstr>What is an atom?</vt:lpstr>
      <vt:lpstr>PowerPoint Presentation</vt:lpstr>
      <vt:lpstr>PowerPoint Presentation</vt:lpstr>
      <vt:lpstr>Why MD simulations?</vt:lpstr>
      <vt:lpstr>PowerPoint Presentation</vt:lpstr>
      <vt:lpstr>PowerPoint Presentation</vt:lpstr>
      <vt:lpstr>What the integration algorithm does</vt:lpstr>
      <vt:lpstr>PowerPoint Presentation</vt:lpstr>
      <vt:lpstr>PowerPoint Presentation</vt:lpstr>
      <vt:lpstr>PowerPoint Presentation</vt:lpstr>
      <vt:lpstr>Monte Carlo: random sampling</vt:lpstr>
      <vt:lpstr>A famous example: Buffon’s needle problem</vt:lpstr>
      <vt:lpstr>Monte Carlo Sampling for protein structure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Simulation: Monte Carlo Methods</dc:title>
  <dc:creator>Patrice Koehl</dc:creator>
  <cp:lastModifiedBy>Patrice Koehl</cp:lastModifiedBy>
  <cp:revision>8</cp:revision>
  <cp:lastPrinted>2016-08-19T06:43:22Z</cp:lastPrinted>
  <dcterms:created xsi:type="dcterms:W3CDTF">2012-01-15T14:20:57Z</dcterms:created>
  <dcterms:modified xsi:type="dcterms:W3CDTF">2016-08-19T06:43:29Z</dcterms:modified>
</cp:coreProperties>
</file>