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lack and white photo looking up at the suspension cables of a bridge with clouds in the background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Black and white photo of the Zeeland Bridge in the Netherlands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Black and white photo of the underside of a bridge going over a river and against the sky 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Black and white photo of the underside of a bridge going over a river and against the sky 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lack and white photo looking up at the suspension cables of a bridge with clouds in the background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Black and white photo of the Zeeland Bridge in the Netherlands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the underside of a bridge going over a river and against the sky 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unafold.org/mfold/applications/rna-folding-form.php" TargetMode="External"/><Relationship Id="rId3" Type="http://schemas.openxmlformats.org/officeDocument/2006/relationships/hyperlink" Target="http://www.genebee.msu.su/services/rna2_reduced.html" TargetMode="External"/><Relationship Id="rId4" Type="http://schemas.openxmlformats.org/officeDocument/2006/relationships/hyperlink" Target="http://www.tbi.univie.ac.at/~ivo/RNA/" TargetMode="External"/><Relationship Id="rId5" Type="http://schemas.openxmlformats.org/officeDocument/2006/relationships/hyperlink" Target="https://major.iric.ca/MC-Sym/" TargetMode="External"/><Relationship Id="rId6" Type="http://schemas.openxmlformats.org/officeDocument/2006/relationships/hyperlink" Target="http://rna.tbi.univie.ac.at/cgi-bin/RNAWebSuite/RNAfold.cgi" TargetMode="Externa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rw-site.chemistry.gatech.edu" TargetMode="External"/><Relationship Id="rId3" Type="http://schemas.openxmlformats.org/officeDocument/2006/relationships/hyperlink" Target="http://ndbserver.rutgers.edu/" TargetMode="External"/><Relationship Id="rId4" Type="http://schemas.openxmlformats.org/officeDocument/2006/relationships/hyperlink" Target="http://scor.berkeley.edu/" TargetMode="External"/><Relationship Id="rId5" Type="http://schemas.openxmlformats.org/officeDocument/2006/relationships/hyperlink" Target="http://ndbserver.rutgers.edu/ndbmodule/services/download/rnaview.html" TargetMode="External"/><Relationship Id="rId6" Type="http://schemas.openxmlformats.org/officeDocument/2006/relationships/hyperlink" Target="http://x3dna.org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NA Structure Predi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Structure Prediction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53300" y="2019300"/>
            <a:ext cx="12049125" cy="1102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RNA secondary structure representation"/>
          <p:cNvSpPr txBox="1"/>
          <p:nvPr/>
        </p:nvSpPr>
        <p:spPr>
          <a:xfrm>
            <a:off x="4405521" y="-101228"/>
            <a:ext cx="14765239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secondary structure representation</a:t>
            </a:r>
          </a:p>
        </p:txBody>
      </p:sp>
      <p:sp>
        <p:nvSpPr>
          <p:cNvPr id="185" name="DotPlot representation…"/>
          <p:cNvSpPr txBox="1"/>
          <p:nvPr/>
        </p:nvSpPr>
        <p:spPr>
          <a:xfrm>
            <a:off x="1146333" y="4735190"/>
            <a:ext cx="5658397" cy="366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00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DotPlot representation</a:t>
            </a:r>
          </a:p>
          <a:p>
            <a:pPr algn="l">
              <a:defRPr sz="400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of the same Bacillus</a:t>
            </a:r>
          </a:p>
          <a:p>
            <a:pPr algn="l">
              <a:defRPr sz="400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Subtilis RNA folding:</a:t>
            </a:r>
          </a:p>
          <a:p>
            <a:pPr algn="l">
              <a:defRPr sz="400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sz="400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dot is placed to represent</a:t>
            </a:r>
          </a:p>
          <a:p>
            <a:pPr algn="l">
              <a:defRPr sz="400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base pair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28400" y="1638300"/>
            <a:ext cx="12573000" cy="1138555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Understanding RNA structure dot plot"/>
          <p:cNvSpPr txBox="1"/>
          <p:nvPr/>
        </p:nvSpPr>
        <p:spPr>
          <a:xfrm>
            <a:off x="4632558" y="-75828"/>
            <a:ext cx="14082565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Understanding RNA structure dot plot</a:t>
            </a:r>
          </a:p>
        </p:txBody>
      </p:sp>
      <p:sp>
        <p:nvSpPr>
          <p:cNvPr id="189" name="Simple stem loop:…"/>
          <p:cNvSpPr txBox="1"/>
          <p:nvPr/>
        </p:nvSpPr>
        <p:spPr>
          <a:xfrm>
            <a:off x="606682" y="3187947"/>
            <a:ext cx="10247115" cy="7060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Simple stem loop:</a:t>
            </a:r>
          </a:p>
          <a:p>
            <a:pPr algn="l">
              <a:defRPr b="1"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buSzPct val="100000"/>
              <a:buChar char="-"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Single helix closed by the base 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pair i•j. 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The other base pairs are (i+1) •(j-1) … 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(i+5) •(j-5) (6 total)</a:t>
            </a:r>
          </a:p>
          <a:p>
            <a:pPr algn="l">
              <a:buSzPct val="100000"/>
              <a:buChar char="-"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last base pair, shown in red, 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closes a hairpin loop.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If k •l closes a hairpin loop, there can be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no base pair k’ •l’ such that k&lt;k’&lt;l’&lt;l</a:t>
            </a:r>
          </a:p>
        </p:txBody>
      </p:sp>
      <p:sp>
        <p:nvSpPr>
          <p:cNvPr id="190" name="Triangle"/>
          <p:cNvSpPr/>
          <p:nvPr/>
        </p:nvSpPr>
        <p:spPr>
          <a:xfrm>
            <a:off x="11929777" y="2144087"/>
            <a:ext cx="11143393" cy="10879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Understanding RNA structure dot plot"/>
          <p:cNvSpPr txBox="1"/>
          <p:nvPr/>
        </p:nvSpPr>
        <p:spPr>
          <a:xfrm>
            <a:off x="5150718" y="-37728"/>
            <a:ext cx="14082564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Understanding RNA structure dot plot</a:t>
            </a:r>
          </a:p>
        </p:txBody>
      </p:sp>
      <p:pic>
        <p:nvPicPr>
          <p:cNvPr id="19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63300" y="1536700"/>
            <a:ext cx="12741275" cy="11718925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Interior loop (or bulge):…"/>
          <p:cNvSpPr txBox="1"/>
          <p:nvPr/>
        </p:nvSpPr>
        <p:spPr>
          <a:xfrm>
            <a:off x="888017" y="4873873"/>
            <a:ext cx="9405046" cy="5663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Interior loop (or bulge):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i•j </a:t>
            </a:r>
            <a:r>
              <a:rPr>
                <a:solidFill>
                  <a:srgbClr val="000000"/>
                </a:solidFill>
              </a:rPr>
              <a:t>and </a:t>
            </a:r>
            <a:r>
              <a:t>i’ •j’</a:t>
            </a:r>
            <a:r>
              <a:rPr>
                <a:solidFill>
                  <a:srgbClr val="000000"/>
                </a:solidFill>
              </a:rPr>
              <a:t> close an </a:t>
            </a:r>
            <a:r>
              <a:t>interior</a:t>
            </a:r>
          </a:p>
          <a:p>
            <a:pPr algn="l">
              <a:defRPr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loop</a:t>
            </a:r>
            <a:r>
              <a:rPr>
                <a:solidFill>
                  <a:srgbClr val="000000"/>
                </a:solidFill>
              </a:rPr>
              <a:t> if i&lt;i’&lt;j’&lt;j and max{i’-i, j-j’}&gt;1.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 is a </a:t>
            </a:r>
            <a:r>
              <a:rPr>
                <a:solidFill>
                  <a:srgbClr val="FF0000"/>
                </a:solidFill>
              </a:rPr>
              <a:t>bulge loop</a:t>
            </a:r>
            <a:r>
              <a:t> if min{i’-i,j-j’}=1.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yellow area is empty of base pair.</a:t>
            </a:r>
          </a:p>
        </p:txBody>
      </p:sp>
      <p:sp>
        <p:nvSpPr>
          <p:cNvPr id="195" name="Triangle"/>
          <p:cNvSpPr/>
          <p:nvPr/>
        </p:nvSpPr>
        <p:spPr>
          <a:xfrm>
            <a:off x="12069477" y="1956369"/>
            <a:ext cx="11143393" cy="10879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17400" y="1690687"/>
            <a:ext cx="11553825" cy="11553826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Understanding RNA structure dot plot"/>
          <p:cNvSpPr txBox="1"/>
          <p:nvPr/>
        </p:nvSpPr>
        <p:spPr>
          <a:xfrm>
            <a:off x="4708758" y="25772"/>
            <a:ext cx="14082565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Understanding RNA structure dot plot</a:t>
            </a:r>
          </a:p>
        </p:txBody>
      </p:sp>
      <p:sp>
        <p:nvSpPr>
          <p:cNvPr id="199" name="Multi-branch loop:…"/>
          <p:cNvSpPr txBox="1"/>
          <p:nvPr/>
        </p:nvSpPr>
        <p:spPr>
          <a:xfrm>
            <a:off x="755660" y="4984998"/>
            <a:ext cx="8729961" cy="4965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Multi-branch loop:</a:t>
            </a:r>
          </a:p>
          <a:p>
            <a:pPr algn="l"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Base pair i•j closes a multi-branch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and only if there is a k, i&lt;k&lt;j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such that both regions shaded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green contain base pairs, and the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other shaded region is empty</a:t>
            </a:r>
          </a:p>
        </p:txBody>
      </p:sp>
      <p:sp>
        <p:nvSpPr>
          <p:cNvPr id="200" name="Rectangle"/>
          <p:cNvSpPr/>
          <p:nvPr/>
        </p:nvSpPr>
        <p:spPr>
          <a:xfrm>
            <a:off x="12204700" y="7556500"/>
            <a:ext cx="5642983" cy="36174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1" name="Rectangle"/>
          <p:cNvSpPr/>
          <p:nvPr/>
        </p:nvSpPr>
        <p:spPr>
          <a:xfrm>
            <a:off x="17354063" y="9664700"/>
            <a:ext cx="2504902" cy="30394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2" name="Rectangle"/>
          <p:cNvSpPr/>
          <p:nvPr/>
        </p:nvSpPr>
        <p:spPr>
          <a:xfrm>
            <a:off x="16134863" y="8585200"/>
            <a:ext cx="2504902" cy="30394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3" name="Rectangle"/>
          <p:cNvSpPr/>
          <p:nvPr/>
        </p:nvSpPr>
        <p:spPr>
          <a:xfrm>
            <a:off x="15525263" y="7747000"/>
            <a:ext cx="2504902" cy="30394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nly three ways to pair four segments…"/>
          <p:cNvSpPr txBox="1"/>
          <p:nvPr/>
        </p:nvSpPr>
        <p:spPr>
          <a:xfrm>
            <a:off x="4392151" y="-44068"/>
            <a:ext cx="14995179" cy="1116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Only three ways to pair four segments…</a:t>
            </a:r>
          </a:p>
        </p:txBody>
      </p:sp>
      <p:sp>
        <p:nvSpPr>
          <p:cNvPr id="206" name="Rectangle"/>
          <p:cNvSpPr/>
          <p:nvPr/>
        </p:nvSpPr>
        <p:spPr>
          <a:xfrm>
            <a:off x="6378575" y="4479925"/>
            <a:ext cx="2076450" cy="365125"/>
          </a:xfrm>
          <a:prstGeom prst="rect">
            <a:avLst/>
          </a:prstGeom>
          <a:solidFill>
            <a:srgbClr val="33339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7" name="Rectangle"/>
          <p:cNvSpPr/>
          <p:nvPr/>
        </p:nvSpPr>
        <p:spPr>
          <a:xfrm>
            <a:off x="9921875" y="4479925"/>
            <a:ext cx="2079625" cy="365125"/>
          </a:xfrm>
          <a:prstGeom prst="rect">
            <a:avLst/>
          </a:prstGeom>
          <a:solidFill>
            <a:srgbClr val="33339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8" name="Line"/>
          <p:cNvSpPr/>
          <p:nvPr/>
        </p:nvSpPr>
        <p:spPr>
          <a:xfrm>
            <a:off x="3200400" y="4724400"/>
            <a:ext cx="12833350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09" name="Rectangle"/>
          <p:cNvSpPr/>
          <p:nvPr/>
        </p:nvSpPr>
        <p:spPr>
          <a:xfrm>
            <a:off x="3689350" y="4479925"/>
            <a:ext cx="2076450" cy="365125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10" name="Rectangle"/>
          <p:cNvSpPr/>
          <p:nvPr/>
        </p:nvSpPr>
        <p:spPr>
          <a:xfrm>
            <a:off x="13100050" y="4479925"/>
            <a:ext cx="2079625" cy="365125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11" name="Line"/>
          <p:cNvSpPr/>
          <p:nvPr/>
        </p:nvSpPr>
        <p:spPr>
          <a:xfrm>
            <a:off x="5765800" y="3377298"/>
            <a:ext cx="7947025" cy="858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53" fill="norm" stroke="1" extrusionOk="0">
                <a:moveTo>
                  <a:pt x="0" y="21153"/>
                </a:moveTo>
                <a:cubicBezTo>
                  <a:pt x="1025" y="15376"/>
                  <a:pt x="2049" y="9600"/>
                  <a:pt x="3655" y="6083"/>
                </a:cubicBezTo>
                <a:cubicBezTo>
                  <a:pt x="5262" y="2567"/>
                  <a:pt x="7255" y="-447"/>
                  <a:pt x="9637" y="55"/>
                </a:cubicBezTo>
                <a:cubicBezTo>
                  <a:pt x="12018" y="558"/>
                  <a:pt x="15951" y="5581"/>
                  <a:pt x="17945" y="9097"/>
                </a:cubicBezTo>
                <a:cubicBezTo>
                  <a:pt x="19938" y="12613"/>
                  <a:pt x="20991" y="19144"/>
                  <a:pt x="21600" y="21153"/>
                </a:cubicBezTo>
              </a:path>
            </a:pathLst>
          </a:custGeom>
          <a:ln w="76200">
            <a:solidFill>
              <a:srgbClr val="FF0000"/>
            </a:solidFill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12" name="Line"/>
          <p:cNvSpPr/>
          <p:nvPr/>
        </p:nvSpPr>
        <p:spPr>
          <a:xfrm rot="10800000">
            <a:off x="8210550" y="4968875"/>
            <a:ext cx="2324100" cy="403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462" fill="norm" stroke="1" extrusionOk="0">
                <a:moveTo>
                  <a:pt x="0" y="14291"/>
                </a:moveTo>
                <a:cubicBezTo>
                  <a:pt x="2747" y="9148"/>
                  <a:pt x="5495" y="4005"/>
                  <a:pt x="7958" y="1948"/>
                </a:cubicBezTo>
                <a:cubicBezTo>
                  <a:pt x="10421" y="-109"/>
                  <a:pt x="12505" y="-1138"/>
                  <a:pt x="14779" y="1948"/>
                </a:cubicBezTo>
                <a:cubicBezTo>
                  <a:pt x="17053" y="5033"/>
                  <a:pt x="20463" y="17376"/>
                  <a:pt x="21600" y="20462"/>
                </a:cubicBezTo>
              </a:path>
            </a:pathLst>
          </a:custGeom>
          <a:ln w="76200">
            <a:solidFill>
              <a:srgbClr val="333399"/>
            </a:solidFill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13" name="1"/>
          <p:cNvSpPr txBox="1"/>
          <p:nvPr/>
        </p:nvSpPr>
        <p:spPr>
          <a:xfrm>
            <a:off x="4301490" y="4946898"/>
            <a:ext cx="419101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14" name="2"/>
          <p:cNvSpPr txBox="1"/>
          <p:nvPr/>
        </p:nvSpPr>
        <p:spPr>
          <a:xfrm>
            <a:off x="7044690" y="4946898"/>
            <a:ext cx="419101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15" name="3"/>
          <p:cNvSpPr txBox="1"/>
          <p:nvPr/>
        </p:nvSpPr>
        <p:spPr>
          <a:xfrm>
            <a:off x="10734040" y="4946898"/>
            <a:ext cx="419101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16" name="4"/>
          <p:cNvSpPr txBox="1"/>
          <p:nvPr/>
        </p:nvSpPr>
        <p:spPr>
          <a:xfrm>
            <a:off x="13750289" y="4946898"/>
            <a:ext cx="419101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</a:t>
            </a:r>
          </a:p>
        </p:txBody>
      </p:sp>
      <p:pic>
        <p:nvPicPr>
          <p:cNvPr id="21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08332" y="1955800"/>
            <a:ext cx="1736726" cy="58547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1"/>
          <p:cNvSpPr txBox="1"/>
          <p:nvPr/>
        </p:nvSpPr>
        <p:spPr>
          <a:xfrm>
            <a:off x="19636423" y="6140698"/>
            <a:ext cx="419101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19" name="2"/>
          <p:cNvSpPr txBox="1"/>
          <p:nvPr/>
        </p:nvSpPr>
        <p:spPr>
          <a:xfrm>
            <a:off x="19738023" y="3194298"/>
            <a:ext cx="419101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20" name="3"/>
          <p:cNvSpPr txBox="1"/>
          <p:nvPr/>
        </p:nvSpPr>
        <p:spPr>
          <a:xfrm>
            <a:off x="18379123" y="3194298"/>
            <a:ext cx="419101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21" name="4"/>
          <p:cNvSpPr txBox="1"/>
          <p:nvPr/>
        </p:nvSpPr>
        <p:spPr>
          <a:xfrm>
            <a:off x="18379123" y="6140698"/>
            <a:ext cx="419101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</a:t>
            </a:r>
          </a:p>
        </p:txBody>
      </p:sp>
      <p:pic>
        <p:nvPicPr>
          <p:cNvPr id="22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68800" y="8922111"/>
            <a:ext cx="5283200" cy="44418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0" name="Group"/>
          <p:cNvGrpSpPr/>
          <p:nvPr/>
        </p:nvGrpSpPr>
        <p:grpSpPr>
          <a:xfrm>
            <a:off x="3505200" y="8252186"/>
            <a:ext cx="12833350" cy="894990"/>
            <a:chOff x="0" y="0"/>
            <a:chExt cx="12833350" cy="894988"/>
          </a:xfrm>
        </p:grpSpPr>
        <p:sp>
          <p:nvSpPr>
            <p:cNvPr id="223" name="Line"/>
            <p:cNvSpPr/>
            <p:nvPr/>
          </p:nvSpPr>
          <p:spPr>
            <a:xfrm>
              <a:off x="0" y="774338"/>
              <a:ext cx="12833350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</a:p>
          </p:txBody>
        </p:sp>
        <p:sp>
          <p:nvSpPr>
            <p:cNvPr id="224" name="Rectangle"/>
            <p:cNvSpPr/>
            <p:nvPr/>
          </p:nvSpPr>
          <p:spPr>
            <a:xfrm>
              <a:off x="488950" y="529863"/>
              <a:ext cx="2076450" cy="365126"/>
            </a:xfrm>
            <a:prstGeom prst="rect">
              <a:avLst/>
            </a:prstGeom>
            <a:solidFill>
              <a:srgbClr val="3333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25" name="Rectangle"/>
            <p:cNvSpPr/>
            <p:nvPr/>
          </p:nvSpPr>
          <p:spPr>
            <a:xfrm>
              <a:off x="3178175" y="529863"/>
              <a:ext cx="2076450" cy="365126"/>
            </a:xfrm>
            <a:prstGeom prst="rect">
              <a:avLst/>
            </a:prstGeom>
            <a:solidFill>
              <a:srgbClr val="3333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26" name="Rectangle"/>
            <p:cNvSpPr/>
            <p:nvPr/>
          </p:nvSpPr>
          <p:spPr>
            <a:xfrm>
              <a:off x="6721475" y="529863"/>
              <a:ext cx="2079625" cy="365126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27" name="Rectangle"/>
            <p:cNvSpPr/>
            <p:nvPr/>
          </p:nvSpPr>
          <p:spPr>
            <a:xfrm>
              <a:off x="9899650" y="529863"/>
              <a:ext cx="2079625" cy="365126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8312150" y="-1"/>
              <a:ext cx="2320925" cy="406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2" fill="norm" stroke="1" extrusionOk="0">
                  <a:moveTo>
                    <a:pt x="0" y="14291"/>
                  </a:moveTo>
                  <a:cubicBezTo>
                    <a:pt x="2747" y="9148"/>
                    <a:pt x="5495" y="4005"/>
                    <a:pt x="7958" y="1948"/>
                  </a:cubicBezTo>
                  <a:cubicBezTo>
                    <a:pt x="10421" y="-109"/>
                    <a:pt x="12505" y="-1138"/>
                    <a:pt x="14779" y="1948"/>
                  </a:cubicBezTo>
                  <a:cubicBezTo>
                    <a:pt x="17053" y="5033"/>
                    <a:pt x="20463" y="17376"/>
                    <a:pt x="21600" y="20462"/>
                  </a:cubicBezTo>
                </a:path>
              </a:pathLst>
            </a:custGeom>
            <a:noFill/>
            <a:ln w="76200" cap="flat">
              <a:solidFill>
                <a:srgbClr val="FF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1831975" y="63332"/>
              <a:ext cx="2324100" cy="40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2" fill="norm" stroke="1" extrusionOk="0">
                  <a:moveTo>
                    <a:pt x="0" y="14291"/>
                  </a:moveTo>
                  <a:cubicBezTo>
                    <a:pt x="2747" y="9148"/>
                    <a:pt x="5495" y="4005"/>
                    <a:pt x="7958" y="1948"/>
                  </a:cubicBezTo>
                  <a:cubicBezTo>
                    <a:pt x="10421" y="-109"/>
                    <a:pt x="12505" y="-1138"/>
                    <a:pt x="14779" y="1948"/>
                  </a:cubicBezTo>
                  <a:cubicBezTo>
                    <a:pt x="17053" y="5033"/>
                    <a:pt x="20463" y="17376"/>
                    <a:pt x="21600" y="20462"/>
                  </a:cubicBezTo>
                </a:path>
              </a:pathLst>
            </a:custGeom>
            <a:noFill/>
            <a:ln w="76200" cap="flat">
              <a:solidFill>
                <a:srgbClr val="333399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</p:grpSp>
      <p:sp>
        <p:nvSpPr>
          <p:cNvPr id="231" name="1"/>
          <p:cNvSpPr txBox="1"/>
          <p:nvPr/>
        </p:nvSpPr>
        <p:spPr>
          <a:xfrm>
            <a:off x="4422140" y="9004548"/>
            <a:ext cx="419101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32" name="2"/>
          <p:cNvSpPr txBox="1"/>
          <p:nvPr/>
        </p:nvSpPr>
        <p:spPr>
          <a:xfrm>
            <a:off x="7165340" y="9004548"/>
            <a:ext cx="419101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33" name="3"/>
          <p:cNvSpPr txBox="1"/>
          <p:nvPr/>
        </p:nvSpPr>
        <p:spPr>
          <a:xfrm>
            <a:off x="10854690" y="9004548"/>
            <a:ext cx="419101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34" name="4"/>
          <p:cNvSpPr txBox="1"/>
          <p:nvPr/>
        </p:nvSpPr>
        <p:spPr>
          <a:xfrm>
            <a:off x="13870939" y="9004548"/>
            <a:ext cx="419101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35" name="1"/>
          <p:cNvSpPr txBox="1"/>
          <p:nvPr/>
        </p:nvSpPr>
        <p:spPr>
          <a:xfrm>
            <a:off x="21573489" y="10755922"/>
            <a:ext cx="419101" cy="77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36" name="2"/>
          <p:cNvSpPr txBox="1"/>
          <p:nvPr/>
        </p:nvSpPr>
        <p:spPr>
          <a:xfrm>
            <a:off x="20366989" y="10755922"/>
            <a:ext cx="419101" cy="77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37" name="3"/>
          <p:cNvSpPr txBox="1"/>
          <p:nvPr/>
        </p:nvSpPr>
        <p:spPr>
          <a:xfrm>
            <a:off x="19067144" y="11385798"/>
            <a:ext cx="419101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38" name="4"/>
          <p:cNvSpPr txBox="1"/>
          <p:nvPr/>
        </p:nvSpPr>
        <p:spPr>
          <a:xfrm>
            <a:off x="19067144" y="12833598"/>
            <a:ext cx="419101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roup"/>
          <p:cNvGrpSpPr/>
          <p:nvPr/>
        </p:nvGrpSpPr>
        <p:grpSpPr>
          <a:xfrm>
            <a:off x="4114800" y="3422898"/>
            <a:ext cx="12614275" cy="2622273"/>
            <a:chOff x="0" y="-387101"/>
            <a:chExt cx="12614275" cy="2622272"/>
          </a:xfrm>
        </p:grpSpPr>
        <p:grpSp>
          <p:nvGrpSpPr>
            <p:cNvPr id="247" name="Group"/>
            <p:cNvGrpSpPr/>
            <p:nvPr/>
          </p:nvGrpSpPr>
          <p:grpSpPr>
            <a:xfrm>
              <a:off x="0" y="396904"/>
              <a:ext cx="12614275" cy="1838267"/>
              <a:chOff x="0" y="0"/>
              <a:chExt cx="12614275" cy="1838265"/>
            </a:xfrm>
          </p:grpSpPr>
          <p:sp>
            <p:nvSpPr>
              <p:cNvPr id="240" name="Rectangle"/>
              <p:cNvSpPr/>
              <p:nvPr/>
            </p:nvSpPr>
            <p:spPr>
              <a:xfrm>
                <a:off x="6607477" y="618689"/>
                <a:ext cx="2042312" cy="360533"/>
              </a:xfrm>
              <a:prstGeom prst="rect">
                <a:avLst/>
              </a:prstGeom>
              <a:solidFill>
                <a:srgbClr val="33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400">
                    <a:solidFill>
                      <a:srgbClr val="FFFFFF"/>
                    </a:solidFill>
                    <a:effectLst>
                      <a:outerShdw sx="100000" sy="100000" kx="0" ky="0" algn="b" rotWithShape="0" blurRad="25400" dist="33948" dir="2700000">
                        <a:srgbClr val="3B3936"/>
                      </a:outerShdw>
                    </a:effectLst>
                  </a:defRPr>
                </a:pPr>
              </a:p>
            </p:txBody>
          </p:sp>
          <p:sp>
            <p:nvSpPr>
              <p:cNvPr id="241" name="Line"/>
              <p:cNvSpPr/>
              <p:nvPr/>
            </p:nvSpPr>
            <p:spPr>
              <a:xfrm>
                <a:off x="0" y="859043"/>
                <a:ext cx="12614275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400"/>
                </a:pPr>
              </a:p>
            </p:txBody>
          </p:sp>
          <p:sp>
            <p:nvSpPr>
              <p:cNvPr id="242" name="Rectangle"/>
              <p:cNvSpPr/>
              <p:nvPr/>
            </p:nvSpPr>
            <p:spPr>
              <a:xfrm>
                <a:off x="480543" y="618689"/>
                <a:ext cx="2042312" cy="360533"/>
              </a:xfrm>
              <a:prstGeom prst="rect">
                <a:avLst/>
              </a:prstGeom>
              <a:solidFill>
                <a:srgbClr val="33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400">
                    <a:solidFill>
                      <a:srgbClr val="FFFFFF"/>
                    </a:solidFill>
                    <a:effectLst>
                      <a:outerShdw sx="100000" sy="100000" kx="0" ky="0" algn="b" rotWithShape="0" blurRad="25400" dist="33948" dir="2700000">
                        <a:srgbClr val="3B3936"/>
                      </a:outerShdw>
                    </a:effectLst>
                  </a:defRPr>
                </a:pPr>
              </a:p>
            </p:txBody>
          </p:sp>
          <p:sp>
            <p:nvSpPr>
              <p:cNvPr id="243" name="Rectangle"/>
              <p:cNvSpPr/>
              <p:nvPr/>
            </p:nvSpPr>
            <p:spPr>
              <a:xfrm>
                <a:off x="9731012" y="618689"/>
                <a:ext cx="2042312" cy="360533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400">
                    <a:solidFill>
                      <a:srgbClr val="FFFFFF"/>
                    </a:solidFill>
                    <a:effectLst>
                      <a:outerShdw sx="100000" sy="100000" kx="0" ky="0" algn="b" rotWithShape="0" blurRad="25400" dist="33948" dir="2700000">
                        <a:srgbClr val="3B3936"/>
                      </a:outerShdw>
                    </a:effectLst>
                  </a:defRPr>
                </a:pPr>
              </a:p>
            </p:txBody>
          </p:sp>
          <p:sp>
            <p:nvSpPr>
              <p:cNvPr id="244" name="Rectangle"/>
              <p:cNvSpPr/>
              <p:nvPr/>
            </p:nvSpPr>
            <p:spPr>
              <a:xfrm>
                <a:off x="3123534" y="618689"/>
                <a:ext cx="2042312" cy="360533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400">
                    <a:solidFill>
                      <a:srgbClr val="FFFFFF"/>
                    </a:solidFill>
                    <a:effectLst>
                      <a:outerShdw sx="100000" sy="100000" kx="0" ky="0" algn="b" rotWithShape="0" blurRad="25400" dist="33948" dir="2700000">
                        <a:srgbClr val="3B3936"/>
                      </a:outerShdw>
                    </a:effectLst>
                  </a:defRPr>
                </a:pPr>
              </a:p>
            </p:txBody>
          </p:sp>
          <p:sp>
            <p:nvSpPr>
              <p:cNvPr id="245" name="Line"/>
              <p:cNvSpPr/>
              <p:nvPr/>
            </p:nvSpPr>
            <p:spPr>
              <a:xfrm>
                <a:off x="4685301" y="-1"/>
                <a:ext cx="5766527" cy="498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7" fill="norm" stroke="1" extrusionOk="0">
                    <a:moveTo>
                      <a:pt x="0" y="20677"/>
                    </a:moveTo>
                    <a:cubicBezTo>
                      <a:pt x="1238" y="14862"/>
                      <a:pt x="2475" y="9046"/>
                      <a:pt x="3600" y="5723"/>
                    </a:cubicBezTo>
                    <a:cubicBezTo>
                      <a:pt x="4725" y="2400"/>
                      <a:pt x="5700" y="1569"/>
                      <a:pt x="6750" y="739"/>
                    </a:cubicBezTo>
                    <a:cubicBezTo>
                      <a:pt x="7800" y="-92"/>
                      <a:pt x="8775" y="739"/>
                      <a:pt x="9900" y="739"/>
                    </a:cubicBezTo>
                    <a:cubicBezTo>
                      <a:pt x="11025" y="739"/>
                      <a:pt x="12300" y="739"/>
                      <a:pt x="13500" y="739"/>
                    </a:cubicBezTo>
                    <a:cubicBezTo>
                      <a:pt x="14700" y="739"/>
                      <a:pt x="16050" y="-923"/>
                      <a:pt x="17100" y="739"/>
                    </a:cubicBezTo>
                    <a:cubicBezTo>
                      <a:pt x="18150" y="2400"/>
                      <a:pt x="19050" y="7385"/>
                      <a:pt x="19800" y="10708"/>
                    </a:cubicBezTo>
                    <a:cubicBezTo>
                      <a:pt x="20550" y="14031"/>
                      <a:pt x="21300" y="19015"/>
                      <a:pt x="21600" y="20677"/>
                    </a:cubicBezTo>
                  </a:path>
                </a:pathLst>
              </a:custGeom>
              <a:noFill/>
              <a:ln w="76200" cap="flat">
                <a:solidFill>
                  <a:srgbClr val="FF0000"/>
                </a:solidFill>
                <a:prstDash val="solid"/>
                <a:round/>
                <a:headEnd type="stealth" w="med" len="med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400">
                    <a:solidFill>
                      <a:srgbClr val="FFFFFF"/>
                    </a:solidFill>
                    <a:effectLst>
                      <a:outerShdw sx="100000" sy="100000" kx="0" ky="0" algn="b" rotWithShape="0" blurRad="25400" dist="33948" dir="2700000">
                        <a:srgbClr val="3B3936"/>
                      </a:outerShdw>
                    </a:effectLst>
                  </a:defRPr>
                </a:pPr>
              </a:p>
            </p:txBody>
          </p:sp>
          <p:sp>
            <p:nvSpPr>
              <p:cNvPr id="246" name="Line"/>
              <p:cNvSpPr/>
              <p:nvPr/>
            </p:nvSpPr>
            <p:spPr>
              <a:xfrm rot="10800000">
                <a:off x="1681903" y="1339752"/>
                <a:ext cx="5766527" cy="498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7" fill="norm" stroke="1" extrusionOk="0">
                    <a:moveTo>
                      <a:pt x="0" y="20677"/>
                    </a:moveTo>
                    <a:cubicBezTo>
                      <a:pt x="1238" y="14862"/>
                      <a:pt x="2475" y="9046"/>
                      <a:pt x="3600" y="5723"/>
                    </a:cubicBezTo>
                    <a:cubicBezTo>
                      <a:pt x="4725" y="2400"/>
                      <a:pt x="5700" y="1569"/>
                      <a:pt x="6750" y="739"/>
                    </a:cubicBezTo>
                    <a:cubicBezTo>
                      <a:pt x="7800" y="-92"/>
                      <a:pt x="8775" y="739"/>
                      <a:pt x="9900" y="739"/>
                    </a:cubicBezTo>
                    <a:cubicBezTo>
                      <a:pt x="11025" y="739"/>
                      <a:pt x="12300" y="739"/>
                      <a:pt x="13500" y="739"/>
                    </a:cubicBezTo>
                    <a:cubicBezTo>
                      <a:pt x="14700" y="739"/>
                      <a:pt x="16050" y="-923"/>
                      <a:pt x="17100" y="739"/>
                    </a:cubicBezTo>
                    <a:cubicBezTo>
                      <a:pt x="18150" y="2400"/>
                      <a:pt x="19050" y="7385"/>
                      <a:pt x="19800" y="10708"/>
                    </a:cubicBezTo>
                    <a:cubicBezTo>
                      <a:pt x="20550" y="14031"/>
                      <a:pt x="21300" y="19015"/>
                      <a:pt x="21600" y="20677"/>
                    </a:cubicBezTo>
                  </a:path>
                </a:pathLst>
              </a:custGeom>
              <a:noFill/>
              <a:ln w="76200" cap="flat">
                <a:solidFill>
                  <a:srgbClr val="333399"/>
                </a:solidFill>
                <a:prstDash val="solid"/>
                <a:round/>
                <a:headEnd type="stealth" w="med" len="med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400">
                    <a:solidFill>
                      <a:srgbClr val="FFFFFF"/>
                    </a:solidFill>
                    <a:effectLst>
                      <a:outerShdw sx="100000" sy="100000" kx="0" ky="0" algn="b" rotWithShape="0" blurRad="25400" dist="33948" dir="2700000">
                        <a:srgbClr val="3B3936"/>
                      </a:outerShdw>
                    </a:effectLst>
                  </a:defRPr>
                </a:pPr>
              </a:p>
            </p:txBody>
          </p:sp>
        </p:grpSp>
        <p:sp>
          <p:nvSpPr>
            <p:cNvPr id="248" name="1"/>
            <p:cNvSpPr txBox="1"/>
            <p:nvPr/>
          </p:nvSpPr>
          <p:spPr>
            <a:xfrm>
              <a:off x="916939" y="-387102"/>
              <a:ext cx="419101" cy="7742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249" name="2"/>
            <p:cNvSpPr txBox="1"/>
            <p:nvPr/>
          </p:nvSpPr>
          <p:spPr>
            <a:xfrm>
              <a:off x="3660140" y="-387102"/>
              <a:ext cx="419101" cy="7742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250" name="3"/>
            <p:cNvSpPr txBox="1"/>
            <p:nvPr/>
          </p:nvSpPr>
          <p:spPr>
            <a:xfrm>
              <a:off x="7349490" y="-387102"/>
              <a:ext cx="419101" cy="7742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251" name="4"/>
            <p:cNvSpPr txBox="1"/>
            <p:nvPr/>
          </p:nvSpPr>
          <p:spPr>
            <a:xfrm>
              <a:off x="10365740" y="-387102"/>
              <a:ext cx="419101" cy="7742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4</a:t>
              </a:r>
            </a:p>
          </p:txBody>
        </p:sp>
      </p:grpSp>
      <p:pic>
        <p:nvPicPr>
          <p:cNvPr id="25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34800" y="6400800"/>
            <a:ext cx="5175250" cy="6975475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4"/>
          <p:cNvSpPr txBox="1"/>
          <p:nvPr/>
        </p:nvSpPr>
        <p:spPr>
          <a:xfrm>
            <a:off x="15731489" y="7537698"/>
            <a:ext cx="419101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55" name="3"/>
          <p:cNvSpPr txBox="1"/>
          <p:nvPr/>
        </p:nvSpPr>
        <p:spPr>
          <a:xfrm>
            <a:off x="14207489" y="10280898"/>
            <a:ext cx="419101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56" name="2"/>
          <p:cNvSpPr txBox="1"/>
          <p:nvPr/>
        </p:nvSpPr>
        <p:spPr>
          <a:xfrm>
            <a:off x="14207489" y="7385298"/>
            <a:ext cx="419101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57" name="1"/>
          <p:cNvSpPr txBox="1"/>
          <p:nvPr/>
        </p:nvSpPr>
        <p:spPr>
          <a:xfrm>
            <a:off x="12683490" y="10280898"/>
            <a:ext cx="419101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58" name="Only three ways to pair four segments…"/>
          <p:cNvSpPr txBox="1"/>
          <p:nvPr/>
        </p:nvSpPr>
        <p:spPr>
          <a:xfrm>
            <a:off x="4493751" y="-75828"/>
            <a:ext cx="14995179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Only three ways to pair four segments…</a:t>
            </a:r>
          </a:p>
        </p:txBody>
      </p:sp>
      <p:sp>
        <p:nvSpPr>
          <p:cNvPr id="259" name="Pseudo-knot : usually…"/>
          <p:cNvSpPr txBox="1"/>
          <p:nvPr/>
        </p:nvSpPr>
        <p:spPr>
          <a:xfrm>
            <a:off x="1505952" y="8001248"/>
            <a:ext cx="7102376" cy="2869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1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Pseudo-knot : usually</a:t>
            </a:r>
          </a:p>
          <a:p>
            <a:pPr algn="l">
              <a:defRPr i="1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not considered a secondary</a:t>
            </a:r>
          </a:p>
          <a:p>
            <a:pPr algn="l">
              <a:defRPr i="1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structure…as it is difficult to</a:t>
            </a:r>
          </a:p>
          <a:p>
            <a:pPr algn="l">
              <a:defRPr i="1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predict 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0225" y="2306914"/>
            <a:ext cx="10623550" cy="1060581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Circular representation of a pseudo-knot"/>
          <p:cNvSpPr txBox="1"/>
          <p:nvPr/>
        </p:nvSpPr>
        <p:spPr>
          <a:xfrm>
            <a:off x="3910320" y="-25028"/>
            <a:ext cx="14892041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Circular representation of a pseudo-knot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NA secondary structure definition"/>
          <p:cNvSpPr txBox="1"/>
          <p:nvPr/>
        </p:nvSpPr>
        <p:spPr>
          <a:xfrm>
            <a:off x="5621312" y="-101228"/>
            <a:ext cx="13141376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secondary structure definition</a:t>
            </a:r>
          </a:p>
        </p:txBody>
      </p:sp>
      <p:sp>
        <p:nvSpPr>
          <p:cNvPr id="265" name="An RNA sequence is represented as:…"/>
          <p:cNvSpPr txBox="1"/>
          <p:nvPr/>
        </p:nvSpPr>
        <p:spPr>
          <a:xfrm>
            <a:off x="1353205" y="2006085"/>
            <a:ext cx="17212271" cy="10669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 RNA sequence is represented as: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R = r</a:t>
            </a:r>
            <a:r>
              <a:rPr baseline="-15500"/>
              <a:t>1</a:t>
            </a:r>
            <a:r>
              <a:t>, r</a:t>
            </a:r>
            <a:r>
              <a:rPr baseline="-15500"/>
              <a:t>2</a:t>
            </a:r>
            <a:r>
              <a:t>, r</a:t>
            </a:r>
            <a:r>
              <a:rPr baseline="-15500"/>
              <a:t>3</a:t>
            </a:r>
            <a:r>
              <a:t>, …, r</a:t>
            </a:r>
            <a:r>
              <a:rPr baseline="-15500"/>
              <a:t>n</a:t>
            </a:r>
            <a:r>
              <a:t>	(r</a:t>
            </a:r>
            <a:r>
              <a:rPr baseline="-15500"/>
              <a:t>i</a:t>
            </a:r>
            <a:r>
              <a:t> is the i-th nucleotide).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Each r</a:t>
            </a:r>
            <a:r>
              <a:rPr baseline="-15500"/>
              <a:t>i</a:t>
            </a:r>
            <a:r>
              <a:t> belongs to the set {A, C, G, U}.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b="1"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secondary structure on R is a set S of ordered pairs, written as i•j, </a:t>
            </a:r>
          </a:p>
          <a:p>
            <a:pPr algn="l">
              <a:defRPr b="1"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1≤i&lt;j≤n, satisfying: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>
                <a:solidFill>
                  <a:srgbClr val="333399"/>
                </a:solidFill>
              </a:rPr>
              <a:t>1. j – i &gt; 3</a:t>
            </a:r>
            <a:r>
              <a:t> </a:t>
            </a:r>
            <a:r>
              <a:rPr>
                <a:solidFill>
                  <a:srgbClr val="FF0000"/>
                </a:solidFill>
              </a:rPr>
              <a:t>(exclude “close” base pairs)</a:t>
            </a:r>
            <a:endParaRPr>
              <a:solidFill>
                <a:srgbClr val="FF0000"/>
              </a:solidFill>
            </a:endParaRP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>
                <a:solidFill>
                  <a:srgbClr val="333399"/>
                </a:solidFill>
              </a:rPr>
              <a:t>2. if i •j and k •l are 2 base pairs, with i≤k, then either:</a:t>
            </a:r>
            <a:endParaRPr>
              <a:solidFill>
                <a:srgbClr val="333399"/>
              </a:solidFill>
            </a:endParaRP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</a:t>
            </a:r>
            <a:r>
              <a:rPr>
                <a:solidFill>
                  <a:srgbClr val="333399"/>
                </a:solidFill>
              </a:rPr>
              <a:t>(a) i = k and j = l</a:t>
            </a:r>
            <a:r>
              <a:t> 		</a:t>
            </a:r>
            <a:r>
              <a:rPr>
                <a:solidFill>
                  <a:srgbClr val="FF0000"/>
                </a:solidFill>
              </a:rPr>
              <a:t>(same base pair)</a:t>
            </a:r>
            <a:endParaRPr>
              <a:solidFill>
                <a:srgbClr val="FF0000"/>
              </a:solidFill>
            </a:endParaRP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</a:t>
            </a:r>
            <a:r>
              <a:rPr>
                <a:solidFill>
                  <a:srgbClr val="333399"/>
                </a:solidFill>
              </a:rPr>
              <a:t>(b) i &lt; j &lt; k &lt; l</a:t>
            </a:r>
            <a:r>
              <a:t> 		</a:t>
            </a:r>
            <a:r>
              <a:rPr>
                <a:solidFill>
                  <a:srgbClr val="FF0000"/>
                </a:solidFill>
              </a:rPr>
              <a:t>(i •j precedes k •l)</a:t>
            </a:r>
            <a:endParaRPr>
              <a:solidFill>
                <a:srgbClr val="FF0000"/>
              </a:solidFill>
            </a:endParaRP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</a:t>
            </a:r>
            <a:r>
              <a:rPr>
                <a:solidFill>
                  <a:srgbClr val="333399"/>
                </a:solidFill>
              </a:rPr>
              <a:t>(c) i &lt; k &lt; l &lt; j	</a:t>
            </a:r>
            <a:r>
              <a:t>		</a:t>
            </a:r>
            <a:r>
              <a:rPr>
                <a:solidFill>
                  <a:srgbClr val="FF0000"/>
                </a:solidFill>
              </a:rPr>
              <a:t>(i •j includes k •l)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NA Secondary Structure Prediction"/>
          <p:cNvSpPr txBox="1"/>
          <p:nvPr/>
        </p:nvSpPr>
        <p:spPr>
          <a:xfrm>
            <a:off x="3820180" y="114672"/>
            <a:ext cx="13649921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Secondary Structure Prediction</a:t>
            </a:r>
          </a:p>
        </p:txBody>
      </p:sp>
      <p:sp>
        <p:nvSpPr>
          <p:cNvPr id="268" name="Two primary methods for RNA secondary structure prediction:…"/>
          <p:cNvSpPr txBox="1"/>
          <p:nvPr/>
        </p:nvSpPr>
        <p:spPr>
          <a:xfrm>
            <a:off x="1311185" y="2749797"/>
            <a:ext cx="15404010" cy="7060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Two primary methods for RNA secondary structure prediction:</a:t>
            </a:r>
          </a:p>
          <a:p>
            <a:pPr algn="l">
              <a:defRPr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buSzPct val="100000"/>
              <a:buChar char="-"/>
              <a:defRPr b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Co-variation analysis</a:t>
            </a:r>
            <a:r>
              <a:rPr b="0">
                <a:solidFill>
                  <a:srgbClr val="000000"/>
                </a:solidFill>
              </a:rPr>
              <a:t> (comparative sequence analysis)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Takes into account conserved patterns of basepairs during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  evolution (2 or more sequences)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buSzPct val="100000"/>
              <a:buChar char="-"/>
              <a:defRPr b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Minimum free-energy method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Determines structure of complementary regions that are 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  energetically stable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omparative Sequence Analysis"/>
          <p:cNvSpPr txBox="1"/>
          <p:nvPr>
            <p:ph type="title"/>
          </p:nvPr>
        </p:nvSpPr>
        <p:spPr>
          <a:xfrm>
            <a:off x="1079500" y="1149350"/>
            <a:ext cx="22479000" cy="16637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Comparative Sequence Analysis</a:t>
            </a:r>
          </a:p>
        </p:txBody>
      </p:sp>
      <p:sp>
        <p:nvSpPr>
          <p:cNvPr id="271" name="Molecules with similar functions and different nucleotide sequences will form similar structures…"/>
          <p:cNvSpPr txBox="1"/>
          <p:nvPr>
            <p:ph type="body" idx="1"/>
          </p:nvPr>
        </p:nvSpPr>
        <p:spPr>
          <a:xfrm>
            <a:off x="762000" y="3340100"/>
            <a:ext cx="22479000" cy="8572500"/>
          </a:xfrm>
          <a:prstGeom prst="rect">
            <a:avLst/>
          </a:prstGeom>
        </p:spPr>
        <p:txBody>
          <a:bodyPr/>
          <a:lstStyle/>
          <a:p>
            <a:pPr marL="685800" indent="-685800">
              <a:spcBef>
                <a:spcPts val="1300"/>
              </a:spcBef>
              <a:buChar char="•"/>
              <a:defRPr sz="5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Molecules with similar functions and different nucleotide sequences will form similar structures</a:t>
            </a:r>
          </a:p>
          <a:p>
            <a:pPr marL="685800" indent="-685800">
              <a:buSzTx/>
              <a:buNone/>
              <a:defRPr sz="5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85800" indent="-685800">
              <a:spcBef>
                <a:spcPts val="1300"/>
              </a:spcBef>
              <a:buChar char="•"/>
              <a:defRPr sz="56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Correctly identifies high percentage of secondary structure pairings and a smaller number of tertiary interactions</a:t>
            </a:r>
          </a:p>
          <a:p>
            <a:pPr marL="685800" indent="-685800">
              <a:buChar char="•"/>
              <a:defRPr sz="56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85800" indent="-685800">
              <a:spcBef>
                <a:spcPts val="1300"/>
              </a:spcBef>
              <a:buChar char="•"/>
              <a:defRPr sz="56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Primarily a manual method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Hierarchical organization of RNA molecules"/>
          <p:cNvSpPr txBox="1"/>
          <p:nvPr/>
        </p:nvSpPr>
        <p:spPr>
          <a:xfrm>
            <a:off x="2712587" y="56776"/>
            <a:ext cx="16449378" cy="1116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Hierarchical organization of RNA molecules</a:t>
            </a:r>
          </a:p>
        </p:txBody>
      </p:sp>
      <p:pic>
        <p:nvPicPr>
          <p:cNvPr id="140" name="rna_hairpin.png" descr="rna_hairp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49200" y="4724400"/>
            <a:ext cx="9806967" cy="8448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tRNA.jpeg" descr="tRNA.jpeg"/>
          <p:cNvPicPr>
            <a:picLocks noChangeAspect="1"/>
          </p:cNvPicPr>
          <p:nvPr/>
        </p:nvPicPr>
        <p:blipFill>
          <a:blip r:embed="rId3">
            <a:extLst/>
          </a:blip>
          <a:srcRect l="0" t="0" r="49285" b="0"/>
          <a:stretch>
            <a:fillRect/>
          </a:stretch>
        </p:blipFill>
        <p:spPr>
          <a:xfrm>
            <a:off x="3750721" y="6065954"/>
            <a:ext cx="6452650" cy="7268297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5’ ACCACCUGCUGA 3’"/>
          <p:cNvSpPr txBox="1"/>
          <p:nvPr/>
        </p:nvSpPr>
        <p:spPr>
          <a:xfrm>
            <a:off x="936841" y="3393557"/>
            <a:ext cx="7148398" cy="884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aseline="31000" sz="56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5’</a:t>
            </a:r>
            <a:r>
              <a:rPr baseline="0"/>
              <a:t> ACCACCUGCUGA </a:t>
            </a:r>
            <a:r>
              <a:t>3’</a:t>
            </a:r>
          </a:p>
        </p:txBody>
      </p:sp>
      <p:sp>
        <p:nvSpPr>
          <p:cNvPr id="143" name="Primary structure:"/>
          <p:cNvSpPr txBox="1"/>
          <p:nvPr/>
        </p:nvSpPr>
        <p:spPr>
          <a:xfrm>
            <a:off x="2108507" y="2104963"/>
            <a:ext cx="4805066" cy="77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Primary structure:</a:t>
            </a:r>
          </a:p>
        </p:txBody>
      </p:sp>
      <p:sp>
        <p:nvSpPr>
          <p:cNvPr id="144" name="Secondary Structure"/>
          <p:cNvSpPr txBox="1"/>
          <p:nvPr/>
        </p:nvSpPr>
        <p:spPr>
          <a:xfrm>
            <a:off x="13492410" y="3448549"/>
            <a:ext cx="5279530" cy="77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Secondary Structure</a:t>
            </a:r>
          </a:p>
        </p:txBody>
      </p:sp>
      <p:sp>
        <p:nvSpPr>
          <p:cNvPr id="145" name="Tertiary structure:"/>
          <p:cNvSpPr txBox="1"/>
          <p:nvPr/>
        </p:nvSpPr>
        <p:spPr>
          <a:xfrm>
            <a:off x="932399" y="5101660"/>
            <a:ext cx="4714876" cy="77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Tertiary structure: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2438400"/>
            <a:ext cx="18227675" cy="11049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Rectangle"/>
          <p:cNvSpPr/>
          <p:nvPr/>
        </p:nvSpPr>
        <p:spPr>
          <a:xfrm>
            <a:off x="3048000" y="2286000"/>
            <a:ext cx="17983200" cy="1524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75" name="Co-variation"/>
          <p:cNvSpPr txBox="1"/>
          <p:nvPr/>
        </p:nvSpPr>
        <p:spPr>
          <a:xfrm>
            <a:off x="9318610" y="-12328"/>
            <a:ext cx="4735861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Co-variation</a:t>
            </a:r>
          </a:p>
        </p:txBody>
      </p:sp>
      <p:grpSp>
        <p:nvGrpSpPr>
          <p:cNvPr id="279" name="Group"/>
          <p:cNvGrpSpPr/>
          <p:nvPr/>
        </p:nvGrpSpPr>
        <p:grpSpPr>
          <a:xfrm>
            <a:off x="13716000" y="3352800"/>
            <a:ext cx="4267200" cy="304800"/>
            <a:chOff x="0" y="0"/>
            <a:chExt cx="4267200" cy="304800"/>
          </a:xfrm>
        </p:grpSpPr>
        <p:sp>
          <p:nvSpPr>
            <p:cNvPr id="276" name="Line"/>
            <p:cNvSpPr/>
            <p:nvPr/>
          </p:nvSpPr>
          <p:spPr>
            <a:xfrm flipV="1">
              <a:off x="-1" y="0"/>
              <a:ext cx="2" cy="30480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0" y="0"/>
              <a:ext cx="4267200" cy="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4267200" y="0"/>
              <a:ext cx="0" cy="30480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</a:p>
          </p:txBody>
        </p:sp>
      </p:grpSp>
      <p:grpSp>
        <p:nvGrpSpPr>
          <p:cNvPr id="283" name="Group"/>
          <p:cNvGrpSpPr/>
          <p:nvPr/>
        </p:nvGrpSpPr>
        <p:grpSpPr>
          <a:xfrm>
            <a:off x="13411200" y="3048000"/>
            <a:ext cx="4724400" cy="762000"/>
            <a:chOff x="0" y="0"/>
            <a:chExt cx="4724400" cy="762000"/>
          </a:xfrm>
        </p:grpSpPr>
        <p:sp>
          <p:nvSpPr>
            <p:cNvPr id="280" name="Line"/>
            <p:cNvSpPr/>
            <p:nvPr/>
          </p:nvSpPr>
          <p:spPr>
            <a:xfrm flipV="1">
              <a:off x="-1" y="0"/>
              <a:ext cx="2" cy="60960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0" y="0"/>
              <a:ext cx="4724400" cy="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4724400" y="0"/>
              <a:ext cx="0" cy="76200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</a:p>
          </p:txBody>
        </p:sp>
      </p:grpSp>
      <p:sp>
        <p:nvSpPr>
          <p:cNvPr id="284" name="Line"/>
          <p:cNvSpPr/>
          <p:nvPr/>
        </p:nvSpPr>
        <p:spPr>
          <a:xfrm flipV="1">
            <a:off x="12801600" y="2743200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85" name="Line"/>
          <p:cNvSpPr/>
          <p:nvPr/>
        </p:nvSpPr>
        <p:spPr>
          <a:xfrm>
            <a:off x="12801600" y="2743200"/>
            <a:ext cx="5943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86" name="Line"/>
          <p:cNvSpPr/>
          <p:nvPr/>
        </p:nvSpPr>
        <p:spPr>
          <a:xfrm>
            <a:off x="18745200" y="2743200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87" name="Line"/>
          <p:cNvSpPr/>
          <p:nvPr/>
        </p:nvSpPr>
        <p:spPr>
          <a:xfrm flipV="1">
            <a:off x="12496800" y="2438400"/>
            <a:ext cx="0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88" name="Line"/>
          <p:cNvSpPr/>
          <p:nvPr/>
        </p:nvSpPr>
        <p:spPr>
          <a:xfrm>
            <a:off x="12496800" y="2438400"/>
            <a:ext cx="655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89" name="Line"/>
          <p:cNvSpPr/>
          <p:nvPr/>
        </p:nvSpPr>
        <p:spPr>
          <a:xfrm>
            <a:off x="19050000" y="2438400"/>
            <a:ext cx="0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ounded Rectangle"/>
          <p:cNvSpPr/>
          <p:nvPr/>
        </p:nvSpPr>
        <p:spPr>
          <a:xfrm>
            <a:off x="3657600" y="3810000"/>
            <a:ext cx="16916400" cy="3352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92" name="Quantitative Measure of Co-variation"/>
          <p:cNvSpPr txBox="1"/>
          <p:nvPr/>
        </p:nvSpPr>
        <p:spPr>
          <a:xfrm>
            <a:off x="5700697" y="114672"/>
            <a:ext cx="13851286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Quantitative Measure of Co-variation</a:t>
            </a:r>
          </a:p>
        </p:txBody>
      </p:sp>
      <p:sp>
        <p:nvSpPr>
          <p:cNvPr id="293" name="Mutual Information Content:"/>
          <p:cNvSpPr txBox="1"/>
          <p:nvPr/>
        </p:nvSpPr>
        <p:spPr>
          <a:xfrm>
            <a:off x="739338" y="2209862"/>
            <a:ext cx="7225904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Mutual Information Content:</a:t>
            </a:r>
          </a:p>
        </p:txBody>
      </p:sp>
      <p:sp>
        <p:nvSpPr>
          <p:cNvPr id="294" name="fij(N1,N2) : joint frequency of the 2 nucleotides, N1 from the i-th column,…"/>
          <p:cNvSpPr txBox="1"/>
          <p:nvPr/>
        </p:nvSpPr>
        <p:spPr>
          <a:xfrm>
            <a:off x="1799011" y="8521699"/>
            <a:ext cx="13523119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defRPr>
            </a:pPr>
            <a:r>
              <a:t>f</a:t>
            </a:r>
            <a:r>
              <a:rPr baseline="-5999"/>
              <a:t>ij</a:t>
            </a:r>
            <a:r>
              <a:t>(N1,N2) : joint frequency of the 2 nucleotides, N</a:t>
            </a:r>
            <a:r>
              <a:rPr baseline="-5999"/>
              <a:t>1</a:t>
            </a:r>
            <a:r>
              <a:t> from the i-th column,</a:t>
            </a:r>
          </a:p>
          <a:p>
            <a:pPr lvl="3" indent="1371600" algn="l">
              <a:defRPr b="1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defRPr>
            </a:pPr>
            <a:r>
              <a:t>	     and N</a:t>
            </a:r>
            <a:r>
              <a:rPr baseline="-5999"/>
              <a:t>2</a:t>
            </a:r>
            <a:r>
              <a:t> from the j-th column</a:t>
            </a:r>
          </a:p>
          <a:p>
            <a:pPr algn="l">
              <a:defRPr b="1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defRPr>
            </a:pPr>
          </a:p>
          <a:p>
            <a:pPr algn="l">
              <a:defRPr b="1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defRPr>
            </a:pPr>
            <a:r>
              <a:t>f</a:t>
            </a:r>
            <a:r>
              <a:rPr baseline="-5999"/>
              <a:t>i</a:t>
            </a:r>
            <a:r>
              <a:t>(N)	   : frequency in the i-th column of the nucleic acid N</a:t>
            </a:r>
          </a:p>
        </p:txBody>
      </p:sp>
      <p:sp>
        <p:nvSpPr>
          <p:cNvPr id="295" name="Equation"/>
          <p:cNvSpPr txBox="1"/>
          <p:nvPr/>
        </p:nvSpPr>
        <p:spPr>
          <a:xfrm>
            <a:off x="4495684" y="4302864"/>
            <a:ext cx="15392632" cy="236707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sSub>
                        <m:e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lim>
                  </m:limLow>
                  <m:sSub>
                    <m:e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b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b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f>
                    <m:fPr>
                      <m:ctrlP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e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  <a:endParaRPr sz="63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600" y="3657600"/>
            <a:ext cx="17313275" cy="6746875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Rounded Rectangle"/>
          <p:cNvSpPr/>
          <p:nvPr/>
        </p:nvSpPr>
        <p:spPr>
          <a:xfrm>
            <a:off x="3166929" y="3373437"/>
            <a:ext cx="18429970" cy="7315201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99" name="How well does it work ?"/>
          <p:cNvSpPr txBox="1"/>
          <p:nvPr/>
        </p:nvSpPr>
        <p:spPr>
          <a:xfrm>
            <a:off x="6924883" y="140072"/>
            <a:ext cx="9078814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How well does it work ?</a:t>
            </a:r>
          </a:p>
        </p:txBody>
      </p:sp>
      <p:sp>
        <p:nvSpPr>
          <p:cNvPr id="300" name="Gutell, Lee, Cannone, COSB, 2002, 12:301"/>
          <p:cNvSpPr txBox="1"/>
          <p:nvPr/>
        </p:nvSpPr>
        <p:spPr>
          <a:xfrm>
            <a:off x="12083488" y="11463015"/>
            <a:ext cx="8947002" cy="67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Gutell, Lee, Cannone, COSB, 2002, 12:301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omputing RNA secondary stru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Computing RNA secondary structure</a:t>
            </a:r>
          </a:p>
        </p:txBody>
      </p:sp>
      <p:sp>
        <p:nvSpPr>
          <p:cNvPr id="303" name="Working hypothesi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37794" indent="-637794" defTabSz="767715">
              <a:lnSpc>
                <a:spcPct val="80000"/>
              </a:lnSpc>
              <a:spcBef>
                <a:spcPts val="1200"/>
              </a:spcBef>
              <a:buChar char="•"/>
              <a:defRPr b="1" i="1" sz="5208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Working hypothesis:</a:t>
            </a:r>
          </a:p>
          <a:p>
            <a:pPr marL="637794" indent="-637794" defTabSz="767715">
              <a:lnSpc>
                <a:spcPct val="80000"/>
              </a:lnSpc>
              <a:spcBef>
                <a:spcPts val="3100"/>
              </a:spcBef>
              <a:buSzTx/>
              <a:buNone/>
              <a:defRPr sz="5208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/>
          </a:p>
          <a:p>
            <a:pPr marL="637794" indent="-637794" defTabSz="767715">
              <a:lnSpc>
                <a:spcPct val="80000"/>
              </a:lnSpc>
              <a:spcBef>
                <a:spcPts val="1200"/>
              </a:spcBef>
              <a:buSzTx/>
              <a:buNone/>
              <a:defRPr sz="5208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   </a:t>
            </a:r>
            <a:r>
              <a:rPr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rPr>
              <a:t>The native secondary structure of a RNA molecule is the one with the minimum free energy</a:t>
            </a:r>
            <a:endParaRPr>
              <a:solidFill>
                <a:schemeClr val="accent5">
                  <a:hueOff val="-411174"/>
                  <a:satOff val="4030"/>
                  <a:lumOff val="-29867"/>
                </a:schemeClr>
              </a:solidFill>
            </a:endParaRPr>
          </a:p>
          <a:p>
            <a:pPr marL="637794" indent="-637794" defTabSz="767715">
              <a:lnSpc>
                <a:spcPct val="80000"/>
              </a:lnSpc>
              <a:spcBef>
                <a:spcPts val="3100"/>
              </a:spcBef>
              <a:buSzTx/>
              <a:buNone/>
              <a:defRPr b="1" i="1" sz="5208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37794" indent="-637794" defTabSz="767715">
              <a:lnSpc>
                <a:spcPct val="80000"/>
              </a:lnSpc>
              <a:spcBef>
                <a:spcPts val="1200"/>
              </a:spcBef>
              <a:buChar char="•"/>
              <a:defRPr b="1" i="1" sz="5208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Restrictions:</a:t>
            </a:r>
          </a:p>
          <a:p>
            <a:pPr lvl="1" marL="1098422" indent="-531494" defTabSz="767715">
              <a:lnSpc>
                <a:spcPct val="80000"/>
              </a:lnSpc>
              <a:spcBef>
                <a:spcPts val="0"/>
              </a:spcBef>
              <a:buChar char="–"/>
              <a:defRPr b="1" i="1" sz="4464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knots</a:t>
            </a:r>
          </a:p>
          <a:p>
            <a:pPr lvl="1" marL="1098422" indent="-531494" defTabSz="767715">
              <a:lnSpc>
                <a:spcPct val="80000"/>
              </a:lnSpc>
              <a:spcBef>
                <a:spcPts val="0"/>
              </a:spcBef>
              <a:buChar char="–"/>
              <a:defRPr b="1" i="1" sz="4464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close base pairs</a:t>
            </a:r>
          </a:p>
          <a:p>
            <a:pPr lvl="1" marL="1098422" indent="-531494" defTabSz="767715">
              <a:lnSpc>
                <a:spcPct val="80000"/>
              </a:lnSpc>
              <a:spcBef>
                <a:spcPts val="0"/>
              </a:spcBef>
              <a:buChar char="–"/>
              <a:defRPr b="1" i="1" sz="4464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Base pairs: A-U, C-G and G-U</a:t>
            </a:r>
          </a:p>
          <a:p>
            <a:pPr marL="637794" indent="-637794" defTabSz="767715">
              <a:lnSpc>
                <a:spcPct val="80000"/>
              </a:lnSpc>
              <a:spcBef>
                <a:spcPts val="3100"/>
              </a:spcBef>
              <a:buSzTx/>
              <a:buNone/>
              <a:defRPr b="1" i="1" sz="5208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37794" indent="-637794" defTabSz="767715">
              <a:lnSpc>
                <a:spcPct val="80000"/>
              </a:lnSpc>
              <a:spcBef>
                <a:spcPts val="1200"/>
              </a:spcBef>
              <a:buSzTx/>
              <a:buNone/>
              <a:defRPr sz="5208"/>
            </a:pPr>
            <a:r>
              <a:t>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omputing RNA secondary stru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Computing RNA secondary structure</a:t>
            </a:r>
          </a:p>
        </p:txBody>
      </p:sp>
      <p:sp>
        <p:nvSpPr>
          <p:cNvPr id="306" name="Tinoco-Uhlenbeck postulat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85800" indent="-685800">
              <a:lnSpc>
                <a:spcPct val="80000"/>
              </a:lnSpc>
              <a:spcBef>
                <a:spcPts val="1300"/>
              </a:spcBef>
              <a:buChar char="•"/>
              <a:defRPr b="1" i="1" sz="56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Tinoco-Uhlenbeck postulate:</a:t>
            </a:r>
          </a:p>
          <a:p>
            <a:pPr marL="685800" indent="-685800">
              <a:lnSpc>
                <a:spcPct val="80000"/>
              </a:lnSpc>
              <a:buSzTx/>
              <a:buNone/>
              <a:defRPr b="1" i="1" sz="56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1181100" indent="-571500">
              <a:lnSpc>
                <a:spcPct val="80000"/>
              </a:lnSpc>
              <a:spcBef>
                <a:spcPts val="0"/>
              </a:spcBef>
              <a:buChar char="–"/>
              <a:defRPr b="1" i="1" sz="56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Assumption: </a:t>
            </a:r>
            <a:r>
              <a:rPr>
                <a:solidFill>
                  <a:srgbClr val="FF0000"/>
                </a:solidFill>
              </a:rPr>
              <a:t>the free energy of each base pair is independent of all the other pairs and the loop structures</a:t>
            </a:r>
            <a:endParaRPr>
              <a:solidFill>
                <a:srgbClr val="FF0000"/>
              </a:solidFill>
            </a:endParaRPr>
          </a:p>
          <a:p>
            <a:pPr lvl="1" marL="571500" indent="38100">
              <a:lnSpc>
                <a:spcPct val="80000"/>
              </a:lnSpc>
              <a:spcBef>
                <a:spcPts val="0"/>
              </a:spcBef>
              <a:buSzTx/>
              <a:buNone/>
              <a:defRPr b="1" i="1" sz="5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1181100" indent="-571500">
              <a:lnSpc>
                <a:spcPct val="80000"/>
              </a:lnSpc>
              <a:spcBef>
                <a:spcPts val="0"/>
              </a:spcBef>
              <a:buChar char="–"/>
              <a:defRPr b="1" i="1" sz="56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Consequence: </a:t>
            </a:r>
            <a:r>
              <a:rPr>
                <a:solidFill>
                  <a:srgbClr val="FF0000"/>
                </a:solidFill>
              </a:rPr>
              <a:t>the total free energy of an RNA is the sum of all of the base pair free energies</a:t>
            </a:r>
            <a:endParaRPr>
              <a:solidFill>
                <a:srgbClr val="FF0000"/>
              </a:solidFill>
            </a:endParaRPr>
          </a:p>
          <a:p>
            <a:pPr marL="685800" indent="-685800">
              <a:lnSpc>
                <a:spcPct val="80000"/>
              </a:lnSpc>
              <a:spcBef>
                <a:spcPts val="1100"/>
              </a:spcBef>
              <a:buSzTx/>
              <a:buNone/>
              <a:defRPr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</a:t>
            </a:r>
            <a:endParaRPr b="1" i="1"/>
          </a:p>
          <a:p>
            <a:pPr marL="685800" indent="-685800">
              <a:lnSpc>
                <a:spcPct val="80000"/>
              </a:lnSpc>
              <a:buSzTx/>
              <a:buNone/>
              <a:defRPr b="1" i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85800" indent="-685800">
              <a:lnSpc>
                <a:spcPct val="80000"/>
              </a:lnSpc>
              <a:spcBef>
                <a:spcPts val="1100"/>
              </a:spcBef>
              <a:buSzTx/>
              <a:buNone/>
              <a:defRPr sz="4800"/>
            </a:pPr>
            <a:r>
              <a:t>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Independent Base Pairs Approa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Independent Base Pairs Approach</a:t>
            </a:r>
          </a:p>
        </p:txBody>
      </p:sp>
      <p:sp>
        <p:nvSpPr>
          <p:cNvPr id="309" name="Use solution for smaller strings to find solutions for larger strings…"/>
          <p:cNvSpPr txBox="1"/>
          <p:nvPr>
            <p:ph type="body" idx="1"/>
          </p:nvPr>
        </p:nvSpPr>
        <p:spPr>
          <a:xfrm>
            <a:off x="1193800" y="2571750"/>
            <a:ext cx="22479000" cy="8572500"/>
          </a:xfrm>
          <a:prstGeom prst="rect">
            <a:avLst/>
          </a:prstGeom>
        </p:spPr>
        <p:txBody>
          <a:bodyPr/>
          <a:lstStyle/>
          <a:p>
            <a:pPr>
              <a:buChar char="•"/>
              <a:defRPr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Use solution for smaller strings to find solutions for larger strings</a:t>
            </a:r>
          </a:p>
          <a:p>
            <a:pPr>
              <a:buChar char="•"/>
              <a:defRPr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buChar char="•"/>
              <a:defRPr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This is precisely the basic principle behind </a:t>
            </a:r>
            <a:r>
              <a:rPr>
                <a:solidFill>
                  <a:srgbClr val="FF0000"/>
                </a:solidFill>
              </a:rPr>
              <a:t>dynamic programming algorithms</a:t>
            </a:r>
            <a:r>
              <a:t>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NA folding: Dynamic Programm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folding: Dynamic Programming</a:t>
            </a:r>
          </a:p>
        </p:txBody>
      </p:sp>
      <p:sp>
        <p:nvSpPr>
          <p:cNvPr id="312" name="Notation:…"/>
          <p:cNvSpPr txBox="1"/>
          <p:nvPr>
            <p:ph type="body" idx="1"/>
          </p:nvPr>
        </p:nvSpPr>
        <p:spPr>
          <a:xfrm>
            <a:off x="1346200" y="3797300"/>
            <a:ext cx="22479000" cy="8572500"/>
          </a:xfrm>
          <a:prstGeom prst="rect">
            <a:avLst/>
          </a:prstGeom>
        </p:spPr>
        <p:txBody>
          <a:bodyPr/>
          <a:lstStyle/>
          <a:p>
            <a:pPr marL="685800" indent="-685800">
              <a:lnSpc>
                <a:spcPct val="90000"/>
              </a:lnSpc>
              <a:spcBef>
                <a:spcPts val="1300"/>
              </a:spcBef>
              <a:buSzTx/>
              <a:buNone/>
              <a:defRPr b="1" i="1" sz="56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Notation:</a:t>
            </a:r>
          </a:p>
          <a:p>
            <a:pPr>
              <a:lnSpc>
                <a:spcPct val="90000"/>
              </a:lnSpc>
              <a:buChar char="•"/>
              <a:def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e(r</a:t>
            </a:r>
            <a:r>
              <a:rPr baseline="-18160"/>
              <a:t>i</a:t>
            </a:r>
            <a:r>
              <a:t>,r</a:t>
            </a:r>
            <a:r>
              <a:rPr baseline="-18160"/>
              <a:t>j</a:t>
            </a:r>
            <a:r>
              <a:t>)</a:t>
            </a:r>
            <a:r>
              <a:rPr sz="5600">
                <a:solidFill>
                  <a:srgbClr val="000000"/>
                </a:solidFill>
              </a:rPr>
              <a:t> : free energy of a base pair joining r</a:t>
            </a:r>
            <a:r>
              <a:rPr baseline="-15500" sz="5600">
                <a:solidFill>
                  <a:srgbClr val="000000"/>
                </a:solidFill>
              </a:rPr>
              <a:t>i </a:t>
            </a:r>
            <a:r>
              <a:rPr sz="5600">
                <a:solidFill>
                  <a:srgbClr val="000000"/>
                </a:solidFill>
              </a:rPr>
              <a:t>and r</a:t>
            </a:r>
            <a:r>
              <a:rPr baseline="-15500" sz="5600">
                <a:solidFill>
                  <a:srgbClr val="000000"/>
                </a:solidFill>
              </a:rPr>
              <a:t>j</a:t>
            </a:r>
            <a:endParaRPr baseline="-15500" sz="5600"/>
          </a:p>
          <a:p>
            <a:pPr marL="685800" indent="-685800">
              <a:lnSpc>
                <a:spcPct val="90000"/>
              </a:lnSpc>
              <a:buSzTx/>
              <a:buNone/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lnSpc>
                <a:spcPct val="90000"/>
              </a:lnSpc>
              <a:buChar char="•"/>
              <a:def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</a:t>
            </a:r>
            <a:r>
              <a:rPr baseline="-18160"/>
              <a:t>ij</a:t>
            </a:r>
            <a:r>
              <a:rPr baseline="-15500" sz="5600"/>
              <a:t>	</a:t>
            </a:r>
            <a:r>
              <a:rPr sz="5600">
                <a:solidFill>
                  <a:srgbClr val="000000"/>
                </a:solidFill>
              </a:rPr>
              <a:t>: secondary structure of the RNA strand  from base r</a:t>
            </a:r>
            <a:r>
              <a:rPr baseline="-15500" sz="5600">
                <a:solidFill>
                  <a:srgbClr val="000000"/>
                </a:solidFill>
              </a:rPr>
              <a:t>i</a:t>
            </a:r>
            <a:r>
              <a:rPr sz="5600">
                <a:solidFill>
                  <a:srgbClr val="000000"/>
                </a:solidFill>
              </a:rPr>
              <a:t> to base r</a:t>
            </a:r>
            <a:r>
              <a:rPr baseline="-15500" sz="5600">
                <a:solidFill>
                  <a:srgbClr val="000000"/>
                </a:solidFill>
              </a:rPr>
              <a:t>j</a:t>
            </a:r>
            <a:r>
              <a:rPr sz="5600">
                <a:solidFill>
                  <a:srgbClr val="000000"/>
                </a:solidFill>
              </a:rPr>
              <a:t>. Its energy is </a:t>
            </a:r>
            <a:r>
              <a:rPr sz="5600"/>
              <a:t>E(B</a:t>
            </a:r>
            <a:r>
              <a:rPr baseline="-15500" sz="5600"/>
              <a:t>ij</a:t>
            </a:r>
            <a:r>
              <a:rPr sz="5600"/>
              <a:t>)</a:t>
            </a:r>
            <a:endParaRPr baseline="-15500" sz="5600"/>
          </a:p>
          <a:p>
            <a:pPr marL="685800" indent="-685800">
              <a:lnSpc>
                <a:spcPct val="90000"/>
              </a:lnSpc>
              <a:buSzTx/>
              <a:buNone/>
              <a:defRPr sz="5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85800" indent="-685800">
              <a:lnSpc>
                <a:spcPct val="90000"/>
              </a:lnSpc>
              <a:spcBef>
                <a:spcPts val="1300"/>
              </a:spcBef>
              <a:buChar char="•"/>
              <a:defRPr sz="5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S(i,j)</a:t>
            </a:r>
            <a:r>
              <a:rPr>
                <a:solidFill>
                  <a:srgbClr val="000000"/>
                </a:solidFill>
              </a:rPr>
              <a:t> : optimal free energy associated with segment r</a:t>
            </a:r>
            <a:r>
              <a:rPr baseline="-15500">
                <a:solidFill>
                  <a:srgbClr val="000000"/>
                </a:solidFill>
              </a:rPr>
              <a:t>i</a:t>
            </a:r>
            <a:r>
              <a:rPr>
                <a:solidFill>
                  <a:srgbClr val="000000"/>
                </a:solidFill>
              </a:rPr>
              <a:t>…r</a:t>
            </a:r>
            <a:r>
              <a:rPr baseline="-15500">
                <a:solidFill>
                  <a:srgbClr val="000000"/>
                </a:solidFill>
              </a:rPr>
              <a:t>j</a:t>
            </a:r>
            <a:r>
              <a:rPr>
                <a:solidFill>
                  <a:srgbClr val="000000"/>
                </a:solidFill>
              </a:rPr>
              <a:t> </a:t>
            </a:r>
          </a:p>
          <a:p>
            <a:pPr marL="685800" indent="-685800">
              <a:lnSpc>
                <a:spcPct val="90000"/>
              </a:lnSpc>
              <a:spcBef>
                <a:spcPts val="1300"/>
              </a:spcBef>
              <a:buSzTx/>
              <a:buNone/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            S(i,j) = max E(B</a:t>
            </a:r>
            <a:r>
              <a:rPr baseline="-15500"/>
              <a:t>ij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NA folding: Dynamic Programming"/>
          <p:cNvSpPr txBox="1"/>
          <p:nvPr>
            <p:ph type="title" idx="4294967295"/>
          </p:nvPr>
        </p:nvSpPr>
        <p:spPr>
          <a:xfrm>
            <a:off x="952500" y="57150"/>
            <a:ext cx="22479000" cy="16637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folding: Dynamic Programming</a:t>
            </a:r>
          </a:p>
        </p:txBody>
      </p:sp>
      <p:sp>
        <p:nvSpPr>
          <p:cNvPr id="315" name="There are only four possible ways that a secondary structure of…"/>
          <p:cNvSpPr txBox="1"/>
          <p:nvPr/>
        </p:nvSpPr>
        <p:spPr>
          <a:xfrm>
            <a:off x="486777" y="2032496"/>
            <a:ext cx="17960877" cy="1472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There are only four possible ways that a secondary structure of </a:t>
            </a:r>
          </a:p>
          <a:p>
            <a:pPr algn="l">
              <a:defRPr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nested base pair can be constructed on a RNA strand from position i to j:</a:t>
            </a:r>
          </a:p>
        </p:txBody>
      </p:sp>
      <p:pic>
        <p:nvPicPr>
          <p:cNvPr id="31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3505200"/>
            <a:ext cx="4791075" cy="740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01600" y="3657600"/>
            <a:ext cx="5175250" cy="7140575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i is unpaired, added on to…"/>
          <p:cNvSpPr txBox="1"/>
          <p:nvPr/>
        </p:nvSpPr>
        <p:spPr>
          <a:xfrm>
            <a:off x="2547451" y="10947648"/>
            <a:ext cx="6962478" cy="2171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85800" indent="-685800">
              <a:buSzPct val="100000"/>
              <a:buAutoNum type="arabicPeriod" startAt="1"/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 is unpaired, added on to</a:t>
            </a:r>
          </a:p>
          <a:p>
            <a:pPr marL="685800" indent="-685800"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a structure for i+1…j</a:t>
            </a:r>
          </a:p>
          <a:p>
            <a:pPr marL="685800" indent="-685800">
              <a:defRPr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S(i,j) = S(i+1,j)</a:t>
            </a:r>
          </a:p>
        </p:txBody>
      </p:sp>
      <p:sp>
        <p:nvSpPr>
          <p:cNvPr id="319" name="j is unpaired, added on to…"/>
          <p:cNvSpPr txBox="1"/>
          <p:nvPr/>
        </p:nvSpPr>
        <p:spPr>
          <a:xfrm>
            <a:off x="11545400" y="10947648"/>
            <a:ext cx="6962479" cy="2171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85800" indent="-685800">
              <a:buSzPct val="100000"/>
              <a:buAutoNum type="arabicPeriod" startAt="2"/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 is unpaired, added on to</a:t>
            </a:r>
          </a:p>
          <a:p>
            <a:pPr marL="685800" indent="-685800"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a structure for i…j-1</a:t>
            </a:r>
          </a:p>
          <a:p>
            <a:pPr marL="685800" indent="-685800">
              <a:defRPr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S(i,j) = S(i,j-1)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NA folding: Dynamic Programming"/>
          <p:cNvSpPr txBox="1"/>
          <p:nvPr>
            <p:ph type="title" idx="4294967295"/>
          </p:nvPr>
        </p:nvSpPr>
        <p:spPr>
          <a:xfrm>
            <a:off x="1143000" y="457200"/>
            <a:ext cx="22479000" cy="16637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folding: Dynamic Programming</a:t>
            </a:r>
          </a:p>
        </p:txBody>
      </p:sp>
      <p:pic>
        <p:nvPicPr>
          <p:cNvPr id="32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0" y="2701925"/>
            <a:ext cx="4368800" cy="7407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79200" y="2701925"/>
            <a:ext cx="7588250" cy="6296025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i j paired, added on to…"/>
          <p:cNvSpPr txBox="1"/>
          <p:nvPr/>
        </p:nvSpPr>
        <p:spPr>
          <a:xfrm>
            <a:off x="3082984" y="10690225"/>
            <a:ext cx="6882012" cy="2229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85800" indent="-685800">
              <a:buSzPct val="100000"/>
              <a:buAutoNum type="arabicPeriod" startAt="3"/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 j paired, added on to</a:t>
            </a:r>
          </a:p>
          <a:p>
            <a:pPr marL="685800" indent="-685800"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a structure for i+1…j-1</a:t>
            </a:r>
          </a:p>
          <a:p>
            <a:pPr marL="685800" indent="-685800">
              <a:defRPr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S(i,j) = S(i+1,j-1)+e(r</a:t>
            </a:r>
            <a:r>
              <a:rPr baseline="-15500"/>
              <a:t>i</a:t>
            </a:r>
            <a:r>
              <a:t>,r</a:t>
            </a:r>
            <a:r>
              <a:rPr baseline="-15500"/>
              <a:t>j</a:t>
            </a:r>
            <a:r>
              <a:t>)</a:t>
            </a:r>
          </a:p>
        </p:txBody>
      </p:sp>
      <p:sp>
        <p:nvSpPr>
          <p:cNvPr id="325" name="i j paired, but not to each other;…"/>
          <p:cNvSpPr txBox="1"/>
          <p:nvPr/>
        </p:nvSpPr>
        <p:spPr>
          <a:xfrm>
            <a:off x="10769848" y="9112498"/>
            <a:ext cx="9844727" cy="3568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85800" indent="-685800" algn="l">
              <a:buSzPct val="100000"/>
              <a:buAutoNum type="arabicPeriod" startAt="4"/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 j paired, but not to each other;</a:t>
            </a:r>
          </a:p>
          <a:p>
            <a:pPr marL="685800" indent="-685800" algn="l"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the structure for i…j adds together</a:t>
            </a:r>
          </a:p>
          <a:p>
            <a:pPr marL="685800" indent="-685800" algn="l"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structures for 2 sub regions,</a:t>
            </a:r>
          </a:p>
          <a:p>
            <a:pPr marL="685800" indent="-685800" algn="l"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i…k and k+1…j</a:t>
            </a:r>
          </a:p>
          <a:p>
            <a:pPr marL="685800" indent="-685800">
              <a:defRPr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S(i,j) = max {S(i,k)+S(k+1,j)}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Rounded Rectangle"/>
          <p:cNvSpPr/>
          <p:nvPr/>
        </p:nvSpPr>
        <p:spPr>
          <a:xfrm>
            <a:off x="3505200" y="4876800"/>
            <a:ext cx="17526000" cy="4114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28" name="RNA folding: Dynamic Programming"/>
          <p:cNvSpPr txBox="1"/>
          <p:nvPr/>
        </p:nvSpPr>
        <p:spPr>
          <a:xfrm>
            <a:off x="4053840" y="292472"/>
            <a:ext cx="16276320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folding: Dynamic Programming</a:t>
            </a:r>
          </a:p>
        </p:txBody>
      </p:sp>
      <p:sp>
        <p:nvSpPr>
          <p:cNvPr id="329" name="Since there are only four cases, the optimal score S(i,j) is just the…"/>
          <p:cNvSpPr txBox="1"/>
          <p:nvPr/>
        </p:nvSpPr>
        <p:spPr>
          <a:xfrm>
            <a:off x="469959" y="2235178"/>
            <a:ext cx="15778554" cy="1447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70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Since there are only four cases, the optimal score S(i,j) is just the </a:t>
            </a:r>
          </a:p>
          <a:p>
            <a:pPr algn="l">
              <a:defRPr sz="470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maximum of the four possibilities:</a:t>
            </a:r>
          </a:p>
        </p:txBody>
      </p:sp>
      <p:pic>
        <p:nvPicPr>
          <p:cNvPr id="330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600" y="5181600"/>
            <a:ext cx="17195800" cy="3625850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To compute this efficiently, we need to make sure that the scores for…"/>
          <p:cNvSpPr txBox="1"/>
          <p:nvPr/>
        </p:nvSpPr>
        <p:spPr>
          <a:xfrm>
            <a:off x="1537900" y="9690348"/>
            <a:ext cx="16880980" cy="2171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 compute this efficiently, we need to make sure that the scores for </a:t>
            </a:r>
          </a:p>
          <a:p>
            <a:pPr algn="l"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smaller sub-regions have already been calculated     </a:t>
            </a:r>
          </a:p>
          <a:p>
            <a:pPr algn="l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		</a:t>
            </a:r>
            <a:r>
              <a:rPr b="1">
                <a:solidFill>
                  <a:srgbClr val="FF0000"/>
                </a:solidFill>
              </a:rPr>
              <a:t>Dynamic Programming 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Hierarchical organization of RNA molecules"/>
          <p:cNvSpPr txBox="1"/>
          <p:nvPr/>
        </p:nvSpPr>
        <p:spPr>
          <a:xfrm>
            <a:off x="1919331" y="-3696"/>
            <a:ext cx="16449378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Hierarchical organization of RNA molecules</a:t>
            </a:r>
          </a:p>
        </p:txBody>
      </p:sp>
      <p:sp>
        <p:nvSpPr>
          <p:cNvPr id="148" name="Primary structure:"/>
          <p:cNvSpPr txBox="1"/>
          <p:nvPr/>
        </p:nvSpPr>
        <p:spPr>
          <a:xfrm>
            <a:off x="490245" y="1829048"/>
            <a:ext cx="4805066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Primary structure:</a:t>
            </a:r>
          </a:p>
        </p:txBody>
      </p:sp>
      <p:sp>
        <p:nvSpPr>
          <p:cNvPr id="149" name="Secondary Structure"/>
          <p:cNvSpPr txBox="1"/>
          <p:nvPr/>
        </p:nvSpPr>
        <p:spPr>
          <a:xfrm>
            <a:off x="664146" y="4208984"/>
            <a:ext cx="5279530" cy="77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Secondary Structure</a:t>
            </a:r>
          </a:p>
        </p:txBody>
      </p:sp>
      <p:sp>
        <p:nvSpPr>
          <p:cNvPr id="150" name="Tertiary structure:"/>
          <p:cNvSpPr txBox="1"/>
          <p:nvPr/>
        </p:nvSpPr>
        <p:spPr>
          <a:xfrm>
            <a:off x="413702" y="10519023"/>
            <a:ext cx="4714876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Tertiary structure:</a:t>
            </a:r>
          </a:p>
        </p:txBody>
      </p:sp>
      <p:sp>
        <p:nvSpPr>
          <p:cNvPr id="151" name="5’ to 3’ list of covalently linked nucleotides, named by the attached base"/>
          <p:cNvSpPr txBox="1"/>
          <p:nvPr/>
        </p:nvSpPr>
        <p:spPr>
          <a:xfrm>
            <a:off x="2767874" y="2968952"/>
            <a:ext cx="14752291" cy="676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5’ to 3’ list of covalently linked nucleotides, named by the attached base</a:t>
            </a:r>
          </a:p>
        </p:txBody>
      </p:sp>
      <p:sp>
        <p:nvSpPr>
          <p:cNvPr id="152" name="List of base pairs, denoted by i•j for a pairing between the i-th and j-th…"/>
          <p:cNvSpPr txBox="1"/>
          <p:nvPr/>
        </p:nvSpPr>
        <p:spPr>
          <a:xfrm>
            <a:off x="2771139" y="5501666"/>
            <a:ext cx="18469018" cy="3709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List of </a:t>
            </a:r>
            <a:r>
              <a:rPr>
                <a:solidFill>
                  <a:srgbClr val="FF0000"/>
                </a:solidFill>
              </a:rPr>
              <a:t>base pairs</a:t>
            </a:r>
            <a:r>
              <a:t>, denoted by i•j for a pairing between the i-th and j-th</a:t>
            </a:r>
          </a:p>
          <a:p>
            <a:pPr algn="l"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Nucleotides, r</a:t>
            </a:r>
            <a:r>
              <a:rPr baseline="-15500"/>
              <a:t>i</a:t>
            </a:r>
            <a:r>
              <a:t> and r</a:t>
            </a:r>
            <a:r>
              <a:rPr baseline="-15500"/>
              <a:t>j</a:t>
            </a:r>
            <a:r>
              <a:t>, where i&lt;j by convention.</a:t>
            </a:r>
          </a:p>
          <a:p>
            <a:pPr algn="l"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Pairing mostly occur as A•U and G•C (Watson Crick), and G •U (wobble)</a:t>
            </a:r>
          </a:p>
          <a:p>
            <a:pPr algn="l">
              <a:defRPr sz="400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By definition, base pairs in secondary structure are nested: if i is paired with j,</a:t>
            </a:r>
          </a:p>
          <a:p>
            <a:pPr algn="l">
              <a:defRPr sz="400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Then i+1 can only be paired with k such that i+2&lt;k&lt;j.</a:t>
            </a:r>
          </a:p>
          <a:p>
            <a:pPr algn="l"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Helices are inferred when two or more base pairs occur adjacent to one another</a:t>
            </a:r>
          </a:p>
        </p:txBody>
      </p:sp>
      <p:sp>
        <p:nvSpPr>
          <p:cNvPr id="153" name="List of interactions between secondary structures"/>
          <p:cNvSpPr txBox="1"/>
          <p:nvPr/>
        </p:nvSpPr>
        <p:spPr>
          <a:xfrm>
            <a:off x="2878668" y="11599540"/>
            <a:ext cx="10059244" cy="67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List of interactions between secondary structures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RNA folding: Dynamic Programming"/>
          <p:cNvSpPr txBox="1"/>
          <p:nvPr/>
        </p:nvSpPr>
        <p:spPr>
          <a:xfrm>
            <a:off x="4053840" y="292472"/>
            <a:ext cx="16276320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folding: Dynamic Programming</a:t>
            </a:r>
          </a:p>
        </p:txBody>
      </p:sp>
      <p:sp>
        <p:nvSpPr>
          <p:cNvPr id="334" name="Notes:…"/>
          <p:cNvSpPr txBox="1"/>
          <p:nvPr/>
        </p:nvSpPr>
        <p:spPr>
          <a:xfrm>
            <a:off x="641707" y="1860797"/>
            <a:ext cx="14723666" cy="10553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Notes:</a:t>
            </a:r>
          </a:p>
          <a:p>
            <a:pPr algn="l">
              <a:defRPr b="1"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S(i,j) = 0 if j-i &lt; 4:  </a:t>
            </a:r>
            <a:r>
              <a:rPr>
                <a:solidFill>
                  <a:srgbClr val="FF0000"/>
                </a:solidFill>
              </a:rPr>
              <a:t>do not allow “close” base pairs</a:t>
            </a:r>
            <a:endParaRPr>
              <a:solidFill>
                <a:srgbClr val="FF0000"/>
              </a:solidFill>
            </a:endParaRPr>
          </a:p>
          <a:p>
            <a:pPr algn="l">
              <a:defRPr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Reasonable values of e are -3, -2, and -1 kcal/mole</a:t>
            </a:r>
          </a:p>
          <a:p>
            <a:pPr algn="l">
              <a:defRPr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for GC, AU and GU, respectively.  In the DP procedure,</a:t>
            </a:r>
          </a:p>
          <a:p>
            <a:pPr algn="l">
              <a:defRPr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we use 3, 2, 1 (or replace max with min)</a:t>
            </a:r>
          </a:p>
          <a:p>
            <a:pPr algn="l">
              <a:defRPr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>
                <a:solidFill>
                  <a:srgbClr val="FF0000"/>
                </a:solidFill>
              </a:rPr>
              <a:t>Build upper triangular part of DP matrix</a:t>
            </a:r>
            <a:r>
              <a:t>:</a:t>
            </a:r>
          </a:p>
          <a:p>
            <a:pPr algn="l">
              <a:defRPr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- start with diagonal – all 0</a:t>
            </a:r>
          </a:p>
          <a:p>
            <a:pPr algn="l">
              <a:defRPr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- works outward on larger and larger  regions</a:t>
            </a:r>
          </a:p>
          <a:p>
            <a:pPr algn="l">
              <a:defRPr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- ends with S(1,n)</a:t>
            </a:r>
          </a:p>
          <a:p>
            <a:pPr algn="l">
              <a:defRPr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>
                <a:solidFill>
                  <a:srgbClr val="FF0000"/>
                </a:solidFill>
              </a:rPr>
              <a:t>Traceback starts with S(1,n),</a:t>
            </a:r>
            <a:r>
              <a:t> and finds optimal path that</a:t>
            </a:r>
          </a:p>
          <a:p>
            <a:pPr algn="l">
              <a:defRPr i="1"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lead there.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Initialisation:…"/>
          <p:cNvSpPr txBox="1"/>
          <p:nvPr/>
        </p:nvSpPr>
        <p:spPr>
          <a:xfrm>
            <a:off x="1365756" y="1379215"/>
            <a:ext cx="4093469" cy="1870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Initialisation:</a:t>
            </a:r>
          </a:p>
          <a:p>
            <a:pPr>
              <a:defRPr b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close basepairs</a:t>
            </a:r>
          </a:p>
        </p:txBody>
      </p:sp>
      <p:graphicFrame>
        <p:nvGraphicFramePr>
          <p:cNvPr id="337" name="Table 1"/>
          <p:cNvGraphicFramePr/>
          <p:nvPr/>
        </p:nvGraphicFramePr>
        <p:xfrm>
          <a:off x="7772400" y="1524000"/>
          <a:ext cx="12192000" cy="1185862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</a:tblGrid>
              <a:tr h="789199"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338" name="i"/>
          <p:cNvSpPr txBox="1"/>
          <p:nvPr/>
        </p:nvSpPr>
        <p:spPr>
          <a:xfrm>
            <a:off x="5680829" y="7154664"/>
            <a:ext cx="340123" cy="1006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6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339" name="Shape"/>
          <p:cNvSpPr/>
          <p:nvPr/>
        </p:nvSpPr>
        <p:spPr>
          <a:xfrm>
            <a:off x="6858000" y="6705600"/>
            <a:ext cx="3048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40" name="j"/>
          <p:cNvSpPr txBox="1"/>
          <p:nvPr/>
        </p:nvSpPr>
        <p:spPr>
          <a:xfrm>
            <a:off x="11821279" y="322064"/>
            <a:ext cx="340123" cy="1006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6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j</a:t>
            </a:r>
          </a:p>
        </p:txBody>
      </p:sp>
      <p:sp>
        <p:nvSpPr>
          <p:cNvPr id="341" name="Arrow"/>
          <p:cNvSpPr/>
          <p:nvPr/>
        </p:nvSpPr>
        <p:spPr>
          <a:xfrm>
            <a:off x="13258800" y="762000"/>
            <a:ext cx="2895600" cy="457200"/>
          </a:xfrm>
          <a:prstGeom prst="rightArrow">
            <a:avLst>
              <a:gd name="adj1" fmla="val 50000"/>
              <a:gd name="adj2" fmla="val 158333"/>
            </a:avLst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ropagation:"/>
          <p:cNvSpPr txBox="1"/>
          <p:nvPr/>
        </p:nvSpPr>
        <p:spPr>
          <a:xfrm>
            <a:off x="1934775" y="1976115"/>
            <a:ext cx="2955430" cy="67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Propagation:</a:t>
            </a:r>
          </a:p>
        </p:txBody>
      </p:sp>
      <p:graphicFrame>
        <p:nvGraphicFramePr>
          <p:cNvPr id="344" name="Table 1"/>
          <p:cNvGraphicFramePr/>
          <p:nvPr/>
        </p:nvGraphicFramePr>
        <p:xfrm>
          <a:off x="7772400" y="1524000"/>
          <a:ext cx="12192000" cy="1185862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811424"/>
                <a:gridCol w="862138"/>
                <a:gridCol w="760710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</a:tblGrid>
              <a:tr h="789199"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0099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345" name="j"/>
          <p:cNvSpPr txBox="1"/>
          <p:nvPr/>
        </p:nvSpPr>
        <p:spPr>
          <a:xfrm>
            <a:off x="11872079" y="360164"/>
            <a:ext cx="340123" cy="1006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6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j</a:t>
            </a:r>
          </a:p>
        </p:txBody>
      </p:sp>
      <p:sp>
        <p:nvSpPr>
          <p:cNvPr id="346" name="Arrow"/>
          <p:cNvSpPr/>
          <p:nvPr/>
        </p:nvSpPr>
        <p:spPr>
          <a:xfrm>
            <a:off x="13258800" y="762000"/>
            <a:ext cx="2895600" cy="457200"/>
          </a:xfrm>
          <a:prstGeom prst="rightArrow">
            <a:avLst>
              <a:gd name="adj1" fmla="val 50000"/>
              <a:gd name="adj2" fmla="val 158333"/>
            </a:avLst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47" name="Line"/>
          <p:cNvSpPr/>
          <p:nvPr/>
        </p:nvSpPr>
        <p:spPr>
          <a:xfrm>
            <a:off x="14782800" y="6096000"/>
            <a:ext cx="457200" cy="0"/>
          </a:xfrm>
          <a:prstGeom prst="line">
            <a:avLst/>
          </a:prstGeom>
          <a:ln w="38100">
            <a:solidFill>
              <a:srgbClr val="0000FF"/>
            </a:solidFill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48" name="Line"/>
          <p:cNvSpPr/>
          <p:nvPr/>
        </p:nvSpPr>
        <p:spPr>
          <a:xfrm flipV="1">
            <a:off x="14935200" y="6248399"/>
            <a:ext cx="304801" cy="457202"/>
          </a:xfrm>
          <a:prstGeom prst="line">
            <a:avLst/>
          </a:prstGeom>
          <a:ln w="50800">
            <a:solidFill>
              <a:srgbClr val="FF00FF"/>
            </a:solidFill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49" name="Line"/>
          <p:cNvSpPr/>
          <p:nvPr/>
        </p:nvSpPr>
        <p:spPr>
          <a:xfrm flipV="1">
            <a:off x="15697200" y="6096000"/>
            <a:ext cx="0" cy="457200"/>
          </a:xfrm>
          <a:prstGeom prst="line">
            <a:avLst/>
          </a:prstGeom>
          <a:ln w="38100">
            <a:solidFill>
              <a:srgbClr val="339966"/>
            </a:solidFill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50" name="Line"/>
          <p:cNvSpPr/>
          <p:nvPr/>
        </p:nvSpPr>
        <p:spPr>
          <a:xfrm>
            <a:off x="13106400" y="6096000"/>
            <a:ext cx="2133601" cy="1219200"/>
          </a:xfrm>
          <a:prstGeom prst="line">
            <a:avLst/>
          </a:prstGeom>
          <a:ln w="25400">
            <a:solidFill>
              <a:srgbClr val="FF0000"/>
            </a:solidFill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51" name="Line"/>
          <p:cNvSpPr/>
          <p:nvPr/>
        </p:nvSpPr>
        <p:spPr>
          <a:xfrm>
            <a:off x="14020800" y="6095999"/>
            <a:ext cx="1219201" cy="2133602"/>
          </a:xfrm>
          <a:prstGeom prst="line">
            <a:avLst/>
          </a:prstGeom>
          <a:ln w="25400">
            <a:solidFill>
              <a:srgbClr val="FF0000"/>
            </a:solidFill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52" name="Rounded Rectangle"/>
          <p:cNvSpPr/>
          <p:nvPr/>
        </p:nvSpPr>
        <p:spPr>
          <a:xfrm>
            <a:off x="3352800" y="3505200"/>
            <a:ext cx="4419600" cy="8839200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53" name="C5….U9 :…"/>
          <p:cNvSpPr txBox="1"/>
          <p:nvPr/>
        </p:nvSpPr>
        <p:spPr>
          <a:xfrm>
            <a:off x="3616324" y="4364732"/>
            <a:ext cx="3892551" cy="66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C5….U9 :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C5 unpaired:</a:t>
            </a:r>
            <a:endParaRPr>
              <a:solidFill>
                <a:srgbClr val="009999"/>
              </a:solidFill>
            </a:endParaRPr>
          </a:p>
          <a:p>
            <a:pPr>
              <a:defRPr b="1">
                <a:solidFill>
                  <a:srgbClr val="0099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S(6,9) = 0</a:t>
            </a:r>
          </a:p>
          <a:p>
            <a:pPr>
              <a:defRPr b="1">
                <a:solidFill>
                  <a:srgbClr val="0099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U9 unpaired:</a:t>
            </a:r>
            <a:endParaRPr>
              <a:solidFill>
                <a:srgbClr val="009999"/>
              </a:solidFill>
            </a:endParaRPr>
          </a:p>
          <a:p>
            <a:pPr>
              <a:defRPr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S(5,8)=0</a:t>
            </a:r>
          </a:p>
          <a:p>
            <a:pPr>
              <a:defRPr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C5-U9 paired</a:t>
            </a:r>
          </a:p>
          <a:p>
            <a:pPr>
              <a:defRPr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S(6,8)</a:t>
            </a:r>
            <a:r>
              <a:rPr>
                <a:solidFill>
                  <a:srgbClr val="000000"/>
                </a:solidFill>
              </a:rPr>
              <a:t> +e(C,U)=0</a:t>
            </a:r>
            <a:endParaRPr>
              <a:solidFill>
                <a:srgbClr val="FF0000"/>
              </a:solidFill>
            </a:endParaRPr>
          </a:p>
          <a:p>
            <a:pPr>
              <a:def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C5 paired, U9 paired:</a:t>
            </a:r>
            <a:endParaRPr>
              <a:solidFill>
                <a:srgbClr val="009999"/>
              </a:solidFill>
            </a:endParaRPr>
          </a:p>
          <a:p>
            <a:pPr>
              <a:def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S(5,6)+S(7,9)=0</a:t>
            </a:r>
          </a:p>
          <a:p>
            <a:pPr>
              <a:def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S(5,7)+S(8,9)=0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ropagation:"/>
          <p:cNvSpPr txBox="1"/>
          <p:nvPr/>
        </p:nvSpPr>
        <p:spPr>
          <a:xfrm>
            <a:off x="1934775" y="1976115"/>
            <a:ext cx="2955430" cy="67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Propagation:</a:t>
            </a:r>
          </a:p>
        </p:txBody>
      </p:sp>
      <p:graphicFrame>
        <p:nvGraphicFramePr>
          <p:cNvPr id="356" name="Table 1"/>
          <p:cNvGraphicFramePr/>
          <p:nvPr/>
        </p:nvGraphicFramePr>
        <p:xfrm>
          <a:off x="7772400" y="1524000"/>
          <a:ext cx="12192000" cy="1185862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</a:tblGrid>
              <a:tr h="789199"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357" name="j"/>
          <p:cNvSpPr txBox="1"/>
          <p:nvPr/>
        </p:nvSpPr>
        <p:spPr>
          <a:xfrm>
            <a:off x="12138779" y="487164"/>
            <a:ext cx="340123" cy="1006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6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j</a:t>
            </a:r>
          </a:p>
        </p:txBody>
      </p:sp>
      <p:sp>
        <p:nvSpPr>
          <p:cNvPr id="358" name="Arrow"/>
          <p:cNvSpPr/>
          <p:nvPr/>
        </p:nvSpPr>
        <p:spPr>
          <a:xfrm>
            <a:off x="13258800" y="762000"/>
            <a:ext cx="2895600" cy="457200"/>
          </a:xfrm>
          <a:prstGeom prst="rightArrow">
            <a:avLst>
              <a:gd name="adj1" fmla="val 50000"/>
              <a:gd name="adj2" fmla="val 158333"/>
            </a:avLst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59" name="C5….G11 :…"/>
          <p:cNvSpPr txBox="1"/>
          <p:nvPr/>
        </p:nvSpPr>
        <p:spPr>
          <a:xfrm>
            <a:off x="3582292" y="3869431"/>
            <a:ext cx="3960615" cy="854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C5….G11 :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>
                <a:solidFill>
                  <a:srgbClr val="0099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rPr>
              <a:t>C5 unpaired: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S(6,11) = 3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G11 unpaired:</a:t>
            </a:r>
            <a:endParaRPr>
              <a:solidFill>
                <a:srgbClr val="009999"/>
              </a:solidFill>
            </a:endParaRP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S(5,10)=3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C5-G11 paired</a:t>
            </a:r>
            <a:endParaRPr>
              <a:solidFill>
                <a:srgbClr val="009999"/>
              </a:solidFill>
            </a:endParaRP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S(6,10)+e(C,G)=</a:t>
            </a:r>
            <a:r>
              <a:rPr>
                <a:solidFill>
                  <a:srgbClr val="FF0000"/>
                </a:solidFill>
              </a:rPr>
              <a:t>6</a:t>
            </a:r>
            <a:endParaRPr>
              <a:solidFill>
                <a:srgbClr val="FF0000"/>
              </a:solidFill>
            </a:endParaRPr>
          </a:p>
          <a:p>
            <a:pPr>
              <a:def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>
                <a:solidFill>
                  <a:srgbClr val="0099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rPr>
              <a:t>C5 paired, G11 paired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S(5,6)+S(7,11)=1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S(5,7)+S(8,11)=0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S(5,8)+S(9,11)=0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S(5,9)+S(10,11)=0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60" name="Rounded Rectangle"/>
          <p:cNvSpPr/>
          <p:nvPr/>
        </p:nvSpPr>
        <p:spPr>
          <a:xfrm>
            <a:off x="3352800" y="3505200"/>
            <a:ext cx="4419600" cy="8839200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ropagation:"/>
          <p:cNvSpPr txBox="1"/>
          <p:nvPr/>
        </p:nvSpPr>
        <p:spPr>
          <a:xfrm>
            <a:off x="1934775" y="1976115"/>
            <a:ext cx="2955430" cy="67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Propagation:</a:t>
            </a:r>
          </a:p>
        </p:txBody>
      </p:sp>
      <p:graphicFrame>
        <p:nvGraphicFramePr>
          <p:cNvPr id="363" name="Table 1"/>
          <p:cNvGraphicFramePr/>
          <p:nvPr/>
        </p:nvGraphicFramePr>
        <p:xfrm>
          <a:off x="7772400" y="1524000"/>
          <a:ext cx="12192000" cy="1185862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</a:tblGrid>
              <a:tr h="789199"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364" name="i"/>
          <p:cNvSpPr txBox="1"/>
          <p:nvPr/>
        </p:nvSpPr>
        <p:spPr>
          <a:xfrm>
            <a:off x="5680829" y="7154664"/>
            <a:ext cx="340123" cy="1006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6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365" name="Shape"/>
          <p:cNvSpPr/>
          <p:nvPr/>
        </p:nvSpPr>
        <p:spPr>
          <a:xfrm>
            <a:off x="6858000" y="6705600"/>
            <a:ext cx="3048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66" name="j"/>
          <p:cNvSpPr txBox="1"/>
          <p:nvPr/>
        </p:nvSpPr>
        <p:spPr>
          <a:xfrm>
            <a:off x="11910179" y="322064"/>
            <a:ext cx="340123" cy="1006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6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j</a:t>
            </a:r>
          </a:p>
        </p:txBody>
      </p:sp>
      <p:sp>
        <p:nvSpPr>
          <p:cNvPr id="367" name="Arrow"/>
          <p:cNvSpPr/>
          <p:nvPr/>
        </p:nvSpPr>
        <p:spPr>
          <a:xfrm>
            <a:off x="13258800" y="762000"/>
            <a:ext cx="2895600" cy="457200"/>
          </a:xfrm>
          <a:prstGeom prst="rightArrow">
            <a:avLst>
              <a:gd name="adj1" fmla="val 50000"/>
              <a:gd name="adj2" fmla="val 158333"/>
            </a:avLst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raceback:"/>
          <p:cNvSpPr txBox="1"/>
          <p:nvPr/>
        </p:nvSpPr>
        <p:spPr>
          <a:xfrm>
            <a:off x="2132716" y="1976115"/>
            <a:ext cx="2559547" cy="67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Traceback:</a:t>
            </a:r>
          </a:p>
        </p:txBody>
      </p:sp>
      <p:graphicFrame>
        <p:nvGraphicFramePr>
          <p:cNvPr id="370" name="Table 1"/>
          <p:cNvGraphicFramePr/>
          <p:nvPr/>
        </p:nvGraphicFramePr>
        <p:xfrm>
          <a:off x="7772400" y="1524000"/>
          <a:ext cx="12192000" cy="1185862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  <a:gridCol w="811424"/>
              </a:tblGrid>
              <a:tr h="789199"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919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371" name="i"/>
          <p:cNvSpPr txBox="1"/>
          <p:nvPr/>
        </p:nvSpPr>
        <p:spPr>
          <a:xfrm>
            <a:off x="5680829" y="7154664"/>
            <a:ext cx="340123" cy="1006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6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372" name="Shape"/>
          <p:cNvSpPr/>
          <p:nvPr/>
        </p:nvSpPr>
        <p:spPr>
          <a:xfrm>
            <a:off x="6858000" y="6705600"/>
            <a:ext cx="3048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73" name="j"/>
          <p:cNvSpPr txBox="1"/>
          <p:nvPr/>
        </p:nvSpPr>
        <p:spPr>
          <a:xfrm>
            <a:off x="12021939" y="360164"/>
            <a:ext cx="340122" cy="1006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6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j</a:t>
            </a:r>
          </a:p>
        </p:txBody>
      </p:sp>
      <p:sp>
        <p:nvSpPr>
          <p:cNvPr id="374" name="Arrow"/>
          <p:cNvSpPr/>
          <p:nvPr/>
        </p:nvSpPr>
        <p:spPr>
          <a:xfrm>
            <a:off x="13258800" y="762000"/>
            <a:ext cx="2895600" cy="457200"/>
          </a:xfrm>
          <a:prstGeom prst="rightArrow">
            <a:avLst>
              <a:gd name="adj1" fmla="val 50000"/>
              <a:gd name="adj2" fmla="val 158333"/>
            </a:avLst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75" name="Line"/>
          <p:cNvSpPr/>
          <p:nvPr/>
        </p:nvSpPr>
        <p:spPr>
          <a:xfrm flipH="1">
            <a:off x="16459199" y="2895600"/>
            <a:ext cx="3200401" cy="3200400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A                U"/>
          <p:cNvSpPr txBox="1"/>
          <p:nvPr/>
        </p:nvSpPr>
        <p:spPr>
          <a:xfrm>
            <a:off x="12903179" y="10163175"/>
            <a:ext cx="234989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               U</a:t>
            </a:r>
          </a:p>
        </p:txBody>
      </p:sp>
      <p:sp>
        <p:nvSpPr>
          <p:cNvPr id="378" name="U                A"/>
          <p:cNvSpPr txBox="1"/>
          <p:nvPr/>
        </p:nvSpPr>
        <p:spPr>
          <a:xfrm>
            <a:off x="12899508" y="9334500"/>
            <a:ext cx="235724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                A</a:t>
            </a:r>
          </a:p>
        </p:txBody>
      </p:sp>
      <p:sp>
        <p:nvSpPr>
          <p:cNvPr id="379" name="A                U"/>
          <p:cNvSpPr txBox="1"/>
          <p:nvPr/>
        </p:nvSpPr>
        <p:spPr>
          <a:xfrm>
            <a:off x="12903179" y="8468456"/>
            <a:ext cx="234989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               U</a:t>
            </a:r>
          </a:p>
        </p:txBody>
      </p:sp>
      <p:sp>
        <p:nvSpPr>
          <p:cNvPr id="380" name="C                G"/>
          <p:cNvSpPr txBox="1"/>
          <p:nvPr/>
        </p:nvSpPr>
        <p:spPr>
          <a:xfrm>
            <a:off x="12909033" y="7602413"/>
            <a:ext cx="233819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                G</a:t>
            </a:r>
          </a:p>
        </p:txBody>
      </p:sp>
      <p:sp>
        <p:nvSpPr>
          <p:cNvPr id="381" name="C                  G"/>
          <p:cNvSpPr txBox="1"/>
          <p:nvPr/>
        </p:nvSpPr>
        <p:spPr>
          <a:xfrm>
            <a:off x="12807433" y="6661150"/>
            <a:ext cx="254139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                  G</a:t>
            </a:r>
          </a:p>
        </p:txBody>
      </p:sp>
      <p:sp>
        <p:nvSpPr>
          <p:cNvPr id="382" name="C                                        U"/>
          <p:cNvSpPr txBox="1"/>
          <p:nvPr/>
        </p:nvSpPr>
        <p:spPr>
          <a:xfrm>
            <a:off x="11543168" y="5425826"/>
            <a:ext cx="478254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                                        U</a:t>
            </a:r>
          </a:p>
        </p:txBody>
      </p:sp>
      <p:sp>
        <p:nvSpPr>
          <p:cNvPr id="383" name="U          G"/>
          <p:cNvSpPr txBox="1"/>
          <p:nvPr/>
        </p:nvSpPr>
        <p:spPr>
          <a:xfrm>
            <a:off x="13424454" y="3324225"/>
            <a:ext cx="175657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          G</a:t>
            </a:r>
          </a:p>
        </p:txBody>
      </p:sp>
      <p:sp>
        <p:nvSpPr>
          <p:cNvPr id="384" name="Line"/>
          <p:cNvSpPr/>
          <p:nvPr/>
        </p:nvSpPr>
        <p:spPr>
          <a:xfrm>
            <a:off x="12248630" y="3974626"/>
            <a:ext cx="3658995" cy="6744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2" h="21320" fill="norm" stroke="1" extrusionOk="0">
                <a:moveTo>
                  <a:pt x="6217" y="21320"/>
                </a:moveTo>
                <a:cubicBezTo>
                  <a:pt x="6734" y="16582"/>
                  <a:pt x="7252" y="11845"/>
                  <a:pt x="6217" y="9275"/>
                </a:cubicBezTo>
                <a:cubicBezTo>
                  <a:pt x="5181" y="6706"/>
                  <a:pt x="-145" y="7348"/>
                  <a:pt x="3" y="5903"/>
                </a:cubicBezTo>
                <a:cubicBezTo>
                  <a:pt x="151" y="4458"/>
                  <a:pt x="4441" y="1487"/>
                  <a:pt x="7104" y="603"/>
                </a:cubicBezTo>
                <a:cubicBezTo>
                  <a:pt x="9767" y="-280"/>
                  <a:pt x="13614" y="-119"/>
                  <a:pt x="15981" y="603"/>
                </a:cubicBezTo>
                <a:cubicBezTo>
                  <a:pt x="18348" y="1326"/>
                  <a:pt x="21455" y="3574"/>
                  <a:pt x="21307" y="4939"/>
                </a:cubicBezTo>
                <a:cubicBezTo>
                  <a:pt x="21159" y="6304"/>
                  <a:pt x="16129" y="6063"/>
                  <a:pt x="15093" y="8794"/>
                </a:cubicBezTo>
                <a:cubicBezTo>
                  <a:pt x="14058" y="11524"/>
                  <a:pt x="15093" y="19232"/>
                  <a:pt x="15093" y="2132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85" name="Line"/>
          <p:cNvSpPr/>
          <p:nvPr/>
        </p:nvSpPr>
        <p:spPr>
          <a:xfrm>
            <a:off x="13468350" y="10566400"/>
            <a:ext cx="1219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86" name="Line"/>
          <p:cNvSpPr/>
          <p:nvPr/>
        </p:nvSpPr>
        <p:spPr>
          <a:xfrm>
            <a:off x="13468350" y="9804400"/>
            <a:ext cx="1219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87" name="Line"/>
          <p:cNvSpPr/>
          <p:nvPr/>
        </p:nvSpPr>
        <p:spPr>
          <a:xfrm>
            <a:off x="13468350" y="8890000"/>
            <a:ext cx="1219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88" name="Line"/>
          <p:cNvSpPr/>
          <p:nvPr/>
        </p:nvSpPr>
        <p:spPr>
          <a:xfrm>
            <a:off x="13468350" y="7975600"/>
            <a:ext cx="1219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89" name="Line"/>
          <p:cNvSpPr/>
          <p:nvPr/>
        </p:nvSpPr>
        <p:spPr>
          <a:xfrm>
            <a:off x="13468528" y="7061200"/>
            <a:ext cx="1219201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90" name="AUACCCUGUGGUAU"/>
          <p:cNvSpPr txBox="1"/>
          <p:nvPr/>
        </p:nvSpPr>
        <p:spPr>
          <a:xfrm>
            <a:off x="1918007" y="6623298"/>
            <a:ext cx="6176666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AUACCCUGUGGUAU</a:t>
            </a:r>
          </a:p>
        </p:txBody>
      </p:sp>
      <p:sp>
        <p:nvSpPr>
          <p:cNvPr id="391" name="FINAL PREDICTION"/>
          <p:cNvSpPr txBox="1"/>
          <p:nvPr/>
        </p:nvSpPr>
        <p:spPr>
          <a:xfrm>
            <a:off x="8877854" y="228972"/>
            <a:ext cx="8436770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FINAL PREDICTION</a:t>
            </a:r>
          </a:p>
        </p:txBody>
      </p:sp>
      <p:sp>
        <p:nvSpPr>
          <p:cNvPr id="392" name="Arrow"/>
          <p:cNvSpPr/>
          <p:nvPr/>
        </p:nvSpPr>
        <p:spPr>
          <a:xfrm>
            <a:off x="8737600" y="6705600"/>
            <a:ext cx="1524000" cy="609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93" name="Total free energy: -12 kcal/mol"/>
          <p:cNvSpPr txBox="1"/>
          <p:nvPr/>
        </p:nvSpPr>
        <p:spPr>
          <a:xfrm>
            <a:off x="9549615" y="11550898"/>
            <a:ext cx="7677449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Total free energy: -12 kcal/mol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ry it yourself!!"/>
          <p:cNvSpPr txBox="1"/>
          <p:nvPr/>
        </p:nvSpPr>
        <p:spPr>
          <a:xfrm>
            <a:off x="8941306" y="38472"/>
            <a:ext cx="5973069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Try it yourself!!</a:t>
            </a:r>
          </a:p>
        </p:txBody>
      </p:sp>
      <p:sp>
        <p:nvSpPr>
          <p:cNvPr id="396" name="Sequence:"/>
          <p:cNvSpPr txBox="1"/>
          <p:nvPr/>
        </p:nvSpPr>
        <p:spPr>
          <a:xfrm>
            <a:off x="1963387" y="1752848"/>
            <a:ext cx="2745806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Sequence:</a:t>
            </a:r>
            <a:r>
              <a:rPr i="0" sz="360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97" name="GCAGCACCCAAAGGGAAUAUGGGAUACGCGUA"/>
          <p:cNvSpPr txBox="1"/>
          <p:nvPr/>
        </p:nvSpPr>
        <p:spPr>
          <a:xfrm>
            <a:off x="1896675" y="2749798"/>
            <a:ext cx="13966330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GCAGCACCCAAAGGGAAUAUGGGAUACGCGUA</a:t>
            </a:r>
          </a:p>
        </p:txBody>
      </p:sp>
      <p:sp>
        <p:nvSpPr>
          <p:cNvPr id="398" name="One possible solution:"/>
          <p:cNvSpPr txBox="1"/>
          <p:nvPr/>
        </p:nvSpPr>
        <p:spPr>
          <a:xfrm>
            <a:off x="2041039" y="4400798"/>
            <a:ext cx="5600403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One possible solution:</a:t>
            </a:r>
          </a:p>
        </p:txBody>
      </p:sp>
      <p:pic>
        <p:nvPicPr>
          <p:cNvPr id="39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1500" y="3959225"/>
            <a:ext cx="9505950" cy="9363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ome no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Some notes</a:t>
            </a:r>
          </a:p>
        </p:txBody>
      </p:sp>
      <p:sp>
        <p:nvSpPr>
          <p:cNvPr id="402" name="Computational complexity: N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85800" indent="-685800">
              <a:spcBef>
                <a:spcPts val="1300"/>
              </a:spcBef>
              <a:buChar char="•"/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Computational complexity: </a:t>
            </a:r>
            <a:r>
              <a:rPr>
                <a:solidFill>
                  <a:srgbClr val="FF0000"/>
                </a:solidFill>
              </a:rPr>
              <a:t>N</a:t>
            </a:r>
            <a:r>
              <a:rPr baseline="31000">
                <a:solidFill>
                  <a:srgbClr val="FF0000"/>
                </a:solidFill>
              </a:rPr>
              <a:t>3</a:t>
            </a:r>
            <a:endParaRPr baseline="31000">
              <a:solidFill>
                <a:srgbClr val="FF0000"/>
              </a:solidFill>
            </a:endParaRPr>
          </a:p>
          <a:p>
            <a:pPr marL="685800" indent="-685800">
              <a:buChar char="•"/>
              <a:defRPr baseline="31000" sz="5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85800" indent="-685800">
              <a:spcBef>
                <a:spcPts val="1300"/>
              </a:spcBef>
              <a:buChar char="•"/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Does not work with pseudo-knot (would invalidate DP algorithm)</a:t>
            </a:r>
          </a:p>
          <a:p>
            <a:pPr marL="685800" indent="-685800">
              <a:buChar char="•"/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85800" indent="-685800">
              <a:spcBef>
                <a:spcPts val="1300"/>
              </a:spcBef>
              <a:buChar char="•"/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Methods that include pseudo knots:</a:t>
            </a:r>
          </a:p>
          <a:p>
            <a:pPr marL="685800" indent="-685800">
              <a:spcBef>
                <a:spcPts val="1300"/>
              </a:spcBef>
              <a:buSzTx/>
              <a:buNone/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Rivas and Eddy, JMB 285, 2053 (1999)</a:t>
            </a:r>
          </a:p>
          <a:p>
            <a:pPr marL="685800" indent="-685800">
              <a:spcBef>
                <a:spcPts val="1300"/>
              </a:spcBef>
              <a:buSzTx/>
              <a:buNone/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Orland and Zee, Nucl. Phys. B 620, 456 (2002)</a:t>
            </a:r>
          </a:p>
          <a:p>
            <a:pPr marL="685800" indent="-685800">
              <a:spcBef>
                <a:spcPts val="1300"/>
              </a:spcBef>
              <a:buSzTx/>
              <a:buNone/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These methods are at least </a:t>
            </a:r>
            <a:r>
              <a:rPr>
                <a:solidFill>
                  <a:srgbClr val="FF0000"/>
                </a:solidFill>
              </a:rPr>
              <a:t>N</a:t>
            </a:r>
            <a:r>
              <a:rPr baseline="3100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ome notes (2)"/>
          <p:cNvSpPr txBox="1"/>
          <p:nvPr>
            <p:ph type="title"/>
          </p:nvPr>
        </p:nvSpPr>
        <p:spPr>
          <a:xfrm>
            <a:off x="960460" y="469900"/>
            <a:ext cx="22479001" cy="16637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Some notes (2)</a:t>
            </a:r>
          </a:p>
        </p:txBody>
      </p:sp>
      <p:sp>
        <p:nvSpPr>
          <p:cNvPr id="405" name="The scoring scheme is too simplistic!…"/>
          <p:cNvSpPr txBox="1"/>
          <p:nvPr>
            <p:ph type="body" idx="1"/>
          </p:nvPr>
        </p:nvSpPr>
        <p:spPr>
          <a:xfrm>
            <a:off x="546100" y="-419100"/>
            <a:ext cx="22479000" cy="8572500"/>
          </a:xfrm>
          <a:prstGeom prst="rect">
            <a:avLst/>
          </a:prstGeom>
        </p:spPr>
        <p:txBody>
          <a:bodyPr/>
          <a:lstStyle/>
          <a:p>
            <a:pPr marL="685800" indent="-685800">
              <a:spcBef>
                <a:spcPts val="1300"/>
              </a:spcBef>
              <a:buChar char="•"/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scoring scheme is too simplistic!</a:t>
            </a:r>
            <a:endParaRPr baseline="31000"/>
          </a:p>
          <a:p>
            <a:pPr marL="685800" indent="-685800">
              <a:spcBef>
                <a:spcPts val="1300"/>
              </a:spcBef>
              <a:buChar char="•"/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Needs to take into account the cost of loops (both internal and in hairpins), of bulges, ….</a:t>
            </a:r>
          </a:p>
        </p:txBody>
      </p:sp>
      <p:pic>
        <p:nvPicPr>
          <p:cNvPr id="40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9900" y="6434137"/>
            <a:ext cx="11950700" cy="7146926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Example: 2x2 interior loops in RNA closed by a GC and a CG base pair:"/>
          <p:cNvSpPr txBox="1"/>
          <p:nvPr/>
        </p:nvSpPr>
        <p:spPr>
          <a:xfrm>
            <a:off x="936188" y="5461297"/>
            <a:ext cx="13042504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Example: 2x2 interior loops in RNA closed by a GC and a CG base pair:</a:t>
            </a:r>
          </a:p>
        </p:txBody>
      </p:sp>
      <p:sp>
        <p:nvSpPr>
          <p:cNvPr id="408" name="Rectangle"/>
          <p:cNvSpPr/>
          <p:nvPr/>
        </p:nvSpPr>
        <p:spPr>
          <a:xfrm>
            <a:off x="5397500" y="6427366"/>
            <a:ext cx="12496800" cy="7009234"/>
          </a:xfrm>
          <a:prstGeom prst="rect">
            <a:avLst/>
          </a:prstGeom>
          <a:ln w="50800">
            <a:solidFill>
              <a:srgbClr val="333399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6553200"/>
            <a:ext cx="14351000" cy="641667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RNA secondary structures"/>
          <p:cNvSpPr txBox="1"/>
          <p:nvPr/>
        </p:nvSpPr>
        <p:spPr>
          <a:xfrm>
            <a:off x="6448906" y="-25028"/>
            <a:ext cx="9713268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secondary structures</a:t>
            </a:r>
          </a:p>
        </p:txBody>
      </p:sp>
      <p:sp>
        <p:nvSpPr>
          <p:cNvPr id="157" name="Single stranded bases within a stem are called a bulge of bulge loop if…"/>
          <p:cNvSpPr txBox="1"/>
          <p:nvPr/>
        </p:nvSpPr>
        <p:spPr>
          <a:xfrm>
            <a:off x="847784" y="2127498"/>
            <a:ext cx="17804012" cy="3568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Single stranded bases within a stem are called a </a:t>
            </a:r>
            <a:r>
              <a:rPr>
                <a:solidFill>
                  <a:srgbClr val="FF0000"/>
                </a:solidFill>
              </a:rPr>
              <a:t>bulge</a:t>
            </a:r>
            <a:r>
              <a:t> of </a:t>
            </a:r>
            <a:r>
              <a:rPr>
                <a:solidFill>
                  <a:srgbClr val="FF0000"/>
                </a:solidFill>
              </a:rPr>
              <a:t>bulge loop</a:t>
            </a:r>
            <a:r>
              <a:t> if</a:t>
            </a:r>
          </a:p>
          <a:p>
            <a:pPr algn="l"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single stranded bases are on only one side of the stem.</a:t>
            </a:r>
          </a:p>
          <a:p>
            <a:pPr algn="l"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single stranded bases interrupt both sides of a stem, they are called an </a:t>
            </a:r>
          </a:p>
          <a:p>
            <a:pPr algn="l">
              <a:defRPr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internal (interior) loop</a:t>
            </a:r>
            <a:r>
              <a:rPr>
                <a:solidFill>
                  <a:srgbClr val="333399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Destabilizing energies of loops"/>
          <p:cNvSpPr txBox="1"/>
          <p:nvPr/>
        </p:nvSpPr>
        <p:spPr>
          <a:xfrm>
            <a:off x="4975345" y="652715"/>
            <a:ext cx="14182485" cy="1212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8543" tIns="98543" rIns="98543" bIns="98543" anchor="ctr">
            <a:spAutoFit/>
          </a:bodyPr>
          <a:lstStyle>
            <a:lvl1pPr>
              <a:defRPr sz="72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Destabilizing energies of loops</a:t>
            </a:r>
          </a:p>
        </p:txBody>
      </p:sp>
      <p:graphicFrame>
        <p:nvGraphicFramePr>
          <p:cNvPr id="411" name="Table 1"/>
          <p:cNvGraphicFramePr/>
          <p:nvPr/>
        </p:nvGraphicFramePr>
        <p:xfrm>
          <a:off x="6096000" y="2794000"/>
          <a:ext cx="12192000" cy="103505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040856"/>
                <a:gridCol w="3040856"/>
                <a:gridCol w="3040856"/>
                <a:gridCol w="3040856"/>
              </a:tblGrid>
              <a:tr h="1032192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3333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Size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3333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Internal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3333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Bulge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3333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Hairpin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1032192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3.8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1032192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2.8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1032192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1032192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1.7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1032192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1032192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4.4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1032192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4.6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5.8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1032192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2.3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4.7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5.4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1032192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3.7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7.7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rediction Programs"/>
          <p:cNvSpPr txBox="1"/>
          <p:nvPr>
            <p:ph type="title" idx="4294967295"/>
          </p:nvPr>
        </p:nvSpPr>
        <p:spPr>
          <a:xfrm>
            <a:off x="1092200" y="292100"/>
            <a:ext cx="22479000" cy="16637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Prediction Programs</a:t>
            </a:r>
          </a:p>
        </p:txBody>
      </p:sp>
      <p:sp>
        <p:nvSpPr>
          <p:cNvPr id="414" name="MFOLD (Zuker) (web server)…"/>
          <p:cNvSpPr txBox="1"/>
          <p:nvPr>
            <p:ph type="body" idx="4294967295"/>
          </p:nvPr>
        </p:nvSpPr>
        <p:spPr>
          <a:xfrm>
            <a:off x="960460" y="3270250"/>
            <a:ext cx="22479001" cy="8572500"/>
          </a:xfrm>
          <a:prstGeom prst="rect">
            <a:avLst/>
          </a:prstGeom>
        </p:spPr>
        <p:txBody>
          <a:bodyPr/>
          <a:lstStyle/>
          <a:p>
            <a:pPr marL="500634" indent="-500634" defTabSz="602615">
              <a:lnSpc>
                <a:spcPct val="80000"/>
              </a:lnSpc>
              <a:spcBef>
                <a:spcPts val="800"/>
              </a:spcBef>
              <a:buChar char="•"/>
              <a:defRPr sz="350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MFOLD (Zuker) (web server)</a:t>
            </a:r>
          </a:p>
          <a:p>
            <a:pPr marL="500634" indent="-500634" defTabSz="602615">
              <a:lnSpc>
                <a:spcPct val="80000"/>
              </a:lnSpc>
              <a:spcBef>
                <a:spcPts val="800"/>
              </a:spcBef>
              <a:buChar char="•"/>
              <a:defRPr sz="350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hlinkClick r:id="rId2" invalidUrl="" action="" tgtFrame="" tooltip="" history="1" highlightClick="0" endSnd="0"/>
              </a:rPr>
              <a:t>http://www.unafold.org/mfold/applications/rna-folding-form.php</a:t>
            </a:r>
            <a:r>
              <a:t> </a:t>
            </a:r>
          </a:p>
          <a:p>
            <a:pPr marL="500634" indent="-500634" defTabSz="602615">
              <a:lnSpc>
                <a:spcPct val="80000"/>
              </a:lnSpc>
              <a:spcBef>
                <a:spcPts val="2400"/>
              </a:spcBef>
              <a:buSzTx/>
              <a:buNone/>
              <a:defRPr sz="3504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00634" indent="-500634" defTabSz="602615">
              <a:lnSpc>
                <a:spcPct val="80000"/>
              </a:lnSpc>
              <a:spcBef>
                <a:spcPts val="800"/>
              </a:spcBef>
              <a:buChar char="•"/>
              <a:defRPr sz="350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Genebee (both comparative + energy model) (web server)</a:t>
            </a:r>
          </a:p>
          <a:p>
            <a:pPr marL="500634" indent="-500634" defTabSz="602615">
              <a:lnSpc>
                <a:spcPct val="80000"/>
              </a:lnSpc>
              <a:spcBef>
                <a:spcPts val="800"/>
              </a:spcBef>
              <a:buSzTx/>
              <a:buNone/>
              <a:defRPr sz="350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http://www.genebee.msu.su/services/rna2_reduced.html</a:t>
            </a:r>
            <a:r>
              <a:t> </a:t>
            </a:r>
          </a:p>
          <a:p>
            <a:pPr marL="500634" indent="-500634" defTabSz="602615">
              <a:lnSpc>
                <a:spcPct val="80000"/>
              </a:lnSpc>
              <a:spcBef>
                <a:spcPts val="2400"/>
              </a:spcBef>
              <a:buSzTx/>
              <a:buNone/>
              <a:defRPr sz="3504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00634" indent="-500634" defTabSz="602615">
              <a:lnSpc>
                <a:spcPct val="80000"/>
              </a:lnSpc>
              <a:spcBef>
                <a:spcPts val="800"/>
              </a:spcBef>
              <a:buChar char="•"/>
              <a:defRPr sz="350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Vienna RNA package</a:t>
            </a:r>
          </a:p>
          <a:p>
            <a:pPr marL="500634" indent="-500634" defTabSz="602615">
              <a:lnSpc>
                <a:spcPct val="80000"/>
              </a:lnSpc>
              <a:spcBef>
                <a:spcPts val="800"/>
              </a:spcBef>
              <a:buSzTx/>
              <a:buNone/>
              <a:defRPr sz="350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 u="sng">
                <a:hlinkClick r:id="rId4" invalidUrl="" action="" tgtFrame="" tooltip="" history="1" highlightClick="0" endSnd="0"/>
              </a:rPr>
              <a:t>http://www.tbi.univie.ac.at/~ivo/RNA/</a:t>
            </a:r>
          </a:p>
          <a:p>
            <a:pPr marL="500634" indent="-500634" defTabSz="602615">
              <a:lnSpc>
                <a:spcPct val="80000"/>
              </a:lnSpc>
              <a:spcBef>
                <a:spcPts val="2400"/>
              </a:spcBef>
              <a:buSzTx/>
              <a:buNone/>
              <a:defRPr sz="3504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00634" indent="-500634" defTabSz="602615">
              <a:lnSpc>
                <a:spcPct val="80000"/>
              </a:lnSpc>
              <a:spcBef>
                <a:spcPts val="800"/>
              </a:spcBef>
              <a:buChar char="•"/>
              <a:defRPr sz="350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Mc-Sym (Computer Science approach)</a:t>
            </a:r>
          </a:p>
          <a:p>
            <a:pPr marL="500634" indent="-500634" defTabSz="602615">
              <a:lnSpc>
                <a:spcPct val="80000"/>
              </a:lnSpc>
              <a:spcBef>
                <a:spcPts val="800"/>
              </a:spcBef>
              <a:buChar char="•"/>
              <a:defRPr sz="350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hlinkClick r:id="rId5" invalidUrl="" action="" tgtFrame="" tooltip="" history="1" highlightClick="0" endSnd="0"/>
              </a:rPr>
              <a:t>https://major.iric.ca/MC-Sym/</a:t>
            </a:r>
            <a:r>
              <a:t> </a:t>
            </a:r>
          </a:p>
          <a:p>
            <a:pPr marL="500634" indent="-500634" defTabSz="602615">
              <a:lnSpc>
                <a:spcPct val="80000"/>
              </a:lnSpc>
              <a:spcBef>
                <a:spcPts val="800"/>
              </a:spcBef>
              <a:buChar char="•"/>
              <a:defRPr sz="3504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00634" indent="-500634" defTabSz="602615">
              <a:lnSpc>
                <a:spcPct val="80000"/>
              </a:lnSpc>
              <a:spcBef>
                <a:spcPts val="800"/>
              </a:spcBef>
              <a:buChar char="•"/>
              <a:defRPr sz="350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RNAFold</a:t>
            </a:r>
          </a:p>
          <a:p>
            <a:pPr marL="500634" indent="-500634" defTabSz="602615">
              <a:lnSpc>
                <a:spcPct val="80000"/>
              </a:lnSpc>
              <a:spcBef>
                <a:spcPts val="800"/>
              </a:spcBef>
              <a:buChar char="•"/>
              <a:defRPr sz="350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hlinkClick r:id="rId6" invalidUrl="" action="" tgtFrame="" tooltip="" history="1" highlightClick="0" endSnd="0"/>
              </a:rPr>
              <a:t>http://rna.tbi.univie.ac.at/cgi-bin/RNAWebSuite/RNAfold.cgi</a:t>
            </a:r>
            <a:r>
              <a:t> </a:t>
            </a:r>
          </a:p>
          <a:p>
            <a:pPr marL="500634" indent="-500634" defTabSz="602615">
              <a:lnSpc>
                <a:spcPct val="80000"/>
              </a:lnSpc>
              <a:spcBef>
                <a:spcPts val="800"/>
              </a:spcBef>
              <a:buSzTx/>
              <a:buNone/>
              <a:defRPr sz="350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How well do they perform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How well do they perform?</a:t>
            </a:r>
          </a:p>
        </p:txBody>
      </p:sp>
      <p:sp>
        <p:nvSpPr>
          <p:cNvPr id="417" name="Current RNA folding programs get about 60% of base pairs correct, on average: useful, but not yet good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85800" indent="-685800">
              <a:spcBef>
                <a:spcPts val="1100"/>
              </a:spcBef>
              <a:buChar char="•"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Current RNA folding programs get about 60% of base pairs correct, on average: useful, but not yet good.</a:t>
            </a:r>
          </a:p>
          <a:p>
            <a:pPr marL="685800" indent="-685800">
              <a:buChar char="•"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85800" indent="-685800">
              <a:spcBef>
                <a:spcPts val="1100"/>
              </a:spcBef>
              <a:buChar char="•"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problem is the scoring system: thermodynamic model is accurate within 5-10%, and many alternative structures are within 10%.</a:t>
            </a:r>
          </a:p>
          <a:p>
            <a:pPr marL="685800" indent="-685800">
              <a:buChar char="•"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85800" indent="-685800">
              <a:spcBef>
                <a:spcPts val="1100"/>
              </a:spcBef>
              <a:buChar char="•"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Possible solution: combination of thermodynamic score with comparative sequence information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Useful web sites on RNA"/>
          <p:cNvSpPr txBox="1"/>
          <p:nvPr>
            <p:ph type="title"/>
          </p:nvPr>
        </p:nvSpPr>
        <p:spPr>
          <a:xfrm>
            <a:off x="960460" y="1149350"/>
            <a:ext cx="22479001" cy="16637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Useful web sites on RNA</a:t>
            </a:r>
          </a:p>
        </p:txBody>
      </p:sp>
      <p:sp>
        <p:nvSpPr>
          <p:cNvPr id="420" name="Comparative RNA web si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51509" indent="-651509" defTabSz="784225">
              <a:lnSpc>
                <a:spcPct val="80000"/>
              </a:lnSpc>
              <a:spcBef>
                <a:spcPts val="800"/>
              </a:spcBef>
              <a:buChar char="•"/>
              <a:defRPr i="1" sz="342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Comparative RNA web site</a:t>
            </a:r>
          </a:p>
          <a:p>
            <a:pPr marL="651509" indent="-651509" defTabSz="784225">
              <a:lnSpc>
                <a:spcPct val="80000"/>
              </a:lnSpc>
              <a:spcBef>
                <a:spcPts val="800"/>
              </a:spcBef>
              <a:buSzTx/>
              <a:buNone/>
              <a:defRPr sz="3420"/>
            </a:pPr>
            <a:r>
              <a:t>	</a:t>
            </a:r>
            <a:r>
              <a:rPr u="sng">
                <a:hlinkClick r:id="rId2" invalidUrl="" action="" tgtFrame="" tooltip="" history="1" highlightClick="0" endSnd="0"/>
              </a:rPr>
              <a:t>https://crw-site.chemistry.gatech.edu</a:t>
            </a:r>
            <a:r>
              <a:t>  </a:t>
            </a:r>
          </a:p>
          <a:p>
            <a:pPr marL="651509" indent="-651509" defTabSz="784225">
              <a:lnSpc>
                <a:spcPct val="80000"/>
              </a:lnSpc>
              <a:spcBef>
                <a:spcPts val="800"/>
              </a:spcBef>
              <a:buSzTx/>
              <a:buNone/>
              <a:defRPr sz="3420"/>
            </a:pPr>
            <a:r>
              <a:t> </a:t>
            </a:r>
          </a:p>
          <a:p>
            <a:pPr marL="651509" indent="-651509" defTabSz="784225">
              <a:lnSpc>
                <a:spcPct val="80000"/>
              </a:lnSpc>
              <a:spcBef>
                <a:spcPts val="800"/>
              </a:spcBef>
              <a:buChar char="•"/>
              <a:defRPr i="1" sz="342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51509" indent="-651509" defTabSz="784225">
              <a:lnSpc>
                <a:spcPct val="80000"/>
              </a:lnSpc>
              <a:spcBef>
                <a:spcPts val="800"/>
              </a:spcBef>
              <a:buChar char="•"/>
              <a:defRPr i="1" sz="342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RNA structure database </a:t>
            </a:r>
          </a:p>
          <a:p>
            <a:pPr marL="651509" indent="-651509" defTabSz="784225">
              <a:lnSpc>
                <a:spcPct val="80000"/>
              </a:lnSpc>
              <a:spcBef>
                <a:spcPts val="800"/>
              </a:spcBef>
              <a:buSzTx/>
              <a:buNone/>
              <a:defRPr sz="3420"/>
            </a:pPr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http://ndbserver.rutgers.edu/</a:t>
            </a:r>
            <a:r>
              <a:t>          (nucleic acid database)</a:t>
            </a:r>
          </a:p>
          <a:p>
            <a:pPr marL="651509" indent="-651509" defTabSz="784225">
              <a:lnSpc>
                <a:spcPct val="80000"/>
              </a:lnSpc>
              <a:spcBef>
                <a:spcPts val="800"/>
              </a:spcBef>
              <a:buChar char="•"/>
              <a:defRPr i="1" sz="342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51509" indent="-651509" defTabSz="784225">
              <a:lnSpc>
                <a:spcPct val="80000"/>
              </a:lnSpc>
              <a:spcBef>
                <a:spcPts val="800"/>
              </a:spcBef>
              <a:buChar char="•"/>
              <a:defRPr i="1" sz="342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51509" indent="-651509" defTabSz="784225">
              <a:lnSpc>
                <a:spcPct val="80000"/>
              </a:lnSpc>
              <a:spcBef>
                <a:spcPts val="800"/>
              </a:spcBef>
              <a:buChar char="•"/>
              <a:defRPr i="1" sz="342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RNA structure classification</a:t>
            </a:r>
          </a:p>
          <a:p>
            <a:pPr marL="651509" indent="-651509" defTabSz="784225">
              <a:lnSpc>
                <a:spcPct val="80000"/>
              </a:lnSpc>
              <a:spcBef>
                <a:spcPts val="800"/>
              </a:spcBef>
              <a:buSzTx/>
              <a:buNone/>
              <a:defRPr sz="3420"/>
            </a:pPr>
            <a:r>
              <a:t>	</a:t>
            </a:r>
            <a:r>
              <a:rPr u="sng">
                <a:hlinkClick r:id="rId4" invalidUrl="" action="" tgtFrame="" tooltip="" history="1" highlightClick="0" endSnd="0"/>
              </a:rPr>
              <a:t>http://</a:t>
            </a:r>
            <a:r>
              <a:rPr u="sng">
                <a:hlinkClick r:id="rId4" invalidUrl="" action="" tgtFrame="" tooltip="" history="1" highlightClick="0" endSnd="0"/>
              </a:rPr>
              <a:t>scor.berkeley.edu</a:t>
            </a:r>
            <a:r>
              <a:rPr u="sng">
                <a:hlinkClick r:id="rId4" invalidUrl="" action="" tgtFrame="" tooltip="" history="1" highlightClick="0" endSnd="0"/>
              </a:rPr>
              <a:t>/</a:t>
            </a:r>
            <a:r>
              <a:t> </a:t>
            </a:r>
          </a:p>
          <a:p>
            <a:pPr marL="651509" indent="-651509" defTabSz="784225">
              <a:lnSpc>
                <a:spcPct val="80000"/>
              </a:lnSpc>
              <a:spcBef>
                <a:spcPts val="800"/>
              </a:spcBef>
              <a:buChar char="•"/>
              <a:defRPr i="1" sz="342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51509" indent="-651509" defTabSz="784225">
              <a:lnSpc>
                <a:spcPct val="80000"/>
              </a:lnSpc>
              <a:spcBef>
                <a:spcPts val="800"/>
              </a:spcBef>
              <a:buChar char="•"/>
              <a:defRPr i="1" sz="342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51509" indent="-651509" defTabSz="784225">
              <a:lnSpc>
                <a:spcPct val="80000"/>
              </a:lnSpc>
              <a:spcBef>
                <a:spcPts val="800"/>
              </a:spcBef>
              <a:buChar char="•"/>
              <a:defRPr i="1" sz="342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RNA visualisation</a:t>
            </a:r>
          </a:p>
          <a:p>
            <a:pPr marL="651509" indent="-651509" defTabSz="784225">
              <a:lnSpc>
                <a:spcPct val="80000"/>
              </a:lnSpc>
              <a:spcBef>
                <a:spcPts val="800"/>
              </a:spcBef>
              <a:buSzTx/>
              <a:buNone/>
              <a:defRPr sz="3420"/>
            </a:pPr>
            <a:r>
              <a:t>	</a:t>
            </a:r>
            <a:r>
              <a:rPr u="sng">
                <a:hlinkClick r:id="rId5" invalidUrl="" action="" tgtFrame="" tooltip="" history="1" highlightClick="0" endSnd="0"/>
              </a:rPr>
              <a:t>http://ndbserver.rutgers.edu/ndbmodule/services/download/rnaview.html</a:t>
            </a:r>
            <a:r>
              <a:t>  </a:t>
            </a:r>
          </a:p>
          <a:p>
            <a:pPr marL="651509" indent="-651509" defTabSz="784225">
              <a:lnSpc>
                <a:spcPct val="80000"/>
              </a:lnSpc>
              <a:spcBef>
                <a:spcPts val="800"/>
              </a:spcBef>
              <a:buSzTx/>
              <a:buNone/>
              <a:defRPr sz="3420"/>
            </a:pPr>
            <a:r>
              <a:t>	</a:t>
            </a:r>
            <a:r>
              <a:rPr u="sng">
                <a:hlinkClick r:id="rId6" invalidUrl="" action="" tgtFrame="" tooltip="" history="1" highlightClick="0" endSnd="0"/>
              </a:rPr>
              <a:t>http://x3dna.org</a:t>
            </a:r>
            <a:r>
              <a:t>  </a:t>
            </a:r>
          </a:p>
          <a:p>
            <a:pPr marL="651509" indent="-651509" defTabSz="784225">
              <a:lnSpc>
                <a:spcPct val="80000"/>
              </a:lnSpc>
              <a:spcBef>
                <a:spcPts val="800"/>
              </a:spcBef>
              <a:buSzTx/>
              <a:buNone/>
              <a:defRPr sz="3420"/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14790" r="0" b="14790"/>
          <a:stretch>
            <a:fillRect/>
          </a:stretch>
        </p:blipFill>
        <p:spPr>
          <a:xfrm>
            <a:off x="4090987" y="5589704"/>
            <a:ext cx="16202026" cy="4603517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RNA “tertiary interactions”"/>
          <p:cNvSpPr txBox="1"/>
          <p:nvPr/>
        </p:nvSpPr>
        <p:spPr>
          <a:xfrm>
            <a:off x="7795776" y="13072"/>
            <a:ext cx="10169129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“tertiary interactions”</a:t>
            </a:r>
          </a:p>
        </p:txBody>
      </p:sp>
      <p:sp>
        <p:nvSpPr>
          <p:cNvPr id="161" name="Pseudoknot"/>
          <p:cNvSpPr txBox="1"/>
          <p:nvPr/>
        </p:nvSpPr>
        <p:spPr>
          <a:xfrm>
            <a:off x="4269293" y="10699998"/>
            <a:ext cx="3163194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Pseudoknot</a:t>
            </a:r>
          </a:p>
        </p:txBody>
      </p:sp>
      <p:sp>
        <p:nvSpPr>
          <p:cNvPr id="162" name="Kissing hairpins"/>
          <p:cNvSpPr txBox="1"/>
          <p:nvPr/>
        </p:nvSpPr>
        <p:spPr>
          <a:xfrm>
            <a:off x="9135080" y="10611098"/>
            <a:ext cx="4366320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Kissing hairpins</a:t>
            </a:r>
          </a:p>
        </p:txBody>
      </p:sp>
      <p:sp>
        <p:nvSpPr>
          <p:cNvPr id="163" name="Hairpin-bulge"/>
          <p:cNvSpPr txBox="1"/>
          <p:nvPr/>
        </p:nvSpPr>
        <p:spPr>
          <a:xfrm>
            <a:off x="15879325" y="10611098"/>
            <a:ext cx="3806429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Hairpin-bulge</a:t>
            </a:r>
          </a:p>
        </p:txBody>
      </p:sp>
      <p:sp>
        <p:nvSpPr>
          <p:cNvPr id="164" name="In addition to secondary structural interactions in RNA, there are also tertiary interactions, including: (A) pseudoknots, (B) kissing hairpins and (C) hairpin-bulge contact."/>
          <p:cNvSpPr txBox="1"/>
          <p:nvPr/>
        </p:nvSpPr>
        <p:spPr>
          <a:xfrm>
            <a:off x="429576" y="2311648"/>
            <a:ext cx="22796681" cy="1472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addition to secondary structural interactions in RNA, there are also tertiary interactions, including: (A) </a:t>
            </a:r>
            <a:r>
              <a:rPr>
                <a:solidFill>
                  <a:srgbClr val="FF0000"/>
                </a:solidFill>
              </a:rPr>
              <a:t>pseudoknots</a:t>
            </a:r>
            <a:r>
              <a:t>, (B) </a:t>
            </a:r>
            <a:r>
              <a:rPr>
                <a:solidFill>
                  <a:srgbClr val="FF0000"/>
                </a:solidFill>
              </a:rPr>
              <a:t>kissing hairpins</a:t>
            </a:r>
            <a:r>
              <a:t> and (C) </a:t>
            </a:r>
            <a:r>
              <a:rPr>
                <a:solidFill>
                  <a:srgbClr val="FF0000"/>
                </a:solidFill>
              </a:rPr>
              <a:t>hairpin-bulge</a:t>
            </a:r>
            <a:r>
              <a:t> contact.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800" y="1974850"/>
            <a:ext cx="13071475" cy="1174115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NA secondary structure representation"/>
          <p:cNvSpPr txBox="1"/>
          <p:nvPr/>
        </p:nvSpPr>
        <p:spPr>
          <a:xfrm>
            <a:off x="4405521" y="38472"/>
            <a:ext cx="14765239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secondary structure representation</a:t>
            </a:r>
          </a:p>
        </p:txBody>
      </p:sp>
      <p:sp>
        <p:nvSpPr>
          <p:cNvPr id="168" name="Rectangle"/>
          <p:cNvSpPr/>
          <p:nvPr/>
        </p:nvSpPr>
        <p:spPr>
          <a:xfrm>
            <a:off x="6391285" y="2654300"/>
            <a:ext cx="12129287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69" name="..(((.(((......))).((((((....)))).))....)))…"/>
          <p:cNvSpPr txBox="1"/>
          <p:nvPr/>
        </p:nvSpPr>
        <p:spPr>
          <a:xfrm>
            <a:off x="6752034" y="2768600"/>
            <a:ext cx="10845007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..(((.(((......))).((((((....)))).))....)))</a:t>
            </a:r>
          </a:p>
          <a:p>
            <a:pPr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AG</a:t>
            </a:r>
            <a:r>
              <a:rPr>
                <a:solidFill>
                  <a:srgbClr val="009999"/>
                </a:solidFill>
              </a:rPr>
              <a:t>CUA</a:t>
            </a:r>
            <a:r>
              <a:t>C</a:t>
            </a:r>
            <a:r>
              <a:rPr>
                <a:solidFill>
                  <a:srgbClr val="333399"/>
                </a:solidFill>
              </a:rPr>
              <a:t>GGA</a:t>
            </a:r>
            <a:r>
              <a:t>GCGAUC</a:t>
            </a:r>
            <a:r>
              <a:rPr>
                <a:solidFill>
                  <a:srgbClr val="333399"/>
                </a:solidFill>
              </a:rPr>
              <a:t>UCC</a:t>
            </a:r>
            <a:r>
              <a:t>G</a:t>
            </a:r>
            <a:r>
              <a:rPr>
                <a:solidFill>
                  <a:srgbClr val="FF0000"/>
                </a:solidFill>
              </a:rPr>
              <a:t>AGCUUU</a:t>
            </a:r>
            <a:r>
              <a:t>CGAG</a:t>
            </a:r>
            <a:r>
              <a:rPr>
                <a:solidFill>
                  <a:srgbClr val="FF0000"/>
                </a:solidFill>
              </a:rPr>
              <a:t>AAAG</a:t>
            </a:r>
            <a:r>
              <a:t>C</a:t>
            </a:r>
            <a:r>
              <a:rPr>
                <a:solidFill>
                  <a:srgbClr val="FF0000"/>
                </a:solidFill>
              </a:rPr>
              <a:t>CU</a:t>
            </a:r>
            <a:r>
              <a:t>CUAU</a:t>
            </a:r>
            <a:r>
              <a:rPr>
                <a:solidFill>
                  <a:srgbClr val="009999"/>
                </a:solidFill>
              </a:rPr>
              <a:t>UAG</a:t>
            </a:r>
            <a:r>
              <a:t>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0"/>
            <a:ext cx="11249025" cy="136271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Predicted secondary…"/>
          <p:cNvSpPr txBox="1"/>
          <p:nvPr/>
        </p:nvSpPr>
        <p:spPr>
          <a:xfrm>
            <a:off x="17168722" y="6851898"/>
            <a:ext cx="5698035" cy="3568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Predicted secondary</a:t>
            </a:r>
          </a:p>
          <a:p>
            <a:pPr>
              <a:defRPr b="1" i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structure for Bacillus</a:t>
            </a:r>
          </a:p>
          <a:p>
            <a:pPr>
              <a:defRPr b="1" i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Subtilis RNase P RNA</a:t>
            </a:r>
          </a:p>
          <a:p>
            <a:pPr>
              <a:defRPr b="1" i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(from Zuker)</a:t>
            </a:r>
          </a:p>
        </p:txBody>
      </p:sp>
      <p:sp>
        <p:nvSpPr>
          <p:cNvPr id="173" name="Rectangle"/>
          <p:cNvSpPr/>
          <p:nvPr/>
        </p:nvSpPr>
        <p:spPr>
          <a:xfrm>
            <a:off x="5638800" y="0"/>
            <a:ext cx="5334000" cy="1219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484" y="927604"/>
            <a:ext cx="23405032" cy="12352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7831" y="1594929"/>
            <a:ext cx="11476519" cy="10879646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acillus Subtilis RNase P RNA"/>
          <p:cNvSpPr txBox="1"/>
          <p:nvPr/>
        </p:nvSpPr>
        <p:spPr>
          <a:xfrm>
            <a:off x="8285112" y="12751048"/>
            <a:ext cx="7813776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Bacillus Subtilis RNase P RNA</a:t>
            </a:r>
          </a:p>
        </p:txBody>
      </p:sp>
      <p:sp>
        <p:nvSpPr>
          <p:cNvPr id="180" name="RNA secondary structure representation"/>
          <p:cNvSpPr txBox="1"/>
          <p:nvPr/>
        </p:nvSpPr>
        <p:spPr>
          <a:xfrm>
            <a:off x="4809380" y="-63128"/>
            <a:ext cx="14765240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secondary structure representation</a:t>
            </a:r>
          </a:p>
        </p:txBody>
      </p:sp>
      <p:sp>
        <p:nvSpPr>
          <p:cNvPr id="181" name="Circular representation:"/>
          <p:cNvSpPr txBox="1"/>
          <p:nvPr/>
        </p:nvSpPr>
        <p:spPr>
          <a:xfrm>
            <a:off x="899378" y="1927522"/>
            <a:ext cx="4721424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Circular representation: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