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D"/>
          </a:solidFill>
        </a:fill>
      </a:tcStyle>
    </a:wholeTbl>
    <a:band2H>
      <a:tcTxStyle b="def" i="def"/>
      <a:tcStyle>
        <a:tcBdr/>
        <a:fill>
          <a:solidFill>
            <a:srgbClr val="EE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1D0"/>
          </a:solidFill>
        </a:fill>
      </a:tcStyle>
    </a:wholeTbl>
    <a:band2H>
      <a:tcTxStyle b="def" i="def"/>
      <a:tcStyle>
        <a:tcBdr/>
        <a:fill>
          <a:solidFill>
            <a:srgbClr val="EB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ECD"/>
          </a:solidFill>
        </a:fill>
      </a:tcStyle>
    </a:wholeTbl>
    <a:band2H>
      <a:tcTxStyle b="def" i="def"/>
      <a:tcStyle>
        <a:tcBdr/>
        <a:fill>
          <a:solidFill>
            <a:srgbClr val="EB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292934"/>
        </a:fontRef>
        <a:srgbClr val="2929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92934"/>
        </a:fontRef>
        <a:srgbClr val="292934"/>
      </a:tcTxStyle>
      <a:tcStyle>
        <a:tcBdr>
          <a:left>
            <a:ln w="12700" cap="flat">
              <a:noFill/>
              <a:miter lim="400000"/>
            </a:ln>
          </a:left>
          <a:right>
            <a:ln w="12700" cap="flat">
              <a:noFill/>
              <a:miter lim="400000"/>
            </a:ln>
          </a:right>
          <a:top>
            <a:ln w="508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92934"/>
        </a:fontRef>
        <a:srgbClr val="2929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C"/>
          </a:solidFill>
        </a:fill>
      </a:tcStyle>
    </a:wholeTbl>
    <a:band2H>
      <a:tcTxStyle b="def" i="def"/>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92934"/>
          </a:solidFill>
        </a:fill>
      </a:tcStyle>
    </a:firstRow>
  </a:tblStyle>
  <a:tblStyle styleId="{2708684C-4D16-4618-839F-0558EEFCDFE6}" styleName="">
    <a:tblBg/>
    <a:wholeTbl>
      <a:tcTxStyle b="off"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wholeTbl>
    <a:band2H>
      <a:tcTxStyle b="def" i="def"/>
      <a:tcStyle>
        <a:tcBdr/>
        <a:fill>
          <a:solidFill>
            <a:srgbClr val="FFFFFF"/>
          </a:solidFill>
        </a:fill>
      </a:tcStyle>
    </a:band2H>
    <a:firstCol>
      <a:tcTxStyle b="on"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firstCol>
    <a:lastRow>
      <a:tcTxStyle b="on"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508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lastRow>
    <a:firstRow>
      <a:tcTxStyle b="on"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254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solidFill>
          <a:srgbClr val="292934"/>
        </a:solidFill>
        <a:latin typeface="+mn-lt"/>
        <a:ea typeface="+mn-ea"/>
        <a:cs typeface="+mn-cs"/>
        <a:sym typeface="Arial"/>
      </a:defRPr>
    </a:lvl1pPr>
    <a:lvl2pPr indent="228600" latinLnBrk="0">
      <a:defRPr sz="1200">
        <a:solidFill>
          <a:srgbClr val="292934"/>
        </a:solidFill>
        <a:latin typeface="+mn-lt"/>
        <a:ea typeface="+mn-ea"/>
        <a:cs typeface="+mn-cs"/>
        <a:sym typeface="Arial"/>
      </a:defRPr>
    </a:lvl2pPr>
    <a:lvl3pPr indent="457200" latinLnBrk="0">
      <a:defRPr sz="1200">
        <a:solidFill>
          <a:srgbClr val="292934"/>
        </a:solidFill>
        <a:latin typeface="+mn-lt"/>
        <a:ea typeface="+mn-ea"/>
        <a:cs typeface="+mn-cs"/>
        <a:sym typeface="Arial"/>
      </a:defRPr>
    </a:lvl3pPr>
    <a:lvl4pPr indent="685800" latinLnBrk="0">
      <a:defRPr sz="1200">
        <a:solidFill>
          <a:srgbClr val="292934"/>
        </a:solidFill>
        <a:latin typeface="+mn-lt"/>
        <a:ea typeface="+mn-ea"/>
        <a:cs typeface="+mn-cs"/>
        <a:sym typeface="Arial"/>
      </a:defRPr>
    </a:lvl4pPr>
    <a:lvl5pPr indent="914400" latinLnBrk="0">
      <a:defRPr sz="1200">
        <a:solidFill>
          <a:srgbClr val="292934"/>
        </a:solidFill>
        <a:latin typeface="+mn-lt"/>
        <a:ea typeface="+mn-ea"/>
        <a:cs typeface="+mn-cs"/>
        <a:sym typeface="Arial"/>
      </a:defRPr>
    </a:lvl5pPr>
    <a:lvl6pPr indent="1143000" latinLnBrk="0">
      <a:defRPr sz="1200">
        <a:solidFill>
          <a:srgbClr val="292934"/>
        </a:solidFill>
        <a:latin typeface="+mn-lt"/>
        <a:ea typeface="+mn-ea"/>
        <a:cs typeface="+mn-cs"/>
        <a:sym typeface="Arial"/>
      </a:defRPr>
    </a:lvl6pPr>
    <a:lvl7pPr indent="1371600" latinLnBrk="0">
      <a:defRPr sz="1200">
        <a:solidFill>
          <a:srgbClr val="292934"/>
        </a:solidFill>
        <a:latin typeface="+mn-lt"/>
        <a:ea typeface="+mn-ea"/>
        <a:cs typeface="+mn-cs"/>
        <a:sym typeface="Arial"/>
      </a:defRPr>
    </a:lvl7pPr>
    <a:lvl8pPr indent="1600200" latinLnBrk="0">
      <a:defRPr sz="1200">
        <a:solidFill>
          <a:srgbClr val="292934"/>
        </a:solidFill>
        <a:latin typeface="+mn-lt"/>
        <a:ea typeface="+mn-ea"/>
        <a:cs typeface="+mn-cs"/>
        <a:sym typeface="Arial"/>
      </a:defRPr>
    </a:lvl8pPr>
    <a:lvl9pPr indent="1828800" latinLnBrk="0">
      <a:defRPr sz="1200">
        <a:solidFill>
          <a:srgbClr val="292934"/>
        </a:solidFill>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3" name="Title Text"/>
          <p:cNvSpPr txBox="1"/>
          <p:nvPr>
            <p:ph type="title"/>
          </p:nvPr>
        </p:nvSpPr>
        <p:spPr>
          <a:xfrm>
            <a:off x="685800" y="1371600"/>
            <a:ext cx="7848600" cy="1927225"/>
          </a:xfrm>
          <a:prstGeom prst="rect">
            <a:avLst/>
          </a:prstGeom>
        </p:spPr>
        <p:txBody>
          <a:bodyPr anchor="b"/>
          <a:lstStyle>
            <a:lvl1pPr>
              <a:defRPr cap="all" sz="5400"/>
            </a:lvl1pPr>
          </a:lstStyle>
          <a:p>
            <a:pPr/>
            <a:r>
              <a:t>Title Text</a:t>
            </a:r>
          </a:p>
        </p:txBody>
      </p:sp>
      <p:sp>
        <p:nvSpPr>
          <p:cNvPr id="14" name="Body Level One…"/>
          <p:cNvSpPr txBox="1"/>
          <p:nvPr>
            <p:ph type="body" sz="quarter" idx="1"/>
          </p:nvPr>
        </p:nvSpPr>
        <p:spPr>
          <a:xfrm>
            <a:off x="685800" y="3505200"/>
            <a:ext cx="6400800" cy="1752600"/>
          </a:xfrm>
          <a:prstGeom prst="rect">
            <a:avLst/>
          </a:prstGeom>
        </p:spPr>
        <p:txBody>
          <a:bodyPr/>
          <a:lstStyle>
            <a:lvl1pPr marL="0" indent="0">
              <a:buClrTx/>
              <a:buSzTx/>
              <a:buFontTx/>
              <a:buNone/>
              <a:defRPr>
                <a:solidFill>
                  <a:srgbClr val="57576E"/>
                </a:solidFill>
              </a:defRPr>
            </a:lvl1pPr>
            <a:lvl2pPr marL="0" indent="457200">
              <a:buClrTx/>
              <a:buSzTx/>
              <a:buFontTx/>
              <a:buNone/>
              <a:defRPr>
                <a:solidFill>
                  <a:srgbClr val="57576E"/>
                </a:solidFill>
              </a:defRPr>
            </a:lvl2pPr>
            <a:lvl3pPr marL="0" indent="914400">
              <a:buClrTx/>
              <a:buSzTx/>
              <a:buFontTx/>
              <a:buNone/>
              <a:defRPr>
                <a:solidFill>
                  <a:srgbClr val="57576E"/>
                </a:solidFill>
              </a:defRPr>
            </a:lvl3pPr>
            <a:lvl4pPr marL="0" indent="1371600">
              <a:buClrTx/>
              <a:buSzTx/>
              <a:buFontTx/>
              <a:buNone/>
              <a:defRPr>
                <a:solidFill>
                  <a:srgbClr val="57576E"/>
                </a:solidFill>
              </a:defRPr>
            </a:lvl4pPr>
            <a:lvl5pPr marL="0" indent="1828800">
              <a:buClrTx/>
              <a:buSzTx/>
              <a:buFontTx/>
              <a:buNone/>
              <a:defRPr>
                <a:solidFill>
                  <a:srgbClr val="57576E"/>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traight Connector 7"/>
          <p:cNvSpPr/>
          <p:nvPr/>
        </p:nvSpPr>
        <p:spPr>
          <a:xfrm>
            <a:off x="685799" y="3398519"/>
            <a:ext cx="7848601" cy="1590"/>
          </a:xfrm>
          <a:prstGeom prst="line">
            <a:avLst/>
          </a:prstGeom>
          <a:ln w="19050">
            <a:solidFill>
              <a:srgbClr val="D2533C"/>
            </a:solidFill>
          </a:ln>
        </p:spPr>
        <p:txBody>
          <a:bodyPr lIns="45719" rIns="45719"/>
          <a:lstStyle/>
          <a:p>
            <a:pP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98" name="Title Text"/>
          <p:cNvSpPr txBox="1"/>
          <p:nvPr>
            <p:ph type="title"/>
          </p:nvPr>
        </p:nvSpPr>
        <p:spPr>
          <a:xfrm>
            <a:off x="457200" y="274638"/>
            <a:ext cx="8229600" cy="1143001"/>
          </a:xfrm>
          <a:prstGeom prst="rect">
            <a:avLst/>
          </a:prstGeom>
        </p:spPr>
        <p:txBody>
          <a:bodyPr/>
          <a:lstStyle/>
          <a:p>
            <a:pPr/>
            <a:r>
              <a:t>Title Text</a:t>
            </a:r>
          </a:p>
        </p:txBody>
      </p:sp>
      <p:sp>
        <p:nvSpPr>
          <p:cNvPr id="99"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Title Text"/>
          <p:cNvSpPr txBox="1"/>
          <p:nvPr>
            <p:ph type="title"/>
          </p:nvPr>
        </p:nvSpPr>
        <p:spPr>
          <a:prstGeom prst="rect">
            <a:avLst/>
          </a:prstGeom>
        </p:spPr>
        <p:txBody>
          <a:bodyPr/>
          <a:lstStyle/>
          <a:p>
            <a:pPr/>
            <a:r>
              <a:t>Title Text</a:t>
            </a:r>
          </a:p>
        </p:txBody>
      </p:sp>
      <p:sp>
        <p:nvSpPr>
          <p:cNvPr id="2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solidFill>
          <a:srgbClr val="D2533C"/>
        </a:solidFill>
      </p:bgPr>
    </p:bg>
    <p:spTree>
      <p:nvGrpSpPr>
        <p:cNvPr id="1" name=""/>
        <p:cNvGrpSpPr/>
        <p:nvPr/>
      </p:nvGrpSpPr>
      <p:grpSpPr>
        <a:xfrm>
          <a:off x="0" y="0"/>
          <a:ext cx="0" cy="0"/>
          <a:chOff x="0" y="0"/>
          <a:chExt cx="0" cy="0"/>
        </a:xfrm>
      </p:grpSpPr>
      <p:sp>
        <p:nvSpPr>
          <p:cNvPr id="32" name="Title Text"/>
          <p:cNvSpPr txBox="1"/>
          <p:nvPr>
            <p:ph type="title"/>
          </p:nvPr>
        </p:nvSpPr>
        <p:spPr>
          <a:xfrm>
            <a:off x="722312" y="2362200"/>
            <a:ext cx="7772401" cy="2200275"/>
          </a:xfrm>
          <a:prstGeom prst="rect">
            <a:avLst/>
          </a:prstGeom>
        </p:spPr>
        <p:txBody>
          <a:bodyPr anchor="b"/>
          <a:lstStyle>
            <a:lvl1pPr>
              <a:defRPr cap="all" sz="4800">
                <a:solidFill>
                  <a:srgbClr val="F3F2DC"/>
                </a:solidFill>
              </a:defRPr>
            </a:lvl1pPr>
          </a:lstStyle>
          <a:p>
            <a:pPr/>
            <a:r>
              <a:t>Title Text</a:t>
            </a:r>
          </a:p>
        </p:txBody>
      </p:sp>
      <p:sp>
        <p:nvSpPr>
          <p:cNvPr id="33" name="Body Level One…"/>
          <p:cNvSpPr txBox="1"/>
          <p:nvPr>
            <p:ph type="body" sz="quarter" idx="1"/>
          </p:nvPr>
        </p:nvSpPr>
        <p:spPr>
          <a:xfrm>
            <a:off x="722312" y="4626864"/>
            <a:ext cx="7772401" cy="1500188"/>
          </a:xfrm>
          <a:prstGeom prst="rect">
            <a:avLst/>
          </a:prstGeom>
        </p:spPr>
        <p:txBody>
          <a:bodyPr/>
          <a:lstStyle>
            <a:lvl1pPr marL="0" indent="0">
              <a:buClrTx/>
              <a:buSzTx/>
              <a:buFontTx/>
              <a:buNone/>
              <a:defRPr>
                <a:solidFill>
                  <a:srgbClr val="F3F2DC"/>
                </a:solidFill>
              </a:defRPr>
            </a:lvl1pPr>
            <a:lvl2pPr marL="0" indent="457200">
              <a:buClrTx/>
              <a:buSzTx/>
              <a:buFontTx/>
              <a:buNone/>
              <a:defRPr>
                <a:solidFill>
                  <a:srgbClr val="F3F2DC"/>
                </a:solidFill>
              </a:defRPr>
            </a:lvl2pPr>
            <a:lvl3pPr marL="0" indent="914400">
              <a:buClrTx/>
              <a:buSzTx/>
              <a:buFontTx/>
              <a:buNone/>
              <a:defRPr>
                <a:solidFill>
                  <a:srgbClr val="F3F2DC"/>
                </a:solidFill>
              </a:defRPr>
            </a:lvl3pPr>
            <a:lvl4pPr marL="0" indent="1371600">
              <a:buClrTx/>
              <a:buSzTx/>
              <a:buFontTx/>
              <a:buNone/>
              <a:defRPr>
                <a:solidFill>
                  <a:srgbClr val="F3F2DC"/>
                </a:solidFill>
              </a:defRPr>
            </a:lvl4pPr>
            <a:lvl5pPr marL="0" indent="1828800">
              <a:buClrTx/>
              <a:buSzTx/>
              <a:buFontTx/>
              <a:buNone/>
              <a:defRPr>
                <a:solidFill>
                  <a:srgbClr val="F3F2DC"/>
                </a:solidFill>
              </a:defRPr>
            </a:lvl5pPr>
          </a:lstStyle>
          <a:p>
            <a:pPr/>
            <a:r>
              <a:t>Body Level One</a:t>
            </a:r>
          </a:p>
          <a:p>
            <a:pPr lvl="1"/>
            <a:r>
              <a:t>Body Level Two</a:t>
            </a:r>
          </a:p>
          <a:p>
            <a:pPr lvl="2"/>
            <a:r>
              <a:t>Body Level Three</a:t>
            </a:r>
          </a:p>
          <a:p>
            <a:pPr lvl="3"/>
            <a:r>
              <a:t>Body Level Four</a:t>
            </a:r>
          </a:p>
          <a:p>
            <a:pPr lvl="4"/>
            <a:r>
              <a:t>Body Level Five</a:t>
            </a:r>
          </a:p>
        </p:txBody>
      </p:sp>
      <p:sp>
        <p:nvSpPr>
          <p:cNvPr id="34" name="Straight Connector 6"/>
          <p:cNvSpPr/>
          <p:nvPr/>
        </p:nvSpPr>
        <p:spPr>
          <a:xfrm>
            <a:off x="731519" y="4599431"/>
            <a:ext cx="7848601" cy="1590"/>
          </a:xfrm>
          <a:prstGeom prst="line">
            <a:avLst/>
          </a:prstGeom>
          <a:ln w="19050">
            <a:solidFill>
              <a:srgbClr val="F3F2DC"/>
            </a:solidFill>
          </a:ln>
        </p:spPr>
        <p:txBody>
          <a:bodyPr lIns="45719" rIns="45719"/>
          <a:lstStyle/>
          <a:p>
            <a:pP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Body Level One…"/>
          <p:cNvSpPr txBox="1"/>
          <p:nvPr>
            <p:ph type="body" sz="half" idx="1"/>
          </p:nvPr>
        </p:nvSpPr>
        <p:spPr>
          <a:xfrm>
            <a:off x="457200" y="1673351"/>
            <a:ext cx="4038600" cy="4718305"/>
          </a:xfrm>
          <a:prstGeom prst="rect">
            <a:avLst/>
          </a:prstGeom>
        </p:spPr>
        <p:txBody>
          <a:bodyPr/>
          <a:lstStyle>
            <a:lvl1pPr>
              <a:spcBef>
                <a:spcPts val="600"/>
              </a:spcBef>
              <a:defRPr sz="2800"/>
            </a:lvl1pPr>
            <a:lvl2pPr marL="487680" indent="-213360">
              <a:spcBef>
                <a:spcPts val="600"/>
              </a:spcBef>
              <a:defRPr sz="2800"/>
            </a:lvl2pPr>
            <a:lvl3pPr marL="804672" indent="-256032">
              <a:spcBef>
                <a:spcPts val="600"/>
              </a:spcBef>
              <a:defRPr sz="2800"/>
            </a:lvl3pPr>
            <a:lvl4pPr marL="1107439" indent="-284480">
              <a:spcBef>
                <a:spcPts val="600"/>
              </a:spcBef>
              <a:defRPr sz="2800"/>
            </a:lvl4pPr>
            <a:lvl5pPr marL="1264919" indent="-21336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Body Level One…"/>
          <p:cNvSpPr txBox="1"/>
          <p:nvPr>
            <p:ph type="body" sz="quarter" idx="1"/>
          </p:nvPr>
        </p:nvSpPr>
        <p:spPr>
          <a:xfrm>
            <a:off x="457200" y="1676400"/>
            <a:ext cx="3931921" cy="639763"/>
          </a:xfrm>
          <a:prstGeom prst="rect">
            <a:avLst/>
          </a:prstGeom>
        </p:spPr>
        <p:txBody>
          <a:bodyPr anchor="ctr"/>
          <a:lstStyle>
            <a:lvl1pPr marL="0" indent="0" algn="ctr">
              <a:spcBef>
                <a:spcPts val="400"/>
              </a:spcBef>
              <a:buClrTx/>
              <a:buSzTx/>
              <a:buFontTx/>
              <a:buNone/>
              <a:defRPr sz="2000">
                <a:solidFill>
                  <a:srgbClr val="D2533C"/>
                </a:solidFill>
              </a:defRPr>
            </a:lvl1pPr>
            <a:lvl2pPr marL="0" indent="457200" algn="ctr">
              <a:spcBef>
                <a:spcPts val="400"/>
              </a:spcBef>
              <a:buClrTx/>
              <a:buSzTx/>
              <a:buFontTx/>
              <a:buNone/>
              <a:defRPr sz="2000">
                <a:solidFill>
                  <a:srgbClr val="D2533C"/>
                </a:solidFill>
              </a:defRPr>
            </a:lvl2pPr>
            <a:lvl3pPr marL="0" indent="914400" algn="ctr">
              <a:spcBef>
                <a:spcPts val="400"/>
              </a:spcBef>
              <a:buClrTx/>
              <a:buSzTx/>
              <a:buFontTx/>
              <a:buNone/>
              <a:defRPr sz="2000">
                <a:solidFill>
                  <a:srgbClr val="D2533C"/>
                </a:solidFill>
              </a:defRPr>
            </a:lvl3pPr>
            <a:lvl4pPr marL="0" indent="1371600" algn="ctr">
              <a:spcBef>
                <a:spcPts val="400"/>
              </a:spcBef>
              <a:buClrTx/>
              <a:buSzTx/>
              <a:buFontTx/>
              <a:buNone/>
              <a:defRPr sz="2000">
                <a:solidFill>
                  <a:srgbClr val="D2533C"/>
                </a:solidFill>
              </a:defRPr>
            </a:lvl4pPr>
            <a:lvl5pPr marL="0" indent="1828800" algn="ctr">
              <a:spcBef>
                <a:spcPts val="400"/>
              </a:spcBef>
              <a:buClrTx/>
              <a:buSzTx/>
              <a:buFontTx/>
              <a:buNone/>
              <a:defRPr sz="2000">
                <a:solidFill>
                  <a:srgbClr val="D2533C"/>
                </a:solidFill>
              </a:defRPr>
            </a:lvl5pPr>
          </a:lstStyle>
          <a:p>
            <a:pPr/>
            <a:r>
              <a:t>Body Level One</a:t>
            </a:r>
          </a:p>
          <a:p>
            <a:pPr lvl="1"/>
            <a:r>
              <a:t>Body Level Two</a:t>
            </a:r>
          </a:p>
          <a:p>
            <a:pPr lvl="2"/>
            <a:r>
              <a:t>Body Level Three</a:t>
            </a:r>
          </a:p>
          <a:p>
            <a:pPr lvl="3"/>
            <a:r>
              <a:t>Body Level Four</a:t>
            </a:r>
          </a:p>
          <a:p>
            <a:pPr lvl="4"/>
            <a:r>
              <a:t>Body Level Five</a:t>
            </a:r>
          </a:p>
        </p:txBody>
      </p:sp>
      <p:sp>
        <p:nvSpPr>
          <p:cNvPr id="53" name="Text Placeholder 4"/>
          <p:cNvSpPr/>
          <p:nvPr>
            <p:ph type="body" sz="quarter" idx="21"/>
          </p:nvPr>
        </p:nvSpPr>
        <p:spPr>
          <a:xfrm>
            <a:off x="4754879" y="1676400"/>
            <a:ext cx="3931921" cy="639763"/>
          </a:xfrm>
          <a:prstGeom prst="rect">
            <a:avLst/>
          </a:prstGeom>
        </p:spPr>
        <p:txBody>
          <a:bodyPr anchor="ctr"/>
          <a:lstStyle/>
          <a:p>
            <a:pPr marL="0" indent="0" algn="ctr">
              <a:spcBef>
                <a:spcPts val="400"/>
              </a:spcBef>
              <a:buClrTx/>
              <a:buSzTx/>
              <a:buFontTx/>
              <a:buNone/>
              <a:defRPr sz="2000">
                <a:solidFill>
                  <a:srgbClr val="D2533C"/>
                </a:solidFill>
              </a:defRPr>
            </a:pPr>
          </a:p>
        </p:txBody>
      </p:sp>
      <p:sp>
        <p:nvSpPr>
          <p:cNvPr id="54" name="Straight Connector 10"/>
          <p:cNvSpPr/>
          <p:nvPr/>
        </p:nvSpPr>
        <p:spPr>
          <a:xfrm flipH="1">
            <a:off x="4571999" y="1691640"/>
            <a:ext cx="796" cy="4709160"/>
          </a:xfrm>
          <a:prstGeom prst="line">
            <a:avLst/>
          </a:prstGeom>
          <a:ln w="19050">
            <a:solidFill>
              <a:srgbClr val="D2533C"/>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7" name="Title Text"/>
          <p:cNvSpPr txBox="1"/>
          <p:nvPr>
            <p:ph type="title"/>
          </p:nvPr>
        </p:nvSpPr>
        <p:spPr>
          <a:xfrm>
            <a:off x="457200" y="792079"/>
            <a:ext cx="2139696" cy="1261874"/>
          </a:xfrm>
          <a:prstGeom prst="rect">
            <a:avLst/>
          </a:prstGeom>
        </p:spPr>
        <p:txBody>
          <a:bodyPr anchor="b"/>
          <a:lstStyle>
            <a:lvl1pPr>
              <a:defRPr sz="2400"/>
            </a:lvl1pPr>
          </a:lstStyle>
          <a:p>
            <a:pPr/>
            <a:r>
              <a:t>Title Text</a:t>
            </a:r>
          </a:p>
        </p:txBody>
      </p:sp>
      <p:sp>
        <p:nvSpPr>
          <p:cNvPr id="78" name="Body Level One…"/>
          <p:cNvSpPr txBox="1"/>
          <p:nvPr>
            <p:ph type="body" idx="1"/>
          </p:nvPr>
        </p:nvSpPr>
        <p:spPr>
          <a:xfrm>
            <a:off x="2971800" y="792079"/>
            <a:ext cx="5715000" cy="5577842"/>
          </a:xfrm>
          <a:prstGeom prst="rect">
            <a:avLst/>
          </a:prstGeom>
        </p:spPr>
        <p:txBody>
          <a:bodyPr/>
          <a:lstStyle>
            <a:lvl1pPr>
              <a:spcBef>
                <a:spcPts val="700"/>
              </a:spcBef>
              <a:defRPr sz="3200"/>
            </a:lvl1pPr>
            <a:lvl2pPr marL="483325" indent="-209005">
              <a:spcBef>
                <a:spcPts val="700"/>
              </a:spcBef>
              <a:defRPr sz="3200"/>
            </a:lvl2pPr>
            <a:lvl3pPr marL="792480" indent="-243840">
              <a:spcBef>
                <a:spcPts val="700"/>
              </a:spcBef>
              <a:defRPr sz="3200"/>
            </a:lvl3pPr>
            <a:lvl4pPr marL="1115567" indent="-292608">
              <a:spcBef>
                <a:spcPts val="700"/>
              </a:spcBef>
              <a:defRPr sz="3200"/>
            </a:lvl4pPr>
            <a:lvl5pPr marL="1271016" indent="-219456">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9" name="Text Placeholder 3"/>
          <p:cNvSpPr/>
          <p:nvPr>
            <p:ph type="body" sz="quarter" idx="21"/>
          </p:nvPr>
        </p:nvSpPr>
        <p:spPr>
          <a:xfrm>
            <a:off x="457201" y="2130551"/>
            <a:ext cx="2139697" cy="4243616"/>
          </a:xfrm>
          <a:prstGeom prst="rect">
            <a:avLst/>
          </a:prstGeom>
        </p:spPr>
        <p:txBody>
          <a:bodyPr/>
          <a:lstStyle/>
          <a:p>
            <a:pPr marL="0" indent="0">
              <a:spcBef>
                <a:spcPts val="300"/>
              </a:spcBef>
              <a:buClrTx/>
              <a:buSzTx/>
              <a:buFontTx/>
              <a:buNone/>
              <a:defRPr sz="1400"/>
            </a:pPr>
          </a:p>
        </p:txBody>
      </p:sp>
      <p:sp>
        <p:nvSpPr>
          <p:cNvPr id="80" name="Straight Connector 8"/>
          <p:cNvSpPr/>
          <p:nvPr/>
        </p:nvSpPr>
        <p:spPr>
          <a:xfrm flipH="1">
            <a:off x="2775009" y="792079"/>
            <a:ext cx="1590" cy="5577841"/>
          </a:xfrm>
          <a:prstGeom prst="line">
            <a:avLst/>
          </a:prstGeom>
          <a:ln w="19050">
            <a:solidFill>
              <a:srgbClr val="D2533C"/>
            </a:solidFill>
          </a:ln>
        </p:spPr>
        <p:txBody>
          <a:bodyPr lIns="45719" rIns="45719"/>
          <a:lstStyle/>
          <a:p>
            <a:pP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8" name="Title Text"/>
          <p:cNvSpPr txBox="1"/>
          <p:nvPr>
            <p:ph type="title"/>
          </p:nvPr>
        </p:nvSpPr>
        <p:spPr>
          <a:xfrm>
            <a:off x="457200" y="792480"/>
            <a:ext cx="2142681" cy="1264920"/>
          </a:xfrm>
          <a:prstGeom prst="rect">
            <a:avLst/>
          </a:prstGeom>
        </p:spPr>
        <p:txBody>
          <a:bodyPr anchor="b"/>
          <a:lstStyle>
            <a:lvl1pPr>
              <a:defRPr sz="2400"/>
            </a:lvl1pPr>
          </a:lstStyle>
          <a:p>
            <a:pPr/>
            <a:r>
              <a:t>Title Text</a:t>
            </a:r>
          </a:p>
        </p:txBody>
      </p:sp>
      <p:sp>
        <p:nvSpPr>
          <p:cNvPr id="89" name="Picture Placeholder 2"/>
          <p:cNvSpPr/>
          <p:nvPr>
            <p:ph type="pic" idx="21"/>
          </p:nvPr>
        </p:nvSpPr>
        <p:spPr>
          <a:xfrm>
            <a:off x="2858610" y="838200"/>
            <a:ext cx="5904390" cy="5500458"/>
          </a:xfrm>
          <a:prstGeom prst="rect">
            <a:avLst/>
          </a:prstGeom>
          <a:ln w="76200">
            <a:solidFill>
              <a:srgbClr val="FFFFFF"/>
            </a:solidFill>
            <a:miter lim="800000"/>
          </a:ln>
          <a:effectLst>
            <a:outerShdw sx="100000" sy="100000" kx="0" ky="0" algn="b" rotWithShape="0" blurRad="50800" dist="12700" dir="5400000">
              <a:srgbClr val="000000">
                <a:alpha val="58999"/>
              </a:srgbClr>
            </a:outerShdw>
          </a:effectLst>
        </p:spPr>
        <p:txBody>
          <a:bodyPr lIns="91439" rIns="91439">
            <a:noAutofit/>
          </a:bodyPr>
          <a:lstStyle/>
          <a:p>
            <a:pPr/>
          </a:p>
        </p:txBody>
      </p:sp>
      <p:sp>
        <p:nvSpPr>
          <p:cNvPr id="90" name="Body Level One…"/>
          <p:cNvSpPr txBox="1"/>
          <p:nvPr>
            <p:ph type="body" sz="quarter" idx="1"/>
          </p:nvPr>
        </p:nvSpPr>
        <p:spPr>
          <a:xfrm>
            <a:off x="457200" y="2133600"/>
            <a:ext cx="2139696" cy="4242816"/>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9"/>
          <p:cNvSpPr/>
          <p:nvPr/>
        </p:nvSpPr>
        <p:spPr>
          <a:xfrm>
            <a:off x="0" y="220785"/>
            <a:ext cx="9144000" cy="22860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 name="Rectangle 6"/>
          <p:cNvSpPr/>
          <p:nvPr/>
        </p:nvSpPr>
        <p:spPr>
          <a:xfrm>
            <a:off x="0" y="-1"/>
            <a:ext cx="9144000" cy="365762"/>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 name="Title Text"/>
          <p:cNvSpPr txBox="1"/>
          <p:nvPr>
            <p:ph type="title"/>
          </p:nvPr>
        </p:nvSpPr>
        <p:spPr>
          <a:xfrm>
            <a:off x="457200" y="533400"/>
            <a:ext cx="8229600" cy="9906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Body Level One…"/>
          <p:cNvSpPr txBox="1"/>
          <p:nvPr>
            <p:ph type="body" idx="1"/>
          </p:nvPr>
        </p:nvSpPr>
        <p:spPr>
          <a:xfrm>
            <a:off x="457200" y="1600200"/>
            <a:ext cx="8229600" cy="4876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7620000" y="38468"/>
            <a:ext cx="301908" cy="288824"/>
          </a:xfrm>
          <a:prstGeom prst="rect">
            <a:avLst/>
          </a:prstGeom>
          <a:ln w="12700">
            <a:miter lim="400000"/>
          </a:ln>
        </p:spPr>
        <p:txBody>
          <a:bodyPr wrap="none" lIns="45719" rIns="45719" anchor="ctr">
            <a:spAutoFit/>
          </a:bodyPr>
          <a:lstStyle>
            <a:lvl1pPr>
              <a:defRPr b="1"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100" strike="noStrike" sz="4000" u="none">
          <a:solidFill>
            <a:srgbClr val="D2533C"/>
          </a:solidFill>
          <a:uFillTx/>
          <a:latin typeface="+mn-lt"/>
          <a:ea typeface="+mn-ea"/>
          <a:cs typeface="+mn-cs"/>
          <a:sym typeface="Arial"/>
        </a:defRPr>
      </a:lvl9pPr>
    </p:titleStyle>
    <p:bodyStyle>
      <a:lvl1pPr marL="182879" marR="0" indent="-182879" algn="l" defTabSz="914400" rtl="0" latinLnBrk="0">
        <a:lnSpc>
          <a:spcPct val="100000"/>
        </a:lnSpc>
        <a:spcBef>
          <a:spcPts val="500"/>
        </a:spcBef>
        <a:spcAft>
          <a:spcPts val="0"/>
        </a:spcAft>
        <a:buClr>
          <a:schemeClr val="accent1"/>
        </a:buClr>
        <a:buSzPct val="85000"/>
        <a:buFont typeface="Arial"/>
        <a:buChar char="•"/>
        <a:tabLst/>
        <a:defRPr b="0" baseline="0" cap="none" i="0" spc="0" strike="noStrike" sz="2400" u="none">
          <a:solidFill>
            <a:srgbClr val="292934"/>
          </a:solidFill>
          <a:uFillTx/>
          <a:latin typeface="+mn-lt"/>
          <a:ea typeface="+mn-ea"/>
          <a:cs typeface="+mn-cs"/>
          <a:sym typeface="Arial"/>
        </a:defRPr>
      </a:lvl1pPr>
      <a:lvl2pPr marL="493775" marR="0" indent="-219455" algn="l" defTabSz="914400" rtl="0" latinLnBrk="0">
        <a:lnSpc>
          <a:spcPct val="100000"/>
        </a:lnSpc>
        <a:spcBef>
          <a:spcPts val="500"/>
        </a:spcBef>
        <a:spcAft>
          <a:spcPts val="0"/>
        </a:spcAft>
        <a:buClr>
          <a:schemeClr val="accent1"/>
        </a:buClr>
        <a:buSzPct val="85000"/>
        <a:buFont typeface="Arial"/>
        <a:buChar char="•"/>
        <a:tabLst/>
        <a:defRPr b="0" baseline="0" cap="none" i="0" spc="0" strike="noStrike" sz="2400" u="none">
          <a:solidFill>
            <a:srgbClr val="292934"/>
          </a:solidFill>
          <a:uFillTx/>
          <a:latin typeface="+mn-lt"/>
          <a:ea typeface="+mn-ea"/>
          <a:cs typeface="+mn-cs"/>
          <a:sym typeface="Arial"/>
        </a:defRPr>
      </a:lvl2pPr>
      <a:lvl3pPr marL="792479" marR="0" indent="-243840" algn="l" defTabSz="914400" rtl="0" latinLnBrk="0">
        <a:lnSpc>
          <a:spcPct val="100000"/>
        </a:lnSpc>
        <a:spcBef>
          <a:spcPts val="500"/>
        </a:spcBef>
        <a:spcAft>
          <a:spcPts val="0"/>
        </a:spcAft>
        <a:buClr>
          <a:schemeClr val="accent1"/>
        </a:buClr>
        <a:buSzPct val="90000"/>
        <a:buFont typeface="Arial"/>
        <a:buChar char="•"/>
        <a:tabLst/>
        <a:defRPr b="0" baseline="0" cap="none" i="0" spc="0" strike="noStrike" sz="2400" u="none">
          <a:solidFill>
            <a:srgbClr val="292934"/>
          </a:solidFill>
          <a:uFillTx/>
          <a:latin typeface="+mn-lt"/>
          <a:ea typeface="+mn-ea"/>
          <a:cs typeface="+mn-cs"/>
          <a:sym typeface="Arial"/>
        </a:defRPr>
      </a:lvl3pPr>
      <a:lvl4pPr marL="1097279" marR="0" indent="-274319" algn="l" defTabSz="914400" rtl="0" latinLnBrk="0">
        <a:lnSpc>
          <a:spcPct val="100000"/>
        </a:lnSpc>
        <a:spcBef>
          <a:spcPts val="500"/>
        </a:spcBef>
        <a:spcAft>
          <a:spcPts val="0"/>
        </a:spcAft>
        <a:buClr>
          <a:schemeClr val="accent1"/>
        </a:buClr>
        <a:buSzPct val="100000"/>
        <a:buFont typeface="Arial"/>
        <a:buChar char="•"/>
        <a:tabLst/>
        <a:defRPr b="0" baseline="0" cap="none" i="0" spc="0" strike="noStrike" sz="2400" u="none">
          <a:solidFill>
            <a:srgbClr val="292934"/>
          </a:solidFill>
          <a:uFillTx/>
          <a:latin typeface="+mn-lt"/>
          <a:ea typeface="+mn-ea"/>
          <a:cs typeface="+mn-cs"/>
          <a:sym typeface="Arial"/>
        </a:defRPr>
      </a:lvl4pPr>
      <a:lvl5pPr marL="1286691" marR="0" indent="-235131" algn="l" defTabSz="914400" rtl="0" latinLnBrk="0">
        <a:lnSpc>
          <a:spcPct val="100000"/>
        </a:lnSpc>
        <a:spcBef>
          <a:spcPts val="500"/>
        </a:spcBef>
        <a:spcAft>
          <a:spcPts val="0"/>
        </a:spcAft>
        <a:buClr>
          <a:schemeClr val="accent1"/>
        </a:buClr>
        <a:buSzPct val="100000"/>
        <a:buFont typeface="Arial"/>
        <a:buChar char="•"/>
        <a:tabLst/>
        <a:defRPr b="0" baseline="0" cap="none" i="0" spc="0" strike="noStrike" sz="2400" u="none">
          <a:solidFill>
            <a:srgbClr val="292934"/>
          </a:solidFill>
          <a:uFillTx/>
          <a:latin typeface="+mn-lt"/>
          <a:ea typeface="+mn-ea"/>
          <a:cs typeface="+mn-cs"/>
          <a:sym typeface="Arial"/>
        </a:defRPr>
      </a:lvl5pPr>
      <a:lvl6pPr marL="1526344" marR="0" indent="-337624" algn="l" defTabSz="914400" rtl="0" latinLnBrk="0">
        <a:lnSpc>
          <a:spcPct val="100000"/>
        </a:lnSpc>
        <a:spcBef>
          <a:spcPts val="500"/>
        </a:spcBef>
        <a:spcAft>
          <a:spcPts val="0"/>
        </a:spcAft>
        <a:buClr>
          <a:schemeClr val="accent1"/>
        </a:buClr>
        <a:buSzPct val="100000"/>
        <a:buFont typeface="Arial"/>
        <a:buChar char="•"/>
        <a:tabLst/>
        <a:defRPr b="0" baseline="0" cap="none" i="0" spc="0" strike="noStrike" sz="2400" u="none">
          <a:solidFill>
            <a:srgbClr val="292934"/>
          </a:solidFill>
          <a:uFillTx/>
          <a:latin typeface="+mn-lt"/>
          <a:ea typeface="+mn-ea"/>
          <a:cs typeface="+mn-cs"/>
          <a:sym typeface="Arial"/>
        </a:defRPr>
      </a:lvl6pPr>
      <a:lvl7pPr marL="1709224" marR="0" indent="-337624" algn="l" defTabSz="914400" rtl="0" latinLnBrk="0">
        <a:lnSpc>
          <a:spcPct val="100000"/>
        </a:lnSpc>
        <a:spcBef>
          <a:spcPts val="500"/>
        </a:spcBef>
        <a:spcAft>
          <a:spcPts val="0"/>
        </a:spcAft>
        <a:buClr>
          <a:schemeClr val="accent1"/>
        </a:buClr>
        <a:buSzPct val="100000"/>
        <a:buFont typeface="Arial"/>
        <a:buChar char="•"/>
        <a:tabLst/>
        <a:defRPr b="0" baseline="0" cap="none" i="0" spc="0" strike="noStrike" sz="2400" u="none">
          <a:solidFill>
            <a:srgbClr val="292934"/>
          </a:solidFill>
          <a:uFillTx/>
          <a:latin typeface="+mn-lt"/>
          <a:ea typeface="+mn-ea"/>
          <a:cs typeface="+mn-cs"/>
          <a:sym typeface="Arial"/>
        </a:defRPr>
      </a:lvl7pPr>
      <a:lvl8pPr marL="1892104" marR="0" indent="-337624" algn="l" defTabSz="914400" rtl="0" latinLnBrk="0">
        <a:lnSpc>
          <a:spcPct val="100000"/>
        </a:lnSpc>
        <a:spcBef>
          <a:spcPts val="500"/>
        </a:spcBef>
        <a:spcAft>
          <a:spcPts val="0"/>
        </a:spcAft>
        <a:buClr>
          <a:schemeClr val="accent1"/>
        </a:buClr>
        <a:buSzPct val="100000"/>
        <a:buFont typeface="Arial"/>
        <a:buChar char="•"/>
        <a:tabLst/>
        <a:defRPr b="0" baseline="0" cap="none" i="0" spc="0" strike="noStrike" sz="2400" u="none">
          <a:solidFill>
            <a:srgbClr val="292934"/>
          </a:solidFill>
          <a:uFillTx/>
          <a:latin typeface="+mn-lt"/>
          <a:ea typeface="+mn-ea"/>
          <a:cs typeface="+mn-cs"/>
          <a:sym typeface="Arial"/>
        </a:defRPr>
      </a:lvl8pPr>
      <a:lvl9pPr marL="2074984" marR="0" indent="-337624" algn="l" defTabSz="914400" rtl="0" latinLnBrk="0">
        <a:lnSpc>
          <a:spcPct val="100000"/>
        </a:lnSpc>
        <a:spcBef>
          <a:spcPts val="500"/>
        </a:spcBef>
        <a:spcAft>
          <a:spcPts val="0"/>
        </a:spcAft>
        <a:buClr>
          <a:schemeClr val="accent1"/>
        </a:buClr>
        <a:buSzPct val="100000"/>
        <a:buFont typeface="Arial"/>
        <a:buChar char="•"/>
        <a:tabLst/>
        <a:defRPr b="0" baseline="0" cap="none" i="0" spc="0" strike="noStrike" sz="2400" u="none">
          <a:solidFill>
            <a:srgbClr val="292934"/>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9.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1.jpeg"/><Relationship Id="rId5" Type="http://schemas.openxmlformats.org/officeDocument/2006/relationships/image" Target="../media/image1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9.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17.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9.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9.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2"/>
          <p:cNvSpPr txBox="1"/>
          <p:nvPr>
            <p:ph type="ctr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110" name="Rectangle 3"/>
          <p:cNvSpPr txBox="1"/>
          <p:nvPr>
            <p:ph type="subTitle" sz="quarter" idx="1"/>
          </p:nvPr>
        </p:nvSpPr>
        <p:spPr>
          <a:prstGeom prst="rect">
            <a:avLst/>
          </a:prstGeom>
        </p:spPr>
        <p:txBody>
          <a:bodyPr/>
          <a:lstStyle/>
          <a:p>
            <a:pPr>
              <a:defRPr>
                <a:solidFill>
                  <a:srgbClr val="292934"/>
                </a:solidFill>
                <a:latin typeface="Times New Roman"/>
                <a:ea typeface="Times New Roman"/>
                <a:cs typeface="Times New Roman"/>
                <a:sym typeface="Times New Roman"/>
              </a:defRPr>
            </a:pPr>
            <a:r>
              <a:t>ECS129</a:t>
            </a:r>
          </a:p>
          <a:p>
            <a:pPr>
              <a:defRPr>
                <a:solidFill>
                  <a:srgbClr val="292934"/>
                </a:solidFill>
                <a:latin typeface="Times New Roman"/>
                <a:ea typeface="Times New Roman"/>
                <a:cs typeface="Times New Roman"/>
                <a:sym typeface="Times New Roman"/>
              </a:defRPr>
            </a:pPr>
            <a:r>
              <a:t>Instructor: Patrice Koehl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Rectangle 2"/>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Polynucleotides</a:t>
            </a:r>
          </a:p>
        </p:txBody>
      </p:sp>
      <p:pic>
        <p:nvPicPr>
          <p:cNvPr id="173" name="Picture 7" descr="Picture 7"/>
          <p:cNvPicPr>
            <a:picLocks noChangeAspect="1"/>
          </p:cNvPicPr>
          <p:nvPr/>
        </p:nvPicPr>
        <p:blipFill>
          <a:blip r:embed="rId2">
            <a:extLst/>
          </a:blip>
          <a:stretch>
            <a:fillRect/>
          </a:stretch>
        </p:blipFill>
        <p:spPr>
          <a:xfrm>
            <a:off x="1752600" y="1676400"/>
            <a:ext cx="4606049" cy="4873625"/>
          </a:xfrm>
          <a:prstGeom prst="rect">
            <a:avLst/>
          </a:prstGeom>
          <a:ln w="12700">
            <a:miter lim="400000"/>
          </a:ln>
        </p:spPr>
      </p:pic>
      <p:sp>
        <p:nvSpPr>
          <p:cNvPr id="174" name="Text Box 8"/>
          <p:cNvSpPr txBox="1"/>
          <p:nvPr/>
        </p:nvSpPr>
        <p:spPr>
          <a:xfrm>
            <a:off x="7665719" y="5715000"/>
            <a:ext cx="29479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FF0000"/>
                </a:solidFill>
              </a:defRPr>
            </a:pPr>
            <a:r>
              <a:t>3</a:t>
            </a:r>
            <a:r>
              <a:t>’</a:t>
            </a:r>
          </a:p>
        </p:txBody>
      </p:sp>
      <p:sp>
        <p:nvSpPr>
          <p:cNvPr id="175" name="Text Box 9"/>
          <p:cNvSpPr txBox="1"/>
          <p:nvPr/>
        </p:nvSpPr>
        <p:spPr>
          <a:xfrm>
            <a:off x="5074920" y="1676400"/>
            <a:ext cx="29478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a:solidFill>
                  <a:srgbClr val="FF0000"/>
                </a:solidFill>
              </a:defRPr>
            </a:pPr>
            <a:r>
              <a:t>5</a:t>
            </a:r>
            <a:r>
              <a:t>’</a:t>
            </a:r>
          </a:p>
        </p:txBody>
      </p:sp>
      <p:sp>
        <p:nvSpPr>
          <p:cNvPr id="176" name="Line 10"/>
          <p:cNvSpPr/>
          <p:nvPr/>
        </p:nvSpPr>
        <p:spPr>
          <a:xfrm>
            <a:off x="4800599" y="1752599"/>
            <a:ext cx="2895601" cy="4572002"/>
          </a:xfrm>
          <a:prstGeom prst="line">
            <a:avLst/>
          </a:prstGeom>
          <a:ln w="50800">
            <a:solidFill>
              <a:srgbClr val="FF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179"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pic>
        <p:nvPicPr>
          <p:cNvPr id="180" name="Picture 13" descr="Picture 13"/>
          <p:cNvPicPr>
            <a:picLocks noChangeAspect="1"/>
          </p:cNvPicPr>
          <p:nvPr/>
        </p:nvPicPr>
        <p:blipFill>
          <a:blip r:embed="rId2">
            <a:extLst/>
          </a:blip>
          <a:stretch>
            <a:fillRect/>
          </a:stretch>
        </p:blipFill>
        <p:spPr>
          <a:xfrm>
            <a:off x="5029200" y="2057400"/>
            <a:ext cx="3048000" cy="4064000"/>
          </a:xfrm>
          <a:prstGeom prst="rect">
            <a:avLst/>
          </a:prstGeom>
          <a:ln w="12700">
            <a:miter lim="400000"/>
          </a:ln>
        </p:spPr>
      </p:pic>
      <p:sp>
        <p:nvSpPr>
          <p:cNvPr id="181" name="Rectangle 14"/>
          <p:cNvSpPr/>
          <p:nvPr/>
        </p:nvSpPr>
        <p:spPr>
          <a:xfrm>
            <a:off x="457200" y="1447800"/>
            <a:ext cx="2743200" cy="685800"/>
          </a:xfrm>
          <a:prstGeom prst="rect">
            <a:avLst/>
          </a:prstGeom>
          <a:solidFill>
            <a:srgbClr val="FFFFFF">
              <a:alpha val="70195"/>
            </a:srgbClr>
          </a:solidFill>
          <a:ln w="12700">
            <a:miter lim="400000"/>
          </a:ln>
        </p:spPr>
        <p:txBody>
          <a:bodyPr lIns="45719" rIns="45719" anchor="ctr"/>
          <a:lstStyle/>
          <a:p>
            <a:pPr/>
          </a:p>
        </p:txBody>
      </p:sp>
      <p:sp>
        <p:nvSpPr>
          <p:cNvPr id="182" name="Rectangle 15"/>
          <p:cNvSpPr/>
          <p:nvPr/>
        </p:nvSpPr>
        <p:spPr>
          <a:xfrm>
            <a:off x="457200" y="2819400"/>
            <a:ext cx="4038600" cy="3352800"/>
          </a:xfrm>
          <a:prstGeom prst="rect">
            <a:avLst/>
          </a:prstGeom>
          <a:solidFill>
            <a:srgbClr val="FFFFFF">
              <a:alpha val="70195"/>
            </a:srgbClr>
          </a:solidFill>
          <a:ln w="12700">
            <a:miter lim="400000"/>
          </a:ln>
        </p:spPr>
        <p:txBody>
          <a:bodyPr lIns="45719" rIns="45719" anchor="ctr"/>
          <a:lstStyle/>
          <a:p>
            <a:pPr/>
          </a:p>
        </p:txBody>
      </p:sp>
      <p:pic>
        <p:nvPicPr>
          <p:cNvPr id="183" name="Picture 16" descr="Picture 16"/>
          <p:cNvPicPr>
            <a:picLocks noChangeAspect="1"/>
          </p:cNvPicPr>
          <p:nvPr/>
        </p:nvPicPr>
        <p:blipFill>
          <a:blip r:embed="rId3">
            <a:extLst/>
          </a:blip>
          <a:stretch>
            <a:fillRect/>
          </a:stretch>
        </p:blipFill>
        <p:spPr>
          <a:xfrm>
            <a:off x="6324600" y="0"/>
            <a:ext cx="1050925" cy="16129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ext Box 2"/>
          <p:cNvSpPr txBox="1"/>
          <p:nvPr/>
        </p:nvSpPr>
        <p:spPr>
          <a:xfrm>
            <a:off x="1950720" y="228600"/>
            <a:ext cx="527197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double stranded helix</a:t>
            </a:r>
          </a:p>
        </p:txBody>
      </p:sp>
      <p:pic>
        <p:nvPicPr>
          <p:cNvPr id="186" name="Picture 3" descr="Picture 3"/>
          <p:cNvPicPr>
            <a:picLocks noChangeAspect="1"/>
          </p:cNvPicPr>
          <p:nvPr/>
        </p:nvPicPr>
        <p:blipFill>
          <a:blip r:embed="rId2">
            <a:extLst/>
          </a:blip>
          <a:stretch>
            <a:fillRect/>
          </a:stretch>
        </p:blipFill>
        <p:spPr>
          <a:xfrm>
            <a:off x="457200" y="1447800"/>
            <a:ext cx="4152900" cy="4505325"/>
          </a:xfrm>
          <a:prstGeom prst="rect">
            <a:avLst/>
          </a:prstGeom>
          <a:ln w="12700">
            <a:miter lim="400000"/>
          </a:ln>
        </p:spPr>
      </p:pic>
      <p:pic>
        <p:nvPicPr>
          <p:cNvPr id="187" name="Picture 4" descr="Picture 4"/>
          <p:cNvPicPr>
            <a:picLocks noChangeAspect="1"/>
          </p:cNvPicPr>
          <p:nvPr/>
        </p:nvPicPr>
        <p:blipFill>
          <a:blip r:embed="rId3">
            <a:extLst/>
          </a:blip>
          <a:stretch>
            <a:fillRect/>
          </a:stretch>
        </p:blipFill>
        <p:spPr>
          <a:xfrm>
            <a:off x="5943600" y="914400"/>
            <a:ext cx="1843089" cy="57912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2"/>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DNA: base pairs</a:t>
            </a:r>
          </a:p>
        </p:txBody>
      </p:sp>
      <p:pic>
        <p:nvPicPr>
          <p:cNvPr id="190" name="Picture 8" descr="Picture 8"/>
          <p:cNvPicPr>
            <a:picLocks noChangeAspect="1"/>
          </p:cNvPicPr>
          <p:nvPr/>
        </p:nvPicPr>
        <p:blipFill>
          <a:blip r:embed="rId2">
            <a:extLst/>
          </a:blip>
          <a:stretch>
            <a:fillRect/>
          </a:stretch>
        </p:blipFill>
        <p:spPr>
          <a:xfrm>
            <a:off x="838200" y="1676400"/>
            <a:ext cx="2838450" cy="4048125"/>
          </a:xfrm>
          <a:prstGeom prst="rect">
            <a:avLst/>
          </a:prstGeom>
          <a:ln w="12700">
            <a:miter lim="400000"/>
          </a:ln>
        </p:spPr>
      </p:pic>
      <p:pic>
        <p:nvPicPr>
          <p:cNvPr id="191" name="Picture 9" descr="Picture 9"/>
          <p:cNvPicPr>
            <a:picLocks noChangeAspect="1"/>
          </p:cNvPicPr>
          <p:nvPr/>
        </p:nvPicPr>
        <p:blipFill>
          <a:blip r:embed="rId3">
            <a:extLst/>
          </a:blip>
          <a:stretch>
            <a:fillRect/>
          </a:stretch>
        </p:blipFill>
        <p:spPr>
          <a:xfrm>
            <a:off x="4038600" y="2590800"/>
            <a:ext cx="4686300" cy="1706564"/>
          </a:xfrm>
          <a:prstGeom prst="rect">
            <a:avLst/>
          </a:prstGeom>
          <a:ln w="12700">
            <a:miter lim="400000"/>
          </a:ln>
        </p:spPr>
      </p:pic>
      <p:sp>
        <p:nvSpPr>
          <p:cNvPr id="192" name="AutoShape 10"/>
          <p:cNvSpPr/>
          <p:nvPr/>
        </p:nvSpPr>
        <p:spPr>
          <a:xfrm>
            <a:off x="3886200" y="2514600"/>
            <a:ext cx="4953000" cy="1828800"/>
          </a:xfrm>
          <a:prstGeom prst="roundRect">
            <a:avLst>
              <a:gd name="adj" fmla="val 16667"/>
            </a:avLst>
          </a:prstGeom>
          <a:ln w="15875">
            <a:solidFill>
              <a:srgbClr val="292934"/>
            </a:solidFill>
          </a:ln>
        </p:spPr>
        <p:txBody>
          <a:bodyPr lIns="45719" rIns="45719" anchor="ctr"/>
          <a:lstStyle/>
          <a:p>
            <a:pPr/>
          </a:p>
        </p:txBody>
      </p:sp>
      <p:sp>
        <p:nvSpPr>
          <p:cNvPr id="193" name="Text Box 12"/>
          <p:cNvSpPr txBox="1"/>
          <p:nvPr/>
        </p:nvSpPr>
        <p:spPr>
          <a:xfrm>
            <a:off x="4922520" y="4648200"/>
            <a:ext cx="3390266"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a:solidFill>
                  <a:srgbClr val="FF0000"/>
                </a:solidFill>
              </a:defRPr>
            </a:pPr>
            <a:r>
              <a:t>Excerpt from Watson and Crick, </a:t>
            </a:r>
            <a:endParaRPr sz="2400"/>
          </a:p>
          <a:p>
            <a:pPr>
              <a:defRPr i="1">
                <a:solidFill>
                  <a:srgbClr val="FF0000"/>
                </a:solidFill>
              </a:defRPr>
            </a:pPr>
            <a:r>
              <a:t>Nature, 4356, 737-728 (1953)</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2"/>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DNA: base pairs</a:t>
            </a:r>
          </a:p>
        </p:txBody>
      </p:sp>
      <p:pic>
        <p:nvPicPr>
          <p:cNvPr id="196" name="Picture 3" descr="Picture 3"/>
          <p:cNvPicPr>
            <a:picLocks noChangeAspect="1"/>
          </p:cNvPicPr>
          <p:nvPr/>
        </p:nvPicPr>
        <p:blipFill>
          <a:blip r:embed="rId2">
            <a:extLst/>
          </a:blip>
          <a:stretch>
            <a:fillRect/>
          </a:stretch>
        </p:blipFill>
        <p:spPr>
          <a:xfrm>
            <a:off x="4572000" y="1295400"/>
            <a:ext cx="3663950" cy="5059363"/>
          </a:xfrm>
          <a:prstGeom prst="rect">
            <a:avLst/>
          </a:prstGeom>
          <a:ln w="12700">
            <a:miter lim="400000"/>
          </a:ln>
        </p:spPr>
      </p:pic>
      <p:pic>
        <p:nvPicPr>
          <p:cNvPr id="197" name="Picture 4" descr="Picture 4"/>
          <p:cNvPicPr>
            <a:picLocks noChangeAspect="1"/>
          </p:cNvPicPr>
          <p:nvPr/>
        </p:nvPicPr>
        <p:blipFill>
          <a:blip r:embed="rId3">
            <a:extLst/>
          </a:blip>
          <a:stretch>
            <a:fillRect/>
          </a:stretch>
        </p:blipFill>
        <p:spPr>
          <a:xfrm>
            <a:off x="838200" y="1676400"/>
            <a:ext cx="2838450" cy="404812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ext Box 2"/>
          <p:cNvSpPr txBox="1"/>
          <p:nvPr/>
        </p:nvSpPr>
        <p:spPr>
          <a:xfrm>
            <a:off x="1950720" y="349250"/>
            <a:ext cx="527197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double stranded helix</a:t>
            </a:r>
          </a:p>
        </p:txBody>
      </p:sp>
      <p:pic>
        <p:nvPicPr>
          <p:cNvPr id="200" name="Picture 4" descr="Picture 4"/>
          <p:cNvPicPr>
            <a:picLocks noChangeAspect="1"/>
          </p:cNvPicPr>
          <p:nvPr/>
        </p:nvPicPr>
        <p:blipFill>
          <a:blip r:embed="rId2">
            <a:extLst/>
          </a:blip>
          <a:stretch>
            <a:fillRect/>
          </a:stretch>
        </p:blipFill>
        <p:spPr>
          <a:xfrm>
            <a:off x="3733800" y="3886200"/>
            <a:ext cx="4632325" cy="731838"/>
          </a:xfrm>
          <a:prstGeom prst="rect">
            <a:avLst/>
          </a:prstGeom>
          <a:ln w="12700">
            <a:miter lim="400000"/>
          </a:ln>
        </p:spPr>
      </p:pic>
      <p:pic>
        <p:nvPicPr>
          <p:cNvPr id="201" name="Picture 5" descr="Picture 5"/>
          <p:cNvPicPr>
            <a:picLocks noChangeAspect="1"/>
          </p:cNvPicPr>
          <p:nvPr/>
        </p:nvPicPr>
        <p:blipFill>
          <a:blip r:embed="rId3">
            <a:extLst/>
          </a:blip>
          <a:stretch>
            <a:fillRect/>
          </a:stretch>
        </p:blipFill>
        <p:spPr>
          <a:xfrm>
            <a:off x="3733800" y="5181600"/>
            <a:ext cx="4768850" cy="601663"/>
          </a:xfrm>
          <a:prstGeom prst="rect">
            <a:avLst/>
          </a:prstGeom>
          <a:ln w="12700">
            <a:miter lim="400000"/>
          </a:ln>
        </p:spPr>
      </p:pic>
      <p:sp>
        <p:nvSpPr>
          <p:cNvPr id="202" name="AutoShape 7"/>
          <p:cNvSpPr/>
          <p:nvPr/>
        </p:nvSpPr>
        <p:spPr>
          <a:xfrm>
            <a:off x="3657600" y="3810000"/>
            <a:ext cx="4800600" cy="990600"/>
          </a:xfrm>
          <a:prstGeom prst="roundRect">
            <a:avLst>
              <a:gd name="adj" fmla="val 16667"/>
            </a:avLst>
          </a:prstGeom>
          <a:ln w="15875">
            <a:solidFill>
              <a:srgbClr val="292934"/>
            </a:solidFill>
          </a:ln>
        </p:spPr>
        <p:txBody>
          <a:bodyPr lIns="45719" rIns="45719" anchor="ctr"/>
          <a:lstStyle/>
          <a:p>
            <a:pPr/>
          </a:p>
        </p:txBody>
      </p:sp>
      <p:sp>
        <p:nvSpPr>
          <p:cNvPr id="203" name="AutoShape 8"/>
          <p:cNvSpPr/>
          <p:nvPr/>
        </p:nvSpPr>
        <p:spPr>
          <a:xfrm>
            <a:off x="3657600" y="5105400"/>
            <a:ext cx="4800600" cy="762000"/>
          </a:xfrm>
          <a:prstGeom prst="roundRect">
            <a:avLst>
              <a:gd name="adj" fmla="val 16667"/>
            </a:avLst>
          </a:prstGeom>
          <a:ln w="15875">
            <a:solidFill>
              <a:srgbClr val="292934"/>
            </a:solidFill>
          </a:ln>
        </p:spPr>
        <p:txBody>
          <a:bodyPr lIns="45719" rIns="45719" anchor="ctr"/>
          <a:lstStyle/>
          <a:p>
            <a:pPr/>
          </a:p>
        </p:txBody>
      </p:sp>
      <p:sp>
        <p:nvSpPr>
          <p:cNvPr id="204" name="Text Box 9"/>
          <p:cNvSpPr txBox="1"/>
          <p:nvPr/>
        </p:nvSpPr>
        <p:spPr>
          <a:xfrm>
            <a:off x="4525645" y="6132512"/>
            <a:ext cx="3504566" cy="6173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a:solidFill>
                  <a:srgbClr val="FF0000"/>
                </a:solidFill>
              </a:defRPr>
            </a:pPr>
            <a:r>
              <a:t>Excerpts from Watson and Crick, </a:t>
            </a:r>
            <a:endParaRPr sz="2400"/>
          </a:p>
          <a:p>
            <a:pPr>
              <a:defRPr i="1">
                <a:solidFill>
                  <a:srgbClr val="FF0000"/>
                </a:solidFill>
              </a:defRPr>
            </a:pPr>
            <a:r>
              <a:t>Nature, 4356, 737-728 (1953)</a:t>
            </a:r>
          </a:p>
        </p:txBody>
      </p:sp>
      <p:pic>
        <p:nvPicPr>
          <p:cNvPr id="205" name="Picture 10" descr="Picture 10"/>
          <p:cNvPicPr>
            <a:picLocks noChangeAspect="1"/>
          </p:cNvPicPr>
          <p:nvPr/>
        </p:nvPicPr>
        <p:blipFill>
          <a:blip r:embed="rId4">
            <a:extLst/>
          </a:blip>
          <a:stretch>
            <a:fillRect/>
          </a:stretch>
        </p:blipFill>
        <p:spPr>
          <a:xfrm>
            <a:off x="609600" y="1530350"/>
            <a:ext cx="2514600" cy="3721100"/>
          </a:xfrm>
          <a:prstGeom prst="rect">
            <a:avLst/>
          </a:prstGeom>
          <a:ln w="12700">
            <a:miter lim="400000"/>
          </a:ln>
        </p:spPr>
      </p:pic>
      <p:pic>
        <p:nvPicPr>
          <p:cNvPr id="206" name="Picture 11" descr="Picture 11"/>
          <p:cNvPicPr>
            <a:picLocks noChangeAspect="1"/>
          </p:cNvPicPr>
          <p:nvPr/>
        </p:nvPicPr>
        <p:blipFill>
          <a:blip r:embed="rId5">
            <a:extLst/>
          </a:blip>
          <a:stretch>
            <a:fillRect/>
          </a:stretch>
        </p:blipFill>
        <p:spPr>
          <a:xfrm>
            <a:off x="4419600" y="1295400"/>
            <a:ext cx="2849564" cy="2209800"/>
          </a:xfrm>
          <a:prstGeom prst="rect">
            <a:avLst/>
          </a:prstGeom>
          <a:ln w="12700">
            <a:miter lim="400000"/>
          </a:ln>
        </p:spPr>
      </p:pic>
      <p:sp>
        <p:nvSpPr>
          <p:cNvPr id="207" name="Rectangle 13"/>
          <p:cNvSpPr/>
          <p:nvPr/>
        </p:nvSpPr>
        <p:spPr>
          <a:xfrm>
            <a:off x="5410200" y="3276600"/>
            <a:ext cx="1905000" cy="228600"/>
          </a:xfrm>
          <a:prstGeom prst="rect">
            <a:avLst/>
          </a:prstGeom>
          <a:solidFill>
            <a:srgbClr val="FFFFFF"/>
          </a:solidFill>
          <a:ln w="12700">
            <a:miter lim="400000"/>
          </a:ln>
        </p:spPr>
        <p:txBody>
          <a:bodyPr lIns="45719" rIns="45719" anchor="ctr"/>
          <a:lstStyle/>
          <a:p>
            <a:pPr/>
          </a:p>
        </p:txBody>
      </p:sp>
      <p:sp>
        <p:nvSpPr>
          <p:cNvPr id="208" name="AutoShape 14"/>
          <p:cNvSpPr/>
          <p:nvPr/>
        </p:nvSpPr>
        <p:spPr>
          <a:xfrm>
            <a:off x="4419600" y="1219200"/>
            <a:ext cx="2971800" cy="2362200"/>
          </a:xfrm>
          <a:prstGeom prst="roundRect">
            <a:avLst>
              <a:gd name="adj" fmla="val 16667"/>
            </a:avLst>
          </a:prstGeom>
          <a:ln w="15875">
            <a:solidFill>
              <a:srgbClr val="292934"/>
            </a:solidFill>
          </a:ln>
        </p:spPr>
        <p:txBody>
          <a:bodyPr lIns="45719" rIns="45719" anchor="ctr"/>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ctangle 2"/>
          <p:cNvSpPr txBox="1"/>
          <p:nvPr>
            <p:ph type="title"/>
          </p:nvPr>
        </p:nvSpPr>
        <p:spPr>
          <a:xfrm>
            <a:off x="457200" y="381000"/>
            <a:ext cx="8229600" cy="9906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DNA: a style?</a:t>
            </a:r>
          </a:p>
        </p:txBody>
      </p:sp>
      <p:pic>
        <p:nvPicPr>
          <p:cNvPr id="211" name="Picture 4" descr="Picture 4"/>
          <p:cNvPicPr>
            <a:picLocks noChangeAspect="1"/>
          </p:cNvPicPr>
          <p:nvPr/>
        </p:nvPicPr>
        <p:blipFill>
          <a:blip r:embed="rId2">
            <a:extLst/>
          </a:blip>
          <a:stretch>
            <a:fillRect/>
          </a:stretch>
        </p:blipFill>
        <p:spPr>
          <a:xfrm>
            <a:off x="1143000" y="1447800"/>
            <a:ext cx="2668589" cy="4400550"/>
          </a:xfrm>
          <a:prstGeom prst="rect">
            <a:avLst/>
          </a:prstGeom>
          <a:ln w="12700">
            <a:miter lim="400000"/>
          </a:ln>
        </p:spPr>
      </p:pic>
      <p:pic>
        <p:nvPicPr>
          <p:cNvPr id="212" name="Picture 5" descr="Picture 5"/>
          <p:cNvPicPr>
            <a:picLocks noChangeAspect="1"/>
          </p:cNvPicPr>
          <p:nvPr/>
        </p:nvPicPr>
        <p:blipFill>
          <a:blip r:embed="rId3">
            <a:extLst/>
          </a:blip>
          <a:stretch>
            <a:fillRect/>
          </a:stretch>
        </p:blipFill>
        <p:spPr>
          <a:xfrm>
            <a:off x="5257800" y="1371600"/>
            <a:ext cx="2679700" cy="1828800"/>
          </a:xfrm>
          <a:prstGeom prst="rect">
            <a:avLst/>
          </a:prstGeom>
          <a:ln w="12700">
            <a:miter lim="400000"/>
          </a:ln>
        </p:spPr>
      </p:pic>
      <p:pic>
        <p:nvPicPr>
          <p:cNvPr id="213" name="Picture 6" descr="Picture 6"/>
          <p:cNvPicPr>
            <a:picLocks noChangeAspect="1"/>
          </p:cNvPicPr>
          <p:nvPr/>
        </p:nvPicPr>
        <p:blipFill>
          <a:blip r:embed="rId4">
            <a:extLst/>
          </a:blip>
          <a:stretch>
            <a:fillRect/>
          </a:stretch>
        </p:blipFill>
        <p:spPr>
          <a:xfrm>
            <a:off x="5029200" y="4038600"/>
            <a:ext cx="3135314" cy="2347914"/>
          </a:xfrm>
          <a:prstGeom prst="rect">
            <a:avLst/>
          </a:prstGeom>
          <a:ln w="12700">
            <a:miter lim="400000"/>
          </a:ln>
        </p:spPr>
      </p:pic>
      <p:sp>
        <p:nvSpPr>
          <p:cNvPr id="214" name="Text Box 7"/>
          <p:cNvSpPr txBox="1"/>
          <p:nvPr/>
        </p:nvSpPr>
        <p:spPr>
          <a:xfrm>
            <a:off x="1569719" y="6019800"/>
            <a:ext cx="1573187"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solidFill>
                  <a:srgbClr val="FF0000"/>
                </a:solidFill>
                <a:latin typeface="Times New Roman"/>
                <a:ea typeface="Times New Roman"/>
                <a:cs typeface="Times New Roman"/>
                <a:sym typeface="Times New Roman"/>
              </a:defRPr>
            </a:lvl1pPr>
          </a:lstStyle>
          <a:p>
            <a:pPr/>
            <a:r>
              <a:t>Perth, Australia</a:t>
            </a:r>
          </a:p>
        </p:txBody>
      </p:sp>
      <p:sp>
        <p:nvSpPr>
          <p:cNvPr id="215" name="Text Box 8"/>
          <p:cNvSpPr txBox="1"/>
          <p:nvPr/>
        </p:nvSpPr>
        <p:spPr>
          <a:xfrm>
            <a:off x="5440045" y="3238500"/>
            <a:ext cx="2237220"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solidFill>
                  <a:srgbClr val="FF0000"/>
                </a:solidFill>
                <a:latin typeface="Times New Roman"/>
                <a:ea typeface="Times New Roman"/>
                <a:cs typeface="Times New Roman"/>
                <a:sym typeface="Times New Roman"/>
              </a:defRPr>
            </a:lvl1pPr>
          </a:lstStyle>
          <a:p>
            <a:pPr/>
            <a:r>
              <a:t>Life Science, UC Davis</a:t>
            </a:r>
          </a:p>
        </p:txBody>
      </p:sp>
      <p:sp>
        <p:nvSpPr>
          <p:cNvPr id="216" name="Text Box 9"/>
          <p:cNvSpPr txBox="1"/>
          <p:nvPr/>
        </p:nvSpPr>
        <p:spPr>
          <a:xfrm>
            <a:off x="5744845" y="6362700"/>
            <a:ext cx="1848109"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solidFill>
                  <a:srgbClr val="FF0000"/>
                </a:solidFill>
                <a:latin typeface="Times New Roman"/>
                <a:ea typeface="Times New Roman"/>
                <a:cs typeface="Times New Roman"/>
                <a:sym typeface="Times New Roman"/>
              </a:defRPr>
            </a:lvl1pPr>
          </a:lstStyle>
          <a:p>
            <a:pPr/>
            <a:r>
              <a:t>Chambord, France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Picture 2" descr="Picture 2"/>
          <p:cNvPicPr>
            <a:picLocks noChangeAspect="1"/>
          </p:cNvPicPr>
          <p:nvPr/>
        </p:nvPicPr>
        <p:blipFill>
          <a:blip r:embed="rId2">
            <a:extLst/>
          </a:blip>
          <a:srcRect l="13497" t="0" r="15010" b="1993"/>
          <a:stretch>
            <a:fillRect/>
          </a:stretch>
        </p:blipFill>
        <p:spPr>
          <a:xfrm>
            <a:off x="152400" y="1066799"/>
            <a:ext cx="4035425" cy="4799014"/>
          </a:xfrm>
          <a:prstGeom prst="rect">
            <a:avLst/>
          </a:prstGeom>
          <a:ln w="12700">
            <a:miter lim="400000"/>
          </a:ln>
        </p:spPr>
      </p:pic>
      <p:pic>
        <p:nvPicPr>
          <p:cNvPr id="219" name="Picture 3" descr="Picture 3"/>
          <p:cNvPicPr>
            <a:picLocks noChangeAspect="1"/>
          </p:cNvPicPr>
          <p:nvPr/>
        </p:nvPicPr>
        <p:blipFill>
          <a:blip r:embed="rId3">
            <a:extLst/>
          </a:blip>
          <a:srcRect l="13497" t="7845" r="17709" b="9712"/>
          <a:stretch>
            <a:fillRect/>
          </a:stretch>
        </p:blipFill>
        <p:spPr>
          <a:xfrm>
            <a:off x="4953000" y="1828799"/>
            <a:ext cx="3135314" cy="3257551"/>
          </a:xfrm>
          <a:prstGeom prst="rect">
            <a:avLst/>
          </a:prstGeom>
          <a:ln w="12700">
            <a:miter lim="400000"/>
          </a:ln>
        </p:spPr>
      </p:pic>
      <p:sp>
        <p:nvSpPr>
          <p:cNvPr id="220" name="Text Box 4"/>
          <p:cNvSpPr txBox="1"/>
          <p:nvPr/>
        </p:nvSpPr>
        <p:spPr>
          <a:xfrm>
            <a:off x="2179320" y="228600"/>
            <a:ext cx="4726593"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Structures: A-DNA</a:t>
            </a:r>
          </a:p>
        </p:txBody>
      </p:sp>
      <p:sp>
        <p:nvSpPr>
          <p:cNvPr id="221" name="Text Box 5"/>
          <p:cNvSpPr txBox="1"/>
          <p:nvPr/>
        </p:nvSpPr>
        <p:spPr>
          <a:xfrm>
            <a:off x="3246120" y="5791200"/>
            <a:ext cx="489592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defRPr>
            </a:lvl1pPr>
          </a:lstStyle>
          <a:p>
            <a:pPr/>
            <a:r>
              <a:t>d(AGCTTGCCTTGAG)•d(CTCAAGGCAAGCT)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ext Box 4"/>
          <p:cNvSpPr txBox="1"/>
          <p:nvPr/>
        </p:nvSpPr>
        <p:spPr>
          <a:xfrm>
            <a:off x="2255520" y="304800"/>
            <a:ext cx="4726593"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Structures: B-DNA</a:t>
            </a:r>
          </a:p>
        </p:txBody>
      </p:sp>
      <p:sp>
        <p:nvSpPr>
          <p:cNvPr id="224" name="Text Box 5"/>
          <p:cNvSpPr txBox="1"/>
          <p:nvPr/>
        </p:nvSpPr>
        <p:spPr>
          <a:xfrm>
            <a:off x="3398520" y="5867400"/>
            <a:ext cx="462066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chemeClr val="accent2"/>
                </a:solidFill>
              </a:defRPr>
            </a:pPr>
            <a:r>
              <a:t>d(</a:t>
            </a:r>
            <a:r>
              <a:rPr>
                <a:solidFill>
                  <a:srgbClr val="000000"/>
                </a:solidFill>
              </a:rPr>
              <a:t>CGCGAATTCGCG)•d(CGCGAATTCGCG)</a:t>
            </a:r>
          </a:p>
        </p:txBody>
      </p:sp>
      <p:pic>
        <p:nvPicPr>
          <p:cNvPr id="225" name="Picture 6" descr="Picture 6"/>
          <p:cNvPicPr>
            <a:picLocks noChangeAspect="1"/>
          </p:cNvPicPr>
          <p:nvPr/>
        </p:nvPicPr>
        <p:blipFill>
          <a:blip r:embed="rId2">
            <a:extLst/>
          </a:blip>
          <a:srcRect l="21208" t="0" r="25269" b="0"/>
          <a:stretch>
            <a:fillRect/>
          </a:stretch>
        </p:blipFill>
        <p:spPr>
          <a:xfrm>
            <a:off x="917575" y="1219199"/>
            <a:ext cx="2892425" cy="4985055"/>
          </a:xfrm>
          <a:prstGeom prst="rect">
            <a:avLst/>
          </a:prstGeom>
          <a:ln w="12700">
            <a:miter lim="400000"/>
          </a:ln>
        </p:spPr>
      </p:pic>
      <p:pic>
        <p:nvPicPr>
          <p:cNvPr id="226" name="Picture 7" descr="Picture 7"/>
          <p:cNvPicPr>
            <a:picLocks noChangeAspect="1"/>
          </p:cNvPicPr>
          <p:nvPr/>
        </p:nvPicPr>
        <p:blipFill>
          <a:blip r:embed="rId3">
            <a:extLst/>
          </a:blip>
          <a:srcRect l="19742" t="19934" r="22449" b="22012"/>
          <a:stretch>
            <a:fillRect/>
          </a:stretch>
        </p:blipFill>
        <p:spPr>
          <a:xfrm>
            <a:off x="4419599" y="2289175"/>
            <a:ext cx="3124201" cy="2894014"/>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ext Box 2"/>
          <p:cNvSpPr txBox="1"/>
          <p:nvPr/>
        </p:nvSpPr>
        <p:spPr>
          <a:xfrm>
            <a:off x="2179320" y="304800"/>
            <a:ext cx="4700920"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Structures: Z-DNA</a:t>
            </a:r>
          </a:p>
        </p:txBody>
      </p:sp>
      <p:sp>
        <p:nvSpPr>
          <p:cNvPr id="229" name="Text Box 3"/>
          <p:cNvSpPr txBox="1"/>
          <p:nvPr/>
        </p:nvSpPr>
        <p:spPr>
          <a:xfrm>
            <a:off x="3398520" y="5867400"/>
            <a:ext cx="485774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defRPr>
            </a:lvl1pPr>
          </a:lstStyle>
          <a:p>
            <a:pPr/>
            <a:r>
              <a:t>d(CGCGCGCGCGCG)•d(CGCGCGCGCGCG)</a:t>
            </a:r>
          </a:p>
        </p:txBody>
      </p:sp>
      <p:pic>
        <p:nvPicPr>
          <p:cNvPr id="230" name="Picture 6" descr="Picture 6"/>
          <p:cNvPicPr>
            <a:picLocks noChangeAspect="1"/>
          </p:cNvPicPr>
          <p:nvPr/>
        </p:nvPicPr>
        <p:blipFill>
          <a:blip r:embed="rId2">
            <a:extLst/>
          </a:blip>
          <a:srcRect l="25380" t="0" r="26735" b="0"/>
          <a:stretch>
            <a:fillRect/>
          </a:stretch>
        </p:blipFill>
        <p:spPr>
          <a:xfrm>
            <a:off x="1371600" y="990599"/>
            <a:ext cx="2587626" cy="4984944"/>
          </a:xfrm>
          <a:prstGeom prst="rect">
            <a:avLst/>
          </a:prstGeom>
          <a:ln w="12700">
            <a:miter lim="400000"/>
          </a:ln>
        </p:spPr>
      </p:pic>
      <p:pic>
        <p:nvPicPr>
          <p:cNvPr id="231" name="Picture 7" descr="Picture 7"/>
          <p:cNvPicPr>
            <a:picLocks noChangeAspect="1"/>
          </p:cNvPicPr>
          <p:nvPr/>
        </p:nvPicPr>
        <p:blipFill>
          <a:blip r:embed="rId3">
            <a:extLst/>
          </a:blip>
          <a:srcRect l="31022" t="24457" r="29556" b="28128"/>
          <a:stretch>
            <a:fillRect/>
          </a:stretch>
        </p:blipFill>
        <p:spPr>
          <a:xfrm>
            <a:off x="4876800" y="2209799"/>
            <a:ext cx="2130425" cy="236378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113"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sp>
        <p:nvSpPr>
          <p:cNvPr id="114" name="Text Box 5"/>
          <p:cNvSpPr txBox="1"/>
          <p:nvPr/>
        </p:nvSpPr>
        <p:spPr>
          <a:xfrm>
            <a:off x="5522595" y="2322513"/>
            <a:ext cx="764491"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DNA</a:t>
            </a:r>
          </a:p>
        </p:txBody>
      </p:sp>
      <p:sp>
        <p:nvSpPr>
          <p:cNvPr id="115" name="Text Box 6"/>
          <p:cNvSpPr txBox="1"/>
          <p:nvPr/>
        </p:nvSpPr>
        <p:spPr>
          <a:xfrm>
            <a:off x="5532120" y="3657600"/>
            <a:ext cx="74767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RNA</a:t>
            </a:r>
          </a:p>
        </p:txBody>
      </p:sp>
      <p:sp>
        <p:nvSpPr>
          <p:cNvPr id="116" name="Text Box 7"/>
          <p:cNvSpPr txBox="1"/>
          <p:nvPr/>
        </p:nvSpPr>
        <p:spPr>
          <a:xfrm>
            <a:off x="5414645" y="5257800"/>
            <a:ext cx="984608"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Protein</a:t>
            </a:r>
          </a:p>
        </p:txBody>
      </p:sp>
      <p:grpSp>
        <p:nvGrpSpPr>
          <p:cNvPr id="120" name="AutoShape 8"/>
          <p:cNvGrpSpPr/>
          <p:nvPr/>
        </p:nvGrpSpPr>
        <p:grpSpPr>
          <a:xfrm>
            <a:off x="5638800" y="1981200"/>
            <a:ext cx="522723" cy="304801"/>
            <a:chOff x="0" y="0"/>
            <a:chExt cx="522722" cy="304800"/>
          </a:xfrm>
        </p:grpSpPr>
        <p:sp>
          <p:nvSpPr>
            <p:cNvPr id="117" name="Shape"/>
            <p:cNvSpPr/>
            <p:nvPr/>
          </p:nvSpPr>
          <p:spPr>
            <a:xfrm>
              <a:off x="0" y="0"/>
              <a:ext cx="522723"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4" y="14400"/>
                  </a:lnTo>
                  <a:lnTo>
                    <a:pt x="14988"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cubicBezTo>
                    <a:pt x="6649" y="3630"/>
                    <a:pt x="4408" y="12048"/>
                    <a:pt x="4408" y="21600"/>
                  </a:cubicBezTo>
                  <a:lnTo>
                    <a:pt x="0" y="21600"/>
                  </a:lnTo>
                  <a:cubicBezTo>
                    <a:pt x="0" y="9671"/>
                    <a:pt x="3454" y="0"/>
                    <a:pt x="7714" y="0"/>
                  </a:cubicBezTo>
                  <a:cubicBezTo>
                    <a:pt x="8461" y="0"/>
                    <a:pt x="9203" y="303"/>
                    <a:pt x="9919" y="900"/>
                  </a:cubicBezTo>
                  <a:close/>
                </a:path>
              </a:pathLst>
            </a:custGeom>
            <a:solidFill>
              <a:schemeClr val="accent1"/>
            </a:solidFill>
            <a:ln w="12700" cap="flat">
              <a:noFill/>
              <a:miter lim="400000"/>
            </a:ln>
            <a:effectLst/>
          </p:spPr>
          <p:txBody>
            <a:bodyPr wrap="square" lIns="45719" tIns="45719" rIns="45719" bIns="45719" numCol="1" anchor="ctr">
              <a:noAutofit/>
            </a:bodyPr>
            <a:lstStyle/>
            <a:p>
              <a:pPr/>
            </a:p>
          </p:txBody>
        </p:sp>
        <p:sp>
          <p:nvSpPr>
            <p:cNvPr id="118" name="Shape"/>
            <p:cNvSpPr/>
            <p:nvPr/>
          </p:nvSpPr>
          <p:spPr>
            <a:xfrm>
              <a:off x="0" y="0"/>
              <a:ext cx="24003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p>
          </p:txBody>
        </p:sp>
        <p:sp>
          <p:nvSpPr>
            <p:cNvPr id="119" name="Line"/>
            <p:cNvSpPr/>
            <p:nvPr/>
          </p:nvSpPr>
          <p:spPr>
            <a:xfrm>
              <a:off x="0" y="0"/>
              <a:ext cx="522723"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4" y="14400"/>
                  </a:lnTo>
                  <a:lnTo>
                    <a:pt x="14988" y="14400"/>
                  </a:lnTo>
                  <a:lnTo>
                    <a:pt x="14988" y="14400"/>
                  </a:lnTo>
                  <a:cubicBezTo>
                    <a:pt x="13898" y="5770"/>
                    <a:pt x="10984" y="0"/>
                    <a:pt x="7714" y="0"/>
                  </a:cubicBezTo>
                </a:path>
              </a:pathLst>
            </a:custGeom>
            <a:noFill/>
            <a:ln w="9525" cap="flat">
              <a:solidFill>
                <a:srgbClr val="292934"/>
              </a:solidFill>
              <a:prstDash val="solid"/>
              <a:miter lim="800000"/>
            </a:ln>
            <a:effectLst/>
          </p:spPr>
          <p:txBody>
            <a:bodyPr wrap="square" lIns="45719" tIns="45719" rIns="45719" bIns="45719" numCol="1" anchor="ctr">
              <a:noAutofit/>
            </a:bodyPr>
            <a:lstStyle/>
            <a:p>
              <a:pPr/>
            </a:p>
          </p:txBody>
        </p:sp>
      </p:grpSp>
      <p:sp>
        <p:nvSpPr>
          <p:cNvPr id="121" name="AutoShape 9"/>
          <p:cNvSpPr/>
          <p:nvPr/>
        </p:nvSpPr>
        <p:spPr>
          <a:xfrm>
            <a:off x="5824537" y="2967038"/>
            <a:ext cx="152401"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292934"/>
            </a:solidFill>
            <a:miter/>
          </a:ln>
        </p:spPr>
        <p:txBody>
          <a:bodyPr lIns="45719" rIns="45719" anchor="ctr"/>
          <a:lstStyle/>
          <a:p>
            <a:pPr/>
          </a:p>
        </p:txBody>
      </p:sp>
      <p:sp>
        <p:nvSpPr>
          <p:cNvPr id="122" name="AutoShape 10"/>
          <p:cNvSpPr/>
          <p:nvPr/>
        </p:nvSpPr>
        <p:spPr>
          <a:xfrm>
            <a:off x="5824537" y="4414837"/>
            <a:ext cx="152401"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292934"/>
            </a:solidFill>
            <a:miter/>
          </a:ln>
        </p:spPr>
        <p:txBody>
          <a:bodyPr lIns="45719" rIns="45719" anchor="ctr"/>
          <a:lstStyle/>
          <a:p>
            <a:pPr/>
          </a:p>
        </p:txBody>
      </p:sp>
      <p:sp>
        <p:nvSpPr>
          <p:cNvPr id="123" name="Text Box 11"/>
          <p:cNvSpPr txBox="1"/>
          <p:nvPr/>
        </p:nvSpPr>
        <p:spPr>
          <a:xfrm>
            <a:off x="6751319" y="1981200"/>
            <a:ext cx="1183629"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Replication</a:t>
            </a:r>
          </a:p>
        </p:txBody>
      </p:sp>
      <p:sp>
        <p:nvSpPr>
          <p:cNvPr id="124" name="Text Box 12"/>
          <p:cNvSpPr txBox="1"/>
          <p:nvPr/>
        </p:nvSpPr>
        <p:spPr>
          <a:xfrm>
            <a:off x="6598919" y="2971800"/>
            <a:ext cx="1391356"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Transcription</a:t>
            </a:r>
          </a:p>
        </p:txBody>
      </p:sp>
      <p:sp>
        <p:nvSpPr>
          <p:cNvPr id="125" name="Text Box 13"/>
          <p:cNvSpPr txBox="1"/>
          <p:nvPr/>
        </p:nvSpPr>
        <p:spPr>
          <a:xfrm>
            <a:off x="6751319" y="4495800"/>
            <a:ext cx="1200930"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Translation</a:t>
            </a:r>
          </a:p>
        </p:txBody>
      </p:sp>
      <p:pic>
        <p:nvPicPr>
          <p:cNvPr id="126" name="Picture 16" descr="Picture 16"/>
          <p:cNvPicPr>
            <a:picLocks noChangeAspect="1"/>
          </p:cNvPicPr>
          <p:nvPr/>
        </p:nvPicPr>
        <p:blipFill>
          <a:blip r:embed="rId2">
            <a:extLst/>
          </a:blip>
          <a:stretch>
            <a:fillRect/>
          </a:stretch>
        </p:blipFill>
        <p:spPr>
          <a:xfrm>
            <a:off x="6324600" y="0"/>
            <a:ext cx="1050925" cy="16129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ext Box 2"/>
          <p:cNvSpPr txBox="1"/>
          <p:nvPr/>
        </p:nvSpPr>
        <p:spPr>
          <a:xfrm>
            <a:off x="2179320" y="304800"/>
            <a:ext cx="5285369"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Structures: A, B and Z</a:t>
            </a:r>
          </a:p>
        </p:txBody>
      </p:sp>
      <p:pic>
        <p:nvPicPr>
          <p:cNvPr id="234" name="Picture 6" descr="Picture 6"/>
          <p:cNvPicPr>
            <a:picLocks noChangeAspect="1"/>
          </p:cNvPicPr>
          <p:nvPr/>
        </p:nvPicPr>
        <p:blipFill>
          <a:blip r:embed="rId2">
            <a:extLst/>
          </a:blip>
          <a:srcRect l="19742" t="0" r="19629" b="611"/>
          <a:stretch>
            <a:fillRect/>
          </a:stretch>
        </p:blipFill>
        <p:spPr>
          <a:xfrm>
            <a:off x="304800" y="1371599"/>
            <a:ext cx="3276600" cy="4954590"/>
          </a:xfrm>
          <a:prstGeom prst="rect">
            <a:avLst/>
          </a:prstGeom>
          <a:ln w="12700">
            <a:miter lim="400000"/>
          </a:ln>
        </p:spPr>
      </p:pic>
      <p:pic>
        <p:nvPicPr>
          <p:cNvPr id="235" name="Picture 7" descr="Picture 7"/>
          <p:cNvPicPr>
            <a:picLocks noChangeAspect="1"/>
          </p:cNvPicPr>
          <p:nvPr/>
        </p:nvPicPr>
        <p:blipFill>
          <a:blip r:embed="rId3">
            <a:extLst/>
          </a:blip>
          <a:srcRect l="24593" t="0" r="21773" b="2567"/>
          <a:stretch>
            <a:fillRect/>
          </a:stretch>
        </p:blipFill>
        <p:spPr>
          <a:xfrm>
            <a:off x="3579812" y="1295400"/>
            <a:ext cx="2898776" cy="4856163"/>
          </a:xfrm>
          <a:prstGeom prst="rect">
            <a:avLst/>
          </a:prstGeom>
          <a:ln w="12700">
            <a:miter lim="400000"/>
          </a:ln>
        </p:spPr>
      </p:pic>
      <p:pic>
        <p:nvPicPr>
          <p:cNvPr id="236" name="Picture 8" descr="Picture 8"/>
          <p:cNvPicPr>
            <a:picLocks noChangeAspect="1"/>
          </p:cNvPicPr>
          <p:nvPr/>
        </p:nvPicPr>
        <p:blipFill>
          <a:blip r:embed="rId4">
            <a:extLst/>
          </a:blip>
          <a:srcRect l="30232" t="0" r="27411" b="0"/>
          <a:stretch>
            <a:fillRect/>
          </a:stretch>
        </p:blipFill>
        <p:spPr>
          <a:xfrm>
            <a:off x="6627813" y="1295400"/>
            <a:ext cx="2289176" cy="498409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ext Box 2"/>
          <p:cNvSpPr txBox="1"/>
          <p:nvPr/>
        </p:nvSpPr>
        <p:spPr>
          <a:xfrm>
            <a:off x="2179320" y="304800"/>
            <a:ext cx="5285369"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Structures: A, B and Z</a:t>
            </a:r>
          </a:p>
        </p:txBody>
      </p:sp>
      <p:graphicFrame>
        <p:nvGraphicFramePr>
          <p:cNvPr id="239" name="Group 86"/>
          <p:cNvGraphicFramePr/>
          <p:nvPr/>
        </p:nvGraphicFramePr>
        <p:xfrm>
          <a:off x="990600" y="1447800"/>
          <a:ext cx="7162800" cy="37544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90700"/>
                <a:gridCol w="1790700"/>
                <a:gridCol w="1790700"/>
                <a:gridCol w="1790700"/>
              </a:tblGrid>
              <a:tr h="411163">
                <a:tc>
                  <a:txBody>
                    <a:bodyPr/>
                    <a:lstStyle/>
                    <a:p>
                      <a:pPr>
                        <a:spcBef>
                          <a:spcPts val="400"/>
                        </a:spcBef>
                        <a:defRPr sz="1800">
                          <a:solidFill>
                            <a:srgbClr val="000000"/>
                          </a:solidFill>
                        </a:defRPr>
                      </a:pPr>
                      <a:r>
                        <a:rPr sz="2000">
                          <a:latin typeface="Times New Roman"/>
                          <a:ea typeface="Times New Roman"/>
                          <a:cs typeface="Times New Roman"/>
                          <a:sym typeface="Times New Roman"/>
                        </a:rPr>
                        <a:t>Property</a:t>
                      </a:r>
                    </a:p>
                  </a:txBody>
                  <a:tcPr marL="45720" marR="45720" marT="45720" marB="45720" anchor="t" anchorCtr="0" horzOverflow="overflow">
                    <a:lnL w="28575">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400"/>
                        </a:spcBef>
                        <a:defRPr sz="1800">
                          <a:solidFill>
                            <a:srgbClr val="000000"/>
                          </a:solidFill>
                        </a:defRPr>
                      </a:pPr>
                      <a:r>
                        <a:rPr sz="2000">
                          <a:latin typeface="Times New Roman"/>
                          <a:ea typeface="Times New Roman"/>
                          <a:cs typeface="Times New Roman"/>
                          <a:sym typeface="Times New Roman"/>
                        </a:rPr>
                        <a:t>A-DNA</a:t>
                      </a:r>
                    </a:p>
                  </a:txBody>
                  <a:tcPr marL="45720" marR="45720" marT="45720" marB="45720" anchor="t" anchorCtr="0" horzOverflow="overflow">
                    <a:lnL w="12700">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400"/>
                        </a:spcBef>
                        <a:defRPr sz="1800">
                          <a:solidFill>
                            <a:srgbClr val="000000"/>
                          </a:solidFill>
                        </a:defRPr>
                      </a:pPr>
                      <a:r>
                        <a:rPr sz="2000">
                          <a:latin typeface="Times New Roman"/>
                          <a:ea typeface="Times New Roman"/>
                          <a:cs typeface="Times New Roman"/>
                          <a:sym typeface="Times New Roman"/>
                        </a:rPr>
                        <a:t>B-DNA</a:t>
                      </a:r>
                    </a:p>
                  </a:txBody>
                  <a:tcPr marL="45720" marR="45720" marT="45720" marB="45720" anchor="t" anchorCtr="0" horzOverflow="overflow">
                    <a:lnL w="12700">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400"/>
                        </a:spcBef>
                        <a:defRPr sz="1800">
                          <a:solidFill>
                            <a:srgbClr val="000000"/>
                          </a:solidFill>
                        </a:defRPr>
                      </a:pPr>
                      <a:r>
                        <a:rPr sz="2000">
                          <a:latin typeface="Times New Roman"/>
                          <a:ea typeface="Times New Roman"/>
                          <a:cs typeface="Times New Roman"/>
                          <a:sym typeface="Times New Roman"/>
                        </a:rPr>
                        <a:t>Z-DNA</a:t>
                      </a:r>
                    </a:p>
                  </a:txBody>
                  <a:tcPr marL="45720" marR="45720" marT="45720" marB="45720" anchor="t" anchorCtr="0" horzOverflow="overflow">
                    <a:lnL w="12700">
                      <a:solidFill>
                        <a:srgbClr val="292934"/>
                      </a:solidFill>
                    </a:lnL>
                    <a:lnR w="28575">
                      <a:solidFill>
                        <a:srgbClr val="292934"/>
                      </a:solidFill>
                    </a:lnR>
                    <a:lnT w="28575">
                      <a:solidFill>
                        <a:srgbClr val="292934"/>
                      </a:solidFill>
                    </a:lnT>
                    <a:lnB w="12700">
                      <a:solidFill>
                        <a:srgbClr val="292934"/>
                      </a:solidFill>
                    </a:lnB>
                    <a:noFill/>
                  </a:tcPr>
                </a:tc>
              </a:tr>
              <a:tr h="503238">
                <a:tc>
                  <a:txBody>
                    <a:bodyPr/>
                    <a:lstStyle/>
                    <a:p>
                      <a:pPr>
                        <a:spcBef>
                          <a:spcPts val="400"/>
                        </a:spcBef>
                        <a:defRPr sz="1800">
                          <a:solidFill>
                            <a:srgbClr val="000000"/>
                          </a:solidFill>
                        </a:defRPr>
                      </a:pPr>
                      <a:r>
                        <a:rPr sz="2000">
                          <a:latin typeface="Times New Roman"/>
                          <a:ea typeface="Times New Roman"/>
                          <a:cs typeface="Times New Roman"/>
                          <a:sym typeface="Times New Roman"/>
                        </a:rPr>
                        <a:t>Helix</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Right-handed</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Right-handed</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Left-handed</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762000">
                <a:tc>
                  <a:txBody>
                    <a:bodyPr/>
                    <a:lstStyle/>
                    <a:p>
                      <a:pPr>
                        <a:spcBef>
                          <a:spcPts val="400"/>
                        </a:spcBef>
                        <a:defRPr sz="1800">
                          <a:solidFill>
                            <a:srgbClr val="000000"/>
                          </a:solidFill>
                        </a:defRPr>
                      </a:pPr>
                      <a:r>
                        <a:rPr sz="2000">
                          <a:latin typeface="Times New Roman"/>
                          <a:ea typeface="Times New Roman"/>
                          <a:cs typeface="Times New Roman"/>
                          <a:sym typeface="Times New Roman"/>
                        </a:rPr>
                        <a:t>Sugar</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C3’-endo</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C2’-endo</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C2’ endo (C)
C3’ endo (G)</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444500">
                <a:tc>
                  <a:txBody>
                    <a:bodyPr/>
                    <a:lstStyle/>
                    <a:p>
                      <a:pPr>
                        <a:spcBef>
                          <a:spcPts val="400"/>
                        </a:spcBef>
                        <a:defRPr sz="1800">
                          <a:solidFill>
                            <a:srgbClr val="000000"/>
                          </a:solidFill>
                        </a:defRPr>
                      </a:pPr>
                      <a:r>
                        <a:rPr sz="2000">
                          <a:latin typeface="Times New Roman"/>
                          <a:ea typeface="Times New Roman"/>
                          <a:cs typeface="Times New Roman"/>
                          <a:sym typeface="Times New Roman"/>
                        </a:rPr>
                        <a:t>Base pairs /turn</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11</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10</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12</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409575">
                <a:tc>
                  <a:txBody>
                    <a:bodyPr/>
                    <a:lstStyle/>
                    <a:p>
                      <a:pPr>
                        <a:spcBef>
                          <a:spcPts val="400"/>
                        </a:spcBef>
                        <a:defRPr sz="1800">
                          <a:solidFill>
                            <a:srgbClr val="000000"/>
                          </a:solidFill>
                        </a:defRPr>
                      </a:pPr>
                      <a:r>
                        <a:rPr sz="2000">
                          <a:latin typeface="Times New Roman"/>
                          <a:ea typeface="Times New Roman"/>
                          <a:cs typeface="Times New Roman"/>
                          <a:sym typeface="Times New Roman"/>
                        </a:rPr>
                        <a:t>Pitch</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28 Å</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34 Å</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44.6 Å</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407988">
                <a:tc>
                  <a:txBody>
                    <a:bodyPr/>
                    <a:lstStyle/>
                    <a:p>
                      <a:pPr>
                        <a:spcBef>
                          <a:spcPts val="400"/>
                        </a:spcBef>
                        <a:defRPr sz="1800">
                          <a:solidFill>
                            <a:srgbClr val="000000"/>
                          </a:solidFill>
                        </a:defRPr>
                      </a:pPr>
                      <a:r>
                        <a:rPr sz="2000">
                          <a:latin typeface="Times New Roman"/>
                          <a:ea typeface="Times New Roman"/>
                          <a:cs typeface="Times New Roman"/>
                          <a:sym typeface="Times New Roman"/>
                        </a:rPr>
                        <a:t>Tilt</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20 deg</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0</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-7 deg</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411163">
                <a:tc>
                  <a:txBody>
                    <a:bodyPr/>
                    <a:lstStyle/>
                    <a:p>
                      <a:pPr>
                        <a:spcBef>
                          <a:spcPts val="400"/>
                        </a:spcBef>
                        <a:defRPr sz="1800">
                          <a:solidFill>
                            <a:srgbClr val="000000"/>
                          </a:solidFill>
                        </a:defRPr>
                      </a:pPr>
                      <a:r>
                        <a:rPr sz="2000">
                          <a:latin typeface="Times New Roman"/>
                          <a:ea typeface="Times New Roman"/>
                          <a:cs typeface="Times New Roman"/>
                          <a:sym typeface="Times New Roman"/>
                        </a:rPr>
                        <a:t>Rise /bp</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2.3 Å</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3.4 Å</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3.7 Å</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404813">
                <a:tc>
                  <a:txBody>
                    <a:bodyPr/>
                    <a:lstStyle/>
                    <a:p>
                      <a:pPr>
                        <a:spcBef>
                          <a:spcPts val="400"/>
                        </a:spcBef>
                        <a:defRPr sz="1800">
                          <a:solidFill>
                            <a:srgbClr val="000000"/>
                          </a:solidFill>
                        </a:defRPr>
                      </a:pPr>
                      <a:r>
                        <a:rPr sz="2000">
                          <a:latin typeface="Times New Roman"/>
                          <a:ea typeface="Times New Roman"/>
                          <a:cs typeface="Times New Roman"/>
                          <a:sym typeface="Times New Roman"/>
                        </a:rPr>
                        <a:t>Diameter</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23 Å</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20 Å</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400"/>
                        </a:spcBef>
                        <a:defRPr sz="1800">
                          <a:solidFill>
                            <a:srgbClr val="000000"/>
                          </a:solidFill>
                        </a:defRPr>
                      </a:pPr>
                      <a:r>
                        <a:rPr sz="2000">
                          <a:solidFill>
                            <a:srgbClr val="FF0000"/>
                          </a:solidFill>
                          <a:latin typeface="Times New Roman"/>
                          <a:ea typeface="Times New Roman"/>
                          <a:cs typeface="Times New Roman"/>
                          <a:sym typeface="Times New Roman"/>
                        </a:rPr>
                        <a:t>17 Å</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28575">
                      <a:solidFill>
                        <a:srgbClr val="292934"/>
                      </a:solidFill>
                    </a:lnB>
                    <a:noFill/>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ext Box 2"/>
          <p:cNvSpPr txBox="1"/>
          <p:nvPr/>
        </p:nvSpPr>
        <p:spPr>
          <a:xfrm>
            <a:off x="2484120" y="228600"/>
            <a:ext cx="3612838"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DNA: organization</a:t>
            </a:r>
          </a:p>
        </p:txBody>
      </p:sp>
      <p:pic>
        <p:nvPicPr>
          <p:cNvPr id="242" name="Picture 50" descr="Picture 50"/>
          <p:cNvPicPr>
            <a:picLocks noChangeAspect="1"/>
          </p:cNvPicPr>
          <p:nvPr/>
        </p:nvPicPr>
        <p:blipFill>
          <a:blip r:embed="rId2">
            <a:extLst/>
          </a:blip>
          <a:stretch>
            <a:fillRect/>
          </a:stretch>
        </p:blipFill>
        <p:spPr>
          <a:xfrm>
            <a:off x="1066800" y="1174750"/>
            <a:ext cx="6946900" cy="568325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Semi-conservative DNA replication</a:t>
            </a:r>
          </a:p>
        </p:txBody>
      </p:sp>
      <p:sp>
        <p:nvSpPr>
          <p:cNvPr id="245" name="Rectangle 3"/>
          <p:cNvSpPr txBox="1"/>
          <p:nvPr>
            <p:ph type="body" sz="half" idx="1"/>
          </p:nvPr>
        </p:nvSpPr>
        <p:spPr>
          <a:xfrm>
            <a:off x="457200" y="1600200"/>
            <a:ext cx="4038600" cy="4525963"/>
          </a:xfrm>
          <a:prstGeom prst="rect">
            <a:avLst/>
          </a:prstGeom>
        </p:spPr>
        <p:txBody>
          <a:bodyPr/>
          <a:lstStyle/>
          <a:p>
            <a:pPr>
              <a:lnSpc>
                <a:spcPct val="90000"/>
              </a:lnSpc>
              <a:spcBef>
                <a:spcPts val="400"/>
              </a:spcBef>
              <a:defRPr sz="2000">
                <a:solidFill>
                  <a:srgbClr val="FF0000"/>
                </a:solidFill>
                <a:latin typeface="Times New Roman"/>
                <a:ea typeface="Times New Roman"/>
                <a:cs typeface="Times New Roman"/>
                <a:sym typeface="Times New Roman"/>
              </a:defRPr>
            </a:pPr>
            <a:r>
              <a:t>Helicase</a:t>
            </a:r>
            <a:r>
              <a:rPr>
                <a:solidFill>
                  <a:schemeClr val="accent2"/>
                </a:solidFill>
              </a:rPr>
              <a:t>: </a:t>
            </a:r>
            <a:r>
              <a:rPr>
                <a:solidFill>
                  <a:srgbClr val="000000"/>
                </a:solidFill>
              </a:rPr>
              <a:t>separates the two DNA strands, starting at replication origins (rich in A-T base pairs)</a:t>
            </a:r>
            <a:endParaRPr>
              <a:solidFill>
                <a:srgbClr val="000000"/>
              </a:solidFill>
            </a:endParaRPr>
          </a:p>
          <a:p>
            <a:pPr>
              <a:lnSpc>
                <a:spcPct val="90000"/>
              </a:lnSpc>
              <a:spcBef>
                <a:spcPts val="400"/>
              </a:spcBef>
              <a:defRPr sz="2000">
                <a:solidFill>
                  <a:srgbClr val="FF0000"/>
                </a:solidFill>
                <a:latin typeface="Times New Roman"/>
                <a:ea typeface="Times New Roman"/>
                <a:cs typeface="Times New Roman"/>
                <a:sym typeface="Times New Roman"/>
              </a:defRPr>
            </a:pPr>
            <a:r>
              <a:t>RNA primase</a:t>
            </a:r>
            <a:r>
              <a:rPr>
                <a:solidFill>
                  <a:schemeClr val="accent2"/>
                </a:solidFill>
              </a:rPr>
              <a:t>: </a:t>
            </a:r>
            <a:r>
              <a:rPr>
                <a:solidFill>
                  <a:srgbClr val="000000"/>
                </a:solidFill>
              </a:rPr>
              <a:t>inserts a starter of RNA nucleotides at the initiation point</a:t>
            </a:r>
            <a:endParaRPr>
              <a:solidFill>
                <a:srgbClr val="000000"/>
              </a:solidFill>
            </a:endParaRPr>
          </a:p>
          <a:p>
            <a:pPr>
              <a:lnSpc>
                <a:spcPct val="90000"/>
              </a:lnSpc>
              <a:spcBef>
                <a:spcPts val="400"/>
              </a:spcBef>
              <a:defRPr sz="2000">
                <a:solidFill>
                  <a:srgbClr val="FF0000"/>
                </a:solidFill>
                <a:latin typeface="Times New Roman"/>
                <a:ea typeface="Times New Roman"/>
                <a:cs typeface="Times New Roman"/>
                <a:sym typeface="Times New Roman"/>
              </a:defRPr>
            </a:pPr>
            <a:r>
              <a:t>DNA polymerase</a:t>
            </a:r>
            <a:r>
              <a:rPr>
                <a:solidFill>
                  <a:schemeClr val="accent2"/>
                </a:solidFill>
              </a:rPr>
              <a:t> </a:t>
            </a:r>
            <a:r>
              <a:rPr>
                <a:solidFill>
                  <a:srgbClr val="000000"/>
                </a:solidFill>
              </a:rPr>
              <a:t>binds a complementary leading strand of DNA nucleotides starting at the 3</a:t>
            </a:r>
            <a:r>
              <a:rPr>
                <a:solidFill>
                  <a:srgbClr val="000000"/>
                </a:solidFill>
              </a:rPr>
              <a:t>’</a:t>
            </a:r>
            <a:r>
              <a:rPr>
                <a:solidFill>
                  <a:srgbClr val="000000"/>
                </a:solidFill>
              </a:rPr>
              <a:t>end of the RNA primer</a:t>
            </a:r>
            <a:endParaRPr>
              <a:solidFill>
                <a:srgbClr val="000000"/>
              </a:solidFill>
            </a:endParaRPr>
          </a:p>
          <a:p>
            <a:pPr>
              <a:lnSpc>
                <a:spcPct val="90000"/>
              </a:lnSpc>
              <a:spcBef>
                <a:spcPts val="400"/>
              </a:spcBef>
              <a:defRPr sz="2000">
                <a:solidFill>
                  <a:srgbClr val="FF0000"/>
                </a:solidFill>
                <a:latin typeface="Times New Roman"/>
                <a:ea typeface="Times New Roman"/>
                <a:cs typeface="Times New Roman"/>
                <a:sym typeface="Times New Roman"/>
              </a:defRPr>
            </a:pPr>
            <a:r>
              <a:t>Exonuclease</a:t>
            </a:r>
            <a:r>
              <a:rPr>
                <a:solidFill>
                  <a:schemeClr val="accent2"/>
                </a:solidFill>
              </a:rPr>
              <a:t> </a:t>
            </a:r>
            <a:r>
              <a:rPr>
                <a:solidFill>
                  <a:srgbClr val="000000"/>
                </a:solidFill>
              </a:rPr>
              <a:t>removes RNA primer, which are replace with DNA nucleotides by DNA polymerase</a:t>
            </a:r>
          </a:p>
        </p:txBody>
      </p:sp>
      <p:pic>
        <p:nvPicPr>
          <p:cNvPr id="246" name="Picture 4" descr="Picture 4"/>
          <p:cNvPicPr>
            <a:picLocks noChangeAspect="1"/>
          </p:cNvPicPr>
          <p:nvPr/>
        </p:nvPicPr>
        <p:blipFill>
          <a:blip r:embed="rId2">
            <a:extLst/>
          </a:blip>
          <a:stretch>
            <a:fillRect/>
          </a:stretch>
        </p:blipFill>
        <p:spPr>
          <a:xfrm>
            <a:off x="5105400" y="1600200"/>
            <a:ext cx="3373438" cy="4473575"/>
          </a:xfrm>
          <a:prstGeom prst="rect">
            <a:avLst/>
          </a:prstGeom>
          <a:ln w="12700">
            <a:miter lim="400000"/>
          </a:ln>
        </p:spPr>
      </p:pic>
      <p:sp>
        <p:nvSpPr>
          <p:cNvPr id="247" name="Text Box 5"/>
          <p:cNvSpPr txBox="1"/>
          <p:nvPr/>
        </p:nvSpPr>
        <p:spPr>
          <a:xfrm>
            <a:off x="639444" y="6286500"/>
            <a:ext cx="4626024"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solidFill>
                  <a:srgbClr val="FF0000"/>
                </a:solidFill>
                <a:latin typeface="Times New Roman"/>
                <a:ea typeface="Times New Roman"/>
                <a:cs typeface="Times New Roman"/>
                <a:sym typeface="Times New Roman"/>
              </a:defRPr>
            </a:lvl1pPr>
          </a:lstStyle>
          <a:p>
            <a:pPr/>
            <a:r>
              <a:t>Tutorial : http://www.pbs.org/wgbh/aso/tryit/dna/</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250"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pic>
        <p:nvPicPr>
          <p:cNvPr id="251" name="Picture 13" descr="Picture 13"/>
          <p:cNvPicPr>
            <a:picLocks noChangeAspect="1"/>
          </p:cNvPicPr>
          <p:nvPr/>
        </p:nvPicPr>
        <p:blipFill>
          <a:blip r:embed="rId2">
            <a:extLst/>
          </a:blip>
          <a:stretch>
            <a:fillRect/>
          </a:stretch>
        </p:blipFill>
        <p:spPr>
          <a:xfrm>
            <a:off x="6324600" y="0"/>
            <a:ext cx="1050925" cy="1612900"/>
          </a:xfrm>
          <a:prstGeom prst="rect">
            <a:avLst/>
          </a:prstGeom>
          <a:ln w="12700">
            <a:miter lim="400000"/>
          </a:ln>
        </p:spPr>
      </p:pic>
      <p:sp>
        <p:nvSpPr>
          <p:cNvPr id="252" name="Rectangle 15"/>
          <p:cNvSpPr/>
          <p:nvPr/>
        </p:nvSpPr>
        <p:spPr>
          <a:xfrm>
            <a:off x="609600" y="1371600"/>
            <a:ext cx="3429000" cy="1219200"/>
          </a:xfrm>
          <a:prstGeom prst="rect">
            <a:avLst/>
          </a:prstGeom>
          <a:solidFill>
            <a:srgbClr val="FFFFFF">
              <a:alpha val="70195"/>
            </a:srgbClr>
          </a:solidFill>
          <a:ln w="12700">
            <a:miter lim="400000"/>
          </a:ln>
        </p:spPr>
        <p:txBody>
          <a:bodyPr lIns="45719" rIns="45719" anchor="ctr"/>
          <a:lstStyle/>
          <a:p>
            <a:pPr/>
          </a:p>
        </p:txBody>
      </p:sp>
      <p:sp>
        <p:nvSpPr>
          <p:cNvPr id="253" name="Text Box 16"/>
          <p:cNvSpPr txBox="1"/>
          <p:nvPr/>
        </p:nvSpPr>
        <p:spPr>
          <a:xfrm>
            <a:off x="5522595" y="2322513"/>
            <a:ext cx="764491"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DNA</a:t>
            </a:r>
          </a:p>
        </p:txBody>
      </p:sp>
      <p:sp>
        <p:nvSpPr>
          <p:cNvPr id="254" name="Text Box 17"/>
          <p:cNvSpPr txBox="1"/>
          <p:nvPr/>
        </p:nvSpPr>
        <p:spPr>
          <a:xfrm>
            <a:off x="5532120" y="3657600"/>
            <a:ext cx="74767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RNA</a:t>
            </a:r>
          </a:p>
        </p:txBody>
      </p:sp>
      <p:sp>
        <p:nvSpPr>
          <p:cNvPr id="255" name="Text Box 18"/>
          <p:cNvSpPr txBox="1"/>
          <p:nvPr/>
        </p:nvSpPr>
        <p:spPr>
          <a:xfrm>
            <a:off x="5414645" y="5257800"/>
            <a:ext cx="984608"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Protein</a:t>
            </a:r>
          </a:p>
        </p:txBody>
      </p:sp>
      <p:grpSp>
        <p:nvGrpSpPr>
          <p:cNvPr id="259" name="AutoShape 19"/>
          <p:cNvGrpSpPr/>
          <p:nvPr/>
        </p:nvGrpSpPr>
        <p:grpSpPr>
          <a:xfrm>
            <a:off x="5638800" y="1981200"/>
            <a:ext cx="522723" cy="304801"/>
            <a:chOff x="0" y="0"/>
            <a:chExt cx="522722" cy="304800"/>
          </a:xfrm>
        </p:grpSpPr>
        <p:sp>
          <p:nvSpPr>
            <p:cNvPr id="256" name="Shape"/>
            <p:cNvSpPr/>
            <p:nvPr/>
          </p:nvSpPr>
          <p:spPr>
            <a:xfrm>
              <a:off x="0" y="0"/>
              <a:ext cx="522723"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4" y="14400"/>
                  </a:lnTo>
                  <a:lnTo>
                    <a:pt x="14988"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cubicBezTo>
                    <a:pt x="6649" y="3630"/>
                    <a:pt x="4408" y="12048"/>
                    <a:pt x="4408" y="21600"/>
                  </a:cubicBezTo>
                  <a:lnTo>
                    <a:pt x="0" y="21600"/>
                  </a:lnTo>
                  <a:cubicBezTo>
                    <a:pt x="0" y="9671"/>
                    <a:pt x="3454" y="0"/>
                    <a:pt x="7714" y="0"/>
                  </a:cubicBezTo>
                  <a:cubicBezTo>
                    <a:pt x="8461" y="0"/>
                    <a:pt x="9203" y="303"/>
                    <a:pt x="9919" y="900"/>
                  </a:cubicBezTo>
                  <a:close/>
                </a:path>
              </a:pathLst>
            </a:custGeom>
            <a:solidFill>
              <a:schemeClr val="accent1"/>
            </a:solidFill>
            <a:ln w="12700" cap="flat">
              <a:noFill/>
              <a:miter lim="400000"/>
            </a:ln>
            <a:effectLst/>
          </p:spPr>
          <p:txBody>
            <a:bodyPr wrap="square" lIns="45719" tIns="45719" rIns="45719" bIns="45719" numCol="1" anchor="ctr">
              <a:noAutofit/>
            </a:bodyPr>
            <a:lstStyle/>
            <a:p>
              <a:pPr/>
            </a:p>
          </p:txBody>
        </p:sp>
        <p:sp>
          <p:nvSpPr>
            <p:cNvPr id="257" name="Shape"/>
            <p:cNvSpPr/>
            <p:nvPr/>
          </p:nvSpPr>
          <p:spPr>
            <a:xfrm>
              <a:off x="0" y="0"/>
              <a:ext cx="24003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p>
          </p:txBody>
        </p:sp>
        <p:sp>
          <p:nvSpPr>
            <p:cNvPr id="258" name="Line"/>
            <p:cNvSpPr/>
            <p:nvPr/>
          </p:nvSpPr>
          <p:spPr>
            <a:xfrm>
              <a:off x="0" y="0"/>
              <a:ext cx="522723"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4" y="14400"/>
                  </a:lnTo>
                  <a:lnTo>
                    <a:pt x="14988" y="14400"/>
                  </a:lnTo>
                  <a:lnTo>
                    <a:pt x="14988" y="14400"/>
                  </a:lnTo>
                  <a:cubicBezTo>
                    <a:pt x="13898" y="5770"/>
                    <a:pt x="10984" y="0"/>
                    <a:pt x="7714" y="0"/>
                  </a:cubicBezTo>
                </a:path>
              </a:pathLst>
            </a:custGeom>
            <a:noFill/>
            <a:ln w="9525" cap="flat">
              <a:solidFill>
                <a:srgbClr val="292934"/>
              </a:solidFill>
              <a:prstDash val="solid"/>
              <a:miter lim="800000"/>
            </a:ln>
            <a:effectLst/>
          </p:spPr>
          <p:txBody>
            <a:bodyPr wrap="square" lIns="45719" tIns="45719" rIns="45719" bIns="45719" numCol="1" anchor="ctr">
              <a:noAutofit/>
            </a:bodyPr>
            <a:lstStyle/>
            <a:p>
              <a:pPr/>
            </a:p>
          </p:txBody>
        </p:sp>
      </p:grpSp>
      <p:sp>
        <p:nvSpPr>
          <p:cNvPr id="260" name="AutoShape 20"/>
          <p:cNvSpPr/>
          <p:nvPr/>
        </p:nvSpPr>
        <p:spPr>
          <a:xfrm>
            <a:off x="5824537" y="2967038"/>
            <a:ext cx="152401"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292934"/>
            </a:solidFill>
            <a:miter/>
          </a:ln>
        </p:spPr>
        <p:txBody>
          <a:bodyPr lIns="45719" rIns="45719" anchor="ctr"/>
          <a:lstStyle/>
          <a:p>
            <a:pPr/>
          </a:p>
        </p:txBody>
      </p:sp>
      <p:sp>
        <p:nvSpPr>
          <p:cNvPr id="261" name="AutoShape 21"/>
          <p:cNvSpPr/>
          <p:nvPr/>
        </p:nvSpPr>
        <p:spPr>
          <a:xfrm>
            <a:off x="5824537" y="4414837"/>
            <a:ext cx="152401"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292934"/>
            </a:solidFill>
            <a:miter/>
          </a:ln>
        </p:spPr>
        <p:txBody>
          <a:bodyPr lIns="45719" rIns="45719" anchor="ctr"/>
          <a:lstStyle/>
          <a:p>
            <a:pPr/>
          </a:p>
        </p:txBody>
      </p:sp>
      <p:sp>
        <p:nvSpPr>
          <p:cNvPr id="262" name="Text Box 22"/>
          <p:cNvSpPr txBox="1"/>
          <p:nvPr/>
        </p:nvSpPr>
        <p:spPr>
          <a:xfrm>
            <a:off x="6751319" y="1981200"/>
            <a:ext cx="1183629"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Replication</a:t>
            </a:r>
          </a:p>
        </p:txBody>
      </p:sp>
      <p:sp>
        <p:nvSpPr>
          <p:cNvPr id="263" name="Text Box 23"/>
          <p:cNvSpPr txBox="1"/>
          <p:nvPr/>
        </p:nvSpPr>
        <p:spPr>
          <a:xfrm>
            <a:off x="6598919" y="2971800"/>
            <a:ext cx="1391356"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Transcription</a:t>
            </a:r>
          </a:p>
        </p:txBody>
      </p:sp>
      <p:sp>
        <p:nvSpPr>
          <p:cNvPr id="264" name="Text Box 24"/>
          <p:cNvSpPr txBox="1"/>
          <p:nvPr/>
        </p:nvSpPr>
        <p:spPr>
          <a:xfrm>
            <a:off x="6751319" y="4495800"/>
            <a:ext cx="1200930"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Translation</a:t>
            </a:r>
          </a:p>
        </p:txBody>
      </p:sp>
      <p:sp>
        <p:nvSpPr>
          <p:cNvPr id="265" name="Rectangle 25"/>
          <p:cNvSpPr/>
          <p:nvPr/>
        </p:nvSpPr>
        <p:spPr>
          <a:xfrm>
            <a:off x="685800" y="3352800"/>
            <a:ext cx="3581400" cy="2133600"/>
          </a:xfrm>
          <a:prstGeom prst="rect">
            <a:avLst/>
          </a:prstGeom>
          <a:solidFill>
            <a:srgbClr val="FFFFFF">
              <a:alpha val="70195"/>
            </a:srgbClr>
          </a:solidFill>
          <a:ln w="12700">
            <a:miter lim="400000"/>
          </a:ln>
        </p:spPr>
        <p:txBody>
          <a:bodyPr lIns="45719" rIns="45719" anchor="ctr"/>
          <a:lstStyle/>
          <a:p>
            <a:pPr/>
          </a:p>
        </p:txBody>
      </p:sp>
      <p:sp>
        <p:nvSpPr>
          <p:cNvPr id="266" name="Rectangle 26"/>
          <p:cNvSpPr/>
          <p:nvPr/>
        </p:nvSpPr>
        <p:spPr>
          <a:xfrm>
            <a:off x="5257800" y="1752600"/>
            <a:ext cx="2895600" cy="609600"/>
          </a:xfrm>
          <a:prstGeom prst="rect">
            <a:avLst/>
          </a:prstGeom>
          <a:solidFill>
            <a:srgbClr val="FFFFFF">
              <a:alpha val="70195"/>
            </a:srgbClr>
          </a:solidFill>
          <a:ln w="12700">
            <a:miter lim="400000"/>
          </a:ln>
        </p:spPr>
        <p:txBody>
          <a:bodyPr lIns="45719" rIns="45719" anchor="ctr"/>
          <a:lstStyle/>
          <a:p>
            <a:pPr/>
          </a:p>
        </p:txBody>
      </p:sp>
      <p:sp>
        <p:nvSpPr>
          <p:cNvPr id="267" name="Rectangle 27"/>
          <p:cNvSpPr/>
          <p:nvPr/>
        </p:nvSpPr>
        <p:spPr>
          <a:xfrm>
            <a:off x="5181600" y="4267200"/>
            <a:ext cx="3200400" cy="1447800"/>
          </a:xfrm>
          <a:prstGeom prst="rect">
            <a:avLst/>
          </a:prstGeom>
          <a:solidFill>
            <a:srgbClr val="FFFFFF">
              <a:alpha val="70195"/>
            </a:srgbClr>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Picture 2" descr="Picture 2"/>
          <p:cNvPicPr>
            <a:picLocks noChangeAspect="1"/>
          </p:cNvPicPr>
          <p:nvPr/>
        </p:nvPicPr>
        <p:blipFill>
          <a:blip r:embed="rId2">
            <a:extLst/>
          </a:blip>
          <a:stretch>
            <a:fillRect/>
          </a:stretch>
        </p:blipFill>
        <p:spPr>
          <a:xfrm>
            <a:off x="228600" y="1155700"/>
            <a:ext cx="8693150" cy="5702300"/>
          </a:xfrm>
          <a:prstGeom prst="rect">
            <a:avLst/>
          </a:prstGeom>
          <a:ln w="12700">
            <a:miter lim="400000"/>
          </a:ln>
        </p:spPr>
      </p:pic>
      <p:sp>
        <p:nvSpPr>
          <p:cNvPr id="270" name="Text Box 3"/>
          <p:cNvSpPr txBox="1"/>
          <p:nvPr/>
        </p:nvSpPr>
        <p:spPr>
          <a:xfrm>
            <a:off x="2636520" y="228600"/>
            <a:ext cx="3711288"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TRANSCRIPTION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5" name="Group 2"/>
          <p:cNvGrpSpPr/>
          <p:nvPr/>
        </p:nvGrpSpPr>
        <p:grpSpPr>
          <a:xfrm>
            <a:off x="45720" y="1904999"/>
            <a:ext cx="8823960" cy="4783844"/>
            <a:chOff x="0" y="0"/>
            <a:chExt cx="8823959" cy="4783841"/>
          </a:xfrm>
        </p:grpSpPr>
        <p:grpSp>
          <p:nvGrpSpPr>
            <p:cNvPr id="335" name="Group 3"/>
            <p:cNvGrpSpPr/>
            <p:nvPr/>
          </p:nvGrpSpPr>
          <p:grpSpPr>
            <a:xfrm>
              <a:off x="600392" y="571500"/>
              <a:ext cx="7740651" cy="2827338"/>
              <a:chOff x="0" y="0"/>
              <a:chExt cx="7740650" cy="2827337"/>
            </a:xfrm>
          </p:grpSpPr>
          <p:grpSp>
            <p:nvGrpSpPr>
              <p:cNvPr id="274" name="Group 4"/>
              <p:cNvGrpSpPr/>
              <p:nvPr/>
            </p:nvGrpSpPr>
            <p:grpSpPr>
              <a:xfrm>
                <a:off x="7069137" y="2428875"/>
                <a:ext cx="665163" cy="385763"/>
                <a:chOff x="0" y="0"/>
                <a:chExt cx="665162" cy="385762"/>
              </a:xfrm>
            </p:grpSpPr>
            <p:sp>
              <p:nvSpPr>
                <p:cNvPr id="272" name="Freeform 5"/>
                <p:cNvSpPr/>
                <p:nvPr/>
              </p:nvSpPr>
              <p:spPr>
                <a:xfrm>
                  <a:off x="0" y="196850"/>
                  <a:ext cx="665163" cy="188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497" y="726"/>
                      </a:lnTo>
                      <a:lnTo>
                        <a:pt x="20981" y="3449"/>
                      </a:lnTo>
                      <a:lnTo>
                        <a:pt x="20517" y="5445"/>
                      </a:lnTo>
                      <a:lnTo>
                        <a:pt x="19950" y="7624"/>
                      </a:lnTo>
                      <a:lnTo>
                        <a:pt x="19280" y="9983"/>
                      </a:lnTo>
                      <a:lnTo>
                        <a:pt x="18455" y="12343"/>
                      </a:lnTo>
                      <a:lnTo>
                        <a:pt x="17476" y="14521"/>
                      </a:lnTo>
                      <a:lnTo>
                        <a:pt x="16445" y="16699"/>
                      </a:lnTo>
                      <a:lnTo>
                        <a:pt x="15208" y="18514"/>
                      </a:lnTo>
                      <a:lnTo>
                        <a:pt x="13867" y="20148"/>
                      </a:lnTo>
                      <a:lnTo>
                        <a:pt x="12321" y="21237"/>
                      </a:lnTo>
                      <a:lnTo>
                        <a:pt x="10671" y="21600"/>
                      </a:lnTo>
                      <a:lnTo>
                        <a:pt x="0" y="21600"/>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sp>
              <p:nvSpPr>
                <p:cNvPr id="273" name="Freeform 6"/>
                <p:cNvSpPr/>
                <p:nvPr/>
              </p:nvSpPr>
              <p:spPr>
                <a:xfrm>
                  <a:off x="0" y="0"/>
                  <a:ext cx="542925" cy="385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37" y="21600"/>
                      </a:lnTo>
                      <a:lnTo>
                        <a:pt x="3789" y="21333"/>
                      </a:lnTo>
                      <a:lnTo>
                        <a:pt x="5116" y="20978"/>
                      </a:lnTo>
                      <a:lnTo>
                        <a:pt x="6379" y="20533"/>
                      </a:lnTo>
                      <a:lnTo>
                        <a:pt x="7579" y="20000"/>
                      </a:lnTo>
                      <a:lnTo>
                        <a:pt x="8716" y="19467"/>
                      </a:lnTo>
                      <a:lnTo>
                        <a:pt x="9789" y="18933"/>
                      </a:lnTo>
                      <a:lnTo>
                        <a:pt x="10863" y="18311"/>
                      </a:lnTo>
                      <a:lnTo>
                        <a:pt x="11811" y="17600"/>
                      </a:lnTo>
                      <a:lnTo>
                        <a:pt x="12758" y="16800"/>
                      </a:lnTo>
                      <a:lnTo>
                        <a:pt x="13642" y="16000"/>
                      </a:lnTo>
                      <a:lnTo>
                        <a:pt x="14463" y="15022"/>
                      </a:lnTo>
                      <a:lnTo>
                        <a:pt x="15221" y="14044"/>
                      </a:lnTo>
                      <a:lnTo>
                        <a:pt x="16737" y="11911"/>
                      </a:lnTo>
                      <a:lnTo>
                        <a:pt x="17368" y="10667"/>
                      </a:lnTo>
                      <a:lnTo>
                        <a:pt x="18063" y="9422"/>
                      </a:lnTo>
                      <a:lnTo>
                        <a:pt x="18695" y="8000"/>
                      </a:lnTo>
                      <a:lnTo>
                        <a:pt x="19263" y="6578"/>
                      </a:lnTo>
                      <a:lnTo>
                        <a:pt x="19895" y="5067"/>
                      </a:lnTo>
                      <a:lnTo>
                        <a:pt x="20463" y="3467"/>
                      </a:lnTo>
                      <a:lnTo>
                        <a:pt x="21032" y="1778"/>
                      </a:lnTo>
                      <a:lnTo>
                        <a:pt x="21600" y="0"/>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grpSp>
          <p:grpSp>
            <p:nvGrpSpPr>
              <p:cNvPr id="334" name="Group 7"/>
              <p:cNvGrpSpPr/>
              <p:nvPr/>
            </p:nvGrpSpPr>
            <p:grpSpPr>
              <a:xfrm>
                <a:off x="0" y="0"/>
                <a:ext cx="7740650" cy="2827338"/>
                <a:chOff x="0" y="0"/>
                <a:chExt cx="7740650" cy="2827337"/>
              </a:xfrm>
            </p:grpSpPr>
            <p:grpSp>
              <p:nvGrpSpPr>
                <p:cNvPr id="277" name="Group 8"/>
                <p:cNvGrpSpPr/>
                <p:nvPr/>
              </p:nvGrpSpPr>
              <p:grpSpPr>
                <a:xfrm>
                  <a:off x="6400800" y="9525"/>
                  <a:ext cx="1330325" cy="1631950"/>
                  <a:chOff x="0" y="0"/>
                  <a:chExt cx="1330325" cy="1631950"/>
                </a:xfrm>
              </p:grpSpPr>
              <p:sp>
                <p:nvSpPr>
                  <p:cNvPr id="275" name="Freeform 9"/>
                  <p:cNvSpPr/>
                  <p:nvPr/>
                </p:nvSpPr>
                <p:spPr>
                  <a:xfrm>
                    <a:off x="342900" y="0"/>
                    <a:ext cx="987425" cy="1441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392" y="21243"/>
                        </a:lnTo>
                        <a:lnTo>
                          <a:pt x="21183" y="20863"/>
                        </a:lnTo>
                        <a:lnTo>
                          <a:pt x="20940" y="20458"/>
                        </a:lnTo>
                        <a:lnTo>
                          <a:pt x="20662" y="20006"/>
                        </a:lnTo>
                        <a:lnTo>
                          <a:pt x="20419" y="19530"/>
                        </a:lnTo>
                        <a:lnTo>
                          <a:pt x="20107" y="19055"/>
                        </a:lnTo>
                        <a:lnTo>
                          <a:pt x="19551" y="18056"/>
                        </a:lnTo>
                        <a:lnTo>
                          <a:pt x="19239" y="17532"/>
                        </a:lnTo>
                        <a:lnTo>
                          <a:pt x="18926" y="17033"/>
                        </a:lnTo>
                        <a:lnTo>
                          <a:pt x="18370" y="16033"/>
                        </a:lnTo>
                        <a:lnTo>
                          <a:pt x="18093" y="15558"/>
                        </a:lnTo>
                        <a:lnTo>
                          <a:pt x="17850" y="15106"/>
                        </a:lnTo>
                        <a:lnTo>
                          <a:pt x="17606" y="14678"/>
                        </a:lnTo>
                        <a:lnTo>
                          <a:pt x="17502" y="14487"/>
                        </a:lnTo>
                        <a:lnTo>
                          <a:pt x="17294" y="14059"/>
                        </a:lnTo>
                        <a:lnTo>
                          <a:pt x="17155" y="13797"/>
                        </a:lnTo>
                        <a:lnTo>
                          <a:pt x="16981" y="13536"/>
                        </a:lnTo>
                        <a:lnTo>
                          <a:pt x="16808" y="13250"/>
                        </a:lnTo>
                        <a:lnTo>
                          <a:pt x="16634" y="12941"/>
                        </a:lnTo>
                        <a:lnTo>
                          <a:pt x="16426" y="12632"/>
                        </a:lnTo>
                        <a:lnTo>
                          <a:pt x="16217" y="12299"/>
                        </a:lnTo>
                        <a:lnTo>
                          <a:pt x="15731" y="11585"/>
                        </a:lnTo>
                        <a:lnTo>
                          <a:pt x="15245" y="10824"/>
                        </a:lnTo>
                        <a:lnTo>
                          <a:pt x="14967" y="10419"/>
                        </a:lnTo>
                        <a:lnTo>
                          <a:pt x="14655" y="10039"/>
                        </a:lnTo>
                        <a:lnTo>
                          <a:pt x="14377" y="9634"/>
                        </a:lnTo>
                        <a:lnTo>
                          <a:pt x="14030" y="9206"/>
                        </a:lnTo>
                        <a:lnTo>
                          <a:pt x="13717" y="8802"/>
                        </a:lnTo>
                        <a:lnTo>
                          <a:pt x="13370" y="8374"/>
                        </a:lnTo>
                        <a:lnTo>
                          <a:pt x="13057" y="7945"/>
                        </a:lnTo>
                        <a:lnTo>
                          <a:pt x="12293" y="7089"/>
                        </a:lnTo>
                        <a:lnTo>
                          <a:pt x="11946" y="6685"/>
                        </a:lnTo>
                        <a:lnTo>
                          <a:pt x="11564" y="6256"/>
                        </a:lnTo>
                        <a:lnTo>
                          <a:pt x="11147" y="5852"/>
                        </a:lnTo>
                        <a:lnTo>
                          <a:pt x="10731" y="5424"/>
                        </a:lnTo>
                        <a:lnTo>
                          <a:pt x="10314" y="5043"/>
                        </a:lnTo>
                        <a:lnTo>
                          <a:pt x="9480" y="4234"/>
                        </a:lnTo>
                        <a:lnTo>
                          <a:pt x="9029" y="3878"/>
                        </a:lnTo>
                        <a:lnTo>
                          <a:pt x="8577" y="3497"/>
                        </a:lnTo>
                        <a:lnTo>
                          <a:pt x="8126" y="3140"/>
                        </a:lnTo>
                        <a:lnTo>
                          <a:pt x="7675" y="2807"/>
                        </a:lnTo>
                        <a:lnTo>
                          <a:pt x="6702" y="2141"/>
                        </a:lnTo>
                        <a:lnTo>
                          <a:pt x="6251" y="1856"/>
                        </a:lnTo>
                        <a:lnTo>
                          <a:pt x="5765" y="1570"/>
                        </a:lnTo>
                        <a:lnTo>
                          <a:pt x="5244" y="1332"/>
                        </a:lnTo>
                        <a:lnTo>
                          <a:pt x="4758" y="1070"/>
                        </a:lnTo>
                        <a:lnTo>
                          <a:pt x="4237" y="856"/>
                        </a:lnTo>
                        <a:lnTo>
                          <a:pt x="3716" y="666"/>
                        </a:lnTo>
                        <a:lnTo>
                          <a:pt x="3230" y="500"/>
                        </a:lnTo>
                        <a:lnTo>
                          <a:pt x="2709" y="357"/>
                        </a:lnTo>
                        <a:lnTo>
                          <a:pt x="2153" y="214"/>
                        </a:lnTo>
                        <a:lnTo>
                          <a:pt x="1632" y="119"/>
                        </a:lnTo>
                        <a:lnTo>
                          <a:pt x="1111" y="48"/>
                        </a:lnTo>
                        <a:lnTo>
                          <a:pt x="590" y="24"/>
                        </a:lnTo>
                        <a:lnTo>
                          <a:pt x="35" y="0"/>
                        </a:lnTo>
                        <a:lnTo>
                          <a:pt x="0" y="0"/>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sp>
                <p:nvSpPr>
                  <p:cNvPr id="276" name="Freeform 10"/>
                  <p:cNvSpPr/>
                  <p:nvPr/>
                </p:nvSpPr>
                <p:spPr>
                  <a:xfrm>
                    <a:off x="0" y="0"/>
                    <a:ext cx="1203325" cy="1631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55" y="0"/>
                        </a:moveTo>
                        <a:lnTo>
                          <a:pt x="0" y="0"/>
                        </a:lnTo>
                        <a:lnTo>
                          <a:pt x="598" y="21"/>
                        </a:lnTo>
                        <a:lnTo>
                          <a:pt x="1197" y="63"/>
                        </a:lnTo>
                        <a:lnTo>
                          <a:pt x="1738" y="126"/>
                        </a:lnTo>
                        <a:lnTo>
                          <a:pt x="2308" y="210"/>
                        </a:lnTo>
                        <a:lnTo>
                          <a:pt x="2878" y="315"/>
                        </a:lnTo>
                        <a:lnTo>
                          <a:pt x="3391" y="441"/>
                        </a:lnTo>
                        <a:lnTo>
                          <a:pt x="3932" y="588"/>
                        </a:lnTo>
                        <a:lnTo>
                          <a:pt x="4445" y="735"/>
                        </a:lnTo>
                        <a:lnTo>
                          <a:pt x="4930" y="925"/>
                        </a:lnTo>
                        <a:lnTo>
                          <a:pt x="5899" y="1345"/>
                        </a:lnTo>
                        <a:lnTo>
                          <a:pt x="6811" y="1807"/>
                        </a:lnTo>
                        <a:lnTo>
                          <a:pt x="7238" y="2059"/>
                        </a:lnTo>
                        <a:lnTo>
                          <a:pt x="7665" y="2332"/>
                        </a:lnTo>
                        <a:lnTo>
                          <a:pt x="8064" y="2584"/>
                        </a:lnTo>
                        <a:lnTo>
                          <a:pt x="8834" y="3152"/>
                        </a:lnTo>
                        <a:lnTo>
                          <a:pt x="9204" y="3467"/>
                        </a:lnTo>
                        <a:lnTo>
                          <a:pt x="9575" y="3761"/>
                        </a:lnTo>
                        <a:lnTo>
                          <a:pt x="9917" y="4055"/>
                        </a:lnTo>
                        <a:lnTo>
                          <a:pt x="10544" y="4686"/>
                        </a:lnTo>
                        <a:lnTo>
                          <a:pt x="10857" y="4980"/>
                        </a:lnTo>
                        <a:lnTo>
                          <a:pt x="11170" y="5316"/>
                        </a:lnTo>
                        <a:lnTo>
                          <a:pt x="11427" y="5610"/>
                        </a:lnTo>
                        <a:lnTo>
                          <a:pt x="11683" y="5925"/>
                        </a:lnTo>
                        <a:lnTo>
                          <a:pt x="11940" y="6219"/>
                        </a:lnTo>
                        <a:lnTo>
                          <a:pt x="12624" y="7102"/>
                        </a:lnTo>
                        <a:lnTo>
                          <a:pt x="12795" y="7375"/>
                        </a:lnTo>
                        <a:lnTo>
                          <a:pt x="12994" y="7648"/>
                        </a:lnTo>
                        <a:lnTo>
                          <a:pt x="13137" y="7900"/>
                        </a:lnTo>
                        <a:lnTo>
                          <a:pt x="13308" y="8153"/>
                        </a:lnTo>
                        <a:lnTo>
                          <a:pt x="13422" y="8384"/>
                        </a:lnTo>
                        <a:lnTo>
                          <a:pt x="13564" y="8615"/>
                        </a:lnTo>
                        <a:lnTo>
                          <a:pt x="13678" y="8825"/>
                        </a:lnTo>
                        <a:lnTo>
                          <a:pt x="13764" y="9014"/>
                        </a:lnTo>
                        <a:lnTo>
                          <a:pt x="13849" y="9140"/>
                        </a:lnTo>
                        <a:lnTo>
                          <a:pt x="13935" y="9287"/>
                        </a:lnTo>
                        <a:lnTo>
                          <a:pt x="14077" y="9518"/>
                        </a:lnTo>
                        <a:lnTo>
                          <a:pt x="14220" y="9770"/>
                        </a:lnTo>
                        <a:lnTo>
                          <a:pt x="14419" y="10065"/>
                        </a:lnTo>
                        <a:lnTo>
                          <a:pt x="14618" y="10401"/>
                        </a:lnTo>
                        <a:lnTo>
                          <a:pt x="14846" y="10779"/>
                        </a:lnTo>
                        <a:lnTo>
                          <a:pt x="15131" y="11199"/>
                        </a:lnTo>
                        <a:lnTo>
                          <a:pt x="15701" y="12124"/>
                        </a:lnTo>
                        <a:lnTo>
                          <a:pt x="16015" y="12607"/>
                        </a:lnTo>
                        <a:lnTo>
                          <a:pt x="16328" y="13132"/>
                        </a:lnTo>
                        <a:lnTo>
                          <a:pt x="16670" y="13658"/>
                        </a:lnTo>
                        <a:lnTo>
                          <a:pt x="17012" y="14204"/>
                        </a:lnTo>
                        <a:lnTo>
                          <a:pt x="17326" y="14771"/>
                        </a:lnTo>
                        <a:lnTo>
                          <a:pt x="17668" y="15318"/>
                        </a:lnTo>
                        <a:lnTo>
                          <a:pt x="18038" y="15864"/>
                        </a:lnTo>
                        <a:lnTo>
                          <a:pt x="18380" y="16410"/>
                        </a:lnTo>
                        <a:lnTo>
                          <a:pt x="18722" y="16977"/>
                        </a:lnTo>
                        <a:lnTo>
                          <a:pt x="19035" y="17503"/>
                        </a:lnTo>
                        <a:lnTo>
                          <a:pt x="19377" y="18007"/>
                        </a:lnTo>
                        <a:lnTo>
                          <a:pt x="19691" y="18511"/>
                        </a:lnTo>
                        <a:lnTo>
                          <a:pt x="19976" y="18995"/>
                        </a:lnTo>
                        <a:lnTo>
                          <a:pt x="20232" y="19436"/>
                        </a:lnTo>
                        <a:lnTo>
                          <a:pt x="20745" y="20234"/>
                        </a:lnTo>
                        <a:lnTo>
                          <a:pt x="20973" y="20570"/>
                        </a:lnTo>
                        <a:lnTo>
                          <a:pt x="21144" y="20865"/>
                        </a:lnTo>
                        <a:lnTo>
                          <a:pt x="21315" y="21138"/>
                        </a:lnTo>
                        <a:lnTo>
                          <a:pt x="21429" y="21327"/>
                        </a:lnTo>
                        <a:lnTo>
                          <a:pt x="21515" y="21474"/>
                        </a:lnTo>
                        <a:lnTo>
                          <a:pt x="21572" y="21579"/>
                        </a:lnTo>
                        <a:lnTo>
                          <a:pt x="21600" y="21600"/>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grpSp>
            <p:grpSp>
              <p:nvGrpSpPr>
                <p:cNvPr id="333" name="Group 11"/>
                <p:cNvGrpSpPr/>
                <p:nvPr/>
              </p:nvGrpSpPr>
              <p:grpSpPr>
                <a:xfrm>
                  <a:off x="0" y="0"/>
                  <a:ext cx="7740650" cy="2827338"/>
                  <a:chOff x="0" y="0"/>
                  <a:chExt cx="7740650" cy="2827337"/>
                </a:xfrm>
              </p:grpSpPr>
              <p:grpSp>
                <p:nvGrpSpPr>
                  <p:cNvPr id="280" name="Group 12"/>
                  <p:cNvGrpSpPr/>
                  <p:nvPr/>
                </p:nvGrpSpPr>
                <p:grpSpPr>
                  <a:xfrm>
                    <a:off x="20637" y="0"/>
                    <a:ext cx="739776" cy="298450"/>
                    <a:chOff x="0" y="0"/>
                    <a:chExt cx="739775" cy="298450"/>
                  </a:xfrm>
                </p:grpSpPr>
                <p:sp>
                  <p:nvSpPr>
                    <p:cNvPr id="278" name="Freeform 13"/>
                    <p:cNvSpPr/>
                    <p:nvPr/>
                  </p:nvSpPr>
                  <p:spPr>
                    <a:xfrm>
                      <a:off x="0" y="0"/>
                      <a:ext cx="612775" cy="150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39" y="18644"/>
                          </a:lnTo>
                          <a:lnTo>
                            <a:pt x="1735" y="15461"/>
                          </a:lnTo>
                          <a:lnTo>
                            <a:pt x="2630" y="12733"/>
                          </a:lnTo>
                          <a:lnTo>
                            <a:pt x="3581" y="10232"/>
                          </a:lnTo>
                          <a:lnTo>
                            <a:pt x="4533" y="7958"/>
                          </a:lnTo>
                          <a:lnTo>
                            <a:pt x="5484" y="5912"/>
                          </a:lnTo>
                          <a:lnTo>
                            <a:pt x="6491" y="4093"/>
                          </a:lnTo>
                          <a:lnTo>
                            <a:pt x="7498" y="2501"/>
                          </a:lnTo>
                          <a:lnTo>
                            <a:pt x="8506" y="1364"/>
                          </a:lnTo>
                          <a:lnTo>
                            <a:pt x="9625" y="682"/>
                          </a:lnTo>
                          <a:lnTo>
                            <a:pt x="10688" y="227"/>
                          </a:lnTo>
                          <a:lnTo>
                            <a:pt x="11807" y="0"/>
                          </a:lnTo>
                          <a:lnTo>
                            <a:pt x="12982" y="227"/>
                          </a:lnTo>
                          <a:lnTo>
                            <a:pt x="13430" y="227"/>
                          </a:lnTo>
                          <a:lnTo>
                            <a:pt x="14661" y="455"/>
                          </a:lnTo>
                          <a:lnTo>
                            <a:pt x="16340" y="682"/>
                          </a:lnTo>
                          <a:lnTo>
                            <a:pt x="18242" y="1137"/>
                          </a:lnTo>
                          <a:lnTo>
                            <a:pt x="19865" y="1364"/>
                          </a:lnTo>
                          <a:lnTo>
                            <a:pt x="21152" y="1592"/>
                          </a:lnTo>
                          <a:lnTo>
                            <a:pt x="21600" y="1592"/>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sp>
                  <p:nvSpPr>
                    <p:cNvPr id="279" name="Freeform 14"/>
                    <p:cNvSpPr/>
                    <p:nvPr/>
                  </p:nvSpPr>
                  <p:spPr>
                    <a:xfrm>
                      <a:off x="169862" y="11112"/>
                      <a:ext cx="569913" cy="287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787" y="0"/>
                          </a:moveTo>
                          <a:lnTo>
                            <a:pt x="18050" y="597"/>
                          </a:lnTo>
                          <a:lnTo>
                            <a:pt x="20336" y="1671"/>
                          </a:lnTo>
                          <a:lnTo>
                            <a:pt x="21600" y="2267"/>
                          </a:lnTo>
                          <a:lnTo>
                            <a:pt x="20276" y="2387"/>
                          </a:lnTo>
                          <a:lnTo>
                            <a:pt x="19013" y="2506"/>
                          </a:lnTo>
                          <a:lnTo>
                            <a:pt x="17749" y="2745"/>
                          </a:lnTo>
                          <a:lnTo>
                            <a:pt x="15343" y="3699"/>
                          </a:lnTo>
                          <a:lnTo>
                            <a:pt x="14199" y="4296"/>
                          </a:lnTo>
                          <a:lnTo>
                            <a:pt x="11913" y="5728"/>
                          </a:lnTo>
                          <a:lnTo>
                            <a:pt x="10830" y="6564"/>
                          </a:lnTo>
                          <a:lnTo>
                            <a:pt x="9807" y="7518"/>
                          </a:lnTo>
                          <a:lnTo>
                            <a:pt x="8724" y="8592"/>
                          </a:lnTo>
                          <a:lnTo>
                            <a:pt x="6799" y="10740"/>
                          </a:lnTo>
                          <a:lnTo>
                            <a:pt x="5836" y="11934"/>
                          </a:lnTo>
                          <a:lnTo>
                            <a:pt x="4874" y="13246"/>
                          </a:lnTo>
                          <a:lnTo>
                            <a:pt x="3189" y="15872"/>
                          </a:lnTo>
                          <a:lnTo>
                            <a:pt x="1504" y="18736"/>
                          </a:lnTo>
                          <a:lnTo>
                            <a:pt x="782" y="20168"/>
                          </a:lnTo>
                          <a:lnTo>
                            <a:pt x="0" y="21600"/>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grpSp>
              <p:grpSp>
                <p:nvGrpSpPr>
                  <p:cNvPr id="332" name="Group 15"/>
                  <p:cNvGrpSpPr/>
                  <p:nvPr/>
                </p:nvGrpSpPr>
                <p:grpSpPr>
                  <a:xfrm>
                    <a:off x="0" y="3175"/>
                    <a:ext cx="7740650" cy="2824163"/>
                    <a:chOff x="0" y="0"/>
                    <a:chExt cx="7740650" cy="2824162"/>
                  </a:xfrm>
                </p:grpSpPr>
                <p:grpSp>
                  <p:nvGrpSpPr>
                    <p:cNvPr id="285" name="Group 16"/>
                    <p:cNvGrpSpPr/>
                    <p:nvPr/>
                  </p:nvGrpSpPr>
                  <p:grpSpPr>
                    <a:xfrm>
                      <a:off x="0" y="1176337"/>
                      <a:ext cx="1427163" cy="1617663"/>
                      <a:chOff x="0" y="0"/>
                      <a:chExt cx="1427162" cy="1617662"/>
                    </a:xfrm>
                  </p:grpSpPr>
                  <p:grpSp>
                    <p:nvGrpSpPr>
                      <p:cNvPr id="283" name="Group 17"/>
                      <p:cNvGrpSpPr/>
                      <p:nvPr/>
                    </p:nvGrpSpPr>
                    <p:grpSpPr>
                      <a:xfrm>
                        <a:off x="0" y="0"/>
                        <a:ext cx="1420813" cy="1609725"/>
                        <a:chOff x="0" y="0"/>
                        <a:chExt cx="1420812" cy="1609725"/>
                      </a:xfrm>
                    </p:grpSpPr>
                    <p:sp>
                      <p:nvSpPr>
                        <p:cNvPr id="281" name="Freeform 18"/>
                        <p:cNvSpPr/>
                        <p:nvPr/>
                      </p:nvSpPr>
                      <p:spPr>
                        <a:xfrm>
                          <a:off x="0" y="152400"/>
                          <a:ext cx="1395413" cy="14573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46" y="541"/>
                              </a:lnTo>
                              <a:lnTo>
                                <a:pt x="541" y="1082"/>
                              </a:lnTo>
                              <a:lnTo>
                                <a:pt x="811" y="1624"/>
                              </a:lnTo>
                              <a:lnTo>
                                <a:pt x="1106" y="2188"/>
                              </a:lnTo>
                              <a:lnTo>
                                <a:pt x="1376" y="2753"/>
                              </a:lnTo>
                              <a:lnTo>
                                <a:pt x="1671" y="3341"/>
                              </a:lnTo>
                              <a:lnTo>
                                <a:pt x="1966" y="3882"/>
                              </a:lnTo>
                              <a:lnTo>
                                <a:pt x="2236" y="4471"/>
                              </a:lnTo>
                              <a:lnTo>
                                <a:pt x="2531" y="5035"/>
                              </a:lnTo>
                              <a:lnTo>
                                <a:pt x="2801" y="5600"/>
                              </a:lnTo>
                              <a:lnTo>
                                <a:pt x="3096" y="6141"/>
                              </a:lnTo>
                              <a:lnTo>
                                <a:pt x="3391" y="6706"/>
                              </a:lnTo>
                              <a:lnTo>
                                <a:pt x="3661" y="7247"/>
                              </a:lnTo>
                              <a:lnTo>
                                <a:pt x="3907" y="7765"/>
                              </a:lnTo>
                              <a:lnTo>
                                <a:pt x="4202" y="8259"/>
                              </a:lnTo>
                              <a:lnTo>
                                <a:pt x="4448" y="8776"/>
                              </a:lnTo>
                              <a:lnTo>
                                <a:pt x="4694" y="9247"/>
                              </a:lnTo>
                              <a:lnTo>
                                <a:pt x="4915" y="9718"/>
                              </a:lnTo>
                              <a:lnTo>
                                <a:pt x="5136" y="10165"/>
                              </a:lnTo>
                              <a:lnTo>
                                <a:pt x="5357" y="10588"/>
                              </a:lnTo>
                              <a:lnTo>
                                <a:pt x="5578" y="10988"/>
                              </a:lnTo>
                              <a:lnTo>
                                <a:pt x="5775" y="11365"/>
                              </a:lnTo>
                              <a:lnTo>
                                <a:pt x="5947" y="11718"/>
                              </a:lnTo>
                              <a:lnTo>
                                <a:pt x="6242" y="12329"/>
                              </a:lnTo>
                              <a:lnTo>
                                <a:pt x="6389" y="12588"/>
                              </a:lnTo>
                              <a:lnTo>
                                <a:pt x="6487" y="12800"/>
                              </a:lnTo>
                              <a:lnTo>
                                <a:pt x="6659" y="13129"/>
                              </a:lnTo>
                              <a:lnTo>
                                <a:pt x="6733" y="13224"/>
                              </a:lnTo>
                              <a:lnTo>
                                <a:pt x="6758" y="13294"/>
                              </a:lnTo>
                              <a:lnTo>
                                <a:pt x="6758" y="13318"/>
                              </a:lnTo>
                              <a:lnTo>
                                <a:pt x="7003" y="13788"/>
                              </a:lnTo>
                              <a:lnTo>
                                <a:pt x="7274" y="14235"/>
                              </a:lnTo>
                              <a:lnTo>
                                <a:pt x="7519" y="14682"/>
                              </a:lnTo>
                              <a:lnTo>
                                <a:pt x="7790" y="15129"/>
                              </a:lnTo>
                              <a:lnTo>
                                <a:pt x="8060" y="15529"/>
                              </a:lnTo>
                              <a:lnTo>
                                <a:pt x="8355" y="15953"/>
                              </a:lnTo>
                              <a:lnTo>
                                <a:pt x="8625" y="16353"/>
                              </a:lnTo>
                              <a:lnTo>
                                <a:pt x="8920" y="16753"/>
                              </a:lnTo>
                              <a:lnTo>
                                <a:pt x="9240" y="17129"/>
                              </a:lnTo>
                              <a:lnTo>
                                <a:pt x="9559" y="17482"/>
                              </a:lnTo>
                              <a:lnTo>
                                <a:pt x="9854" y="17835"/>
                              </a:lnTo>
                              <a:lnTo>
                                <a:pt x="10173" y="18188"/>
                              </a:lnTo>
                              <a:lnTo>
                                <a:pt x="10837" y="18824"/>
                              </a:lnTo>
                              <a:lnTo>
                                <a:pt x="11156" y="19106"/>
                              </a:lnTo>
                              <a:lnTo>
                                <a:pt x="11500" y="19412"/>
                              </a:lnTo>
                              <a:lnTo>
                                <a:pt x="11869" y="19671"/>
                              </a:lnTo>
                              <a:lnTo>
                                <a:pt x="12213" y="19929"/>
                              </a:lnTo>
                              <a:lnTo>
                                <a:pt x="12557" y="20165"/>
                              </a:lnTo>
                              <a:lnTo>
                                <a:pt x="12926" y="20376"/>
                              </a:lnTo>
                              <a:lnTo>
                                <a:pt x="13270" y="20588"/>
                              </a:lnTo>
                              <a:lnTo>
                                <a:pt x="13638" y="20776"/>
                              </a:lnTo>
                              <a:lnTo>
                                <a:pt x="14007" y="20941"/>
                              </a:lnTo>
                              <a:lnTo>
                                <a:pt x="14744" y="21224"/>
                              </a:lnTo>
                              <a:lnTo>
                                <a:pt x="15113" y="21341"/>
                              </a:lnTo>
                              <a:lnTo>
                                <a:pt x="15506" y="21435"/>
                              </a:lnTo>
                              <a:lnTo>
                                <a:pt x="15874" y="21506"/>
                              </a:lnTo>
                              <a:lnTo>
                                <a:pt x="16268" y="21553"/>
                              </a:lnTo>
                              <a:lnTo>
                                <a:pt x="16636" y="21600"/>
                              </a:lnTo>
                              <a:lnTo>
                                <a:pt x="17398" y="21600"/>
                              </a:lnTo>
                              <a:lnTo>
                                <a:pt x="17791" y="21576"/>
                              </a:lnTo>
                              <a:lnTo>
                                <a:pt x="21600" y="21576"/>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sp>
                      <p:nvSpPr>
                        <p:cNvPr id="282" name="Freeform 19"/>
                        <p:cNvSpPr/>
                        <p:nvPr/>
                      </p:nvSpPr>
                      <p:spPr>
                        <a:xfrm>
                          <a:off x="222250" y="0"/>
                          <a:ext cx="1198563" cy="1608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142" y="21600"/>
                              </a:moveTo>
                              <a:lnTo>
                                <a:pt x="21600" y="21600"/>
                              </a:lnTo>
                              <a:lnTo>
                                <a:pt x="20913" y="21515"/>
                              </a:lnTo>
                              <a:lnTo>
                                <a:pt x="20227" y="21408"/>
                              </a:lnTo>
                              <a:lnTo>
                                <a:pt x="19569" y="21280"/>
                              </a:lnTo>
                              <a:lnTo>
                                <a:pt x="18310" y="20939"/>
                              </a:lnTo>
                              <a:lnTo>
                                <a:pt x="17709" y="20747"/>
                              </a:lnTo>
                              <a:lnTo>
                                <a:pt x="17108" y="20513"/>
                              </a:lnTo>
                              <a:lnTo>
                                <a:pt x="16565" y="20278"/>
                              </a:lnTo>
                              <a:lnTo>
                                <a:pt x="15993" y="20022"/>
                              </a:lnTo>
                              <a:lnTo>
                                <a:pt x="15449" y="19766"/>
                              </a:lnTo>
                              <a:lnTo>
                                <a:pt x="14934" y="19489"/>
                              </a:lnTo>
                              <a:lnTo>
                                <a:pt x="14419" y="19191"/>
                              </a:lnTo>
                              <a:lnTo>
                                <a:pt x="13961" y="18892"/>
                              </a:lnTo>
                              <a:lnTo>
                                <a:pt x="13475" y="18572"/>
                              </a:lnTo>
                              <a:lnTo>
                                <a:pt x="13017" y="18252"/>
                              </a:lnTo>
                              <a:lnTo>
                                <a:pt x="12588" y="17932"/>
                              </a:lnTo>
                              <a:lnTo>
                                <a:pt x="12159" y="17591"/>
                              </a:lnTo>
                              <a:lnTo>
                                <a:pt x="11758" y="17250"/>
                              </a:lnTo>
                              <a:lnTo>
                                <a:pt x="11015" y="16568"/>
                              </a:lnTo>
                              <a:lnTo>
                                <a:pt x="10643" y="16205"/>
                              </a:lnTo>
                              <a:lnTo>
                                <a:pt x="10299" y="15864"/>
                              </a:lnTo>
                              <a:lnTo>
                                <a:pt x="9670" y="15182"/>
                              </a:lnTo>
                              <a:lnTo>
                                <a:pt x="9384" y="14862"/>
                              </a:lnTo>
                              <a:lnTo>
                                <a:pt x="9098" y="14521"/>
                              </a:lnTo>
                              <a:lnTo>
                                <a:pt x="8583" y="13881"/>
                              </a:lnTo>
                              <a:lnTo>
                                <a:pt x="8354" y="13583"/>
                              </a:lnTo>
                              <a:lnTo>
                                <a:pt x="8154" y="13305"/>
                              </a:lnTo>
                              <a:lnTo>
                                <a:pt x="7925" y="13007"/>
                              </a:lnTo>
                              <a:lnTo>
                                <a:pt x="7581" y="12495"/>
                              </a:lnTo>
                              <a:lnTo>
                                <a:pt x="7438" y="12261"/>
                              </a:lnTo>
                              <a:lnTo>
                                <a:pt x="7295" y="12047"/>
                              </a:lnTo>
                              <a:lnTo>
                                <a:pt x="7181" y="11834"/>
                              </a:lnTo>
                              <a:lnTo>
                                <a:pt x="7066" y="11664"/>
                              </a:lnTo>
                              <a:lnTo>
                                <a:pt x="6952" y="11514"/>
                              </a:lnTo>
                              <a:lnTo>
                                <a:pt x="6866" y="11365"/>
                              </a:lnTo>
                              <a:lnTo>
                                <a:pt x="6809" y="11258"/>
                              </a:lnTo>
                              <a:lnTo>
                                <a:pt x="6695" y="11088"/>
                              </a:lnTo>
                              <a:lnTo>
                                <a:pt x="6666" y="11003"/>
                              </a:lnTo>
                              <a:lnTo>
                                <a:pt x="6323" y="10491"/>
                              </a:lnTo>
                              <a:lnTo>
                                <a:pt x="6180" y="10235"/>
                              </a:lnTo>
                              <a:lnTo>
                                <a:pt x="6008" y="9936"/>
                              </a:lnTo>
                              <a:lnTo>
                                <a:pt x="5808" y="9595"/>
                              </a:lnTo>
                              <a:lnTo>
                                <a:pt x="5579" y="9254"/>
                              </a:lnTo>
                              <a:lnTo>
                                <a:pt x="5350" y="8849"/>
                              </a:lnTo>
                              <a:lnTo>
                                <a:pt x="5092" y="8444"/>
                              </a:lnTo>
                              <a:lnTo>
                                <a:pt x="4806" y="7996"/>
                              </a:lnTo>
                              <a:lnTo>
                                <a:pt x="4549" y="7548"/>
                              </a:lnTo>
                              <a:lnTo>
                                <a:pt x="3977" y="6567"/>
                              </a:lnTo>
                              <a:lnTo>
                                <a:pt x="3662" y="6077"/>
                              </a:lnTo>
                              <a:lnTo>
                                <a:pt x="3033" y="5054"/>
                              </a:lnTo>
                              <a:lnTo>
                                <a:pt x="2746" y="4542"/>
                              </a:lnTo>
                              <a:lnTo>
                                <a:pt x="2117" y="3518"/>
                              </a:lnTo>
                              <a:lnTo>
                                <a:pt x="1802" y="3028"/>
                              </a:lnTo>
                              <a:lnTo>
                                <a:pt x="1516" y="2537"/>
                              </a:lnTo>
                              <a:lnTo>
                                <a:pt x="1230" y="2068"/>
                              </a:lnTo>
                              <a:lnTo>
                                <a:pt x="973" y="1621"/>
                              </a:lnTo>
                              <a:lnTo>
                                <a:pt x="687" y="1173"/>
                              </a:lnTo>
                              <a:lnTo>
                                <a:pt x="229" y="362"/>
                              </a:lnTo>
                              <a:lnTo>
                                <a:pt x="0" y="0"/>
                              </a:lnTo>
                            </a:path>
                          </a:pathLst>
                        </a:custGeom>
                        <a:noFill/>
                        <a:ln w="12700" cap="flat">
                          <a:solidFill>
                            <a:schemeClr val="accent1"/>
                          </a:solidFill>
                          <a:prstDash val="solid"/>
                          <a:round/>
                        </a:ln>
                        <a:effectLst/>
                      </p:spPr>
                      <p:txBody>
                        <a:bodyPr wrap="square" lIns="45719" tIns="45719" rIns="45719" bIns="45719" numCol="1" anchor="t">
                          <a:noAutofit/>
                        </a:bodyPr>
                        <a:lstStyle/>
                        <a:p>
                          <a:pPr/>
                        </a:p>
                      </p:txBody>
                    </p:sp>
                  </p:grpSp>
                  <p:sp>
                    <p:nvSpPr>
                      <p:cNvPr id="284" name="Freeform 20"/>
                      <p:cNvSpPr/>
                      <p:nvPr/>
                    </p:nvSpPr>
                    <p:spPr>
                      <a:xfrm>
                        <a:off x="6350" y="6350"/>
                        <a:ext cx="1420813" cy="1611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43"/>
                            </a:moveTo>
                            <a:lnTo>
                              <a:pt x="241" y="2532"/>
                            </a:lnTo>
                            <a:lnTo>
                              <a:pt x="531" y="3022"/>
                            </a:lnTo>
                            <a:lnTo>
                              <a:pt x="796" y="3511"/>
                            </a:lnTo>
                            <a:lnTo>
                              <a:pt x="1086" y="4022"/>
                            </a:lnTo>
                            <a:lnTo>
                              <a:pt x="1352" y="4533"/>
                            </a:lnTo>
                            <a:lnTo>
                              <a:pt x="1641" y="5065"/>
                            </a:lnTo>
                            <a:lnTo>
                              <a:pt x="1931" y="5554"/>
                            </a:lnTo>
                            <a:lnTo>
                              <a:pt x="2196" y="6086"/>
                            </a:lnTo>
                            <a:lnTo>
                              <a:pt x="2486" y="6597"/>
                            </a:lnTo>
                            <a:lnTo>
                              <a:pt x="2751" y="7108"/>
                            </a:lnTo>
                            <a:lnTo>
                              <a:pt x="3041" y="7597"/>
                            </a:lnTo>
                            <a:lnTo>
                              <a:pt x="3331" y="8108"/>
                            </a:lnTo>
                            <a:lnTo>
                              <a:pt x="3596" y="8597"/>
                            </a:lnTo>
                            <a:lnTo>
                              <a:pt x="3837" y="9066"/>
                            </a:lnTo>
                            <a:lnTo>
                              <a:pt x="4127" y="9513"/>
                            </a:lnTo>
                            <a:lnTo>
                              <a:pt x="4368" y="9981"/>
                            </a:lnTo>
                            <a:lnTo>
                              <a:pt x="4610" y="10406"/>
                            </a:lnTo>
                            <a:lnTo>
                              <a:pt x="4827" y="10832"/>
                            </a:lnTo>
                            <a:lnTo>
                              <a:pt x="5044" y="11236"/>
                            </a:lnTo>
                            <a:lnTo>
                              <a:pt x="5285" y="11619"/>
                            </a:lnTo>
                            <a:lnTo>
                              <a:pt x="5478" y="11981"/>
                            </a:lnTo>
                            <a:lnTo>
                              <a:pt x="5672" y="12322"/>
                            </a:lnTo>
                            <a:lnTo>
                              <a:pt x="5840" y="12641"/>
                            </a:lnTo>
                            <a:lnTo>
                              <a:pt x="6130" y="13194"/>
                            </a:lnTo>
                            <a:lnTo>
                              <a:pt x="6275" y="13428"/>
                            </a:lnTo>
                            <a:lnTo>
                              <a:pt x="6371" y="13620"/>
                            </a:lnTo>
                            <a:lnTo>
                              <a:pt x="6540" y="13918"/>
                            </a:lnTo>
                            <a:lnTo>
                              <a:pt x="6613" y="14003"/>
                            </a:lnTo>
                            <a:lnTo>
                              <a:pt x="6637" y="14067"/>
                            </a:lnTo>
                            <a:lnTo>
                              <a:pt x="6637" y="14088"/>
                            </a:lnTo>
                            <a:lnTo>
                              <a:pt x="6878" y="14513"/>
                            </a:lnTo>
                            <a:lnTo>
                              <a:pt x="7144" y="14918"/>
                            </a:lnTo>
                            <a:lnTo>
                              <a:pt x="7385" y="15322"/>
                            </a:lnTo>
                            <a:lnTo>
                              <a:pt x="7651" y="15727"/>
                            </a:lnTo>
                            <a:lnTo>
                              <a:pt x="7916" y="16088"/>
                            </a:lnTo>
                            <a:lnTo>
                              <a:pt x="8206" y="16471"/>
                            </a:lnTo>
                            <a:lnTo>
                              <a:pt x="8471" y="16833"/>
                            </a:lnTo>
                            <a:lnTo>
                              <a:pt x="8761" y="17195"/>
                            </a:lnTo>
                            <a:lnTo>
                              <a:pt x="9074" y="17535"/>
                            </a:lnTo>
                            <a:lnTo>
                              <a:pt x="9388" y="17855"/>
                            </a:lnTo>
                            <a:lnTo>
                              <a:pt x="9678" y="18174"/>
                            </a:lnTo>
                            <a:lnTo>
                              <a:pt x="9992" y="18493"/>
                            </a:lnTo>
                            <a:lnTo>
                              <a:pt x="10643" y="19068"/>
                            </a:lnTo>
                            <a:lnTo>
                              <a:pt x="10957" y="19323"/>
                            </a:lnTo>
                            <a:lnTo>
                              <a:pt x="11319" y="19600"/>
                            </a:lnTo>
                            <a:lnTo>
                              <a:pt x="11995" y="20068"/>
                            </a:lnTo>
                            <a:lnTo>
                              <a:pt x="12333" y="20281"/>
                            </a:lnTo>
                            <a:lnTo>
                              <a:pt x="12695" y="20472"/>
                            </a:lnTo>
                            <a:lnTo>
                              <a:pt x="13032" y="20664"/>
                            </a:lnTo>
                            <a:lnTo>
                              <a:pt x="13394" y="20834"/>
                            </a:lnTo>
                            <a:lnTo>
                              <a:pt x="13756" y="20983"/>
                            </a:lnTo>
                            <a:lnTo>
                              <a:pt x="14480" y="21238"/>
                            </a:lnTo>
                            <a:lnTo>
                              <a:pt x="14867" y="21345"/>
                            </a:lnTo>
                            <a:lnTo>
                              <a:pt x="15229" y="21430"/>
                            </a:lnTo>
                            <a:lnTo>
                              <a:pt x="15591" y="21494"/>
                            </a:lnTo>
                            <a:lnTo>
                              <a:pt x="15977" y="21536"/>
                            </a:lnTo>
                            <a:lnTo>
                              <a:pt x="16339" y="21579"/>
                            </a:lnTo>
                            <a:lnTo>
                              <a:pt x="16725" y="21600"/>
                            </a:lnTo>
                            <a:lnTo>
                              <a:pt x="17087" y="21600"/>
                            </a:lnTo>
                            <a:lnTo>
                              <a:pt x="17473" y="21579"/>
                            </a:lnTo>
                            <a:lnTo>
                              <a:pt x="21600" y="21579"/>
                            </a:lnTo>
                            <a:lnTo>
                              <a:pt x="20442" y="21366"/>
                            </a:lnTo>
                            <a:lnTo>
                              <a:pt x="19886" y="21238"/>
                            </a:lnTo>
                            <a:lnTo>
                              <a:pt x="18825" y="20898"/>
                            </a:lnTo>
                            <a:lnTo>
                              <a:pt x="18318" y="20706"/>
                            </a:lnTo>
                            <a:lnTo>
                              <a:pt x="17811" y="20472"/>
                            </a:lnTo>
                            <a:lnTo>
                              <a:pt x="17352" y="20238"/>
                            </a:lnTo>
                            <a:lnTo>
                              <a:pt x="16870" y="19983"/>
                            </a:lnTo>
                            <a:lnTo>
                              <a:pt x="16411" y="19727"/>
                            </a:lnTo>
                            <a:lnTo>
                              <a:pt x="15977" y="19451"/>
                            </a:lnTo>
                            <a:lnTo>
                              <a:pt x="15542" y="19153"/>
                            </a:lnTo>
                            <a:lnTo>
                              <a:pt x="15156" y="18855"/>
                            </a:lnTo>
                            <a:lnTo>
                              <a:pt x="14746" y="18536"/>
                            </a:lnTo>
                            <a:lnTo>
                              <a:pt x="14360" y="18216"/>
                            </a:lnTo>
                            <a:lnTo>
                              <a:pt x="13998" y="17897"/>
                            </a:lnTo>
                            <a:lnTo>
                              <a:pt x="13636" y="17557"/>
                            </a:lnTo>
                            <a:lnTo>
                              <a:pt x="13298" y="17216"/>
                            </a:lnTo>
                            <a:lnTo>
                              <a:pt x="12670" y="16535"/>
                            </a:lnTo>
                            <a:lnTo>
                              <a:pt x="12357" y="16173"/>
                            </a:lnTo>
                            <a:lnTo>
                              <a:pt x="12067" y="15833"/>
                            </a:lnTo>
                            <a:lnTo>
                              <a:pt x="11536" y="15152"/>
                            </a:lnTo>
                            <a:lnTo>
                              <a:pt x="11295" y="14833"/>
                            </a:lnTo>
                            <a:lnTo>
                              <a:pt x="11053" y="14492"/>
                            </a:lnTo>
                            <a:lnTo>
                              <a:pt x="10619" y="13854"/>
                            </a:lnTo>
                            <a:lnTo>
                              <a:pt x="10426" y="13556"/>
                            </a:lnTo>
                            <a:lnTo>
                              <a:pt x="10257" y="13279"/>
                            </a:lnTo>
                            <a:lnTo>
                              <a:pt x="10088" y="12981"/>
                            </a:lnTo>
                            <a:lnTo>
                              <a:pt x="9919" y="12726"/>
                            </a:lnTo>
                            <a:lnTo>
                              <a:pt x="9774" y="12471"/>
                            </a:lnTo>
                            <a:lnTo>
                              <a:pt x="9654" y="12236"/>
                            </a:lnTo>
                            <a:lnTo>
                              <a:pt x="9533" y="12024"/>
                            </a:lnTo>
                            <a:lnTo>
                              <a:pt x="9436" y="11811"/>
                            </a:lnTo>
                            <a:lnTo>
                              <a:pt x="9340" y="11641"/>
                            </a:lnTo>
                            <a:lnTo>
                              <a:pt x="9243" y="11492"/>
                            </a:lnTo>
                            <a:lnTo>
                              <a:pt x="9171" y="11343"/>
                            </a:lnTo>
                            <a:lnTo>
                              <a:pt x="9123" y="11236"/>
                            </a:lnTo>
                            <a:lnTo>
                              <a:pt x="9026" y="11066"/>
                            </a:lnTo>
                            <a:lnTo>
                              <a:pt x="9002" y="11002"/>
                            </a:lnTo>
                            <a:lnTo>
                              <a:pt x="8930" y="10853"/>
                            </a:lnTo>
                            <a:lnTo>
                              <a:pt x="8712" y="10470"/>
                            </a:lnTo>
                            <a:lnTo>
                              <a:pt x="8592" y="10215"/>
                            </a:lnTo>
                            <a:lnTo>
                              <a:pt x="8447" y="9917"/>
                            </a:lnTo>
                            <a:lnTo>
                              <a:pt x="8278" y="9576"/>
                            </a:lnTo>
                            <a:lnTo>
                              <a:pt x="8085" y="9236"/>
                            </a:lnTo>
                            <a:lnTo>
                              <a:pt x="7892" y="8832"/>
                            </a:lnTo>
                            <a:lnTo>
                              <a:pt x="7675" y="8427"/>
                            </a:lnTo>
                            <a:lnTo>
                              <a:pt x="7433" y="7980"/>
                            </a:lnTo>
                            <a:lnTo>
                              <a:pt x="7216" y="7533"/>
                            </a:lnTo>
                            <a:lnTo>
                              <a:pt x="6733" y="6554"/>
                            </a:lnTo>
                            <a:lnTo>
                              <a:pt x="6468" y="6065"/>
                            </a:lnTo>
                            <a:lnTo>
                              <a:pt x="5937" y="5044"/>
                            </a:lnTo>
                            <a:lnTo>
                              <a:pt x="5696" y="4533"/>
                            </a:lnTo>
                            <a:lnTo>
                              <a:pt x="5165" y="3511"/>
                            </a:lnTo>
                            <a:lnTo>
                              <a:pt x="4899" y="3022"/>
                            </a:lnTo>
                            <a:lnTo>
                              <a:pt x="4658" y="2554"/>
                            </a:lnTo>
                            <a:lnTo>
                              <a:pt x="4417" y="2064"/>
                            </a:lnTo>
                            <a:lnTo>
                              <a:pt x="4199" y="1617"/>
                            </a:lnTo>
                            <a:lnTo>
                              <a:pt x="3958" y="1170"/>
                            </a:lnTo>
                            <a:lnTo>
                              <a:pt x="3765" y="766"/>
                            </a:lnTo>
                            <a:lnTo>
                              <a:pt x="3379" y="0"/>
                            </a:lnTo>
                            <a:lnTo>
                              <a:pt x="0" y="2043"/>
                            </a:lnTo>
                            <a:close/>
                          </a:path>
                        </a:pathLst>
                      </a:custGeom>
                      <a:solidFill>
                        <a:srgbClr val="4D94C3"/>
                      </a:solidFill>
                      <a:ln w="9525" cap="flat">
                        <a:solidFill>
                          <a:schemeClr val="accent1"/>
                        </a:solidFill>
                        <a:prstDash val="solid"/>
                        <a:round/>
                      </a:ln>
                      <a:effectLst/>
                    </p:spPr>
                    <p:txBody>
                      <a:bodyPr wrap="square" lIns="45719" tIns="45719" rIns="45719" bIns="45719" numCol="1" anchor="t">
                        <a:noAutofit/>
                      </a:bodyPr>
                      <a:lstStyle/>
                      <a:p>
                        <a:pPr/>
                      </a:p>
                    </p:txBody>
                  </p:sp>
                </p:grpSp>
                <p:sp>
                  <p:nvSpPr>
                    <p:cNvPr id="286" name="Freeform 21"/>
                    <p:cNvSpPr/>
                    <p:nvPr/>
                  </p:nvSpPr>
                  <p:spPr>
                    <a:xfrm>
                      <a:off x="209550" y="61912"/>
                      <a:ext cx="196850" cy="538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18924"/>
                          </a:lnTo>
                          <a:lnTo>
                            <a:pt x="21600" y="21600"/>
                          </a:lnTo>
                          <a:lnTo>
                            <a:pt x="21600" y="127"/>
                          </a:lnTo>
                          <a:lnTo>
                            <a:pt x="18116" y="0"/>
                          </a:lnTo>
                          <a:lnTo>
                            <a:pt x="14284" y="191"/>
                          </a:lnTo>
                          <a:lnTo>
                            <a:pt x="10277" y="573"/>
                          </a:lnTo>
                          <a:lnTo>
                            <a:pt x="6271" y="1147"/>
                          </a:lnTo>
                          <a:lnTo>
                            <a:pt x="2787" y="1657"/>
                          </a:lnTo>
                          <a:lnTo>
                            <a:pt x="0" y="2103"/>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87" name="Freeform 22"/>
                    <p:cNvSpPr/>
                    <p:nvPr/>
                  </p:nvSpPr>
                  <p:spPr>
                    <a:xfrm>
                      <a:off x="209550" y="528637"/>
                      <a:ext cx="196850" cy="1458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7"/>
                          </a:moveTo>
                          <a:lnTo>
                            <a:pt x="10800" y="0"/>
                          </a:lnTo>
                          <a:lnTo>
                            <a:pt x="21600" y="987"/>
                          </a:lnTo>
                          <a:lnTo>
                            <a:pt x="21600" y="21600"/>
                          </a:lnTo>
                          <a:lnTo>
                            <a:pt x="19684" y="21106"/>
                          </a:lnTo>
                          <a:lnTo>
                            <a:pt x="17942" y="20589"/>
                          </a:lnTo>
                          <a:lnTo>
                            <a:pt x="16374" y="20072"/>
                          </a:lnTo>
                          <a:lnTo>
                            <a:pt x="14632" y="19579"/>
                          </a:lnTo>
                          <a:lnTo>
                            <a:pt x="13065" y="19038"/>
                          </a:lnTo>
                          <a:lnTo>
                            <a:pt x="11497" y="18545"/>
                          </a:lnTo>
                          <a:lnTo>
                            <a:pt x="10103" y="18027"/>
                          </a:lnTo>
                          <a:lnTo>
                            <a:pt x="8710" y="17534"/>
                          </a:lnTo>
                          <a:lnTo>
                            <a:pt x="7490" y="17064"/>
                          </a:lnTo>
                          <a:lnTo>
                            <a:pt x="6097" y="16594"/>
                          </a:lnTo>
                          <a:lnTo>
                            <a:pt x="4877" y="16171"/>
                          </a:lnTo>
                          <a:lnTo>
                            <a:pt x="3832" y="15748"/>
                          </a:lnTo>
                          <a:lnTo>
                            <a:pt x="2787" y="15371"/>
                          </a:lnTo>
                          <a:lnTo>
                            <a:pt x="1742" y="15042"/>
                          </a:lnTo>
                          <a:lnTo>
                            <a:pt x="871" y="14713"/>
                          </a:lnTo>
                          <a:lnTo>
                            <a:pt x="0" y="14431"/>
                          </a:lnTo>
                          <a:lnTo>
                            <a:pt x="0" y="987"/>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88" name="Freeform 23"/>
                    <p:cNvSpPr/>
                    <p:nvPr/>
                  </p:nvSpPr>
                  <p:spPr>
                    <a:xfrm>
                      <a:off x="7315200" y="2228850"/>
                      <a:ext cx="196850" cy="577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552"/>
                          </a:moveTo>
                          <a:lnTo>
                            <a:pt x="20032" y="1305"/>
                          </a:lnTo>
                          <a:lnTo>
                            <a:pt x="16200" y="356"/>
                          </a:lnTo>
                          <a:lnTo>
                            <a:pt x="10800" y="0"/>
                          </a:lnTo>
                          <a:lnTo>
                            <a:pt x="5226" y="356"/>
                          </a:lnTo>
                          <a:lnTo>
                            <a:pt x="1394" y="1305"/>
                          </a:lnTo>
                          <a:lnTo>
                            <a:pt x="0" y="2552"/>
                          </a:lnTo>
                          <a:lnTo>
                            <a:pt x="0" y="21600"/>
                          </a:lnTo>
                          <a:lnTo>
                            <a:pt x="348" y="21600"/>
                          </a:lnTo>
                          <a:lnTo>
                            <a:pt x="1916" y="21541"/>
                          </a:lnTo>
                          <a:lnTo>
                            <a:pt x="3832" y="21303"/>
                          </a:lnTo>
                          <a:lnTo>
                            <a:pt x="6445" y="20947"/>
                          </a:lnTo>
                          <a:lnTo>
                            <a:pt x="9406" y="20413"/>
                          </a:lnTo>
                          <a:lnTo>
                            <a:pt x="12542" y="19642"/>
                          </a:lnTo>
                          <a:lnTo>
                            <a:pt x="15677" y="18574"/>
                          </a:lnTo>
                          <a:lnTo>
                            <a:pt x="18813" y="17090"/>
                          </a:lnTo>
                          <a:lnTo>
                            <a:pt x="21600" y="15310"/>
                          </a:lnTo>
                          <a:lnTo>
                            <a:pt x="21600" y="2552"/>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89" name="Freeform 24"/>
                    <p:cNvSpPr/>
                    <p:nvPr/>
                  </p:nvSpPr>
                  <p:spPr>
                    <a:xfrm>
                      <a:off x="2451100" y="2079625"/>
                      <a:ext cx="198438" cy="592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58"/>
                          </a:lnTo>
                          <a:lnTo>
                            <a:pt x="20045" y="1274"/>
                          </a:lnTo>
                          <a:lnTo>
                            <a:pt x="16243" y="2143"/>
                          </a:lnTo>
                          <a:lnTo>
                            <a:pt x="10714" y="2490"/>
                          </a:lnTo>
                          <a:lnTo>
                            <a:pt x="5357" y="2143"/>
                          </a:lnTo>
                          <a:lnTo>
                            <a:pt x="1555" y="1274"/>
                          </a:lnTo>
                          <a:lnTo>
                            <a:pt x="0" y="0"/>
                          </a:lnTo>
                          <a:lnTo>
                            <a:pt x="0" y="21600"/>
                          </a:lnTo>
                          <a:lnTo>
                            <a:pt x="2160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0" name="Freeform 25"/>
                    <p:cNvSpPr/>
                    <p:nvPr/>
                  </p:nvSpPr>
                  <p:spPr>
                    <a:xfrm>
                      <a:off x="2740025" y="2073275"/>
                      <a:ext cx="196850" cy="598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64"/>
                          </a:lnTo>
                          <a:lnTo>
                            <a:pt x="10800" y="0"/>
                          </a:lnTo>
                          <a:lnTo>
                            <a:pt x="21600" y="2464"/>
                          </a:lnTo>
                          <a:lnTo>
                            <a:pt x="21600"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1" name="Freeform 26"/>
                    <p:cNvSpPr/>
                    <p:nvPr/>
                  </p:nvSpPr>
                  <p:spPr>
                    <a:xfrm>
                      <a:off x="3028950" y="2085975"/>
                      <a:ext cx="196850" cy="587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52"/>
                          </a:lnTo>
                          <a:lnTo>
                            <a:pt x="1394" y="1168"/>
                          </a:lnTo>
                          <a:lnTo>
                            <a:pt x="5226" y="292"/>
                          </a:lnTo>
                          <a:lnTo>
                            <a:pt x="10800" y="0"/>
                          </a:lnTo>
                          <a:lnTo>
                            <a:pt x="16200" y="292"/>
                          </a:lnTo>
                          <a:lnTo>
                            <a:pt x="20206" y="1226"/>
                          </a:lnTo>
                          <a:lnTo>
                            <a:pt x="21600" y="2510"/>
                          </a:lnTo>
                          <a:lnTo>
                            <a:pt x="21600"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2" name="Freeform 27"/>
                    <p:cNvSpPr/>
                    <p:nvPr/>
                  </p:nvSpPr>
                  <p:spPr>
                    <a:xfrm>
                      <a:off x="3319462" y="2109787"/>
                      <a:ext cx="196851" cy="5619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10800" y="2563"/>
                          </a:lnTo>
                          <a:lnTo>
                            <a:pt x="21600" y="0"/>
                          </a:lnTo>
                          <a:lnTo>
                            <a:pt x="21600"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3" name="Freeform 28"/>
                    <p:cNvSpPr/>
                    <p:nvPr/>
                  </p:nvSpPr>
                  <p:spPr>
                    <a:xfrm>
                      <a:off x="3595687" y="2081212"/>
                      <a:ext cx="196851" cy="590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39"/>
                          </a:lnTo>
                          <a:lnTo>
                            <a:pt x="10800" y="0"/>
                          </a:lnTo>
                          <a:lnTo>
                            <a:pt x="21600" y="2439"/>
                          </a:lnTo>
                          <a:lnTo>
                            <a:pt x="21600"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4" name="Freeform 29"/>
                    <p:cNvSpPr/>
                    <p:nvPr/>
                  </p:nvSpPr>
                  <p:spPr>
                    <a:xfrm>
                      <a:off x="6440487" y="7937"/>
                      <a:ext cx="1296988" cy="1630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9076"/>
                          </a:moveTo>
                          <a:lnTo>
                            <a:pt x="21441" y="18761"/>
                          </a:lnTo>
                          <a:lnTo>
                            <a:pt x="21283" y="18424"/>
                          </a:lnTo>
                          <a:lnTo>
                            <a:pt x="21098" y="18067"/>
                          </a:lnTo>
                          <a:lnTo>
                            <a:pt x="20886" y="17667"/>
                          </a:lnTo>
                          <a:lnTo>
                            <a:pt x="20701" y="17246"/>
                          </a:lnTo>
                          <a:lnTo>
                            <a:pt x="20463" y="16826"/>
                          </a:lnTo>
                          <a:lnTo>
                            <a:pt x="20040" y="15942"/>
                          </a:lnTo>
                          <a:lnTo>
                            <a:pt x="19802" y="15480"/>
                          </a:lnTo>
                          <a:lnTo>
                            <a:pt x="19564" y="15038"/>
                          </a:lnTo>
                          <a:lnTo>
                            <a:pt x="19141" y="14155"/>
                          </a:lnTo>
                          <a:lnTo>
                            <a:pt x="18930" y="13734"/>
                          </a:lnTo>
                          <a:lnTo>
                            <a:pt x="18745" y="13334"/>
                          </a:lnTo>
                          <a:lnTo>
                            <a:pt x="18560" y="12956"/>
                          </a:lnTo>
                          <a:lnTo>
                            <a:pt x="18401" y="12619"/>
                          </a:lnTo>
                          <a:lnTo>
                            <a:pt x="18322" y="12409"/>
                          </a:lnTo>
                          <a:lnTo>
                            <a:pt x="18216" y="12178"/>
                          </a:lnTo>
                          <a:lnTo>
                            <a:pt x="18084" y="11946"/>
                          </a:lnTo>
                          <a:lnTo>
                            <a:pt x="17952" y="11694"/>
                          </a:lnTo>
                          <a:lnTo>
                            <a:pt x="17819" y="11420"/>
                          </a:lnTo>
                          <a:lnTo>
                            <a:pt x="17661" y="11147"/>
                          </a:lnTo>
                          <a:lnTo>
                            <a:pt x="17502" y="10853"/>
                          </a:lnTo>
                          <a:lnTo>
                            <a:pt x="17343" y="10537"/>
                          </a:lnTo>
                          <a:lnTo>
                            <a:pt x="17132" y="10222"/>
                          </a:lnTo>
                          <a:lnTo>
                            <a:pt x="16762" y="9549"/>
                          </a:lnTo>
                          <a:lnTo>
                            <a:pt x="16550" y="9191"/>
                          </a:lnTo>
                          <a:lnTo>
                            <a:pt x="16312" y="8855"/>
                          </a:lnTo>
                          <a:lnTo>
                            <a:pt x="16101" y="8497"/>
                          </a:lnTo>
                          <a:lnTo>
                            <a:pt x="15836" y="8118"/>
                          </a:lnTo>
                          <a:lnTo>
                            <a:pt x="15599" y="7761"/>
                          </a:lnTo>
                          <a:lnTo>
                            <a:pt x="15334" y="7382"/>
                          </a:lnTo>
                          <a:lnTo>
                            <a:pt x="15096" y="7004"/>
                          </a:lnTo>
                          <a:lnTo>
                            <a:pt x="14805" y="6625"/>
                          </a:lnTo>
                          <a:lnTo>
                            <a:pt x="14515" y="6268"/>
                          </a:lnTo>
                          <a:lnTo>
                            <a:pt x="14250" y="5889"/>
                          </a:lnTo>
                          <a:lnTo>
                            <a:pt x="13959" y="5510"/>
                          </a:lnTo>
                          <a:lnTo>
                            <a:pt x="13642" y="5153"/>
                          </a:lnTo>
                          <a:lnTo>
                            <a:pt x="13351" y="4774"/>
                          </a:lnTo>
                          <a:lnTo>
                            <a:pt x="13008" y="4438"/>
                          </a:lnTo>
                          <a:lnTo>
                            <a:pt x="12373" y="3723"/>
                          </a:lnTo>
                          <a:lnTo>
                            <a:pt x="12029" y="3407"/>
                          </a:lnTo>
                          <a:lnTo>
                            <a:pt x="11686" y="3071"/>
                          </a:lnTo>
                          <a:lnTo>
                            <a:pt x="11342" y="2755"/>
                          </a:lnTo>
                          <a:lnTo>
                            <a:pt x="10998" y="2461"/>
                          </a:lnTo>
                          <a:lnTo>
                            <a:pt x="10258" y="1872"/>
                          </a:lnTo>
                          <a:lnTo>
                            <a:pt x="9914" y="1619"/>
                          </a:lnTo>
                          <a:lnTo>
                            <a:pt x="9544" y="1367"/>
                          </a:lnTo>
                          <a:lnTo>
                            <a:pt x="9148" y="1157"/>
                          </a:lnTo>
                          <a:lnTo>
                            <a:pt x="8777" y="925"/>
                          </a:lnTo>
                          <a:lnTo>
                            <a:pt x="8381" y="736"/>
                          </a:lnTo>
                          <a:lnTo>
                            <a:pt x="7984" y="568"/>
                          </a:lnTo>
                          <a:lnTo>
                            <a:pt x="7614" y="421"/>
                          </a:lnTo>
                          <a:lnTo>
                            <a:pt x="6821" y="168"/>
                          </a:lnTo>
                          <a:lnTo>
                            <a:pt x="6398" y="84"/>
                          </a:lnTo>
                          <a:lnTo>
                            <a:pt x="5605" y="0"/>
                          </a:lnTo>
                          <a:lnTo>
                            <a:pt x="0" y="0"/>
                          </a:lnTo>
                          <a:lnTo>
                            <a:pt x="555" y="42"/>
                          </a:lnTo>
                          <a:lnTo>
                            <a:pt x="1058" y="105"/>
                          </a:lnTo>
                          <a:lnTo>
                            <a:pt x="1586" y="189"/>
                          </a:lnTo>
                          <a:lnTo>
                            <a:pt x="2115" y="294"/>
                          </a:lnTo>
                          <a:lnTo>
                            <a:pt x="2591" y="421"/>
                          </a:lnTo>
                          <a:lnTo>
                            <a:pt x="3093" y="568"/>
                          </a:lnTo>
                          <a:lnTo>
                            <a:pt x="3569" y="715"/>
                          </a:lnTo>
                          <a:lnTo>
                            <a:pt x="4019" y="904"/>
                          </a:lnTo>
                          <a:lnTo>
                            <a:pt x="4918" y="1325"/>
                          </a:lnTo>
                          <a:lnTo>
                            <a:pt x="5764" y="1788"/>
                          </a:lnTo>
                          <a:lnTo>
                            <a:pt x="6160" y="2040"/>
                          </a:lnTo>
                          <a:lnTo>
                            <a:pt x="6557" y="2314"/>
                          </a:lnTo>
                          <a:lnTo>
                            <a:pt x="6927" y="2566"/>
                          </a:lnTo>
                          <a:lnTo>
                            <a:pt x="7297" y="2860"/>
                          </a:lnTo>
                          <a:lnTo>
                            <a:pt x="8328" y="3744"/>
                          </a:lnTo>
                          <a:lnTo>
                            <a:pt x="8645" y="4038"/>
                          </a:lnTo>
                          <a:lnTo>
                            <a:pt x="9227" y="4669"/>
                          </a:lnTo>
                          <a:lnTo>
                            <a:pt x="9518" y="4964"/>
                          </a:lnTo>
                          <a:lnTo>
                            <a:pt x="9809" y="5300"/>
                          </a:lnTo>
                          <a:lnTo>
                            <a:pt x="10047" y="5595"/>
                          </a:lnTo>
                          <a:lnTo>
                            <a:pt x="10284" y="5910"/>
                          </a:lnTo>
                          <a:lnTo>
                            <a:pt x="10760" y="6499"/>
                          </a:lnTo>
                          <a:lnTo>
                            <a:pt x="10945" y="6793"/>
                          </a:lnTo>
                          <a:lnTo>
                            <a:pt x="11157" y="7088"/>
                          </a:lnTo>
                          <a:lnTo>
                            <a:pt x="11316" y="7361"/>
                          </a:lnTo>
                          <a:lnTo>
                            <a:pt x="11501" y="7635"/>
                          </a:lnTo>
                          <a:lnTo>
                            <a:pt x="11633" y="7887"/>
                          </a:lnTo>
                          <a:lnTo>
                            <a:pt x="11791" y="8139"/>
                          </a:lnTo>
                          <a:lnTo>
                            <a:pt x="11897" y="8392"/>
                          </a:lnTo>
                          <a:lnTo>
                            <a:pt x="12029" y="8602"/>
                          </a:lnTo>
                          <a:lnTo>
                            <a:pt x="12135" y="8812"/>
                          </a:lnTo>
                          <a:lnTo>
                            <a:pt x="12214" y="9002"/>
                          </a:lnTo>
                          <a:lnTo>
                            <a:pt x="12294" y="9128"/>
                          </a:lnTo>
                          <a:lnTo>
                            <a:pt x="12373" y="9275"/>
                          </a:lnTo>
                          <a:lnTo>
                            <a:pt x="12505" y="9507"/>
                          </a:lnTo>
                          <a:lnTo>
                            <a:pt x="12637" y="9759"/>
                          </a:lnTo>
                          <a:lnTo>
                            <a:pt x="12823" y="10053"/>
                          </a:lnTo>
                          <a:lnTo>
                            <a:pt x="13008" y="10390"/>
                          </a:lnTo>
                          <a:lnTo>
                            <a:pt x="13219" y="10768"/>
                          </a:lnTo>
                          <a:lnTo>
                            <a:pt x="13483" y="11189"/>
                          </a:lnTo>
                          <a:lnTo>
                            <a:pt x="14012" y="12115"/>
                          </a:lnTo>
                          <a:lnTo>
                            <a:pt x="14594" y="13124"/>
                          </a:lnTo>
                          <a:lnTo>
                            <a:pt x="14911" y="13671"/>
                          </a:lnTo>
                          <a:lnTo>
                            <a:pt x="15228" y="14197"/>
                          </a:lnTo>
                          <a:lnTo>
                            <a:pt x="15519" y="14765"/>
                          </a:lnTo>
                          <a:lnTo>
                            <a:pt x="15836" y="15311"/>
                          </a:lnTo>
                          <a:lnTo>
                            <a:pt x="16180" y="15858"/>
                          </a:lnTo>
                          <a:lnTo>
                            <a:pt x="16497" y="16405"/>
                          </a:lnTo>
                          <a:lnTo>
                            <a:pt x="16815" y="16973"/>
                          </a:lnTo>
                          <a:lnTo>
                            <a:pt x="17106" y="17499"/>
                          </a:lnTo>
                          <a:lnTo>
                            <a:pt x="17423" y="18004"/>
                          </a:lnTo>
                          <a:lnTo>
                            <a:pt x="17714" y="18508"/>
                          </a:lnTo>
                          <a:lnTo>
                            <a:pt x="17978" y="18992"/>
                          </a:lnTo>
                          <a:lnTo>
                            <a:pt x="18216" y="19434"/>
                          </a:lnTo>
                          <a:lnTo>
                            <a:pt x="18692" y="20233"/>
                          </a:lnTo>
                          <a:lnTo>
                            <a:pt x="18903" y="20569"/>
                          </a:lnTo>
                          <a:lnTo>
                            <a:pt x="19062" y="20864"/>
                          </a:lnTo>
                          <a:lnTo>
                            <a:pt x="19221" y="21137"/>
                          </a:lnTo>
                          <a:lnTo>
                            <a:pt x="19326" y="21327"/>
                          </a:lnTo>
                          <a:lnTo>
                            <a:pt x="19406" y="21474"/>
                          </a:lnTo>
                          <a:lnTo>
                            <a:pt x="19459" y="21579"/>
                          </a:lnTo>
                          <a:lnTo>
                            <a:pt x="19485" y="21600"/>
                          </a:lnTo>
                          <a:lnTo>
                            <a:pt x="21600" y="19076"/>
                          </a:lnTo>
                          <a:close/>
                        </a:path>
                      </a:pathLst>
                    </a:custGeom>
                    <a:solidFill>
                      <a:srgbClr val="4D94C3"/>
                    </a:solidFill>
                    <a:ln w="9525" cap="flat">
                      <a:solidFill>
                        <a:schemeClr val="accent1"/>
                      </a:solidFill>
                      <a:prstDash val="solid"/>
                      <a:round/>
                    </a:ln>
                    <a:effectLst/>
                  </p:spPr>
                  <p:txBody>
                    <a:bodyPr wrap="square" lIns="45719" tIns="45719" rIns="45719" bIns="45719" numCol="1" anchor="t">
                      <a:noAutofit/>
                    </a:bodyPr>
                    <a:lstStyle/>
                    <a:p>
                      <a:pPr/>
                    </a:p>
                  </p:txBody>
                </p:sp>
                <p:sp>
                  <p:nvSpPr>
                    <p:cNvPr id="295" name="Freeform 30"/>
                    <p:cNvSpPr/>
                    <p:nvPr/>
                  </p:nvSpPr>
                  <p:spPr>
                    <a:xfrm>
                      <a:off x="2108200" y="2087562"/>
                      <a:ext cx="285750" cy="560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009"/>
                          </a:moveTo>
                          <a:lnTo>
                            <a:pt x="7080" y="1775"/>
                          </a:lnTo>
                          <a:lnTo>
                            <a:pt x="15360" y="0"/>
                          </a:lnTo>
                          <a:lnTo>
                            <a:pt x="21600" y="3304"/>
                          </a:lnTo>
                          <a:lnTo>
                            <a:pt x="14640" y="21600"/>
                          </a:lnTo>
                          <a:lnTo>
                            <a:pt x="0" y="20009"/>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6" name="Freeform 31"/>
                    <p:cNvSpPr/>
                    <p:nvPr/>
                  </p:nvSpPr>
                  <p:spPr>
                    <a:xfrm>
                      <a:off x="4748212" y="144462"/>
                      <a:ext cx="2692401" cy="2679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574"/>
                          </a:moveTo>
                          <a:lnTo>
                            <a:pt x="21371" y="21536"/>
                          </a:lnTo>
                          <a:lnTo>
                            <a:pt x="21129" y="21498"/>
                          </a:lnTo>
                          <a:lnTo>
                            <a:pt x="20912" y="21434"/>
                          </a:lnTo>
                          <a:lnTo>
                            <a:pt x="20683" y="21370"/>
                          </a:lnTo>
                          <a:lnTo>
                            <a:pt x="20250" y="21216"/>
                          </a:lnTo>
                          <a:lnTo>
                            <a:pt x="19842" y="21037"/>
                          </a:lnTo>
                          <a:lnTo>
                            <a:pt x="19639" y="20935"/>
                          </a:lnTo>
                          <a:lnTo>
                            <a:pt x="19448" y="20819"/>
                          </a:lnTo>
                          <a:lnTo>
                            <a:pt x="19244" y="20704"/>
                          </a:lnTo>
                          <a:lnTo>
                            <a:pt x="19066" y="20576"/>
                          </a:lnTo>
                          <a:lnTo>
                            <a:pt x="18875" y="20448"/>
                          </a:lnTo>
                          <a:lnTo>
                            <a:pt x="18518" y="20167"/>
                          </a:lnTo>
                          <a:lnTo>
                            <a:pt x="18340" y="20013"/>
                          </a:lnTo>
                          <a:lnTo>
                            <a:pt x="18174" y="19860"/>
                          </a:lnTo>
                          <a:lnTo>
                            <a:pt x="17996" y="19706"/>
                          </a:lnTo>
                          <a:lnTo>
                            <a:pt x="17843" y="19540"/>
                          </a:lnTo>
                          <a:lnTo>
                            <a:pt x="17677" y="19361"/>
                          </a:lnTo>
                          <a:lnTo>
                            <a:pt x="17525" y="19194"/>
                          </a:lnTo>
                          <a:lnTo>
                            <a:pt x="17359" y="19015"/>
                          </a:lnTo>
                          <a:lnTo>
                            <a:pt x="17206" y="18836"/>
                          </a:lnTo>
                          <a:lnTo>
                            <a:pt x="17066" y="18644"/>
                          </a:lnTo>
                          <a:lnTo>
                            <a:pt x="16913" y="18452"/>
                          </a:lnTo>
                          <a:lnTo>
                            <a:pt x="16773" y="18260"/>
                          </a:lnTo>
                          <a:lnTo>
                            <a:pt x="16493" y="17851"/>
                          </a:lnTo>
                          <a:lnTo>
                            <a:pt x="16353" y="17659"/>
                          </a:lnTo>
                          <a:lnTo>
                            <a:pt x="16225" y="17441"/>
                          </a:lnTo>
                          <a:lnTo>
                            <a:pt x="16085" y="17236"/>
                          </a:lnTo>
                          <a:lnTo>
                            <a:pt x="15958" y="17032"/>
                          </a:lnTo>
                          <a:lnTo>
                            <a:pt x="15449" y="16162"/>
                          </a:lnTo>
                          <a:lnTo>
                            <a:pt x="15219" y="15727"/>
                          </a:lnTo>
                          <a:lnTo>
                            <a:pt x="15092" y="15496"/>
                          </a:lnTo>
                          <a:lnTo>
                            <a:pt x="14977" y="15279"/>
                          </a:lnTo>
                          <a:lnTo>
                            <a:pt x="14965" y="15266"/>
                          </a:lnTo>
                          <a:lnTo>
                            <a:pt x="14965" y="15253"/>
                          </a:lnTo>
                          <a:lnTo>
                            <a:pt x="14952" y="15240"/>
                          </a:lnTo>
                          <a:lnTo>
                            <a:pt x="14926" y="15189"/>
                          </a:lnTo>
                          <a:lnTo>
                            <a:pt x="14875" y="15112"/>
                          </a:lnTo>
                          <a:lnTo>
                            <a:pt x="14786" y="14933"/>
                          </a:lnTo>
                          <a:lnTo>
                            <a:pt x="14748" y="14869"/>
                          </a:lnTo>
                          <a:lnTo>
                            <a:pt x="14672" y="14690"/>
                          </a:lnTo>
                          <a:lnTo>
                            <a:pt x="14621" y="14600"/>
                          </a:lnTo>
                          <a:lnTo>
                            <a:pt x="14570" y="14485"/>
                          </a:lnTo>
                          <a:lnTo>
                            <a:pt x="14506" y="14370"/>
                          </a:lnTo>
                          <a:lnTo>
                            <a:pt x="14455" y="14229"/>
                          </a:lnTo>
                          <a:lnTo>
                            <a:pt x="14379" y="14089"/>
                          </a:lnTo>
                          <a:lnTo>
                            <a:pt x="14315" y="13935"/>
                          </a:lnTo>
                          <a:lnTo>
                            <a:pt x="14226" y="13769"/>
                          </a:lnTo>
                          <a:lnTo>
                            <a:pt x="14150" y="13590"/>
                          </a:lnTo>
                          <a:lnTo>
                            <a:pt x="14060" y="13398"/>
                          </a:lnTo>
                          <a:lnTo>
                            <a:pt x="13971" y="13180"/>
                          </a:lnTo>
                          <a:lnTo>
                            <a:pt x="13869" y="12963"/>
                          </a:lnTo>
                          <a:lnTo>
                            <a:pt x="13767" y="12719"/>
                          </a:lnTo>
                          <a:lnTo>
                            <a:pt x="13653" y="12476"/>
                          </a:lnTo>
                          <a:lnTo>
                            <a:pt x="13525" y="12195"/>
                          </a:lnTo>
                          <a:lnTo>
                            <a:pt x="13411" y="11913"/>
                          </a:lnTo>
                          <a:lnTo>
                            <a:pt x="13283" y="11619"/>
                          </a:lnTo>
                          <a:lnTo>
                            <a:pt x="13143" y="11299"/>
                          </a:lnTo>
                          <a:lnTo>
                            <a:pt x="12991" y="10966"/>
                          </a:lnTo>
                          <a:lnTo>
                            <a:pt x="12838" y="10608"/>
                          </a:lnTo>
                          <a:lnTo>
                            <a:pt x="12685" y="10237"/>
                          </a:lnTo>
                          <a:lnTo>
                            <a:pt x="12519" y="9840"/>
                          </a:lnTo>
                          <a:lnTo>
                            <a:pt x="12341" y="9444"/>
                          </a:lnTo>
                          <a:lnTo>
                            <a:pt x="12163" y="9009"/>
                          </a:lnTo>
                          <a:lnTo>
                            <a:pt x="11984" y="8561"/>
                          </a:lnTo>
                          <a:lnTo>
                            <a:pt x="11781" y="8087"/>
                          </a:lnTo>
                          <a:lnTo>
                            <a:pt x="11577" y="7601"/>
                          </a:lnTo>
                          <a:lnTo>
                            <a:pt x="11360" y="7089"/>
                          </a:lnTo>
                          <a:lnTo>
                            <a:pt x="11144" y="6552"/>
                          </a:lnTo>
                          <a:lnTo>
                            <a:pt x="10915" y="5989"/>
                          </a:lnTo>
                          <a:lnTo>
                            <a:pt x="10673" y="5413"/>
                          </a:lnTo>
                          <a:lnTo>
                            <a:pt x="10431" y="4811"/>
                          </a:lnTo>
                          <a:lnTo>
                            <a:pt x="10367" y="4658"/>
                          </a:lnTo>
                          <a:lnTo>
                            <a:pt x="10214" y="4351"/>
                          </a:lnTo>
                          <a:lnTo>
                            <a:pt x="10125" y="4184"/>
                          </a:lnTo>
                          <a:lnTo>
                            <a:pt x="9921" y="3852"/>
                          </a:lnTo>
                          <a:lnTo>
                            <a:pt x="9692" y="3519"/>
                          </a:lnTo>
                          <a:lnTo>
                            <a:pt x="9565" y="3340"/>
                          </a:lnTo>
                          <a:lnTo>
                            <a:pt x="9425" y="3161"/>
                          </a:lnTo>
                          <a:lnTo>
                            <a:pt x="9284" y="2994"/>
                          </a:lnTo>
                          <a:lnTo>
                            <a:pt x="8979" y="2636"/>
                          </a:lnTo>
                          <a:lnTo>
                            <a:pt x="8813" y="2470"/>
                          </a:lnTo>
                          <a:lnTo>
                            <a:pt x="8635" y="2303"/>
                          </a:lnTo>
                          <a:lnTo>
                            <a:pt x="8444" y="2124"/>
                          </a:lnTo>
                          <a:lnTo>
                            <a:pt x="8266" y="1958"/>
                          </a:lnTo>
                          <a:lnTo>
                            <a:pt x="7858" y="1625"/>
                          </a:lnTo>
                          <a:lnTo>
                            <a:pt x="7642" y="1459"/>
                          </a:lnTo>
                          <a:lnTo>
                            <a:pt x="7425" y="1305"/>
                          </a:lnTo>
                          <a:lnTo>
                            <a:pt x="7196" y="1152"/>
                          </a:lnTo>
                          <a:lnTo>
                            <a:pt x="6954" y="1011"/>
                          </a:lnTo>
                          <a:lnTo>
                            <a:pt x="6712" y="857"/>
                          </a:lnTo>
                          <a:lnTo>
                            <a:pt x="6202" y="601"/>
                          </a:lnTo>
                          <a:lnTo>
                            <a:pt x="5935" y="473"/>
                          </a:lnTo>
                          <a:lnTo>
                            <a:pt x="5375" y="243"/>
                          </a:lnTo>
                          <a:lnTo>
                            <a:pt x="5082" y="141"/>
                          </a:lnTo>
                          <a:lnTo>
                            <a:pt x="4967" y="128"/>
                          </a:lnTo>
                          <a:lnTo>
                            <a:pt x="4674" y="102"/>
                          </a:lnTo>
                          <a:lnTo>
                            <a:pt x="4279" y="77"/>
                          </a:lnTo>
                          <a:lnTo>
                            <a:pt x="3833" y="51"/>
                          </a:lnTo>
                          <a:lnTo>
                            <a:pt x="3439" y="26"/>
                          </a:lnTo>
                          <a:lnTo>
                            <a:pt x="3146" y="0"/>
                          </a:lnTo>
                          <a:lnTo>
                            <a:pt x="0" y="0"/>
                          </a:lnTo>
                          <a:lnTo>
                            <a:pt x="344" y="26"/>
                          </a:lnTo>
                          <a:lnTo>
                            <a:pt x="675" y="64"/>
                          </a:lnTo>
                          <a:lnTo>
                            <a:pt x="993" y="102"/>
                          </a:lnTo>
                          <a:lnTo>
                            <a:pt x="1299" y="141"/>
                          </a:lnTo>
                          <a:lnTo>
                            <a:pt x="1605" y="192"/>
                          </a:lnTo>
                          <a:lnTo>
                            <a:pt x="1885" y="243"/>
                          </a:lnTo>
                          <a:lnTo>
                            <a:pt x="2445" y="371"/>
                          </a:lnTo>
                          <a:lnTo>
                            <a:pt x="2700" y="448"/>
                          </a:lnTo>
                          <a:lnTo>
                            <a:pt x="2967" y="512"/>
                          </a:lnTo>
                          <a:lnTo>
                            <a:pt x="3209" y="589"/>
                          </a:lnTo>
                          <a:lnTo>
                            <a:pt x="3439" y="678"/>
                          </a:lnTo>
                          <a:lnTo>
                            <a:pt x="3681" y="755"/>
                          </a:lnTo>
                          <a:lnTo>
                            <a:pt x="4114" y="934"/>
                          </a:lnTo>
                          <a:lnTo>
                            <a:pt x="4330" y="1036"/>
                          </a:lnTo>
                          <a:lnTo>
                            <a:pt x="4521" y="1139"/>
                          </a:lnTo>
                          <a:lnTo>
                            <a:pt x="4712" y="1254"/>
                          </a:lnTo>
                          <a:lnTo>
                            <a:pt x="4903" y="1356"/>
                          </a:lnTo>
                          <a:lnTo>
                            <a:pt x="5082" y="1472"/>
                          </a:lnTo>
                          <a:lnTo>
                            <a:pt x="5260" y="1600"/>
                          </a:lnTo>
                          <a:lnTo>
                            <a:pt x="5425" y="1715"/>
                          </a:lnTo>
                          <a:lnTo>
                            <a:pt x="5591" y="1843"/>
                          </a:lnTo>
                          <a:lnTo>
                            <a:pt x="5897" y="2099"/>
                          </a:lnTo>
                          <a:lnTo>
                            <a:pt x="6050" y="2239"/>
                          </a:lnTo>
                          <a:lnTo>
                            <a:pt x="6190" y="2367"/>
                          </a:lnTo>
                          <a:lnTo>
                            <a:pt x="6330" y="2508"/>
                          </a:lnTo>
                          <a:lnTo>
                            <a:pt x="6457" y="2662"/>
                          </a:lnTo>
                          <a:lnTo>
                            <a:pt x="6584" y="2802"/>
                          </a:lnTo>
                          <a:lnTo>
                            <a:pt x="6712" y="2956"/>
                          </a:lnTo>
                          <a:lnTo>
                            <a:pt x="6941" y="3263"/>
                          </a:lnTo>
                          <a:lnTo>
                            <a:pt x="7170" y="3596"/>
                          </a:lnTo>
                          <a:lnTo>
                            <a:pt x="7476" y="4095"/>
                          </a:lnTo>
                          <a:lnTo>
                            <a:pt x="7680" y="4453"/>
                          </a:lnTo>
                          <a:lnTo>
                            <a:pt x="7769" y="4619"/>
                          </a:lnTo>
                          <a:lnTo>
                            <a:pt x="7858" y="4811"/>
                          </a:lnTo>
                          <a:lnTo>
                            <a:pt x="7960" y="4991"/>
                          </a:lnTo>
                          <a:lnTo>
                            <a:pt x="8049" y="5170"/>
                          </a:lnTo>
                          <a:lnTo>
                            <a:pt x="8138" y="5362"/>
                          </a:lnTo>
                          <a:lnTo>
                            <a:pt x="8215" y="5554"/>
                          </a:lnTo>
                          <a:lnTo>
                            <a:pt x="8571" y="6321"/>
                          </a:lnTo>
                          <a:lnTo>
                            <a:pt x="8660" y="6526"/>
                          </a:lnTo>
                          <a:lnTo>
                            <a:pt x="8737" y="6731"/>
                          </a:lnTo>
                          <a:lnTo>
                            <a:pt x="8826" y="6923"/>
                          </a:lnTo>
                          <a:lnTo>
                            <a:pt x="8877" y="7038"/>
                          </a:lnTo>
                          <a:lnTo>
                            <a:pt x="8941" y="7166"/>
                          </a:lnTo>
                          <a:lnTo>
                            <a:pt x="9004" y="7332"/>
                          </a:lnTo>
                          <a:lnTo>
                            <a:pt x="9081" y="7499"/>
                          </a:lnTo>
                          <a:lnTo>
                            <a:pt x="9170" y="7691"/>
                          </a:lnTo>
                          <a:lnTo>
                            <a:pt x="9272" y="7882"/>
                          </a:lnTo>
                          <a:lnTo>
                            <a:pt x="9374" y="8113"/>
                          </a:lnTo>
                          <a:lnTo>
                            <a:pt x="9488" y="8343"/>
                          </a:lnTo>
                          <a:lnTo>
                            <a:pt x="9603" y="8586"/>
                          </a:lnTo>
                          <a:lnTo>
                            <a:pt x="9717" y="8842"/>
                          </a:lnTo>
                          <a:lnTo>
                            <a:pt x="9845" y="9111"/>
                          </a:lnTo>
                          <a:lnTo>
                            <a:pt x="9985" y="9380"/>
                          </a:lnTo>
                          <a:lnTo>
                            <a:pt x="10112" y="9674"/>
                          </a:lnTo>
                          <a:lnTo>
                            <a:pt x="10392" y="10263"/>
                          </a:lnTo>
                          <a:lnTo>
                            <a:pt x="10698" y="10877"/>
                          </a:lnTo>
                          <a:lnTo>
                            <a:pt x="10838" y="11184"/>
                          </a:lnTo>
                          <a:lnTo>
                            <a:pt x="10991" y="11491"/>
                          </a:lnTo>
                          <a:lnTo>
                            <a:pt x="11297" y="12131"/>
                          </a:lnTo>
                          <a:lnTo>
                            <a:pt x="11450" y="12438"/>
                          </a:lnTo>
                          <a:lnTo>
                            <a:pt x="11602" y="12758"/>
                          </a:lnTo>
                          <a:lnTo>
                            <a:pt x="11908" y="13372"/>
                          </a:lnTo>
                          <a:lnTo>
                            <a:pt x="12188" y="13961"/>
                          </a:lnTo>
                          <a:lnTo>
                            <a:pt x="12468" y="14524"/>
                          </a:lnTo>
                          <a:lnTo>
                            <a:pt x="12723" y="15061"/>
                          </a:lnTo>
                          <a:lnTo>
                            <a:pt x="12850" y="15304"/>
                          </a:lnTo>
                          <a:lnTo>
                            <a:pt x="12965" y="15547"/>
                          </a:lnTo>
                          <a:lnTo>
                            <a:pt x="13182" y="15982"/>
                          </a:lnTo>
                          <a:lnTo>
                            <a:pt x="13271" y="16174"/>
                          </a:lnTo>
                          <a:lnTo>
                            <a:pt x="13360" y="16354"/>
                          </a:lnTo>
                          <a:lnTo>
                            <a:pt x="13436" y="16520"/>
                          </a:lnTo>
                          <a:lnTo>
                            <a:pt x="13500" y="16661"/>
                          </a:lnTo>
                          <a:lnTo>
                            <a:pt x="13615" y="16891"/>
                          </a:lnTo>
                          <a:lnTo>
                            <a:pt x="13666" y="16981"/>
                          </a:lnTo>
                          <a:lnTo>
                            <a:pt x="13691" y="17032"/>
                          </a:lnTo>
                          <a:lnTo>
                            <a:pt x="13704" y="17070"/>
                          </a:lnTo>
                          <a:lnTo>
                            <a:pt x="13717" y="17083"/>
                          </a:lnTo>
                          <a:lnTo>
                            <a:pt x="13844" y="17339"/>
                          </a:lnTo>
                          <a:lnTo>
                            <a:pt x="14099" y="17825"/>
                          </a:lnTo>
                          <a:lnTo>
                            <a:pt x="14239" y="18055"/>
                          </a:lnTo>
                          <a:lnTo>
                            <a:pt x="14392" y="18299"/>
                          </a:lnTo>
                          <a:lnTo>
                            <a:pt x="14532" y="18516"/>
                          </a:lnTo>
                          <a:lnTo>
                            <a:pt x="14837" y="18951"/>
                          </a:lnTo>
                          <a:lnTo>
                            <a:pt x="14990" y="19156"/>
                          </a:lnTo>
                          <a:lnTo>
                            <a:pt x="15156" y="19348"/>
                          </a:lnTo>
                          <a:lnTo>
                            <a:pt x="15308" y="19540"/>
                          </a:lnTo>
                          <a:lnTo>
                            <a:pt x="15474" y="19732"/>
                          </a:lnTo>
                          <a:lnTo>
                            <a:pt x="15652" y="19898"/>
                          </a:lnTo>
                          <a:lnTo>
                            <a:pt x="15818" y="20077"/>
                          </a:lnTo>
                          <a:lnTo>
                            <a:pt x="15996" y="20244"/>
                          </a:lnTo>
                          <a:lnTo>
                            <a:pt x="16175" y="20384"/>
                          </a:lnTo>
                          <a:lnTo>
                            <a:pt x="16353" y="20538"/>
                          </a:lnTo>
                          <a:lnTo>
                            <a:pt x="16531" y="20666"/>
                          </a:lnTo>
                          <a:lnTo>
                            <a:pt x="16709" y="20807"/>
                          </a:lnTo>
                          <a:lnTo>
                            <a:pt x="17092" y="21037"/>
                          </a:lnTo>
                          <a:lnTo>
                            <a:pt x="17270" y="21139"/>
                          </a:lnTo>
                          <a:lnTo>
                            <a:pt x="17474" y="21229"/>
                          </a:lnTo>
                          <a:lnTo>
                            <a:pt x="17652" y="21306"/>
                          </a:lnTo>
                          <a:lnTo>
                            <a:pt x="17843" y="21382"/>
                          </a:lnTo>
                          <a:lnTo>
                            <a:pt x="18047" y="21446"/>
                          </a:lnTo>
                          <a:lnTo>
                            <a:pt x="18238" y="21498"/>
                          </a:lnTo>
                          <a:lnTo>
                            <a:pt x="18442" y="21536"/>
                          </a:lnTo>
                          <a:lnTo>
                            <a:pt x="18633" y="21562"/>
                          </a:lnTo>
                          <a:lnTo>
                            <a:pt x="18836" y="21587"/>
                          </a:lnTo>
                          <a:lnTo>
                            <a:pt x="19027" y="21600"/>
                          </a:lnTo>
                          <a:lnTo>
                            <a:pt x="19435" y="21574"/>
                          </a:lnTo>
                          <a:lnTo>
                            <a:pt x="21600" y="21574"/>
                          </a:lnTo>
                          <a:close/>
                        </a:path>
                      </a:pathLst>
                    </a:custGeom>
                    <a:solidFill>
                      <a:srgbClr val="4D94C3"/>
                    </a:solidFill>
                    <a:ln w="9525" cap="flat">
                      <a:solidFill>
                        <a:schemeClr val="accent1"/>
                      </a:solidFill>
                      <a:prstDash val="solid"/>
                      <a:round/>
                    </a:ln>
                    <a:effectLst/>
                  </p:spPr>
                  <p:txBody>
                    <a:bodyPr wrap="square" lIns="45719" tIns="45719" rIns="45719" bIns="45719" numCol="1" anchor="t">
                      <a:noAutofit/>
                    </a:bodyPr>
                    <a:lstStyle/>
                    <a:p>
                      <a:pPr/>
                    </a:p>
                  </p:txBody>
                </p:sp>
                <p:sp>
                  <p:nvSpPr>
                    <p:cNvPr id="297" name="Freeform 32"/>
                    <p:cNvSpPr/>
                    <p:nvPr/>
                  </p:nvSpPr>
                  <p:spPr>
                    <a:xfrm>
                      <a:off x="5316537" y="271462"/>
                      <a:ext cx="441326" cy="593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3407"/>
                          </a:moveTo>
                          <a:lnTo>
                            <a:pt x="21212" y="3985"/>
                          </a:lnTo>
                          <a:lnTo>
                            <a:pt x="20668" y="4736"/>
                          </a:lnTo>
                          <a:lnTo>
                            <a:pt x="19968" y="5660"/>
                          </a:lnTo>
                          <a:lnTo>
                            <a:pt x="19114" y="6815"/>
                          </a:lnTo>
                          <a:lnTo>
                            <a:pt x="18181" y="8086"/>
                          </a:lnTo>
                          <a:lnTo>
                            <a:pt x="17249" y="9529"/>
                          </a:lnTo>
                          <a:lnTo>
                            <a:pt x="16161" y="10973"/>
                          </a:lnTo>
                          <a:lnTo>
                            <a:pt x="12898" y="15478"/>
                          </a:lnTo>
                          <a:lnTo>
                            <a:pt x="11888" y="16864"/>
                          </a:lnTo>
                          <a:lnTo>
                            <a:pt x="10955" y="18135"/>
                          </a:lnTo>
                          <a:lnTo>
                            <a:pt x="10178" y="19290"/>
                          </a:lnTo>
                          <a:lnTo>
                            <a:pt x="9479" y="20272"/>
                          </a:lnTo>
                          <a:lnTo>
                            <a:pt x="9013" y="20965"/>
                          </a:lnTo>
                          <a:lnTo>
                            <a:pt x="8624" y="21427"/>
                          </a:lnTo>
                          <a:lnTo>
                            <a:pt x="8469" y="21600"/>
                          </a:lnTo>
                          <a:lnTo>
                            <a:pt x="8702" y="20272"/>
                          </a:lnTo>
                          <a:lnTo>
                            <a:pt x="7770" y="18886"/>
                          </a:lnTo>
                          <a:lnTo>
                            <a:pt x="5905" y="17730"/>
                          </a:lnTo>
                          <a:lnTo>
                            <a:pt x="3496" y="17153"/>
                          </a:lnTo>
                          <a:lnTo>
                            <a:pt x="1476" y="17384"/>
                          </a:lnTo>
                          <a:lnTo>
                            <a:pt x="0" y="18250"/>
                          </a:lnTo>
                          <a:lnTo>
                            <a:pt x="155" y="18077"/>
                          </a:lnTo>
                          <a:lnTo>
                            <a:pt x="466" y="17615"/>
                          </a:lnTo>
                          <a:lnTo>
                            <a:pt x="1010" y="16864"/>
                          </a:lnTo>
                          <a:lnTo>
                            <a:pt x="1709" y="15940"/>
                          </a:lnTo>
                          <a:lnTo>
                            <a:pt x="2486" y="14785"/>
                          </a:lnTo>
                          <a:lnTo>
                            <a:pt x="3419" y="13514"/>
                          </a:lnTo>
                          <a:lnTo>
                            <a:pt x="4429" y="12128"/>
                          </a:lnTo>
                          <a:lnTo>
                            <a:pt x="6604" y="9125"/>
                          </a:lnTo>
                          <a:lnTo>
                            <a:pt x="7692" y="7566"/>
                          </a:lnTo>
                          <a:lnTo>
                            <a:pt x="8702" y="6122"/>
                          </a:lnTo>
                          <a:lnTo>
                            <a:pt x="9790" y="4736"/>
                          </a:lnTo>
                          <a:lnTo>
                            <a:pt x="10722" y="3407"/>
                          </a:lnTo>
                          <a:lnTo>
                            <a:pt x="11499" y="2252"/>
                          </a:lnTo>
                          <a:lnTo>
                            <a:pt x="12199" y="1328"/>
                          </a:lnTo>
                          <a:lnTo>
                            <a:pt x="12665" y="635"/>
                          </a:lnTo>
                          <a:lnTo>
                            <a:pt x="13053" y="173"/>
                          </a:lnTo>
                          <a:lnTo>
                            <a:pt x="13209" y="0"/>
                          </a:lnTo>
                          <a:lnTo>
                            <a:pt x="21600" y="3407"/>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8" name="Freeform 33"/>
                    <p:cNvSpPr/>
                    <p:nvPr/>
                  </p:nvSpPr>
                  <p:spPr>
                    <a:xfrm>
                      <a:off x="5022850" y="160337"/>
                      <a:ext cx="300038" cy="611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290"/>
                          </a:moveTo>
                          <a:lnTo>
                            <a:pt x="13943" y="21600"/>
                          </a:lnTo>
                          <a:lnTo>
                            <a:pt x="7886" y="18626"/>
                          </a:lnTo>
                          <a:lnTo>
                            <a:pt x="0" y="20310"/>
                          </a:lnTo>
                          <a:lnTo>
                            <a:pt x="7657" y="0"/>
                          </a:lnTo>
                          <a:lnTo>
                            <a:pt x="21600" y="129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299" name="Freeform 34"/>
                    <p:cNvSpPr/>
                    <p:nvPr/>
                  </p:nvSpPr>
                  <p:spPr>
                    <a:xfrm>
                      <a:off x="3024187" y="160337"/>
                      <a:ext cx="196851" cy="587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20032" y="20316"/>
                          </a:lnTo>
                          <a:lnTo>
                            <a:pt x="16200" y="19382"/>
                          </a:lnTo>
                          <a:lnTo>
                            <a:pt x="10800" y="19090"/>
                          </a:lnTo>
                          <a:lnTo>
                            <a:pt x="5226" y="19440"/>
                          </a:lnTo>
                          <a:lnTo>
                            <a:pt x="1394" y="20316"/>
                          </a:lnTo>
                          <a:lnTo>
                            <a:pt x="0" y="21600"/>
                          </a:lnTo>
                          <a:lnTo>
                            <a:pt x="0" y="0"/>
                          </a:lnTo>
                          <a:lnTo>
                            <a:pt x="2160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0" name="Freeform 35"/>
                    <p:cNvSpPr/>
                    <p:nvPr/>
                  </p:nvSpPr>
                  <p:spPr>
                    <a:xfrm>
                      <a:off x="2451100" y="160337"/>
                      <a:ext cx="196850" cy="57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80"/>
                          </a:lnTo>
                          <a:lnTo>
                            <a:pt x="1394" y="20400"/>
                          </a:lnTo>
                          <a:lnTo>
                            <a:pt x="5400" y="21300"/>
                          </a:lnTo>
                          <a:lnTo>
                            <a:pt x="10800" y="21600"/>
                          </a:lnTo>
                          <a:lnTo>
                            <a:pt x="16200" y="21300"/>
                          </a:lnTo>
                          <a:lnTo>
                            <a:pt x="20032" y="20340"/>
                          </a:lnTo>
                          <a:lnTo>
                            <a:pt x="21600" y="19020"/>
                          </a:lnTo>
                          <a:lnTo>
                            <a:pt x="21600" y="0"/>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1" name="Freeform 36"/>
                    <p:cNvSpPr/>
                    <p:nvPr/>
                  </p:nvSpPr>
                  <p:spPr>
                    <a:xfrm>
                      <a:off x="3873500" y="160337"/>
                      <a:ext cx="19685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0" y="0"/>
                          </a:lnTo>
                          <a:lnTo>
                            <a:pt x="2160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2" name="Freeform 37"/>
                    <p:cNvSpPr/>
                    <p:nvPr/>
                  </p:nvSpPr>
                  <p:spPr>
                    <a:xfrm>
                      <a:off x="3597275" y="160337"/>
                      <a:ext cx="19685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0" y="0"/>
                          </a:lnTo>
                          <a:lnTo>
                            <a:pt x="2160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3" name="Freeform 38"/>
                    <p:cNvSpPr/>
                    <p:nvPr/>
                  </p:nvSpPr>
                  <p:spPr>
                    <a:xfrm>
                      <a:off x="2740025" y="160337"/>
                      <a:ext cx="196850" cy="569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974" y="19133"/>
                          </a:lnTo>
                          <a:lnTo>
                            <a:pt x="21600" y="21600"/>
                          </a:lnTo>
                          <a:lnTo>
                            <a:pt x="21600" y="0"/>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4" name="Freeform 39"/>
                    <p:cNvSpPr/>
                    <p:nvPr/>
                  </p:nvSpPr>
                  <p:spPr>
                    <a:xfrm>
                      <a:off x="3306762" y="160337"/>
                      <a:ext cx="196851" cy="60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200"/>
                          </a:lnTo>
                          <a:lnTo>
                            <a:pt x="10800" y="21600"/>
                          </a:lnTo>
                          <a:lnTo>
                            <a:pt x="21600" y="19200"/>
                          </a:lnTo>
                          <a:lnTo>
                            <a:pt x="21600" y="0"/>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5" name="Freeform 40"/>
                    <p:cNvSpPr/>
                    <p:nvPr/>
                  </p:nvSpPr>
                  <p:spPr>
                    <a:xfrm>
                      <a:off x="4160837" y="160337"/>
                      <a:ext cx="195263" cy="587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20195" y="20316"/>
                          </a:lnTo>
                          <a:lnTo>
                            <a:pt x="16156" y="19382"/>
                          </a:lnTo>
                          <a:lnTo>
                            <a:pt x="10712" y="19090"/>
                          </a:lnTo>
                          <a:lnTo>
                            <a:pt x="5268" y="19440"/>
                          </a:lnTo>
                          <a:lnTo>
                            <a:pt x="1405" y="20316"/>
                          </a:lnTo>
                          <a:lnTo>
                            <a:pt x="0" y="21600"/>
                          </a:lnTo>
                          <a:lnTo>
                            <a:pt x="0" y="0"/>
                          </a:lnTo>
                          <a:lnTo>
                            <a:pt x="2160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6" name="Freeform 41"/>
                    <p:cNvSpPr/>
                    <p:nvPr/>
                  </p:nvSpPr>
                  <p:spPr>
                    <a:xfrm>
                      <a:off x="4443412" y="160337"/>
                      <a:ext cx="196851" cy="581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62"/>
                          </a:lnTo>
                          <a:lnTo>
                            <a:pt x="1568" y="20361"/>
                          </a:lnTo>
                          <a:lnTo>
                            <a:pt x="5400" y="21246"/>
                          </a:lnTo>
                          <a:lnTo>
                            <a:pt x="10800" y="21600"/>
                          </a:lnTo>
                          <a:lnTo>
                            <a:pt x="16374" y="21246"/>
                          </a:lnTo>
                          <a:lnTo>
                            <a:pt x="20206" y="20302"/>
                          </a:lnTo>
                          <a:lnTo>
                            <a:pt x="21600" y="19062"/>
                          </a:lnTo>
                          <a:lnTo>
                            <a:pt x="21600" y="0"/>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7" name="Freeform 42"/>
                    <p:cNvSpPr/>
                    <p:nvPr/>
                  </p:nvSpPr>
                  <p:spPr>
                    <a:xfrm>
                      <a:off x="4730750" y="153987"/>
                      <a:ext cx="239713" cy="587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62" y="0"/>
                          </a:moveTo>
                          <a:lnTo>
                            <a:pt x="3862" y="175"/>
                          </a:lnTo>
                          <a:lnTo>
                            <a:pt x="3719" y="759"/>
                          </a:lnTo>
                          <a:lnTo>
                            <a:pt x="3576" y="1751"/>
                          </a:lnTo>
                          <a:lnTo>
                            <a:pt x="3290" y="2919"/>
                          </a:lnTo>
                          <a:lnTo>
                            <a:pt x="3004" y="4378"/>
                          </a:lnTo>
                          <a:lnTo>
                            <a:pt x="2575" y="5955"/>
                          </a:lnTo>
                          <a:lnTo>
                            <a:pt x="2289" y="7648"/>
                          </a:lnTo>
                          <a:lnTo>
                            <a:pt x="1860" y="9399"/>
                          </a:lnTo>
                          <a:lnTo>
                            <a:pt x="1574" y="11150"/>
                          </a:lnTo>
                          <a:lnTo>
                            <a:pt x="1144" y="12843"/>
                          </a:lnTo>
                          <a:lnTo>
                            <a:pt x="858" y="14419"/>
                          </a:lnTo>
                          <a:lnTo>
                            <a:pt x="572" y="15879"/>
                          </a:lnTo>
                          <a:lnTo>
                            <a:pt x="286" y="17046"/>
                          </a:lnTo>
                          <a:lnTo>
                            <a:pt x="143" y="17981"/>
                          </a:lnTo>
                          <a:lnTo>
                            <a:pt x="0" y="18623"/>
                          </a:lnTo>
                          <a:lnTo>
                            <a:pt x="0" y="18798"/>
                          </a:lnTo>
                          <a:lnTo>
                            <a:pt x="858" y="20082"/>
                          </a:lnTo>
                          <a:lnTo>
                            <a:pt x="3862" y="21075"/>
                          </a:lnTo>
                          <a:lnTo>
                            <a:pt x="8297" y="21600"/>
                          </a:lnTo>
                          <a:lnTo>
                            <a:pt x="12874" y="21366"/>
                          </a:lnTo>
                          <a:lnTo>
                            <a:pt x="16164" y="20608"/>
                          </a:lnTo>
                          <a:lnTo>
                            <a:pt x="17595" y="19382"/>
                          </a:lnTo>
                          <a:lnTo>
                            <a:pt x="17595" y="19148"/>
                          </a:lnTo>
                          <a:lnTo>
                            <a:pt x="17738" y="18564"/>
                          </a:lnTo>
                          <a:lnTo>
                            <a:pt x="18024" y="17630"/>
                          </a:lnTo>
                          <a:lnTo>
                            <a:pt x="18167" y="16463"/>
                          </a:lnTo>
                          <a:lnTo>
                            <a:pt x="18453" y="15003"/>
                          </a:lnTo>
                          <a:lnTo>
                            <a:pt x="18882" y="13427"/>
                          </a:lnTo>
                          <a:lnTo>
                            <a:pt x="19311" y="11734"/>
                          </a:lnTo>
                          <a:lnTo>
                            <a:pt x="19597" y="9983"/>
                          </a:lnTo>
                          <a:lnTo>
                            <a:pt x="20026" y="8231"/>
                          </a:lnTo>
                          <a:lnTo>
                            <a:pt x="20313" y="6538"/>
                          </a:lnTo>
                          <a:lnTo>
                            <a:pt x="20599" y="4962"/>
                          </a:lnTo>
                          <a:lnTo>
                            <a:pt x="20885" y="3503"/>
                          </a:lnTo>
                          <a:lnTo>
                            <a:pt x="21171" y="2335"/>
                          </a:lnTo>
                          <a:lnTo>
                            <a:pt x="21457" y="1401"/>
                          </a:lnTo>
                          <a:lnTo>
                            <a:pt x="21457" y="817"/>
                          </a:lnTo>
                          <a:lnTo>
                            <a:pt x="21600" y="584"/>
                          </a:lnTo>
                          <a:lnTo>
                            <a:pt x="3862"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8" name="Freeform 43"/>
                    <p:cNvSpPr/>
                    <p:nvPr/>
                  </p:nvSpPr>
                  <p:spPr>
                    <a:xfrm>
                      <a:off x="1792287" y="2098675"/>
                      <a:ext cx="320676" cy="449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318"/>
                          </a:moveTo>
                          <a:lnTo>
                            <a:pt x="9089" y="1374"/>
                          </a:lnTo>
                          <a:lnTo>
                            <a:pt x="17002" y="0"/>
                          </a:lnTo>
                          <a:lnTo>
                            <a:pt x="21600" y="4732"/>
                          </a:lnTo>
                          <a:lnTo>
                            <a:pt x="12404" y="21600"/>
                          </a:lnTo>
                          <a:lnTo>
                            <a:pt x="0" y="18318"/>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09" name="Freeform 44"/>
                    <p:cNvSpPr/>
                    <p:nvPr/>
                  </p:nvSpPr>
                  <p:spPr>
                    <a:xfrm>
                      <a:off x="3876675" y="2081212"/>
                      <a:ext cx="196850" cy="5905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439"/>
                          </a:lnTo>
                          <a:lnTo>
                            <a:pt x="10800" y="0"/>
                          </a:lnTo>
                          <a:lnTo>
                            <a:pt x="21600" y="2439"/>
                          </a:lnTo>
                          <a:lnTo>
                            <a:pt x="21600"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0" name="Freeform 45"/>
                    <p:cNvSpPr/>
                    <p:nvPr/>
                  </p:nvSpPr>
                  <p:spPr>
                    <a:xfrm>
                      <a:off x="4446587" y="2085975"/>
                      <a:ext cx="196851" cy="585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59"/>
                          </a:lnTo>
                          <a:lnTo>
                            <a:pt x="20032" y="1346"/>
                          </a:lnTo>
                          <a:lnTo>
                            <a:pt x="16200" y="2224"/>
                          </a:lnTo>
                          <a:lnTo>
                            <a:pt x="10626" y="2517"/>
                          </a:lnTo>
                          <a:lnTo>
                            <a:pt x="5226" y="2224"/>
                          </a:lnTo>
                          <a:lnTo>
                            <a:pt x="1394" y="1288"/>
                          </a:lnTo>
                          <a:lnTo>
                            <a:pt x="0" y="0"/>
                          </a:lnTo>
                          <a:lnTo>
                            <a:pt x="0" y="21600"/>
                          </a:lnTo>
                          <a:lnTo>
                            <a:pt x="2160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1" name="Freeform 46"/>
                    <p:cNvSpPr/>
                    <p:nvPr/>
                  </p:nvSpPr>
                  <p:spPr>
                    <a:xfrm>
                      <a:off x="5003800" y="2051050"/>
                      <a:ext cx="234950" cy="584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27" y="21600"/>
                          </a:moveTo>
                          <a:lnTo>
                            <a:pt x="0" y="2700"/>
                          </a:lnTo>
                          <a:lnTo>
                            <a:pt x="8757" y="0"/>
                          </a:lnTo>
                          <a:lnTo>
                            <a:pt x="18097" y="2289"/>
                          </a:lnTo>
                          <a:lnTo>
                            <a:pt x="21600" y="14204"/>
                          </a:lnTo>
                          <a:lnTo>
                            <a:pt x="2627"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2" name="Freeform 47"/>
                    <p:cNvSpPr/>
                    <p:nvPr/>
                  </p:nvSpPr>
                  <p:spPr>
                    <a:xfrm>
                      <a:off x="4165600" y="2093912"/>
                      <a:ext cx="196850" cy="5778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2552"/>
                          </a:lnTo>
                          <a:lnTo>
                            <a:pt x="1568" y="1246"/>
                          </a:lnTo>
                          <a:lnTo>
                            <a:pt x="5400" y="356"/>
                          </a:lnTo>
                          <a:lnTo>
                            <a:pt x="10800" y="0"/>
                          </a:lnTo>
                          <a:lnTo>
                            <a:pt x="16374" y="356"/>
                          </a:lnTo>
                          <a:lnTo>
                            <a:pt x="20032" y="1246"/>
                          </a:lnTo>
                          <a:lnTo>
                            <a:pt x="21600" y="2611"/>
                          </a:lnTo>
                          <a:lnTo>
                            <a:pt x="21600"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3" name="Freeform 48"/>
                    <p:cNvSpPr/>
                    <p:nvPr/>
                  </p:nvSpPr>
                  <p:spPr>
                    <a:xfrm>
                      <a:off x="4718050" y="2073275"/>
                      <a:ext cx="220663" cy="593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14" y="21600"/>
                          </a:moveTo>
                          <a:lnTo>
                            <a:pt x="19114" y="21427"/>
                          </a:lnTo>
                          <a:lnTo>
                            <a:pt x="19269" y="20849"/>
                          </a:lnTo>
                          <a:lnTo>
                            <a:pt x="19269" y="19983"/>
                          </a:lnTo>
                          <a:lnTo>
                            <a:pt x="19424" y="18886"/>
                          </a:lnTo>
                          <a:lnTo>
                            <a:pt x="19580" y="17615"/>
                          </a:lnTo>
                          <a:lnTo>
                            <a:pt x="19735" y="16056"/>
                          </a:lnTo>
                          <a:lnTo>
                            <a:pt x="19891" y="14439"/>
                          </a:lnTo>
                          <a:lnTo>
                            <a:pt x="20201" y="12706"/>
                          </a:lnTo>
                          <a:lnTo>
                            <a:pt x="20357" y="10973"/>
                          </a:lnTo>
                          <a:lnTo>
                            <a:pt x="20512" y="9183"/>
                          </a:lnTo>
                          <a:lnTo>
                            <a:pt x="20668" y="7450"/>
                          </a:lnTo>
                          <a:lnTo>
                            <a:pt x="20978" y="5833"/>
                          </a:lnTo>
                          <a:lnTo>
                            <a:pt x="21134" y="4332"/>
                          </a:lnTo>
                          <a:lnTo>
                            <a:pt x="21289" y="3003"/>
                          </a:lnTo>
                          <a:lnTo>
                            <a:pt x="21289" y="1906"/>
                          </a:lnTo>
                          <a:lnTo>
                            <a:pt x="21445" y="1040"/>
                          </a:lnTo>
                          <a:lnTo>
                            <a:pt x="21445" y="520"/>
                          </a:lnTo>
                          <a:lnTo>
                            <a:pt x="21600" y="347"/>
                          </a:lnTo>
                          <a:lnTo>
                            <a:pt x="20046" y="1559"/>
                          </a:lnTo>
                          <a:lnTo>
                            <a:pt x="16627" y="2368"/>
                          </a:lnTo>
                          <a:lnTo>
                            <a:pt x="11655" y="2657"/>
                          </a:lnTo>
                          <a:lnTo>
                            <a:pt x="6837" y="2252"/>
                          </a:lnTo>
                          <a:lnTo>
                            <a:pt x="3574" y="1271"/>
                          </a:lnTo>
                          <a:lnTo>
                            <a:pt x="2331" y="0"/>
                          </a:lnTo>
                          <a:lnTo>
                            <a:pt x="2331" y="751"/>
                          </a:lnTo>
                          <a:lnTo>
                            <a:pt x="2176" y="1559"/>
                          </a:lnTo>
                          <a:lnTo>
                            <a:pt x="2020" y="2657"/>
                          </a:lnTo>
                          <a:lnTo>
                            <a:pt x="1865" y="3985"/>
                          </a:lnTo>
                          <a:lnTo>
                            <a:pt x="1709" y="5487"/>
                          </a:lnTo>
                          <a:lnTo>
                            <a:pt x="1554" y="7161"/>
                          </a:lnTo>
                          <a:lnTo>
                            <a:pt x="1399" y="8894"/>
                          </a:lnTo>
                          <a:lnTo>
                            <a:pt x="1088" y="10627"/>
                          </a:lnTo>
                          <a:lnTo>
                            <a:pt x="932" y="12417"/>
                          </a:lnTo>
                          <a:lnTo>
                            <a:pt x="622" y="15767"/>
                          </a:lnTo>
                          <a:lnTo>
                            <a:pt x="311" y="17268"/>
                          </a:lnTo>
                          <a:lnTo>
                            <a:pt x="155" y="18597"/>
                          </a:lnTo>
                          <a:lnTo>
                            <a:pt x="155" y="19694"/>
                          </a:lnTo>
                          <a:lnTo>
                            <a:pt x="0" y="20560"/>
                          </a:lnTo>
                          <a:lnTo>
                            <a:pt x="0" y="21311"/>
                          </a:lnTo>
                          <a:lnTo>
                            <a:pt x="19114"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4" name="Freeform 49"/>
                    <p:cNvSpPr/>
                    <p:nvPr/>
                  </p:nvSpPr>
                  <p:spPr>
                    <a:xfrm>
                      <a:off x="268287" y="22225"/>
                      <a:ext cx="4708526" cy="2763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13" y="15173"/>
                          </a:moveTo>
                          <a:lnTo>
                            <a:pt x="5513" y="15161"/>
                          </a:lnTo>
                          <a:lnTo>
                            <a:pt x="5506" y="15111"/>
                          </a:lnTo>
                          <a:lnTo>
                            <a:pt x="5491" y="15037"/>
                          </a:lnTo>
                          <a:lnTo>
                            <a:pt x="5469" y="14938"/>
                          </a:lnTo>
                          <a:lnTo>
                            <a:pt x="5440" y="14814"/>
                          </a:lnTo>
                          <a:lnTo>
                            <a:pt x="5367" y="14491"/>
                          </a:lnTo>
                          <a:lnTo>
                            <a:pt x="5331" y="14292"/>
                          </a:lnTo>
                          <a:lnTo>
                            <a:pt x="5287" y="14069"/>
                          </a:lnTo>
                          <a:lnTo>
                            <a:pt x="5236" y="13833"/>
                          </a:lnTo>
                          <a:lnTo>
                            <a:pt x="5185" y="13585"/>
                          </a:lnTo>
                          <a:lnTo>
                            <a:pt x="5069" y="13039"/>
                          </a:lnTo>
                          <a:lnTo>
                            <a:pt x="5003" y="12742"/>
                          </a:lnTo>
                          <a:lnTo>
                            <a:pt x="4945" y="12431"/>
                          </a:lnTo>
                          <a:lnTo>
                            <a:pt x="4814" y="11786"/>
                          </a:lnTo>
                          <a:lnTo>
                            <a:pt x="4741" y="11464"/>
                          </a:lnTo>
                          <a:lnTo>
                            <a:pt x="4668" y="11116"/>
                          </a:lnTo>
                          <a:lnTo>
                            <a:pt x="4603" y="10781"/>
                          </a:lnTo>
                          <a:lnTo>
                            <a:pt x="4530" y="10434"/>
                          </a:lnTo>
                          <a:lnTo>
                            <a:pt x="4457" y="10099"/>
                          </a:lnTo>
                          <a:lnTo>
                            <a:pt x="4391" y="9752"/>
                          </a:lnTo>
                          <a:lnTo>
                            <a:pt x="4246" y="9082"/>
                          </a:lnTo>
                          <a:lnTo>
                            <a:pt x="4180" y="8747"/>
                          </a:lnTo>
                          <a:lnTo>
                            <a:pt x="4115" y="8424"/>
                          </a:lnTo>
                          <a:lnTo>
                            <a:pt x="4049" y="8114"/>
                          </a:lnTo>
                          <a:lnTo>
                            <a:pt x="3976" y="7804"/>
                          </a:lnTo>
                          <a:lnTo>
                            <a:pt x="3918" y="7506"/>
                          </a:lnTo>
                          <a:lnTo>
                            <a:pt x="3860" y="7221"/>
                          </a:lnTo>
                          <a:lnTo>
                            <a:pt x="3809" y="6960"/>
                          </a:lnTo>
                          <a:lnTo>
                            <a:pt x="3751" y="6700"/>
                          </a:lnTo>
                          <a:lnTo>
                            <a:pt x="3707" y="6464"/>
                          </a:lnTo>
                          <a:lnTo>
                            <a:pt x="3663" y="6253"/>
                          </a:lnTo>
                          <a:lnTo>
                            <a:pt x="3612" y="6042"/>
                          </a:lnTo>
                          <a:lnTo>
                            <a:pt x="3583" y="5868"/>
                          </a:lnTo>
                          <a:lnTo>
                            <a:pt x="3547" y="5719"/>
                          </a:lnTo>
                          <a:lnTo>
                            <a:pt x="3525" y="5595"/>
                          </a:lnTo>
                          <a:lnTo>
                            <a:pt x="3488" y="5409"/>
                          </a:lnTo>
                          <a:lnTo>
                            <a:pt x="3474" y="5372"/>
                          </a:lnTo>
                          <a:lnTo>
                            <a:pt x="3474" y="5347"/>
                          </a:lnTo>
                          <a:lnTo>
                            <a:pt x="3452" y="5236"/>
                          </a:lnTo>
                          <a:lnTo>
                            <a:pt x="3423" y="5112"/>
                          </a:lnTo>
                          <a:lnTo>
                            <a:pt x="3386" y="4987"/>
                          </a:lnTo>
                          <a:lnTo>
                            <a:pt x="3357" y="4839"/>
                          </a:lnTo>
                          <a:lnTo>
                            <a:pt x="3270" y="4541"/>
                          </a:lnTo>
                          <a:lnTo>
                            <a:pt x="3226" y="4380"/>
                          </a:lnTo>
                          <a:lnTo>
                            <a:pt x="3175" y="4218"/>
                          </a:lnTo>
                          <a:lnTo>
                            <a:pt x="3124" y="4045"/>
                          </a:lnTo>
                          <a:lnTo>
                            <a:pt x="3008" y="3697"/>
                          </a:lnTo>
                          <a:lnTo>
                            <a:pt x="2942" y="3523"/>
                          </a:lnTo>
                          <a:lnTo>
                            <a:pt x="2877" y="3337"/>
                          </a:lnTo>
                          <a:lnTo>
                            <a:pt x="2804" y="3164"/>
                          </a:lnTo>
                          <a:lnTo>
                            <a:pt x="2731" y="2965"/>
                          </a:lnTo>
                          <a:lnTo>
                            <a:pt x="2651" y="2791"/>
                          </a:lnTo>
                          <a:lnTo>
                            <a:pt x="2571" y="2605"/>
                          </a:lnTo>
                          <a:lnTo>
                            <a:pt x="2483" y="2419"/>
                          </a:lnTo>
                          <a:lnTo>
                            <a:pt x="2403" y="2246"/>
                          </a:lnTo>
                          <a:lnTo>
                            <a:pt x="2119" y="1725"/>
                          </a:lnTo>
                          <a:lnTo>
                            <a:pt x="2017" y="1551"/>
                          </a:lnTo>
                          <a:lnTo>
                            <a:pt x="1915" y="1402"/>
                          </a:lnTo>
                          <a:lnTo>
                            <a:pt x="1799" y="1241"/>
                          </a:lnTo>
                          <a:lnTo>
                            <a:pt x="1690" y="1092"/>
                          </a:lnTo>
                          <a:lnTo>
                            <a:pt x="1580" y="955"/>
                          </a:lnTo>
                          <a:lnTo>
                            <a:pt x="1464" y="819"/>
                          </a:lnTo>
                          <a:lnTo>
                            <a:pt x="1216" y="571"/>
                          </a:lnTo>
                          <a:lnTo>
                            <a:pt x="1085" y="459"/>
                          </a:lnTo>
                          <a:lnTo>
                            <a:pt x="823" y="285"/>
                          </a:lnTo>
                          <a:lnTo>
                            <a:pt x="685" y="211"/>
                          </a:lnTo>
                          <a:lnTo>
                            <a:pt x="546" y="149"/>
                          </a:lnTo>
                          <a:lnTo>
                            <a:pt x="408" y="99"/>
                          </a:lnTo>
                          <a:lnTo>
                            <a:pt x="255" y="62"/>
                          </a:lnTo>
                          <a:lnTo>
                            <a:pt x="109" y="37"/>
                          </a:lnTo>
                          <a:lnTo>
                            <a:pt x="0" y="37"/>
                          </a:lnTo>
                          <a:lnTo>
                            <a:pt x="1537" y="37"/>
                          </a:lnTo>
                          <a:lnTo>
                            <a:pt x="1668" y="12"/>
                          </a:lnTo>
                          <a:lnTo>
                            <a:pt x="1792" y="0"/>
                          </a:lnTo>
                          <a:lnTo>
                            <a:pt x="1915" y="12"/>
                          </a:lnTo>
                          <a:lnTo>
                            <a:pt x="2039" y="50"/>
                          </a:lnTo>
                          <a:lnTo>
                            <a:pt x="2156" y="87"/>
                          </a:lnTo>
                          <a:lnTo>
                            <a:pt x="2279" y="149"/>
                          </a:lnTo>
                          <a:lnTo>
                            <a:pt x="2389" y="211"/>
                          </a:lnTo>
                          <a:lnTo>
                            <a:pt x="2622" y="385"/>
                          </a:lnTo>
                          <a:lnTo>
                            <a:pt x="2724" y="496"/>
                          </a:lnTo>
                          <a:lnTo>
                            <a:pt x="2833" y="608"/>
                          </a:lnTo>
                          <a:lnTo>
                            <a:pt x="2942" y="744"/>
                          </a:lnTo>
                          <a:lnTo>
                            <a:pt x="3044" y="881"/>
                          </a:lnTo>
                          <a:lnTo>
                            <a:pt x="3139" y="1017"/>
                          </a:lnTo>
                          <a:lnTo>
                            <a:pt x="3241" y="1179"/>
                          </a:lnTo>
                          <a:lnTo>
                            <a:pt x="3335" y="1340"/>
                          </a:lnTo>
                          <a:lnTo>
                            <a:pt x="3525" y="1687"/>
                          </a:lnTo>
                          <a:lnTo>
                            <a:pt x="3700" y="2060"/>
                          </a:lnTo>
                          <a:lnTo>
                            <a:pt x="3787" y="2258"/>
                          </a:lnTo>
                          <a:lnTo>
                            <a:pt x="3867" y="2444"/>
                          </a:lnTo>
                          <a:lnTo>
                            <a:pt x="3947" y="2655"/>
                          </a:lnTo>
                          <a:lnTo>
                            <a:pt x="4027" y="2854"/>
                          </a:lnTo>
                          <a:lnTo>
                            <a:pt x="4173" y="3275"/>
                          </a:lnTo>
                          <a:lnTo>
                            <a:pt x="4238" y="3486"/>
                          </a:lnTo>
                          <a:lnTo>
                            <a:pt x="4311" y="3685"/>
                          </a:lnTo>
                          <a:lnTo>
                            <a:pt x="4442" y="4107"/>
                          </a:lnTo>
                          <a:lnTo>
                            <a:pt x="4501" y="4318"/>
                          </a:lnTo>
                          <a:lnTo>
                            <a:pt x="4617" y="4715"/>
                          </a:lnTo>
                          <a:lnTo>
                            <a:pt x="4719" y="5112"/>
                          </a:lnTo>
                          <a:lnTo>
                            <a:pt x="4770" y="5298"/>
                          </a:lnTo>
                          <a:lnTo>
                            <a:pt x="4857" y="5670"/>
                          </a:lnTo>
                          <a:lnTo>
                            <a:pt x="4894" y="5844"/>
                          </a:lnTo>
                          <a:lnTo>
                            <a:pt x="4938" y="6005"/>
                          </a:lnTo>
                          <a:lnTo>
                            <a:pt x="4974" y="6154"/>
                          </a:lnTo>
                          <a:lnTo>
                            <a:pt x="5003" y="6315"/>
                          </a:lnTo>
                          <a:lnTo>
                            <a:pt x="5032" y="6451"/>
                          </a:lnTo>
                          <a:lnTo>
                            <a:pt x="5061" y="6576"/>
                          </a:lnTo>
                          <a:lnTo>
                            <a:pt x="5083" y="6700"/>
                          </a:lnTo>
                          <a:lnTo>
                            <a:pt x="5112" y="6799"/>
                          </a:lnTo>
                          <a:lnTo>
                            <a:pt x="5134" y="6911"/>
                          </a:lnTo>
                          <a:lnTo>
                            <a:pt x="5178" y="7121"/>
                          </a:lnTo>
                          <a:lnTo>
                            <a:pt x="5222" y="7357"/>
                          </a:lnTo>
                          <a:lnTo>
                            <a:pt x="5265" y="7605"/>
                          </a:lnTo>
                          <a:lnTo>
                            <a:pt x="5316" y="7866"/>
                          </a:lnTo>
                          <a:lnTo>
                            <a:pt x="5360" y="8139"/>
                          </a:lnTo>
                          <a:lnTo>
                            <a:pt x="5411" y="8412"/>
                          </a:lnTo>
                          <a:lnTo>
                            <a:pt x="5513" y="8982"/>
                          </a:lnTo>
                          <a:lnTo>
                            <a:pt x="5557" y="9255"/>
                          </a:lnTo>
                          <a:lnTo>
                            <a:pt x="5608" y="9528"/>
                          </a:lnTo>
                          <a:lnTo>
                            <a:pt x="5695" y="10049"/>
                          </a:lnTo>
                          <a:lnTo>
                            <a:pt x="5739" y="10285"/>
                          </a:lnTo>
                          <a:lnTo>
                            <a:pt x="5826" y="10707"/>
                          </a:lnTo>
                          <a:lnTo>
                            <a:pt x="5928" y="11315"/>
                          </a:lnTo>
                          <a:lnTo>
                            <a:pt x="5994" y="11712"/>
                          </a:lnTo>
                          <a:lnTo>
                            <a:pt x="6059" y="12096"/>
                          </a:lnTo>
                          <a:lnTo>
                            <a:pt x="6110" y="12456"/>
                          </a:lnTo>
                          <a:lnTo>
                            <a:pt x="6161" y="12779"/>
                          </a:lnTo>
                          <a:lnTo>
                            <a:pt x="6212" y="13077"/>
                          </a:lnTo>
                          <a:lnTo>
                            <a:pt x="6248" y="13325"/>
                          </a:lnTo>
                          <a:lnTo>
                            <a:pt x="6278" y="13536"/>
                          </a:lnTo>
                          <a:lnTo>
                            <a:pt x="6299" y="13709"/>
                          </a:lnTo>
                          <a:lnTo>
                            <a:pt x="6321" y="13846"/>
                          </a:lnTo>
                          <a:lnTo>
                            <a:pt x="6329" y="13920"/>
                          </a:lnTo>
                          <a:lnTo>
                            <a:pt x="6329" y="13945"/>
                          </a:lnTo>
                          <a:lnTo>
                            <a:pt x="6387" y="14218"/>
                          </a:lnTo>
                          <a:lnTo>
                            <a:pt x="6416" y="14379"/>
                          </a:lnTo>
                          <a:lnTo>
                            <a:pt x="6445" y="14528"/>
                          </a:lnTo>
                          <a:lnTo>
                            <a:pt x="6481" y="14689"/>
                          </a:lnTo>
                          <a:lnTo>
                            <a:pt x="6511" y="14863"/>
                          </a:lnTo>
                          <a:lnTo>
                            <a:pt x="6620" y="15384"/>
                          </a:lnTo>
                          <a:lnTo>
                            <a:pt x="6656" y="15570"/>
                          </a:lnTo>
                          <a:lnTo>
                            <a:pt x="6744" y="15943"/>
                          </a:lnTo>
                          <a:lnTo>
                            <a:pt x="6787" y="16141"/>
                          </a:lnTo>
                          <a:lnTo>
                            <a:pt x="6831" y="16327"/>
                          </a:lnTo>
                          <a:lnTo>
                            <a:pt x="6882" y="16513"/>
                          </a:lnTo>
                          <a:lnTo>
                            <a:pt x="6933" y="16712"/>
                          </a:lnTo>
                          <a:lnTo>
                            <a:pt x="7108" y="17270"/>
                          </a:lnTo>
                          <a:lnTo>
                            <a:pt x="7166" y="17469"/>
                          </a:lnTo>
                          <a:lnTo>
                            <a:pt x="7232" y="17642"/>
                          </a:lnTo>
                          <a:lnTo>
                            <a:pt x="7304" y="17828"/>
                          </a:lnTo>
                          <a:lnTo>
                            <a:pt x="7377" y="18002"/>
                          </a:lnTo>
                          <a:lnTo>
                            <a:pt x="7457" y="18176"/>
                          </a:lnTo>
                          <a:lnTo>
                            <a:pt x="7618" y="18498"/>
                          </a:lnTo>
                          <a:lnTo>
                            <a:pt x="7712" y="18660"/>
                          </a:lnTo>
                          <a:lnTo>
                            <a:pt x="7807" y="18809"/>
                          </a:lnTo>
                          <a:lnTo>
                            <a:pt x="7902" y="18945"/>
                          </a:lnTo>
                          <a:lnTo>
                            <a:pt x="8105" y="19218"/>
                          </a:lnTo>
                          <a:lnTo>
                            <a:pt x="8215" y="19330"/>
                          </a:lnTo>
                          <a:lnTo>
                            <a:pt x="8331" y="19441"/>
                          </a:lnTo>
                          <a:lnTo>
                            <a:pt x="8579" y="19640"/>
                          </a:lnTo>
                          <a:lnTo>
                            <a:pt x="8703" y="19714"/>
                          </a:lnTo>
                          <a:lnTo>
                            <a:pt x="8841" y="19789"/>
                          </a:lnTo>
                          <a:lnTo>
                            <a:pt x="8979" y="19851"/>
                          </a:lnTo>
                          <a:lnTo>
                            <a:pt x="9285" y="19925"/>
                          </a:lnTo>
                          <a:lnTo>
                            <a:pt x="9438" y="19950"/>
                          </a:lnTo>
                          <a:lnTo>
                            <a:pt x="21600" y="19950"/>
                          </a:lnTo>
                          <a:lnTo>
                            <a:pt x="20515" y="21600"/>
                          </a:lnTo>
                          <a:lnTo>
                            <a:pt x="8477" y="21600"/>
                          </a:lnTo>
                          <a:lnTo>
                            <a:pt x="8309" y="21550"/>
                          </a:lnTo>
                          <a:lnTo>
                            <a:pt x="8156" y="21501"/>
                          </a:lnTo>
                          <a:lnTo>
                            <a:pt x="8004" y="21439"/>
                          </a:lnTo>
                          <a:lnTo>
                            <a:pt x="7858" y="21364"/>
                          </a:lnTo>
                          <a:lnTo>
                            <a:pt x="7727" y="21290"/>
                          </a:lnTo>
                          <a:lnTo>
                            <a:pt x="7588" y="21203"/>
                          </a:lnTo>
                          <a:lnTo>
                            <a:pt x="7465" y="21104"/>
                          </a:lnTo>
                          <a:lnTo>
                            <a:pt x="7232" y="20880"/>
                          </a:lnTo>
                          <a:lnTo>
                            <a:pt x="7122" y="20756"/>
                          </a:lnTo>
                          <a:lnTo>
                            <a:pt x="7020" y="20632"/>
                          </a:lnTo>
                          <a:lnTo>
                            <a:pt x="6926" y="20496"/>
                          </a:lnTo>
                          <a:lnTo>
                            <a:pt x="6824" y="20347"/>
                          </a:lnTo>
                          <a:lnTo>
                            <a:pt x="6649" y="20049"/>
                          </a:lnTo>
                          <a:lnTo>
                            <a:pt x="6569" y="19888"/>
                          </a:lnTo>
                          <a:lnTo>
                            <a:pt x="6489" y="19714"/>
                          </a:lnTo>
                          <a:lnTo>
                            <a:pt x="6416" y="19540"/>
                          </a:lnTo>
                          <a:lnTo>
                            <a:pt x="6350" y="19367"/>
                          </a:lnTo>
                          <a:lnTo>
                            <a:pt x="6285" y="19181"/>
                          </a:lnTo>
                          <a:lnTo>
                            <a:pt x="6154" y="18784"/>
                          </a:lnTo>
                          <a:lnTo>
                            <a:pt x="6095" y="18585"/>
                          </a:lnTo>
                          <a:lnTo>
                            <a:pt x="6045" y="18387"/>
                          </a:lnTo>
                          <a:lnTo>
                            <a:pt x="5943" y="17965"/>
                          </a:lnTo>
                          <a:lnTo>
                            <a:pt x="5892" y="17742"/>
                          </a:lnTo>
                          <a:lnTo>
                            <a:pt x="5848" y="17531"/>
                          </a:lnTo>
                          <a:lnTo>
                            <a:pt x="5841" y="17493"/>
                          </a:lnTo>
                          <a:lnTo>
                            <a:pt x="5833" y="17394"/>
                          </a:lnTo>
                          <a:lnTo>
                            <a:pt x="5811" y="17233"/>
                          </a:lnTo>
                          <a:lnTo>
                            <a:pt x="5782" y="17010"/>
                          </a:lnTo>
                          <a:lnTo>
                            <a:pt x="5746" y="16749"/>
                          </a:lnTo>
                          <a:lnTo>
                            <a:pt x="5702" y="16414"/>
                          </a:lnTo>
                          <a:lnTo>
                            <a:pt x="5644" y="16042"/>
                          </a:lnTo>
                          <a:lnTo>
                            <a:pt x="5586" y="15632"/>
                          </a:lnTo>
                          <a:lnTo>
                            <a:pt x="5513" y="15173"/>
                          </a:lnTo>
                          <a:close/>
                        </a:path>
                      </a:pathLst>
                    </a:custGeom>
                    <a:solidFill>
                      <a:srgbClr val="4D94C3"/>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5" name="Freeform 50"/>
                    <p:cNvSpPr/>
                    <p:nvPr/>
                  </p:nvSpPr>
                  <p:spPr>
                    <a:xfrm>
                      <a:off x="6253162" y="61912"/>
                      <a:ext cx="198438" cy="538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714" y="18924"/>
                          </a:lnTo>
                          <a:lnTo>
                            <a:pt x="21600" y="21600"/>
                          </a:lnTo>
                          <a:lnTo>
                            <a:pt x="21600" y="3504"/>
                          </a:lnTo>
                          <a:lnTo>
                            <a:pt x="21427" y="2103"/>
                          </a:lnTo>
                          <a:lnTo>
                            <a:pt x="21427" y="127"/>
                          </a:lnTo>
                          <a:lnTo>
                            <a:pt x="18144" y="0"/>
                          </a:lnTo>
                          <a:lnTo>
                            <a:pt x="14342" y="191"/>
                          </a:lnTo>
                          <a:lnTo>
                            <a:pt x="10195" y="573"/>
                          </a:lnTo>
                          <a:lnTo>
                            <a:pt x="6394" y="1147"/>
                          </a:lnTo>
                          <a:lnTo>
                            <a:pt x="2938" y="1657"/>
                          </a:lnTo>
                          <a:lnTo>
                            <a:pt x="0" y="2103"/>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6" name="Freeform 51"/>
                    <p:cNvSpPr/>
                    <p:nvPr/>
                  </p:nvSpPr>
                  <p:spPr>
                    <a:xfrm>
                      <a:off x="6613525" y="65087"/>
                      <a:ext cx="195263" cy="857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444" y="280"/>
                          </a:lnTo>
                          <a:lnTo>
                            <a:pt x="10361" y="640"/>
                          </a:lnTo>
                          <a:lnTo>
                            <a:pt x="14224" y="1040"/>
                          </a:lnTo>
                          <a:lnTo>
                            <a:pt x="17561" y="1360"/>
                          </a:lnTo>
                          <a:lnTo>
                            <a:pt x="20020" y="1680"/>
                          </a:lnTo>
                          <a:lnTo>
                            <a:pt x="21600" y="1920"/>
                          </a:lnTo>
                          <a:lnTo>
                            <a:pt x="21600" y="19880"/>
                          </a:lnTo>
                          <a:lnTo>
                            <a:pt x="20195" y="20760"/>
                          </a:lnTo>
                          <a:lnTo>
                            <a:pt x="16332" y="21360"/>
                          </a:lnTo>
                          <a:lnTo>
                            <a:pt x="10888" y="21600"/>
                          </a:lnTo>
                          <a:lnTo>
                            <a:pt x="5268" y="21360"/>
                          </a:lnTo>
                          <a:lnTo>
                            <a:pt x="1405" y="20720"/>
                          </a:lnTo>
                          <a:lnTo>
                            <a:pt x="0" y="19880"/>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7" name="Freeform 52"/>
                    <p:cNvSpPr/>
                    <p:nvPr/>
                  </p:nvSpPr>
                  <p:spPr>
                    <a:xfrm>
                      <a:off x="6967537" y="266700"/>
                      <a:ext cx="196851" cy="1325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488"/>
                          </a:moveTo>
                          <a:lnTo>
                            <a:pt x="10800" y="21600"/>
                          </a:lnTo>
                          <a:lnTo>
                            <a:pt x="0" y="20488"/>
                          </a:lnTo>
                          <a:lnTo>
                            <a:pt x="0" y="0"/>
                          </a:lnTo>
                          <a:lnTo>
                            <a:pt x="5400" y="802"/>
                          </a:lnTo>
                          <a:lnTo>
                            <a:pt x="7665" y="1190"/>
                          </a:lnTo>
                          <a:lnTo>
                            <a:pt x="10103" y="1604"/>
                          </a:lnTo>
                          <a:lnTo>
                            <a:pt x="14632" y="2432"/>
                          </a:lnTo>
                          <a:lnTo>
                            <a:pt x="19161" y="3363"/>
                          </a:lnTo>
                          <a:lnTo>
                            <a:pt x="21600" y="3854"/>
                          </a:lnTo>
                          <a:lnTo>
                            <a:pt x="21600" y="20488"/>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8" name="Freeform 53"/>
                    <p:cNvSpPr/>
                    <p:nvPr/>
                  </p:nvSpPr>
                  <p:spPr>
                    <a:xfrm>
                      <a:off x="6253162" y="528637"/>
                      <a:ext cx="198438" cy="1458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7"/>
                          </a:moveTo>
                          <a:lnTo>
                            <a:pt x="10714" y="0"/>
                          </a:lnTo>
                          <a:lnTo>
                            <a:pt x="21600" y="987"/>
                          </a:lnTo>
                          <a:lnTo>
                            <a:pt x="21600" y="18521"/>
                          </a:lnTo>
                          <a:lnTo>
                            <a:pt x="21427" y="19015"/>
                          </a:lnTo>
                          <a:lnTo>
                            <a:pt x="21427" y="21600"/>
                          </a:lnTo>
                          <a:lnTo>
                            <a:pt x="19699" y="21106"/>
                          </a:lnTo>
                          <a:lnTo>
                            <a:pt x="16243" y="20072"/>
                          </a:lnTo>
                          <a:lnTo>
                            <a:pt x="14688" y="19579"/>
                          </a:lnTo>
                          <a:lnTo>
                            <a:pt x="13133" y="19038"/>
                          </a:lnTo>
                          <a:lnTo>
                            <a:pt x="11578" y="18545"/>
                          </a:lnTo>
                          <a:lnTo>
                            <a:pt x="10195" y="18027"/>
                          </a:lnTo>
                          <a:lnTo>
                            <a:pt x="8813" y="17534"/>
                          </a:lnTo>
                          <a:lnTo>
                            <a:pt x="7430" y="17064"/>
                          </a:lnTo>
                          <a:lnTo>
                            <a:pt x="6221" y="16594"/>
                          </a:lnTo>
                          <a:lnTo>
                            <a:pt x="3802" y="15748"/>
                          </a:lnTo>
                          <a:lnTo>
                            <a:pt x="2765" y="15371"/>
                          </a:lnTo>
                          <a:lnTo>
                            <a:pt x="1901" y="15042"/>
                          </a:lnTo>
                          <a:lnTo>
                            <a:pt x="864" y="14713"/>
                          </a:lnTo>
                          <a:lnTo>
                            <a:pt x="0" y="14431"/>
                          </a:lnTo>
                          <a:lnTo>
                            <a:pt x="0" y="987"/>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19" name="Freeform 54"/>
                    <p:cNvSpPr/>
                    <p:nvPr/>
                  </p:nvSpPr>
                  <p:spPr>
                    <a:xfrm>
                      <a:off x="6967537" y="1524000"/>
                      <a:ext cx="196851" cy="128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1150"/>
                          </a:lnTo>
                          <a:lnTo>
                            <a:pt x="0" y="0"/>
                          </a:lnTo>
                          <a:lnTo>
                            <a:pt x="0" y="19408"/>
                          </a:lnTo>
                          <a:lnTo>
                            <a:pt x="3484" y="19943"/>
                          </a:lnTo>
                          <a:lnTo>
                            <a:pt x="6271" y="20317"/>
                          </a:lnTo>
                          <a:lnTo>
                            <a:pt x="9581" y="20691"/>
                          </a:lnTo>
                          <a:lnTo>
                            <a:pt x="13413" y="21065"/>
                          </a:lnTo>
                          <a:lnTo>
                            <a:pt x="17419" y="21386"/>
                          </a:lnTo>
                          <a:lnTo>
                            <a:pt x="21600" y="21600"/>
                          </a:lnTo>
                          <a:lnTo>
                            <a:pt x="2160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0" name="Freeform 55"/>
                    <p:cNvSpPr/>
                    <p:nvPr/>
                  </p:nvSpPr>
                  <p:spPr>
                    <a:xfrm>
                      <a:off x="6613525" y="841375"/>
                      <a:ext cx="195263" cy="1717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05" y="419"/>
                          </a:lnTo>
                          <a:lnTo>
                            <a:pt x="5268" y="739"/>
                          </a:lnTo>
                          <a:lnTo>
                            <a:pt x="10888" y="858"/>
                          </a:lnTo>
                          <a:lnTo>
                            <a:pt x="16332" y="739"/>
                          </a:lnTo>
                          <a:lnTo>
                            <a:pt x="20195" y="419"/>
                          </a:lnTo>
                          <a:lnTo>
                            <a:pt x="21600" y="0"/>
                          </a:lnTo>
                          <a:lnTo>
                            <a:pt x="21600" y="21600"/>
                          </a:lnTo>
                          <a:lnTo>
                            <a:pt x="19317" y="21340"/>
                          </a:lnTo>
                          <a:lnTo>
                            <a:pt x="16859" y="21021"/>
                          </a:lnTo>
                          <a:lnTo>
                            <a:pt x="14049" y="20642"/>
                          </a:lnTo>
                          <a:lnTo>
                            <a:pt x="11415" y="20243"/>
                          </a:lnTo>
                          <a:lnTo>
                            <a:pt x="8780" y="19823"/>
                          </a:lnTo>
                          <a:lnTo>
                            <a:pt x="6322" y="19384"/>
                          </a:lnTo>
                          <a:lnTo>
                            <a:pt x="4039" y="19005"/>
                          </a:lnTo>
                          <a:lnTo>
                            <a:pt x="2283" y="18685"/>
                          </a:lnTo>
                          <a:lnTo>
                            <a:pt x="878" y="18406"/>
                          </a:lnTo>
                          <a:lnTo>
                            <a:pt x="0" y="18246"/>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1" name="Freeform 56"/>
                    <p:cNvSpPr/>
                    <p:nvPr/>
                  </p:nvSpPr>
                  <p:spPr>
                    <a:xfrm>
                      <a:off x="549275" y="65087"/>
                      <a:ext cx="198438" cy="857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530" y="280"/>
                          </a:lnTo>
                          <a:lnTo>
                            <a:pt x="10195" y="640"/>
                          </a:lnTo>
                          <a:lnTo>
                            <a:pt x="14170" y="1040"/>
                          </a:lnTo>
                          <a:lnTo>
                            <a:pt x="17453" y="1360"/>
                          </a:lnTo>
                          <a:lnTo>
                            <a:pt x="19872" y="1680"/>
                          </a:lnTo>
                          <a:lnTo>
                            <a:pt x="21600" y="1920"/>
                          </a:lnTo>
                          <a:lnTo>
                            <a:pt x="21600" y="19880"/>
                          </a:lnTo>
                          <a:lnTo>
                            <a:pt x="20045" y="20760"/>
                          </a:lnTo>
                          <a:lnTo>
                            <a:pt x="16243" y="21360"/>
                          </a:lnTo>
                          <a:lnTo>
                            <a:pt x="10714" y="21600"/>
                          </a:lnTo>
                          <a:lnTo>
                            <a:pt x="5357" y="21360"/>
                          </a:lnTo>
                          <a:lnTo>
                            <a:pt x="1555" y="20720"/>
                          </a:lnTo>
                          <a:lnTo>
                            <a:pt x="0" y="19880"/>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2" name="Freeform 57"/>
                    <p:cNvSpPr/>
                    <p:nvPr/>
                  </p:nvSpPr>
                  <p:spPr>
                    <a:xfrm>
                      <a:off x="549275" y="841375"/>
                      <a:ext cx="198438" cy="1717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55" y="419"/>
                          </a:lnTo>
                          <a:lnTo>
                            <a:pt x="5357" y="739"/>
                          </a:lnTo>
                          <a:lnTo>
                            <a:pt x="10714" y="858"/>
                          </a:lnTo>
                          <a:lnTo>
                            <a:pt x="16243" y="739"/>
                          </a:lnTo>
                          <a:lnTo>
                            <a:pt x="20045" y="419"/>
                          </a:lnTo>
                          <a:lnTo>
                            <a:pt x="21600" y="0"/>
                          </a:lnTo>
                          <a:lnTo>
                            <a:pt x="21600" y="21600"/>
                          </a:lnTo>
                          <a:lnTo>
                            <a:pt x="19181" y="21340"/>
                          </a:lnTo>
                          <a:lnTo>
                            <a:pt x="16589" y="21021"/>
                          </a:lnTo>
                          <a:lnTo>
                            <a:pt x="13997" y="20642"/>
                          </a:lnTo>
                          <a:lnTo>
                            <a:pt x="11405" y="20243"/>
                          </a:lnTo>
                          <a:lnTo>
                            <a:pt x="8813" y="19823"/>
                          </a:lnTo>
                          <a:lnTo>
                            <a:pt x="6394" y="19384"/>
                          </a:lnTo>
                          <a:lnTo>
                            <a:pt x="4320" y="19005"/>
                          </a:lnTo>
                          <a:lnTo>
                            <a:pt x="2419" y="18685"/>
                          </a:lnTo>
                          <a:lnTo>
                            <a:pt x="1037" y="18406"/>
                          </a:lnTo>
                          <a:lnTo>
                            <a:pt x="0" y="18246"/>
                          </a:lnTo>
                          <a:lnTo>
                            <a:pt x="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3" name="Freeform 58"/>
                    <p:cNvSpPr/>
                    <p:nvPr/>
                  </p:nvSpPr>
                  <p:spPr>
                    <a:xfrm>
                      <a:off x="7315200" y="866775"/>
                      <a:ext cx="196850" cy="14319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723"/>
                          </a:moveTo>
                          <a:lnTo>
                            <a:pt x="20032" y="5244"/>
                          </a:lnTo>
                          <a:lnTo>
                            <a:pt x="18290" y="4718"/>
                          </a:lnTo>
                          <a:lnTo>
                            <a:pt x="16548" y="4167"/>
                          </a:lnTo>
                          <a:lnTo>
                            <a:pt x="14632" y="3592"/>
                          </a:lnTo>
                          <a:lnTo>
                            <a:pt x="12890" y="3041"/>
                          </a:lnTo>
                          <a:lnTo>
                            <a:pt x="10974" y="2490"/>
                          </a:lnTo>
                          <a:lnTo>
                            <a:pt x="9058" y="1964"/>
                          </a:lnTo>
                          <a:lnTo>
                            <a:pt x="7316" y="1461"/>
                          </a:lnTo>
                          <a:lnTo>
                            <a:pt x="5748" y="1030"/>
                          </a:lnTo>
                          <a:lnTo>
                            <a:pt x="4181" y="647"/>
                          </a:lnTo>
                          <a:lnTo>
                            <a:pt x="2787" y="335"/>
                          </a:lnTo>
                          <a:lnTo>
                            <a:pt x="1568" y="120"/>
                          </a:lnTo>
                          <a:lnTo>
                            <a:pt x="697" y="0"/>
                          </a:lnTo>
                          <a:lnTo>
                            <a:pt x="0" y="0"/>
                          </a:lnTo>
                          <a:lnTo>
                            <a:pt x="0" y="21576"/>
                          </a:lnTo>
                          <a:lnTo>
                            <a:pt x="1394" y="21073"/>
                          </a:lnTo>
                          <a:lnTo>
                            <a:pt x="5226" y="20714"/>
                          </a:lnTo>
                          <a:lnTo>
                            <a:pt x="10800" y="20546"/>
                          </a:lnTo>
                          <a:lnTo>
                            <a:pt x="16200" y="20714"/>
                          </a:lnTo>
                          <a:lnTo>
                            <a:pt x="20032" y="21073"/>
                          </a:lnTo>
                          <a:lnTo>
                            <a:pt x="21600" y="21600"/>
                          </a:lnTo>
                          <a:lnTo>
                            <a:pt x="21600" y="5723"/>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4" name="Freeform 59"/>
                    <p:cNvSpPr/>
                    <p:nvPr/>
                  </p:nvSpPr>
                  <p:spPr>
                    <a:xfrm>
                      <a:off x="912812" y="136525"/>
                      <a:ext cx="196851" cy="1344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10800" y="21268"/>
                          </a:lnTo>
                          <a:lnTo>
                            <a:pt x="0" y="20197"/>
                          </a:lnTo>
                          <a:lnTo>
                            <a:pt x="0" y="6809"/>
                          </a:lnTo>
                          <a:lnTo>
                            <a:pt x="174" y="6120"/>
                          </a:lnTo>
                          <a:lnTo>
                            <a:pt x="174" y="0"/>
                          </a:lnTo>
                          <a:lnTo>
                            <a:pt x="2265" y="306"/>
                          </a:lnTo>
                          <a:lnTo>
                            <a:pt x="4355" y="638"/>
                          </a:lnTo>
                          <a:lnTo>
                            <a:pt x="6445" y="995"/>
                          </a:lnTo>
                          <a:lnTo>
                            <a:pt x="8361" y="1352"/>
                          </a:lnTo>
                          <a:lnTo>
                            <a:pt x="10277" y="1734"/>
                          </a:lnTo>
                          <a:lnTo>
                            <a:pt x="12194" y="2168"/>
                          </a:lnTo>
                          <a:lnTo>
                            <a:pt x="13935" y="2652"/>
                          </a:lnTo>
                          <a:lnTo>
                            <a:pt x="15852" y="3162"/>
                          </a:lnTo>
                          <a:lnTo>
                            <a:pt x="17768" y="3774"/>
                          </a:lnTo>
                          <a:lnTo>
                            <a:pt x="19684" y="4437"/>
                          </a:lnTo>
                          <a:lnTo>
                            <a:pt x="21600" y="5202"/>
                          </a:lnTo>
                          <a:lnTo>
                            <a:pt x="2160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5" name="Freeform 60"/>
                    <p:cNvSpPr/>
                    <p:nvPr/>
                  </p:nvSpPr>
                  <p:spPr>
                    <a:xfrm>
                      <a:off x="912812" y="1393825"/>
                      <a:ext cx="196851" cy="1308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0800" y="1101"/>
                          </a:lnTo>
                          <a:lnTo>
                            <a:pt x="0" y="0"/>
                          </a:lnTo>
                          <a:lnTo>
                            <a:pt x="0" y="12766"/>
                          </a:lnTo>
                          <a:lnTo>
                            <a:pt x="174" y="13474"/>
                          </a:lnTo>
                          <a:lnTo>
                            <a:pt x="174" y="19477"/>
                          </a:lnTo>
                          <a:lnTo>
                            <a:pt x="1394" y="19686"/>
                          </a:lnTo>
                          <a:lnTo>
                            <a:pt x="3484" y="20001"/>
                          </a:lnTo>
                          <a:lnTo>
                            <a:pt x="6271" y="20342"/>
                          </a:lnTo>
                          <a:lnTo>
                            <a:pt x="9755" y="20735"/>
                          </a:lnTo>
                          <a:lnTo>
                            <a:pt x="13413" y="21076"/>
                          </a:lnTo>
                          <a:lnTo>
                            <a:pt x="17594" y="21390"/>
                          </a:lnTo>
                          <a:lnTo>
                            <a:pt x="21600" y="21600"/>
                          </a:lnTo>
                          <a:lnTo>
                            <a:pt x="21600" y="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6" name="Freeform 61"/>
                    <p:cNvSpPr/>
                    <p:nvPr/>
                  </p:nvSpPr>
                  <p:spPr>
                    <a:xfrm>
                      <a:off x="1243012" y="2205037"/>
                      <a:ext cx="195263" cy="5667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662"/>
                          </a:moveTo>
                          <a:lnTo>
                            <a:pt x="20195" y="1331"/>
                          </a:lnTo>
                          <a:lnTo>
                            <a:pt x="16332" y="363"/>
                          </a:lnTo>
                          <a:lnTo>
                            <a:pt x="10712" y="0"/>
                          </a:lnTo>
                          <a:lnTo>
                            <a:pt x="5268" y="363"/>
                          </a:lnTo>
                          <a:lnTo>
                            <a:pt x="1405" y="1331"/>
                          </a:lnTo>
                          <a:lnTo>
                            <a:pt x="0" y="2662"/>
                          </a:lnTo>
                          <a:lnTo>
                            <a:pt x="0" y="21600"/>
                          </a:lnTo>
                          <a:lnTo>
                            <a:pt x="878" y="21539"/>
                          </a:lnTo>
                          <a:lnTo>
                            <a:pt x="3337" y="21418"/>
                          </a:lnTo>
                          <a:lnTo>
                            <a:pt x="6849" y="21176"/>
                          </a:lnTo>
                          <a:lnTo>
                            <a:pt x="10888" y="20753"/>
                          </a:lnTo>
                          <a:lnTo>
                            <a:pt x="15102" y="20027"/>
                          </a:lnTo>
                          <a:lnTo>
                            <a:pt x="18790" y="18938"/>
                          </a:lnTo>
                          <a:lnTo>
                            <a:pt x="21600" y="17546"/>
                          </a:lnTo>
                          <a:lnTo>
                            <a:pt x="21600" y="2662"/>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7" name="Freeform 62"/>
                    <p:cNvSpPr/>
                    <p:nvPr/>
                  </p:nvSpPr>
                  <p:spPr>
                    <a:xfrm>
                      <a:off x="1243012" y="852487"/>
                      <a:ext cx="195263" cy="1422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38"/>
                          </a:moveTo>
                          <a:lnTo>
                            <a:pt x="20371" y="7329"/>
                          </a:lnTo>
                          <a:lnTo>
                            <a:pt x="19141" y="6895"/>
                          </a:lnTo>
                          <a:lnTo>
                            <a:pt x="17737" y="6388"/>
                          </a:lnTo>
                          <a:lnTo>
                            <a:pt x="16332" y="5858"/>
                          </a:lnTo>
                          <a:lnTo>
                            <a:pt x="13522" y="4701"/>
                          </a:lnTo>
                          <a:lnTo>
                            <a:pt x="11941" y="4122"/>
                          </a:lnTo>
                          <a:lnTo>
                            <a:pt x="10537" y="3544"/>
                          </a:lnTo>
                          <a:lnTo>
                            <a:pt x="9132" y="2941"/>
                          </a:lnTo>
                          <a:lnTo>
                            <a:pt x="7727" y="2411"/>
                          </a:lnTo>
                          <a:lnTo>
                            <a:pt x="6498" y="1880"/>
                          </a:lnTo>
                          <a:lnTo>
                            <a:pt x="5093" y="1398"/>
                          </a:lnTo>
                          <a:lnTo>
                            <a:pt x="3863" y="988"/>
                          </a:lnTo>
                          <a:lnTo>
                            <a:pt x="2810" y="603"/>
                          </a:lnTo>
                          <a:lnTo>
                            <a:pt x="1932" y="313"/>
                          </a:lnTo>
                          <a:lnTo>
                            <a:pt x="1054" y="121"/>
                          </a:lnTo>
                          <a:lnTo>
                            <a:pt x="351" y="0"/>
                          </a:lnTo>
                          <a:lnTo>
                            <a:pt x="0" y="0"/>
                          </a:lnTo>
                          <a:lnTo>
                            <a:pt x="0" y="21600"/>
                          </a:lnTo>
                          <a:lnTo>
                            <a:pt x="1405" y="21070"/>
                          </a:lnTo>
                          <a:lnTo>
                            <a:pt x="5268" y="20684"/>
                          </a:lnTo>
                          <a:lnTo>
                            <a:pt x="10712" y="20563"/>
                          </a:lnTo>
                          <a:lnTo>
                            <a:pt x="16332" y="20708"/>
                          </a:lnTo>
                          <a:lnTo>
                            <a:pt x="20195" y="21094"/>
                          </a:lnTo>
                          <a:lnTo>
                            <a:pt x="21600" y="21600"/>
                          </a:lnTo>
                          <a:lnTo>
                            <a:pt x="21600" y="7738"/>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28" name="Freeform 63"/>
                    <p:cNvSpPr/>
                    <p:nvPr/>
                  </p:nvSpPr>
                  <p:spPr>
                    <a:xfrm>
                      <a:off x="7134225" y="2428875"/>
                      <a:ext cx="606425" cy="385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111"/>
                          </a:moveTo>
                          <a:lnTo>
                            <a:pt x="20921" y="12711"/>
                          </a:lnTo>
                          <a:lnTo>
                            <a:pt x="20413" y="13689"/>
                          </a:lnTo>
                          <a:lnTo>
                            <a:pt x="19791" y="14756"/>
                          </a:lnTo>
                          <a:lnTo>
                            <a:pt x="19055" y="15911"/>
                          </a:lnTo>
                          <a:lnTo>
                            <a:pt x="18151" y="17067"/>
                          </a:lnTo>
                          <a:lnTo>
                            <a:pt x="17076" y="18133"/>
                          </a:lnTo>
                          <a:lnTo>
                            <a:pt x="15946" y="19200"/>
                          </a:lnTo>
                          <a:lnTo>
                            <a:pt x="14588" y="20178"/>
                          </a:lnTo>
                          <a:lnTo>
                            <a:pt x="13118" y="20889"/>
                          </a:lnTo>
                          <a:lnTo>
                            <a:pt x="11422" y="21422"/>
                          </a:lnTo>
                          <a:lnTo>
                            <a:pt x="9669" y="21600"/>
                          </a:lnTo>
                          <a:lnTo>
                            <a:pt x="0" y="21600"/>
                          </a:lnTo>
                          <a:lnTo>
                            <a:pt x="1301" y="21333"/>
                          </a:lnTo>
                          <a:lnTo>
                            <a:pt x="2488" y="20978"/>
                          </a:lnTo>
                          <a:lnTo>
                            <a:pt x="3619" y="20533"/>
                          </a:lnTo>
                          <a:lnTo>
                            <a:pt x="4693" y="20089"/>
                          </a:lnTo>
                          <a:lnTo>
                            <a:pt x="5711" y="19467"/>
                          </a:lnTo>
                          <a:lnTo>
                            <a:pt x="6729" y="18933"/>
                          </a:lnTo>
                          <a:lnTo>
                            <a:pt x="7634" y="18311"/>
                          </a:lnTo>
                          <a:lnTo>
                            <a:pt x="8482" y="17600"/>
                          </a:lnTo>
                          <a:lnTo>
                            <a:pt x="9330" y="16800"/>
                          </a:lnTo>
                          <a:lnTo>
                            <a:pt x="10121" y="16000"/>
                          </a:lnTo>
                          <a:lnTo>
                            <a:pt x="10857" y="15022"/>
                          </a:lnTo>
                          <a:lnTo>
                            <a:pt x="11535" y="14044"/>
                          </a:lnTo>
                          <a:lnTo>
                            <a:pt x="12892" y="11911"/>
                          </a:lnTo>
                          <a:lnTo>
                            <a:pt x="13458" y="10667"/>
                          </a:lnTo>
                          <a:lnTo>
                            <a:pt x="14080" y="9422"/>
                          </a:lnTo>
                          <a:lnTo>
                            <a:pt x="15210" y="6578"/>
                          </a:lnTo>
                          <a:lnTo>
                            <a:pt x="15719" y="5067"/>
                          </a:lnTo>
                          <a:lnTo>
                            <a:pt x="16228" y="3467"/>
                          </a:lnTo>
                          <a:lnTo>
                            <a:pt x="16737" y="1778"/>
                          </a:lnTo>
                          <a:lnTo>
                            <a:pt x="17246" y="0"/>
                          </a:lnTo>
                          <a:lnTo>
                            <a:pt x="21600" y="11111"/>
                          </a:lnTo>
                          <a:close/>
                        </a:path>
                      </a:pathLst>
                    </a:custGeom>
                    <a:solidFill>
                      <a:srgbClr val="70A7CD"/>
                    </a:solidFill>
                    <a:ln w="9525" cap="flat">
                      <a:solidFill>
                        <a:schemeClr val="accent1"/>
                      </a:solidFill>
                      <a:prstDash val="solid"/>
                      <a:round/>
                    </a:ln>
                    <a:effectLst/>
                  </p:spPr>
                  <p:txBody>
                    <a:bodyPr wrap="square" lIns="45719" tIns="45719" rIns="45719" bIns="45719" numCol="1" anchor="t">
                      <a:noAutofit/>
                    </a:bodyPr>
                    <a:lstStyle/>
                    <a:p>
                      <a:pPr/>
                    </a:p>
                  </p:txBody>
                </p:sp>
                <p:sp>
                  <p:nvSpPr>
                    <p:cNvPr id="329" name="Freeform 64"/>
                    <p:cNvSpPr/>
                    <p:nvPr/>
                  </p:nvSpPr>
                  <p:spPr>
                    <a:xfrm>
                      <a:off x="1092200" y="111125"/>
                      <a:ext cx="4743450" cy="26876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31" y="1314"/>
                          </a:moveTo>
                          <a:lnTo>
                            <a:pt x="8436" y="1314"/>
                          </a:lnTo>
                          <a:lnTo>
                            <a:pt x="8248" y="1327"/>
                          </a:lnTo>
                          <a:lnTo>
                            <a:pt x="8067" y="1340"/>
                          </a:lnTo>
                          <a:lnTo>
                            <a:pt x="7894" y="1365"/>
                          </a:lnTo>
                          <a:lnTo>
                            <a:pt x="7720" y="1403"/>
                          </a:lnTo>
                          <a:lnTo>
                            <a:pt x="7402" y="1480"/>
                          </a:lnTo>
                          <a:lnTo>
                            <a:pt x="7258" y="1531"/>
                          </a:lnTo>
                          <a:lnTo>
                            <a:pt x="6983" y="1659"/>
                          </a:lnTo>
                          <a:lnTo>
                            <a:pt x="6853" y="1735"/>
                          </a:lnTo>
                          <a:lnTo>
                            <a:pt x="6730" y="1812"/>
                          </a:lnTo>
                          <a:lnTo>
                            <a:pt x="6607" y="1901"/>
                          </a:lnTo>
                          <a:lnTo>
                            <a:pt x="6499" y="1990"/>
                          </a:lnTo>
                          <a:lnTo>
                            <a:pt x="6390" y="2092"/>
                          </a:lnTo>
                          <a:lnTo>
                            <a:pt x="6289" y="2194"/>
                          </a:lnTo>
                          <a:lnTo>
                            <a:pt x="6188" y="2309"/>
                          </a:lnTo>
                          <a:lnTo>
                            <a:pt x="6101" y="2424"/>
                          </a:lnTo>
                          <a:lnTo>
                            <a:pt x="6014" y="2552"/>
                          </a:lnTo>
                          <a:lnTo>
                            <a:pt x="5935" y="2692"/>
                          </a:lnTo>
                          <a:lnTo>
                            <a:pt x="5855" y="2820"/>
                          </a:lnTo>
                          <a:lnTo>
                            <a:pt x="5783" y="2960"/>
                          </a:lnTo>
                          <a:lnTo>
                            <a:pt x="5718" y="3126"/>
                          </a:lnTo>
                          <a:lnTo>
                            <a:pt x="5660" y="3279"/>
                          </a:lnTo>
                          <a:lnTo>
                            <a:pt x="5595" y="3432"/>
                          </a:lnTo>
                          <a:lnTo>
                            <a:pt x="5545" y="3598"/>
                          </a:lnTo>
                          <a:lnTo>
                            <a:pt x="5494" y="3776"/>
                          </a:lnTo>
                          <a:lnTo>
                            <a:pt x="5451" y="3955"/>
                          </a:lnTo>
                          <a:lnTo>
                            <a:pt x="5407" y="4146"/>
                          </a:lnTo>
                          <a:lnTo>
                            <a:pt x="5371" y="4338"/>
                          </a:lnTo>
                          <a:lnTo>
                            <a:pt x="5335" y="4555"/>
                          </a:lnTo>
                          <a:lnTo>
                            <a:pt x="5248" y="5014"/>
                          </a:lnTo>
                          <a:lnTo>
                            <a:pt x="5205" y="5269"/>
                          </a:lnTo>
                          <a:lnTo>
                            <a:pt x="5118" y="5805"/>
                          </a:lnTo>
                          <a:lnTo>
                            <a:pt x="5075" y="6086"/>
                          </a:lnTo>
                          <a:lnTo>
                            <a:pt x="5024" y="6379"/>
                          </a:lnTo>
                          <a:lnTo>
                            <a:pt x="4981" y="6673"/>
                          </a:lnTo>
                          <a:lnTo>
                            <a:pt x="4930" y="6979"/>
                          </a:lnTo>
                          <a:lnTo>
                            <a:pt x="4880" y="7272"/>
                          </a:lnTo>
                          <a:lnTo>
                            <a:pt x="4836" y="7591"/>
                          </a:lnTo>
                          <a:lnTo>
                            <a:pt x="4786" y="7897"/>
                          </a:lnTo>
                          <a:lnTo>
                            <a:pt x="4742" y="8216"/>
                          </a:lnTo>
                          <a:lnTo>
                            <a:pt x="4692" y="8523"/>
                          </a:lnTo>
                          <a:lnTo>
                            <a:pt x="4648" y="8842"/>
                          </a:lnTo>
                          <a:lnTo>
                            <a:pt x="4598" y="9161"/>
                          </a:lnTo>
                          <a:lnTo>
                            <a:pt x="4554" y="9480"/>
                          </a:lnTo>
                          <a:lnTo>
                            <a:pt x="4504" y="9786"/>
                          </a:lnTo>
                          <a:lnTo>
                            <a:pt x="4460" y="10105"/>
                          </a:lnTo>
                          <a:lnTo>
                            <a:pt x="4417" y="10411"/>
                          </a:lnTo>
                          <a:lnTo>
                            <a:pt x="4373" y="10704"/>
                          </a:lnTo>
                          <a:lnTo>
                            <a:pt x="4330" y="11011"/>
                          </a:lnTo>
                          <a:lnTo>
                            <a:pt x="4287" y="11304"/>
                          </a:lnTo>
                          <a:lnTo>
                            <a:pt x="4243" y="11585"/>
                          </a:lnTo>
                          <a:lnTo>
                            <a:pt x="4207" y="11865"/>
                          </a:lnTo>
                          <a:lnTo>
                            <a:pt x="4164" y="12133"/>
                          </a:lnTo>
                          <a:lnTo>
                            <a:pt x="4128" y="12388"/>
                          </a:lnTo>
                          <a:lnTo>
                            <a:pt x="4092" y="12631"/>
                          </a:lnTo>
                          <a:lnTo>
                            <a:pt x="4063" y="12873"/>
                          </a:lnTo>
                          <a:lnTo>
                            <a:pt x="4027" y="13103"/>
                          </a:lnTo>
                          <a:lnTo>
                            <a:pt x="3969" y="13511"/>
                          </a:lnTo>
                          <a:lnTo>
                            <a:pt x="3947" y="13690"/>
                          </a:lnTo>
                          <a:lnTo>
                            <a:pt x="3925" y="13856"/>
                          </a:lnTo>
                          <a:lnTo>
                            <a:pt x="3904" y="14009"/>
                          </a:lnTo>
                          <a:lnTo>
                            <a:pt x="3882" y="14136"/>
                          </a:lnTo>
                          <a:lnTo>
                            <a:pt x="3867" y="14251"/>
                          </a:lnTo>
                          <a:lnTo>
                            <a:pt x="3853" y="14340"/>
                          </a:lnTo>
                          <a:lnTo>
                            <a:pt x="3846" y="14417"/>
                          </a:lnTo>
                          <a:lnTo>
                            <a:pt x="3839" y="14481"/>
                          </a:lnTo>
                          <a:lnTo>
                            <a:pt x="3831" y="14506"/>
                          </a:lnTo>
                          <a:lnTo>
                            <a:pt x="3831" y="14519"/>
                          </a:lnTo>
                          <a:lnTo>
                            <a:pt x="3788" y="14825"/>
                          </a:lnTo>
                          <a:lnTo>
                            <a:pt x="3773" y="14991"/>
                          </a:lnTo>
                          <a:lnTo>
                            <a:pt x="3752" y="15157"/>
                          </a:lnTo>
                          <a:lnTo>
                            <a:pt x="3730" y="15348"/>
                          </a:lnTo>
                          <a:lnTo>
                            <a:pt x="3708" y="15527"/>
                          </a:lnTo>
                          <a:lnTo>
                            <a:pt x="3687" y="15718"/>
                          </a:lnTo>
                          <a:lnTo>
                            <a:pt x="3665" y="15923"/>
                          </a:lnTo>
                          <a:lnTo>
                            <a:pt x="3607" y="16331"/>
                          </a:lnTo>
                          <a:lnTo>
                            <a:pt x="3578" y="16548"/>
                          </a:lnTo>
                          <a:lnTo>
                            <a:pt x="3549" y="16752"/>
                          </a:lnTo>
                          <a:lnTo>
                            <a:pt x="3520" y="16969"/>
                          </a:lnTo>
                          <a:lnTo>
                            <a:pt x="3484" y="17198"/>
                          </a:lnTo>
                          <a:lnTo>
                            <a:pt x="3412" y="17632"/>
                          </a:lnTo>
                          <a:lnTo>
                            <a:pt x="3369" y="17849"/>
                          </a:lnTo>
                          <a:lnTo>
                            <a:pt x="3333" y="18066"/>
                          </a:lnTo>
                          <a:lnTo>
                            <a:pt x="3282" y="18283"/>
                          </a:lnTo>
                          <a:lnTo>
                            <a:pt x="3239" y="18512"/>
                          </a:lnTo>
                          <a:lnTo>
                            <a:pt x="3188" y="18717"/>
                          </a:lnTo>
                          <a:lnTo>
                            <a:pt x="3137" y="18933"/>
                          </a:lnTo>
                          <a:lnTo>
                            <a:pt x="3022" y="19342"/>
                          </a:lnTo>
                          <a:lnTo>
                            <a:pt x="2957" y="19546"/>
                          </a:lnTo>
                          <a:lnTo>
                            <a:pt x="2899" y="19737"/>
                          </a:lnTo>
                          <a:lnTo>
                            <a:pt x="2827" y="19929"/>
                          </a:lnTo>
                          <a:lnTo>
                            <a:pt x="2682" y="20286"/>
                          </a:lnTo>
                          <a:lnTo>
                            <a:pt x="2602" y="20439"/>
                          </a:lnTo>
                          <a:lnTo>
                            <a:pt x="2523" y="20605"/>
                          </a:lnTo>
                          <a:lnTo>
                            <a:pt x="2436" y="20745"/>
                          </a:lnTo>
                          <a:lnTo>
                            <a:pt x="2342" y="20886"/>
                          </a:lnTo>
                          <a:lnTo>
                            <a:pt x="2248" y="21013"/>
                          </a:lnTo>
                          <a:lnTo>
                            <a:pt x="2154" y="21128"/>
                          </a:lnTo>
                          <a:lnTo>
                            <a:pt x="2053" y="21230"/>
                          </a:lnTo>
                          <a:lnTo>
                            <a:pt x="1937" y="21332"/>
                          </a:lnTo>
                          <a:lnTo>
                            <a:pt x="1829" y="21409"/>
                          </a:lnTo>
                          <a:lnTo>
                            <a:pt x="1713" y="21472"/>
                          </a:lnTo>
                          <a:lnTo>
                            <a:pt x="1467" y="21574"/>
                          </a:lnTo>
                          <a:lnTo>
                            <a:pt x="1337" y="21600"/>
                          </a:lnTo>
                          <a:lnTo>
                            <a:pt x="1135" y="21600"/>
                          </a:lnTo>
                          <a:lnTo>
                            <a:pt x="969" y="21587"/>
                          </a:lnTo>
                          <a:lnTo>
                            <a:pt x="737" y="21587"/>
                          </a:lnTo>
                          <a:lnTo>
                            <a:pt x="492" y="21574"/>
                          </a:lnTo>
                          <a:lnTo>
                            <a:pt x="267" y="21562"/>
                          </a:lnTo>
                          <a:lnTo>
                            <a:pt x="0" y="21562"/>
                          </a:lnTo>
                          <a:lnTo>
                            <a:pt x="137" y="21511"/>
                          </a:lnTo>
                          <a:lnTo>
                            <a:pt x="275" y="21447"/>
                          </a:lnTo>
                          <a:lnTo>
                            <a:pt x="405" y="21383"/>
                          </a:lnTo>
                          <a:lnTo>
                            <a:pt x="651" y="21204"/>
                          </a:lnTo>
                          <a:lnTo>
                            <a:pt x="882" y="20975"/>
                          </a:lnTo>
                          <a:lnTo>
                            <a:pt x="990" y="20834"/>
                          </a:lnTo>
                          <a:lnTo>
                            <a:pt x="1193" y="20554"/>
                          </a:lnTo>
                          <a:lnTo>
                            <a:pt x="1381" y="20222"/>
                          </a:lnTo>
                          <a:lnTo>
                            <a:pt x="1554" y="19865"/>
                          </a:lnTo>
                          <a:lnTo>
                            <a:pt x="1634" y="19686"/>
                          </a:lnTo>
                          <a:lnTo>
                            <a:pt x="1713" y="19482"/>
                          </a:lnTo>
                          <a:lnTo>
                            <a:pt x="1786" y="19291"/>
                          </a:lnTo>
                          <a:lnTo>
                            <a:pt x="1858" y="19087"/>
                          </a:lnTo>
                          <a:lnTo>
                            <a:pt x="1923" y="18882"/>
                          </a:lnTo>
                          <a:lnTo>
                            <a:pt x="1988" y="18666"/>
                          </a:lnTo>
                          <a:lnTo>
                            <a:pt x="2053" y="18461"/>
                          </a:lnTo>
                          <a:lnTo>
                            <a:pt x="2111" y="18245"/>
                          </a:lnTo>
                          <a:lnTo>
                            <a:pt x="2161" y="18040"/>
                          </a:lnTo>
                          <a:lnTo>
                            <a:pt x="2263" y="17607"/>
                          </a:lnTo>
                          <a:lnTo>
                            <a:pt x="2306" y="17390"/>
                          </a:lnTo>
                          <a:lnTo>
                            <a:pt x="2349" y="17186"/>
                          </a:lnTo>
                          <a:lnTo>
                            <a:pt x="2393" y="16969"/>
                          </a:lnTo>
                          <a:lnTo>
                            <a:pt x="2436" y="16765"/>
                          </a:lnTo>
                          <a:lnTo>
                            <a:pt x="2472" y="16573"/>
                          </a:lnTo>
                          <a:lnTo>
                            <a:pt x="2501" y="16369"/>
                          </a:lnTo>
                          <a:lnTo>
                            <a:pt x="2559" y="15986"/>
                          </a:lnTo>
                          <a:lnTo>
                            <a:pt x="2588" y="15808"/>
                          </a:lnTo>
                          <a:lnTo>
                            <a:pt x="2610" y="15629"/>
                          </a:lnTo>
                          <a:lnTo>
                            <a:pt x="2631" y="15463"/>
                          </a:lnTo>
                          <a:lnTo>
                            <a:pt x="2653" y="15310"/>
                          </a:lnTo>
                          <a:lnTo>
                            <a:pt x="2653" y="15297"/>
                          </a:lnTo>
                          <a:lnTo>
                            <a:pt x="2667" y="15246"/>
                          </a:lnTo>
                          <a:lnTo>
                            <a:pt x="2682" y="15119"/>
                          </a:lnTo>
                          <a:lnTo>
                            <a:pt x="2696" y="15042"/>
                          </a:lnTo>
                          <a:lnTo>
                            <a:pt x="2704" y="14940"/>
                          </a:lnTo>
                          <a:lnTo>
                            <a:pt x="2725" y="14838"/>
                          </a:lnTo>
                          <a:lnTo>
                            <a:pt x="2740" y="14723"/>
                          </a:lnTo>
                          <a:lnTo>
                            <a:pt x="2761" y="14596"/>
                          </a:lnTo>
                          <a:lnTo>
                            <a:pt x="2805" y="14289"/>
                          </a:lnTo>
                          <a:lnTo>
                            <a:pt x="2827" y="14124"/>
                          </a:lnTo>
                          <a:lnTo>
                            <a:pt x="2855" y="13945"/>
                          </a:lnTo>
                          <a:lnTo>
                            <a:pt x="2884" y="13754"/>
                          </a:lnTo>
                          <a:lnTo>
                            <a:pt x="2942" y="13345"/>
                          </a:lnTo>
                          <a:lnTo>
                            <a:pt x="2978" y="13116"/>
                          </a:lnTo>
                          <a:lnTo>
                            <a:pt x="3007" y="12886"/>
                          </a:lnTo>
                          <a:lnTo>
                            <a:pt x="3043" y="12644"/>
                          </a:lnTo>
                          <a:lnTo>
                            <a:pt x="3080" y="12388"/>
                          </a:lnTo>
                          <a:lnTo>
                            <a:pt x="3123" y="12133"/>
                          </a:lnTo>
                          <a:lnTo>
                            <a:pt x="3159" y="11865"/>
                          </a:lnTo>
                          <a:lnTo>
                            <a:pt x="3202" y="11585"/>
                          </a:lnTo>
                          <a:lnTo>
                            <a:pt x="3289" y="10998"/>
                          </a:lnTo>
                          <a:lnTo>
                            <a:pt x="3376" y="10385"/>
                          </a:lnTo>
                          <a:lnTo>
                            <a:pt x="3419" y="10066"/>
                          </a:lnTo>
                          <a:lnTo>
                            <a:pt x="3477" y="9747"/>
                          </a:lnTo>
                          <a:lnTo>
                            <a:pt x="3520" y="9416"/>
                          </a:lnTo>
                          <a:lnTo>
                            <a:pt x="3571" y="9084"/>
                          </a:lnTo>
                          <a:lnTo>
                            <a:pt x="3672" y="8395"/>
                          </a:lnTo>
                          <a:lnTo>
                            <a:pt x="3723" y="8038"/>
                          </a:lnTo>
                          <a:lnTo>
                            <a:pt x="3781" y="7693"/>
                          </a:lnTo>
                          <a:lnTo>
                            <a:pt x="3839" y="7323"/>
                          </a:lnTo>
                          <a:lnTo>
                            <a:pt x="3889" y="6953"/>
                          </a:lnTo>
                          <a:lnTo>
                            <a:pt x="3947" y="6583"/>
                          </a:lnTo>
                          <a:lnTo>
                            <a:pt x="3998" y="6213"/>
                          </a:lnTo>
                          <a:lnTo>
                            <a:pt x="4171" y="5065"/>
                          </a:lnTo>
                          <a:lnTo>
                            <a:pt x="4222" y="4746"/>
                          </a:lnTo>
                          <a:lnTo>
                            <a:pt x="4323" y="4159"/>
                          </a:lnTo>
                          <a:lnTo>
                            <a:pt x="4381" y="3891"/>
                          </a:lnTo>
                          <a:lnTo>
                            <a:pt x="4431" y="3623"/>
                          </a:lnTo>
                          <a:lnTo>
                            <a:pt x="4489" y="3381"/>
                          </a:lnTo>
                          <a:lnTo>
                            <a:pt x="4554" y="3151"/>
                          </a:lnTo>
                          <a:lnTo>
                            <a:pt x="4612" y="2922"/>
                          </a:lnTo>
                          <a:lnTo>
                            <a:pt x="4677" y="2705"/>
                          </a:lnTo>
                          <a:lnTo>
                            <a:pt x="4742" y="2501"/>
                          </a:lnTo>
                          <a:lnTo>
                            <a:pt x="4807" y="2309"/>
                          </a:lnTo>
                          <a:lnTo>
                            <a:pt x="4952" y="1952"/>
                          </a:lnTo>
                          <a:lnTo>
                            <a:pt x="5024" y="1786"/>
                          </a:lnTo>
                          <a:lnTo>
                            <a:pt x="5104" y="1633"/>
                          </a:lnTo>
                          <a:lnTo>
                            <a:pt x="5176" y="1493"/>
                          </a:lnTo>
                          <a:lnTo>
                            <a:pt x="5255" y="1365"/>
                          </a:lnTo>
                          <a:lnTo>
                            <a:pt x="5429" y="1110"/>
                          </a:lnTo>
                          <a:lnTo>
                            <a:pt x="5516" y="1008"/>
                          </a:lnTo>
                          <a:lnTo>
                            <a:pt x="5610" y="906"/>
                          </a:lnTo>
                          <a:lnTo>
                            <a:pt x="5798" y="727"/>
                          </a:lnTo>
                          <a:lnTo>
                            <a:pt x="5892" y="651"/>
                          </a:lnTo>
                          <a:lnTo>
                            <a:pt x="6000" y="561"/>
                          </a:lnTo>
                          <a:lnTo>
                            <a:pt x="6101" y="498"/>
                          </a:lnTo>
                          <a:lnTo>
                            <a:pt x="6210" y="434"/>
                          </a:lnTo>
                          <a:lnTo>
                            <a:pt x="6427" y="332"/>
                          </a:lnTo>
                          <a:lnTo>
                            <a:pt x="6542" y="281"/>
                          </a:lnTo>
                          <a:lnTo>
                            <a:pt x="6658" y="242"/>
                          </a:lnTo>
                          <a:lnTo>
                            <a:pt x="6788" y="204"/>
                          </a:lnTo>
                          <a:lnTo>
                            <a:pt x="6911" y="179"/>
                          </a:lnTo>
                          <a:lnTo>
                            <a:pt x="7034" y="140"/>
                          </a:lnTo>
                          <a:lnTo>
                            <a:pt x="7171" y="115"/>
                          </a:lnTo>
                          <a:lnTo>
                            <a:pt x="7301" y="102"/>
                          </a:lnTo>
                          <a:lnTo>
                            <a:pt x="7439" y="77"/>
                          </a:lnTo>
                          <a:lnTo>
                            <a:pt x="7583" y="64"/>
                          </a:lnTo>
                          <a:lnTo>
                            <a:pt x="7720" y="38"/>
                          </a:lnTo>
                          <a:lnTo>
                            <a:pt x="8024" y="13"/>
                          </a:lnTo>
                          <a:lnTo>
                            <a:pt x="18065" y="13"/>
                          </a:lnTo>
                          <a:lnTo>
                            <a:pt x="18137" y="0"/>
                          </a:lnTo>
                          <a:lnTo>
                            <a:pt x="18217" y="13"/>
                          </a:lnTo>
                          <a:lnTo>
                            <a:pt x="18412" y="13"/>
                          </a:lnTo>
                          <a:lnTo>
                            <a:pt x="18520" y="26"/>
                          </a:lnTo>
                          <a:lnTo>
                            <a:pt x="18636" y="38"/>
                          </a:lnTo>
                          <a:lnTo>
                            <a:pt x="18759" y="64"/>
                          </a:lnTo>
                          <a:lnTo>
                            <a:pt x="18889" y="89"/>
                          </a:lnTo>
                          <a:lnTo>
                            <a:pt x="19164" y="166"/>
                          </a:lnTo>
                          <a:lnTo>
                            <a:pt x="19308" y="204"/>
                          </a:lnTo>
                          <a:lnTo>
                            <a:pt x="19612" y="332"/>
                          </a:lnTo>
                          <a:lnTo>
                            <a:pt x="19764" y="408"/>
                          </a:lnTo>
                          <a:lnTo>
                            <a:pt x="19916" y="498"/>
                          </a:lnTo>
                          <a:lnTo>
                            <a:pt x="20075" y="600"/>
                          </a:lnTo>
                          <a:lnTo>
                            <a:pt x="20227" y="702"/>
                          </a:lnTo>
                          <a:lnTo>
                            <a:pt x="20530" y="957"/>
                          </a:lnTo>
                          <a:lnTo>
                            <a:pt x="20682" y="1110"/>
                          </a:lnTo>
                          <a:lnTo>
                            <a:pt x="20827" y="1276"/>
                          </a:lnTo>
                          <a:lnTo>
                            <a:pt x="20971" y="1454"/>
                          </a:lnTo>
                          <a:lnTo>
                            <a:pt x="21101" y="1659"/>
                          </a:lnTo>
                          <a:lnTo>
                            <a:pt x="21239" y="1875"/>
                          </a:lnTo>
                          <a:lnTo>
                            <a:pt x="21361" y="2092"/>
                          </a:lnTo>
                          <a:lnTo>
                            <a:pt x="21484" y="2348"/>
                          </a:lnTo>
                          <a:lnTo>
                            <a:pt x="21600" y="2615"/>
                          </a:lnTo>
                          <a:lnTo>
                            <a:pt x="21593" y="2615"/>
                          </a:lnTo>
                          <a:lnTo>
                            <a:pt x="21586" y="2603"/>
                          </a:lnTo>
                          <a:lnTo>
                            <a:pt x="21578" y="2577"/>
                          </a:lnTo>
                          <a:lnTo>
                            <a:pt x="21564" y="2552"/>
                          </a:lnTo>
                          <a:lnTo>
                            <a:pt x="21542" y="2526"/>
                          </a:lnTo>
                          <a:lnTo>
                            <a:pt x="21520" y="2488"/>
                          </a:lnTo>
                          <a:lnTo>
                            <a:pt x="21492" y="2450"/>
                          </a:lnTo>
                          <a:lnTo>
                            <a:pt x="21455" y="2399"/>
                          </a:lnTo>
                          <a:lnTo>
                            <a:pt x="21369" y="2297"/>
                          </a:lnTo>
                          <a:lnTo>
                            <a:pt x="21318" y="2245"/>
                          </a:lnTo>
                          <a:lnTo>
                            <a:pt x="21267" y="2182"/>
                          </a:lnTo>
                          <a:lnTo>
                            <a:pt x="21202" y="2131"/>
                          </a:lnTo>
                          <a:lnTo>
                            <a:pt x="21058" y="2003"/>
                          </a:lnTo>
                          <a:lnTo>
                            <a:pt x="20978" y="1939"/>
                          </a:lnTo>
                          <a:lnTo>
                            <a:pt x="20892" y="1863"/>
                          </a:lnTo>
                          <a:lnTo>
                            <a:pt x="20798" y="1799"/>
                          </a:lnTo>
                          <a:lnTo>
                            <a:pt x="20581" y="1671"/>
                          </a:lnTo>
                          <a:lnTo>
                            <a:pt x="20465" y="1608"/>
                          </a:lnTo>
                          <a:lnTo>
                            <a:pt x="20342" y="1544"/>
                          </a:lnTo>
                          <a:lnTo>
                            <a:pt x="20212" y="1480"/>
                          </a:lnTo>
                          <a:lnTo>
                            <a:pt x="20075" y="1429"/>
                          </a:lnTo>
                          <a:lnTo>
                            <a:pt x="19771" y="1327"/>
                          </a:lnTo>
                          <a:lnTo>
                            <a:pt x="19605" y="1276"/>
                          </a:lnTo>
                          <a:lnTo>
                            <a:pt x="19431" y="1238"/>
                          </a:lnTo>
                          <a:lnTo>
                            <a:pt x="19251" y="1199"/>
                          </a:lnTo>
                          <a:lnTo>
                            <a:pt x="19063" y="1161"/>
                          </a:lnTo>
                          <a:lnTo>
                            <a:pt x="18860" y="1135"/>
                          </a:lnTo>
                          <a:lnTo>
                            <a:pt x="18658" y="1123"/>
                          </a:lnTo>
                          <a:lnTo>
                            <a:pt x="18441" y="1110"/>
                          </a:lnTo>
                          <a:lnTo>
                            <a:pt x="17978" y="1110"/>
                          </a:lnTo>
                          <a:lnTo>
                            <a:pt x="17733" y="1123"/>
                          </a:lnTo>
                          <a:lnTo>
                            <a:pt x="17472" y="1135"/>
                          </a:lnTo>
                          <a:lnTo>
                            <a:pt x="17205" y="1161"/>
                          </a:lnTo>
                          <a:lnTo>
                            <a:pt x="16930" y="1199"/>
                          </a:lnTo>
                          <a:lnTo>
                            <a:pt x="16641" y="1250"/>
                          </a:lnTo>
                          <a:lnTo>
                            <a:pt x="16345" y="1314"/>
                          </a:lnTo>
                          <a:lnTo>
                            <a:pt x="8631" y="1314"/>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30" name="Freeform 65"/>
                    <p:cNvSpPr/>
                    <p:nvPr/>
                  </p:nvSpPr>
                  <p:spPr>
                    <a:xfrm>
                      <a:off x="4530725" y="0"/>
                      <a:ext cx="2354263" cy="2784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350" y="21526"/>
                          </a:lnTo>
                          <a:lnTo>
                            <a:pt x="670" y="21440"/>
                          </a:lnTo>
                          <a:lnTo>
                            <a:pt x="990" y="21341"/>
                          </a:lnTo>
                          <a:lnTo>
                            <a:pt x="1296" y="21243"/>
                          </a:lnTo>
                          <a:lnTo>
                            <a:pt x="1588" y="21132"/>
                          </a:lnTo>
                          <a:lnTo>
                            <a:pt x="1879" y="21009"/>
                          </a:lnTo>
                          <a:lnTo>
                            <a:pt x="2156" y="20886"/>
                          </a:lnTo>
                          <a:lnTo>
                            <a:pt x="2432" y="20750"/>
                          </a:lnTo>
                          <a:lnTo>
                            <a:pt x="2695" y="20615"/>
                          </a:lnTo>
                          <a:lnTo>
                            <a:pt x="2942" y="20479"/>
                          </a:lnTo>
                          <a:lnTo>
                            <a:pt x="3190" y="20319"/>
                          </a:lnTo>
                          <a:lnTo>
                            <a:pt x="3408" y="20171"/>
                          </a:lnTo>
                          <a:lnTo>
                            <a:pt x="3641" y="20011"/>
                          </a:lnTo>
                          <a:lnTo>
                            <a:pt x="3860" y="19851"/>
                          </a:lnTo>
                          <a:lnTo>
                            <a:pt x="4268" y="19506"/>
                          </a:lnTo>
                          <a:lnTo>
                            <a:pt x="4457" y="19334"/>
                          </a:lnTo>
                          <a:lnTo>
                            <a:pt x="4646" y="19149"/>
                          </a:lnTo>
                          <a:lnTo>
                            <a:pt x="4821" y="18977"/>
                          </a:lnTo>
                          <a:lnTo>
                            <a:pt x="4996" y="18792"/>
                          </a:lnTo>
                          <a:lnTo>
                            <a:pt x="5316" y="18423"/>
                          </a:lnTo>
                          <a:lnTo>
                            <a:pt x="5476" y="18226"/>
                          </a:lnTo>
                          <a:lnTo>
                            <a:pt x="5622" y="18041"/>
                          </a:lnTo>
                          <a:lnTo>
                            <a:pt x="5753" y="17856"/>
                          </a:lnTo>
                          <a:lnTo>
                            <a:pt x="5884" y="17659"/>
                          </a:lnTo>
                          <a:lnTo>
                            <a:pt x="6030" y="17475"/>
                          </a:lnTo>
                          <a:lnTo>
                            <a:pt x="6146" y="17278"/>
                          </a:lnTo>
                          <a:lnTo>
                            <a:pt x="6380" y="16908"/>
                          </a:lnTo>
                          <a:lnTo>
                            <a:pt x="6481" y="16723"/>
                          </a:lnTo>
                          <a:lnTo>
                            <a:pt x="6598" y="16539"/>
                          </a:lnTo>
                          <a:lnTo>
                            <a:pt x="6700" y="16354"/>
                          </a:lnTo>
                          <a:lnTo>
                            <a:pt x="6787" y="16182"/>
                          </a:lnTo>
                          <a:lnTo>
                            <a:pt x="6889" y="15997"/>
                          </a:lnTo>
                          <a:lnTo>
                            <a:pt x="6977" y="15837"/>
                          </a:lnTo>
                          <a:lnTo>
                            <a:pt x="7064" y="15664"/>
                          </a:lnTo>
                          <a:lnTo>
                            <a:pt x="7137" y="15492"/>
                          </a:lnTo>
                          <a:lnTo>
                            <a:pt x="7224" y="15332"/>
                          </a:lnTo>
                          <a:lnTo>
                            <a:pt x="7516" y="14741"/>
                          </a:lnTo>
                          <a:lnTo>
                            <a:pt x="7588" y="14618"/>
                          </a:lnTo>
                          <a:lnTo>
                            <a:pt x="7647" y="14494"/>
                          </a:lnTo>
                          <a:lnTo>
                            <a:pt x="7647" y="14482"/>
                          </a:lnTo>
                          <a:lnTo>
                            <a:pt x="7690" y="14408"/>
                          </a:lnTo>
                          <a:lnTo>
                            <a:pt x="7719" y="14347"/>
                          </a:lnTo>
                          <a:lnTo>
                            <a:pt x="7749" y="14260"/>
                          </a:lnTo>
                          <a:lnTo>
                            <a:pt x="7807" y="14162"/>
                          </a:lnTo>
                          <a:lnTo>
                            <a:pt x="7851" y="14051"/>
                          </a:lnTo>
                          <a:lnTo>
                            <a:pt x="7909" y="13928"/>
                          </a:lnTo>
                          <a:lnTo>
                            <a:pt x="7982" y="13780"/>
                          </a:lnTo>
                          <a:lnTo>
                            <a:pt x="8127" y="13460"/>
                          </a:lnTo>
                          <a:lnTo>
                            <a:pt x="8229" y="13275"/>
                          </a:lnTo>
                          <a:lnTo>
                            <a:pt x="8317" y="13078"/>
                          </a:lnTo>
                          <a:lnTo>
                            <a:pt x="8404" y="12869"/>
                          </a:lnTo>
                          <a:lnTo>
                            <a:pt x="8506" y="12660"/>
                          </a:lnTo>
                          <a:lnTo>
                            <a:pt x="8608" y="12426"/>
                          </a:lnTo>
                          <a:lnTo>
                            <a:pt x="8724" y="12192"/>
                          </a:lnTo>
                          <a:lnTo>
                            <a:pt x="8826" y="11945"/>
                          </a:lnTo>
                          <a:lnTo>
                            <a:pt x="8958" y="11687"/>
                          </a:lnTo>
                          <a:lnTo>
                            <a:pt x="9074" y="11428"/>
                          </a:lnTo>
                          <a:lnTo>
                            <a:pt x="9205" y="11145"/>
                          </a:lnTo>
                          <a:lnTo>
                            <a:pt x="9322" y="10874"/>
                          </a:lnTo>
                          <a:lnTo>
                            <a:pt x="9453" y="10578"/>
                          </a:lnTo>
                          <a:lnTo>
                            <a:pt x="9584" y="10295"/>
                          </a:lnTo>
                          <a:lnTo>
                            <a:pt x="9846" y="9704"/>
                          </a:lnTo>
                          <a:lnTo>
                            <a:pt x="9992" y="9396"/>
                          </a:lnTo>
                          <a:lnTo>
                            <a:pt x="10123" y="9088"/>
                          </a:lnTo>
                          <a:lnTo>
                            <a:pt x="10254" y="8768"/>
                          </a:lnTo>
                          <a:lnTo>
                            <a:pt x="10399" y="8460"/>
                          </a:lnTo>
                          <a:lnTo>
                            <a:pt x="10531" y="8140"/>
                          </a:lnTo>
                          <a:lnTo>
                            <a:pt x="10676" y="7832"/>
                          </a:lnTo>
                          <a:lnTo>
                            <a:pt x="10938" y="7192"/>
                          </a:lnTo>
                          <a:lnTo>
                            <a:pt x="11084" y="6872"/>
                          </a:lnTo>
                          <a:lnTo>
                            <a:pt x="11215" y="6564"/>
                          </a:lnTo>
                          <a:lnTo>
                            <a:pt x="11346" y="6244"/>
                          </a:lnTo>
                          <a:lnTo>
                            <a:pt x="11390" y="6145"/>
                          </a:lnTo>
                          <a:lnTo>
                            <a:pt x="11434" y="6022"/>
                          </a:lnTo>
                          <a:lnTo>
                            <a:pt x="11492" y="5899"/>
                          </a:lnTo>
                          <a:lnTo>
                            <a:pt x="11550" y="5763"/>
                          </a:lnTo>
                          <a:lnTo>
                            <a:pt x="11623" y="5616"/>
                          </a:lnTo>
                          <a:lnTo>
                            <a:pt x="11769" y="5295"/>
                          </a:lnTo>
                          <a:lnTo>
                            <a:pt x="11943" y="4951"/>
                          </a:lnTo>
                          <a:lnTo>
                            <a:pt x="12147" y="4581"/>
                          </a:lnTo>
                          <a:lnTo>
                            <a:pt x="12351" y="4187"/>
                          </a:lnTo>
                          <a:lnTo>
                            <a:pt x="12468" y="3990"/>
                          </a:lnTo>
                          <a:lnTo>
                            <a:pt x="12599" y="3793"/>
                          </a:lnTo>
                          <a:lnTo>
                            <a:pt x="12730" y="3584"/>
                          </a:lnTo>
                          <a:lnTo>
                            <a:pt x="12861" y="3387"/>
                          </a:lnTo>
                          <a:lnTo>
                            <a:pt x="12992" y="3177"/>
                          </a:lnTo>
                          <a:lnTo>
                            <a:pt x="13138" y="2980"/>
                          </a:lnTo>
                          <a:lnTo>
                            <a:pt x="13298" y="2771"/>
                          </a:lnTo>
                          <a:lnTo>
                            <a:pt x="13444" y="2574"/>
                          </a:lnTo>
                          <a:lnTo>
                            <a:pt x="13764" y="2180"/>
                          </a:lnTo>
                          <a:lnTo>
                            <a:pt x="13939" y="1983"/>
                          </a:lnTo>
                          <a:lnTo>
                            <a:pt x="14128" y="1798"/>
                          </a:lnTo>
                          <a:lnTo>
                            <a:pt x="14303" y="1626"/>
                          </a:lnTo>
                          <a:lnTo>
                            <a:pt x="14682" y="1281"/>
                          </a:lnTo>
                          <a:lnTo>
                            <a:pt x="14886" y="1121"/>
                          </a:lnTo>
                          <a:lnTo>
                            <a:pt x="15075" y="961"/>
                          </a:lnTo>
                          <a:lnTo>
                            <a:pt x="15279" y="825"/>
                          </a:lnTo>
                          <a:lnTo>
                            <a:pt x="15716" y="554"/>
                          </a:lnTo>
                          <a:lnTo>
                            <a:pt x="15934" y="443"/>
                          </a:lnTo>
                          <a:lnTo>
                            <a:pt x="16167" y="345"/>
                          </a:lnTo>
                          <a:lnTo>
                            <a:pt x="16633" y="172"/>
                          </a:lnTo>
                          <a:lnTo>
                            <a:pt x="16881" y="111"/>
                          </a:lnTo>
                          <a:lnTo>
                            <a:pt x="17129" y="62"/>
                          </a:lnTo>
                          <a:lnTo>
                            <a:pt x="17391" y="25"/>
                          </a:lnTo>
                          <a:lnTo>
                            <a:pt x="17653" y="0"/>
                          </a:lnTo>
                          <a:lnTo>
                            <a:pt x="17915" y="0"/>
                          </a:lnTo>
                          <a:lnTo>
                            <a:pt x="18177" y="12"/>
                          </a:lnTo>
                          <a:lnTo>
                            <a:pt x="18294" y="12"/>
                          </a:lnTo>
                          <a:lnTo>
                            <a:pt x="18629" y="25"/>
                          </a:lnTo>
                          <a:lnTo>
                            <a:pt x="19066" y="37"/>
                          </a:lnTo>
                          <a:lnTo>
                            <a:pt x="19546" y="62"/>
                          </a:lnTo>
                          <a:lnTo>
                            <a:pt x="19983" y="74"/>
                          </a:lnTo>
                          <a:lnTo>
                            <a:pt x="20304" y="86"/>
                          </a:lnTo>
                          <a:lnTo>
                            <a:pt x="20435" y="86"/>
                          </a:lnTo>
                          <a:lnTo>
                            <a:pt x="20741" y="148"/>
                          </a:lnTo>
                          <a:lnTo>
                            <a:pt x="21294" y="259"/>
                          </a:lnTo>
                          <a:lnTo>
                            <a:pt x="21600" y="320"/>
                          </a:lnTo>
                          <a:lnTo>
                            <a:pt x="21265" y="332"/>
                          </a:lnTo>
                          <a:lnTo>
                            <a:pt x="20945" y="345"/>
                          </a:lnTo>
                          <a:lnTo>
                            <a:pt x="20624" y="382"/>
                          </a:lnTo>
                          <a:lnTo>
                            <a:pt x="20318" y="419"/>
                          </a:lnTo>
                          <a:lnTo>
                            <a:pt x="20012" y="480"/>
                          </a:lnTo>
                          <a:lnTo>
                            <a:pt x="19721" y="542"/>
                          </a:lnTo>
                          <a:lnTo>
                            <a:pt x="19430" y="628"/>
                          </a:lnTo>
                          <a:lnTo>
                            <a:pt x="19153" y="714"/>
                          </a:lnTo>
                          <a:lnTo>
                            <a:pt x="18876" y="813"/>
                          </a:lnTo>
                          <a:lnTo>
                            <a:pt x="18614" y="911"/>
                          </a:lnTo>
                          <a:lnTo>
                            <a:pt x="18367" y="1022"/>
                          </a:lnTo>
                          <a:lnTo>
                            <a:pt x="18104" y="1145"/>
                          </a:lnTo>
                          <a:lnTo>
                            <a:pt x="17871" y="1268"/>
                          </a:lnTo>
                          <a:lnTo>
                            <a:pt x="17638" y="1404"/>
                          </a:lnTo>
                          <a:lnTo>
                            <a:pt x="17405" y="1552"/>
                          </a:lnTo>
                          <a:lnTo>
                            <a:pt x="17187" y="1687"/>
                          </a:lnTo>
                          <a:lnTo>
                            <a:pt x="16968" y="1835"/>
                          </a:lnTo>
                          <a:lnTo>
                            <a:pt x="16764" y="1983"/>
                          </a:lnTo>
                          <a:lnTo>
                            <a:pt x="16196" y="2463"/>
                          </a:lnTo>
                          <a:lnTo>
                            <a:pt x="16022" y="2623"/>
                          </a:lnTo>
                          <a:lnTo>
                            <a:pt x="15861" y="2795"/>
                          </a:lnTo>
                          <a:lnTo>
                            <a:pt x="15701" y="2956"/>
                          </a:lnTo>
                          <a:lnTo>
                            <a:pt x="15555" y="3116"/>
                          </a:lnTo>
                          <a:lnTo>
                            <a:pt x="15410" y="3288"/>
                          </a:lnTo>
                          <a:lnTo>
                            <a:pt x="15264" y="3448"/>
                          </a:lnTo>
                          <a:lnTo>
                            <a:pt x="15148" y="3596"/>
                          </a:lnTo>
                          <a:lnTo>
                            <a:pt x="14915" y="3916"/>
                          </a:lnTo>
                          <a:lnTo>
                            <a:pt x="14813" y="4064"/>
                          </a:lnTo>
                          <a:lnTo>
                            <a:pt x="14725" y="4199"/>
                          </a:lnTo>
                          <a:lnTo>
                            <a:pt x="14638" y="4347"/>
                          </a:lnTo>
                          <a:lnTo>
                            <a:pt x="14565" y="4483"/>
                          </a:lnTo>
                          <a:lnTo>
                            <a:pt x="14492" y="4606"/>
                          </a:lnTo>
                          <a:lnTo>
                            <a:pt x="14434" y="4729"/>
                          </a:lnTo>
                          <a:lnTo>
                            <a:pt x="14157" y="5308"/>
                          </a:lnTo>
                          <a:lnTo>
                            <a:pt x="13881" y="5874"/>
                          </a:lnTo>
                          <a:lnTo>
                            <a:pt x="13633" y="6416"/>
                          </a:lnTo>
                          <a:lnTo>
                            <a:pt x="13385" y="6921"/>
                          </a:lnTo>
                          <a:lnTo>
                            <a:pt x="13138" y="7413"/>
                          </a:lnTo>
                          <a:lnTo>
                            <a:pt x="12905" y="7894"/>
                          </a:lnTo>
                          <a:lnTo>
                            <a:pt x="12701" y="8349"/>
                          </a:lnTo>
                          <a:lnTo>
                            <a:pt x="12482" y="8793"/>
                          </a:lnTo>
                          <a:lnTo>
                            <a:pt x="12278" y="9199"/>
                          </a:lnTo>
                          <a:lnTo>
                            <a:pt x="12089" y="9605"/>
                          </a:lnTo>
                          <a:lnTo>
                            <a:pt x="11914" y="9987"/>
                          </a:lnTo>
                          <a:lnTo>
                            <a:pt x="11565" y="10701"/>
                          </a:lnTo>
                          <a:lnTo>
                            <a:pt x="11419" y="11022"/>
                          </a:lnTo>
                          <a:lnTo>
                            <a:pt x="11259" y="11342"/>
                          </a:lnTo>
                          <a:lnTo>
                            <a:pt x="11128" y="11625"/>
                          </a:lnTo>
                          <a:lnTo>
                            <a:pt x="10982" y="11908"/>
                          </a:lnTo>
                          <a:lnTo>
                            <a:pt x="10866" y="12179"/>
                          </a:lnTo>
                          <a:lnTo>
                            <a:pt x="10749" y="12426"/>
                          </a:lnTo>
                          <a:lnTo>
                            <a:pt x="10633" y="12660"/>
                          </a:lnTo>
                          <a:lnTo>
                            <a:pt x="10531" y="12881"/>
                          </a:lnTo>
                          <a:lnTo>
                            <a:pt x="10429" y="13091"/>
                          </a:lnTo>
                          <a:lnTo>
                            <a:pt x="10341" y="13288"/>
                          </a:lnTo>
                          <a:lnTo>
                            <a:pt x="10239" y="13460"/>
                          </a:lnTo>
                          <a:lnTo>
                            <a:pt x="10166" y="13632"/>
                          </a:lnTo>
                          <a:lnTo>
                            <a:pt x="10094" y="13792"/>
                          </a:lnTo>
                          <a:lnTo>
                            <a:pt x="10021" y="13940"/>
                          </a:lnTo>
                          <a:lnTo>
                            <a:pt x="9963" y="14076"/>
                          </a:lnTo>
                          <a:lnTo>
                            <a:pt x="9904" y="14187"/>
                          </a:lnTo>
                          <a:lnTo>
                            <a:pt x="9846" y="14310"/>
                          </a:lnTo>
                          <a:lnTo>
                            <a:pt x="9759" y="14507"/>
                          </a:lnTo>
                          <a:lnTo>
                            <a:pt x="9715" y="14593"/>
                          </a:lnTo>
                          <a:lnTo>
                            <a:pt x="9671" y="14655"/>
                          </a:lnTo>
                          <a:lnTo>
                            <a:pt x="9613" y="14778"/>
                          </a:lnTo>
                          <a:lnTo>
                            <a:pt x="9584" y="14827"/>
                          </a:lnTo>
                          <a:lnTo>
                            <a:pt x="9569" y="14876"/>
                          </a:lnTo>
                          <a:lnTo>
                            <a:pt x="9540" y="14950"/>
                          </a:lnTo>
                          <a:lnTo>
                            <a:pt x="9511" y="14999"/>
                          </a:lnTo>
                          <a:lnTo>
                            <a:pt x="9511" y="15012"/>
                          </a:lnTo>
                          <a:lnTo>
                            <a:pt x="9496" y="15024"/>
                          </a:lnTo>
                          <a:lnTo>
                            <a:pt x="9424" y="15159"/>
                          </a:lnTo>
                          <a:lnTo>
                            <a:pt x="9278" y="15455"/>
                          </a:lnTo>
                          <a:lnTo>
                            <a:pt x="9191" y="15615"/>
                          </a:lnTo>
                          <a:lnTo>
                            <a:pt x="9118" y="15787"/>
                          </a:lnTo>
                          <a:lnTo>
                            <a:pt x="8943" y="16132"/>
                          </a:lnTo>
                          <a:lnTo>
                            <a:pt x="8637" y="16686"/>
                          </a:lnTo>
                          <a:lnTo>
                            <a:pt x="8535" y="16883"/>
                          </a:lnTo>
                          <a:lnTo>
                            <a:pt x="8419" y="17081"/>
                          </a:lnTo>
                          <a:lnTo>
                            <a:pt x="8317" y="17265"/>
                          </a:lnTo>
                          <a:lnTo>
                            <a:pt x="8200" y="17475"/>
                          </a:lnTo>
                          <a:lnTo>
                            <a:pt x="8069" y="17672"/>
                          </a:lnTo>
                          <a:lnTo>
                            <a:pt x="7953" y="17869"/>
                          </a:lnTo>
                          <a:lnTo>
                            <a:pt x="7821" y="18078"/>
                          </a:lnTo>
                          <a:lnTo>
                            <a:pt x="7559" y="18472"/>
                          </a:lnTo>
                          <a:lnTo>
                            <a:pt x="7399" y="18669"/>
                          </a:lnTo>
                          <a:lnTo>
                            <a:pt x="7253" y="18866"/>
                          </a:lnTo>
                          <a:lnTo>
                            <a:pt x="7108" y="19051"/>
                          </a:lnTo>
                          <a:lnTo>
                            <a:pt x="6962" y="19248"/>
                          </a:lnTo>
                          <a:lnTo>
                            <a:pt x="6802" y="19433"/>
                          </a:lnTo>
                          <a:lnTo>
                            <a:pt x="6627" y="19605"/>
                          </a:lnTo>
                          <a:lnTo>
                            <a:pt x="6467" y="19790"/>
                          </a:lnTo>
                          <a:lnTo>
                            <a:pt x="6292" y="19962"/>
                          </a:lnTo>
                          <a:lnTo>
                            <a:pt x="5724" y="20442"/>
                          </a:lnTo>
                          <a:lnTo>
                            <a:pt x="5535" y="20590"/>
                          </a:lnTo>
                          <a:lnTo>
                            <a:pt x="5345" y="20726"/>
                          </a:lnTo>
                          <a:lnTo>
                            <a:pt x="5127" y="20861"/>
                          </a:lnTo>
                          <a:lnTo>
                            <a:pt x="4923" y="20984"/>
                          </a:lnTo>
                          <a:lnTo>
                            <a:pt x="4705" y="21095"/>
                          </a:lnTo>
                          <a:lnTo>
                            <a:pt x="4471" y="21194"/>
                          </a:lnTo>
                          <a:lnTo>
                            <a:pt x="4253" y="21292"/>
                          </a:lnTo>
                          <a:lnTo>
                            <a:pt x="4020" y="21366"/>
                          </a:lnTo>
                          <a:lnTo>
                            <a:pt x="3772" y="21440"/>
                          </a:lnTo>
                          <a:lnTo>
                            <a:pt x="3539" y="21501"/>
                          </a:lnTo>
                          <a:lnTo>
                            <a:pt x="3277" y="21551"/>
                          </a:lnTo>
                          <a:lnTo>
                            <a:pt x="2753" y="21600"/>
                          </a:lnTo>
                          <a:lnTo>
                            <a:pt x="0" y="21600"/>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sp>
                  <p:nvSpPr>
                    <p:cNvPr id="331" name="Freeform 66"/>
                    <p:cNvSpPr/>
                    <p:nvPr/>
                  </p:nvSpPr>
                  <p:spPr>
                    <a:xfrm>
                      <a:off x="26987" y="0"/>
                      <a:ext cx="739776" cy="2984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15"/>
                          </a:moveTo>
                          <a:lnTo>
                            <a:pt x="695" y="9421"/>
                          </a:lnTo>
                          <a:lnTo>
                            <a:pt x="2179" y="6434"/>
                          </a:lnTo>
                          <a:lnTo>
                            <a:pt x="2967" y="5170"/>
                          </a:lnTo>
                          <a:lnTo>
                            <a:pt x="3755" y="4021"/>
                          </a:lnTo>
                          <a:lnTo>
                            <a:pt x="4542" y="2987"/>
                          </a:lnTo>
                          <a:lnTo>
                            <a:pt x="5377" y="2068"/>
                          </a:lnTo>
                          <a:lnTo>
                            <a:pt x="6211" y="1264"/>
                          </a:lnTo>
                          <a:lnTo>
                            <a:pt x="7045" y="689"/>
                          </a:lnTo>
                          <a:lnTo>
                            <a:pt x="7973" y="345"/>
                          </a:lnTo>
                          <a:lnTo>
                            <a:pt x="8853" y="115"/>
                          </a:lnTo>
                          <a:lnTo>
                            <a:pt x="9780" y="0"/>
                          </a:lnTo>
                          <a:lnTo>
                            <a:pt x="10754" y="115"/>
                          </a:lnTo>
                          <a:lnTo>
                            <a:pt x="11124" y="115"/>
                          </a:lnTo>
                          <a:lnTo>
                            <a:pt x="12144" y="230"/>
                          </a:lnTo>
                          <a:lnTo>
                            <a:pt x="13535" y="345"/>
                          </a:lnTo>
                          <a:lnTo>
                            <a:pt x="15111" y="574"/>
                          </a:lnTo>
                          <a:lnTo>
                            <a:pt x="16501" y="689"/>
                          </a:lnTo>
                          <a:lnTo>
                            <a:pt x="17521" y="804"/>
                          </a:lnTo>
                          <a:lnTo>
                            <a:pt x="17892" y="804"/>
                          </a:lnTo>
                          <a:lnTo>
                            <a:pt x="18865" y="1379"/>
                          </a:lnTo>
                          <a:lnTo>
                            <a:pt x="20627" y="2413"/>
                          </a:lnTo>
                          <a:lnTo>
                            <a:pt x="21600" y="2987"/>
                          </a:lnTo>
                          <a:lnTo>
                            <a:pt x="20580" y="3102"/>
                          </a:lnTo>
                          <a:lnTo>
                            <a:pt x="19607" y="3217"/>
                          </a:lnTo>
                          <a:lnTo>
                            <a:pt x="18680" y="3447"/>
                          </a:lnTo>
                          <a:lnTo>
                            <a:pt x="17706" y="3906"/>
                          </a:lnTo>
                          <a:lnTo>
                            <a:pt x="16779" y="4366"/>
                          </a:lnTo>
                          <a:lnTo>
                            <a:pt x="15899" y="4940"/>
                          </a:lnTo>
                          <a:lnTo>
                            <a:pt x="15018" y="5630"/>
                          </a:lnTo>
                          <a:lnTo>
                            <a:pt x="14184" y="6319"/>
                          </a:lnTo>
                          <a:lnTo>
                            <a:pt x="13303" y="7123"/>
                          </a:lnTo>
                          <a:lnTo>
                            <a:pt x="12515" y="8043"/>
                          </a:lnTo>
                          <a:lnTo>
                            <a:pt x="10939" y="10111"/>
                          </a:lnTo>
                          <a:lnTo>
                            <a:pt x="10197" y="11145"/>
                          </a:lnTo>
                          <a:lnTo>
                            <a:pt x="9456" y="12294"/>
                          </a:lnTo>
                          <a:lnTo>
                            <a:pt x="8714" y="13557"/>
                          </a:lnTo>
                          <a:lnTo>
                            <a:pt x="7416" y="16085"/>
                          </a:lnTo>
                          <a:lnTo>
                            <a:pt x="6118" y="18843"/>
                          </a:lnTo>
                          <a:lnTo>
                            <a:pt x="5562" y="20221"/>
                          </a:lnTo>
                          <a:lnTo>
                            <a:pt x="4960" y="21600"/>
                          </a:lnTo>
                          <a:lnTo>
                            <a:pt x="0" y="10915"/>
                          </a:lnTo>
                          <a:close/>
                        </a:path>
                      </a:pathLst>
                    </a:custGeom>
                    <a:solidFill>
                      <a:srgbClr val="70A7CD"/>
                    </a:solidFill>
                    <a:ln w="12700" cap="flat">
                      <a:solidFill>
                        <a:schemeClr val="accent1"/>
                      </a:solidFill>
                      <a:prstDash val="solid"/>
                      <a:round/>
                    </a:ln>
                    <a:effectLst/>
                  </p:spPr>
                  <p:txBody>
                    <a:bodyPr wrap="square" lIns="45719" tIns="45719" rIns="45719" bIns="45719" numCol="1" anchor="t">
                      <a:noAutofit/>
                    </a:bodyPr>
                    <a:lstStyle/>
                    <a:p>
                      <a:pPr/>
                    </a:p>
                  </p:txBody>
                </p:sp>
              </p:grpSp>
            </p:grpSp>
          </p:grpSp>
        </p:grpSp>
        <p:sp>
          <p:nvSpPr>
            <p:cNvPr id="336" name="Freeform 67"/>
            <p:cNvSpPr/>
            <p:nvPr/>
          </p:nvSpPr>
          <p:spPr>
            <a:xfrm>
              <a:off x="5332729" y="1962150"/>
              <a:ext cx="312739" cy="5889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33" y="0"/>
                  </a:moveTo>
                  <a:lnTo>
                    <a:pt x="8333" y="233"/>
                  </a:lnTo>
                  <a:lnTo>
                    <a:pt x="8004" y="757"/>
                  </a:lnTo>
                  <a:lnTo>
                    <a:pt x="7017" y="2853"/>
                  </a:lnTo>
                  <a:lnTo>
                    <a:pt x="6469" y="4250"/>
                  </a:lnTo>
                  <a:lnTo>
                    <a:pt x="5702" y="5764"/>
                  </a:lnTo>
                  <a:lnTo>
                    <a:pt x="4166" y="9141"/>
                  </a:lnTo>
                  <a:lnTo>
                    <a:pt x="3399" y="10887"/>
                  </a:lnTo>
                  <a:lnTo>
                    <a:pt x="2631" y="12518"/>
                  </a:lnTo>
                  <a:lnTo>
                    <a:pt x="1974" y="14031"/>
                  </a:lnTo>
                  <a:lnTo>
                    <a:pt x="329" y="17525"/>
                  </a:lnTo>
                  <a:lnTo>
                    <a:pt x="110" y="18107"/>
                  </a:lnTo>
                  <a:lnTo>
                    <a:pt x="0" y="18281"/>
                  </a:lnTo>
                  <a:lnTo>
                    <a:pt x="329" y="19620"/>
                  </a:lnTo>
                  <a:lnTo>
                    <a:pt x="2303" y="20785"/>
                  </a:lnTo>
                  <a:lnTo>
                    <a:pt x="5482" y="21542"/>
                  </a:lnTo>
                  <a:lnTo>
                    <a:pt x="8991" y="21600"/>
                  </a:lnTo>
                  <a:lnTo>
                    <a:pt x="11732" y="21076"/>
                  </a:lnTo>
                  <a:lnTo>
                    <a:pt x="13157" y="19970"/>
                  </a:lnTo>
                  <a:lnTo>
                    <a:pt x="13267" y="19737"/>
                  </a:lnTo>
                  <a:lnTo>
                    <a:pt x="13486" y="19155"/>
                  </a:lnTo>
                  <a:lnTo>
                    <a:pt x="13925" y="18281"/>
                  </a:lnTo>
                  <a:lnTo>
                    <a:pt x="15131" y="15720"/>
                  </a:lnTo>
                  <a:lnTo>
                    <a:pt x="15898" y="14206"/>
                  </a:lnTo>
                  <a:lnTo>
                    <a:pt x="18201" y="9141"/>
                  </a:lnTo>
                  <a:lnTo>
                    <a:pt x="18859" y="7452"/>
                  </a:lnTo>
                  <a:lnTo>
                    <a:pt x="19626" y="5939"/>
                  </a:lnTo>
                  <a:lnTo>
                    <a:pt x="20832" y="3377"/>
                  </a:lnTo>
                  <a:lnTo>
                    <a:pt x="21271" y="2504"/>
                  </a:lnTo>
                  <a:lnTo>
                    <a:pt x="21490" y="1921"/>
                  </a:lnTo>
                  <a:lnTo>
                    <a:pt x="21600" y="1688"/>
                  </a:lnTo>
                  <a:lnTo>
                    <a:pt x="8333"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37" name="Text Box 68"/>
            <p:cNvSpPr txBox="1"/>
            <p:nvPr/>
          </p:nvSpPr>
          <p:spPr>
            <a:xfrm>
              <a:off x="5313991" y="2176462"/>
              <a:ext cx="28195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G</a:t>
              </a:r>
            </a:p>
          </p:txBody>
        </p:sp>
        <p:sp>
          <p:nvSpPr>
            <p:cNvPr id="338" name="Freeform 69"/>
            <p:cNvSpPr/>
            <p:nvPr/>
          </p:nvSpPr>
          <p:spPr>
            <a:xfrm>
              <a:off x="5605779" y="2185987"/>
              <a:ext cx="361951" cy="495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846"/>
                  </a:moveTo>
                  <a:lnTo>
                    <a:pt x="21411" y="5123"/>
                  </a:lnTo>
                  <a:lnTo>
                    <a:pt x="20937" y="5885"/>
                  </a:lnTo>
                  <a:lnTo>
                    <a:pt x="20084" y="7131"/>
                  </a:lnTo>
                  <a:lnTo>
                    <a:pt x="19137" y="8654"/>
                  </a:lnTo>
                  <a:lnTo>
                    <a:pt x="18000" y="10385"/>
                  </a:lnTo>
                  <a:lnTo>
                    <a:pt x="16768" y="12254"/>
                  </a:lnTo>
                  <a:lnTo>
                    <a:pt x="15537" y="14192"/>
                  </a:lnTo>
                  <a:lnTo>
                    <a:pt x="14305" y="16062"/>
                  </a:lnTo>
                  <a:lnTo>
                    <a:pt x="13168" y="17792"/>
                  </a:lnTo>
                  <a:lnTo>
                    <a:pt x="12221" y="19315"/>
                  </a:lnTo>
                  <a:lnTo>
                    <a:pt x="11463" y="20562"/>
                  </a:lnTo>
                  <a:lnTo>
                    <a:pt x="10989" y="21323"/>
                  </a:lnTo>
                  <a:lnTo>
                    <a:pt x="10800" y="21600"/>
                  </a:lnTo>
                  <a:lnTo>
                    <a:pt x="10895" y="19938"/>
                  </a:lnTo>
                  <a:lnTo>
                    <a:pt x="9568" y="18415"/>
                  </a:lnTo>
                  <a:lnTo>
                    <a:pt x="7105" y="17169"/>
                  </a:lnTo>
                  <a:lnTo>
                    <a:pt x="4074" y="16615"/>
                  </a:lnTo>
                  <a:lnTo>
                    <a:pt x="1611" y="16962"/>
                  </a:lnTo>
                  <a:lnTo>
                    <a:pt x="0" y="18138"/>
                  </a:lnTo>
                  <a:lnTo>
                    <a:pt x="189" y="17792"/>
                  </a:lnTo>
                  <a:lnTo>
                    <a:pt x="568" y="16962"/>
                  </a:lnTo>
                  <a:lnTo>
                    <a:pt x="1326" y="15646"/>
                  </a:lnTo>
                  <a:lnTo>
                    <a:pt x="2179" y="14054"/>
                  </a:lnTo>
                  <a:lnTo>
                    <a:pt x="3126" y="12185"/>
                  </a:lnTo>
                  <a:lnTo>
                    <a:pt x="5211" y="8031"/>
                  </a:lnTo>
                  <a:lnTo>
                    <a:pt x="6347" y="5954"/>
                  </a:lnTo>
                  <a:lnTo>
                    <a:pt x="7295" y="4085"/>
                  </a:lnTo>
                  <a:lnTo>
                    <a:pt x="8147" y="2423"/>
                  </a:lnTo>
                  <a:lnTo>
                    <a:pt x="8811" y="1108"/>
                  </a:lnTo>
                  <a:lnTo>
                    <a:pt x="9189" y="277"/>
                  </a:lnTo>
                  <a:lnTo>
                    <a:pt x="9379" y="0"/>
                  </a:lnTo>
                  <a:lnTo>
                    <a:pt x="21600" y="4846"/>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39" name="Text Box 70"/>
            <p:cNvSpPr txBox="1"/>
            <p:nvPr/>
          </p:nvSpPr>
          <p:spPr>
            <a:xfrm>
              <a:off x="7251565" y="4362450"/>
              <a:ext cx="764491"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2400">
                  <a:solidFill>
                    <a:srgbClr val="FF0000"/>
                  </a:solidFill>
                  <a:latin typeface="Times New Roman"/>
                  <a:ea typeface="Times New Roman"/>
                  <a:cs typeface="Times New Roman"/>
                  <a:sym typeface="Times New Roman"/>
                </a:defRPr>
              </a:lvl1pPr>
            </a:lstStyle>
            <a:p>
              <a:pPr/>
              <a:r>
                <a:t>RNA</a:t>
              </a:r>
            </a:p>
          </p:txBody>
        </p:sp>
        <p:sp>
          <p:nvSpPr>
            <p:cNvPr id="340" name="Freeform 71"/>
            <p:cNvSpPr/>
            <p:nvPr/>
          </p:nvSpPr>
          <p:spPr>
            <a:xfrm>
              <a:off x="6883717" y="3702050"/>
              <a:ext cx="374651" cy="6048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92" y="0"/>
                  </a:moveTo>
                  <a:lnTo>
                    <a:pt x="0" y="19332"/>
                  </a:lnTo>
                  <a:lnTo>
                    <a:pt x="6681" y="18255"/>
                  </a:lnTo>
                  <a:lnTo>
                    <a:pt x="10800" y="21600"/>
                  </a:lnTo>
                  <a:lnTo>
                    <a:pt x="21600" y="2324"/>
                  </a:lnTo>
                  <a:lnTo>
                    <a:pt x="10892"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1" name="Freeform 72"/>
            <p:cNvSpPr/>
            <p:nvPr/>
          </p:nvSpPr>
          <p:spPr>
            <a:xfrm>
              <a:off x="7640955" y="3833812"/>
              <a:ext cx="234951" cy="579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533"/>
                  </a:moveTo>
                  <a:lnTo>
                    <a:pt x="17951" y="21600"/>
                  </a:lnTo>
                  <a:lnTo>
                    <a:pt x="9341" y="18878"/>
                  </a:lnTo>
                  <a:lnTo>
                    <a:pt x="0" y="21127"/>
                  </a:lnTo>
                  <a:lnTo>
                    <a:pt x="3503" y="0"/>
                  </a:lnTo>
                  <a:lnTo>
                    <a:pt x="21600" y="533"/>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2" name="Freeform 73"/>
            <p:cNvSpPr/>
            <p:nvPr/>
          </p:nvSpPr>
          <p:spPr>
            <a:xfrm>
              <a:off x="7291705" y="3787775"/>
              <a:ext cx="285751" cy="598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9"/>
                  </a:moveTo>
                  <a:lnTo>
                    <a:pt x="21480" y="1260"/>
                  </a:lnTo>
                  <a:lnTo>
                    <a:pt x="21360" y="1833"/>
                  </a:lnTo>
                  <a:lnTo>
                    <a:pt x="21120" y="2636"/>
                  </a:lnTo>
                  <a:lnTo>
                    <a:pt x="20760" y="3724"/>
                  </a:lnTo>
                  <a:lnTo>
                    <a:pt x="20280" y="4985"/>
                  </a:lnTo>
                  <a:lnTo>
                    <a:pt x="19800" y="6417"/>
                  </a:lnTo>
                  <a:lnTo>
                    <a:pt x="19320" y="8021"/>
                  </a:lnTo>
                  <a:lnTo>
                    <a:pt x="18720" y="9683"/>
                  </a:lnTo>
                  <a:lnTo>
                    <a:pt x="18120" y="11402"/>
                  </a:lnTo>
                  <a:lnTo>
                    <a:pt x="17640" y="13063"/>
                  </a:lnTo>
                  <a:lnTo>
                    <a:pt x="16920" y="14725"/>
                  </a:lnTo>
                  <a:lnTo>
                    <a:pt x="16440" y="16329"/>
                  </a:lnTo>
                  <a:lnTo>
                    <a:pt x="15960" y="17761"/>
                  </a:lnTo>
                  <a:lnTo>
                    <a:pt x="15480" y="19079"/>
                  </a:lnTo>
                  <a:lnTo>
                    <a:pt x="15240" y="20110"/>
                  </a:lnTo>
                  <a:lnTo>
                    <a:pt x="14880" y="20912"/>
                  </a:lnTo>
                  <a:lnTo>
                    <a:pt x="14760" y="21428"/>
                  </a:lnTo>
                  <a:lnTo>
                    <a:pt x="14640" y="21600"/>
                  </a:lnTo>
                  <a:lnTo>
                    <a:pt x="14160" y="20340"/>
                  </a:lnTo>
                  <a:lnTo>
                    <a:pt x="11760" y="19251"/>
                  </a:lnTo>
                  <a:lnTo>
                    <a:pt x="8160" y="18621"/>
                  </a:lnTo>
                  <a:lnTo>
                    <a:pt x="4320" y="18678"/>
                  </a:lnTo>
                  <a:lnTo>
                    <a:pt x="1440" y="19366"/>
                  </a:lnTo>
                  <a:lnTo>
                    <a:pt x="0" y="20511"/>
                  </a:lnTo>
                  <a:lnTo>
                    <a:pt x="120" y="20340"/>
                  </a:lnTo>
                  <a:lnTo>
                    <a:pt x="240" y="19824"/>
                  </a:lnTo>
                  <a:lnTo>
                    <a:pt x="600" y="19022"/>
                  </a:lnTo>
                  <a:lnTo>
                    <a:pt x="960" y="17933"/>
                  </a:lnTo>
                  <a:lnTo>
                    <a:pt x="1320" y="16673"/>
                  </a:lnTo>
                  <a:lnTo>
                    <a:pt x="1800" y="15183"/>
                  </a:lnTo>
                  <a:lnTo>
                    <a:pt x="2400" y="13636"/>
                  </a:lnTo>
                  <a:lnTo>
                    <a:pt x="2880" y="11975"/>
                  </a:lnTo>
                  <a:lnTo>
                    <a:pt x="4080" y="8537"/>
                  </a:lnTo>
                  <a:lnTo>
                    <a:pt x="4560" y="6875"/>
                  </a:lnTo>
                  <a:lnTo>
                    <a:pt x="5160" y="5328"/>
                  </a:lnTo>
                  <a:lnTo>
                    <a:pt x="5640" y="3839"/>
                  </a:lnTo>
                  <a:lnTo>
                    <a:pt x="6120" y="2578"/>
                  </a:lnTo>
                  <a:lnTo>
                    <a:pt x="6480" y="1490"/>
                  </a:lnTo>
                  <a:lnTo>
                    <a:pt x="6720" y="688"/>
                  </a:lnTo>
                  <a:lnTo>
                    <a:pt x="6960" y="172"/>
                  </a:lnTo>
                  <a:lnTo>
                    <a:pt x="6960" y="0"/>
                  </a:lnTo>
                  <a:lnTo>
                    <a:pt x="21600" y="1089"/>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3" name="Freeform 74"/>
            <p:cNvSpPr/>
            <p:nvPr/>
          </p:nvSpPr>
          <p:spPr>
            <a:xfrm>
              <a:off x="6140767" y="3062287"/>
              <a:ext cx="520701" cy="46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73"/>
                  </a:moveTo>
                  <a:lnTo>
                    <a:pt x="4939" y="21600"/>
                  </a:lnTo>
                  <a:lnTo>
                    <a:pt x="4676" y="16090"/>
                  </a:lnTo>
                  <a:lnTo>
                    <a:pt x="0" y="14327"/>
                  </a:lnTo>
                  <a:lnTo>
                    <a:pt x="16661" y="0"/>
                  </a:lnTo>
                  <a:lnTo>
                    <a:pt x="21600" y="7273"/>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4" name="Freeform 75"/>
            <p:cNvSpPr/>
            <p:nvPr/>
          </p:nvSpPr>
          <p:spPr>
            <a:xfrm>
              <a:off x="6323329" y="3300412"/>
              <a:ext cx="519114" cy="501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1" y="0"/>
                  </a:moveTo>
                  <a:lnTo>
                    <a:pt x="15325" y="752"/>
                  </a:lnTo>
                  <a:lnTo>
                    <a:pt x="14466" y="1572"/>
                  </a:lnTo>
                  <a:lnTo>
                    <a:pt x="13343" y="2597"/>
                  </a:lnTo>
                  <a:lnTo>
                    <a:pt x="12088" y="3896"/>
                  </a:lnTo>
                  <a:lnTo>
                    <a:pt x="10635" y="5263"/>
                  </a:lnTo>
                  <a:lnTo>
                    <a:pt x="9116" y="6699"/>
                  </a:lnTo>
                  <a:lnTo>
                    <a:pt x="7596" y="8203"/>
                  </a:lnTo>
                  <a:lnTo>
                    <a:pt x="6077" y="9638"/>
                  </a:lnTo>
                  <a:lnTo>
                    <a:pt x="4690" y="11005"/>
                  </a:lnTo>
                  <a:lnTo>
                    <a:pt x="3369" y="12235"/>
                  </a:lnTo>
                  <a:lnTo>
                    <a:pt x="2312" y="13329"/>
                  </a:lnTo>
                  <a:lnTo>
                    <a:pt x="1453" y="14149"/>
                  </a:lnTo>
                  <a:lnTo>
                    <a:pt x="727" y="14901"/>
                  </a:lnTo>
                  <a:lnTo>
                    <a:pt x="0" y="16337"/>
                  </a:lnTo>
                  <a:lnTo>
                    <a:pt x="264" y="18114"/>
                  </a:lnTo>
                  <a:lnTo>
                    <a:pt x="1453" y="19959"/>
                  </a:lnTo>
                  <a:lnTo>
                    <a:pt x="3105" y="21258"/>
                  </a:lnTo>
                  <a:lnTo>
                    <a:pt x="4888" y="21600"/>
                  </a:lnTo>
                  <a:lnTo>
                    <a:pt x="6275" y="21053"/>
                  </a:lnTo>
                  <a:lnTo>
                    <a:pt x="6473" y="20848"/>
                  </a:lnTo>
                  <a:lnTo>
                    <a:pt x="7068" y="20301"/>
                  </a:lnTo>
                  <a:lnTo>
                    <a:pt x="7927" y="19481"/>
                  </a:lnTo>
                  <a:lnTo>
                    <a:pt x="8983" y="18387"/>
                  </a:lnTo>
                  <a:lnTo>
                    <a:pt x="10239" y="17157"/>
                  </a:lnTo>
                  <a:lnTo>
                    <a:pt x="11692" y="15790"/>
                  </a:lnTo>
                  <a:lnTo>
                    <a:pt x="13211" y="14354"/>
                  </a:lnTo>
                  <a:lnTo>
                    <a:pt x="14730" y="12851"/>
                  </a:lnTo>
                  <a:lnTo>
                    <a:pt x="16250" y="11415"/>
                  </a:lnTo>
                  <a:lnTo>
                    <a:pt x="17637" y="10048"/>
                  </a:lnTo>
                  <a:lnTo>
                    <a:pt x="18958" y="8818"/>
                  </a:lnTo>
                  <a:lnTo>
                    <a:pt x="20015" y="7724"/>
                  </a:lnTo>
                  <a:lnTo>
                    <a:pt x="20873" y="6904"/>
                  </a:lnTo>
                  <a:lnTo>
                    <a:pt x="21468" y="6425"/>
                  </a:lnTo>
                  <a:lnTo>
                    <a:pt x="21600" y="6220"/>
                  </a:lnTo>
                  <a:lnTo>
                    <a:pt x="16051"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5" name="Freeform 76"/>
            <p:cNvSpPr/>
            <p:nvPr/>
          </p:nvSpPr>
          <p:spPr>
            <a:xfrm>
              <a:off x="5945504" y="2779712"/>
              <a:ext cx="527051" cy="485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6635"/>
                  </a:moveTo>
                  <a:lnTo>
                    <a:pt x="21405" y="6776"/>
                  </a:lnTo>
                  <a:lnTo>
                    <a:pt x="20884" y="7271"/>
                  </a:lnTo>
                  <a:lnTo>
                    <a:pt x="20104" y="7976"/>
                  </a:lnTo>
                  <a:lnTo>
                    <a:pt x="18998" y="8965"/>
                  </a:lnTo>
                  <a:lnTo>
                    <a:pt x="17827" y="10094"/>
                  </a:lnTo>
                  <a:lnTo>
                    <a:pt x="16460" y="11365"/>
                  </a:lnTo>
                  <a:lnTo>
                    <a:pt x="14964" y="12776"/>
                  </a:lnTo>
                  <a:lnTo>
                    <a:pt x="13467" y="14118"/>
                  </a:lnTo>
                  <a:lnTo>
                    <a:pt x="11906" y="15529"/>
                  </a:lnTo>
                  <a:lnTo>
                    <a:pt x="10410" y="16871"/>
                  </a:lnTo>
                  <a:lnTo>
                    <a:pt x="9043" y="18141"/>
                  </a:lnTo>
                  <a:lnTo>
                    <a:pt x="7807" y="19341"/>
                  </a:lnTo>
                  <a:lnTo>
                    <a:pt x="6766" y="20259"/>
                  </a:lnTo>
                  <a:lnTo>
                    <a:pt x="5920" y="20965"/>
                  </a:lnTo>
                  <a:lnTo>
                    <a:pt x="5400" y="21459"/>
                  </a:lnTo>
                  <a:lnTo>
                    <a:pt x="5270" y="21600"/>
                  </a:lnTo>
                  <a:lnTo>
                    <a:pt x="5986" y="20188"/>
                  </a:lnTo>
                  <a:lnTo>
                    <a:pt x="5790" y="18282"/>
                  </a:lnTo>
                  <a:lnTo>
                    <a:pt x="4749" y="16376"/>
                  </a:lnTo>
                  <a:lnTo>
                    <a:pt x="3123" y="14965"/>
                  </a:lnTo>
                  <a:lnTo>
                    <a:pt x="1431" y="14471"/>
                  </a:lnTo>
                  <a:lnTo>
                    <a:pt x="0" y="15035"/>
                  </a:lnTo>
                  <a:lnTo>
                    <a:pt x="195" y="14894"/>
                  </a:lnTo>
                  <a:lnTo>
                    <a:pt x="716" y="14400"/>
                  </a:lnTo>
                  <a:lnTo>
                    <a:pt x="1496" y="13694"/>
                  </a:lnTo>
                  <a:lnTo>
                    <a:pt x="2537" y="12706"/>
                  </a:lnTo>
                  <a:lnTo>
                    <a:pt x="3773" y="11576"/>
                  </a:lnTo>
                  <a:lnTo>
                    <a:pt x="5140" y="10306"/>
                  </a:lnTo>
                  <a:lnTo>
                    <a:pt x="6636" y="8965"/>
                  </a:lnTo>
                  <a:lnTo>
                    <a:pt x="8133" y="7553"/>
                  </a:lnTo>
                  <a:lnTo>
                    <a:pt x="9694" y="6141"/>
                  </a:lnTo>
                  <a:lnTo>
                    <a:pt x="11190" y="4800"/>
                  </a:lnTo>
                  <a:lnTo>
                    <a:pt x="12557" y="3529"/>
                  </a:lnTo>
                  <a:lnTo>
                    <a:pt x="13793" y="2400"/>
                  </a:lnTo>
                  <a:lnTo>
                    <a:pt x="14834" y="1412"/>
                  </a:lnTo>
                  <a:lnTo>
                    <a:pt x="15614" y="635"/>
                  </a:lnTo>
                  <a:lnTo>
                    <a:pt x="16200" y="212"/>
                  </a:lnTo>
                  <a:lnTo>
                    <a:pt x="16395" y="0"/>
                  </a:lnTo>
                  <a:lnTo>
                    <a:pt x="21600" y="6635"/>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6" name="Freeform 77"/>
            <p:cNvSpPr/>
            <p:nvPr/>
          </p:nvSpPr>
          <p:spPr>
            <a:xfrm>
              <a:off x="6555105" y="3533775"/>
              <a:ext cx="500063" cy="590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181"/>
                  </a:moveTo>
                  <a:lnTo>
                    <a:pt x="6994" y="21600"/>
                  </a:lnTo>
                  <a:lnTo>
                    <a:pt x="5211" y="17535"/>
                  </a:lnTo>
                  <a:lnTo>
                    <a:pt x="0" y="17419"/>
                  </a:lnTo>
                  <a:lnTo>
                    <a:pt x="14674" y="0"/>
                  </a:lnTo>
                  <a:lnTo>
                    <a:pt x="21600" y="4181"/>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7" name="Freeform 78"/>
            <p:cNvSpPr/>
            <p:nvPr/>
          </p:nvSpPr>
          <p:spPr>
            <a:xfrm>
              <a:off x="7988617" y="3833812"/>
              <a:ext cx="196851" cy="573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87"/>
                  </a:lnTo>
                  <a:lnTo>
                    <a:pt x="1394" y="20343"/>
                  </a:lnTo>
                  <a:lnTo>
                    <a:pt x="5226" y="21301"/>
                  </a:lnTo>
                  <a:lnTo>
                    <a:pt x="10800" y="21600"/>
                  </a:lnTo>
                  <a:lnTo>
                    <a:pt x="16200" y="21301"/>
                  </a:lnTo>
                  <a:lnTo>
                    <a:pt x="20032" y="20343"/>
                  </a:lnTo>
                  <a:lnTo>
                    <a:pt x="21600" y="19027"/>
                  </a:lnTo>
                  <a:lnTo>
                    <a:pt x="21600" y="0"/>
                  </a:lnTo>
                  <a:lnTo>
                    <a:pt x="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8" name="Freeform 79"/>
            <p:cNvSpPr/>
            <p:nvPr/>
          </p:nvSpPr>
          <p:spPr>
            <a:xfrm>
              <a:off x="5834379" y="2457450"/>
              <a:ext cx="465139" cy="460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34" y="0"/>
                  </a:moveTo>
                  <a:lnTo>
                    <a:pt x="13417" y="1937"/>
                  </a:lnTo>
                  <a:lnTo>
                    <a:pt x="12016" y="3203"/>
                  </a:lnTo>
                  <a:lnTo>
                    <a:pt x="10542" y="4692"/>
                  </a:lnTo>
                  <a:lnTo>
                    <a:pt x="8920" y="6257"/>
                  </a:lnTo>
                  <a:lnTo>
                    <a:pt x="7225" y="7895"/>
                  </a:lnTo>
                  <a:lnTo>
                    <a:pt x="5603" y="9534"/>
                  </a:lnTo>
                  <a:lnTo>
                    <a:pt x="4055" y="11023"/>
                  </a:lnTo>
                  <a:lnTo>
                    <a:pt x="2728" y="12290"/>
                  </a:lnTo>
                  <a:lnTo>
                    <a:pt x="1696" y="13332"/>
                  </a:lnTo>
                  <a:lnTo>
                    <a:pt x="958" y="14003"/>
                  </a:lnTo>
                  <a:lnTo>
                    <a:pt x="737" y="14226"/>
                  </a:lnTo>
                  <a:lnTo>
                    <a:pt x="0" y="15790"/>
                  </a:lnTo>
                  <a:lnTo>
                    <a:pt x="295" y="17801"/>
                  </a:lnTo>
                  <a:lnTo>
                    <a:pt x="1548" y="19738"/>
                  </a:lnTo>
                  <a:lnTo>
                    <a:pt x="3465" y="21153"/>
                  </a:lnTo>
                  <a:lnTo>
                    <a:pt x="5382" y="21600"/>
                  </a:lnTo>
                  <a:lnTo>
                    <a:pt x="7003" y="20930"/>
                  </a:lnTo>
                  <a:lnTo>
                    <a:pt x="7225" y="20706"/>
                  </a:lnTo>
                  <a:lnTo>
                    <a:pt x="7888" y="19961"/>
                  </a:lnTo>
                  <a:lnTo>
                    <a:pt x="8994" y="18993"/>
                  </a:lnTo>
                  <a:lnTo>
                    <a:pt x="10321" y="17727"/>
                  </a:lnTo>
                  <a:lnTo>
                    <a:pt x="11795" y="16237"/>
                  </a:lnTo>
                  <a:lnTo>
                    <a:pt x="13491" y="14599"/>
                  </a:lnTo>
                  <a:lnTo>
                    <a:pt x="15113" y="13034"/>
                  </a:lnTo>
                  <a:lnTo>
                    <a:pt x="16808" y="11396"/>
                  </a:lnTo>
                  <a:lnTo>
                    <a:pt x="18283" y="9906"/>
                  </a:lnTo>
                  <a:lnTo>
                    <a:pt x="19683" y="8640"/>
                  </a:lnTo>
                  <a:lnTo>
                    <a:pt x="21600" y="6703"/>
                  </a:lnTo>
                  <a:lnTo>
                    <a:pt x="15334"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49" name="Freeform 80"/>
            <p:cNvSpPr/>
            <p:nvPr/>
          </p:nvSpPr>
          <p:spPr>
            <a:xfrm>
              <a:off x="5340667" y="1871662"/>
              <a:ext cx="2955926" cy="2098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79"/>
                  </a:moveTo>
                  <a:lnTo>
                    <a:pt x="209" y="1928"/>
                  </a:lnTo>
                  <a:lnTo>
                    <a:pt x="429" y="1977"/>
                  </a:lnTo>
                  <a:lnTo>
                    <a:pt x="638" y="2042"/>
                  </a:lnTo>
                  <a:lnTo>
                    <a:pt x="858" y="2108"/>
                  </a:lnTo>
                  <a:lnTo>
                    <a:pt x="1299" y="2271"/>
                  </a:lnTo>
                  <a:lnTo>
                    <a:pt x="1531" y="2385"/>
                  </a:lnTo>
                  <a:lnTo>
                    <a:pt x="1972" y="2614"/>
                  </a:lnTo>
                  <a:lnTo>
                    <a:pt x="2192" y="2745"/>
                  </a:lnTo>
                  <a:lnTo>
                    <a:pt x="2610" y="3039"/>
                  </a:lnTo>
                  <a:lnTo>
                    <a:pt x="2819" y="3219"/>
                  </a:lnTo>
                  <a:lnTo>
                    <a:pt x="3016" y="3398"/>
                  </a:lnTo>
                  <a:lnTo>
                    <a:pt x="3202" y="3611"/>
                  </a:lnTo>
                  <a:lnTo>
                    <a:pt x="3399" y="3823"/>
                  </a:lnTo>
                  <a:lnTo>
                    <a:pt x="3573" y="4052"/>
                  </a:lnTo>
                  <a:lnTo>
                    <a:pt x="3735" y="4297"/>
                  </a:lnTo>
                  <a:lnTo>
                    <a:pt x="3898" y="4559"/>
                  </a:lnTo>
                  <a:lnTo>
                    <a:pt x="4025" y="4787"/>
                  </a:lnTo>
                  <a:lnTo>
                    <a:pt x="4153" y="5032"/>
                  </a:lnTo>
                  <a:lnTo>
                    <a:pt x="4281" y="5261"/>
                  </a:lnTo>
                  <a:lnTo>
                    <a:pt x="4420" y="5506"/>
                  </a:lnTo>
                  <a:lnTo>
                    <a:pt x="4547" y="5751"/>
                  </a:lnTo>
                  <a:lnTo>
                    <a:pt x="4663" y="5996"/>
                  </a:lnTo>
                  <a:lnTo>
                    <a:pt x="4791" y="6258"/>
                  </a:lnTo>
                  <a:lnTo>
                    <a:pt x="4919" y="6503"/>
                  </a:lnTo>
                  <a:lnTo>
                    <a:pt x="5046" y="6764"/>
                  </a:lnTo>
                  <a:lnTo>
                    <a:pt x="5162" y="7009"/>
                  </a:lnTo>
                  <a:lnTo>
                    <a:pt x="5290" y="7271"/>
                  </a:lnTo>
                  <a:lnTo>
                    <a:pt x="5406" y="7532"/>
                  </a:lnTo>
                  <a:lnTo>
                    <a:pt x="5661" y="8055"/>
                  </a:lnTo>
                  <a:lnTo>
                    <a:pt x="5893" y="8578"/>
                  </a:lnTo>
                  <a:lnTo>
                    <a:pt x="6009" y="8856"/>
                  </a:lnTo>
                  <a:lnTo>
                    <a:pt x="6137" y="9117"/>
                  </a:lnTo>
                  <a:lnTo>
                    <a:pt x="6253" y="9379"/>
                  </a:lnTo>
                  <a:lnTo>
                    <a:pt x="6380" y="9656"/>
                  </a:lnTo>
                  <a:lnTo>
                    <a:pt x="6496" y="9918"/>
                  </a:lnTo>
                  <a:lnTo>
                    <a:pt x="6612" y="10195"/>
                  </a:lnTo>
                  <a:lnTo>
                    <a:pt x="6728" y="10457"/>
                  </a:lnTo>
                  <a:lnTo>
                    <a:pt x="6844" y="10735"/>
                  </a:lnTo>
                  <a:lnTo>
                    <a:pt x="6972" y="10996"/>
                  </a:lnTo>
                  <a:lnTo>
                    <a:pt x="7088" y="11257"/>
                  </a:lnTo>
                  <a:lnTo>
                    <a:pt x="7204" y="11535"/>
                  </a:lnTo>
                  <a:lnTo>
                    <a:pt x="7320" y="11797"/>
                  </a:lnTo>
                  <a:lnTo>
                    <a:pt x="7436" y="12074"/>
                  </a:lnTo>
                  <a:lnTo>
                    <a:pt x="7784" y="12859"/>
                  </a:lnTo>
                  <a:lnTo>
                    <a:pt x="7911" y="13136"/>
                  </a:lnTo>
                  <a:lnTo>
                    <a:pt x="8260" y="13921"/>
                  </a:lnTo>
                  <a:lnTo>
                    <a:pt x="8376" y="14166"/>
                  </a:lnTo>
                  <a:lnTo>
                    <a:pt x="8503" y="14427"/>
                  </a:lnTo>
                  <a:lnTo>
                    <a:pt x="8619" y="14672"/>
                  </a:lnTo>
                  <a:lnTo>
                    <a:pt x="8735" y="14934"/>
                  </a:lnTo>
                  <a:lnTo>
                    <a:pt x="8863" y="15179"/>
                  </a:lnTo>
                  <a:lnTo>
                    <a:pt x="8979" y="15424"/>
                  </a:lnTo>
                  <a:lnTo>
                    <a:pt x="9106" y="15669"/>
                  </a:lnTo>
                  <a:lnTo>
                    <a:pt x="9222" y="15898"/>
                  </a:lnTo>
                  <a:lnTo>
                    <a:pt x="9338" y="16143"/>
                  </a:lnTo>
                  <a:lnTo>
                    <a:pt x="9594" y="16600"/>
                  </a:lnTo>
                  <a:lnTo>
                    <a:pt x="9710" y="16829"/>
                  </a:lnTo>
                  <a:lnTo>
                    <a:pt x="9965" y="17287"/>
                  </a:lnTo>
                  <a:lnTo>
                    <a:pt x="10081" y="17499"/>
                  </a:lnTo>
                  <a:lnTo>
                    <a:pt x="10220" y="17711"/>
                  </a:lnTo>
                  <a:lnTo>
                    <a:pt x="10336" y="17924"/>
                  </a:lnTo>
                  <a:lnTo>
                    <a:pt x="10719" y="18512"/>
                  </a:lnTo>
                  <a:lnTo>
                    <a:pt x="11113" y="19067"/>
                  </a:lnTo>
                  <a:lnTo>
                    <a:pt x="11392" y="19427"/>
                  </a:lnTo>
                  <a:lnTo>
                    <a:pt x="11519" y="19590"/>
                  </a:lnTo>
                  <a:lnTo>
                    <a:pt x="11658" y="19754"/>
                  </a:lnTo>
                  <a:lnTo>
                    <a:pt x="12076" y="20195"/>
                  </a:lnTo>
                  <a:lnTo>
                    <a:pt x="12354" y="20456"/>
                  </a:lnTo>
                  <a:lnTo>
                    <a:pt x="12505" y="20587"/>
                  </a:lnTo>
                  <a:lnTo>
                    <a:pt x="12784" y="20816"/>
                  </a:lnTo>
                  <a:lnTo>
                    <a:pt x="13236" y="21110"/>
                  </a:lnTo>
                  <a:lnTo>
                    <a:pt x="13538" y="21273"/>
                  </a:lnTo>
                  <a:lnTo>
                    <a:pt x="13700" y="21339"/>
                  </a:lnTo>
                  <a:lnTo>
                    <a:pt x="13851" y="21404"/>
                  </a:lnTo>
                  <a:lnTo>
                    <a:pt x="14002" y="21453"/>
                  </a:lnTo>
                  <a:lnTo>
                    <a:pt x="14164" y="21502"/>
                  </a:lnTo>
                  <a:lnTo>
                    <a:pt x="14489" y="21567"/>
                  </a:lnTo>
                  <a:lnTo>
                    <a:pt x="14651" y="21584"/>
                  </a:lnTo>
                  <a:lnTo>
                    <a:pt x="14825" y="21600"/>
                  </a:lnTo>
                  <a:lnTo>
                    <a:pt x="15150" y="21600"/>
                  </a:lnTo>
                  <a:lnTo>
                    <a:pt x="15324" y="21584"/>
                  </a:lnTo>
                  <a:lnTo>
                    <a:pt x="15405" y="21584"/>
                  </a:lnTo>
                  <a:lnTo>
                    <a:pt x="15440" y="21600"/>
                  </a:lnTo>
                  <a:lnTo>
                    <a:pt x="16229" y="21600"/>
                  </a:lnTo>
                  <a:lnTo>
                    <a:pt x="16357" y="21584"/>
                  </a:lnTo>
                  <a:lnTo>
                    <a:pt x="17145" y="21584"/>
                  </a:lnTo>
                  <a:lnTo>
                    <a:pt x="17343" y="21567"/>
                  </a:lnTo>
                  <a:lnTo>
                    <a:pt x="18004" y="21567"/>
                  </a:lnTo>
                  <a:lnTo>
                    <a:pt x="18259" y="21551"/>
                  </a:lnTo>
                  <a:lnTo>
                    <a:pt x="19500" y="21551"/>
                  </a:lnTo>
                  <a:lnTo>
                    <a:pt x="19860" y="21535"/>
                  </a:lnTo>
                  <a:lnTo>
                    <a:pt x="21600" y="21535"/>
                  </a:lnTo>
                  <a:lnTo>
                    <a:pt x="21600" y="19394"/>
                  </a:lnTo>
                  <a:lnTo>
                    <a:pt x="15336" y="19394"/>
                  </a:lnTo>
                  <a:lnTo>
                    <a:pt x="14872" y="19296"/>
                  </a:lnTo>
                  <a:lnTo>
                    <a:pt x="14651" y="19231"/>
                  </a:lnTo>
                  <a:lnTo>
                    <a:pt x="14431" y="19149"/>
                  </a:lnTo>
                  <a:lnTo>
                    <a:pt x="14222" y="19051"/>
                  </a:lnTo>
                  <a:lnTo>
                    <a:pt x="14002" y="18953"/>
                  </a:lnTo>
                  <a:lnTo>
                    <a:pt x="13805" y="18822"/>
                  </a:lnTo>
                  <a:lnTo>
                    <a:pt x="13607" y="18708"/>
                  </a:lnTo>
                  <a:lnTo>
                    <a:pt x="13410" y="18561"/>
                  </a:lnTo>
                  <a:lnTo>
                    <a:pt x="13224" y="18414"/>
                  </a:lnTo>
                  <a:lnTo>
                    <a:pt x="13027" y="18251"/>
                  </a:lnTo>
                  <a:lnTo>
                    <a:pt x="12853" y="18087"/>
                  </a:lnTo>
                  <a:lnTo>
                    <a:pt x="12679" y="17907"/>
                  </a:lnTo>
                  <a:lnTo>
                    <a:pt x="12331" y="17515"/>
                  </a:lnTo>
                  <a:lnTo>
                    <a:pt x="12006" y="17090"/>
                  </a:lnTo>
                  <a:lnTo>
                    <a:pt x="11682" y="16633"/>
                  </a:lnTo>
                  <a:lnTo>
                    <a:pt x="11229" y="15898"/>
                  </a:lnTo>
                  <a:lnTo>
                    <a:pt x="10846" y="15179"/>
                  </a:lnTo>
                  <a:lnTo>
                    <a:pt x="10603" y="14738"/>
                  </a:lnTo>
                  <a:lnTo>
                    <a:pt x="10382" y="14313"/>
                  </a:lnTo>
                  <a:lnTo>
                    <a:pt x="10150" y="13888"/>
                  </a:lnTo>
                  <a:lnTo>
                    <a:pt x="9942" y="13463"/>
                  </a:lnTo>
                  <a:lnTo>
                    <a:pt x="9524" y="12646"/>
                  </a:lnTo>
                  <a:lnTo>
                    <a:pt x="9327" y="12270"/>
                  </a:lnTo>
                  <a:lnTo>
                    <a:pt x="9141" y="11878"/>
                  </a:lnTo>
                  <a:lnTo>
                    <a:pt x="8956" y="11503"/>
                  </a:lnTo>
                  <a:lnTo>
                    <a:pt x="8782" y="11143"/>
                  </a:lnTo>
                  <a:lnTo>
                    <a:pt x="8619" y="10800"/>
                  </a:lnTo>
                  <a:lnTo>
                    <a:pt x="8457" y="10441"/>
                  </a:lnTo>
                  <a:lnTo>
                    <a:pt x="8306" y="10114"/>
                  </a:lnTo>
                  <a:lnTo>
                    <a:pt x="8155" y="9803"/>
                  </a:lnTo>
                  <a:lnTo>
                    <a:pt x="8016" y="9493"/>
                  </a:lnTo>
                  <a:lnTo>
                    <a:pt x="7877" y="9199"/>
                  </a:lnTo>
                  <a:lnTo>
                    <a:pt x="7749" y="8905"/>
                  </a:lnTo>
                  <a:lnTo>
                    <a:pt x="7633" y="8627"/>
                  </a:lnTo>
                  <a:lnTo>
                    <a:pt x="7517" y="8382"/>
                  </a:lnTo>
                  <a:lnTo>
                    <a:pt x="7413" y="8137"/>
                  </a:lnTo>
                  <a:lnTo>
                    <a:pt x="7320" y="7892"/>
                  </a:lnTo>
                  <a:lnTo>
                    <a:pt x="7215" y="7679"/>
                  </a:lnTo>
                  <a:lnTo>
                    <a:pt x="7053" y="7287"/>
                  </a:lnTo>
                  <a:lnTo>
                    <a:pt x="6983" y="7107"/>
                  </a:lnTo>
                  <a:lnTo>
                    <a:pt x="6914" y="6944"/>
                  </a:lnTo>
                  <a:lnTo>
                    <a:pt x="6856" y="6797"/>
                  </a:lnTo>
                  <a:lnTo>
                    <a:pt x="6763" y="6568"/>
                  </a:lnTo>
                  <a:lnTo>
                    <a:pt x="6728" y="6470"/>
                  </a:lnTo>
                  <a:lnTo>
                    <a:pt x="6693" y="6389"/>
                  </a:lnTo>
                  <a:lnTo>
                    <a:pt x="6659" y="6323"/>
                  </a:lnTo>
                  <a:lnTo>
                    <a:pt x="6647" y="6274"/>
                  </a:lnTo>
                  <a:lnTo>
                    <a:pt x="6635" y="6241"/>
                  </a:lnTo>
                  <a:lnTo>
                    <a:pt x="6357" y="5555"/>
                  </a:lnTo>
                  <a:lnTo>
                    <a:pt x="6218" y="5228"/>
                  </a:lnTo>
                  <a:lnTo>
                    <a:pt x="5916" y="4608"/>
                  </a:lnTo>
                  <a:lnTo>
                    <a:pt x="5754" y="4330"/>
                  </a:lnTo>
                  <a:lnTo>
                    <a:pt x="5603" y="4052"/>
                  </a:lnTo>
                  <a:lnTo>
                    <a:pt x="5429" y="3791"/>
                  </a:lnTo>
                  <a:lnTo>
                    <a:pt x="5267" y="3529"/>
                  </a:lnTo>
                  <a:lnTo>
                    <a:pt x="5093" y="3284"/>
                  </a:lnTo>
                  <a:lnTo>
                    <a:pt x="4745" y="2827"/>
                  </a:lnTo>
                  <a:lnTo>
                    <a:pt x="4571" y="2631"/>
                  </a:lnTo>
                  <a:lnTo>
                    <a:pt x="4397" y="2418"/>
                  </a:lnTo>
                  <a:lnTo>
                    <a:pt x="4211" y="2222"/>
                  </a:lnTo>
                  <a:lnTo>
                    <a:pt x="4025" y="2042"/>
                  </a:lnTo>
                  <a:lnTo>
                    <a:pt x="3469" y="1552"/>
                  </a:lnTo>
                  <a:lnTo>
                    <a:pt x="3283" y="1405"/>
                  </a:lnTo>
                  <a:lnTo>
                    <a:pt x="2726" y="1013"/>
                  </a:lnTo>
                  <a:lnTo>
                    <a:pt x="2529" y="899"/>
                  </a:lnTo>
                  <a:lnTo>
                    <a:pt x="2343" y="801"/>
                  </a:lnTo>
                  <a:lnTo>
                    <a:pt x="2158" y="686"/>
                  </a:lnTo>
                  <a:lnTo>
                    <a:pt x="1786" y="523"/>
                  </a:lnTo>
                  <a:lnTo>
                    <a:pt x="1612" y="441"/>
                  </a:lnTo>
                  <a:lnTo>
                    <a:pt x="1427" y="359"/>
                  </a:lnTo>
                  <a:lnTo>
                    <a:pt x="1079" y="229"/>
                  </a:lnTo>
                  <a:lnTo>
                    <a:pt x="893" y="180"/>
                  </a:lnTo>
                  <a:lnTo>
                    <a:pt x="568" y="82"/>
                  </a:lnTo>
                  <a:lnTo>
                    <a:pt x="394" y="49"/>
                  </a:lnTo>
                  <a:lnTo>
                    <a:pt x="232" y="0"/>
                  </a:lnTo>
                  <a:lnTo>
                    <a:pt x="209" y="196"/>
                  </a:lnTo>
                  <a:lnTo>
                    <a:pt x="151" y="654"/>
                  </a:lnTo>
                  <a:lnTo>
                    <a:pt x="81" y="1225"/>
                  </a:lnTo>
                  <a:lnTo>
                    <a:pt x="23" y="1683"/>
                  </a:lnTo>
                  <a:lnTo>
                    <a:pt x="0" y="1879"/>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50" name="Line 81"/>
            <p:cNvSpPr/>
            <p:nvPr/>
          </p:nvSpPr>
          <p:spPr>
            <a:xfrm>
              <a:off x="8205310" y="2302668"/>
              <a:ext cx="12701" cy="12701"/>
            </a:xfrm>
            <a:prstGeom prst="line">
              <a:avLst/>
            </a:prstGeom>
            <a:noFill/>
            <a:ln w="3175" cap="flat">
              <a:solidFill>
                <a:srgbClr val="292934"/>
              </a:solidFill>
              <a:prstDash val="solid"/>
              <a:round/>
            </a:ln>
            <a:effectLst/>
          </p:spPr>
          <p:txBody>
            <a:bodyPr wrap="square" lIns="45719" tIns="45719" rIns="45719" bIns="45719" numCol="1" anchor="t">
              <a:noAutofit/>
            </a:bodyPr>
            <a:lstStyle/>
            <a:p>
              <a:pPr/>
            </a:p>
          </p:txBody>
        </p:sp>
        <p:sp>
          <p:nvSpPr>
            <p:cNvPr id="351" name="Line 82"/>
            <p:cNvSpPr/>
            <p:nvPr/>
          </p:nvSpPr>
          <p:spPr>
            <a:xfrm>
              <a:off x="7650479" y="3446462"/>
              <a:ext cx="26988" cy="26988"/>
            </a:xfrm>
            <a:prstGeom prst="line">
              <a:avLst/>
            </a:prstGeom>
            <a:noFill/>
            <a:ln w="3175" cap="flat">
              <a:solidFill>
                <a:srgbClr val="292934"/>
              </a:solidFill>
              <a:prstDash val="solid"/>
              <a:round/>
            </a:ln>
            <a:effectLst/>
          </p:spPr>
          <p:txBody>
            <a:bodyPr wrap="square" lIns="45719" tIns="45719" rIns="45719" bIns="45719" numCol="1" anchor="t">
              <a:noAutofit/>
            </a:bodyPr>
            <a:lstStyle/>
            <a:p>
              <a:pPr/>
            </a:p>
          </p:txBody>
        </p:sp>
        <p:sp>
          <p:nvSpPr>
            <p:cNvPr id="352" name="Text Box 83"/>
            <p:cNvSpPr txBox="1"/>
            <p:nvPr/>
          </p:nvSpPr>
          <p:spPr>
            <a:xfrm>
              <a:off x="0" y="685800"/>
              <a:ext cx="518160"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solidFill>
                    <a:srgbClr val="FF0000"/>
                  </a:solidFill>
                </a:defRPr>
              </a:pPr>
              <a:r>
                <a:t>5</a:t>
              </a:r>
              <a:r>
                <a:t>’</a:t>
              </a:r>
            </a:p>
          </p:txBody>
        </p:sp>
        <p:sp>
          <p:nvSpPr>
            <p:cNvPr id="353" name="Freeform 84"/>
            <p:cNvSpPr/>
            <p:nvPr/>
          </p:nvSpPr>
          <p:spPr>
            <a:xfrm>
              <a:off x="5043804" y="1963737"/>
              <a:ext cx="234951" cy="585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03" y="0"/>
                  </a:moveTo>
                  <a:lnTo>
                    <a:pt x="3503" y="176"/>
                  </a:lnTo>
                  <a:lnTo>
                    <a:pt x="3357" y="761"/>
                  </a:lnTo>
                  <a:lnTo>
                    <a:pt x="3211" y="1698"/>
                  </a:lnTo>
                  <a:lnTo>
                    <a:pt x="3065" y="2927"/>
                  </a:lnTo>
                  <a:lnTo>
                    <a:pt x="2773" y="4332"/>
                  </a:lnTo>
                  <a:lnTo>
                    <a:pt x="2481" y="5971"/>
                  </a:lnTo>
                  <a:lnTo>
                    <a:pt x="2043" y="7668"/>
                  </a:lnTo>
                  <a:lnTo>
                    <a:pt x="1459" y="11180"/>
                  </a:lnTo>
                  <a:lnTo>
                    <a:pt x="1168" y="12878"/>
                  </a:lnTo>
                  <a:lnTo>
                    <a:pt x="876" y="14459"/>
                  </a:lnTo>
                  <a:lnTo>
                    <a:pt x="584" y="15922"/>
                  </a:lnTo>
                  <a:lnTo>
                    <a:pt x="438" y="17151"/>
                  </a:lnTo>
                  <a:lnTo>
                    <a:pt x="146" y="18029"/>
                  </a:lnTo>
                  <a:lnTo>
                    <a:pt x="146" y="18615"/>
                  </a:lnTo>
                  <a:lnTo>
                    <a:pt x="0" y="18849"/>
                  </a:lnTo>
                  <a:lnTo>
                    <a:pt x="1022" y="20195"/>
                  </a:lnTo>
                  <a:lnTo>
                    <a:pt x="4232" y="21132"/>
                  </a:lnTo>
                  <a:lnTo>
                    <a:pt x="8611" y="21600"/>
                  </a:lnTo>
                  <a:lnTo>
                    <a:pt x="13281" y="21366"/>
                  </a:lnTo>
                  <a:lnTo>
                    <a:pt x="16638" y="20605"/>
                  </a:lnTo>
                  <a:lnTo>
                    <a:pt x="18097" y="19317"/>
                  </a:lnTo>
                  <a:lnTo>
                    <a:pt x="18243" y="19141"/>
                  </a:lnTo>
                  <a:lnTo>
                    <a:pt x="18243" y="18556"/>
                  </a:lnTo>
                  <a:lnTo>
                    <a:pt x="18389" y="17620"/>
                  </a:lnTo>
                  <a:lnTo>
                    <a:pt x="18681" y="16390"/>
                  </a:lnTo>
                  <a:lnTo>
                    <a:pt x="18973" y="14985"/>
                  </a:lnTo>
                  <a:lnTo>
                    <a:pt x="19557" y="11707"/>
                  </a:lnTo>
                  <a:lnTo>
                    <a:pt x="20141" y="8195"/>
                  </a:lnTo>
                  <a:lnTo>
                    <a:pt x="20432" y="6498"/>
                  </a:lnTo>
                  <a:lnTo>
                    <a:pt x="20724" y="4859"/>
                  </a:lnTo>
                  <a:lnTo>
                    <a:pt x="21016" y="3454"/>
                  </a:lnTo>
                  <a:lnTo>
                    <a:pt x="21162" y="2283"/>
                  </a:lnTo>
                  <a:lnTo>
                    <a:pt x="21454" y="1288"/>
                  </a:lnTo>
                  <a:lnTo>
                    <a:pt x="21454" y="702"/>
                  </a:lnTo>
                  <a:lnTo>
                    <a:pt x="21600" y="527"/>
                  </a:lnTo>
                  <a:lnTo>
                    <a:pt x="3503"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54" name="Freeform 85"/>
            <p:cNvSpPr/>
            <p:nvPr/>
          </p:nvSpPr>
          <p:spPr>
            <a:xfrm>
              <a:off x="5016817" y="1855787"/>
              <a:ext cx="355601" cy="198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045"/>
                  </a:moveTo>
                  <a:lnTo>
                    <a:pt x="3857" y="20045"/>
                  </a:lnTo>
                  <a:lnTo>
                    <a:pt x="5400" y="19872"/>
                  </a:lnTo>
                  <a:lnTo>
                    <a:pt x="7521" y="19872"/>
                  </a:lnTo>
                  <a:lnTo>
                    <a:pt x="10029" y="20045"/>
                  </a:lnTo>
                  <a:lnTo>
                    <a:pt x="13018" y="20390"/>
                  </a:lnTo>
                  <a:lnTo>
                    <a:pt x="16200" y="20909"/>
                  </a:lnTo>
                  <a:lnTo>
                    <a:pt x="19671" y="21600"/>
                  </a:lnTo>
                  <a:lnTo>
                    <a:pt x="19864" y="19526"/>
                  </a:lnTo>
                  <a:lnTo>
                    <a:pt x="20346" y="14688"/>
                  </a:lnTo>
                  <a:lnTo>
                    <a:pt x="20925" y="8640"/>
                  </a:lnTo>
                  <a:lnTo>
                    <a:pt x="21407" y="3802"/>
                  </a:lnTo>
                  <a:lnTo>
                    <a:pt x="21600" y="1728"/>
                  </a:lnTo>
                  <a:lnTo>
                    <a:pt x="18129" y="1037"/>
                  </a:lnTo>
                  <a:lnTo>
                    <a:pt x="14850" y="346"/>
                  </a:lnTo>
                  <a:lnTo>
                    <a:pt x="11764" y="0"/>
                  </a:lnTo>
                  <a:lnTo>
                    <a:pt x="5111" y="0"/>
                  </a:lnTo>
                  <a:lnTo>
                    <a:pt x="3857" y="173"/>
                  </a:lnTo>
                  <a:lnTo>
                    <a:pt x="2893" y="346"/>
                  </a:lnTo>
                  <a:lnTo>
                    <a:pt x="0" y="346"/>
                  </a:lnTo>
                  <a:lnTo>
                    <a:pt x="0" y="20045"/>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55" name="Text Box 86"/>
            <p:cNvSpPr txBox="1"/>
            <p:nvPr/>
          </p:nvSpPr>
          <p:spPr>
            <a:xfrm>
              <a:off x="5002841" y="2176462"/>
              <a:ext cx="28195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G</a:t>
              </a:r>
            </a:p>
          </p:txBody>
        </p:sp>
        <p:sp>
          <p:nvSpPr>
            <p:cNvPr id="356" name="Freeform 87"/>
            <p:cNvSpPr/>
            <p:nvPr/>
          </p:nvSpPr>
          <p:spPr>
            <a:xfrm>
              <a:off x="3049904" y="1968500"/>
              <a:ext cx="196851" cy="573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027"/>
                  </a:lnTo>
                  <a:lnTo>
                    <a:pt x="1568" y="20343"/>
                  </a:lnTo>
                  <a:lnTo>
                    <a:pt x="5400" y="21241"/>
                  </a:lnTo>
                  <a:lnTo>
                    <a:pt x="10800" y="21600"/>
                  </a:lnTo>
                  <a:lnTo>
                    <a:pt x="16374" y="21241"/>
                  </a:lnTo>
                  <a:lnTo>
                    <a:pt x="20032" y="20343"/>
                  </a:lnTo>
                  <a:lnTo>
                    <a:pt x="21600" y="18967"/>
                  </a:lnTo>
                  <a:lnTo>
                    <a:pt x="21600" y="0"/>
                  </a:lnTo>
                  <a:lnTo>
                    <a:pt x="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57" name="Freeform 88"/>
            <p:cNvSpPr/>
            <p:nvPr/>
          </p:nvSpPr>
          <p:spPr>
            <a:xfrm>
              <a:off x="2953067" y="1858962"/>
              <a:ext cx="341313"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58" name="Text Box 89"/>
            <p:cNvSpPr txBox="1"/>
            <p:nvPr/>
          </p:nvSpPr>
          <p:spPr>
            <a:xfrm>
              <a:off x="2999416" y="2176462"/>
              <a:ext cx="28195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G</a:t>
              </a:r>
            </a:p>
          </p:txBody>
        </p:sp>
        <p:sp>
          <p:nvSpPr>
            <p:cNvPr id="359" name="Freeform 90"/>
            <p:cNvSpPr/>
            <p:nvPr/>
          </p:nvSpPr>
          <p:spPr>
            <a:xfrm>
              <a:off x="3340417" y="1968500"/>
              <a:ext cx="196851" cy="5699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0800" y="19133"/>
                  </a:lnTo>
                  <a:lnTo>
                    <a:pt x="21600" y="21600"/>
                  </a:lnTo>
                  <a:lnTo>
                    <a:pt x="21600" y="0"/>
                  </a:lnTo>
                  <a:lnTo>
                    <a:pt x="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0" name="Freeform 91"/>
            <p:cNvSpPr/>
            <p:nvPr/>
          </p:nvSpPr>
          <p:spPr>
            <a:xfrm>
              <a:off x="3294379" y="1858962"/>
              <a:ext cx="284164"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1" name="Text Box 92"/>
            <p:cNvSpPr txBox="1"/>
            <p:nvPr/>
          </p:nvSpPr>
          <p:spPr>
            <a:xfrm>
              <a:off x="3307403" y="2176462"/>
              <a:ext cx="2692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U</a:t>
              </a:r>
            </a:p>
          </p:txBody>
        </p:sp>
        <p:sp>
          <p:nvSpPr>
            <p:cNvPr id="362" name="Freeform 93"/>
            <p:cNvSpPr/>
            <p:nvPr/>
          </p:nvSpPr>
          <p:spPr>
            <a:xfrm>
              <a:off x="3622992" y="1968500"/>
              <a:ext cx="196851" cy="587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542"/>
                  </a:lnTo>
                  <a:lnTo>
                    <a:pt x="20206" y="20316"/>
                  </a:lnTo>
                  <a:lnTo>
                    <a:pt x="16200" y="19440"/>
                  </a:lnTo>
                  <a:lnTo>
                    <a:pt x="10800" y="19090"/>
                  </a:lnTo>
                  <a:lnTo>
                    <a:pt x="5400" y="19440"/>
                  </a:lnTo>
                  <a:lnTo>
                    <a:pt x="1394" y="20374"/>
                  </a:lnTo>
                  <a:lnTo>
                    <a:pt x="0" y="21600"/>
                  </a:lnTo>
                  <a:lnTo>
                    <a:pt x="0" y="0"/>
                  </a:lnTo>
                  <a:lnTo>
                    <a:pt x="2160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3" name="Freeform 94"/>
            <p:cNvSpPr/>
            <p:nvPr/>
          </p:nvSpPr>
          <p:spPr>
            <a:xfrm>
              <a:off x="3578542" y="1858962"/>
              <a:ext cx="287338"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4" name="Text Box 95"/>
            <p:cNvSpPr txBox="1"/>
            <p:nvPr/>
          </p:nvSpPr>
          <p:spPr>
            <a:xfrm>
              <a:off x="3586803" y="2176462"/>
              <a:ext cx="2692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C</a:t>
              </a:r>
            </a:p>
          </p:txBody>
        </p:sp>
        <p:sp>
          <p:nvSpPr>
            <p:cNvPr id="365" name="Freeform 96"/>
            <p:cNvSpPr/>
            <p:nvPr/>
          </p:nvSpPr>
          <p:spPr>
            <a:xfrm>
              <a:off x="3911917" y="1968500"/>
              <a:ext cx="196851" cy="600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9200"/>
                  </a:lnTo>
                  <a:lnTo>
                    <a:pt x="10800" y="21600"/>
                  </a:lnTo>
                  <a:lnTo>
                    <a:pt x="21600" y="19200"/>
                  </a:lnTo>
                  <a:lnTo>
                    <a:pt x="21600" y="0"/>
                  </a:lnTo>
                  <a:lnTo>
                    <a:pt x="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6" name="Freeform 97"/>
            <p:cNvSpPr/>
            <p:nvPr/>
          </p:nvSpPr>
          <p:spPr>
            <a:xfrm>
              <a:off x="3865879" y="1858962"/>
              <a:ext cx="284164"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7" name="Text Box 98"/>
            <p:cNvSpPr txBox="1"/>
            <p:nvPr/>
          </p:nvSpPr>
          <p:spPr>
            <a:xfrm>
              <a:off x="3878903" y="2176462"/>
              <a:ext cx="2692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A</a:t>
              </a:r>
            </a:p>
          </p:txBody>
        </p:sp>
        <p:sp>
          <p:nvSpPr>
            <p:cNvPr id="368" name="Freeform 99"/>
            <p:cNvSpPr/>
            <p:nvPr/>
          </p:nvSpPr>
          <p:spPr>
            <a:xfrm>
              <a:off x="4191317" y="1968500"/>
              <a:ext cx="196851" cy="584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0" y="0"/>
                  </a:lnTo>
                  <a:lnTo>
                    <a:pt x="2160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69" name="Freeform 100"/>
            <p:cNvSpPr/>
            <p:nvPr/>
          </p:nvSpPr>
          <p:spPr>
            <a:xfrm>
              <a:off x="4150042" y="1858962"/>
              <a:ext cx="279401"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70" name="Text Box 101"/>
            <p:cNvSpPr txBox="1"/>
            <p:nvPr/>
          </p:nvSpPr>
          <p:spPr>
            <a:xfrm>
              <a:off x="4158303" y="2176462"/>
              <a:ext cx="2692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U</a:t>
              </a:r>
            </a:p>
          </p:txBody>
        </p:sp>
        <p:sp>
          <p:nvSpPr>
            <p:cNvPr id="371" name="Freeform 102"/>
            <p:cNvSpPr/>
            <p:nvPr/>
          </p:nvSpPr>
          <p:spPr>
            <a:xfrm>
              <a:off x="4473892" y="1968500"/>
              <a:ext cx="196851" cy="584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10800" y="19135"/>
                  </a:lnTo>
                  <a:lnTo>
                    <a:pt x="0" y="21600"/>
                  </a:lnTo>
                  <a:lnTo>
                    <a:pt x="174" y="0"/>
                  </a:lnTo>
                  <a:lnTo>
                    <a:pt x="2160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72" name="Freeform 103"/>
            <p:cNvSpPr/>
            <p:nvPr/>
          </p:nvSpPr>
          <p:spPr>
            <a:xfrm>
              <a:off x="4429442" y="1858962"/>
              <a:ext cx="282576"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73" name="Text Box 104"/>
            <p:cNvSpPr txBox="1"/>
            <p:nvPr/>
          </p:nvSpPr>
          <p:spPr>
            <a:xfrm>
              <a:off x="4431353" y="2176462"/>
              <a:ext cx="2692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U</a:t>
              </a:r>
            </a:p>
          </p:txBody>
        </p:sp>
        <p:sp>
          <p:nvSpPr>
            <p:cNvPr id="374" name="Freeform 105"/>
            <p:cNvSpPr/>
            <p:nvPr/>
          </p:nvSpPr>
          <p:spPr>
            <a:xfrm>
              <a:off x="4754879" y="1968500"/>
              <a:ext cx="195264" cy="587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542"/>
                  </a:lnTo>
                  <a:lnTo>
                    <a:pt x="20195" y="20316"/>
                  </a:lnTo>
                  <a:lnTo>
                    <a:pt x="16156" y="19440"/>
                  </a:lnTo>
                  <a:lnTo>
                    <a:pt x="10712" y="19090"/>
                  </a:lnTo>
                  <a:lnTo>
                    <a:pt x="5268" y="19440"/>
                  </a:lnTo>
                  <a:lnTo>
                    <a:pt x="1405" y="20374"/>
                  </a:lnTo>
                  <a:lnTo>
                    <a:pt x="0" y="21600"/>
                  </a:lnTo>
                  <a:lnTo>
                    <a:pt x="0" y="0"/>
                  </a:lnTo>
                  <a:lnTo>
                    <a:pt x="21600" y="0"/>
                  </a:lnTo>
                  <a:close/>
                </a:path>
              </a:pathLst>
            </a:cu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75" name="Freeform 106"/>
            <p:cNvSpPr/>
            <p:nvPr/>
          </p:nvSpPr>
          <p:spPr>
            <a:xfrm>
              <a:off x="4712017" y="1858962"/>
              <a:ext cx="304801" cy="180976"/>
            </a:xfrm>
            <a:prstGeom prst="rect">
              <a:avLst/>
            </a:prstGeom>
            <a:solidFill>
              <a:srgbClr val="00FF00"/>
            </a:solidFill>
            <a:ln w="12700" cap="flat">
              <a:solidFill>
                <a:srgbClr val="292934"/>
              </a:solidFill>
              <a:prstDash val="solid"/>
              <a:round/>
            </a:ln>
            <a:effectLst/>
          </p:spPr>
          <p:txBody>
            <a:bodyPr wrap="square" lIns="45719" tIns="45719" rIns="45719" bIns="45719" numCol="1" anchor="t">
              <a:noAutofit/>
            </a:bodyPr>
            <a:lstStyle/>
            <a:p>
              <a:pPr/>
            </a:p>
          </p:txBody>
        </p:sp>
        <p:sp>
          <p:nvSpPr>
            <p:cNvPr id="376" name="Text Box 107"/>
            <p:cNvSpPr txBox="1"/>
            <p:nvPr/>
          </p:nvSpPr>
          <p:spPr>
            <a:xfrm>
              <a:off x="4717103" y="2176462"/>
              <a:ext cx="269229"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a:solidFill>
                    <a:srgbClr val="FF0000"/>
                  </a:solidFill>
                </a:defRPr>
              </a:lvl1pPr>
            </a:lstStyle>
            <a:p>
              <a:pPr/>
              <a:r>
                <a:t>C</a:t>
              </a:r>
            </a:p>
          </p:txBody>
        </p:sp>
        <p:sp>
          <p:nvSpPr>
            <p:cNvPr id="377" name="Text Box 108"/>
            <p:cNvSpPr txBox="1"/>
            <p:nvPr/>
          </p:nvSpPr>
          <p:spPr>
            <a:xfrm>
              <a:off x="2671762" y="1766887"/>
              <a:ext cx="365761"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solidFill>
                    <a:srgbClr val="FF0000"/>
                  </a:solidFill>
                  <a:latin typeface="Times New Roman"/>
                  <a:ea typeface="Times New Roman"/>
                  <a:cs typeface="Times New Roman"/>
                  <a:sym typeface="Times New Roman"/>
                </a:defRPr>
              </a:pPr>
              <a:r>
                <a:t>3</a:t>
              </a:r>
              <a:r>
                <a:t>’</a:t>
              </a:r>
            </a:p>
          </p:txBody>
        </p:sp>
        <p:sp>
          <p:nvSpPr>
            <p:cNvPr id="378" name="Text Box 109"/>
            <p:cNvSpPr txBox="1"/>
            <p:nvPr/>
          </p:nvSpPr>
          <p:spPr>
            <a:xfrm>
              <a:off x="2743200" y="0"/>
              <a:ext cx="333756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400"/>
                </a:spcBef>
                <a:defRPr b="1" sz="2400">
                  <a:solidFill>
                    <a:srgbClr val="FF0000"/>
                  </a:solidFill>
                  <a:latin typeface="Times New Roman"/>
                  <a:ea typeface="Times New Roman"/>
                  <a:cs typeface="Times New Roman"/>
                  <a:sym typeface="Times New Roman"/>
                </a:defRPr>
              </a:lvl1pPr>
            </a:lstStyle>
            <a:p>
              <a:pPr/>
              <a:r>
                <a:t>DNA coding strand</a:t>
              </a:r>
            </a:p>
          </p:txBody>
        </p:sp>
        <p:sp>
          <p:nvSpPr>
            <p:cNvPr id="379" name="Text Box 110"/>
            <p:cNvSpPr txBox="1"/>
            <p:nvPr/>
          </p:nvSpPr>
          <p:spPr>
            <a:xfrm>
              <a:off x="2338387" y="3471862"/>
              <a:ext cx="3666173"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1" algn="ctr">
                <a:spcBef>
                  <a:spcPts val="1400"/>
                </a:spcBef>
                <a:defRPr b="1" sz="2400">
                  <a:solidFill>
                    <a:srgbClr val="FF0000"/>
                  </a:solidFill>
                  <a:latin typeface="Times New Roman"/>
                  <a:ea typeface="Times New Roman"/>
                  <a:cs typeface="Times New Roman"/>
                  <a:sym typeface="Times New Roman"/>
                </a:defRPr>
              </a:pPr>
              <a:r>
                <a:t>DNA template strand</a:t>
              </a:r>
            </a:p>
          </p:txBody>
        </p:sp>
        <p:sp>
          <p:nvSpPr>
            <p:cNvPr id="380" name="Text Box 111"/>
            <p:cNvSpPr txBox="1"/>
            <p:nvPr/>
          </p:nvSpPr>
          <p:spPr>
            <a:xfrm>
              <a:off x="7251565" y="123825"/>
              <a:ext cx="764491"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b="1" sz="2400">
                  <a:solidFill>
                    <a:srgbClr val="FF0000"/>
                  </a:solidFill>
                  <a:latin typeface="Times New Roman"/>
                  <a:ea typeface="Times New Roman"/>
                  <a:cs typeface="Times New Roman"/>
                  <a:sym typeface="Times New Roman"/>
                </a:defRPr>
              </a:lvl1pPr>
            </a:lstStyle>
            <a:p>
              <a:pPr/>
              <a:r>
                <a:t>DNA</a:t>
              </a:r>
            </a:p>
          </p:txBody>
        </p:sp>
        <p:sp>
          <p:nvSpPr>
            <p:cNvPr id="381" name="Text Box 112"/>
            <p:cNvSpPr txBox="1"/>
            <p:nvPr/>
          </p:nvSpPr>
          <p:spPr>
            <a:xfrm>
              <a:off x="8305800" y="3657600"/>
              <a:ext cx="51816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solidFill>
                    <a:srgbClr val="FF0000"/>
                  </a:solidFill>
                  <a:latin typeface="Times New Roman"/>
                  <a:ea typeface="Times New Roman"/>
                  <a:cs typeface="Times New Roman"/>
                  <a:sym typeface="Times New Roman"/>
                </a:defRPr>
              </a:pPr>
              <a:r>
                <a:t>5</a:t>
              </a:r>
              <a:r>
                <a:t>’</a:t>
              </a:r>
            </a:p>
          </p:txBody>
        </p:sp>
        <p:sp>
          <p:nvSpPr>
            <p:cNvPr id="382" name="Text Box 113"/>
            <p:cNvSpPr txBox="1"/>
            <p:nvPr/>
          </p:nvSpPr>
          <p:spPr>
            <a:xfrm>
              <a:off x="8305800" y="2895600"/>
              <a:ext cx="51816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solidFill>
                    <a:srgbClr val="FF0000"/>
                  </a:solidFill>
                  <a:latin typeface="Times New Roman"/>
                  <a:ea typeface="Times New Roman"/>
                  <a:cs typeface="Times New Roman"/>
                  <a:sym typeface="Times New Roman"/>
                </a:defRPr>
              </a:pPr>
              <a:r>
                <a:t>5</a:t>
              </a:r>
              <a:r>
                <a:t>’</a:t>
              </a:r>
            </a:p>
          </p:txBody>
        </p:sp>
        <p:sp>
          <p:nvSpPr>
            <p:cNvPr id="383" name="Text Box 114"/>
            <p:cNvSpPr txBox="1"/>
            <p:nvPr/>
          </p:nvSpPr>
          <p:spPr>
            <a:xfrm>
              <a:off x="228600" y="1676400"/>
              <a:ext cx="36576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solidFill>
                    <a:srgbClr val="FF0000"/>
                  </a:solidFill>
                  <a:latin typeface="Times New Roman"/>
                  <a:ea typeface="Times New Roman"/>
                  <a:cs typeface="Times New Roman"/>
                  <a:sym typeface="Times New Roman"/>
                </a:defRPr>
              </a:pPr>
              <a:r>
                <a:t>3</a:t>
              </a:r>
              <a:r>
                <a:t>’</a:t>
              </a:r>
            </a:p>
          </p:txBody>
        </p:sp>
        <p:sp>
          <p:nvSpPr>
            <p:cNvPr id="384" name="Text Box 115"/>
            <p:cNvSpPr txBox="1"/>
            <p:nvPr/>
          </p:nvSpPr>
          <p:spPr>
            <a:xfrm>
              <a:off x="8382000" y="1828800"/>
              <a:ext cx="36576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spcBef>
                  <a:spcPts val="1400"/>
                </a:spcBef>
                <a:defRPr b="1" sz="2400">
                  <a:solidFill>
                    <a:srgbClr val="FF0000"/>
                  </a:solidFill>
                  <a:latin typeface="Times New Roman"/>
                  <a:ea typeface="Times New Roman"/>
                  <a:cs typeface="Times New Roman"/>
                  <a:sym typeface="Times New Roman"/>
                </a:defRPr>
              </a:pPr>
              <a:r>
                <a:t>3</a:t>
              </a:r>
              <a:r>
                <a:t>’</a:t>
              </a:r>
            </a:p>
          </p:txBody>
        </p:sp>
      </p:grpSp>
      <p:sp>
        <p:nvSpPr>
          <p:cNvPr id="386" name="Text Box 116"/>
          <p:cNvSpPr txBox="1"/>
          <p:nvPr/>
        </p:nvSpPr>
        <p:spPr>
          <a:xfrm>
            <a:off x="2941320" y="228600"/>
            <a:ext cx="3190687"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mRNA synthesis</a:t>
            </a:r>
          </a:p>
        </p:txBody>
      </p:sp>
      <p:sp>
        <p:nvSpPr>
          <p:cNvPr id="387" name="Text Box 117"/>
          <p:cNvSpPr txBox="1"/>
          <p:nvPr/>
        </p:nvSpPr>
        <p:spPr>
          <a:xfrm>
            <a:off x="274319" y="914400"/>
            <a:ext cx="8416043"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0000"/>
                </a:solidFill>
                <a:latin typeface="Times New Roman"/>
                <a:ea typeface="Times New Roman"/>
                <a:cs typeface="Times New Roman"/>
                <a:sym typeface="Times New Roman"/>
              </a:defRPr>
            </a:pPr>
            <a:r>
              <a:t>The mRNA is formed by adding nucleotide that are complementary </a:t>
            </a:r>
          </a:p>
          <a:p>
            <a:pPr>
              <a:defRPr sz="2400">
                <a:solidFill>
                  <a:srgbClr val="000000"/>
                </a:solidFill>
                <a:latin typeface="Times New Roman"/>
                <a:ea typeface="Times New Roman"/>
                <a:cs typeface="Times New Roman"/>
                <a:sym typeface="Times New Roman"/>
              </a:defRPr>
            </a:pPr>
            <a:r>
              <a:t>to the template strand</a:t>
            </a:r>
          </a:p>
        </p:txBody>
      </p:sp>
      <p:sp>
        <p:nvSpPr>
          <p:cNvPr id="388" name="AutoShape 118"/>
          <p:cNvSpPr/>
          <p:nvPr/>
        </p:nvSpPr>
        <p:spPr>
          <a:xfrm>
            <a:off x="76200" y="1676400"/>
            <a:ext cx="8915400" cy="5029200"/>
          </a:xfrm>
          <a:prstGeom prst="roundRect">
            <a:avLst>
              <a:gd name="adj" fmla="val 16667"/>
            </a:avLst>
          </a:prstGeom>
          <a:ln w="15875">
            <a:solidFill>
              <a:srgbClr val="292934"/>
            </a:solidFill>
          </a:ln>
        </p:spPr>
        <p:txBody>
          <a:bodyPr lIns="45719" rIns="45719" anchor="ctr"/>
          <a:lstStyle/>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391"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pic>
        <p:nvPicPr>
          <p:cNvPr id="392" name="Picture 4" descr="Picture 4"/>
          <p:cNvPicPr>
            <a:picLocks noChangeAspect="1"/>
          </p:cNvPicPr>
          <p:nvPr/>
        </p:nvPicPr>
        <p:blipFill>
          <a:blip r:embed="rId2">
            <a:extLst/>
          </a:blip>
          <a:stretch>
            <a:fillRect/>
          </a:stretch>
        </p:blipFill>
        <p:spPr>
          <a:xfrm>
            <a:off x="6324600" y="0"/>
            <a:ext cx="1050925" cy="1612900"/>
          </a:xfrm>
          <a:prstGeom prst="rect">
            <a:avLst/>
          </a:prstGeom>
          <a:ln w="12700">
            <a:miter lim="400000"/>
          </a:ln>
        </p:spPr>
      </p:pic>
      <p:sp>
        <p:nvSpPr>
          <p:cNvPr id="393" name="Rectangle 5"/>
          <p:cNvSpPr/>
          <p:nvPr/>
        </p:nvSpPr>
        <p:spPr>
          <a:xfrm>
            <a:off x="457200" y="1295400"/>
            <a:ext cx="3429000" cy="1219200"/>
          </a:xfrm>
          <a:prstGeom prst="rect">
            <a:avLst/>
          </a:prstGeom>
          <a:solidFill>
            <a:srgbClr val="FFFFFF">
              <a:alpha val="70195"/>
            </a:srgbClr>
          </a:solidFill>
          <a:ln w="12700">
            <a:miter lim="400000"/>
          </a:ln>
        </p:spPr>
        <p:txBody>
          <a:bodyPr lIns="45719" rIns="45719" anchor="ctr"/>
          <a:lstStyle/>
          <a:p>
            <a:pPr/>
          </a:p>
        </p:txBody>
      </p:sp>
      <p:sp>
        <p:nvSpPr>
          <p:cNvPr id="394" name="Text Box 6"/>
          <p:cNvSpPr txBox="1"/>
          <p:nvPr/>
        </p:nvSpPr>
        <p:spPr>
          <a:xfrm>
            <a:off x="5522595" y="2322513"/>
            <a:ext cx="764491"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DNA</a:t>
            </a:r>
          </a:p>
        </p:txBody>
      </p:sp>
      <p:sp>
        <p:nvSpPr>
          <p:cNvPr id="395" name="Text Box 7"/>
          <p:cNvSpPr txBox="1"/>
          <p:nvPr/>
        </p:nvSpPr>
        <p:spPr>
          <a:xfrm>
            <a:off x="5532120" y="3657600"/>
            <a:ext cx="74767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RNA</a:t>
            </a:r>
          </a:p>
        </p:txBody>
      </p:sp>
      <p:sp>
        <p:nvSpPr>
          <p:cNvPr id="396" name="Text Box 8"/>
          <p:cNvSpPr txBox="1"/>
          <p:nvPr/>
        </p:nvSpPr>
        <p:spPr>
          <a:xfrm>
            <a:off x="5414645" y="5257800"/>
            <a:ext cx="984608"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atin typeface="Times New Roman"/>
                <a:ea typeface="Times New Roman"/>
                <a:cs typeface="Times New Roman"/>
                <a:sym typeface="Times New Roman"/>
              </a:defRPr>
            </a:lvl1pPr>
          </a:lstStyle>
          <a:p>
            <a:pPr/>
            <a:r>
              <a:t>Protein</a:t>
            </a:r>
          </a:p>
        </p:txBody>
      </p:sp>
      <p:grpSp>
        <p:nvGrpSpPr>
          <p:cNvPr id="400" name="AutoShape 9"/>
          <p:cNvGrpSpPr/>
          <p:nvPr/>
        </p:nvGrpSpPr>
        <p:grpSpPr>
          <a:xfrm>
            <a:off x="5638800" y="1981200"/>
            <a:ext cx="522723" cy="304801"/>
            <a:chOff x="0" y="0"/>
            <a:chExt cx="522722" cy="304800"/>
          </a:xfrm>
        </p:grpSpPr>
        <p:sp>
          <p:nvSpPr>
            <p:cNvPr id="397" name="Shape"/>
            <p:cNvSpPr/>
            <p:nvPr/>
          </p:nvSpPr>
          <p:spPr>
            <a:xfrm>
              <a:off x="0" y="0"/>
              <a:ext cx="522723"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633" y="21600"/>
                  </a:moveTo>
                  <a:lnTo>
                    <a:pt x="12784" y="14400"/>
                  </a:lnTo>
                  <a:lnTo>
                    <a:pt x="14988"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cubicBezTo>
                    <a:pt x="6649" y="3630"/>
                    <a:pt x="4408" y="12048"/>
                    <a:pt x="4408" y="21600"/>
                  </a:cubicBezTo>
                  <a:lnTo>
                    <a:pt x="0" y="21600"/>
                  </a:lnTo>
                  <a:cubicBezTo>
                    <a:pt x="0" y="9671"/>
                    <a:pt x="3454" y="0"/>
                    <a:pt x="7714" y="0"/>
                  </a:cubicBezTo>
                  <a:cubicBezTo>
                    <a:pt x="8461" y="0"/>
                    <a:pt x="9203" y="303"/>
                    <a:pt x="9919" y="900"/>
                  </a:cubicBezTo>
                  <a:close/>
                </a:path>
              </a:pathLst>
            </a:custGeom>
            <a:solidFill>
              <a:schemeClr val="accent1"/>
            </a:solidFill>
            <a:ln w="12700" cap="flat">
              <a:noFill/>
              <a:miter lim="400000"/>
            </a:ln>
            <a:effectLst/>
          </p:spPr>
          <p:txBody>
            <a:bodyPr wrap="square" lIns="45719" tIns="45719" rIns="45719" bIns="45719" numCol="1" anchor="ctr">
              <a:noAutofit/>
            </a:bodyPr>
            <a:lstStyle/>
            <a:p>
              <a:pPr/>
            </a:p>
          </p:txBody>
        </p:sp>
        <p:sp>
          <p:nvSpPr>
            <p:cNvPr id="398" name="Shape"/>
            <p:cNvSpPr/>
            <p:nvPr/>
          </p:nvSpPr>
          <p:spPr>
            <a:xfrm>
              <a:off x="0" y="0"/>
              <a:ext cx="240030"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
                  </a:move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p>
          </p:txBody>
        </p:sp>
        <p:sp>
          <p:nvSpPr>
            <p:cNvPr id="399" name="Line"/>
            <p:cNvSpPr/>
            <p:nvPr/>
          </p:nvSpPr>
          <p:spPr>
            <a:xfrm>
              <a:off x="0" y="0"/>
              <a:ext cx="522723" cy="30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19" y="900"/>
                  </a:move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4" y="14400"/>
                  </a:lnTo>
                  <a:lnTo>
                    <a:pt x="14988" y="14400"/>
                  </a:lnTo>
                  <a:lnTo>
                    <a:pt x="14988" y="14400"/>
                  </a:lnTo>
                  <a:cubicBezTo>
                    <a:pt x="13898" y="5770"/>
                    <a:pt x="10984" y="0"/>
                    <a:pt x="7714" y="0"/>
                  </a:cubicBezTo>
                </a:path>
              </a:pathLst>
            </a:custGeom>
            <a:noFill/>
            <a:ln w="9525" cap="flat">
              <a:solidFill>
                <a:srgbClr val="292934"/>
              </a:solidFill>
              <a:prstDash val="solid"/>
              <a:miter lim="800000"/>
            </a:ln>
            <a:effectLst/>
          </p:spPr>
          <p:txBody>
            <a:bodyPr wrap="square" lIns="45719" tIns="45719" rIns="45719" bIns="45719" numCol="1" anchor="ctr">
              <a:noAutofit/>
            </a:bodyPr>
            <a:lstStyle/>
            <a:p>
              <a:pPr/>
            </a:p>
          </p:txBody>
        </p:sp>
      </p:grpSp>
      <p:sp>
        <p:nvSpPr>
          <p:cNvPr id="401" name="AutoShape 10"/>
          <p:cNvSpPr/>
          <p:nvPr/>
        </p:nvSpPr>
        <p:spPr>
          <a:xfrm>
            <a:off x="5824537" y="2967038"/>
            <a:ext cx="152401"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292934"/>
            </a:solidFill>
            <a:miter/>
          </a:ln>
        </p:spPr>
        <p:txBody>
          <a:bodyPr lIns="45719" rIns="45719" anchor="ctr"/>
          <a:lstStyle/>
          <a:p>
            <a:pPr/>
          </a:p>
        </p:txBody>
      </p:sp>
      <p:sp>
        <p:nvSpPr>
          <p:cNvPr id="402" name="AutoShape 11"/>
          <p:cNvSpPr/>
          <p:nvPr/>
        </p:nvSpPr>
        <p:spPr>
          <a:xfrm>
            <a:off x="5824537" y="4414837"/>
            <a:ext cx="152401" cy="685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a:solidFill>
              <a:srgbClr val="292934"/>
            </a:solidFill>
            <a:miter/>
          </a:ln>
        </p:spPr>
        <p:txBody>
          <a:bodyPr lIns="45719" rIns="45719" anchor="ctr"/>
          <a:lstStyle/>
          <a:p>
            <a:pPr/>
          </a:p>
        </p:txBody>
      </p:sp>
      <p:sp>
        <p:nvSpPr>
          <p:cNvPr id="403" name="Text Box 12"/>
          <p:cNvSpPr txBox="1"/>
          <p:nvPr/>
        </p:nvSpPr>
        <p:spPr>
          <a:xfrm>
            <a:off x="6751319" y="1981200"/>
            <a:ext cx="1183629"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Replication</a:t>
            </a:r>
          </a:p>
        </p:txBody>
      </p:sp>
      <p:sp>
        <p:nvSpPr>
          <p:cNvPr id="404" name="Text Box 13"/>
          <p:cNvSpPr txBox="1"/>
          <p:nvPr/>
        </p:nvSpPr>
        <p:spPr>
          <a:xfrm>
            <a:off x="6598919" y="2971800"/>
            <a:ext cx="1391356"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Transcription</a:t>
            </a:r>
          </a:p>
        </p:txBody>
      </p:sp>
      <p:sp>
        <p:nvSpPr>
          <p:cNvPr id="405" name="Text Box 14"/>
          <p:cNvSpPr txBox="1"/>
          <p:nvPr/>
        </p:nvSpPr>
        <p:spPr>
          <a:xfrm>
            <a:off x="6751319" y="4495800"/>
            <a:ext cx="1200930" cy="34842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latin typeface="Times New Roman"/>
                <a:ea typeface="Times New Roman"/>
                <a:cs typeface="Times New Roman"/>
                <a:sym typeface="Times New Roman"/>
              </a:defRPr>
            </a:lvl1pPr>
          </a:lstStyle>
          <a:p>
            <a:pPr/>
            <a:r>
              <a:t>Translation</a:t>
            </a:r>
          </a:p>
        </p:txBody>
      </p:sp>
      <p:sp>
        <p:nvSpPr>
          <p:cNvPr id="406" name="Rectangle 15"/>
          <p:cNvSpPr/>
          <p:nvPr/>
        </p:nvSpPr>
        <p:spPr>
          <a:xfrm>
            <a:off x="838200" y="3733800"/>
            <a:ext cx="3581400" cy="2133600"/>
          </a:xfrm>
          <a:prstGeom prst="rect">
            <a:avLst/>
          </a:prstGeom>
          <a:solidFill>
            <a:srgbClr val="FFFFFF">
              <a:alpha val="70195"/>
            </a:srgbClr>
          </a:solidFill>
          <a:ln w="12700">
            <a:miter lim="400000"/>
          </a:ln>
        </p:spPr>
        <p:txBody>
          <a:bodyPr lIns="45719" rIns="45719" anchor="ctr"/>
          <a:lstStyle/>
          <a:p>
            <a:pPr/>
          </a:p>
        </p:txBody>
      </p:sp>
      <p:sp>
        <p:nvSpPr>
          <p:cNvPr id="407" name="Rectangle 16"/>
          <p:cNvSpPr/>
          <p:nvPr/>
        </p:nvSpPr>
        <p:spPr>
          <a:xfrm>
            <a:off x="5257800" y="1752600"/>
            <a:ext cx="2895600" cy="609600"/>
          </a:xfrm>
          <a:prstGeom prst="rect">
            <a:avLst/>
          </a:prstGeom>
          <a:solidFill>
            <a:srgbClr val="FFFFFF">
              <a:alpha val="70195"/>
            </a:srgbClr>
          </a:solidFill>
          <a:ln w="12700">
            <a:miter lim="400000"/>
          </a:ln>
        </p:spPr>
        <p:txBody>
          <a:bodyPr lIns="45719" rIns="45719" anchor="ctr"/>
          <a:lstStyle/>
          <a:p>
            <a:pPr/>
          </a:p>
        </p:txBody>
      </p:sp>
      <p:sp>
        <p:nvSpPr>
          <p:cNvPr id="408" name="Rectangle 17"/>
          <p:cNvSpPr/>
          <p:nvPr/>
        </p:nvSpPr>
        <p:spPr>
          <a:xfrm>
            <a:off x="5105400" y="2286000"/>
            <a:ext cx="3200400" cy="1447800"/>
          </a:xfrm>
          <a:prstGeom prst="rect">
            <a:avLst/>
          </a:prstGeom>
          <a:solidFill>
            <a:srgbClr val="FFFFFF">
              <a:alpha val="70195"/>
            </a:srgbClr>
          </a:solidFill>
          <a:ln w="12700">
            <a:miter lim="400000"/>
          </a:ln>
        </p:spPr>
        <p:txBody>
          <a:bodyPr lIns="45719" rIns="45719" anchor="ctr"/>
          <a:lstStyle/>
          <a:p>
            <a:pPr/>
          </a:p>
        </p:txBody>
      </p:sp>
      <p:sp>
        <p:nvSpPr>
          <p:cNvPr id="409" name="Rectangle 18"/>
          <p:cNvSpPr/>
          <p:nvPr/>
        </p:nvSpPr>
        <p:spPr>
          <a:xfrm>
            <a:off x="838200" y="2819400"/>
            <a:ext cx="3276600" cy="533400"/>
          </a:xfrm>
          <a:prstGeom prst="rect">
            <a:avLst/>
          </a:prstGeom>
          <a:solidFill>
            <a:srgbClr val="FFFFFF">
              <a:alpha val="70195"/>
            </a:srgbClr>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1" name="Picture 4" descr="Picture 4"/>
          <p:cNvPicPr>
            <a:picLocks noChangeAspect="1"/>
          </p:cNvPicPr>
          <p:nvPr/>
        </p:nvPicPr>
        <p:blipFill>
          <a:blip r:embed="rId2">
            <a:extLst/>
          </a:blip>
          <a:srcRect l="8824" t="62909" r="45059" b="6818"/>
          <a:stretch>
            <a:fillRect/>
          </a:stretch>
        </p:blipFill>
        <p:spPr>
          <a:xfrm>
            <a:off x="-3175" y="-6350"/>
            <a:ext cx="9153526" cy="6867525"/>
          </a:xfrm>
          <a:prstGeom prst="rect">
            <a:avLst/>
          </a:prstGeom>
          <a:ln w="12700">
            <a:miter lim="400000"/>
          </a:ln>
        </p:spPr>
      </p:pic>
      <p:sp>
        <p:nvSpPr>
          <p:cNvPr id="412" name="Rectangle 5"/>
          <p:cNvSpPr/>
          <p:nvPr/>
        </p:nvSpPr>
        <p:spPr>
          <a:xfrm>
            <a:off x="0" y="5943600"/>
            <a:ext cx="4343400" cy="914400"/>
          </a:xfrm>
          <a:prstGeom prst="rect">
            <a:avLst/>
          </a:prstGeom>
          <a:solidFill>
            <a:srgbClr val="FFFFFF"/>
          </a:solidFill>
          <a:ln w="12700">
            <a:miter lim="400000"/>
          </a:ln>
        </p:spPr>
        <p:txBody>
          <a:bodyPr lIns="45719" rIns="45719" anchor="ctr"/>
          <a:lstStyle/>
          <a:p>
            <a:pPr/>
          </a:p>
        </p:txBody>
      </p:sp>
      <p:sp>
        <p:nvSpPr>
          <p:cNvPr id="413" name="Text Box 6"/>
          <p:cNvSpPr txBox="1"/>
          <p:nvPr/>
        </p:nvSpPr>
        <p:spPr>
          <a:xfrm>
            <a:off x="410845" y="5222875"/>
            <a:ext cx="3964444"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i="1" sz="2400">
                <a:solidFill>
                  <a:srgbClr val="FF0000"/>
                </a:solidFill>
                <a:latin typeface="Times New Roman"/>
                <a:ea typeface="Times New Roman"/>
                <a:cs typeface="Times New Roman"/>
                <a:sym typeface="Times New Roman"/>
              </a:defRPr>
            </a:pPr>
            <a:r>
              <a:t>Three types of RNA play a role</a:t>
            </a:r>
          </a:p>
          <a:p>
            <a:pPr>
              <a:defRPr b="1" i="1" sz="2400">
                <a:solidFill>
                  <a:srgbClr val="FF0000"/>
                </a:solidFill>
                <a:latin typeface="Times New Roman"/>
                <a:ea typeface="Times New Roman"/>
                <a:cs typeface="Times New Roman"/>
                <a:sym typeface="Times New Roman"/>
              </a:defRPr>
            </a:pPr>
            <a:r>
              <a:t>in protein synthesis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Text Box 4"/>
          <p:cNvSpPr txBox="1"/>
          <p:nvPr/>
        </p:nvSpPr>
        <p:spPr>
          <a:xfrm>
            <a:off x="2484120" y="228600"/>
            <a:ext cx="325364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a:t>
            </a:r>
          </a:p>
        </p:txBody>
      </p:sp>
      <p:pic>
        <p:nvPicPr>
          <p:cNvPr id="416" name="Picture 5" descr="Picture 5"/>
          <p:cNvPicPr>
            <a:picLocks noChangeAspect="1"/>
          </p:cNvPicPr>
          <p:nvPr/>
        </p:nvPicPr>
        <p:blipFill>
          <a:blip r:embed="rId2">
            <a:extLst/>
          </a:blip>
          <a:stretch>
            <a:fillRect/>
          </a:stretch>
        </p:blipFill>
        <p:spPr>
          <a:xfrm>
            <a:off x="762000" y="3124200"/>
            <a:ext cx="7450139" cy="3235325"/>
          </a:xfrm>
          <a:prstGeom prst="rect">
            <a:avLst/>
          </a:prstGeom>
          <a:ln w="12700">
            <a:miter lim="400000"/>
          </a:ln>
        </p:spPr>
      </p:pic>
      <p:sp>
        <p:nvSpPr>
          <p:cNvPr id="417" name="Text Box 6"/>
          <p:cNvSpPr txBox="1"/>
          <p:nvPr/>
        </p:nvSpPr>
        <p:spPr>
          <a:xfrm>
            <a:off x="502919" y="1143000"/>
            <a:ext cx="7255705" cy="15411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buSzPct val="100000"/>
              <a:buFont typeface="Times New Roman"/>
              <a:buChar char="•"/>
              <a:defRPr sz="2000">
                <a:solidFill>
                  <a:schemeClr val="accent2"/>
                </a:solidFill>
                <a:latin typeface="Times New Roman"/>
                <a:ea typeface="Times New Roman"/>
                <a:cs typeface="Times New Roman"/>
                <a:sym typeface="Times New Roman"/>
              </a:defRPr>
            </a:pPr>
            <a:r>
              <a:t>  </a:t>
            </a:r>
            <a:r>
              <a:rPr>
                <a:solidFill>
                  <a:srgbClr val="000000"/>
                </a:solidFill>
              </a:rPr>
              <a:t>The process of reading the mRNA sequence and creating the protein</a:t>
            </a:r>
            <a:endParaRPr sz="2400"/>
          </a:p>
          <a:p>
            <a:pPr>
              <a:defRPr sz="2000">
                <a:solidFill>
                  <a:srgbClr val="000000"/>
                </a:solidFill>
                <a:latin typeface="Times New Roman"/>
                <a:ea typeface="Times New Roman"/>
                <a:cs typeface="Times New Roman"/>
                <a:sym typeface="Times New Roman"/>
              </a:defRPr>
            </a:pPr>
            <a:r>
              <a:t>    is called </a:t>
            </a:r>
            <a:r>
              <a:rPr>
                <a:solidFill>
                  <a:srgbClr val="FF0000"/>
                </a:solidFill>
              </a:rPr>
              <a:t>translation</a:t>
            </a:r>
            <a:endParaRPr sz="2400"/>
          </a:p>
          <a:p>
            <a:pPr>
              <a:buSzPct val="100000"/>
              <a:buFont typeface="Times New Roman"/>
              <a:buChar char="•"/>
              <a:defRPr sz="2000">
                <a:solidFill>
                  <a:schemeClr val="accent2"/>
                </a:solidFill>
                <a:latin typeface="Times New Roman"/>
                <a:ea typeface="Times New Roman"/>
                <a:cs typeface="Times New Roman"/>
                <a:sym typeface="Times New Roman"/>
              </a:defRPr>
            </a:pPr>
            <a:r>
              <a:t>  </a:t>
            </a:r>
            <a:r>
              <a:rPr>
                <a:solidFill>
                  <a:srgbClr val="000000"/>
                </a:solidFill>
              </a:rPr>
              <a:t>Protein are made of amino acids (20 different, 9 </a:t>
            </a:r>
            <a:r>
              <a:rPr>
                <a:solidFill>
                  <a:srgbClr val="000000"/>
                </a:solidFill>
              </a:rPr>
              <a:t>“</a:t>
            </a:r>
            <a:r>
              <a:rPr>
                <a:solidFill>
                  <a:srgbClr val="000000"/>
                </a:solidFill>
              </a:rPr>
              <a:t>essentials</a:t>
            </a:r>
            <a:r>
              <a:rPr>
                <a:solidFill>
                  <a:srgbClr val="000000"/>
                </a:solidFill>
              </a:rPr>
              <a:t>”</a:t>
            </a:r>
            <a:r>
              <a:rPr>
                <a:solidFill>
                  <a:srgbClr val="000000"/>
                </a:solidFill>
              </a:rPr>
              <a:t>)</a:t>
            </a:r>
            <a:endParaRPr sz="2400"/>
          </a:p>
          <a:p>
            <a:pPr>
              <a:buSzPct val="100000"/>
              <a:buFont typeface="Times New Roman"/>
              <a:buChar char="•"/>
              <a:defRPr sz="2000">
                <a:solidFill>
                  <a:srgbClr val="000000"/>
                </a:solidFill>
                <a:latin typeface="Times New Roman"/>
                <a:ea typeface="Times New Roman"/>
                <a:cs typeface="Times New Roman"/>
                <a:sym typeface="Times New Roman"/>
              </a:defRPr>
            </a:pPr>
            <a:r>
              <a:t>  3 bases or nucleotides make one </a:t>
            </a:r>
            <a:r>
              <a:rPr>
                <a:solidFill>
                  <a:srgbClr val="FF0000"/>
                </a:solidFill>
              </a:rPr>
              <a:t>codon</a:t>
            </a:r>
            <a:endParaRPr sz="2400"/>
          </a:p>
          <a:p>
            <a:pPr>
              <a:buSzPct val="100000"/>
              <a:buFont typeface="Times New Roman"/>
              <a:buChar char="•"/>
              <a:defRPr sz="2000">
                <a:solidFill>
                  <a:schemeClr val="accent2"/>
                </a:solidFill>
                <a:latin typeface="Times New Roman"/>
                <a:ea typeface="Times New Roman"/>
                <a:cs typeface="Times New Roman"/>
                <a:sym typeface="Times New Roman"/>
              </a:defRPr>
            </a:pPr>
            <a:r>
              <a:t>  </a:t>
            </a:r>
            <a:r>
              <a:rPr>
                <a:solidFill>
                  <a:srgbClr val="000000"/>
                </a:solidFill>
              </a:rPr>
              <a:t>Each codon specifies one amino acid : genetic code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129"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sp>
        <p:nvSpPr>
          <p:cNvPr id="130" name="Rectangle 13"/>
          <p:cNvSpPr/>
          <p:nvPr/>
        </p:nvSpPr>
        <p:spPr>
          <a:xfrm>
            <a:off x="304800" y="2057400"/>
            <a:ext cx="4343400" cy="3886200"/>
          </a:xfrm>
          <a:prstGeom prst="rect">
            <a:avLst/>
          </a:prstGeom>
          <a:solidFill>
            <a:srgbClr val="FFFFFF">
              <a:alpha val="70195"/>
            </a:srgbClr>
          </a:solidFill>
          <a:ln w="12700">
            <a:miter lim="400000"/>
          </a:ln>
        </p:spPr>
        <p:txBody>
          <a:bodyPr lIns="45719" rIns="45719" anchor="ctr"/>
          <a:lstStyle/>
          <a:p>
            <a:pPr/>
          </a:p>
        </p:txBody>
      </p:sp>
      <p:pic>
        <p:nvPicPr>
          <p:cNvPr id="131" name="Picture 15" descr="Picture 15"/>
          <p:cNvPicPr>
            <a:picLocks noChangeAspect="1"/>
          </p:cNvPicPr>
          <p:nvPr/>
        </p:nvPicPr>
        <p:blipFill>
          <a:blip r:embed="rId2">
            <a:extLst/>
          </a:blip>
          <a:stretch>
            <a:fillRect/>
          </a:stretch>
        </p:blipFill>
        <p:spPr>
          <a:xfrm>
            <a:off x="4572000" y="2209800"/>
            <a:ext cx="4049713" cy="3238500"/>
          </a:xfrm>
          <a:prstGeom prst="rect">
            <a:avLst/>
          </a:prstGeom>
          <a:ln w="12700">
            <a:miter lim="400000"/>
          </a:ln>
        </p:spPr>
      </p:pic>
      <p:pic>
        <p:nvPicPr>
          <p:cNvPr id="132" name="Picture 16" descr="Picture 16"/>
          <p:cNvPicPr>
            <a:picLocks noChangeAspect="1"/>
          </p:cNvPicPr>
          <p:nvPr/>
        </p:nvPicPr>
        <p:blipFill>
          <a:blip r:embed="rId3">
            <a:extLst/>
          </a:blip>
          <a:stretch>
            <a:fillRect/>
          </a:stretch>
        </p:blipFill>
        <p:spPr>
          <a:xfrm>
            <a:off x="6324600" y="0"/>
            <a:ext cx="1050925" cy="16129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Text Box 4"/>
          <p:cNvSpPr txBox="1"/>
          <p:nvPr/>
        </p:nvSpPr>
        <p:spPr>
          <a:xfrm>
            <a:off x="2560320" y="17239"/>
            <a:ext cx="3418394" cy="60541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GENETIC CODE</a:t>
            </a:r>
          </a:p>
        </p:txBody>
      </p:sp>
      <p:graphicFrame>
        <p:nvGraphicFramePr>
          <p:cNvPr id="420" name="Group 74"/>
          <p:cNvGraphicFramePr/>
          <p:nvPr/>
        </p:nvGraphicFramePr>
        <p:xfrm>
          <a:off x="1524000" y="1066800"/>
          <a:ext cx="6096000" cy="566578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16000"/>
                <a:gridCol w="1016000"/>
                <a:gridCol w="1016000"/>
                <a:gridCol w="1016000"/>
                <a:gridCol w="1016000"/>
                <a:gridCol w="1016000"/>
              </a:tblGrid>
              <a:tr h="812882">
                <a:tc>
                  <a:txBody>
                    <a:bodyPr/>
                    <a:lstStyle/>
                    <a:p>
                      <a:pPr>
                        <a:spcBef>
                          <a:spcPts val="400"/>
                        </a:spcBef>
                        <a:defRPr sz="2800"/>
                      </a:pPr>
                    </a:p>
                  </a:txBody>
                  <a:tcPr marL="45720" marR="45720" marT="45720" marB="45720" anchor="t" anchorCtr="0" horzOverflow="overflow">
                    <a:lnL w="28575">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U</a:t>
                      </a:r>
                    </a:p>
                  </a:txBody>
                  <a:tcPr marL="45720" marR="45720" marT="45720" marB="45720" anchor="t" anchorCtr="0" horzOverflow="overflow">
                    <a:lnL w="12700">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C</a:t>
                      </a:r>
                    </a:p>
                  </a:txBody>
                  <a:tcPr marL="45720" marR="45720" marT="45720" marB="45720" anchor="t" anchorCtr="0" horzOverflow="overflow">
                    <a:lnL w="12700">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A</a:t>
                      </a:r>
                    </a:p>
                  </a:txBody>
                  <a:tcPr marL="45720" marR="45720" marT="45720" marB="45720" anchor="t" anchorCtr="0" horzOverflow="overflow">
                    <a:lnL w="12700">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G</a:t>
                      </a:r>
                    </a:p>
                  </a:txBody>
                  <a:tcPr marL="45720" marR="45720" marT="45720" marB="45720" anchor="t" anchorCtr="0" horzOverflow="overflow">
                    <a:lnL w="12700">
                      <a:solidFill>
                        <a:srgbClr val="292934"/>
                      </a:solidFill>
                    </a:lnL>
                    <a:lnR w="12700">
                      <a:solidFill>
                        <a:srgbClr val="292934"/>
                      </a:solidFill>
                    </a:lnR>
                    <a:lnT w="28575">
                      <a:solidFill>
                        <a:srgbClr val="292934"/>
                      </a:solidFill>
                    </a:lnT>
                    <a:lnB w="12700">
                      <a:solidFill>
                        <a:srgbClr val="292934"/>
                      </a:solidFill>
                    </a:lnB>
                    <a:noFill/>
                  </a:tcPr>
                </a:tc>
                <a:tc>
                  <a:txBody>
                    <a:bodyPr/>
                    <a:lstStyle/>
                    <a:p>
                      <a:pPr>
                        <a:spcBef>
                          <a:spcPts val="400"/>
                        </a:spcBef>
                        <a:defRPr sz="2800"/>
                      </a:pPr>
                    </a:p>
                  </a:txBody>
                  <a:tcPr marL="45720" marR="45720" marT="45720" marB="45720" anchor="t" anchorCtr="0" horzOverflow="overflow">
                    <a:lnL w="12700">
                      <a:solidFill>
                        <a:srgbClr val="292934"/>
                      </a:solidFill>
                    </a:lnL>
                    <a:lnR w="28575">
                      <a:solidFill>
                        <a:srgbClr val="292934"/>
                      </a:solidFill>
                    </a:lnR>
                    <a:lnT w="28575">
                      <a:solidFill>
                        <a:srgbClr val="292934"/>
                      </a:solidFill>
                    </a:lnT>
                    <a:lnB w="12700">
                      <a:solidFill>
                        <a:srgbClr val="292934"/>
                      </a:solidFill>
                    </a:lnB>
                    <a:noFill/>
                  </a:tcPr>
                </a:tc>
              </a:tr>
              <a:tr h="1213226">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U</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Phe
Phe
Leu
Leu</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Ser
Ser
Ser
Ser</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600">
                          <a:latin typeface="Times New Roman"/>
                          <a:ea typeface="Times New Roman"/>
                          <a:cs typeface="Times New Roman"/>
                          <a:sym typeface="Times New Roman"/>
                        </a:defRPr>
                      </a:pPr>
                      <a:r>
                        <a:t>Tyr</a:t>
                      </a:r>
                    </a:p>
                    <a:p>
                      <a:pPr>
                        <a:spcBef>
                          <a:spcPts val="300"/>
                        </a:spcBef>
                        <a:defRPr sz="1600">
                          <a:latin typeface="Times New Roman"/>
                          <a:ea typeface="Times New Roman"/>
                          <a:cs typeface="Times New Roman"/>
                          <a:sym typeface="Times New Roman"/>
                        </a:defRPr>
                      </a:pPr>
                      <a:r>
                        <a:t>Tyr</a:t>
                      </a:r>
                    </a:p>
                    <a:p>
                      <a:pPr>
                        <a:spcBef>
                          <a:spcPts val="300"/>
                        </a:spcBef>
                        <a:defRPr sz="1600">
                          <a:solidFill>
                            <a:srgbClr val="FF0000"/>
                          </a:solidFill>
                          <a:latin typeface="Times New Roman"/>
                          <a:ea typeface="Times New Roman"/>
                          <a:cs typeface="Times New Roman"/>
                          <a:sym typeface="Times New Roman"/>
                        </a:defRPr>
                      </a:pPr>
                      <a:r>
                        <a:t>STOP</a:t>
                      </a:r>
                    </a:p>
                    <a:p>
                      <a:pPr>
                        <a:spcBef>
                          <a:spcPts val="300"/>
                        </a:spcBef>
                        <a:defRPr sz="1600">
                          <a:solidFill>
                            <a:srgbClr val="FF0000"/>
                          </a:solidFill>
                          <a:latin typeface="Times New Roman"/>
                          <a:ea typeface="Times New Roman"/>
                          <a:cs typeface="Times New Roman"/>
                          <a:sym typeface="Times New Roman"/>
                        </a:defRPr>
                      </a:pPr>
                      <a:r>
                        <a:t>STOP</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600">
                          <a:latin typeface="Times New Roman"/>
                          <a:ea typeface="Times New Roman"/>
                          <a:cs typeface="Times New Roman"/>
                          <a:sym typeface="Times New Roman"/>
                        </a:defRPr>
                      </a:pPr>
                      <a:r>
                        <a:t>Cys</a:t>
                      </a:r>
                    </a:p>
                    <a:p>
                      <a:pPr>
                        <a:spcBef>
                          <a:spcPts val="300"/>
                        </a:spcBef>
                        <a:defRPr sz="1600">
                          <a:latin typeface="Times New Roman"/>
                          <a:ea typeface="Times New Roman"/>
                          <a:cs typeface="Times New Roman"/>
                          <a:sym typeface="Times New Roman"/>
                        </a:defRPr>
                      </a:pPr>
                      <a:r>
                        <a:t>Cys</a:t>
                      </a:r>
                    </a:p>
                    <a:p>
                      <a:pPr>
                        <a:spcBef>
                          <a:spcPts val="300"/>
                        </a:spcBef>
                        <a:defRPr sz="1600">
                          <a:solidFill>
                            <a:srgbClr val="FF0000"/>
                          </a:solidFill>
                          <a:latin typeface="Times New Roman"/>
                          <a:ea typeface="Times New Roman"/>
                          <a:cs typeface="Times New Roman"/>
                          <a:sym typeface="Times New Roman"/>
                        </a:defRPr>
                      </a:pPr>
                      <a:r>
                        <a:t>STOP</a:t>
                      </a:r>
                    </a:p>
                    <a:p>
                      <a:pPr>
                        <a:spcBef>
                          <a:spcPts val="300"/>
                        </a:spcBef>
                        <a:defRPr sz="1600">
                          <a:latin typeface="Times New Roman"/>
                          <a:ea typeface="Times New Roman"/>
                          <a:cs typeface="Times New Roman"/>
                          <a:sym typeface="Times New Roman"/>
                        </a:defRPr>
                      </a:pPr>
                      <a:r>
                        <a:t>Trp</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U
C
A
G</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1213226">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C</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Leu
Leu
Leu
Leu</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Pro
Pro
Pro
Pro</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His
His Gln
Gln</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Arg
Arg
Arg
Arg</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U
C
A
G</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1213226">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A</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600">
                          <a:latin typeface="Times New Roman"/>
                          <a:ea typeface="Times New Roman"/>
                          <a:cs typeface="Times New Roman"/>
                          <a:sym typeface="Times New Roman"/>
                        </a:defRPr>
                      </a:pPr>
                      <a:r>
                        <a:t>Ile</a:t>
                      </a:r>
                    </a:p>
                    <a:p>
                      <a:pPr>
                        <a:spcBef>
                          <a:spcPts val="300"/>
                        </a:spcBef>
                        <a:defRPr sz="1600">
                          <a:latin typeface="Times New Roman"/>
                          <a:ea typeface="Times New Roman"/>
                          <a:cs typeface="Times New Roman"/>
                          <a:sym typeface="Times New Roman"/>
                        </a:defRPr>
                      </a:pPr>
                      <a:r>
                        <a:t>Ile</a:t>
                      </a:r>
                    </a:p>
                    <a:p>
                      <a:pPr>
                        <a:spcBef>
                          <a:spcPts val="300"/>
                        </a:spcBef>
                        <a:defRPr sz="1600">
                          <a:latin typeface="Times New Roman"/>
                          <a:ea typeface="Times New Roman"/>
                          <a:cs typeface="Times New Roman"/>
                          <a:sym typeface="Times New Roman"/>
                        </a:defRPr>
                      </a:pPr>
                      <a:r>
                        <a:t>Ile</a:t>
                      </a:r>
                      <a:br/>
                      <a:r>
                        <a:t>Met/</a:t>
                      </a:r>
                      <a:r>
                        <a:rPr>
                          <a:solidFill>
                            <a:srgbClr val="FF0000"/>
                          </a:solidFill>
                        </a:rPr>
                        <a:t>Start</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Thr
Thr
Thr
Thr</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Asn
Asn
Lys
Lys</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Ser
Ser
Arg
Arg</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12700">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U
C
A
G</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1213226">
                <a:tc>
                  <a:txBody>
                    <a:bodyPr/>
                    <a:lstStyle/>
                    <a:p>
                      <a:pPr>
                        <a:spcBef>
                          <a:spcPts val="600"/>
                        </a:spcBef>
                        <a:defRPr sz="1800">
                          <a:solidFill>
                            <a:srgbClr val="000000"/>
                          </a:solidFill>
                        </a:defRPr>
                      </a:pPr>
                      <a:r>
                        <a:rPr sz="2800">
                          <a:solidFill>
                            <a:srgbClr val="292934"/>
                          </a:solidFill>
                          <a:latin typeface="Times New Roman"/>
                          <a:ea typeface="Times New Roman"/>
                          <a:cs typeface="Times New Roman"/>
                          <a:sym typeface="Times New Roman"/>
                        </a:rPr>
                        <a:t>G</a:t>
                      </a:r>
                    </a:p>
                  </a:txBody>
                  <a:tcPr marL="45720" marR="45720" marT="45720" marB="45720" anchor="t" anchorCtr="0" horzOverflow="overflow">
                    <a:lnL w="28575">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Val
Val
Val
Val</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Ala
Ala
Ala
Ala</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Asp
Asp
Glu
Glu</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Gly
Gly
Gly
Gly</a:t>
                      </a:r>
                    </a:p>
                  </a:txBody>
                  <a:tcPr marL="45720" marR="45720" marT="45720" marB="45720" anchor="t" anchorCtr="0" horzOverflow="overflow">
                    <a:lnL w="12700">
                      <a:solidFill>
                        <a:srgbClr val="292934"/>
                      </a:solidFill>
                    </a:lnL>
                    <a:lnR w="12700">
                      <a:solidFill>
                        <a:srgbClr val="292934"/>
                      </a:solidFill>
                    </a:lnR>
                    <a:lnT w="12700">
                      <a:solidFill>
                        <a:srgbClr val="292934"/>
                      </a:solidFill>
                    </a:lnT>
                    <a:lnB w="28575">
                      <a:solidFill>
                        <a:srgbClr val="292934"/>
                      </a:solidFill>
                    </a:lnB>
                    <a:noFill/>
                  </a:tcPr>
                </a:tc>
                <a:tc>
                  <a:txBody>
                    <a:bodyPr/>
                    <a:lstStyle/>
                    <a:p>
                      <a:pPr>
                        <a:spcBef>
                          <a:spcPts val="300"/>
                        </a:spcBef>
                        <a:defRPr sz="1800">
                          <a:solidFill>
                            <a:srgbClr val="000000"/>
                          </a:solidFill>
                        </a:defRPr>
                      </a:pPr>
                      <a:r>
                        <a:rPr sz="1600">
                          <a:solidFill>
                            <a:srgbClr val="292934"/>
                          </a:solidFill>
                          <a:latin typeface="Times New Roman"/>
                          <a:ea typeface="Times New Roman"/>
                          <a:cs typeface="Times New Roman"/>
                          <a:sym typeface="Times New Roman"/>
                        </a:rPr>
                        <a:t>U
C
A
G</a:t>
                      </a:r>
                    </a:p>
                  </a:txBody>
                  <a:tcPr marL="45720" marR="45720" marT="45720" marB="45720" anchor="t" anchorCtr="0" horzOverflow="overflow">
                    <a:lnL w="12700">
                      <a:solidFill>
                        <a:srgbClr val="292934"/>
                      </a:solidFill>
                    </a:lnL>
                    <a:lnR w="28575">
                      <a:solidFill>
                        <a:srgbClr val="292934"/>
                      </a:solidFill>
                    </a:lnR>
                    <a:lnT w="12700">
                      <a:solidFill>
                        <a:srgbClr val="292934"/>
                      </a:solidFill>
                    </a:lnT>
                    <a:lnB w="28575">
                      <a:solidFill>
                        <a:srgbClr val="292934"/>
                      </a:solidFill>
                    </a:lnB>
                    <a:noFill/>
                  </a:tcPr>
                </a:tc>
              </a:tr>
            </a:tbl>
          </a:graphicData>
        </a:graphic>
      </p:graphicFrame>
      <p:sp>
        <p:nvSpPr>
          <p:cNvPr id="421" name="Text Box 70"/>
          <p:cNvSpPr txBox="1"/>
          <p:nvPr/>
        </p:nvSpPr>
        <p:spPr>
          <a:xfrm rot="16200000">
            <a:off x="-23218" y="3410159"/>
            <a:ext cx="214422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latin typeface="Times New Roman"/>
                <a:ea typeface="Times New Roman"/>
                <a:cs typeface="Times New Roman"/>
                <a:sym typeface="Times New Roman"/>
              </a:defRPr>
            </a:pPr>
            <a:r>
              <a:t>1</a:t>
            </a:r>
            <a:r>
              <a:rPr baseline="30000"/>
              <a:t>st</a:t>
            </a:r>
            <a:r>
              <a:t> base in codon</a:t>
            </a:r>
          </a:p>
        </p:txBody>
      </p:sp>
      <p:sp>
        <p:nvSpPr>
          <p:cNvPr id="422" name="Text Box 71"/>
          <p:cNvSpPr txBox="1"/>
          <p:nvPr/>
        </p:nvSpPr>
        <p:spPr>
          <a:xfrm>
            <a:off x="3154044" y="574675"/>
            <a:ext cx="221189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latin typeface="Times New Roman"/>
                <a:ea typeface="Times New Roman"/>
                <a:cs typeface="Times New Roman"/>
                <a:sym typeface="Times New Roman"/>
              </a:defRPr>
            </a:pPr>
            <a:r>
              <a:t>2</a:t>
            </a:r>
            <a:r>
              <a:rPr baseline="30000"/>
              <a:t>nd</a:t>
            </a:r>
            <a:r>
              <a:t> base in codon</a:t>
            </a:r>
          </a:p>
        </p:txBody>
      </p:sp>
      <p:sp>
        <p:nvSpPr>
          <p:cNvPr id="423" name="Text Box 72"/>
          <p:cNvSpPr txBox="1"/>
          <p:nvPr/>
        </p:nvSpPr>
        <p:spPr>
          <a:xfrm rot="5400000">
            <a:off x="7006122" y="3438604"/>
            <a:ext cx="2177962"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latin typeface="Times New Roman"/>
                <a:ea typeface="Times New Roman"/>
                <a:cs typeface="Times New Roman"/>
                <a:sym typeface="Times New Roman"/>
              </a:defRPr>
            </a:pPr>
            <a:r>
              <a:t>3</a:t>
            </a:r>
            <a:r>
              <a:rPr baseline="30000"/>
              <a:t>rd</a:t>
            </a:r>
            <a:r>
              <a:t> base in codon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Text Box 4"/>
          <p:cNvSpPr txBox="1"/>
          <p:nvPr/>
        </p:nvSpPr>
        <p:spPr>
          <a:xfrm>
            <a:off x="2636520" y="228600"/>
            <a:ext cx="341839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GENETIC CODE</a:t>
            </a:r>
          </a:p>
        </p:txBody>
      </p:sp>
      <p:sp>
        <p:nvSpPr>
          <p:cNvPr id="426" name="Rectangle 7"/>
          <p:cNvSpPr txBox="1"/>
          <p:nvPr>
            <p:ph type="body" idx="1"/>
          </p:nvPr>
        </p:nvSpPr>
        <p:spPr>
          <a:prstGeom prst="rect">
            <a:avLst/>
          </a:prstGeom>
        </p:spPr>
        <p:txBody>
          <a:bodyPr/>
          <a:lstStyle/>
          <a:p>
            <a:pPr>
              <a:lnSpc>
                <a:spcPct val="80000"/>
              </a:lnSpc>
              <a:defRPr b="1" i="1">
                <a:solidFill>
                  <a:srgbClr val="000000"/>
                </a:solidFill>
                <a:latin typeface="Times New Roman"/>
                <a:ea typeface="Times New Roman"/>
                <a:cs typeface="Times New Roman"/>
                <a:sym typeface="Times New Roman"/>
              </a:defRPr>
            </a:pPr>
            <a:r>
              <a:t>The genetic code is universal</a:t>
            </a:r>
            <a:r>
              <a:rPr>
                <a:solidFill>
                  <a:schemeClr val="accent2"/>
                </a:solidFill>
              </a:rPr>
              <a:t>:</a:t>
            </a:r>
            <a:endParaRPr>
              <a:solidFill>
                <a:schemeClr val="accent2"/>
              </a:solidFill>
            </a:endParaRPr>
          </a:p>
          <a:p>
            <a:pPr>
              <a:lnSpc>
                <a:spcPct val="80000"/>
              </a:lnSpc>
              <a:buSzTx/>
              <a:buNone/>
              <a:defRPr>
                <a:latin typeface="Times New Roman"/>
                <a:ea typeface="Times New Roman"/>
                <a:cs typeface="Times New Roman"/>
                <a:sym typeface="Times New Roman"/>
              </a:defRPr>
            </a:pPr>
            <a:r>
              <a:t>	</a:t>
            </a:r>
            <a:r>
              <a:rPr>
                <a:solidFill>
                  <a:srgbClr val="FF0000"/>
                </a:solidFill>
              </a:rPr>
              <a:t>- Virtually all organisms use the same genetic code</a:t>
            </a:r>
            <a:endParaRPr>
              <a:solidFill>
                <a:srgbClr val="FF0000"/>
              </a:solidFill>
            </a:endParaRPr>
          </a:p>
          <a:p>
            <a:pPr>
              <a:lnSpc>
                <a:spcPct val="80000"/>
              </a:lnSpc>
              <a:buSzTx/>
              <a:buNone/>
              <a:defRPr>
                <a:solidFill>
                  <a:srgbClr val="FF0000"/>
                </a:solidFill>
                <a:latin typeface="Times New Roman"/>
                <a:ea typeface="Times New Roman"/>
                <a:cs typeface="Times New Roman"/>
                <a:sym typeface="Times New Roman"/>
              </a:defRPr>
            </a:pPr>
            <a:r>
              <a:t>	- Virtually all organisms use the same 20 amino acids</a:t>
            </a:r>
          </a:p>
          <a:p>
            <a:pPr>
              <a:lnSpc>
                <a:spcPct val="80000"/>
              </a:lnSpc>
              <a:defRPr>
                <a:solidFill>
                  <a:srgbClr val="FF0000"/>
                </a:solidFill>
                <a:latin typeface="Times New Roman"/>
                <a:ea typeface="Times New Roman"/>
                <a:cs typeface="Times New Roman"/>
                <a:sym typeface="Times New Roman"/>
              </a:defRPr>
            </a:pPr>
          </a:p>
          <a:p>
            <a:pPr>
              <a:lnSpc>
                <a:spcPct val="80000"/>
              </a:lnSpc>
              <a:defRPr b="1" i="1">
                <a:solidFill>
                  <a:srgbClr val="000000"/>
                </a:solidFill>
                <a:latin typeface="Times New Roman"/>
                <a:ea typeface="Times New Roman"/>
                <a:cs typeface="Times New Roman"/>
                <a:sym typeface="Times New Roman"/>
              </a:defRPr>
            </a:pPr>
            <a:r>
              <a:t>The genetic code is degenerate</a:t>
            </a:r>
            <a:r>
              <a:rPr>
                <a:solidFill>
                  <a:schemeClr val="accent2"/>
                </a:solidFill>
              </a:rPr>
              <a:t>:</a:t>
            </a:r>
            <a:endParaRPr>
              <a:solidFill>
                <a:schemeClr val="accent2"/>
              </a:solidFill>
            </a:endParaRPr>
          </a:p>
          <a:p>
            <a:pPr>
              <a:lnSpc>
                <a:spcPct val="80000"/>
              </a:lnSpc>
              <a:buSzTx/>
              <a:buNone/>
              <a:defRPr>
                <a:latin typeface="Times New Roman"/>
                <a:ea typeface="Times New Roman"/>
                <a:cs typeface="Times New Roman"/>
                <a:sym typeface="Times New Roman"/>
              </a:defRPr>
            </a:pPr>
            <a:r>
              <a:t>	</a:t>
            </a:r>
            <a:r>
              <a:rPr>
                <a:solidFill>
                  <a:srgbClr val="FF0000"/>
                </a:solidFill>
              </a:rPr>
              <a:t>6 codons code for Leu</a:t>
            </a:r>
            <a:endParaRPr>
              <a:solidFill>
                <a:srgbClr val="FF0000"/>
              </a:solidFill>
            </a:endParaRPr>
          </a:p>
          <a:p>
            <a:pPr>
              <a:lnSpc>
                <a:spcPct val="80000"/>
              </a:lnSpc>
              <a:defRPr>
                <a:solidFill>
                  <a:srgbClr val="FF0000"/>
                </a:solidFill>
                <a:latin typeface="Times New Roman"/>
                <a:ea typeface="Times New Roman"/>
                <a:cs typeface="Times New Roman"/>
                <a:sym typeface="Times New Roman"/>
              </a:defRPr>
            </a:pPr>
          </a:p>
          <a:p>
            <a:pPr>
              <a:lnSpc>
                <a:spcPct val="80000"/>
              </a:lnSpc>
              <a:defRPr b="1" i="1">
                <a:solidFill>
                  <a:srgbClr val="000000"/>
                </a:solidFill>
                <a:latin typeface="Times New Roman"/>
                <a:ea typeface="Times New Roman"/>
                <a:cs typeface="Times New Roman"/>
                <a:sym typeface="Times New Roman"/>
              </a:defRPr>
            </a:pPr>
            <a:r>
              <a:t>Some codons have special functions:</a:t>
            </a:r>
          </a:p>
          <a:p>
            <a:pPr>
              <a:lnSpc>
                <a:spcPct val="80000"/>
              </a:lnSpc>
              <a:buSzTx/>
              <a:buNone/>
              <a:defRPr>
                <a:latin typeface="Times New Roman"/>
                <a:ea typeface="Times New Roman"/>
                <a:cs typeface="Times New Roman"/>
                <a:sym typeface="Times New Roman"/>
              </a:defRPr>
            </a:pPr>
            <a:r>
              <a:t>	</a:t>
            </a:r>
            <a:r>
              <a:rPr>
                <a:solidFill>
                  <a:srgbClr val="FF0000"/>
                </a:solidFill>
              </a:rPr>
              <a:t>AUG encodes for Met, and is codon start</a:t>
            </a:r>
            <a:endParaRPr>
              <a:solidFill>
                <a:srgbClr val="FF0000"/>
              </a:solidFill>
            </a:endParaRPr>
          </a:p>
          <a:p>
            <a:pPr>
              <a:lnSpc>
                <a:spcPct val="80000"/>
              </a:lnSpc>
              <a:buSzTx/>
              <a:buNone/>
              <a:defRPr>
                <a:solidFill>
                  <a:srgbClr val="FF0000"/>
                </a:solidFill>
                <a:latin typeface="Times New Roman"/>
                <a:ea typeface="Times New Roman"/>
                <a:cs typeface="Times New Roman"/>
                <a:sym typeface="Times New Roman"/>
              </a:defRPr>
            </a:pPr>
            <a:r>
              <a:t>	UAA, UAG and UGA are termination codons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ext Box 3"/>
          <p:cNvSpPr txBox="1"/>
          <p:nvPr/>
        </p:nvSpPr>
        <p:spPr>
          <a:xfrm>
            <a:off x="2712720" y="349250"/>
            <a:ext cx="4176748"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initiation</a:t>
            </a:r>
          </a:p>
        </p:txBody>
      </p:sp>
      <p:pic>
        <p:nvPicPr>
          <p:cNvPr id="429" name="Picture 4" descr="Picture 4"/>
          <p:cNvPicPr>
            <a:picLocks noChangeAspect="1"/>
          </p:cNvPicPr>
          <p:nvPr/>
        </p:nvPicPr>
        <p:blipFill>
          <a:blip r:embed="rId2">
            <a:extLst/>
          </a:blip>
          <a:stretch>
            <a:fillRect/>
          </a:stretch>
        </p:blipFill>
        <p:spPr>
          <a:xfrm>
            <a:off x="904875" y="1836738"/>
            <a:ext cx="7496175" cy="2624137"/>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Text Box 2"/>
          <p:cNvSpPr txBox="1"/>
          <p:nvPr/>
        </p:nvSpPr>
        <p:spPr>
          <a:xfrm>
            <a:off x="2712720" y="349250"/>
            <a:ext cx="4176748"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initiation</a:t>
            </a:r>
          </a:p>
        </p:txBody>
      </p:sp>
      <p:pic>
        <p:nvPicPr>
          <p:cNvPr id="432" name="Picture 4" descr="Picture 4"/>
          <p:cNvPicPr>
            <a:picLocks noChangeAspect="1"/>
          </p:cNvPicPr>
          <p:nvPr/>
        </p:nvPicPr>
        <p:blipFill>
          <a:blip r:embed="rId2">
            <a:extLst/>
          </a:blip>
          <a:stretch>
            <a:fillRect/>
          </a:stretch>
        </p:blipFill>
        <p:spPr>
          <a:xfrm>
            <a:off x="904875" y="1836738"/>
            <a:ext cx="7513639" cy="3009901"/>
          </a:xfrm>
          <a:prstGeom prst="rect">
            <a:avLst/>
          </a:prstGeom>
          <a:ln w="12700">
            <a:miter lim="400000"/>
          </a:ln>
        </p:spPr>
      </p:pic>
      <p:sp>
        <p:nvSpPr>
          <p:cNvPr id="433" name="Text Box 5"/>
          <p:cNvSpPr txBox="1"/>
          <p:nvPr/>
        </p:nvSpPr>
        <p:spPr>
          <a:xfrm>
            <a:off x="639445" y="3443287"/>
            <a:ext cx="739017" cy="3727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atin typeface="Times New Roman"/>
                <a:ea typeface="Times New Roman"/>
                <a:cs typeface="Times New Roman"/>
                <a:sym typeface="Times New Roman"/>
              </a:defRPr>
            </a:lvl1pPr>
          </a:lstStyle>
          <a:p>
            <a:pPr/>
            <a:r>
              <a:t>tRNA</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Text Box 2"/>
          <p:cNvSpPr txBox="1"/>
          <p:nvPr/>
        </p:nvSpPr>
        <p:spPr>
          <a:xfrm>
            <a:off x="2712720" y="349250"/>
            <a:ext cx="445580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elongation</a:t>
            </a:r>
          </a:p>
        </p:txBody>
      </p:sp>
      <p:pic>
        <p:nvPicPr>
          <p:cNvPr id="436" name="Picture 5" descr="Picture 5"/>
          <p:cNvPicPr>
            <a:picLocks noChangeAspect="1"/>
          </p:cNvPicPr>
          <p:nvPr/>
        </p:nvPicPr>
        <p:blipFill>
          <a:blip r:embed="rId2">
            <a:extLst/>
          </a:blip>
          <a:stretch>
            <a:fillRect/>
          </a:stretch>
        </p:blipFill>
        <p:spPr>
          <a:xfrm>
            <a:off x="904875" y="1836738"/>
            <a:ext cx="7504114" cy="3016251"/>
          </a:xfrm>
          <a:prstGeom prst="rect">
            <a:avLst/>
          </a:prstGeom>
          <a:ln w="12700">
            <a:miter lim="400000"/>
          </a:ln>
        </p:spPr>
      </p:pic>
      <p:sp>
        <p:nvSpPr>
          <p:cNvPr id="437" name="Text Box 6"/>
          <p:cNvSpPr txBox="1"/>
          <p:nvPr/>
        </p:nvSpPr>
        <p:spPr>
          <a:xfrm>
            <a:off x="639445" y="3443287"/>
            <a:ext cx="739017" cy="3727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atin typeface="Times New Roman"/>
                <a:ea typeface="Times New Roman"/>
                <a:cs typeface="Times New Roman"/>
                <a:sym typeface="Times New Roman"/>
              </a:defRPr>
            </a:lvl1pPr>
          </a:lstStyle>
          <a:p>
            <a:pPr/>
            <a:r>
              <a:t>tRNA</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9" name="Picture 4" descr="Picture 4"/>
          <p:cNvPicPr>
            <a:picLocks noChangeAspect="1"/>
          </p:cNvPicPr>
          <p:nvPr/>
        </p:nvPicPr>
        <p:blipFill>
          <a:blip r:embed="rId2">
            <a:extLst/>
          </a:blip>
          <a:stretch>
            <a:fillRect/>
          </a:stretch>
        </p:blipFill>
        <p:spPr>
          <a:xfrm>
            <a:off x="533400" y="1600200"/>
            <a:ext cx="7870825" cy="3482975"/>
          </a:xfrm>
          <a:prstGeom prst="rect">
            <a:avLst/>
          </a:prstGeom>
          <a:ln w="12700">
            <a:miter lim="400000"/>
          </a:ln>
        </p:spPr>
      </p:pic>
      <p:sp>
        <p:nvSpPr>
          <p:cNvPr id="440" name="Text Box 5"/>
          <p:cNvSpPr txBox="1"/>
          <p:nvPr/>
        </p:nvSpPr>
        <p:spPr>
          <a:xfrm>
            <a:off x="2712720" y="349250"/>
            <a:ext cx="445580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elongation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2" name="Picture 4" descr="Picture 4"/>
          <p:cNvPicPr>
            <a:picLocks noChangeAspect="1"/>
          </p:cNvPicPr>
          <p:nvPr/>
        </p:nvPicPr>
        <p:blipFill>
          <a:blip r:embed="rId2">
            <a:extLst/>
          </a:blip>
          <a:stretch>
            <a:fillRect/>
          </a:stretch>
        </p:blipFill>
        <p:spPr>
          <a:xfrm>
            <a:off x="914400" y="1600200"/>
            <a:ext cx="7496175" cy="3484563"/>
          </a:xfrm>
          <a:prstGeom prst="rect">
            <a:avLst/>
          </a:prstGeom>
          <a:ln w="12700">
            <a:miter lim="400000"/>
          </a:ln>
        </p:spPr>
      </p:pic>
      <p:sp>
        <p:nvSpPr>
          <p:cNvPr id="443" name="Text Box 5"/>
          <p:cNvSpPr txBox="1"/>
          <p:nvPr/>
        </p:nvSpPr>
        <p:spPr>
          <a:xfrm>
            <a:off x="2712720" y="349250"/>
            <a:ext cx="445580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elongation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5" name="Picture 4" descr="Picture 4"/>
          <p:cNvPicPr>
            <a:picLocks noChangeAspect="1"/>
          </p:cNvPicPr>
          <p:nvPr/>
        </p:nvPicPr>
        <p:blipFill>
          <a:blip r:embed="rId2">
            <a:extLst/>
          </a:blip>
          <a:stretch>
            <a:fillRect/>
          </a:stretch>
        </p:blipFill>
        <p:spPr>
          <a:xfrm>
            <a:off x="838200" y="1600200"/>
            <a:ext cx="7559675" cy="3328988"/>
          </a:xfrm>
          <a:prstGeom prst="rect">
            <a:avLst/>
          </a:prstGeom>
          <a:ln w="12700">
            <a:miter lim="400000"/>
          </a:ln>
        </p:spPr>
      </p:pic>
      <p:sp>
        <p:nvSpPr>
          <p:cNvPr id="446" name="Text Box 5"/>
          <p:cNvSpPr txBox="1"/>
          <p:nvPr/>
        </p:nvSpPr>
        <p:spPr>
          <a:xfrm>
            <a:off x="2712720" y="349250"/>
            <a:ext cx="445580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elongation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8" name="Picture 4" descr="Picture 4"/>
          <p:cNvPicPr>
            <a:picLocks noChangeAspect="1"/>
          </p:cNvPicPr>
          <p:nvPr/>
        </p:nvPicPr>
        <p:blipFill>
          <a:blip r:embed="rId2">
            <a:extLst/>
          </a:blip>
          <a:stretch>
            <a:fillRect/>
          </a:stretch>
        </p:blipFill>
        <p:spPr>
          <a:xfrm>
            <a:off x="762000" y="1552575"/>
            <a:ext cx="7659689" cy="3327400"/>
          </a:xfrm>
          <a:prstGeom prst="rect">
            <a:avLst/>
          </a:prstGeom>
          <a:ln w="12700">
            <a:miter lim="400000"/>
          </a:ln>
        </p:spPr>
      </p:pic>
      <p:sp>
        <p:nvSpPr>
          <p:cNvPr id="449" name="Text Box 5"/>
          <p:cNvSpPr txBox="1"/>
          <p:nvPr/>
        </p:nvSpPr>
        <p:spPr>
          <a:xfrm>
            <a:off x="2712720" y="349250"/>
            <a:ext cx="463350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termination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1" name="Picture 4" descr="Picture 4"/>
          <p:cNvPicPr>
            <a:picLocks noChangeAspect="1"/>
          </p:cNvPicPr>
          <p:nvPr/>
        </p:nvPicPr>
        <p:blipFill>
          <a:blip r:embed="rId2">
            <a:extLst/>
          </a:blip>
          <a:stretch>
            <a:fillRect/>
          </a:stretch>
        </p:blipFill>
        <p:spPr>
          <a:xfrm>
            <a:off x="492125" y="1443037"/>
            <a:ext cx="8510589" cy="4335464"/>
          </a:xfrm>
          <a:prstGeom prst="rect">
            <a:avLst/>
          </a:prstGeom>
          <a:ln w="12700">
            <a:miter lim="400000"/>
          </a:ln>
        </p:spPr>
      </p:pic>
      <p:sp>
        <p:nvSpPr>
          <p:cNvPr id="452" name="Text Box 5"/>
          <p:cNvSpPr txBox="1"/>
          <p:nvPr/>
        </p:nvSpPr>
        <p:spPr>
          <a:xfrm>
            <a:off x="2712720" y="349250"/>
            <a:ext cx="463350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Translation : termination</a:t>
            </a:r>
          </a:p>
        </p:txBody>
      </p:sp>
      <p:sp>
        <p:nvSpPr>
          <p:cNvPr id="453" name="Rectangle 7"/>
          <p:cNvSpPr/>
          <p:nvPr/>
        </p:nvSpPr>
        <p:spPr>
          <a:xfrm>
            <a:off x="3200400" y="1371600"/>
            <a:ext cx="1447800" cy="381000"/>
          </a:xfrm>
          <a:prstGeom prst="rect">
            <a:avLst/>
          </a:prstGeom>
          <a:solidFill>
            <a:srgbClr val="FFFFFF"/>
          </a:solidFill>
          <a:ln w="12700">
            <a:miter lim="400000"/>
          </a:ln>
        </p:spPr>
        <p:txBody>
          <a:bodyPr lIns="45719" rIns="45719" anchor="ctr"/>
          <a:lstStyle/>
          <a:p>
            <a:pPr/>
          </a:p>
        </p:txBody>
      </p:sp>
      <p:sp>
        <p:nvSpPr>
          <p:cNvPr id="454" name="Text Box 8"/>
          <p:cNvSpPr txBox="1"/>
          <p:nvPr/>
        </p:nvSpPr>
        <p:spPr>
          <a:xfrm>
            <a:off x="1934845" y="5675312"/>
            <a:ext cx="891627"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a:solidFill>
                  <a:srgbClr val="FF0000"/>
                </a:solidFill>
              </a:defRPr>
            </a:lvl1pPr>
          </a:lstStyle>
          <a:p>
            <a:pPr/>
            <a:r>
              <a:t>Protein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ctangle 2"/>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Nucleotides</a:t>
            </a:r>
          </a:p>
        </p:txBody>
      </p:sp>
      <p:sp>
        <p:nvSpPr>
          <p:cNvPr id="135" name="Rectangle 3"/>
          <p:cNvSpPr txBox="1"/>
          <p:nvPr>
            <p:ph type="body" idx="1"/>
          </p:nvPr>
        </p:nvSpPr>
        <p:spPr>
          <a:xfrm>
            <a:off x="304800" y="838200"/>
            <a:ext cx="8305800" cy="5257800"/>
          </a:xfrm>
          <a:prstGeom prst="rect">
            <a:avLst/>
          </a:prstGeom>
        </p:spPr>
        <p:txBody>
          <a:bodyPr/>
          <a:lstStyle/>
          <a:p>
            <a:pPr>
              <a:buClr>
                <a:srgbClr val="57576E"/>
              </a:buClr>
              <a:defRPr>
                <a:solidFill>
                  <a:srgbClr val="57576E"/>
                </a:solidFill>
              </a:defRPr>
            </a:pPr>
          </a:p>
          <a:p>
            <a:pPr>
              <a:buClr>
                <a:srgbClr val="57576E"/>
              </a:buClr>
              <a:defRPr sz="2800">
                <a:solidFill>
                  <a:schemeClr val="accent2"/>
                </a:solidFill>
                <a:latin typeface="Times New Roman"/>
                <a:ea typeface="Times New Roman"/>
                <a:cs typeface="Times New Roman"/>
                <a:sym typeface="Times New Roman"/>
              </a:defRPr>
            </a:pPr>
          </a:p>
          <a:p>
            <a:pPr>
              <a:spcBef>
                <a:spcPts val="600"/>
              </a:spcBef>
              <a:buClr>
                <a:srgbClr val="57576E"/>
              </a:buClr>
              <a:defRPr sz="2800">
                <a:solidFill>
                  <a:srgbClr val="000000"/>
                </a:solidFill>
                <a:latin typeface="Times New Roman"/>
                <a:ea typeface="Times New Roman"/>
                <a:cs typeface="Times New Roman"/>
                <a:sym typeface="Times New Roman"/>
              </a:defRPr>
            </a:pPr>
            <a:r>
              <a:t>Nucleotides are found primarily as the monomeric units comprising the major nucleic acids of the cell, RNA and DNA </a:t>
            </a:r>
          </a:p>
          <a:p>
            <a:pPr>
              <a:spcBef>
                <a:spcPts val="600"/>
              </a:spcBef>
              <a:buClr>
                <a:srgbClr val="57576E"/>
              </a:buClr>
              <a:defRPr sz="2800">
                <a:solidFill>
                  <a:srgbClr val="000000"/>
                </a:solidFill>
                <a:latin typeface="Times New Roman"/>
                <a:ea typeface="Times New Roman"/>
                <a:cs typeface="Times New Roman"/>
                <a:sym typeface="Times New Roman"/>
              </a:defRPr>
            </a:pPr>
            <a:r>
              <a:t>Other functions of nucleotides:</a:t>
            </a:r>
          </a:p>
          <a:p>
            <a:pPr lvl="1" marL="457200" indent="-182879">
              <a:buClr>
                <a:srgbClr val="F8F7EA"/>
              </a:buClr>
              <a:defRPr>
                <a:solidFill>
                  <a:srgbClr val="000000"/>
                </a:solidFill>
                <a:latin typeface="Times New Roman"/>
                <a:ea typeface="Times New Roman"/>
                <a:cs typeface="Times New Roman"/>
                <a:sym typeface="Times New Roman"/>
              </a:defRPr>
            </a:pPr>
            <a:r>
              <a:t>serving as energy stores (mainly ATP)</a:t>
            </a:r>
            <a:endParaRPr sz="2000"/>
          </a:p>
          <a:p>
            <a:pPr lvl="1" marL="457200" indent="-182879">
              <a:buClr>
                <a:srgbClr val="F8F7EA"/>
              </a:buClr>
              <a:defRPr>
                <a:solidFill>
                  <a:srgbClr val="000000"/>
                </a:solidFill>
                <a:latin typeface="Times New Roman"/>
                <a:ea typeface="Times New Roman"/>
                <a:cs typeface="Times New Roman"/>
                <a:sym typeface="Times New Roman"/>
              </a:defRPr>
            </a:pPr>
            <a:r>
              <a:t>controlling numerous enzymatic reactions through allosteric effects on enzyme activity </a:t>
            </a:r>
            <a:endParaRPr sz="2000"/>
          </a:p>
          <a:p>
            <a:pPr lvl="1" marL="457200" indent="-182879">
              <a:buClr>
                <a:srgbClr val="F8F7EA"/>
              </a:buClr>
              <a:defRPr>
                <a:solidFill>
                  <a:srgbClr val="000000"/>
                </a:solidFill>
                <a:latin typeface="Times New Roman"/>
                <a:ea typeface="Times New Roman"/>
                <a:cs typeface="Times New Roman"/>
                <a:sym typeface="Times New Roman"/>
              </a:defRPr>
            </a:pPr>
            <a:r>
              <a:t>mediators of numerous important cellular processes such as second messengers in signal transduction events</a:t>
            </a:r>
            <a:r>
              <a:rPr sz="2000"/>
              <a:t> </a:t>
            </a:r>
            <a:r>
              <a:t> </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457"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pic>
        <p:nvPicPr>
          <p:cNvPr id="458" name="Picture 4" descr="Picture 4"/>
          <p:cNvPicPr>
            <a:picLocks noChangeAspect="1"/>
          </p:cNvPicPr>
          <p:nvPr/>
        </p:nvPicPr>
        <p:blipFill>
          <a:blip r:embed="rId2">
            <a:extLst/>
          </a:blip>
          <a:stretch>
            <a:fillRect/>
          </a:stretch>
        </p:blipFill>
        <p:spPr>
          <a:xfrm>
            <a:off x="6324600" y="0"/>
            <a:ext cx="1050925" cy="1612900"/>
          </a:xfrm>
          <a:prstGeom prst="rect">
            <a:avLst/>
          </a:prstGeom>
          <a:ln w="12700">
            <a:miter lim="400000"/>
          </a:ln>
        </p:spPr>
      </p:pic>
      <p:sp>
        <p:nvSpPr>
          <p:cNvPr id="459" name="Rectangle 5"/>
          <p:cNvSpPr/>
          <p:nvPr/>
        </p:nvSpPr>
        <p:spPr>
          <a:xfrm>
            <a:off x="457200" y="1371600"/>
            <a:ext cx="3429000" cy="1219200"/>
          </a:xfrm>
          <a:prstGeom prst="rect">
            <a:avLst/>
          </a:prstGeom>
          <a:solidFill>
            <a:srgbClr val="FFFFFF">
              <a:alpha val="70195"/>
            </a:srgbClr>
          </a:solidFill>
          <a:ln w="12700">
            <a:miter lim="400000"/>
          </a:ln>
        </p:spPr>
        <p:txBody>
          <a:bodyPr lIns="45719" rIns="45719" anchor="ctr"/>
          <a:lstStyle/>
          <a:p>
            <a:pPr/>
          </a:p>
        </p:txBody>
      </p:sp>
      <p:sp>
        <p:nvSpPr>
          <p:cNvPr id="460" name="Rectangle 19"/>
          <p:cNvSpPr/>
          <p:nvPr/>
        </p:nvSpPr>
        <p:spPr>
          <a:xfrm>
            <a:off x="838200" y="2819400"/>
            <a:ext cx="2362200" cy="838200"/>
          </a:xfrm>
          <a:prstGeom prst="rect">
            <a:avLst/>
          </a:prstGeom>
          <a:solidFill>
            <a:srgbClr val="FFFFFF">
              <a:alpha val="70195"/>
            </a:srgbClr>
          </a:solidFill>
          <a:ln w="12700">
            <a:miter lim="400000"/>
          </a:ln>
        </p:spPr>
        <p:txBody>
          <a:bodyPr lIns="45719" rIns="45719" anchor="ctr"/>
          <a:lstStyle/>
          <a:p>
            <a:pPr/>
          </a:p>
        </p:txBody>
      </p:sp>
      <p:sp>
        <p:nvSpPr>
          <p:cNvPr id="461" name="Rectangle 20"/>
          <p:cNvSpPr/>
          <p:nvPr/>
        </p:nvSpPr>
        <p:spPr>
          <a:xfrm>
            <a:off x="685800" y="4114800"/>
            <a:ext cx="3581400" cy="1066800"/>
          </a:xfrm>
          <a:prstGeom prst="rect">
            <a:avLst/>
          </a:prstGeom>
          <a:solidFill>
            <a:srgbClr val="FFFFFF">
              <a:alpha val="70195"/>
            </a:srgbClr>
          </a:solidFill>
          <a:ln w="12700">
            <a:miter lim="400000"/>
          </a:ln>
        </p:spPr>
        <p:txBody>
          <a:bodyPr lIns="45719" rIns="45719" anchor="ctr"/>
          <a:lstStyle/>
          <a:p>
            <a:pPr/>
          </a:p>
        </p:txBody>
      </p:sp>
      <p:pic>
        <p:nvPicPr>
          <p:cNvPr id="462" name="Picture 21" descr="Picture 21"/>
          <p:cNvPicPr>
            <a:picLocks noChangeAspect="1"/>
          </p:cNvPicPr>
          <p:nvPr/>
        </p:nvPicPr>
        <p:blipFill>
          <a:blip r:embed="rId3">
            <a:extLst/>
          </a:blip>
          <a:stretch>
            <a:fillRect/>
          </a:stretch>
        </p:blipFill>
        <p:spPr>
          <a:xfrm>
            <a:off x="4419600" y="2209800"/>
            <a:ext cx="4533900" cy="3659188"/>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Text Box 2"/>
          <p:cNvSpPr txBox="1"/>
          <p:nvPr/>
        </p:nvSpPr>
        <p:spPr>
          <a:xfrm>
            <a:off x="3703320" y="228600"/>
            <a:ext cx="1069440"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RNA</a:t>
            </a:r>
          </a:p>
        </p:txBody>
      </p:sp>
      <p:sp>
        <p:nvSpPr>
          <p:cNvPr id="465" name="Text Box 3"/>
          <p:cNvSpPr txBox="1"/>
          <p:nvPr/>
        </p:nvSpPr>
        <p:spPr>
          <a:xfrm>
            <a:off x="350520" y="1376362"/>
            <a:ext cx="8137883" cy="48790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buSzPct val="100000"/>
              <a:buChar char="•"/>
            </a:pPr>
            <a:r>
              <a:t> </a:t>
            </a:r>
            <a:r>
              <a:rPr sz="2400">
                <a:solidFill>
                  <a:srgbClr val="000000"/>
                </a:solidFill>
                <a:latin typeface="Times New Roman"/>
                <a:ea typeface="Times New Roman"/>
                <a:cs typeface="Times New Roman"/>
                <a:sym typeface="Times New Roman"/>
              </a:rPr>
              <a:t>RNA versus DNA:</a:t>
            </a:r>
            <a:endParaRPr sz="2400"/>
          </a:p>
          <a:p>
            <a:pPr>
              <a:defRPr sz="2400">
                <a:latin typeface="Times New Roman"/>
                <a:ea typeface="Times New Roman"/>
                <a:cs typeface="Times New Roman"/>
                <a:sym typeface="Times New Roman"/>
              </a:defRPr>
            </a:pPr>
            <a:r>
              <a:t>	</a:t>
            </a:r>
            <a:r>
              <a:rPr>
                <a:solidFill>
                  <a:srgbClr val="FF0000"/>
                </a:solidFill>
              </a:rPr>
              <a:t>- ribose instead of deoxyribose</a:t>
            </a:r>
            <a:endParaRPr>
              <a:solidFill>
                <a:srgbClr val="FF0000"/>
              </a:solidFill>
            </a:endParaRPr>
          </a:p>
          <a:p>
            <a:pPr>
              <a:defRPr sz="2400">
                <a:solidFill>
                  <a:srgbClr val="FF0000"/>
                </a:solidFill>
                <a:latin typeface="Times New Roman"/>
                <a:ea typeface="Times New Roman"/>
                <a:cs typeface="Times New Roman"/>
                <a:sym typeface="Times New Roman"/>
              </a:defRPr>
            </a:pPr>
            <a:r>
              <a:t>	- Uracyl instead of Thymine</a:t>
            </a:r>
          </a:p>
          <a:p>
            <a:pPr>
              <a:defRPr sz="2400">
                <a:solidFill>
                  <a:srgbClr val="FF0000"/>
                </a:solidFill>
                <a:latin typeface="Times New Roman"/>
                <a:ea typeface="Times New Roman"/>
                <a:cs typeface="Times New Roman"/>
                <a:sym typeface="Times New Roman"/>
              </a:defRPr>
            </a:pPr>
            <a:r>
              <a:t>	- mostly single stranded</a:t>
            </a:r>
          </a:p>
          <a:p>
            <a:pPr>
              <a:buSzPct val="100000"/>
              <a:buChar char="•"/>
              <a:defRPr sz="2400">
                <a:latin typeface="Times New Roman"/>
                <a:ea typeface="Times New Roman"/>
                <a:cs typeface="Times New Roman"/>
                <a:sym typeface="Times New Roman"/>
              </a:defRPr>
            </a:pPr>
          </a:p>
          <a:p>
            <a:pPr>
              <a:defRPr sz="2400">
                <a:latin typeface="Times New Roman"/>
                <a:ea typeface="Times New Roman"/>
                <a:cs typeface="Times New Roman"/>
                <a:sym typeface="Times New Roman"/>
              </a:defRPr>
            </a:pPr>
          </a:p>
          <a:p>
            <a:pPr>
              <a:buSzPct val="100000"/>
              <a:buChar char="•"/>
              <a:defRPr sz="2400">
                <a:solidFill>
                  <a:schemeClr val="accent2"/>
                </a:solidFill>
                <a:latin typeface="Times New Roman"/>
                <a:ea typeface="Times New Roman"/>
                <a:cs typeface="Times New Roman"/>
                <a:sym typeface="Times New Roman"/>
              </a:defRPr>
            </a:pPr>
            <a:r>
              <a:t> </a:t>
            </a:r>
            <a:r>
              <a:rPr>
                <a:solidFill>
                  <a:srgbClr val="000000"/>
                </a:solidFill>
              </a:rPr>
              <a:t>Three major RNAs:</a:t>
            </a:r>
          </a:p>
          <a:p>
            <a:pPr>
              <a:defRPr sz="2400">
                <a:latin typeface="Times New Roman"/>
                <a:ea typeface="Times New Roman"/>
                <a:cs typeface="Times New Roman"/>
                <a:sym typeface="Times New Roman"/>
              </a:defRPr>
            </a:pPr>
            <a:r>
              <a:t>	</a:t>
            </a:r>
            <a:r>
              <a:rPr>
                <a:solidFill>
                  <a:srgbClr val="FF0000"/>
                </a:solidFill>
              </a:rPr>
              <a:t>- mRNA (messenger RNA)	:  DNA transcript</a:t>
            </a:r>
          </a:p>
          <a:p>
            <a:pPr>
              <a:defRPr sz="2400">
                <a:solidFill>
                  <a:srgbClr val="FF0000"/>
                </a:solidFill>
                <a:latin typeface="Times New Roman"/>
                <a:ea typeface="Times New Roman"/>
                <a:cs typeface="Times New Roman"/>
                <a:sym typeface="Times New Roman"/>
              </a:defRPr>
            </a:pPr>
            <a:r>
              <a:t>	- tRNA (transfer RNA)       	: transfer amino acid during </a:t>
            </a:r>
          </a:p>
          <a:p>
            <a:pPr>
              <a:defRPr sz="2400">
                <a:solidFill>
                  <a:srgbClr val="FF0000"/>
                </a:solidFill>
                <a:latin typeface="Times New Roman"/>
                <a:ea typeface="Times New Roman"/>
                <a:cs typeface="Times New Roman"/>
                <a:sym typeface="Times New Roman"/>
              </a:defRPr>
            </a:pPr>
            <a:r>
              <a:t>					  protein synthesis</a:t>
            </a:r>
          </a:p>
          <a:p>
            <a:pPr>
              <a:defRPr sz="2400">
                <a:solidFill>
                  <a:srgbClr val="FF0000"/>
                </a:solidFill>
                <a:latin typeface="Times New Roman"/>
                <a:ea typeface="Times New Roman"/>
                <a:cs typeface="Times New Roman"/>
                <a:sym typeface="Times New Roman"/>
              </a:defRPr>
            </a:pPr>
            <a:r>
              <a:t>	- rRNA		        		: ribosomal RNA</a:t>
            </a:r>
          </a:p>
          <a:p>
            <a:pPr>
              <a:buSzPct val="100000"/>
              <a:buChar char="•"/>
              <a:defRPr sz="2400">
                <a:solidFill>
                  <a:srgbClr val="FF0000"/>
                </a:solidFill>
                <a:latin typeface="Times New Roman"/>
                <a:ea typeface="Times New Roman"/>
                <a:cs typeface="Times New Roman"/>
                <a:sym typeface="Times New Roman"/>
              </a:defRPr>
            </a:pPr>
          </a:p>
          <a:p>
            <a:pPr>
              <a:defRPr sz="2400">
                <a:latin typeface="Times New Roman"/>
                <a:ea typeface="Times New Roman"/>
                <a:cs typeface="Times New Roman"/>
                <a:sym typeface="Times New Roman"/>
              </a:defRPr>
            </a:pPr>
          </a:p>
          <a:p>
            <a:pPr>
              <a:buSzPct val="100000"/>
              <a:buChar char="•"/>
              <a:defRPr sz="2400">
                <a:solidFill>
                  <a:schemeClr val="accent2"/>
                </a:solidFill>
                <a:latin typeface="Times New Roman"/>
                <a:ea typeface="Times New Roman"/>
                <a:cs typeface="Times New Roman"/>
                <a:sym typeface="Times New Roman"/>
              </a:defRPr>
            </a:pPr>
            <a:r>
              <a:t> </a:t>
            </a:r>
            <a:r>
              <a:rPr>
                <a:solidFill>
                  <a:srgbClr val="000000"/>
                </a:solidFill>
              </a:rPr>
              <a:t>Can be active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7" name="Picture 4" descr="Picture 4"/>
          <p:cNvPicPr>
            <a:picLocks noChangeAspect="1"/>
          </p:cNvPicPr>
          <p:nvPr/>
        </p:nvPicPr>
        <p:blipFill>
          <a:blip r:embed="rId2">
            <a:extLst/>
          </a:blip>
          <a:stretch>
            <a:fillRect/>
          </a:stretch>
        </p:blipFill>
        <p:spPr>
          <a:xfrm>
            <a:off x="609600" y="990600"/>
            <a:ext cx="4597400" cy="5461000"/>
          </a:xfrm>
          <a:prstGeom prst="rect">
            <a:avLst/>
          </a:prstGeom>
          <a:ln w="12700">
            <a:miter lim="400000"/>
          </a:ln>
        </p:spPr>
      </p:pic>
      <p:sp>
        <p:nvSpPr>
          <p:cNvPr id="468" name="Text Box 5"/>
          <p:cNvSpPr txBox="1"/>
          <p:nvPr/>
        </p:nvSpPr>
        <p:spPr>
          <a:xfrm>
            <a:off x="1950720" y="228600"/>
            <a:ext cx="558942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RNA: non standard base pairs</a:t>
            </a:r>
          </a:p>
        </p:txBody>
      </p:sp>
      <p:sp>
        <p:nvSpPr>
          <p:cNvPr id="469" name="Text Box 6"/>
          <p:cNvSpPr txBox="1"/>
          <p:nvPr/>
        </p:nvSpPr>
        <p:spPr>
          <a:xfrm>
            <a:off x="5208270" y="1600200"/>
            <a:ext cx="3867706" cy="7686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i="1" sz="1600">
                <a:solidFill>
                  <a:srgbClr val="FF0000"/>
                </a:solidFill>
                <a:latin typeface="Times New Roman"/>
                <a:ea typeface="Times New Roman"/>
                <a:cs typeface="Times New Roman"/>
                <a:sym typeface="Times New Roman"/>
              </a:defRPr>
            </a:pPr>
            <a:r>
              <a:t>(Westhof and Fritsch, </a:t>
            </a:r>
            <a:endParaRPr sz="2400"/>
          </a:p>
          <a:p>
            <a:pPr>
              <a:defRPr b="1" i="1" sz="1600">
                <a:solidFill>
                  <a:srgbClr val="FF0000"/>
                </a:solidFill>
                <a:latin typeface="Times New Roman"/>
                <a:ea typeface="Times New Roman"/>
                <a:cs typeface="Times New Roman"/>
                <a:sym typeface="Times New Roman"/>
              </a:defRPr>
            </a:pPr>
            <a:r>
              <a:t>RNA folding:  beyond Watson Crick pairing, </a:t>
            </a:r>
            <a:endParaRPr sz="2400"/>
          </a:p>
          <a:p>
            <a:pPr>
              <a:defRPr b="1" i="1" sz="1600">
                <a:solidFill>
                  <a:srgbClr val="FF0000"/>
                </a:solidFill>
                <a:latin typeface="Times New Roman"/>
                <a:ea typeface="Times New Roman"/>
                <a:cs typeface="Times New Roman"/>
                <a:sym typeface="Times New Roman"/>
              </a:defRPr>
            </a:pPr>
            <a:r>
              <a:t>Structure, 8:55-65 (2000)</a:t>
            </a:r>
          </a:p>
        </p:txBody>
      </p:sp>
      <p:sp>
        <p:nvSpPr>
          <p:cNvPr id="470" name="Rectangle 7"/>
          <p:cNvSpPr txBox="1"/>
          <p:nvPr/>
        </p:nvSpPr>
        <p:spPr>
          <a:xfrm>
            <a:off x="5303520" y="3659187"/>
            <a:ext cx="3736403" cy="61513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i="1">
                <a:solidFill>
                  <a:srgbClr val="000000"/>
                </a:solidFill>
                <a:latin typeface="Times New Roman"/>
                <a:ea typeface="Times New Roman"/>
                <a:cs typeface="Times New Roman"/>
                <a:sym typeface="Times New Roman"/>
              </a:defRPr>
            </a:pPr>
            <a:r>
              <a:t>Database of non-canonical base pairs:</a:t>
            </a:r>
          </a:p>
          <a:p>
            <a:pPr>
              <a:defRPr b="1" i="1">
                <a:solidFill>
                  <a:srgbClr val="FF0000"/>
                </a:solidFill>
                <a:latin typeface="Times New Roman"/>
                <a:ea typeface="Times New Roman"/>
                <a:cs typeface="Times New Roman"/>
                <a:sym typeface="Times New Roman"/>
              </a:defRPr>
            </a:pPr>
            <a:r>
              <a:t>http://prion.bchs.uh.edu/bp_type/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Text Box 3"/>
          <p:cNvSpPr txBox="1"/>
          <p:nvPr/>
        </p:nvSpPr>
        <p:spPr>
          <a:xfrm>
            <a:off x="1950720" y="273050"/>
            <a:ext cx="558942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RNA: non standard base pairs</a:t>
            </a:r>
          </a:p>
        </p:txBody>
      </p:sp>
      <p:pic>
        <p:nvPicPr>
          <p:cNvPr id="473" name="Picture 6" descr="Picture 6"/>
          <p:cNvPicPr>
            <a:picLocks noChangeAspect="1"/>
          </p:cNvPicPr>
          <p:nvPr/>
        </p:nvPicPr>
        <p:blipFill>
          <a:blip r:embed="rId2">
            <a:extLst/>
          </a:blip>
          <a:stretch>
            <a:fillRect/>
          </a:stretch>
        </p:blipFill>
        <p:spPr>
          <a:xfrm>
            <a:off x="1219200" y="1143000"/>
            <a:ext cx="6426200" cy="542925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RNA secondary structures</a:t>
            </a:r>
          </a:p>
        </p:txBody>
      </p:sp>
      <p:sp>
        <p:nvSpPr>
          <p:cNvPr id="476" name="Rectangle 3"/>
          <p:cNvSpPr txBox="1"/>
          <p:nvPr>
            <p:ph type="body" idx="1"/>
          </p:nvPr>
        </p:nvSpPr>
        <p:spPr>
          <a:prstGeom prst="rect">
            <a:avLst/>
          </a:prstGeom>
        </p:spPr>
        <p:txBody>
          <a:bodyPr/>
          <a:lstStyle/>
          <a:p>
            <a:pPr>
              <a:lnSpc>
                <a:spcPct val="90000"/>
              </a:lnSpc>
              <a:defRPr>
                <a:solidFill>
                  <a:srgbClr val="000000"/>
                </a:solidFill>
                <a:latin typeface="Times New Roman"/>
                <a:ea typeface="Times New Roman"/>
                <a:cs typeface="Times New Roman"/>
                <a:sym typeface="Times New Roman"/>
              </a:defRPr>
            </a:pPr>
            <a:r>
              <a:t>G-C and A-U form hydrogen bonded base pairs and are said to be complementary</a:t>
            </a:r>
          </a:p>
          <a:p>
            <a:pPr>
              <a:lnSpc>
                <a:spcPct val="90000"/>
              </a:lnSpc>
              <a:buSzTx/>
              <a:buNone/>
              <a:defRPr>
                <a:solidFill>
                  <a:srgbClr val="000000"/>
                </a:solidFill>
                <a:latin typeface="Times New Roman"/>
                <a:ea typeface="Times New Roman"/>
                <a:cs typeface="Times New Roman"/>
                <a:sym typeface="Times New Roman"/>
              </a:defRPr>
            </a:pPr>
          </a:p>
          <a:p>
            <a:pPr>
              <a:lnSpc>
                <a:spcPct val="90000"/>
              </a:lnSpc>
              <a:defRPr>
                <a:solidFill>
                  <a:srgbClr val="000000"/>
                </a:solidFill>
                <a:latin typeface="Times New Roman"/>
                <a:ea typeface="Times New Roman"/>
                <a:cs typeface="Times New Roman"/>
                <a:sym typeface="Times New Roman"/>
              </a:defRPr>
            </a:pPr>
            <a:r>
              <a:t>Base pairs are approximately coplanar and are almost always stacked onto other base pairs in an RNA structure. Contiguous base pairs are called stems.</a:t>
            </a:r>
          </a:p>
          <a:p>
            <a:pPr>
              <a:lnSpc>
                <a:spcPct val="90000"/>
              </a:lnSpc>
              <a:defRPr>
                <a:solidFill>
                  <a:srgbClr val="000000"/>
                </a:solidFill>
                <a:latin typeface="Times New Roman"/>
                <a:ea typeface="Times New Roman"/>
                <a:cs typeface="Times New Roman"/>
                <a:sym typeface="Times New Roman"/>
              </a:defRPr>
            </a:pPr>
          </a:p>
          <a:p>
            <a:pPr>
              <a:lnSpc>
                <a:spcPct val="90000"/>
              </a:lnSpc>
              <a:defRPr>
                <a:solidFill>
                  <a:srgbClr val="000000"/>
                </a:solidFill>
                <a:latin typeface="Times New Roman"/>
                <a:ea typeface="Times New Roman"/>
                <a:cs typeface="Times New Roman"/>
                <a:sym typeface="Times New Roman"/>
              </a:defRPr>
            </a:pPr>
            <a:r>
              <a:t>Unlike DNA, RNA is typically produced as a single stranded molecule which then folds intra-molecularly to form a number of short base-paired stems. This base-paired structure is called RNA secondary structure.</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8" name="Picture 4" descr="Picture 4"/>
          <p:cNvPicPr>
            <a:picLocks noChangeAspect="1"/>
          </p:cNvPicPr>
          <p:nvPr/>
        </p:nvPicPr>
        <p:blipFill>
          <a:blip r:embed="rId2">
            <a:extLst/>
          </a:blip>
          <a:srcRect l="0" t="0" r="12323" b="16473"/>
          <a:stretch>
            <a:fillRect/>
          </a:stretch>
        </p:blipFill>
        <p:spPr>
          <a:xfrm>
            <a:off x="228600" y="2362200"/>
            <a:ext cx="4800600" cy="3429000"/>
          </a:xfrm>
          <a:prstGeom prst="rect">
            <a:avLst/>
          </a:prstGeom>
          <a:ln w="12700">
            <a:miter lim="400000"/>
          </a:ln>
        </p:spPr>
      </p:pic>
      <p:pic>
        <p:nvPicPr>
          <p:cNvPr id="479" name="Picture 5" descr="Picture 5"/>
          <p:cNvPicPr>
            <a:picLocks noChangeAspect="1"/>
          </p:cNvPicPr>
          <p:nvPr/>
        </p:nvPicPr>
        <p:blipFill>
          <a:blip r:embed="rId3">
            <a:extLst/>
          </a:blip>
          <a:stretch>
            <a:fillRect/>
          </a:stretch>
        </p:blipFill>
        <p:spPr>
          <a:xfrm>
            <a:off x="4572000" y="2286000"/>
            <a:ext cx="4451350" cy="3835400"/>
          </a:xfrm>
          <a:prstGeom prst="rect">
            <a:avLst/>
          </a:prstGeom>
          <a:ln w="12700">
            <a:miter lim="400000"/>
          </a:ln>
        </p:spPr>
      </p:pic>
      <p:sp>
        <p:nvSpPr>
          <p:cNvPr id="480" name="Text Box 7"/>
          <p:cNvSpPr txBox="1"/>
          <p:nvPr/>
        </p:nvSpPr>
        <p:spPr>
          <a:xfrm>
            <a:off x="2712720" y="304800"/>
            <a:ext cx="2885292"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RNA: Hairpins</a:t>
            </a:r>
          </a:p>
        </p:txBody>
      </p:sp>
      <p:sp>
        <p:nvSpPr>
          <p:cNvPr id="481" name="Text Box 8"/>
          <p:cNvSpPr txBox="1"/>
          <p:nvPr/>
        </p:nvSpPr>
        <p:spPr>
          <a:xfrm>
            <a:off x="791844" y="1081087"/>
            <a:ext cx="7461584" cy="9569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000">
                <a:solidFill>
                  <a:srgbClr val="000000"/>
                </a:solidFill>
                <a:latin typeface="Times New Roman"/>
                <a:ea typeface="Times New Roman"/>
                <a:cs typeface="Times New Roman"/>
                <a:sym typeface="Times New Roman"/>
              </a:defRPr>
            </a:pPr>
            <a:r>
              <a:t>Single stranded subsequences bounded by base pairs are called </a:t>
            </a:r>
            <a:r>
              <a:rPr>
                <a:solidFill>
                  <a:srgbClr val="FF0000"/>
                </a:solidFill>
              </a:rPr>
              <a:t>loops</a:t>
            </a:r>
            <a:r>
              <a:rPr>
                <a:solidFill>
                  <a:schemeClr val="accent2"/>
                </a:solidFill>
              </a:rPr>
              <a:t>.</a:t>
            </a:r>
            <a:endParaRPr sz="2400"/>
          </a:p>
          <a:p>
            <a:pPr>
              <a:defRPr sz="2000">
                <a:solidFill>
                  <a:srgbClr val="000000"/>
                </a:solidFill>
                <a:latin typeface="Times New Roman"/>
                <a:ea typeface="Times New Roman"/>
                <a:cs typeface="Times New Roman"/>
                <a:sym typeface="Times New Roman"/>
              </a:defRPr>
            </a:pPr>
            <a:r>
              <a:t>A loop at the end of a stem is called a </a:t>
            </a:r>
            <a:r>
              <a:rPr>
                <a:solidFill>
                  <a:srgbClr val="FF0000"/>
                </a:solidFill>
              </a:rPr>
              <a:t>hairpin loop</a:t>
            </a:r>
            <a:r>
              <a:rPr>
                <a:solidFill>
                  <a:schemeClr val="accent2"/>
                </a:solidFill>
              </a:rPr>
              <a:t>. </a:t>
            </a:r>
            <a:r>
              <a:t>Simple substructures</a:t>
            </a:r>
            <a:endParaRPr sz="2400"/>
          </a:p>
          <a:p>
            <a:pPr>
              <a:defRPr sz="2000">
                <a:solidFill>
                  <a:srgbClr val="000000"/>
                </a:solidFill>
                <a:latin typeface="Times New Roman"/>
                <a:ea typeface="Times New Roman"/>
                <a:cs typeface="Times New Roman"/>
                <a:sym typeface="Times New Roman"/>
              </a:defRPr>
            </a:pPr>
            <a:r>
              <a:t>consisting of a single stem and loop are called</a:t>
            </a:r>
            <a:r>
              <a:rPr>
                <a:solidFill>
                  <a:schemeClr val="accent2"/>
                </a:solidFill>
              </a:rPr>
              <a:t> </a:t>
            </a:r>
            <a:r>
              <a:rPr>
                <a:solidFill>
                  <a:srgbClr val="FF0000"/>
                </a:solidFill>
              </a:rPr>
              <a:t>stem loops</a:t>
            </a:r>
            <a:r>
              <a:rPr>
                <a:solidFill>
                  <a:schemeClr val="accent2"/>
                </a:solidFill>
              </a:rPr>
              <a:t>, </a:t>
            </a:r>
            <a:r>
              <a:t>or</a:t>
            </a:r>
            <a:r>
              <a:rPr>
                <a:solidFill>
                  <a:schemeClr val="accent2"/>
                </a:solidFill>
              </a:rPr>
              <a:t> </a:t>
            </a:r>
            <a:r>
              <a:rPr>
                <a:solidFill>
                  <a:srgbClr val="FF0000"/>
                </a:solidFill>
              </a:rPr>
              <a:t>hairpins.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3" name="Picture 4" descr="Picture 4"/>
          <p:cNvPicPr>
            <a:picLocks noChangeAspect="1"/>
          </p:cNvPicPr>
          <p:nvPr/>
        </p:nvPicPr>
        <p:blipFill>
          <a:blip r:embed="rId2">
            <a:extLst/>
          </a:blip>
          <a:stretch>
            <a:fillRect/>
          </a:stretch>
        </p:blipFill>
        <p:spPr>
          <a:xfrm>
            <a:off x="1143000" y="3276600"/>
            <a:ext cx="7175500" cy="3208339"/>
          </a:xfrm>
          <a:prstGeom prst="rect">
            <a:avLst/>
          </a:prstGeom>
          <a:ln w="12700">
            <a:miter lim="400000"/>
          </a:ln>
        </p:spPr>
      </p:pic>
      <p:sp>
        <p:nvSpPr>
          <p:cNvPr id="484" name="Text Box 5"/>
          <p:cNvSpPr txBox="1"/>
          <p:nvPr/>
        </p:nvSpPr>
        <p:spPr>
          <a:xfrm>
            <a:off x="1798320" y="228600"/>
            <a:ext cx="490362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RNA secondary structures</a:t>
            </a:r>
          </a:p>
        </p:txBody>
      </p:sp>
      <p:sp>
        <p:nvSpPr>
          <p:cNvPr id="485" name="Text Box 6"/>
          <p:cNvSpPr txBox="1"/>
          <p:nvPr/>
        </p:nvSpPr>
        <p:spPr>
          <a:xfrm>
            <a:off x="169544" y="990600"/>
            <a:ext cx="8365591" cy="17929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0000"/>
                </a:solidFill>
                <a:latin typeface="Times New Roman"/>
                <a:ea typeface="Times New Roman"/>
                <a:cs typeface="Times New Roman"/>
                <a:sym typeface="Times New Roman"/>
              </a:defRPr>
            </a:pPr>
            <a:r>
              <a:t>Single stranded bases within a stem form a </a:t>
            </a:r>
            <a:r>
              <a:rPr>
                <a:solidFill>
                  <a:srgbClr val="FF0000"/>
                </a:solidFill>
              </a:rPr>
              <a:t>bulge</a:t>
            </a:r>
            <a:r>
              <a:rPr>
                <a:solidFill>
                  <a:schemeClr val="accent2"/>
                </a:solidFill>
              </a:rPr>
              <a:t> </a:t>
            </a:r>
            <a:r>
              <a:t>or</a:t>
            </a:r>
            <a:r>
              <a:rPr>
                <a:solidFill>
                  <a:schemeClr val="accent2"/>
                </a:solidFill>
              </a:rPr>
              <a:t> </a:t>
            </a:r>
            <a:r>
              <a:rPr>
                <a:solidFill>
                  <a:srgbClr val="FF0000"/>
                </a:solidFill>
              </a:rPr>
              <a:t>bulge loop</a:t>
            </a:r>
            <a:r>
              <a:rPr>
                <a:solidFill>
                  <a:schemeClr val="accent2"/>
                </a:solidFill>
              </a:rPr>
              <a:t> </a:t>
            </a:r>
            <a:r>
              <a:t>if</a:t>
            </a:r>
          </a:p>
          <a:p>
            <a:pPr>
              <a:defRPr sz="2400">
                <a:solidFill>
                  <a:srgbClr val="000000"/>
                </a:solidFill>
                <a:latin typeface="Times New Roman"/>
                <a:ea typeface="Times New Roman"/>
                <a:cs typeface="Times New Roman"/>
                <a:sym typeface="Times New Roman"/>
              </a:defRPr>
            </a:pPr>
            <a:r>
              <a:t>the single stranded bases are on only one side of the stem.</a:t>
            </a:r>
          </a:p>
          <a:p>
            <a:pPr>
              <a:defRPr sz="2400">
                <a:solidFill>
                  <a:schemeClr val="accent2"/>
                </a:solidFill>
                <a:latin typeface="Times New Roman"/>
                <a:ea typeface="Times New Roman"/>
                <a:cs typeface="Times New Roman"/>
                <a:sym typeface="Times New Roman"/>
              </a:defRPr>
            </a:pPr>
          </a:p>
          <a:p>
            <a:pPr>
              <a:defRPr sz="2400">
                <a:solidFill>
                  <a:srgbClr val="000000"/>
                </a:solidFill>
                <a:latin typeface="Times New Roman"/>
                <a:ea typeface="Times New Roman"/>
                <a:cs typeface="Times New Roman"/>
                <a:sym typeface="Times New Roman"/>
              </a:defRPr>
            </a:pPr>
            <a:r>
              <a:t>If single stranded bases interrupt both sides of a stem, they form an </a:t>
            </a:r>
          </a:p>
          <a:p>
            <a:pPr>
              <a:defRPr sz="2400">
                <a:solidFill>
                  <a:srgbClr val="FF0000"/>
                </a:solidFill>
                <a:latin typeface="Times New Roman"/>
                <a:ea typeface="Times New Roman"/>
                <a:cs typeface="Times New Roman"/>
                <a:sym typeface="Times New Roman"/>
              </a:defRPr>
            </a:pPr>
            <a:r>
              <a:t>internal (interior) loop</a:t>
            </a:r>
            <a:r>
              <a:rPr>
                <a:solidFill>
                  <a:schemeClr val="accent2"/>
                </a:solidFill>
              </a:rPr>
              <a: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488"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pic>
        <p:nvPicPr>
          <p:cNvPr id="489" name="Picture 4" descr="Picture 4"/>
          <p:cNvPicPr>
            <a:picLocks noChangeAspect="1"/>
          </p:cNvPicPr>
          <p:nvPr/>
        </p:nvPicPr>
        <p:blipFill>
          <a:blip r:embed="rId2">
            <a:extLst/>
          </a:blip>
          <a:stretch>
            <a:fillRect/>
          </a:stretch>
        </p:blipFill>
        <p:spPr>
          <a:xfrm>
            <a:off x="6324600" y="0"/>
            <a:ext cx="1050925" cy="1612900"/>
          </a:xfrm>
          <a:prstGeom prst="rect">
            <a:avLst/>
          </a:prstGeom>
          <a:ln w="12700">
            <a:miter lim="400000"/>
          </a:ln>
        </p:spPr>
      </p:pic>
      <p:sp>
        <p:nvSpPr>
          <p:cNvPr id="490" name="Rectangle 5"/>
          <p:cNvSpPr/>
          <p:nvPr/>
        </p:nvSpPr>
        <p:spPr>
          <a:xfrm>
            <a:off x="609600" y="1219200"/>
            <a:ext cx="3429000" cy="1219200"/>
          </a:xfrm>
          <a:prstGeom prst="rect">
            <a:avLst/>
          </a:prstGeom>
          <a:solidFill>
            <a:srgbClr val="FFFFFF">
              <a:alpha val="70195"/>
            </a:srgbClr>
          </a:solidFill>
          <a:ln w="12700">
            <a:miter lim="400000"/>
          </a:ln>
        </p:spPr>
        <p:txBody>
          <a:bodyPr lIns="45719" rIns="45719" anchor="ctr"/>
          <a:lstStyle/>
          <a:p>
            <a:pPr/>
          </a:p>
        </p:txBody>
      </p:sp>
      <p:sp>
        <p:nvSpPr>
          <p:cNvPr id="491" name="Rectangle 6"/>
          <p:cNvSpPr/>
          <p:nvPr/>
        </p:nvSpPr>
        <p:spPr>
          <a:xfrm>
            <a:off x="762000" y="2895600"/>
            <a:ext cx="2362200" cy="1066800"/>
          </a:xfrm>
          <a:prstGeom prst="rect">
            <a:avLst/>
          </a:prstGeom>
          <a:solidFill>
            <a:srgbClr val="FFFFFF">
              <a:alpha val="70195"/>
            </a:srgbClr>
          </a:solidFill>
          <a:ln w="12700">
            <a:miter lim="400000"/>
          </a:ln>
        </p:spPr>
        <p:txBody>
          <a:bodyPr lIns="45719" rIns="45719" anchor="ctr"/>
          <a:lstStyle/>
          <a:p>
            <a:pPr/>
          </a:p>
        </p:txBody>
      </p:sp>
      <p:sp>
        <p:nvSpPr>
          <p:cNvPr id="492" name="Rectangle 7"/>
          <p:cNvSpPr/>
          <p:nvPr/>
        </p:nvSpPr>
        <p:spPr>
          <a:xfrm>
            <a:off x="838200" y="5410200"/>
            <a:ext cx="3581400" cy="1066800"/>
          </a:xfrm>
          <a:prstGeom prst="rect">
            <a:avLst/>
          </a:prstGeom>
          <a:solidFill>
            <a:srgbClr val="FFFFFF">
              <a:alpha val="70195"/>
            </a:srgbClr>
          </a:solidFill>
          <a:ln w="12700">
            <a:miter lim="400000"/>
          </a:ln>
        </p:spPr>
        <p:txBody>
          <a:bodyPr lIns="45719" rIns="45719" anchor="ctr"/>
          <a:lstStyle/>
          <a:p>
            <a:pPr/>
          </a:p>
        </p:txBody>
      </p:sp>
      <p:pic>
        <p:nvPicPr>
          <p:cNvPr id="493" name="Picture 8" descr="Picture 8"/>
          <p:cNvPicPr>
            <a:picLocks noChangeAspect="1"/>
          </p:cNvPicPr>
          <p:nvPr/>
        </p:nvPicPr>
        <p:blipFill>
          <a:blip r:embed="rId3">
            <a:extLst/>
          </a:blip>
          <a:stretch>
            <a:fillRect/>
          </a:stretch>
        </p:blipFill>
        <p:spPr>
          <a:xfrm>
            <a:off x="4419600" y="2209800"/>
            <a:ext cx="4533900" cy="3659188"/>
          </a:xfrm>
          <a:prstGeom prst="rect">
            <a:avLst/>
          </a:prstGeom>
          <a:ln w="12700">
            <a:miter lim="400000"/>
          </a:ln>
        </p:spPr>
      </p:pic>
      <p:sp>
        <p:nvSpPr>
          <p:cNvPr id="494" name="Rectangle 9"/>
          <p:cNvSpPr/>
          <p:nvPr/>
        </p:nvSpPr>
        <p:spPr>
          <a:xfrm>
            <a:off x="762000" y="4419600"/>
            <a:ext cx="3505200" cy="457200"/>
          </a:xfrm>
          <a:prstGeom prst="rect">
            <a:avLst/>
          </a:prstGeom>
          <a:solidFill>
            <a:srgbClr val="FFFFFF">
              <a:alpha val="70195"/>
            </a:srgbClr>
          </a:solidFill>
          <a:ln w="12700">
            <a:miter lim="400000"/>
          </a:ln>
        </p:spPr>
        <p:txBody>
          <a:bodyPr lIns="45719" rIns="45719" anchor="ctr"/>
          <a:lstStyle/>
          <a:p>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96" name="Picture 4" descr="Picture 4"/>
          <p:cNvPicPr>
            <a:picLocks noChangeAspect="1"/>
          </p:cNvPicPr>
          <p:nvPr/>
        </p:nvPicPr>
        <p:blipFill>
          <a:blip r:embed="rId2">
            <a:extLst/>
          </a:blip>
          <a:stretch>
            <a:fillRect/>
          </a:stretch>
        </p:blipFill>
        <p:spPr>
          <a:xfrm>
            <a:off x="533400" y="2667000"/>
            <a:ext cx="8101014" cy="3268663"/>
          </a:xfrm>
          <a:prstGeom prst="rect">
            <a:avLst/>
          </a:prstGeom>
          <a:ln w="12700">
            <a:miter lim="400000"/>
          </a:ln>
        </p:spPr>
      </p:pic>
      <p:sp>
        <p:nvSpPr>
          <p:cNvPr id="497" name="Rectangle 5"/>
          <p:cNvSpPr/>
          <p:nvPr/>
        </p:nvSpPr>
        <p:spPr>
          <a:xfrm>
            <a:off x="533400" y="2209800"/>
            <a:ext cx="7010400" cy="990600"/>
          </a:xfrm>
          <a:prstGeom prst="rect">
            <a:avLst/>
          </a:prstGeom>
          <a:solidFill>
            <a:srgbClr val="FFFFFF"/>
          </a:solidFill>
          <a:ln w="12700">
            <a:miter lim="400000"/>
          </a:ln>
        </p:spPr>
        <p:txBody>
          <a:bodyPr lIns="45719" rIns="45719" anchor="ctr"/>
          <a:lstStyle/>
          <a:p>
            <a:pPr/>
          </a:p>
        </p:txBody>
      </p:sp>
      <p:sp>
        <p:nvSpPr>
          <p:cNvPr id="498" name="Rectangle 6"/>
          <p:cNvSpPr/>
          <p:nvPr/>
        </p:nvSpPr>
        <p:spPr>
          <a:xfrm>
            <a:off x="6934200" y="2209800"/>
            <a:ext cx="1371600" cy="838200"/>
          </a:xfrm>
          <a:prstGeom prst="rect">
            <a:avLst/>
          </a:prstGeom>
          <a:solidFill>
            <a:srgbClr val="FFFFFF"/>
          </a:solidFill>
          <a:ln w="12700">
            <a:miter lim="400000"/>
          </a:ln>
        </p:spPr>
        <p:txBody>
          <a:bodyPr lIns="45719" rIns="45719" anchor="ctr"/>
          <a:lstStyle/>
          <a:p>
            <a:pPr/>
          </a:p>
        </p:txBody>
      </p:sp>
      <p:sp>
        <p:nvSpPr>
          <p:cNvPr id="499" name="Text Box 7"/>
          <p:cNvSpPr txBox="1"/>
          <p:nvPr/>
        </p:nvSpPr>
        <p:spPr>
          <a:xfrm>
            <a:off x="2026920" y="228600"/>
            <a:ext cx="5131555"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600">
                <a:solidFill>
                  <a:srgbClr val="000000"/>
                </a:solidFill>
                <a:latin typeface="Times New Roman"/>
                <a:ea typeface="Times New Roman"/>
                <a:cs typeface="Times New Roman"/>
                <a:sym typeface="Times New Roman"/>
              </a:defRPr>
            </a:pPr>
            <a:r>
              <a:t>RNA </a:t>
            </a:r>
            <a:r>
              <a:t>“</a:t>
            </a:r>
            <a:r>
              <a:t>tertiary interactions</a:t>
            </a:r>
            <a:r>
              <a:t>”</a:t>
            </a:r>
          </a:p>
        </p:txBody>
      </p:sp>
      <p:sp>
        <p:nvSpPr>
          <p:cNvPr id="500" name="Text Box 8"/>
          <p:cNvSpPr txBox="1"/>
          <p:nvPr/>
        </p:nvSpPr>
        <p:spPr>
          <a:xfrm>
            <a:off x="74295" y="1676400"/>
            <a:ext cx="9043353" cy="11071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0000"/>
                </a:solidFill>
                <a:latin typeface="Times New Roman"/>
                <a:ea typeface="Times New Roman"/>
                <a:cs typeface="Times New Roman"/>
                <a:sym typeface="Times New Roman"/>
              </a:defRPr>
            </a:pPr>
            <a:r>
              <a:t>In addition to secondary structural interactions in RNA, there are also</a:t>
            </a:r>
          </a:p>
          <a:p>
            <a:pPr>
              <a:defRPr sz="2400">
                <a:solidFill>
                  <a:srgbClr val="000000"/>
                </a:solidFill>
                <a:latin typeface="Times New Roman"/>
                <a:ea typeface="Times New Roman"/>
                <a:cs typeface="Times New Roman"/>
                <a:sym typeface="Times New Roman"/>
              </a:defRPr>
            </a:pPr>
            <a:r>
              <a:t>tertiary interactions, including: (A)</a:t>
            </a:r>
            <a:r>
              <a:rPr>
                <a:solidFill>
                  <a:schemeClr val="accent2"/>
                </a:solidFill>
              </a:rPr>
              <a:t> </a:t>
            </a:r>
            <a:r>
              <a:rPr>
                <a:solidFill>
                  <a:srgbClr val="FF0000"/>
                </a:solidFill>
              </a:rPr>
              <a:t>pseudoknots</a:t>
            </a:r>
            <a:r>
              <a:rPr>
                <a:solidFill>
                  <a:schemeClr val="accent2"/>
                </a:solidFill>
              </a:rPr>
              <a:t>, </a:t>
            </a:r>
            <a:r>
              <a:t>(B)</a:t>
            </a:r>
            <a:r>
              <a:rPr>
                <a:solidFill>
                  <a:schemeClr val="accent2"/>
                </a:solidFill>
              </a:rPr>
              <a:t> </a:t>
            </a:r>
            <a:r>
              <a:rPr>
                <a:solidFill>
                  <a:srgbClr val="FF0000"/>
                </a:solidFill>
              </a:rPr>
              <a:t>kissing hairpins</a:t>
            </a:r>
            <a:r>
              <a:rPr>
                <a:solidFill>
                  <a:schemeClr val="accent2"/>
                </a:solidFill>
              </a:rPr>
              <a:t> </a:t>
            </a:r>
            <a:r>
              <a:t>and</a:t>
            </a:r>
          </a:p>
          <a:p>
            <a:pPr>
              <a:defRPr sz="2400">
                <a:solidFill>
                  <a:srgbClr val="000000"/>
                </a:solidFill>
                <a:latin typeface="Times New Roman"/>
                <a:ea typeface="Times New Roman"/>
                <a:cs typeface="Times New Roman"/>
                <a:sym typeface="Times New Roman"/>
              </a:defRPr>
            </a:pPr>
            <a:r>
              <a:t>(C)</a:t>
            </a:r>
            <a:r>
              <a:rPr>
                <a:solidFill>
                  <a:schemeClr val="accent2"/>
                </a:solidFill>
              </a:rPr>
              <a:t> </a:t>
            </a:r>
            <a:r>
              <a:rPr>
                <a:solidFill>
                  <a:srgbClr val="FF0000"/>
                </a:solidFill>
              </a:rPr>
              <a:t>hairpin-bulge</a:t>
            </a:r>
            <a:r>
              <a:rPr>
                <a:solidFill>
                  <a:schemeClr val="accent2"/>
                </a:solidFill>
              </a:rPr>
              <a:t> </a:t>
            </a:r>
            <a:r>
              <a:t>contacts.</a:t>
            </a:r>
          </a:p>
        </p:txBody>
      </p:sp>
      <p:sp>
        <p:nvSpPr>
          <p:cNvPr id="501" name="Rectangle 9"/>
          <p:cNvSpPr/>
          <p:nvPr/>
        </p:nvSpPr>
        <p:spPr>
          <a:xfrm>
            <a:off x="1524000" y="5257800"/>
            <a:ext cx="5943600" cy="762000"/>
          </a:xfrm>
          <a:prstGeom prst="rect">
            <a:avLst/>
          </a:prstGeom>
          <a:solidFill>
            <a:srgbClr val="FFFFFF"/>
          </a:solidFill>
          <a:ln w="12700">
            <a:miter lim="400000"/>
          </a:ln>
        </p:spPr>
        <p:txBody>
          <a:bodyPr lIns="45719" rIns="45719" anchor="ctr"/>
          <a:lstStyle/>
          <a:p>
            <a:pPr algn="ctr"/>
          </a:p>
        </p:txBody>
      </p:sp>
      <p:sp>
        <p:nvSpPr>
          <p:cNvPr id="502" name="Text Box 10"/>
          <p:cNvSpPr txBox="1"/>
          <p:nvPr/>
        </p:nvSpPr>
        <p:spPr>
          <a:xfrm>
            <a:off x="639444" y="5719762"/>
            <a:ext cx="162858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FF0000"/>
                </a:solidFill>
                <a:latin typeface="Times New Roman"/>
                <a:ea typeface="Times New Roman"/>
                <a:cs typeface="Times New Roman"/>
                <a:sym typeface="Times New Roman"/>
              </a:defRPr>
            </a:lvl1pPr>
          </a:lstStyle>
          <a:p>
            <a:pPr/>
            <a:r>
              <a:t>Pseudoknot</a:t>
            </a:r>
          </a:p>
        </p:txBody>
      </p:sp>
      <p:sp>
        <p:nvSpPr>
          <p:cNvPr id="503" name="Text Box 13"/>
          <p:cNvSpPr txBox="1"/>
          <p:nvPr/>
        </p:nvSpPr>
        <p:spPr>
          <a:xfrm>
            <a:off x="3474720" y="5719762"/>
            <a:ext cx="2230150"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FF0000"/>
                </a:solidFill>
                <a:latin typeface="Times New Roman"/>
                <a:ea typeface="Times New Roman"/>
                <a:cs typeface="Times New Roman"/>
                <a:sym typeface="Times New Roman"/>
              </a:defRPr>
            </a:lvl1pPr>
          </a:lstStyle>
          <a:p>
            <a:pPr/>
            <a:r>
              <a:t>Kissing hairpins</a:t>
            </a:r>
          </a:p>
        </p:txBody>
      </p:sp>
      <p:sp>
        <p:nvSpPr>
          <p:cNvPr id="504" name="Text Box 14"/>
          <p:cNvSpPr txBox="1"/>
          <p:nvPr/>
        </p:nvSpPr>
        <p:spPr>
          <a:xfrm>
            <a:off x="6598919" y="5719762"/>
            <a:ext cx="1950205"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rgbClr val="FF0000"/>
                </a:solidFill>
                <a:latin typeface="Times New Roman"/>
                <a:ea typeface="Times New Roman"/>
                <a:cs typeface="Times New Roman"/>
                <a:sym typeface="Times New Roman"/>
              </a:defRPr>
            </a:lvl1pPr>
          </a:lstStyle>
          <a:p>
            <a:pPr/>
            <a:r>
              <a:t>Hairpin-bulge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Text Box 4"/>
          <p:cNvSpPr txBox="1"/>
          <p:nvPr/>
        </p:nvSpPr>
        <p:spPr>
          <a:xfrm>
            <a:off x="2941320" y="304800"/>
            <a:ext cx="2568734"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solidFill>
                  <a:srgbClr val="000000"/>
                </a:solidFill>
                <a:latin typeface="Times New Roman"/>
                <a:ea typeface="Times New Roman"/>
                <a:cs typeface="Times New Roman"/>
                <a:sym typeface="Times New Roman"/>
              </a:defRPr>
            </a:lvl1pPr>
          </a:lstStyle>
          <a:p>
            <a:pPr/>
            <a:r>
              <a:t>Pseudoknots</a:t>
            </a:r>
          </a:p>
        </p:txBody>
      </p:sp>
      <p:pic>
        <p:nvPicPr>
          <p:cNvPr id="507" name="Picture 5" descr="Picture 5"/>
          <p:cNvPicPr>
            <a:picLocks noChangeAspect="1"/>
          </p:cNvPicPr>
          <p:nvPr/>
        </p:nvPicPr>
        <p:blipFill>
          <a:blip r:embed="rId2">
            <a:extLst/>
          </a:blip>
          <a:stretch>
            <a:fillRect/>
          </a:stretch>
        </p:blipFill>
        <p:spPr>
          <a:xfrm>
            <a:off x="457200" y="962025"/>
            <a:ext cx="7861300" cy="589597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utoShape 2"/>
          <p:cNvSpPr/>
          <p:nvPr/>
        </p:nvSpPr>
        <p:spPr>
          <a:xfrm>
            <a:off x="1828800" y="2514600"/>
            <a:ext cx="4114800" cy="2133600"/>
          </a:xfrm>
          <a:prstGeom prst="roundRect">
            <a:avLst>
              <a:gd name="adj" fmla="val 16667"/>
            </a:avLst>
          </a:prstGeom>
          <a:solidFill>
            <a:srgbClr val="FFCC00"/>
          </a:solidFill>
          <a:ln w="15875">
            <a:solidFill>
              <a:srgbClr val="292934"/>
            </a:solidFill>
          </a:ln>
        </p:spPr>
        <p:txBody>
          <a:bodyPr lIns="45719" rIns="45719" anchor="ctr"/>
          <a:lstStyle/>
          <a:p>
            <a:pPr/>
          </a:p>
        </p:txBody>
      </p:sp>
      <p:sp>
        <p:nvSpPr>
          <p:cNvPr id="138" name="Rectangle 3"/>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Nucleotides</a:t>
            </a:r>
          </a:p>
        </p:txBody>
      </p:sp>
      <p:sp>
        <p:nvSpPr>
          <p:cNvPr id="139" name="Rectangle 4"/>
          <p:cNvSpPr txBox="1"/>
          <p:nvPr>
            <p:ph type="body" idx="1"/>
          </p:nvPr>
        </p:nvSpPr>
        <p:spPr>
          <a:xfrm>
            <a:off x="381000" y="1676400"/>
            <a:ext cx="8382000" cy="4523252"/>
          </a:xfrm>
          <a:prstGeom prst="rect">
            <a:avLst/>
          </a:prstGeom>
        </p:spPr>
        <p:txBody>
          <a:bodyPr/>
          <a:lstStyle>
            <a:lvl1pPr>
              <a:defRPr>
                <a:solidFill>
                  <a:srgbClr val="000000"/>
                </a:solidFill>
                <a:latin typeface="Times New Roman"/>
                <a:ea typeface="Times New Roman"/>
                <a:cs typeface="Times New Roman"/>
                <a:sym typeface="Times New Roman"/>
              </a:defRPr>
            </a:lvl1pPr>
          </a:lstStyle>
          <a:p>
            <a:pPr/>
            <a:r>
              <a:t>The nucleotides found in cells are derivatives of the heterocyclic highly basic, compounds, purine and pyrimidine:</a:t>
            </a:r>
          </a:p>
        </p:txBody>
      </p:sp>
      <p:pic>
        <p:nvPicPr>
          <p:cNvPr id="140" name="Picture 5" descr="Picture 5"/>
          <p:cNvPicPr>
            <a:picLocks noChangeAspect="1"/>
          </p:cNvPicPr>
          <p:nvPr/>
        </p:nvPicPr>
        <p:blipFill>
          <a:blip r:embed="rId2">
            <a:extLst/>
          </a:blip>
          <a:stretch>
            <a:fillRect/>
          </a:stretch>
        </p:blipFill>
        <p:spPr>
          <a:xfrm>
            <a:off x="2133600" y="2819400"/>
            <a:ext cx="3354388" cy="1486004"/>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Text Box 4"/>
          <p:cNvSpPr txBox="1"/>
          <p:nvPr/>
        </p:nvSpPr>
        <p:spPr>
          <a:xfrm>
            <a:off x="3093720" y="381000"/>
            <a:ext cx="3088665"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Kissing hairpins</a:t>
            </a:r>
          </a:p>
        </p:txBody>
      </p:sp>
      <p:pic>
        <p:nvPicPr>
          <p:cNvPr id="510" name="Picture 5" descr="Picture 5"/>
          <p:cNvPicPr>
            <a:picLocks noChangeAspect="1"/>
          </p:cNvPicPr>
          <p:nvPr/>
        </p:nvPicPr>
        <p:blipFill>
          <a:blip r:embed="rId2">
            <a:extLst/>
          </a:blip>
          <a:srcRect l="27772" t="0" r="28841" b="0"/>
          <a:stretch>
            <a:fillRect/>
          </a:stretch>
        </p:blipFill>
        <p:spPr>
          <a:xfrm>
            <a:off x="914400" y="914399"/>
            <a:ext cx="3265949" cy="5903399"/>
          </a:xfrm>
          <a:prstGeom prst="rect">
            <a:avLst/>
          </a:prstGeom>
          <a:ln w="12700">
            <a:miter lim="400000"/>
          </a:ln>
        </p:spPr>
      </p:pic>
      <p:pic>
        <p:nvPicPr>
          <p:cNvPr id="511" name="Picture 6" descr="Picture 6"/>
          <p:cNvPicPr>
            <a:picLocks noChangeAspect="1"/>
          </p:cNvPicPr>
          <p:nvPr/>
        </p:nvPicPr>
        <p:blipFill>
          <a:blip r:embed="rId3">
            <a:extLst/>
          </a:blip>
          <a:srcRect l="27772" t="0" r="26569" b="0"/>
          <a:stretch>
            <a:fillRect/>
          </a:stretch>
        </p:blipFill>
        <p:spPr>
          <a:xfrm>
            <a:off x="5181600" y="990599"/>
            <a:ext cx="3392419" cy="5827715"/>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3" name="Picture 5" descr="Picture 5"/>
          <p:cNvPicPr>
            <a:picLocks noChangeAspect="1"/>
          </p:cNvPicPr>
          <p:nvPr/>
        </p:nvPicPr>
        <p:blipFill>
          <a:blip r:embed="rId2">
            <a:extLst/>
          </a:blip>
          <a:stretch>
            <a:fillRect/>
          </a:stretch>
        </p:blipFill>
        <p:spPr>
          <a:xfrm>
            <a:off x="381000" y="1600200"/>
            <a:ext cx="8528050" cy="4872038"/>
          </a:xfrm>
          <a:prstGeom prst="rect">
            <a:avLst/>
          </a:prstGeom>
          <a:ln w="12700">
            <a:miter lim="400000"/>
          </a:ln>
        </p:spPr>
      </p:pic>
      <p:sp>
        <p:nvSpPr>
          <p:cNvPr id="514" name="Text Box 6"/>
          <p:cNvSpPr txBox="1"/>
          <p:nvPr/>
        </p:nvSpPr>
        <p:spPr>
          <a:xfrm>
            <a:off x="3093720" y="228600"/>
            <a:ext cx="2885069"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tRNA structure</a:t>
            </a:r>
          </a:p>
        </p:txBody>
      </p:sp>
      <p:sp>
        <p:nvSpPr>
          <p:cNvPr id="515" name="Text Box 7"/>
          <p:cNvSpPr txBox="1"/>
          <p:nvPr/>
        </p:nvSpPr>
        <p:spPr>
          <a:xfrm>
            <a:off x="198120" y="990600"/>
            <a:ext cx="8413215" cy="37275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000">
                <a:solidFill>
                  <a:srgbClr val="000000"/>
                </a:solidFill>
                <a:latin typeface="Times New Roman"/>
                <a:ea typeface="Times New Roman"/>
                <a:cs typeface="Times New Roman"/>
                <a:sym typeface="Times New Roman"/>
              </a:defRPr>
            </a:lvl1pPr>
          </a:lstStyle>
          <a:p>
            <a:pPr/>
            <a:r>
              <a:t>tRNA: small molecules (73 to 93 nucleotides) with cloverleaf secondary structure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7"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Nucleic Acids</a:t>
            </a:r>
          </a:p>
        </p:txBody>
      </p:sp>
      <p:sp>
        <p:nvSpPr>
          <p:cNvPr id="518" name="Rectangle 3"/>
          <p:cNvSpPr txBox="1"/>
          <p:nvPr>
            <p:ph type="body" idx="1"/>
          </p:nvPr>
        </p:nvSpPr>
        <p:spPr>
          <a:prstGeom prst="rect">
            <a:avLst/>
          </a:prstGeom>
        </p:spPr>
        <p:txBody>
          <a:bodyPr/>
          <a:lstStyle/>
          <a:p>
            <a:pPr>
              <a:defRPr>
                <a:solidFill>
                  <a:srgbClr val="000000"/>
                </a:solidFill>
                <a:latin typeface="Times New Roman"/>
                <a:ea typeface="Times New Roman"/>
                <a:cs typeface="Times New Roman"/>
                <a:sym typeface="Times New Roman"/>
              </a:defRPr>
            </a:pPr>
            <a:r>
              <a:t>Nucleotides</a:t>
            </a:r>
          </a:p>
          <a:p>
            <a:pPr>
              <a:defRPr>
                <a:solidFill>
                  <a:srgbClr val="000000"/>
                </a:solidFill>
                <a:latin typeface="Times New Roman"/>
                <a:ea typeface="Times New Roman"/>
                <a:cs typeface="Times New Roman"/>
                <a:sym typeface="Times New Roman"/>
              </a:defRPr>
            </a:pPr>
            <a:r>
              <a:t>DNA Structure</a:t>
            </a:r>
          </a:p>
          <a:p>
            <a:pPr>
              <a:defRPr>
                <a:solidFill>
                  <a:srgbClr val="000000"/>
                </a:solidFill>
                <a:latin typeface="Times New Roman"/>
                <a:ea typeface="Times New Roman"/>
                <a:cs typeface="Times New Roman"/>
                <a:sym typeface="Times New Roman"/>
              </a:defRPr>
            </a:pPr>
            <a:r>
              <a:t>RNA</a:t>
            </a:r>
          </a:p>
          <a:p>
            <a:pPr lvl="1" marL="457200" indent="-182879">
              <a:spcBef>
                <a:spcPts val="400"/>
              </a:spcBef>
              <a:defRPr sz="2000">
                <a:solidFill>
                  <a:srgbClr val="FF0000"/>
                </a:solidFill>
                <a:latin typeface="Times New Roman"/>
                <a:ea typeface="Times New Roman"/>
                <a:cs typeface="Times New Roman"/>
                <a:sym typeface="Times New Roman"/>
              </a:defRPr>
            </a:pPr>
            <a:r>
              <a:t>Synthesis</a:t>
            </a:r>
          </a:p>
          <a:p>
            <a:pPr lvl="1" marL="457200" indent="-182879">
              <a:spcBef>
                <a:spcPts val="400"/>
              </a:spcBef>
              <a:defRPr sz="2000">
                <a:solidFill>
                  <a:srgbClr val="FF0000"/>
                </a:solidFill>
                <a:latin typeface="Times New Roman"/>
                <a:ea typeface="Times New Roman"/>
                <a:cs typeface="Times New Roman"/>
                <a:sym typeface="Times New Roman"/>
              </a:defRPr>
            </a:pPr>
            <a:r>
              <a:t>Function</a:t>
            </a:r>
          </a:p>
          <a:p>
            <a:pPr lvl="1" marL="457200" indent="-182879">
              <a:spcBef>
                <a:spcPts val="400"/>
              </a:spcBef>
              <a:defRPr sz="2000">
                <a:solidFill>
                  <a:srgbClr val="FF0000"/>
                </a:solidFill>
                <a:latin typeface="Times New Roman"/>
                <a:ea typeface="Times New Roman"/>
                <a:cs typeface="Times New Roman"/>
                <a:sym typeface="Times New Roman"/>
              </a:defRPr>
            </a:pPr>
            <a:r>
              <a:t>Secondary structure</a:t>
            </a:r>
          </a:p>
          <a:p>
            <a:pPr lvl="1" marL="457200" indent="-182879">
              <a:spcBef>
                <a:spcPts val="400"/>
              </a:spcBef>
              <a:defRPr sz="2000">
                <a:solidFill>
                  <a:srgbClr val="FF0000"/>
                </a:solidFill>
                <a:latin typeface="Times New Roman"/>
                <a:ea typeface="Times New Roman"/>
                <a:cs typeface="Times New Roman"/>
                <a:sym typeface="Times New Roman"/>
              </a:defRPr>
            </a:pPr>
            <a:r>
              <a:t>Tertiary interactions</a:t>
            </a:r>
          </a:p>
          <a:p>
            <a:pPr lvl="1" marL="457200" indent="-182879">
              <a:spcBef>
                <a:spcPts val="400"/>
              </a:spcBef>
              <a:defRPr sz="2000">
                <a:solidFill>
                  <a:srgbClr val="FF0000"/>
                </a:solidFill>
                <a:latin typeface="Times New Roman"/>
                <a:ea typeface="Times New Roman"/>
                <a:cs typeface="Times New Roman"/>
                <a:sym typeface="Times New Roman"/>
              </a:defRPr>
            </a:pPr>
            <a:r>
              <a:t>Wobble hypothesis</a:t>
            </a:r>
          </a:p>
        </p:txBody>
      </p:sp>
      <p:pic>
        <p:nvPicPr>
          <p:cNvPr id="519" name="Picture 4" descr="Picture 4"/>
          <p:cNvPicPr>
            <a:picLocks noChangeAspect="1"/>
          </p:cNvPicPr>
          <p:nvPr/>
        </p:nvPicPr>
        <p:blipFill>
          <a:blip r:embed="rId2">
            <a:extLst/>
          </a:blip>
          <a:stretch>
            <a:fillRect/>
          </a:stretch>
        </p:blipFill>
        <p:spPr>
          <a:xfrm>
            <a:off x="6324600" y="0"/>
            <a:ext cx="1050925" cy="1612900"/>
          </a:xfrm>
          <a:prstGeom prst="rect">
            <a:avLst/>
          </a:prstGeom>
          <a:ln w="12700">
            <a:miter lim="400000"/>
          </a:ln>
        </p:spPr>
      </p:pic>
      <p:sp>
        <p:nvSpPr>
          <p:cNvPr id="520" name="Rectangle 5"/>
          <p:cNvSpPr/>
          <p:nvPr/>
        </p:nvSpPr>
        <p:spPr>
          <a:xfrm>
            <a:off x="457200" y="1295400"/>
            <a:ext cx="3429000" cy="1219200"/>
          </a:xfrm>
          <a:prstGeom prst="rect">
            <a:avLst/>
          </a:prstGeom>
          <a:solidFill>
            <a:srgbClr val="FFFFFF">
              <a:alpha val="70195"/>
            </a:srgbClr>
          </a:solidFill>
          <a:ln w="12700">
            <a:miter lim="400000"/>
          </a:ln>
        </p:spPr>
        <p:txBody>
          <a:bodyPr lIns="45719" rIns="45719" anchor="ctr"/>
          <a:lstStyle/>
          <a:p>
            <a:pPr/>
          </a:p>
        </p:txBody>
      </p:sp>
      <p:sp>
        <p:nvSpPr>
          <p:cNvPr id="521" name="Rectangle 6"/>
          <p:cNvSpPr/>
          <p:nvPr/>
        </p:nvSpPr>
        <p:spPr>
          <a:xfrm>
            <a:off x="838200" y="2971800"/>
            <a:ext cx="2362200" cy="1066800"/>
          </a:xfrm>
          <a:prstGeom prst="rect">
            <a:avLst/>
          </a:prstGeom>
          <a:solidFill>
            <a:srgbClr val="FFFFFF">
              <a:alpha val="70195"/>
            </a:srgbClr>
          </a:solidFill>
          <a:ln w="12700">
            <a:miter lim="400000"/>
          </a:ln>
        </p:spPr>
        <p:txBody>
          <a:bodyPr lIns="45719" rIns="45719" anchor="ctr"/>
          <a:lstStyle/>
          <a:p>
            <a:pPr/>
          </a:p>
        </p:txBody>
      </p:sp>
      <p:sp>
        <p:nvSpPr>
          <p:cNvPr id="522" name="Rectangle 7"/>
          <p:cNvSpPr/>
          <p:nvPr/>
        </p:nvSpPr>
        <p:spPr>
          <a:xfrm>
            <a:off x="685800" y="4114800"/>
            <a:ext cx="3581400" cy="304800"/>
          </a:xfrm>
          <a:prstGeom prst="rect">
            <a:avLst/>
          </a:prstGeom>
          <a:solidFill>
            <a:srgbClr val="FFFFFF">
              <a:alpha val="70195"/>
            </a:srgbClr>
          </a:solidFill>
          <a:ln w="12700">
            <a:miter lim="400000"/>
          </a:ln>
        </p:spPr>
        <p:txBody>
          <a:bodyPr lIns="45719" rIns="45719" anchor="ctr"/>
          <a:lstStyle/>
          <a:p>
            <a:pPr/>
          </a:p>
        </p:txBody>
      </p:sp>
      <p:pic>
        <p:nvPicPr>
          <p:cNvPr id="523" name="Picture 8" descr="Picture 8"/>
          <p:cNvPicPr>
            <a:picLocks noChangeAspect="1"/>
          </p:cNvPicPr>
          <p:nvPr/>
        </p:nvPicPr>
        <p:blipFill>
          <a:blip r:embed="rId3">
            <a:extLst/>
          </a:blip>
          <a:stretch>
            <a:fillRect/>
          </a:stretch>
        </p:blipFill>
        <p:spPr>
          <a:xfrm>
            <a:off x="4419600" y="2209800"/>
            <a:ext cx="4533900" cy="3659188"/>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5" name="Picture 4" descr="Picture 4"/>
          <p:cNvPicPr>
            <a:picLocks noChangeAspect="1"/>
          </p:cNvPicPr>
          <p:nvPr/>
        </p:nvPicPr>
        <p:blipFill>
          <a:blip r:embed="rId2">
            <a:extLst/>
          </a:blip>
          <a:stretch>
            <a:fillRect/>
          </a:stretch>
        </p:blipFill>
        <p:spPr>
          <a:xfrm>
            <a:off x="685800" y="1524000"/>
            <a:ext cx="3602038" cy="4381500"/>
          </a:xfrm>
          <a:prstGeom prst="rect">
            <a:avLst/>
          </a:prstGeom>
          <a:ln w="12700">
            <a:miter lim="400000"/>
          </a:ln>
        </p:spPr>
      </p:pic>
      <p:sp>
        <p:nvSpPr>
          <p:cNvPr id="526" name="Text Box 5"/>
          <p:cNvSpPr txBox="1"/>
          <p:nvPr/>
        </p:nvSpPr>
        <p:spPr>
          <a:xfrm>
            <a:off x="883919" y="381000"/>
            <a:ext cx="692285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The wobble hypothesis (Crick, 1966)</a:t>
            </a:r>
          </a:p>
        </p:txBody>
      </p:sp>
      <p:sp>
        <p:nvSpPr>
          <p:cNvPr id="527" name="Text Box 6"/>
          <p:cNvSpPr txBox="1"/>
          <p:nvPr/>
        </p:nvSpPr>
        <p:spPr>
          <a:xfrm>
            <a:off x="4770120" y="2819400"/>
            <a:ext cx="3862088" cy="14881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000000"/>
                </a:solidFill>
                <a:latin typeface="Times New Roman"/>
                <a:ea typeface="Times New Roman"/>
                <a:cs typeface="Times New Roman"/>
                <a:sym typeface="Times New Roman"/>
              </a:defRPr>
            </a:pPr>
            <a:r>
              <a:t>In 1965, Holley determined the sequence</a:t>
            </a:r>
            <a:endParaRPr sz="2400"/>
          </a:p>
          <a:p>
            <a:pPr>
              <a:defRPr>
                <a:solidFill>
                  <a:srgbClr val="000000"/>
                </a:solidFill>
                <a:latin typeface="Times New Roman"/>
                <a:ea typeface="Times New Roman"/>
                <a:cs typeface="Times New Roman"/>
                <a:sym typeface="Times New Roman"/>
              </a:defRPr>
            </a:pPr>
            <a:r>
              <a:t>of yeast tRNA(ala): he found the</a:t>
            </a:r>
            <a:endParaRPr sz="2400"/>
          </a:p>
          <a:p>
            <a:pPr>
              <a:defRPr>
                <a:solidFill>
                  <a:srgbClr val="000000"/>
                </a:solidFill>
                <a:latin typeface="Times New Roman"/>
                <a:ea typeface="Times New Roman"/>
                <a:cs typeface="Times New Roman"/>
                <a:sym typeface="Times New Roman"/>
              </a:defRPr>
            </a:pPr>
            <a:r>
              <a:t>nucleotide Inosine at the 5</a:t>
            </a:r>
            <a:r>
              <a:t>’</a:t>
            </a:r>
            <a:r>
              <a:t> end in the</a:t>
            </a:r>
            <a:endParaRPr sz="2400"/>
          </a:p>
          <a:p>
            <a:pPr>
              <a:defRPr>
                <a:solidFill>
                  <a:srgbClr val="000000"/>
                </a:solidFill>
                <a:latin typeface="Times New Roman"/>
                <a:ea typeface="Times New Roman"/>
                <a:cs typeface="Times New Roman"/>
                <a:sym typeface="Times New Roman"/>
              </a:defRPr>
            </a:pPr>
            <a:r>
              <a:t>anticodon.</a:t>
            </a:r>
            <a:endParaRPr sz="2400"/>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29" name="Group 30"/>
          <p:cNvGraphicFramePr/>
          <p:nvPr/>
        </p:nvGraphicFramePr>
        <p:xfrm>
          <a:off x="1371600" y="3581400"/>
          <a:ext cx="6248400" cy="31083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124200"/>
                <a:gridCol w="3124200"/>
              </a:tblGrid>
              <a:tr h="518054">
                <a:tc>
                  <a:txBody>
                    <a:bodyPr/>
                    <a:lstStyle/>
                    <a:p>
                      <a:pPr algn="ctr">
                        <a:spcBef>
                          <a:spcPts val="600"/>
                        </a:spcBef>
                        <a:defRPr sz="1800">
                          <a:solidFill>
                            <a:srgbClr val="000000"/>
                          </a:solidFill>
                        </a:defRPr>
                      </a:pPr>
                      <a:r>
                        <a:rPr sz="2800">
                          <a:latin typeface="Times New Roman"/>
                          <a:ea typeface="Times New Roman"/>
                          <a:cs typeface="Times New Roman"/>
                          <a:sym typeface="Times New Roman"/>
                        </a:rPr>
                        <a:t>5’ anticodon base</a:t>
                      </a:r>
                    </a:p>
                  </a:txBody>
                  <a:tcPr marL="45697" marR="45697" marT="45697" marB="45697" anchor="t" anchorCtr="0" horzOverflow="overflow">
                    <a:lnL w="28575">
                      <a:solidFill>
                        <a:srgbClr val="292934"/>
                      </a:solidFill>
                    </a:lnL>
                    <a:lnR w="12700">
                      <a:solidFill>
                        <a:srgbClr val="292934"/>
                      </a:solidFill>
                    </a:lnR>
                    <a:lnT w="28575">
                      <a:solidFill>
                        <a:srgbClr val="292934"/>
                      </a:solidFill>
                    </a:lnT>
                    <a:lnB w="12700">
                      <a:solidFill>
                        <a:srgbClr val="292934"/>
                      </a:solidFill>
                    </a:lnB>
                    <a:noFill/>
                  </a:tcPr>
                </a:tc>
                <a:tc>
                  <a:txBody>
                    <a:bodyPr/>
                    <a:lstStyle/>
                    <a:p>
                      <a:pPr algn="ctr">
                        <a:spcBef>
                          <a:spcPts val="600"/>
                        </a:spcBef>
                        <a:defRPr sz="1800">
                          <a:solidFill>
                            <a:srgbClr val="000000"/>
                          </a:solidFill>
                        </a:defRPr>
                      </a:pPr>
                      <a:r>
                        <a:rPr sz="2800">
                          <a:latin typeface="Times New Roman"/>
                          <a:ea typeface="Times New Roman"/>
                          <a:cs typeface="Times New Roman"/>
                          <a:sym typeface="Times New Roman"/>
                        </a:rPr>
                        <a:t>3’ codon base</a:t>
                      </a:r>
                    </a:p>
                  </a:txBody>
                  <a:tcPr marL="45697" marR="45697" marT="45697" marB="45697" anchor="t" anchorCtr="0" horzOverflow="overflow">
                    <a:lnL w="12700">
                      <a:solidFill>
                        <a:srgbClr val="292934"/>
                      </a:solidFill>
                    </a:lnL>
                    <a:lnR w="28575">
                      <a:solidFill>
                        <a:srgbClr val="292934"/>
                      </a:solidFill>
                    </a:lnR>
                    <a:lnT w="28575">
                      <a:solidFill>
                        <a:srgbClr val="292934"/>
                      </a:solidFill>
                    </a:lnT>
                    <a:lnB w="12700">
                      <a:solidFill>
                        <a:srgbClr val="292934"/>
                      </a:solidFill>
                    </a:lnB>
                    <a:noFill/>
                  </a:tcPr>
                </a:tc>
              </a:tr>
              <a:tr h="518054">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A</a:t>
                      </a:r>
                    </a:p>
                  </a:txBody>
                  <a:tcPr marL="45697" marR="45697" marT="45697" marB="45697"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U</a:t>
                      </a:r>
                    </a:p>
                  </a:txBody>
                  <a:tcPr marL="45697" marR="45697" marT="45697" marB="45697"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518054">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C</a:t>
                      </a:r>
                    </a:p>
                  </a:txBody>
                  <a:tcPr marL="45697" marR="45697" marT="45697" marB="45697"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G</a:t>
                      </a:r>
                    </a:p>
                  </a:txBody>
                  <a:tcPr marL="45697" marR="45697" marT="45697" marB="45697"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518054">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G</a:t>
                      </a:r>
                    </a:p>
                  </a:txBody>
                  <a:tcPr marL="45697" marR="45697" marT="45697" marB="45697"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C or U</a:t>
                      </a:r>
                    </a:p>
                  </a:txBody>
                  <a:tcPr marL="45697" marR="45697" marT="45697" marB="45697"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518054">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U</a:t>
                      </a:r>
                    </a:p>
                  </a:txBody>
                  <a:tcPr marL="45697" marR="45697" marT="45697" marB="45697" anchor="t" anchorCtr="0" horzOverflow="overflow">
                    <a:lnL w="28575">
                      <a:solidFill>
                        <a:srgbClr val="292934"/>
                      </a:solidFill>
                    </a:lnL>
                    <a:lnR w="12700">
                      <a:solidFill>
                        <a:srgbClr val="292934"/>
                      </a:solidFill>
                    </a:lnR>
                    <a:lnT w="12700">
                      <a:solidFill>
                        <a:srgbClr val="292934"/>
                      </a:solidFill>
                    </a:lnT>
                    <a:lnB w="12700">
                      <a:solidFill>
                        <a:srgbClr val="292934"/>
                      </a:solidFill>
                    </a:lnB>
                    <a:noFill/>
                  </a:tcPr>
                </a:tc>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A or G</a:t>
                      </a:r>
                    </a:p>
                  </a:txBody>
                  <a:tcPr marL="45697" marR="45697" marT="45697" marB="45697" anchor="t" anchorCtr="0" horzOverflow="overflow">
                    <a:lnL w="12700">
                      <a:solidFill>
                        <a:srgbClr val="292934"/>
                      </a:solidFill>
                    </a:lnL>
                    <a:lnR w="28575">
                      <a:solidFill>
                        <a:srgbClr val="292934"/>
                      </a:solidFill>
                    </a:lnR>
                    <a:lnT w="12700">
                      <a:solidFill>
                        <a:srgbClr val="292934"/>
                      </a:solidFill>
                    </a:lnT>
                    <a:lnB w="12700">
                      <a:solidFill>
                        <a:srgbClr val="292934"/>
                      </a:solidFill>
                    </a:lnB>
                    <a:noFill/>
                  </a:tcPr>
                </a:tc>
              </a:tr>
              <a:tr h="518054">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I</a:t>
                      </a:r>
                    </a:p>
                  </a:txBody>
                  <a:tcPr marL="45697" marR="45697" marT="45697" marB="45697" anchor="t" anchorCtr="0" horzOverflow="overflow">
                    <a:lnL w="28575">
                      <a:solidFill>
                        <a:srgbClr val="292934"/>
                      </a:solidFill>
                    </a:lnL>
                    <a:lnR w="12700">
                      <a:solidFill>
                        <a:srgbClr val="292934"/>
                      </a:solidFill>
                    </a:lnR>
                    <a:lnT w="12700">
                      <a:solidFill>
                        <a:srgbClr val="292934"/>
                      </a:solidFill>
                    </a:lnT>
                    <a:lnB w="28575">
                      <a:solidFill>
                        <a:srgbClr val="292934"/>
                      </a:solidFill>
                    </a:lnB>
                    <a:noFill/>
                  </a:tcPr>
                </a:tc>
                <a:tc>
                  <a:txBody>
                    <a:bodyPr/>
                    <a:lstStyle/>
                    <a:p>
                      <a:pPr algn="ctr">
                        <a:spcBef>
                          <a:spcPts val="600"/>
                        </a:spcBef>
                        <a:defRPr sz="1800">
                          <a:solidFill>
                            <a:srgbClr val="000000"/>
                          </a:solidFill>
                        </a:defRPr>
                      </a:pPr>
                      <a:r>
                        <a:rPr sz="2800">
                          <a:solidFill>
                            <a:srgbClr val="FF0000"/>
                          </a:solidFill>
                          <a:latin typeface="Times New Roman"/>
                          <a:ea typeface="Times New Roman"/>
                          <a:cs typeface="Times New Roman"/>
                          <a:sym typeface="Times New Roman"/>
                        </a:rPr>
                        <a:t>A or C or U</a:t>
                      </a:r>
                    </a:p>
                  </a:txBody>
                  <a:tcPr marL="45697" marR="45697" marT="45697" marB="45697" anchor="t" anchorCtr="0" horzOverflow="overflow">
                    <a:lnL w="12700">
                      <a:solidFill>
                        <a:srgbClr val="292934"/>
                      </a:solidFill>
                    </a:lnL>
                    <a:lnR w="28575">
                      <a:solidFill>
                        <a:srgbClr val="292934"/>
                      </a:solidFill>
                    </a:lnR>
                    <a:lnT w="12700">
                      <a:solidFill>
                        <a:srgbClr val="292934"/>
                      </a:solidFill>
                    </a:lnT>
                    <a:lnB w="28575">
                      <a:solidFill>
                        <a:srgbClr val="292934"/>
                      </a:solidFill>
                    </a:lnB>
                    <a:noFill/>
                  </a:tcPr>
                </a:tc>
              </a:tr>
            </a:tbl>
          </a:graphicData>
        </a:graphic>
      </p:graphicFrame>
      <p:sp>
        <p:nvSpPr>
          <p:cNvPr id="530" name="Text Box 29"/>
          <p:cNvSpPr txBox="1"/>
          <p:nvPr/>
        </p:nvSpPr>
        <p:spPr>
          <a:xfrm>
            <a:off x="502919" y="1066800"/>
            <a:ext cx="7696836" cy="2570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0000"/>
                </a:solidFill>
              </a:defRPr>
            </a:pPr>
            <a:r>
              <a:t>Crick proposed the Wobble hypothesis to generalize Holley</a:t>
            </a:r>
            <a:r>
              <a:t>’</a:t>
            </a:r>
            <a:r>
              <a:t>s observation:</a:t>
            </a:r>
            <a:endParaRPr sz="2400"/>
          </a:p>
          <a:p>
            <a:pPr>
              <a:defRPr i="1">
                <a:solidFill>
                  <a:srgbClr val="FF0000"/>
                </a:solidFill>
              </a:defRPr>
            </a:pPr>
            <a:r>
              <a:t>- Interaction between codon and anticodon need to be exact at first</a:t>
            </a:r>
            <a:endParaRPr sz="2400"/>
          </a:p>
          <a:p>
            <a:pPr>
              <a:defRPr i="1">
                <a:solidFill>
                  <a:srgbClr val="FF0000"/>
                </a:solidFill>
              </a:defRPr>
            </a:pPr>
            <a:r>
              <a:t> two positions.</a:t>
            </a:r>
            <a:endParaRPr sz="2400"/>
          </a:p>
          <a:p>
            <a:pPr>
              <a:defRPr i="1">
                <a:solidFill>
                  <a:srgbClr val="FF0000"/>
                </a:solidFill>
              </a:defRPr>
            </a:pPr>
            <a:r>
              <a:t>- The third interaction can be less restrictive, and can include non standard</a:t>
            </a:r>
            <a:endParaRPr sz="2400"/>
          </a:p>
          <a:p>
            <a:pPr>
              <a:defRPr i="1">
                <a:solidFill>
                  <a:srgbClr val="FF0000"/>
                </a:solidFill>
              </a:defRPr>
            </a:pPr>
            <a:r>
              <a:t> base-pairing.</a:t>
            </a:r>
            <a:endParaRPr sz="2400"/>
          </a:p>
          <a:p>
            <a:pPr>
              <a:defRPr i="1">
                <a:solidFill>
                  <a:srgbClr val="FF0000"/>
                </a:solidFill>
              </a:defRPr>
            </a:pPr>
          </a:p>
          <a:p>
            <a:pPr>
              <a:defRPr>
                <a:solidFill>
                  <a:srgbClr val="FF0000"/>
                </a:solidFill>
              </a:defRPr>
            </a:pPr>
            <a:r>
              <a:t>This hypothesis accounts for the degeneracy</a:t>
            </a:r>
            <a:endParaRPr sz="2400"/>
          </a:p>
          <a:p>
            <a:pPr>
              <a:defRPr>
                <a:solidFill>
                  <a:srgbClr val="FF0000"/>
                </a:solidFill>
              </a:defRPr>
            </a:pPr>
            <a:r>
              <a:t>In the Genetic Code.</a:t>
            </a:r>
            <a:endParaRPr sz="2400"/>
          </a:p>
        </p:txBody>
      </p:sp>
      <p:sp>
        <p:nvSpPr>
          <p:cNvPr id="531" name="Text Box 32"/>
          <p:cNvSpPr txBox="1"/>
          <p:nvPr/>
        </p:nvSpPr>
        <p:spPr>
          <a:xfrm>
            <a:off x="731519" y="304800"/>
            <a:ext cx="6922851"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The wobble hypothesis (Crick, 1966)</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3" name="Picture 2" descr="Picture 2"/>
          <p:cNvPicPr>
            <a:picLocks noChangeAspect="1"/>
          </p:cNvPicPr>
          <p:nvPr/>
        </p:nvPicPr>
        <p:blipFill>
          <a:blip r:embed="rId2">
            <a:extLst/>
          </a:blip>
          <a:stretch>
            <a:fillRect/>
          </a:stretch>
        </p:blipFill>
        <p:spPr>
          <a:xfrm>
            <a:off x="762000" y="1371600"/>
            <a:ext cx="3208339" cy="4559300"/>
          </a:xfrm>
          <a:prstGeom prst="rect">
            <a:avLst/>
          </a:prstGeom>
          <a:ln w="12700">
            <a:miter lim="400000"/>
          </a:ln>
        </p:spPr>
      </p:pic>
      <p:pic>
        <p:nvPicPr>
          <p:cNvPr id="534" name="Picture 3" descr="Picture 3"/>
          <p:cNvPicPr>
            <a:picLocks noChangeAspect="1"/>
          </p:cNvPicPr>
          <p:nvPr/>
        </p:nvPicPr>
        <p:blipFill>
          <a:blip r:embed="rId3">
            <a:extLst/>
          </a:blip>
          <a:stretch>
            <a:fillRect/>
          </a:stretch>
        </p:blipFill>
        <p:spPr>
          <a:xfrm>
            <a:off x="5257800" y="1447800"/>
            <a:ext cx="3686175" cy="4505325"/>
          </a:xfrm>
          <a:prstGeom prst="rect">
            <a:avLst/>
          </a:prstGeom>
          <a:ln w="12700">
            <a:miter lim="400000"/>
          </a:ln>
        </p:spPr>
      </p:pic>
      <p:sp>
        <p:nvSpPr>
          <p:cNvPr id="535" name="AutoShape 4"/>
          <p:cNvSpPr/>
          <p:nvPr/>
        </p:nvSpPr>
        <p:spPr>
          <a:xfrm>
            <a:off x="609600" y="1143000"/>
            <a:ext cx="3810000" cy="5105400"/>
          </a:xfrm>
          <a:prstGeom prst="roundRect">
            <a:avLst>
              <a:gd name="adj" fmla="val 16667"/>
            </a:avLst>
          </a:prstGeom>
          <a:ln w="19050">
            <a:solidFill>
              <a:srgbClr val="292934"/>
            </a:solidFill>
          </a:ln>
        </p:spPr>
        <p:txBody>
          <a:bodyPr lIns="45719" rIns="45719" anchor="ctr"/>
          <a:lstStyle/>
          <a:p>
            <a:pPr/>
          </a:p>
        </p:txBody>
      </p:sp>
      <p:sp>
        <p:nvSpPr>
          <p:cNvPr id="536" name="AutoShape 5"/>
          <p:cNvSpPr/>
          <p:nvPr/>
        </p:nvSpPr>
        <p:spPr>
          <a:xfrm>
            <a:off x="5029200" y="1143000"/>
            <a:ext cx="3810000" cy="5105400"/>
          </a:xfrm>
          <a:prstGeom prst="roundRect">
            <a:avLst>
              <a:gd name="adj" fmla="val 16667"/>
            </a:avLst>
          </a:prstGeom>
          <a:ln w="19050">
            <a:solidFill>
              <a:srgbClr val="292934"/>
            </a:solidFill>
          </a:ln>
        </p:spPr>
        <p:txBody>
          <a:bodyPr lIns="45719" rIns="45719" anchor="ctr"/>
          <a:lstStyle/>
          <a:p>
            <a:pPr/>
          </a:p>
        </p:txBody>
      </p:sp>
      <p:sp>
        <p:nvSpPr>
          <p:cNvPr id="537" name="Text Box 6"/>
          <p:cNvSpPr txBox="1"/>
          <p:nvPr/>
        </p:nvSpPr>
        <p:spPr>
          <a:xfrm>
            <a:off x="2865120" y="152400"/>
            <a:ext cx="3444513" cy="6054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000000"/>
                </a:solidFill>
                <a:latin typeface="Times New Roman"/>
                <a:ea typeface="Times New Roman"/>
                <a:cs typeface="Times New Roman"/>
                <a:sym typeface="Times New Roman"/>
              </a:defRPr>
            </a:lvl1pPr>
          </a:lstStyle>
          <a:p>
            <a:pPr/>
            <a:r>
              <a:t>Wobble base pairs</a:t>
            </a:r>
          </a:p>
        </p:txBody>
      </p:sp>
      <p:sp>
        <p:nvSpPr>
          <p:cNvPr id="538" name="Text Box 7"/>
          <p:cNvSpPr txBox="1"/>
          <p:nvPr/>
        </p:nvSpPr>
        <p:spPr>
          <a:xfrm>
            <a:off x="1630045" y="6324600"/>
            <a:ext cx="1128971"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2400">
                <a:solidFill>
                  <a:srgbClr val="FF0000"/>
                </a:solidFill>
                <a:latin typeface="Times New Roman"/>
                <a:ea typeface="Times New Roman"/>
                <a:cs typeface="Times New Roman"/>
                <a:sym typeface="Times New Roman"/>
              </a:defRPr>
            </a:lvl1pPr>
          </a:lstStyle>
          <a:p>
            <a:pPr/>
            <a:r>
              <a:t>Inosine </a:t>
            </a:r>
          </a:p>
        </p:txBody>
      </p:sp>
      <p:sp>
        <p:nvSpPr>
          <p:cNvPr id="539" name="Text Box 8"/>
          <p:cNvSpPr txBox="1"/>
          <p:nvPr/>
        </p:nvSpPr>
        <p:spPr>
          <a:xfrm>
            <a:off x="6370320" y="6324600"/>
            <a:ext cx="97612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i="1" sz="2400">
                <a:solidFill>
                  <a:srgbClr val="FF0000"/>
                </a:solidFill>
                <a:latin typeface="Times New Roman"/>
                <a:ea typeface="Times New Roman"/>
                <a:cs typeface="Times New Roman"/>
                <a:sym typeface="Times New Roman"/>
              </a:defRPr>
            </a:lvl1pPr>
          </a:lstStyle>
          <a:p>
            <a:pPr/>
            <a:r>
              <a:t>Uracil </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1"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Summary (1)</a:t>
            </a:r>
          </a:p>
        </p:txBody>
      </p:sp>
      <p:sp>
        <p:nvSpPr>
          <p:cNvPr id="542" name="Rectangle 3"/>
          <p:cNvSpPr txBox="1"/>
          <p:nvPr>
            <p:ph type="body" idx="1"/>
          </p:nvPr>
        </p:nvSpPr>
        <p:spPr>
          <a:xfrm>
            <a:off x="914400" y="1752600"/>
            <a:ext cx="7345361" cy="3932238"/>
          </a:xfrm>
          <a:prstGeom prst="rect">
            <a:avLst/>
          </a:prstGeom>
        </p:spPr>
        <p:txBody>
          <a:bodyPr/>
          <a:lstStyle/>
          <a:p>
            <a:pPr>
              <a:lnSpc>
                <a:spcPct val="90000"/>
              </a:lnSpc>
              <a:spcBef>
                <a:spcPts val="400"/>
              </a:spcBef>
              <a:defRPr sz="2000">
                <a:latin typeface="Times New Roman"/>
                <a:ea typeface="Times New Roman"/>
                <a:cs typeface="Times New Roman"/>
                <a:sym typeface="Times New Roman"/>
              </a:defRPr>
            </a:pPr>
            <a:r>
              <a:t>Nucleotides have three parts: sugar (ribose in RNA, deoxyribose in DNA), base (purine,A, G, and pyrimidine, C, T or U), and phosphate group. </a:t>
            </a:r>
          </a:p>
          <a:p>
            <a:pPr>
              <a:lnSpc>
                <a:spcPct val="90000"/>
              </a:lnSpc>
              <a:spcBef>
                <a:spcPts val="400"/>
              </a:spcBef>
              <a:defRPr sz="2000">
                <a:latin typeface="Times New Roman"/>
                <a:ea typeface="Times New Roman"/>
                <a:cs typeface="Times New Roman"/>
                <a:sym typeface="Times New Roman"/>
              </a:defRPr>
            </a:pPr>
            <a:r>
              <a:t>Nucleotide can polymerise to form polynucleotides, or </a:t>
            </a:r>
            <a:r>
              <a:t>“</a:t>
            </a:r>
            <a:r>
              <a:t>strands</a:t>
            </a:r>
            <a:r>
              <a:t>”</a:t>
            </a:r>
            <a:r>
              <a:t>.</a:t>
            </a:r>
          </a:p>
          <a:p>
            <a:pPr>
              <a:lnSpc>
                <a:spcPct val="90000"/>
              </a:lnSpc>
              <a:spcBef>
                <a:spcPts val="400"/>
              </a:spcBef>
              <a:defRPr sz="2000">
                <a:latin typeface="Times New Roman"/>
                <a:ea typeface="Times New Roman"/>
                <a:cs typeface="Times New Roman"/>
                <a:sym typeface="Times New Roman"/>
              </a:defRPr>
            </a:pPr>
            <a:r>
              <a:t>DNA (deoxyribo nucleic acid) is a double stranded helix, where the two strands run in opposite directions and are maintained together by hydrogen bonds. Base pairs include one purine and one pyrimidine (A-T and G-C).</a:t>
            </a:r>
          </a:p>
          <a:p>
            <a:pPr>
              <a:lnSpc>
                <a:spcPct val="90000"/>
              </a:lnSpc>
              <a:spcBef>
                <a:spcPts val="400"/>
              </a:spcBef>
              <a:defRPr sz="2000">
                <a:latin typeface="Times New Roman"/>
                <a:ea typeface="Times New Roman"/>
                <a:cs typeface="Times New Roman"/>
                <a:sym typeface="Times New Roman"/>
              </a:defRPr>
            </a:pPr>
            <a:r>
              <a:t>There are three main forms of DNA helices: A, B and Z.</a:t>
            </a:r>
          </a:p>
          <a:p>
            <a:pPr>
              <a:lnSpc>
                <a:spcPct val="90000"/>
              </a:lnSpc>
              <a:spcBef>
                <a:spcPts val="400"/>
              </a:spcBef>
              <a:defRPr sz="2000">
                <a:latin typeface="Times New Roman"/>
                <a:ea typeface="Times New Roman"/>
                <a:cs typeface="Times New Roman"/>
                <a:sym typeface="Times New Roman"/>
              </a:defRPr>
            </a:pPr>
            <a:r>
              <a:t> DNA molecules have topological constraints, such as supercoiling.</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4" name="Rectangle 4"/>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Summary (2)</a:t>
            </a:r>
          </a:p>
        </p:txBody>
      </p:sp>
      <p:sp>
        <p:nvSpPr>
          <p:cNvPr id="545" name="Rectangle 3"/>
          <p:cNvSpPr txBox="1"/>
          <p:nvPr>
            <p:ph type="body" idx="1"/>
          </p:nvPr>
        </p:nvSpPr>
        <p:spPr>
          <a:xfrm>
            <a:off x="457200" y="1828800"/>
            <a:ext cx="8229600" cy="4525963"/>
          </a:xfrm>
          <a:prstGeom prst="rect">
            <a:avLst/>
          </a:prstGeom>
        </p:spPr>
        <p:txBody>
          <a:bodyPr/>
          <a:lstStyle/>
          <a:p>
            <a:pPr>
              <a:lnSpc>
                <a:spcPct val="80000"/>
              </a:lnSpc>
              <a:spcBef>
                <a:spcPts val="400"/>
              </a:spcBef>
              <a:defRPr sz="2000">
                <a:solidFill>
                  <a:srgbClr val="000000"/>
                </a:solidFill>
                <a:latin typeface="Times New Roman"/>
                <a:ea typeface="Times New Roman"/>
                <a:cs typeface="Times New Roman"/>
                <a:sym typeface="Times New Roman"/>
              </a:defRPr>
            </a:pPr>
            <a:r>
              <a:t>Only one DNA strand is used for RNA synthesis: the </a:t>
            </a:r>
            <a:r>
              <a:t>“</a:t>
            </a:r>
            <a:r>
              <a:t>template</a:t>
            </a:r>
            <a:r>
              <a:t>”</a:t>
            </a:r>
            <a:r>
              <a:t> strand, which is complementary to the coding strand. The sequence of the mRNA is the sequence of the coding strand, where T are replace by U.</a:t>
            </a:r>
          </a:p>
          <a:p>
            <a:pPr>
              <a:lnSpc>
                <a:spcPct val="80000"/>
              </a:lnSpc>
              <a:defRPr sz="2000">
                <a:solidFill>
                  <a:srgbClr val="000000"/>
                </a:solidFill>
                <a:latin typeface="Times New Roman"/>
                <a:ea typeface="Times New Roman"/>
                <a:cs typeface="Times New Roman"/>
                <a:sym typeface="Times New Roman"/>
              </a:defRPr>
            </a:pPr>
          </a:p>
          <a:p>
            <a:pPr>
              <a:lnSpc>
                <a:spcPct val="80000"/>
              </a:lnSpc>
              <a:spcBef>
                <a:spcPts val="400"/>
              </a:spcBef>
              <a:defRPr sz="2000">
                <a:solidFill>
                  <a:srgbClr val="000000"/>
                </a:solidFill>
                <a:latin typeface="Times New Roman"/>
                <a:ea typeface="Times New Roman"/>
                <a:cs typeface="Times New Roman"/>
                <a:sym typeface="Times New Roman"/>
              </a:defRPr>
            </a:pPr>
            <a:r>
              <a:t>Three types of RNA are involved in protein synthesis: messenger RNA (mRNA, carries the information), transfer RNA (tRNA, brings the correct amino acid during synthesis), and ribosomal RNA (rRNA, major consituent of the ribosome, where protein synthesis occurs.</a:t>
            </a:r>
          </a:p>
          <a:p>
            <a:pPr>
              <a:lnSpc>
                <a:spcPct val="80000"/>
              </a:lnSpc>
              <a:defRPr sz="2000">
                <a:solidFill>
                  <a:srgbClr val="000000"/>
                </a:solidFill>
                <a:latin typeface="Times New Roman"/>
                <a:ea typeface="Times New Roman"/>
                <a:cs typeface="Times New Roman"/>
                <a:sym typeface="Times New Roman"/>
              </a:defRPr>
            </a:pPr>
          </a:p>
          <a:p>
            <a:pPr>
              <a:lnSpc>
                <a:spcPct val="80000"/>
              </a:lnSpc>
              <a:spcBef>
                <a:spcPts val="400"/>
              </a:spcBef>
              <a:defRPr sz="2000">
                <a:solidFill>
                  <a:srgbClr val="000000"/>
                </a:solidFill>
                <a:latin typeface="Times New Roman"/>
                <a:ea typeface="Times New Roman"/>
                <a:cs typeface="Times New Roman"/>
                <a:sym typeface="Times New Roman"/>
              </a:defRPr>
            </a:pPr>
            <a:r>
              <a:t>The message carried by the mRNA is read as a collection of </a:t>
            </a:r>
            <a:r>
              <a:t>“</a:t>
            </a:r>
            <a:r>
              <a:t>words</a:t>
            </a:r>
            <a:r>
              <a:t>”</a:t>
            </a:r>
            <a:r>
              <a:t> of 3 letters, or codons. There are 64 codons, that code for 20 amino acids. AUG is the initiation codon, which codes for Methionine. UAA, UAG and UGA are stop codons. There is redundancy in the genetic code, related to the third base in the codon.</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Rectangle 2"/>
          <p:cNvSpPr txBox="1"/>
          <p:nvPr>
            <p:ph type="title"/>
          </p:nvPr>
        </p:nvSpPr>
        <p:spPr>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Summary (3)</a:t>
            </a:r>
          </a:p>
        </p:txBody>
      </p:sp>
      <p:sp>
        <p:nvSpPr>
          <p:cNvPr id="548" name="Rectangle 3"/>
          <p:cNvSpPr txBox="1"/>
          <p:nvPr>
            <p:ph type="body" idx="1"/>
          </p:nvPr>
        </p:nvSpPr>
        <p:spPr>
          <a:prstGeom prst="rect">
            <a:avLst/>
          </a:prstGeom>
        </p:spPr>
        <p:txBody>
          <a:bodyPr/>
          <a:lstStyle/>
          <a:p>
            <a:pPr>
              <a:lnSpc>
                <a:spcPct val="80000"/>
              </a:lnSpc>
              <a:spcBef>
                <a:spcPts val="400"/>
              </a:spcBef>
              <a:defRPr sz="2000">
                <a:solidFill>
                  <a:srgbClr val="000000"/>
                </a:solidFill>
                <a:latin typeface="Times New Roman"/>
                <a:ea typeface="Times New Roman"/>
                <a:cs typeface="Times New Roman"/>
                <a:sym typeface="Times New Roman"/>
              </a:defRPr>
            </a:pPr>
            <a:r>
              <a:t>RNA bases can be free, involved in base pairs, or base triplets.</a:t>
            </a:r>
          </a:p>
          <a:p>
            <a:pPr>
              <a:lnSpc>
                <a:spcPct val="80000"/>
              </a:lnSpc>
              <a:defRPr sz="2000">
                <a:solidFill>
                  <a:srgbClr val="000000"/>
                </a:solidFill>
                <a:latin typeface="Times New Roman"/>
                <a:ea typeface="Times New Roman"/>
                <a:cs typeface="Times New Roman"/>
                <a:sym typeface="Times New Roman"/>
              </a:defRPr>
            </a:pPr>
          </a:p>
          <a:p>
            <a:pPr>
              <a:lnSpc>
                <a:spcPct val="80000"/>
              </a:lnSpc>
              <a:spcBef>
                <a:spcPts val="400"/>
              </a:spcBef>
              <a:defRPr sz="2000">
                <a:solidFill>
                  <a:srgbClr val="000000"/>
                </a:solidFill>
                <a:latin typeface="Times New Roman"/>
                <a:ea typeface="Times New Roman"/>
                <a:cs typeface="Times New Roman"/>
                <a:sym typeface="Times New Roman"/>
              </a:defRPr>
            </a:pPr>
            <a:r>
              <a:t>RNA contains single stranded regions, hairpin loops, bulges, and internal loops (secondary structures)</a:t>
            </a:r>
          </a:p>
          <a:p>
            <a:pPr>
              <a:lnSpc>
                <a:spcPct val="80000"/>
              </a:lnSpc>
              <a:defRPr sz="2000">
                <a:solidFill>
                  <a:srgbClr val="000000"/>
                </a:solidFill>
                <a:latin typeface="Times New Roman"/>
                <a:ea typeface="Times New Roman"/>
                <a:cs typeface="Times New Roman"/>
                <a:sym typeface="Times New Roman"/>
              </a:defRPr>
            </a:pPr>
          </a:p>
          <a:p>
            <a:pPr>
              <a:lnSpc>
                <a:spcPct val="80000"/>
              </a:lnSpc>
              <a:spcBef>
                <a:spcPts val="400"/>
              </a:spcBef>
              <a:defRPr sz="2000">
                <a:solidFill>
                  <a:srgbClr val="000000"/>
                </a:solidFill>
                <a:latin typeface="Times New Roman"/>
                <a:ea typeface="Times New Roman"/>
                <a:cs typeface="Times New Roman"/>
                <a:sym typeface="Times New Roman"/>
              </a:defRPr>
            </a:pPr>
            <a:r>
              <a:t>RNA secondary structures can interact to form pseudoknots, kissing hairpins,  or hairpin-bulge complexes.</a:t>
            </a:r>
          </a:p>
          <a:p>
            <a:pPr>
              <a:lnSpc>
                <a:spcPct val="80000"/>
              </a:lnSpc>
              <a:defRPr sz="2000">
                <a:solidFill>
                  <a:srgbClr val="000000"/>
                </a:solidFill>
                <a:latin typeface="Times New Roman"/>
                <a:ea typeface="Times New Roman"/>
                <a:cs typeface="Times New Roman"/>
                <a:sym typeface="Times New Roman"/>
              </a:defRPr>
            </a:pPr>
          </a:p>
          <a:p>
            <a:pPr>
              <a:lnSpc>
                <a:spcPct val="80000"/>
              </a:lnSpc>
              <a:spcBef>
                <a:spcPts val="400"/>
              </a:spcBef>
              <a:defRPr sz="2000">
                <a:solidFill>
                  <a:srgbClr val="000000"/>
                </a:solidFill>
                <a:latin typeface="Times New Roman"/>
                <a:ea typeface="Times New Roman"/>
                <a:cs typeface="Times New Roman"/>
                <a:sym typeface="Times New Roman"/>
              </a:defRPr>
            </a:pPr>
            <a:r>
              <a:t>The wobble hypothesis is based on the presence in some tRNA of Inosine at the 5</a:t>
            </a:r>
            <a:r>
              <a:t>’</a:t>
            </a:r>
            <a:r>
              <a:t> end of the anticodon. It is one possible explanation of the degeneracy of the genetic code.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ectangle 3"/>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Nucleotides</a:t>
            </a:r>
          </a:p>
        </p:txBody>
      </p:sp>
      <p:sp>
        <p:nvSpPr>
          <p:cNvPr id="143" name="Text Box 17"/>
          <p:cNvSpPr txBox="1"/>
          <p:nvPr/>
        </p:nvSpPr>
        <p:spPr>
          <a:xfrm>
            <a:off x="502919" y="1676400"/>
            <a:ext cx="7095045" cy="7642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0000"/>
                </a:solidFill>
                <a:latin typeface="Times New Roman"/>
                <a:ea typeface="Times New Roman"/>
                <a:cs typeface="Times New Roman"/>
                <a:sym typeface="Times New Roman"/>
              </a:defRPr>
            </a:pPr>
            <a:r>
              <a:t>These </a:t>
            </a:r>
            <a:r>
              <a:t>“</a:t>
            </a:r>
            <a:r>
              <a:t>bases</a:t>
            </a:r>
            <a:r>
              <a:t>”</a:t>
            </a:r>
            <a:r>
              <a:t> are attached to sugar rings: ribose (RNA), </a:t>
            </a:r>
          </a:p>
          <a:p>
            <a:pPr>
              <a:defRPr sz="2400">
                <a:solidFill>
                  <a:srgbClr val="000000"/>
                </a:solidFill>
                <a:latin typeface="Times New Roman"/>
                <a:ea typeface="Times New Roman"/>
                <a:cs typeface="Times New Roman"/>
                <a:sym typeface="Times New Roman"/>
              </a:defRPr>
            </a:pPr>
            <a:r>
              <a:t>deoxyribose (DNA):</a:t>
            </a:r>
          </a:p>
        </p:txBody>
      </p:sp>
      <p:grpSp>
        <p:nvGrpSpPr>
          <p:cNvPr id="155" name="Group 18"/>
          <p:cNvGrpSpPr/>
          <p:nvPr/>
        </p:nvGrpSpPr>
        <p:grpSpPr>
          <a:xfrm>
            <a:off x="1676399" y="3048000"/>
            <a:ext cx="5475290" cy="2062163"/>
            <a:chOff x="0" y="0"/>
            <a:chExt cx="5475288" cy="2062162"/>
          </a:xfrm>
        </p:grpSpPr>
        <p:pic>
          <p:nvPicPr>
            <p:cNvPr id="144" name="Picture 6" descr="Picture 6"/>
            <p:cNvPicPr>
              <a:picLocks noChangeAspect="1"/>
            </p:cNvPicPr>
            <p:nvPr/>
          </p:nvPicPr>
          <p:blipFill>
            <a:blip r:embed="rId2">
              <a:extLst/>
            </a:blip>
            <a:srcRect l="0" t="20799" r="0" b="31821"/>
            <a:stretch>
              <a:fillRect/>
            </a:stretch>
          </p:blipFill>
          <p:spPr>
            <a:xfrm>
              <a:off x="-1" y="115887"/>
              <a:ext cx="5475290" cy="1946276"/>
            </a:xfrm>
            <a:prstGeom prst="rect">
              <a:avLst/>
            </a:prstGeom>
            <a:ln w="12700" cap="flat">
              <a:noFill/>
              <a:miter lim="400000"/>
            </a:ln>
            <a:effectLst/>
          </p:spPr>
        </p:pic>
        <p:sp>
          <p:nvSpPr>
            <p:cNvPr id="145" name="Text Box 7"/>
            <p:cNvSpPr txBox="1"/>
            <p:nvPr/>
          </p:nvSpPr>
          <p:spPr>
            <a:xfrm>
              <a:off x="2163445" y="609600"/>
              <a:ext cx="23127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1</a:t>
              </a:r>
            </a:p>
          </p:txBody>
        </p:sp>
        <p:sp>
          <p:nvSpPr>
            <p:cNvPr id="146" name="Text Box 8"/>
            <p:cNvSpPr txBox="1"/>
            <p:nvPr/>
          </p:nvSpPr>
          <p:spPr>
            <a:xfrm>
              <a:off x="1798320" y="1030287"/>
              <a:ext cx="231277"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2</a:t>
              </a:r>
            </a:p>
          </p:txBody>
        </p:sp>
        <p:sp>
          <p:nvSpPr>
            <p:cNvPr id="147" name="Text Box 9"/>
            <p:cNvSpPr txBox="1"/>
            <p:nvPr/>
          </p:nvSpPr>
          <p:spPr>
            <a:xfrm>
              <a:off x="1264919" y="1030287"/>
              <a:ext cx="231278"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3</a:t>
              </a:r>
            </a:p>
          </p:txBody>
        </p:sp>
        <p:sp>
          <p:nvSpPr>
            <p:cNvPr id="148" name="Text Box 10"/>
            <p:cNvSpPr txBox="1"/>
            <p:nvPr/>
          </p:nvSpPr>
          <p:spPr>
            <a:xfrm>
              <a:off x="639444" y="685800"/>
              <a:ext cx="2312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4</a:t>
              </a:r>
            </a:p>
          </p:txBody>
        </p:sp>
        <p:sp>
          <p:nvSpPr>
            <p:cNvPr id="149" name="Text Box 11"/>
            <p:cNvSpPr txBox="1"/>
            <p:nvPr/>
          </p:nvSpPr>
          <p:spPr>
            <a:xfrm>
              <a:off x="944244" y="0"/>
              <a:ext cx="23127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5</a:t>
              </a:r>
            </a:p>
          </p:txBody>
        </p:sp>
        <p:sp>
          <p:nvSpPr>
            <p:cNvPr id="150" name="Text Box 12"/>
            <p:cNvSpPr txBox="1"/>
            <p:nvPr/>
          </p:nvSpPr>
          <p:spPr>
            <a:xfrm>
              <a:off x="5151120" y="649287"/>
              <a:ext cx="231277"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1</a:t>
              </a:r>
            </a:p>
          </p:txBody>
        </p:sp>
        <p:sp>
          <p:nvSpPr>
            <p:cNvPr id="151" name="Text Box 13"/>
            <p:cNvSpPr txBox="1"/>
            <p:nvPr/>
          </p:nvSpPr>
          <p:spPr>
            <a:xfrm>
              <a:off x="4785995" y="1069975"/>
              <a:ext cx="23127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2</a:t>
              </a:r>
            </a:p>
          </p:txBody>
        </p:sp>
        <p:sp>
          <p:nvSpPr>
            <p:cNvPr id="152" name="Text Box 14"/>
            <p:cNvSpPr txBox="1"/>
            <p:nvPr/>
          </p:nvSpPr>
          <p:spPr>
            <a:xfrm>
              <a:off x="4252595" y="1069975"/>
              <a:ext cx="23127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3</a:t>
              </a:r>
            </a:p>
          </p:txBody>
        </p:sp>
        <p:sp>
          <p:nvSpPr>
            <p:cNvPr id="153" name="Text Box 15"/>
            <p:cNvSpPr txBox="1"/>
            <p:nvPr/>
          </p:nvSpPr>
          <p:spPr>
            <a:xfrm>
              <a:off x="3627120" y="725487"/>
              <a:ext cx="231277"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4</a:t>
              </a:r>
            </a:p>
          </p:txBody>
        </p:sp>
        <p:sp>
          <p:nvSpPr>
            <p:cNvPr id="154" name="Text Box 16"/>
            <p:cNvSpPr txBox="1"/>
            <p:nvPr/>
          </p:nvSpPr>
          <p:spPr>
            <a:xfrm>
              <a:off x="3931920" y="39687"/>
              <a:ext cx="231277"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a:solidFill>
                    <a:srgbClr val="FF0000"/>
                  </a:solidFill>
                </a:defRPr>
              </a:lvl1pPr>
            </a:lstStyle>
            <a:p>
              <a:pPr/>
              <a:r>
                <a:t>5</a:t>
              </a:r>
            </a:p>
          </p:txBody>
        </p:sp>
      </p:grpSp>
      <p:sp>
        <p:nvSpPr>
          <p:cNvPr id="156" name="Text Box 20"/>
          <p:cNvSpPr txBox="1"/>
          <p:nvPr/>
        </p:nvSpPr>
        <p:spPr>
          <a:xfrm>
            <a:off x="2636520" y="5257800"/>
            <a:ext cx="72676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0000"/>
                </a:solidFill>
              </a:defRPr>
            </a:lvl1pPr>
          </a:lstStyle>
          <a:p>
            <a:pPr/>
            <a:r>
              <a:t>ribose</a:t>
            </a:r>
          </a:p>
        </p:txBody>
      </p:sp>
      <p:sp>
        <p:nvSpPr>
          <p:cNvPr id="157" name="Text Box 21"/>
          <p:cNvSpPr txBox="1"/>
          <p:nvPr/>
        </p:nvSpPr>
        <p:spPr>
          <a:xfrm>
            <a:off x="5303520" y="5257800"/>
            <a:ext cx="154003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0000"/>
                </a:solidFill>
              </a:defRPr>
            </a:lvl1pPr>
          </a:lstStyle>
          <a:p>
            <a:pPr/>
            <a:r>
              <a:t>2-deoxyribose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Picture 4" descr="Picture 4"/>
          <p:cNvPicPr>
            <a:picLocks noChangeAspect="1"/>
          </p:cNvPicPr>
          <p:nvPr/>
        </p:nvPicPr>
        <p:blipFill>
          <a:blip r:embed="rId2">
            <a:extLst/>
          </a:blip>
          <a:stretch>
            <a:fillRect/>
          </a:stretch>
        </p:blipFill>
        <p:spPr>
          <a:xfrm>
            <a:off x="2133600" y="533400"/>
            <a:ext cx="4870450" cy="62357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Rectangle 2"/>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Base conformation</a:t>
            </a:r>
          </a:p>
        </p:txBody>
      </p:sp>
      <p:sp>
        <p:nvSpPr>
          <p:cNvPr id="162" name="Text Box 3"/>
          <p:cNvSpPr txBox="1"/>
          <p:nvPr/>
        </p:nvSpPr>
        <p:spPr>
          <a:xfrm>
            <a:off x="426720" y="1676400"/>
            <a:ext cx="6655703" cy="11071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0000"/>
                </a:solidFill>
                <a:latin typeface="Times New Roman"/>
                <a:ea typeface="Times New Roman"/>
                <a:cs typeface="Times New Roman"/>
                <a:sym typeface="Times New Roman"/>
              </a:defRPr>
            </a:pPr>
            <a:r>
              <a:t>The base can exist in 2 distinct orientations about the </a:t>
            </a:r>
          </a:p>
          <a:p>
            <a:pPr>
              <a:defRPr sz="2400">
                <a:solidFill>
                  <a:srgbClr val="000000"/>
                </a:solidFill>
                <a:latin typeface="Times New Roman"/>
                <a:ea typeface="Times New Roman"/>
                <a:cs typeface="Times New Roman"/>
                <a:sym typeface="Times New Roman"/>
              </a:defRPr>
            </a:pPr>
            <a:r>
              <a:t>N-glycosidic bond. </a:t>
            </a:r>
          </a:p>
          <a:p>
            <a:pPr>
              <a:defRPr sz="2400">
                <a:solidFill>
                  <a:srgbClr val="000000"/>
                </a:solidFill>
                <a:latin typeface="Times New Roman"/>
                <a:ea typeface="Times New Roman"/>
                <a:cs typeface="Times New Roman"/>
                <a:sym typeface="Times New Roman"/>
              </a:defRPr>
            </a:pPr>
            <a:r>
              <a:t>These conformations are identified as, </a:t>
            </a:r>
            <a:r>
              <a:rPr b="1" i="1"/>
              <a:t>syn</a:t>
            </a:r>
            <a:r>
              <a:rPr b="1"/>
              <a:t> and </a:t>
            </a:r>
            <a:r>
              <a:rPr b="1" i="1"/>
              <a:t>anti</a:t>
            </a:r>
            <a:r>
              <a:rPr b="1"/>
              <a:t>.</a:t>
            </a:r>
            <a:r>
              <a:t> </a:t>
            </a:r>
          </a:p>
        </p:txBody>
      </p:sp>
      <p:pic>
        <p:nvPicPr>
          <p:cNvPr id="163" name="Picture 18" descr="Picture 18"/>
          <p:cNvPicPr>
            <a:picLocks noChangeAspect="1"/>
          </p:cNvPicPr>
          <p:nvPr/>
        </p:nvPicPr>
        <p:blipFill>
          <a:blip r:embed="rId2">
            <a:extLst/>
          </a:blip>
          <a:stretch>
            <a:fillRect/>
          </a:stretch>
        </p:blipFill>
        <p:spPr>
          <a:xfrm>
            <a:off x="1447800" y="3048000"/>
            <a:ext cx="1933575" cy="2371725"/>
          </a:xfrm>
          <a:prstGeom prst="rect">
            <a:avLst/>
          </a:prstGeom>
          <a:ln w="12700">
            <a:miter lim="400000"/>
          </a:ln>
        </p:spPr>
      </p:pic>
      <p:pic>
        <p:nvPicPr>
          <p:cNvPr id="164" name="Picture 19" descr="Picture 19"/>
          <p:cNvPicPr>
            <a:picLocks noChangeAspect="1"/>
          </p:cNvPicPr>
          <p:nvPr/>
        </p:nvPicPr>
        <p:blipFill>
          <a:blip r:embed="rId3">
            <a:extLst/>
          </a:blip>
          <a:stretch>
            <a:fillRect/>
          </a:stretch>
        </p:blipFill>
        <p:spPr>
          <a:xfrm>
            <a:off x="3962400" y="3048000"/>
            <a:ext cx="1695450" cy="2362200"/>
          </a:xfrm>
          <a:prstGeom prst="rect">
            <a:avLst/>
          </a:prstGeom>
          <a:ln w="12700">
            <a:miter lim="400000"/>
          </a:ln>
        </p:spPr>
      </p:pic>
      <p:sp>
        <p:nvSpPr>
          <p:cNvPr id="165" name="Text Box 20"/>
          <p:cNvSpPr txBox="1"/>
          <p:nvPr/>
        </p:nvSpPr>
        <p:spPr>
          <a:xfrm>
            <a:off x="487044" y="5603875"/>
            <a:ext cx="4641018"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FF0000"/>
                </a:solidFill>
                <a:latin typeface="Times New Roman"/>
                <a:ea typeface="Times New Roman"/>
                <a:cs typeface="Times New Roman"/>
                <a:sym typeface="Times New Roman"/>
              </a:defRPr>
            </a:pPr>
            <a:r>
              <a:t>The </a:t>
            </a:r>
            <a:r>
              <a:rPr i="1"/>
              <a:t>anti </a:t>
            </a:r>
            <a:r>
              <a:t>conformation predominates.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2"/>
          <p:cNvSpPr txBox="1"/>
          <p:nvPr>
            <p:ph type="title"/>
          </p:nvPr>
        </p:nvSpPr>
        <p:spPr>
          <a:xfrm>
            <a:off x="457200" y="0"/>
            <a:ext cx="8229600" cy="1143000"/>
          </a:xfrm>
          <a:prstGeom prst="rect">
            <a:avLst/>
          </a:prstGeom>
        </p:spPr>
        <p:txBody>
          <a:bodyPr/>
          <a:lstStyle>
            <a:lvl1pPr>
              <a:defRPr sz="3600">
                <a:solidFill>
                  <a:srgbClr val="000000"/>
                </a:solidFill>
                <a:latin typeface="Times New Roman"/>
                <a:ea typeface="Times New Roman"/>
                <a:cs typeface="Times New Roman"/>
                <a:sym typeface="Times New Roman"/>
              </a:defRPr>
            </a:lvl1pPr>
          </a:lstStyle>
          <a:p>
            <a:pPr/>
            <a:r>
              <a:t>Sugar conformation</a:t>
            </a:r>
          </a:p>
        </p:txBody>
      </p:sp>
      <p:pic>
        <p:nvPicPr>
          <p:cNvPr id="168" name="Picture 7" descr="Picture 7"/>
          <p:cNvPicPr>
            <a:picLocks noChangeAspect="1"/>
          </p:cNvPicPr>
          <p:nvPr/>
        </p:nvPicPr>
        <p:blipFill>
          <a:blip r:embed="rId2">
            <a:extLst/>
          </a:blip>
          <a:stretch>
            <a:fillRect/>
          </a:stretch>
        </p:blipFill>
        <p:spPr>
          <a:xfrm>
            <a:off x="685800" y="1981200"/>
            <a:ext cx="3739213" cy="4383088"/>
          </a:xfrm>
          <a:prstGeom prst="rect">
            <a:avLst/>
          </a:prstGeom>
          <a:ln w="12700">
            <a:miter lim="400000"/>
          </a:ln>
        </p:spPr>
      </p:pic>
      <p:sp>
        <p:nvSpPr>
          <p:cNvPr id="169" name="Text Box 8"/>
          <p:cNvSpPr txBox="1"/>
          <p:nvPr/>
        </p:nvSpPr>
        <p:spPr>
          <a:xfrm>
            <a:off x="4846320" y="1905000"/>
            <a:ext cx="4268947" cy="31645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400">
                <a:solidFill>
                  <a:srgbClr val="000000"/>
                </a:solidFill>
                <a:latin typeface="Times New Roman"/>
                <a:ea typeface="Times New Roman"/>
                <a:cs typeface="Times New Roman"/>
                <a:sym typeface="Times New Roman"/>
              </a:defRPr>
            </a:pPr>
            <a:r>
              <a:t>The ribose is a flexible ring</a:t>
            </a:r>
          </a:p>
          <a:p>
            <a:pPr>
              <a:defRPr sz="2400">
                <a:solidFill>
                  <a:srgbClr val="000000"/>
                </a:solidFill>
                <a:latin typeface="Times New Roman"/>
                <a:ea typeface="Times New Roman"/>
                <a:cs typeface="Times New Roman"/>
                <a:sym typeface="Times New Roman"/>
              </a:defRPr>
            </a:pPr>
            <a:r>
              <a:t>that has two preferred</a:t>
            </a:r>
          </a:p>
          <a:p>
            <a:pPr>
              <a:defRPr sz="2400">
                <a:solidFill>
                  <a:srgbClr val="000000"/>
                </a:solidFill>
                <a:latin typeface="Times New Roman"/>
                <a:ea typeface="Times New Roman"/>
                <a:cs typeface="Times New Roman"/>
                <a:sym typeface="Times New Roman"/>
              </a:defRPr>
            </a:pPr>
            <a:r>
              <a:t>conformations in polynucleotides:</a:t>
            </a:r>
          </a:p>
          <a:p>
            <a:pPr>
              <a:defRPr sz="2400">
                <a:solidFill>
                  <a:schemeClr val="accent2"/>
                </a:solidFill>
                <a:latin typeface="Times New Roman"/>
                <a:ea typeface="Times New Roman"/>
                <a:cs typeface="Times New Roman"/>
                <a:sym typeface="Times New Roman"/>
              </a:defRPr>
            </a:pPr>
          </a:p>
          <a:p>
            <a:pPr>
              <a:buSzPct val="100000"/>
              <a:buChar char="-"/>
              <a:defRPr sz="2400">
                <a:solidFill>
                  <a:srgbClr val="FF0000"/>
                </a:solidFill>
                <a:latin typeface="Times New Roman"/>
                <a:ea typeface="Times New Roman"/>
                <a:cs typeface="Times New Roman"/>
                <a:sym typeface="Times New Roman"/>
              </a:defRPr>
            </a:pPr>
            <a:r>
              <a:t>C3</a:t>
            </a:r>
            <a:r>
              <a:t>’</a:t>
            </a:r>
            <a:r>
              <a:t>-endo</a:t>
            </a:r>
            <a:r>
              <a:rPr>
                <a:solidFill>
                  <a:schemeClr val="accent2"/>
                </a:solidFill>
              </a:rPr>
              <a:t>, </a:t>
            </a:r>
            <a:r>
              <a:rPr>
                <a:solidFill>
                  <a:srgbClr val="000000"/>
                </a:solidFill>
              </a:rPr>
              <a:t>found mostly in RNA</a:t>
            </a:r>
          </a:p>
          <a:p>
            <a:pPr>
              <a:defRPr sz="2400">
                <a:solidFill>
                  <a:srgbClr val="000000"/>
                </a:solidFill>
                <a:latin typeface="Times New Roman"/>
                <a:ea typeface="Times New Roman"/>
                <a:cs typeface="Times New Roman"/>
                <a:sym typeface="Times New Roman"/>
              </a:defRPr>
            </a:pPr>
            <a:r>
              <a:t>  and in DNA </a:t>
            </a:r>
            <a:r>
              <a:t>“</a:t>
            </a:r>
            <a:r>
              <a:t>single strand</a:t>
            </a:r>
            <a:r>
              <a:t>”</a:t>
            </a:r>
          </a:p>
          <a:p>
            <a:pPr>
              <a:buSzPct val="100000"/>
              <a:buChar char="-"/>
              <a:defRPr sz="2400">
                <a:solidFill>
                  <a:schemeClr val="accent2"/>
                </a:solidFill>
                <a:latin typeface="Times New Roman"/>
                <a:ea typeface="Times New Roman"/>
                <a:cs typeface="Times New Roman"/>
                <a:sym typeface="Times New Roman"/>
              </a:defRPr>
            </a:pPr>
          </a:p>
          <a:p>
            <a:pPr>
              <a:buSzPct val="100000"/>
              <a:buChar char="-"/>
              <a:defRPr sz="2400">
                <a:solidFill>
                  <a:schemeClr val="accent2"/>
                </a:solidFill>
                <a:latin typeface="Times New Roman"/>
                <a:ea typeface="Times New Roman"/>
                <a:cs typeface="Times New Roman"/>
                <a:sym typeface="Times New Roman"/>
              </a:defRPr>
            </a:pPr>
          </a:p>
          <a:p>
            <a:pPr>
              <a:buSzPct val="100000"/>
              <a:buChar char="-"/>
              <a:defRPr sz="2400">
                <a:solidFill>
                  <a:srgbClr val="FF0000"/>
                </a:solidFill>
                <a:latin typeface="Times New Roman"/>
                <a:ea typeface="Times New Roman"/>
                <a:cs typeface="Times New Roman"/>
                <a:sym typeface="Times New Roman"/>
              </a:defRPr>
            </a:pPr>
            <a:r>
              <a:t>C2</a:t>
            </a:r>
            <a:r>
              <a:t>’</a:t>
            </a:r>
            <a:r>
              <a:t>-endo</a:t>
            </a:r>
            <a:r>
              <a:rPr>
                <a:solidFill>
                  <a:schemeClr val="accent2"/>
                </a:solidFill>
              </a:rPr>
              <a:t>, </a:t>
            </a:r>
            <a:r>
              <a:rPr>
                <a:solidFill>
                  <a:srgbClr val="000000"/>
                </a:solidFill>
              </a:rPr>
              <a:t>found mostly in DNA</a:t>
            </a:r>
          </a:p>
        </p:txBody>
      </p:sp>
      <p:sp>
        <p:nvSpPr>
          <p:cNvPr id="170" name="AutoShape 9"/>
          <p:cNvSpPr/>
          <p:nvPr/>
        </p:nvSpPr>
        <p:spPr>
          <a:xfrm>
            <a:off x="381000" y="1676400"/>
            <a:ext cx="4343400" cy="4953000"/>
          </a:xfrm>
          <a:prstGeom prst="roundRect">
            <a:avLst>
              <a:gd name="adj" fmla="val 16667"/>
            </a:avLst>
          </a:prstGeom>
          <a:ln w="15875">
            <a:solidFill>
              <a:srgbClr val="292934"/>
            </a:solidFill>
          </a:ln>
        </p:spPr>
        <p:txBody>
          <a:bodyPr lIns="45719" rIns="45719" anchor="ct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Helvetica"/>
        <a:ea typeface="Helvetica"/>
        <a:cs typeface="Helvetica"/>
      </a:majorFont>
      <a:minorFont>
        <a:latin typeface="Arial"/>
        <a:ea typeface="Arial"/>
        <a:cs typeface="Arial"/>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larity">
  <a:themeElements>
    <a:clrScheme name="Clarity">
      <a:dk1>
        <a:srgbClr val="292934"/>
      </a:dk1>
      <a:lt1>
        <a:srgbClr val="34340B"/>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Clarity">
      <a:majorFont>
        <a:latin typeface="Helvetica"/>
        <a:ea typeface="Helvetica"/>
        <a:cs typeface="Helvetica"/>
      </a:majorFont>
      <a:minorFont>
        <a:latin typeface="Arial"/>
        <a:ea typeface="Arial"/>
        <a:cs typeface="Arial"/>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642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64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9293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