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2CE"/>
          </a:solidFill>
        </a:fill>
      </a:tcStyle>
    </a:wholeTbl>
    <a:band2H>
      <a:tcTxStyle b="def" i="def"/>
      <a:tcStyle>
        <a:tcBdr/>
        <a:fill>
          <a:solidFill>
            <a:srgbClr val="F7EA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E3"/>
          </a:solidFill>
        </a:fill>
      </a:tcStyle>
    </a:wholeTbl>
    <a:band2H>
      <a:tcTxStyle b="def" i="def"/>
      <a:tcStyle>
        <a:tcBdr/>
        <a:fill>
          <a:solidFill>
            <a:srgbClr val="EDF1F1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BCE"/>
          </a:solidFill>
        </a:fill>
      </a:tcStyle>
    </a:wholeTbl>
    <a:band2H>
      <a:tcTxStyle b="def" i="def"/>
      <a:tcStyle>
        <a:tcBdr/>
        <a:fill>
          <a:solidFill>
            <a:srgbClr val="F7EE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" name="Rectangle 18"/>
          <p:cNvSpPr/>
          <p:nvPr/>
        </p:nvSpPr>
        <p:spPr>
          <a:xfrm>
            <a:off x="8991600" y="3047"/>
            <a:ext cx="152400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2" name="Rectangle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3" name="Rectangle 15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4" name="Rectangle 11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traight Connector 6"/>
          <p:cNvSpPr/>
          <p:nvPr/>
        </p:nvSpPr>
        <p:spPr>
          <a:xfrm>
            <a:off x="155447" y="2420111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Rectangle 9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" name="Oval 12"/>
          <p:cNvSpPr/>
          <p:nvPr/>
        </p:nvSpPr>
        <p:spPr>
          <a:xfrm>
            <a:off x="4267200" y="2115311"/>
            <a:ext cx="609600" cy="609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Oval 13"/>
          <p:cNvSpPr/>
          <p:nvPr/>
        </p:nvSpPr>
        <p:spPr>
          <a:xfrm>
            <a:off x="4361688" y="2209800"/>
            <a:ext cx="420625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4406919" y="2263416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Tab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4406919" y="1104140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4406919" y="1104140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218598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4406919" y="1104140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8" name="Rectangle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9" name="Rectangle 1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0" name="Rectangle 17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1" name="Rectangle 18"/>
          <p:cNvSpPr/>
          <p:nvPr/>
        </p:nvSpPr>
        <p:spPr>
          <a:xfrm>
            <a:off x="152399" y="2286000"/>
            <a:ext cx="8833106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2" name="Rectangle 11"/>
          <p:cNvSpPr/>
          <p:nvPr/>
        </p:nvSpPr>
        <p:spPr>
          <a:xfrm>
            <a:off x="155447" y="142352"/>
            <a:ext cx="8833106" cy="21396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368425" y="2743200"/>
            <a:ext cx="6480175" cy="16732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1pPr>
            <a:lvl2pPr marL="0" indent="27432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2pPr>
            <a:lvl3pPr marL="0" indent="59436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3pPr>
            <a:lvl4pPr marL="0" indent="86868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4pPr>
            <a:lvl5pPr marL="0" indent="11430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Rectangle 12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5" name="Rectangle 13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6" name="Straight Connector 7"/>
          <p:cNvSpPr/>
          <p:nvPr/>
        </p:nvSpPr>
        <p:spPr>
          <a:xfrm>
            <a:off x="152399" y="24384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57" name="Oval 9"/>
          <p:cNvSpPr/>
          <p:nvPr/>
        </p:nvSpPr>
        <p:spPr>
          <a:xfrm>
            <a:off x="4267200" y="2115311"/>
            <a:ext cx="609600" cy="609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Oval 10"/>
          <p:cNvSpPr/>
          <p:nvPr/>
        </p:nvSpPr>
        <p:spPr>
          <a:xfrm>
            <a:off x="4361688" y="2209800"/>
            <a:ext cx="420625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Title Text"/>
          <p:cNvSpPr txBox="1"/>
          <p:nvPr>
            <p:ph type="title"/>
          </p:nvPr>
        </p:nvSpPr>
        <p:spPr>
          <a:xfrm>
            <a:off x="722312" y="533400"/>
            <a:ext cx="7772401" cy="15240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4406919" y="2263416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traight Connector 7"/>
          <p:cNvSpPr/>
          <p:nvPr/>
        </p:nvSpPr>
        <p:spPr>
          <a:xfrm flipV="1">
            <a:off x="4563080" y="1575651"/>
            <a:ext cx="8922" cy="4819559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301752" y="1371600"/>
            <a:ext cx="4038601" cy="468172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7" indent="-311727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4406919" y="1104140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traight Connector 9"/>
          <p:cNvSpPr/>
          <p:nvPr/>
        </p:nvSpPr>
        <p:spPr>
          <a:xfrm flipV="1">
            <a:off x="4572000" y="2200275"/>
            <a:ext cx="0" cy="4187953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Rectangle 1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9" name="Rectangle 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0" name="Rectangle 2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1" name="Rectangle 2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2" name="Rectangle 10"/>
          <p:cNvSpPr/>
          <p:nvPr/>
        </p:nvSpPr>
        <p:spPr>
          <a:xfrm>
            <a:off x="152399" y="1371600"/>
            <a:ext cx="8833106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Rectangle 12"/>
          <p:cNvSpPr/>
          <p:nvPr/>
        </p:nvSpPr>
        <p:spPr>
          <a:xfrm>
            <a:off x="145922" y="6391655"/>
            <a:ext cx="8833106" cy="31089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301752" y="1524000"/>
            <a:ext cx="4040188" cy="732975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1pPr>
            <a:lvl2pPr marL="0" indent="27432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2pPr>
            <a:lvl3pPr marL="0" indent="59436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3pPr>
            <a:lvl4pPr marL="0" indent="86868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4pPr>
            <a:lvl5pPr marL="0" indent="114300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3"/>
          <p:cNvSpPr/>
          <p:nvPr>
            <p:ph type="body" sz="quarter" idx="21"/>
          </p:nvPr>
        </p:nvSpPr>
        <p:spPr>
          <a:xfrm>
            <a:off x="4791330" y="1524000"/>
            <a:ext cx="4041776" cy="73152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pPr>
          </a:p>
        </p:txBody>
      </p:sp>
      <p:sp>
        <p:nvSpPr>
          <p:cNvPr id="86" name="Straight Connector 14"/>
          <p:cNvSpPr/>
          <p:nvPr/>
        </p:nvSpPr>
        <p:spPr>
          <a:xfrm>
            <a:off x="152399" y="1280160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Rectangle 17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8" name="Oval 24"/>
          <p:cNvSpPr/>
          <p:nvPr/>
        </p:nvSpPr>
        <p:spPr>
          <a:xfrm>
            <a:off x="4267200" y="956036"/>
            <a:ext cx="609600" cy="609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Oval 26"/>
          <p:cNvSpPr/>
          <p:nvPr/>
        </p:nvSpPr>
        <p:spPr>
          <a:xfrm>
            <a:off x="4361688" y="1050523"/>
            <a:ext cx="420625" cy="420625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4406919" y="1106382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4406919" y="1099986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07" name="Rectangle 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08" name="Rectangle 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09" name="Rectangle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0" name="Rectangle 4"/>
          <p:cNvSpPr/>
          <p:nvPr/>
        </p:nvSpPr>
        <p:spPr>
          <a:xfrm>
            <a:off x="146303" y="6391655"/>
            <a:ext cx="8833106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1" name="Rectangle 5"/>
          <p:cNvSpPr/>
          <p:nvPr/>
        </p:nvSpPr>
        <p:spPr>
          <a:xfrm>
            <a:off x="152399" y="158495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4406919" y="6388565"/>
            <a:ext cx="330162" cy="3133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8"/>
          <p:cNvSpPr/>
          <p:nvPr/>
        </p:nvSpPr>
        <p:spPr>
          <a:xfrm>
            <a:off x="152399" y="152400"/>
            <a:ext cx="8833106" cy="304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0" name="Rectangle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1" name="Rectangle 1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2" name="Rectangle 15"/>
          <p:cNvSpPr/>
          <p:nvPr/>
        </p:nvSpPr>
        <p:spPr>
          <a:xfrm>
            <a:off x="0" y="-1"/>
            <a:ext cx="9144000" cy="118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3" name="Rectangle 1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4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/>
          <a:lstStyle>
            <a:lvl1pPr algn="l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27432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59436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86868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14300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Rectangle 7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8" name="Straight Connector 8"/>
          <p:cNvSpPr/>
          <p:nvPr/>
        </p:nvSpPr>
        <p:spPr>
          <a:xfrm>
            <a:off x="152399" y="5334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Oval 10"/>
          <p:cNvSpPr/>
          <p:nvPr/>
        </p:nvSpPr>
        <p:spPr>
          <a:xfrm>
            <a:off x="1389888" y="323088"/>
            <a:ext cx="420625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Rectangle 20"/>
          <p:cNvSpPr/>
          <p:nvPr/>
        </p:nvSpPr>
        <p:spPr>
          <a:xfrm>
            <a:off x="149351" y="6388384"/>
            <a:ext cx="8833106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1435119" y="37670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traight Connector 20"/>
          <p:cNvSpPr/>
          <p:nvPr/>
        </p:nvSpPr>
        <p:spPr>
          <a:xfrm>
            <a:off x="152399" y="5334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Rectangle 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1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2" name="Rectangle 1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3" name="Rectangle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4" name="Rectangle 19"/>
          <p:cNvSpPr/>
          <p:nvPr/>
        </p:nvSpPr>
        <p:spPr>
          <a:xfrm>
            <a:off x="152399" y="152400"/>
            <a:ext cx="8833106" cy="30175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5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Rectangle 14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7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Oval 12"/>
          <p:cNvSpPr/>
          <p:nvPr/>
        </p:nvSpPr>
        <p:spPr>
          <a:xfrm>
            <a:off x="1389888" y="323088"/>
            <a:ext cx="420625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Title Text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/>
          <a:lstStyle>
            <a:lvl1pPr algn="l">
              <a:defRPr b="1" sz="2400">
                <a:solidFill>
                  <a:srgbClr val="646B8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Picture Placeholder 2"/>
          <p:cNvSpPr/>
          <p:nvPr>
            <p:ph type="pic" sz="half" idx="2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1" name="Body Level One…"/>
          <p:cNvSpPr txBox="1"/>
          <p:nvPr>
            <p:ph type="body" sz="half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640080" indent="-36576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2pPr>
            <a:lvl3pPr marL="960120" indent="-36576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3pPr>
            <a:lvl4pPr marL="127508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Rectangle 21"/>
          <p:cNvSpPr/>
          <p:nvPr/>
        </p:nvSpPr>
        <p:spPr>
          <a:xfrm>
            <a:off x="149351" y="6388384"/>
            <a:ext cx="8833106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435119" y="37670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" name="Rectangle 15"/>
          <p:cNvSpPr/>
          <p:nvPr/>
        </p:nvSpPr>
        <p:spPr>
          <a:xfrm>
            <a:off x="0" y="-1"/>
            <a:ext cx="9144000" cy="13933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" name="Rectangle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" name="Rectangle 1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6" name="Rectangle 8"/>
          <p:cNvSpPr/>
          <p:nvPr/>
        </p:nvSpPr>
        <p:spPr>
          <a:xfrm>
            <a:off x="149351" y="6388384"/>
            <a:ext cx="8833106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" name="Rectangle 7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" name="Straight Connector 9"/>
          <p:cNvSpPr/>
          <p:nvPr/>
        </p:nvSpPr>
        <p:spPr>
          <a:xfrm>
            <a:off x="152399" y="1276742"/>
            <a:ext cx="8833106" cy="1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9" name="Oval 11"/>
          <p:cNvSpPr/>
          <p:nvPr/>
        </p:nvSpPr>
        <p:spPr>
          <a:xfrm>
            <a:off x="4267200" y="956036"/>
            <a:ext cx="609600" cy="609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Oval 14"/>
          <p:cNvSpPr/>
          <p:nvPr/>
        </p:nvSpPr>
        <p:spPr>
          <a:xfrm>
            <a:off x="4361688" y="1050523"/>
            <a:ext cx="420625" cy="420625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301752" y="228600"/>
            <a:ext cx="8534401" cy="75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301752" y="1527047"/>
            <a:ext cx="8503920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4425207" y="1090338"/>
            <a:ext cx="330162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 fontScale="100000" lnSpcReduction="0"/>
          </a:bodyPr>
          <a:lstStyle>
            <a:lvl1pPr algn="ctr">
              <a:defRPr sz="1600">
                <a:solidFill>
                  <a:srgbClr val="7B989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10985" marR="0" indent="-33666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02970" marR="0" indent="-30861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Tx/>
        <a:buChar char="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17728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3736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04596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2885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547257" marR="0" indent="-35269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Comparison</a:t>
            </a:r>
          </a:p>
        </p:txBody>
      </p:sp>
      <p:sp>
        <p:nvSpPr>
          <p:cNvPr id="189" name="ECS129…"/>
          <p:cNvSpPr txBox="1"/>
          <p:nvPr/>
        </p:nvSpPr>
        <p:spPr>
          <a:xfrm>
            <a:off x="3842668" y="2945129"/>
            <a:ext cx="14586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ECS129</a:t>
            </a:r>
          </a:p>
          <a:p>
            <a:pPr algn="ctr"/>
            <a:r>
              <a:t>Patrice Koehl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AutoShape 6"/>
          <p:cNvSpPr/>
          <p:nvPr/>
        </p:nvSpPr>
        <p:spPr>
          <a:xfrm>
            <a:off x="1600200" y="5334000"/>
            <a:ext cx="5943600" cy="10668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91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Measuring protein structure similarity</a:t>
            </a:r>
          </a:p>
        </p:txBody>
      </p:sp>
      <p:sp>
        <p:nvSpPr>
          <p:cNvPr id="292" name="Rectangle 3"/>
          <p:cNvSpPr txBox="1"/>
          <p:nvPr>
            <p:ph type="body" sz="half" idx="4294967295"/>
          </p:nvPr>
        </p:nvSpPr>
        <p:spPr>
          <a:xfrm>
            <a:off x="0" y="3048000"/>
            <a:ext cx="8229600" cy="2514600"/>
          </a:xfrm>
          <a:prstGeom prst="rect">
            <a:avLst/>
          </a:prstGeom>
        </p:spPr>
        <p:txBody>
          <a:bodyPr/>
          <a:lstStyle/>
          <a:p>
            <a:pPr>
              <a:defRPr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Visual comparison</a:t>
            </a:r>
          </a:p>
          <a:p>
            <a:pPr>
              <a:defRPr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Dihedral angle comparison</a:t>
            </a:r>
          </a:p>
          <a:p>
            <a:pPr>
              <a:defRPr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Distance matrix</a:t>
            </a:r>
          </a:p>
          <a:p>
            <a:pPr>
              <a:defRPr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RMSD (root mean square distance)</a:t>
            </a:r>
          </a:p>
        </p:txBody>
      </p:sp>
      <p:sp>
        <p:nvSpPr>
          <p:cNvPr id="293" name="Text Box 4"/>
          <p:cNvSpPr txBox="1"/>
          <p:nvPr/>
        </p:nvSpPr>
        <p:spPr>
          <a:xfrm>
            <a:off x="274319" y="1447800"/>
            <a:ext cx="8714940" cy="1295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Given two </a:t>
            </a:r>
            <a:r>
              <a:t>“</a:t>
            </a:r>
            <a:r>
              <a:t>shapes</a:t>
            </a:r>
            <a:r>
              <a:t>”</a:t>
            </a:r>
            <a:r>
              <a:t> or structures A and B, we are interested 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defining a distance, or similarity measure between 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and B.</a:t>
            </a:r>
          </a:p>
        </p:txBody>
      </p:sp>
      <p:sp>
        <p:nvSpPr>
          <p:cNvPr id="294" name="Text Box 5"/>
          <p:cNvSpPr txBox="1"/>
          <p:nvPr/>
        </p:nvSpPr>
        <p:spPr>
          <a:xfrm>
            <a:off x="1716275" y="5334000"/>
            <a:ext cx="5795589" cy="90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Is the resulting distance (similarity measure) D a metric?</a:t>
            </a:r>
            <a:endParaRPr sz="2400"/>
          </a:p>
          <a:p>
            <a:pPr algn="ctr"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b="1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D(A,B) ≤ D(A,C) + D(C,B)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"/>
          <p:cNvSpPr txBox="1"/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Comparing dihedral angles</a:t>
            </a:r>
          </a:p>
        </p:txBody>
      </p:sp>
      <p:sp>
        <p:nvSpPr>
          <p:cNvPr id="297" name="Text Box 4"/>
          <p:cNvSpPr txBox="1"/>
          <p:nvPr/>
        </p:nvSpPr>
        <p:spPr>
          <a:xfrm>
            <a:off x="350520" y="1365250"/>
            <a:ext cx="6703651" cy="1270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Torsion angles (</a:t>
            </a:r>
            <a:r>
              <a:rPr b="0" i="0">
                <a:latin typeface="Symbol"/>
                <a:ea typeface="Symbol"/>
                <a:cs typeface="Symbol"/>
                <a:sym typeface="Symbol"/>
              </a:rPr>
              <a:t>f,y</a:t>
            </a:r>
            <a:r>
              <a:t>) are</a:t>
            </a:r>
            <a:r>
              <a:rPr b="0" i="0"/>
              <a:t>: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local by nature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- invariant upon rotation and translation of the molecule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- compact (O(n) angles for a protein of n residues)</a:t>
            </a:r>
          </a:p>
        </p:txBody>
      </p:sp>
      <p:pic>
        <p:nvPicPr>
          <p:cNvPr id="2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6389" t="20833" r="19444" b="18056"/>
          <a:stretch>
            <a:fillRect/>
          </a:stretch>
        </p:blipFill>
        <p:spPr>
          <a:xfrm>
            <a:off x="609599" y="3047999"/>
            <a:ext cx="2971802" cy="335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8797" t="5214" r="13249" b="8773"/>
          <a:stretch>
            <a:fillRect/>
          </a:stretch>
        </p:blipFill>
        <p:spPr>
          <a:xfrm>
            <a:off x="5029199" y="2895600"/>
            <a:ext cx="3582989" cy="3375025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AutoShape 7"/>
          <p:cNvSpPr/>
          <p:nvPr/>
        </p:nvSpPr>
        <p:spPr>
          <a:xfrm>
            <a:off x="3733800" y="47244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1" name="Text Box 8"/>
          <p:cNvSpPr txBox="1"/>
          <p:nvPr/>
        </p:nvSpPr>
        <p:spPr>
          <a:xfrm>
            <a:off x="3627120" y="5334000"/>
            <a:ext cx="1472615" cy="685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1 degree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all </a:t>
            </a:r>
            <a:r>
              <a:rPr b="0" i="0">
                <a:latin typeface="Symbol"/>
                <a:ea typeface="Symbol"/>
                <a:cs typeface="Symbol"/>
                <a:sym typeface="Symbol"/>
              </a:rPr>
              <a:t>f, y</a:t>
            </a:r>
          </a:p>
        </p:txBody>
      </p:sp>
      <p:sp>
        <p:nvSpPr>
          <p:cNvPr id="302" name="Text Box 9"/>
          <p:cNvSpPr txBox="1"/>
          <p:nvPr/>
        </p:nvSpPr>
        <p:spPr>
          <a:xfrm>
            <a:off x="410845" y="2833688"/>
            <a:ext cx="739389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But…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2"/>
          <p:cNvSpPr txBox="1"/>
          <p:nvPr>
            <p:ph type="title"/>
          </p:nvPr>
        </p:nvSpPr>
        <p:spPr>
          <a:xfrm>
            <a:off x="381000" y="1430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Distance matrix</a:t>
            </a:r>
          </a:p>
        </p:txBody>
      </p:sp>
      <p:graphicFrame>
        <p:nvGraphicFramePr>
          <p:cNvPr id="305" name="Group 137"/>
          <p:cNvGraphicFramePr/>
          <p:nvPr/>
        </p:nvGraphicFramePr>
        <p:xfrm>
          <a:off x="4648200" y="2133600"/>
          <a:ext cx="3733800" cy="28194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46125"/>
                <a:gridCol w="747713"/>
                <a:gridCol w="746125"/>
                <a:gridCol w="747712"/>
                <a:gridCol w="746125"/>
              </a:tblGrid>
              <a:tr h="5635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FF0000"/>
                      </a:solidFill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FF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5.9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FF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8.1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FF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5.9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8575">
                      <a:solidFill>
                        <a:srgbClr val="FF0000"/>
                      </a:solidFill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971800"/>
            <a:ext cx="2511425" cy="12033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ext Box 5"/>
          <p:cNvSpPr txBox="1"/>
          <p:nvPr/>
        </p:nvSpPr>
        <p:spPr>
          <a:xfrm>
            <a:off x="258445" y="4205287"/>
            <a:ext cx="2311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08" name="Text Box 6"/>
          <p:cNvSpPr txBox="1"/>
          <p:nvPr/>
        </p:nvSpPr>
        <p:spPr>
          <a:xfrm>
            <a:off x="1020444" y="2605088"/>
            <a:ext cx="2311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9" name="Text Box 7"/>
          <p:cNvSpPr txBox="1"/>
          <p:nvPr/>
        </p:nvSpPr>
        <p:spPr>
          <a:xfrm>
            <a:off x="2239645" y="3824287"/>
            <a:ext cx="2311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10" name="Text Box 8"/>
          <p:cNvSpPr txBox="1"/>
          <p:nvPr/>
        </p:nvSpPr>
        <p:spPr>
          <a:xfrm>
            <a:off x="3001645" y="2681288"/>
            <a:ext cx="2311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11" name="Text Box 9"/>
          <p:cNvSpPr txBox="1"/>
          <p:nvPr/>
        </p:nvSpPr>
        <p:spPr>
          <a:xfrm>
            <a:off x="1249044" y="3998912"/>
            <a:ext cx="42192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6.0</a:t>
            </a:r>
          </a:p>
        </p:txBody>
      </p:sp>
      <p:sp>
        <p:nvSpPr>
          <p:cNvPr id="312" name="Text Box 10"/>
          <p:cNvSpPr txBox="1"/>
          <p:nvPr/>
        </p:nvSpPr>
        <p:spPr>
          <a:xfrm>
            <a:off x="1782445" y="3084513"/>
            <a:ext cx="4219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8.1</a:t>
            </a:r>
          </a:p>
        </p:txBody>
      </p:sp>
      <p:sp>
        <p:nvSpPr>
          <p:cNvPr id="313" name="Text Box 11"/>
          <p:cNvSpPr txBox="1"/>
          <p:nvPr/>
        </p:nvSpPr>
        <p:spPr>
          <a:xfrm>
            <a:off x="1798320" y="2514600"/>
            <a:ext cx="4219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5.9</a:t>
            </a:r>
          </a:p>
        </p:txBody>
      </p:sp>
      <p:sp>
        <p:nvSpPr>
          <p:cNvPr id="314" name="AutoShape 102"/>
          <p:cNvSpPr/>
          <p:nvPr/>
        </p:nvSpPr>
        <p:spPr>
          <a:xfrm>
            <a:off x="3352800" y="37338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Distance matrix (2)</a:t>
            </a:r>
          </a:p>
        </p:txBody>
      </p:sp>
      <p:sp>
        <p:nvSpPr>
          <p:cNvPr id="317" name="Rectangle 55"/>
          <p:cNvSpPr txBox="1"/>
          <p:nvPr>
            <p:ph type="body" idx="4294967295"/>
          </p:nvPr>
        </p:nvSpPr>
        <p:spPr>
          <a:xfrm>
            <a:off x="-1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i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Advantages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 sz="2800"/>
              <a:t>- invariant with respect to rotation and 	  	translation</a:t>
            </a:r>
            <a:endParaRPr sz="2800"/>
          </a:p>
          <a:p>
            <a:pPr>
              <a:lnSpc>
                <a:spcPct val="90000"/>
              </a:lnSpc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can be used to compare proteins of different sizes</a:t>
            </a:r>
          </a:p>
          <a:p>
            <a:pPr>
              <a:lnSpc>
                <a:spcPct val="90000"/>
              </a:lnSpc>
              <a:defRPr b="1" i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Disadvantages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 sz="2800"/>
              <a:t>- the distance matrix is O(n2) for a protein with 	n residues</a:t>
            </a:r>
            <a:endParaRPr sz="2800"/>
          </a:p>
          <a:p>
            <a:pPr>
              <a:lnSpc>
                <a:spcPct val="90000"/>
              </a:lnSpc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comparing distance matrix is a hard 	problem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insensitive to chirality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AutoShape 8"/>
          <p:cNvSpPr/>
          <p:nvPr/>
        </p:nvSpPr>
        <p:spPr>
          <a:xfrm>
            <a:off x="1447800" y="3657600"/>
            <a:ext cx="64770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20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Root Mean Square Distance (RMSD)</a:t>
            </a:r>
          </a:p>
        </p:txBody>
      </p:sp>
      <p:pic>
        <p:nvPicPr>
          <p:cNvPr id="32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3657600"/>
            <a:ext cx="597535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ext Box 4"/>
          <p:cNvSpPr txBox="1"/>
          <p:nvPr/>
        </p:nvSpPr>
        <p:spPr>
          <a:xfrm>
            <a:off x="45720" y="1447800"/>
            <a:ext cx="8099518" cy="2491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compare two sets of points (atoms) A={a</a:t>
            </a:r>
            <a:r>
              <a:rPr baseline="-25000"/>
              <a:t>1</a:t>
            </a:r>
            <a:r>
              <a:t>, a</a:t>
            </a:r>
            <a:r>
              <a:rPr baseline="-25000"/>
              <a:t>2</a:t>
            </a:r>
            <a:r>
              <a:t>, …a</a:t>
            </a:r>
            <a:r>
              <a:rPr baseline="-25000"/>
              <a:t>N</a:t>
            </a:r>
            <a:r>
              <a:t>} and B={b</a:t>
            </a:r>
            <a:r>
              <a:rPr baseline="-25000"/>
              <a:t>1</a:t>
            </a:r>
            <a:r>
              <a:t>, b</a:t>
            </a:r>
            <a:r>
              <a:rPr baseline="-25000"/>
              <a:t>2</a:t>
            </a:r>
            <a:r>
              <a:t>, …,b</a:t>
            </a:r>
            <a:r>
              <a:rPr baseline="-25000"/>
              <a:t>N</a:t>
            </a:r>
            <a:r>
              <a:t>}: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Char char="-"/>
              <a:defRPr b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 a 1-to-1 correspondence between A and B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b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for example, a</a:t>
            </a:r>
            <a:r>
              <a:rPr baseline="-25000"/>
              <a:t>i</a:t>
            </a:r>
            <a:r>
              <a:t> corresponds to b</a:t>
            </a:r>
            <a:r>
              <a:rPr baseline="-25000"/>
              <a:t>i</a:t>
            </a:r>
            <a:r>
              <a:t>, for all i in [1,N]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Char char="-"/>
              <a:defRPr b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RMS as: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sp>
        <p:nvSpPr>
          <p:cNvPr id="323" name="Text Box 7"/>
          <p:cNvSpPr txBox="1"/>
          <p:nvPr/>
        </p:nvSpPr>
        <p:spPr>
          <a:xfrm>
            <a:off x="579120" y="5464175"/>
            <a:ext cx="5314283" cy="42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d(A</a:t>
            </a:r>
            <a:r>
              <a:rPr baseline="-25000"/>
              <a:t>i</a:t>
            </a:r>
            <a:r>
              <a:t>,B</a:t>
            </a:r>
            <a:r>
              <a:rPr baseline="-25000"/>
              <a:t>i</a:t>
            </a:r>
            <a:r>
              <a:t>) is the Euclidian distance between a</a:t>
            </a:r>
            <a:r>
              <a:rPr baseline="-25000"/>
              <a:t>i</a:t>
            </a:r>
            <a:r>
              <a:t> and b</a:t>
            </a:r>
            <a:r>
              <a:rPr baseline="-25000"/>
              <a:t>i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utoShape 6"/>
          <p:cNvSpPr/>
          <p:nvPr/>
        </p:nvSpPr>
        <p:spPr>
          <a:xfrm>
            <a:off x="4724400" y="4038600"/>
            <a:ext cx="4191000" cy="1371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26" name="Rectangle 2"/>
          <p:cNvSpPr txBox="1"/>
          <p:nvPr>
            <p:ph type="title"/>
          </p:nvPr>
        </p:nvSpPr>
        <p:spPr>
          <a:xfrm>
            <a:off x="457200" y="228599"/>
            <a:ext cx="8229600" cy="65564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Superposition</a:t>
            </a:r>
          </a:p>
        </p:txBody>
      </p:sp>
      <p:sp>
        <p:nvSpPr>
          <p:cNvPr id="327" name="Rectangle 3"/>
          <p:cNvSpPr txBox="1"/>
          <p:nvPr>
            <p:ph type="body" sz="half" idx="1"/>
          </p:nvPr>
        </p:nvSpPr>
        <p:spPr>
          <a:xfrm>
            <a:off x="228600" y="1828800"/>
            <a:ext cx="4191000" cy="419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Simplified problem: we know the correspondence between set A and set B</a:t>
            </a:r>
          </a:p>
          <a:p>
            <a:pPr>
              <a:lnSpc>
                <a:spcPct val="9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wish to compute the rigid transformation T that best align a</a:t>
            </a:r>
            <a:r>
              <a:rPr baseline="-25000"/>
              <a:t>1</a:t>
            </a:r>
            <a:r>
              <a:t> with b</a:t>
            </a:r>
            <a:r>
              <a:rPr baseline="-25000"/>
              <a:t>1</a:t>
            </a:r>
            <a:r>
              <a:t>, a</a:t>
            </a:r>
            <a:r>
              <a:rPr baseline="-25000"/>
              <a:t>2</a:t>
            </a:r>
            <a:r>
              <a:t> with b</a:t>
            </a:r>
            <a:r>
              <a:rPr baseline="-25000"/>
              <a:t>2</a:t>
            </a:r>
            <a:r>
              <a:t>, …, a</a:t>
            </a:r>
            <a:r>
              <a:rPr baseline="-25000"/>
              <a:t>N</a:t>
            </a:r>
            <a:r>
              <a:t> with b</a:t>
            </a:r>
            <a:r>
              <a:rPr baseline="-25000"/>
              <a:t>N</a:t>
            </a:r>
            <a:endParaRPr baseline="-25000"/>
          </a:p>
          <a:p>
            <a:pPr>
              <a:lnSpc>
                <a:spcPct val="9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error to minimize is defined as: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</p:txBody>
      </p:sp>
      <p:pic>
        <p:nvPicPr>
          <p:cNvPr id="32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4191000"/>
            <a:ext cx="3890682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ext Box 7"/>
          <p:cNvSpPr txBox="1"/>
          <p:nvPr/>
        </p:nvSpPr>
        <p:spPr>
          <a:xfrm>
            <a:off x="4768532" y="2209800"/>
            <a:ext cx="4339492" cy="110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Old problem, solved in Statistics,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Robotics, Medical Image Analysis,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9"/>
          <p:cNvSpPr txBox="1"/>
          <p:nvPr>
            <p:ph type="body" sz="half" idx="1"/>
          </p:nvPr>
        </p:nvSpPr>
        <p:spPr>
          <a:xfrm>
            <a:off x="914400" y="1676400"/>
            <a:ext cx="6400800" cy="365760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rigid-body transformation T is a combination of a translation t and a rotation R: </a:t>
            </a:r>
            <a:r>
              <a:rPr i="1">
                <a:solidFill>
                  <a:srgbClr val="FF0000"/>
                </a:solidFill>
              </a:rPr>
              <a:t>T(x) = Rx+t</a:t>
            </a:r>
            <a:endParaRPr i="1">
              <a:solidFill>
                <a:srgbClr val="FF0000"/>
              </a:solidFill>
            </a:endParaR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quantity to be minimized is</a:t>
            </a:r>
            <a:r>
              <a:rPr>
                <a:latin typeface="+mj-lt"/>
                <a:ea typeface="+mj-ea"/>
                <a:cs typeface="+mj-cs"/>
                <a:sym typeface="Arial"/>
              </a:rPr>
              <a:t>: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buSzTx/>
              <a:buFont typeface="Wingdings 2"/>
              <a:buNone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</p:txBody>
      </p:sp>
      <p:pic>
        <p:nvPicPr>
          <p:cNvPr id="33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9675" y="4040187"/>
            <a:ext cx="3651250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ectangle 2"/>
          <p:cNvSpPr txBox="1"/>
          <p:nvPr>
            <p:ph type="title"/>
          </p:nvPr>
        </p:nvSpPr>
        <p:spPr>
          <a:xfrm>
            <a:off x="457200" y="228599"/>
            <a:ext cx="8229600" cy="65564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Superposition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translation part</a:t>
            </a:r>
          </a:p>
        </p:txBody>
      </p:sp>
      <p:pic>
        <p:nvPicPr>
          <p:cNvPr id="33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0" y="1600200"/>
            <a:ext cx="41275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2895600"/>
            <a:ext cx="2997200" cy="104775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ext Box 6"/>
          <p:cNvSpPr txBox="1"/>
          <p:nvPr/>
        </p:nvSpPr>
        <p:spPr>
          <a:xfrm>
            <a:off x="502919" y="1752600"/>
            <a:ext cx="298776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t>E is minimum with respect</a:t>
            </a:r>
            <a:endParaRPr sz="2400"/>
          </a:p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t>to t when: </a:t>
            </a:r>
          </a:p>
        </p:txBody>
      </p:sp>
      <p:sp>
        <p:nvSpPr>
          <p:cNvPr id="339" name="Text Box 7"/>
          <p:cNvSpPr txBox="1"/>
          <p:nvPr/>
        </p:nvSpPr>
        <p:spPr>
          <a:xfrm>
            <a:off x="655319" y="2971800"/>
            <a:ext cx="72631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Then:</a:t>
            </a:r>
          </a:p>
        </p:txBody>
      </p:sp>
      <p:sp>
        <p:nvSpPr>
          <p:cNvPr id="340" name="Text Box 10"/>
          <p:cNvSpPr txBox="1"/>
          <p:nvPr/>
        </p:nvSpPr>
        <p:spPr>
          <a:xfrm>
            <a:off x="502919" y="4267200"/>
            <a:ext cx="761445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both data sets A and B have been centered on 0, </a:t>
            </a:r>
            <a:r>
              <a:rPr>
                <a:solidFill>
                  <a:srgbClr val="FF0000"/>
                </a:solidFill>
              </a:rPr>
              <a:t>then t = 0 !</a:t>
            </a:r>
          </a:p>
        </p:txBody>
      </p:sp>
      <p:sp>
        <p:nvSpPr>
          <p:cNvPr id="341" name="Text Box 11"/>
          <p:cNvSpPr txBox="1"/>
          <p:nvPr/>
        </p:nvSpPr>
        <p:spPr>
          <a:xfrm>
            <a:off x="274320" y="5029200"/>
            <a:ext cx="8662948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Step 1</a:t>
            </a:r>
            <a:r>
              <a:rPr b="0"/>
              <a:t>:</a:t>
            </a:r>
            <a:r>
              <a:rPr b="0">
                <a:solidFill>
                  <a:srgbClr val="FF0000"/>
                </a:solidFill>
              </a:rPr>
              <a:t> Translate point sets A and B such that their centroids coincide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at the origin of the framework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 5"/>
          <p:cNvSpPr txBox="1"/>
          <p:nvPr/>
        </p:nvSpPr>
        <p:spPr>
          <a:xfrm>
            <a:off x="426719" y="368010"/>
            <a:ext cx="813816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rotation part (1)</a:t>
            </a:r>
          </a:p>
        </p:txBody>
      </p:sp>
      <p:sp>
        <p:nvSpPr>
          <p:cNvPr id="344" name="Text Box 6"/>
          <p:cNvSpPr txBox="1"/>
          <p:nvPr/>
        </p:nvSpPr>
        <p:spPr>
          <a:xfrm>
            <a:off x="274320" y="1365250"/>
            <a:ext cx="8602227" cy="116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baseline="-25000"/>
              <a:t>A</a:t>
            </a:r>
            <a:r>
              <a:t> and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baseline="-25000"/>
              <a:t>B</a:t>
            </a:r>
            <a:r>
              <a:t> be then barycenters of A and B, and A</a:t>
            </a:r>
            <a:r>
              <a:t>’</a:t>
            </a:r>
            <a:r>
              <a:t> and B</a:t>
            </a:r>
            <a:r>
              <a:t>’</a:t>
            </a:r>
            <a:r>
              <a:t> the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matrices containing the coordinates of the points of A and B centered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 O:</a:t>
            </a:r>
          </a:p>
        </p:txBody>
      </p:sp>
      <p:pic>
        <p:nvPicPr>
          <p:cNvPr id="34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2286000"/>
            <a:ext cx="3848100" cy="230346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AutoShape 8"/>
          <p:cNvSpPr/>
          <p:nvPr/>
        </p:nvSpPr>
        <p:spPr>
          <a:xfrm>
            <a:off x="1981200" y="2286000"/>
            <a:ext cx="4038600" cy="2438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47" name="Text Box 9"/>
          <p:cNvSpPr txBox="1"/>
          <p:nvPr/>
        </p:nvSpPr>
        <p:spPr>
          <a:xfrm>
            <a:off x="350519" y="4903787"/>
            <a:ext cx="3134133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Build covariance matrix:</a:t>
            </a:r>
          </a:p>
        </p:txBody>
      </p:sp>
      <p:pic>
        <p:nvPicPr>
          <p:cNvPr id="348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6200" y="4953000"/>
            <a:ext cx="11430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Rectangle 11"/>
          <p:cNvSpPr/>
          <p:nvPr/>
        </p:nvSpPr>
        <p:spPr>
          <a:xfrm>
            <a:off x="2286000" y="6019800"/>
            <a:ext cx="1143000" cy="30480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0" name="Rectangle 12"/>
          <p:cNvSpPr/>
          <p:nvPr/>
        </p:nvSpPr>
        <p:spPr>
          <a:xfrm>
            <a:off x="3886200" y="5638800"/>
            <a:ext cx="381000" cy="10668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1" name="Rectangle 13"/>
          <p:cNvSpPr/>
          <p:nvPr/>
        </p:nvSpPr>
        <p:spPr>
          <a:xfrm>
            <a:off x="4800600" y="6019800"/>
            <a:ext cx="304800" cy="3048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2" name="Text Box 14"/>
          <p:cNvSpPr txBox="1"/>
          <p:nvPr/>
        </p:nvSpPr>
        <p:spPr>
          <a:xfrm>
            <a:off x="3550920" y="6019800"/>
            <a:ext cx="20701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53" name="Text Box 15"/>
          <p:cNvSpPr txBox="1"/>
          <p:nvPr/>
        </p:nvSpPr>
        <p:spPr>
          <a:xfrm>
            <a:off x="4389120" y="6019800"/>
            <a:ext cx="2376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354" name="Text Box 16"/>
          <p:cNvSpPr txBox="1"/>
          <p:nvPr/>
        </p:nvSpPr>
        <p:spPr>
          <a:xfrm>
            <a:off x="5151120" y="5943600"/>
            <a:ext cx="4727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3x3</a:t>
            </a:r>
          </a:p>
        </p:txBody>
      </p:sp>
      <p:sp>
        <p:nvSpPr>
          <p:cNvPr id="355" name="AutoShape 17"/>
          <p:cNvSpPr/>
          <p:nvPr/>
        </p:nvSpPr>
        <p:spPr>
          <a:xfrm>
            <a:off x="3733800" y="4953000"/>
            <a:ext cx="1295400" cy="3810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6" name="Text Box 18"/>
          <p:cNvSpPr txBox="1"/>
          <p:nvPr/>
        </p:nvSpPr>
        <p:spPr>
          <a:xfrm>
            <a:off x="2468245" y="5599112"/>
            <a:ext cx="51066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3xN</a:t>
            </a:r>
          </a:p>
        </p:txBody>
      </p:sp>
      <p:sp>
        <p:nvSpPr>
          <p:cNvPr id="357" name="Text Box 19"/>
          <p:cNvSpPr txBox="1"/>
          <p:nvPr/>
        </p:nvSpPr>
        <p:spPr>
          <a:xfrm>
            <a:off x="3916045" y="5294312"/>
            <a:ext cx="51066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Nx3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1026"/>
          <p:cNvSpPr txBox="1"/>
          <p:nvPr/>
        </p:nvSpPr>
        <p:spPr>
          <a:xfrm>
            <a:off x="350520" y="394912"/>
            <a:ext cx="8138160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rotation part (2)</a:t>
            </a:r>
          </a:p>
        </p:txBody>
      </p:sp>
      <p:sp>
        <p:nvSpPr>
          <p:cNvPr id="360" name="Text Box 1041"/>
          <p:cNvSpPr txBox="1"/>
          <p:nvPr/>
        </p:nvSpPr>
        <p:spPr>
          <a:xfrm>
            <a:off x="655319" y="2819400"/>
            <a:ext cx="6995161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and V are orthogonal matrices, and D is a diagonal matrix containing the singular values.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U, V and D are 3x3 matrices</a:t>
            </a:r>
          </a:p>
        </p:txBody>
      </p:sp>
      <p:pic>
        <p:nvPicPr>
          <p:cNvPr id="36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133600"/>
            <a:ext cx="1600200" cy="46513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ext Box 1043"/>
          <p:cNvSpPr txBox="1"/>
          <p:nvPr/>
        </p:nvSpPr>
        <p:spPr>
          <a:xfrm>
            <a:off x="579119" y="1600200"/>
            <a:ext cx="6995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Compute SVD (Singular Value Decomposition) of C:</a:t>
            </a:r>
          </a:p>
        </p:txBody>
      </p:sp>
      <p:sp>
        <p:nvSpPr>
          <p:cNvPr id="363" name="AutoShape 1044"/>
          <p:cNvSpPr/>
          <p:nvPr/>
        </p:nvSpPr>
        <p:spPr>
          <a:xfrm>
            <a:off x="2133600" y="2133600"/>
            <a:ext cx="1676400" cy="457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64" name="Text Box 1045"/>
          <p:cNvSpPr txBox="1"/>
          <p:nvPr/>
        </p:nvSpPr>
        <p:spPr>
          <a:xfrm>
            <a:off x="579120" y="3836987"/>
            <a:ext cx="1661627" cy="101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 S by: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365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825" y="4527550"/>
            <a:ext cx="3281363" cy="703263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ext Box 1047"/>
          <p:cNvSpPr txBox="1"/>
          <p:nvPr/>
        </p:nvSpPr>
        <p:spPr>
          <a:xfrm>
            <a:off x="655320" y="5184775"/>
            <a:ext cx="76464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Then</a:t>
            </a:r>
          </a:p>
        </p:txBody>
      </p:sp>
      <p:pic>
        <p:nvPicPr>
          <p:cNvPr id="367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5638800"/>
            <a:ext cx="1676400" cy="515938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AutoShape 1049"/>
          <p:cNvSpPr/>
          <p:nvPr/>
        </p:nvSpPr>
        <p:spPr>
          <a:xfrm>
            <a:off x="2286000" y="5638800"/>
            <a:ext cx="17526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69" name="AutoShape 1050"/>
          <p:cNvSpPr/>
          <p:nvPr/>
        </p:nvSpPr>
        <p:spPr>
          <a:xfrm>
            <a:off x="1524000" y="4343400"/>
            <a:ext cx="3505200" cy="914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2"/>
          <p:cNvSpPr txBox="1"/>
          <p:nvPr>
            <p:ph type="title" idx="4294967295"/>
          </p:nvPr>
        </p:nvSpPr>
        <p:spPr>
          <a:xfrm>
            <a:off x="960437" y="304800"/>
            <a:ext cx="8183562" cy="5826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Protein Structure Representation</a:t>
            </a:r>
          </a:p>
        </p:txBody>
      </p: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0352" t="0" r="11156" b="0"/>
          <a:stretch>
            <a:fillRect/>
          </a:stretch>
        </p:blipFill>
        <p:spPr>
          <a:xfrm>
            <a:off x="-1" y="1752600"/>
            <a:ext cx="2654302" cy="3348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0476" t="0" r="13120" b="1417"/>
          <a:stretch>
            <a:fillRect/>
          </a:stretch>
        </p:blipFill>
        <p:spPr>
          <a:xfrm>
            <a:off x="3352800" y="1828800"/>
            <a:ext cx="2565401" cy="3290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3907" t="1985" r="18759" b="0"/>
          <a:stretch>
            <a:fillRect/>
          </a:stretch>
        </p:blipFill>
        <p:spPr>
          <a:xfrm>
            <a:off x="6365875" y="1752600"/>
            <a:ext cx="2400301" cy="354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 Box 6"/>
          <p:cNvSpPr txBox="1"/>
          <p:nvPr/>
        </p:nvSpPr>
        <p:spPr>
          <a:xfrm>
            <a:off x="350520" y="5653087"/>
            <a:ext cx="29053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CPK: hard sphere model</a:t>
            </a:r>
          </a:p>
        </p:txBody>
      </p:sp>
      <p:sp>
        <p:nvSpPr>
          <p:cNvPr id="196" name="Text Box 7"/>
          <p:cNvSpPr txBox="1"/>
          <p:nvPr/>
        </p:nvSpPr>
        <p:spPr>
          <a:xfrm>
            <a:off x="4068445" y="5653087"/>
            <a:ext cx="167967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Ball-and-stick</a:t>
            </a:r>
          </a:p>
        </p:txBody>
      </p:sp>
      <p:sp>
        <p:nvSpPr>
          <p:cNvPr id="197" name="Text Box 8"/>
          <p:cNvSpPr txBox="1"/>
          <p:nvPr/>
        </p:nvSpPr>
        <p:spPr>
          <a:xfrm>
            <a:off x="7116444" y="5653087"/>
            <a:ext cx="10108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Cartoon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Box 8"/>
          <p:cNvSpPr txBox="1"/>
          <p:nvPr/>
        </p:nvSpPr>
        <p:spPr>
          <a:xfrm>
            <a:off x="198119" y="2133600"/>
            <a:ext cx="2982725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Build covariance matrix:</a:t>
            </a:r>
          </a:p>
        </p:txBody>
      </p:sp>
      <p:sp>
        <p:nvSpPr>
          <p:cNvPr id="372" name="Rectangle 2"/>
          <p:cNvSpPr txBox="1"/>
          <p:nvPr>
            <p:ph type="title"/>
          </p:nvPr>
        </p:nvSpPr>
        <p:spPr>
          <a:xfrm>
            <a:off x="381000" y="152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algorithm</a:t>
            </a:r>
          </a:p>
        </p:txBody>
      </p:sp>
      <p:pic>
        <p:nvPicPr>
          <p:cNvPr id="373" name="Object 6" descr="Objec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5181600"/>
            <a:ext cx="4114800" cy="1206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2667000"/>
            <a:ext cx="11430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Object 3" descr="Object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6400" y="4114800"/>
            <a:ext cx="1598613" cy="46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Object 4" descr="Object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5625" y="2209800"/>
            <a:ext cx="3281363" cy="703263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Text Box 4"/>
          <p:cNvSpPr txBox="1"/>
          <p:nvPr/>
        </p:nvSpPr>
        <p:spPr>
          <a:xfrm>
            <a:off x="198120" y="1371600"/>
            <a:ext cx="3827820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Center the two point sets A and B</a:t>
            </a:r>
          </a:p>
        </p:txBody>
      </p:sp>
      <p:sp>
        <p:nvSpPr>
          <p:cNvPr id="378" name="Text Box 17"/>
          <p:cNvSpPr txBox="1"/>
          <p:nvPr/>
        </p:nvSpPr>
        <p:spPr>
          <a:xfrm>
            <a:off x="198119" y="3276600"/>
            <a:ext cx="3583495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Compute SVD (Singular Value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Decomposition) of C:</a:t>
            </a:r>
          </a:p>
        </p:txBody>
      </p:sp>
      <p:sp>
        <p:nvSpPr>
          <p:cNvPr id="379" name="Text Box 21"/>
          <p:cNvSpPr txBox="1"/>
          <p:nvPr/>
        </p:nvSpPr>
        <p:spPr>
          <a:xfrm>
            <a:off x="5151120" y="3200400"/>
            <a:ext cx="2955067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Compute rotation matrix</a:t>
            </a:r>
          </a:p>
        </p:txBody>
      </p:sp>
      <p:sp>
        <p:nvSpPr>
          <p:cNvPr id="380" name="Text Box 22"/>
          <p:cNvSpPr txBox="1"/>
          <p:nvPr/>
        </p:nvSpPr>
        <p:spPr>
          <a:xfrm>
            <a:off x="5151120" y="1468437"/>
            <a:ext cx="1352809" cy="90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Define S: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381" name="Object 5" descr="Object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9475" y="3962400"/>
            <a:ext cx="1676400" cy="51593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AutoShape 28"/>
          <p:cNvSpPr/>
          <p:nvPr/>
        </p:nvSpPr>
        <p:spPr>
          <a:xfrm>
            <a:off x="1752600" y="2667000"/>
            <a:ext cx="1295400" cy="3810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3" name="AutoShape 29"/>
          <p:cNvSpPr/>
          <p:nvPr/>
        </p:nvSpPr>
        <p:spPr>
          <a:xfrm>
            <a:off x="1600200" y="4114800"/>
            <a:ext cx="1676400" cy="457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4" name="AutoShape 30"/>
          <p:cNvSpPr/>
          <p:nvPr/>
        </p:nvSpPr>
        <p:spPr>
          <a:xfrm>
            <a:off x="5883275" y="3962400"/>
            <a:ext cx="17526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5" name="AutoShape 31"/>
          <p:cNvSpPr/>
          <p:nvPr/>
        </p:nvSpPr>
        <p:spPr>
          <a:xfrm>
            <a:off x="5638800" y="2057400"/>
            <a:ext cx="3352800" cy="914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6" name="Text Box 32"/>
          <p:cNvSpPr txBox="1"/>
          <p:nvPr/>
        </p:nvSpPr>
        <p:spPr>
          <a:xfrm>
            <a:off x="7437119" y="6019800"/>
            <a:ext cx="1529295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O(N) in time!</a:t>
            </a:r>
          </a:p>
        </p:txBody>
      </p:sp>
      <p:sp>
        <p:nvSpPr>
          <p:cNvPr id="387" name="Text Box 34"/>
          <p:cNvSpPr txBox="1"/>
          <p:nvPr/>
        </p:nvSpPr>
        <p:spPr>
          <a:xfrm>
            <a:off x="1112519" y="4800600"/>
            <a:ext cx="2171736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Compute RMSD</a:t>
            </a:r>
            <a:r>
              <a:rPr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88" name="AutoShape 37"/>
          <p:cNvSpPr/>
          <p:nvPr/>
        </p:nvSpPr>
        <p:spPr>
          <a:xfrm>
            <a:off x="1371600" y="5181600"/>
            <a:ext cx="5791200" cy="11430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4"/>
          <p:cNvSpPr txBox="1"/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Example 1: NMR structures</a:t>
            </a:r>
          </a:p>
        </p:txBody>
      </p:sp>
      <p:pic>
        <p:nvPicPr>
          <p:cNvPr id="39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7500" t="0" r="10001" b="1665"/>
          <a:stretch>
            <a:fillRect/>
          </a:stretch>
        </p:blipFill>
        <p:spPr>
          <a:xfrm>
            <a:off x="990599" y="1676400"/>
            <a:ext cx="4419601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Text Box 6"/>
          <p:cNvSpPr txBox="1"/>
          <p:nvPr/>
        </p:nvSpPr>
        <p:spPr>
          <a:xfrm>
            <a:off x="5836920" y="3200400"/>
            <a:ext cx="2949585" cy="145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Superposition of NMR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Models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1AW6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4"/>
          <p:cNvSpPr txBox="1"/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Example 2: Calmodulin</a:t>
            </a:r>
          </a:p>
        </p:txBody>
      </p:sp>
      <p:pic>
        <p:nvPicPr>
          <p:cNvPr id="39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9150" t="0" r="28346" b="4888"/>
          <a:stretch>
            <a:fillRect/>
          </a:stretch>
        </p:blipFill>
        <p:spPr>
          <a:xfrm>
            <a:off x="5715000" y="1524000"/>
            <a:ext cx="3244850" cy="500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25050" t="0" r="22501" b="0"/>
          <a:stretch>
            <a:fillRect/>
          </a:stretch>
        </p:blipFill>
        <p:spPr>
          <a:xfrm>
            <a:off x="231775" y="1676400"/>
            <a:ext cx="3197225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ext Box 7"/>
          <p:cNvSpPr txBox="1"/>
          <p:nvPr/>
        </p:nvSpPr>
        <p:spPr>
          <a:xfrm>
            <a:off x="3550920" y="1905000"/>
            <a:ext cx="2000806" cy="385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 forms of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calcium-bound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Calmodulin: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Ligand free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Complexed</a:t>
            </a: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trifluoperazine</a:t>
            </a:r>
          </a:p>
        </p:txBody>
      </p:sp>
      <p:sp>
        <p:nvSpPr>
          <p:cNvPr id="398" name="AutoShape 8"/>
          <p:cNvSpPr/>
          <p:nvPr/>
        </p:nvSpPr>
        <p:spPr>
          <a:xfrm>
            <a:off x="3124200" y="388620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99" name="AutoShape 9"/>
          <p:cNvSpPr/>
          <p:nvPr/>
        </p:nvSpPr>
        <p:spPr>
          <a:xfrm rot="10800000">
            <a:off x="4038600" y="434340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4"/>
          <p:cNvSpPr txBox="1"/>
          <p:nvPr/>
        </p:nvSpPr>
        <p:spPr>
          <a:xfrm>
            <a:off x="655319" y="344991"/>
            <a:ext cx="813816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Example 2: Calmodulin</a:t>
            </a:r>
          </a:p>
        </p:txBody>
      </p:sp>
      <p:pic>
        <p:nvPicPr>
          <p:cNvPr id="40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6987" t="5687" r="25018" b="5171"/>
          <a:stretch>
            <a:fillRect/>
          </a:stretch>
        </p:blipFill>
        <p:spPr>
          <a:xfrm>
            <a:off x="914400" y="914399"/>
            <a:ext cx="3122614" cy="4729164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ext Box 6"/>
          <p:cNvSpPr txBox="1"/>
          <p:nvPr/>
        </p:nvSpPr>
        <p:spPr>
          <a:xfrm>
            <a:off x="579119" y="5715000"/>
            <a:ext cx="3608151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Global alignment:</a:t>
            </a:r>
            <a:r>
              <a:rPr b="0" i="0" sz="1800">
                <a:latin typeface="+mj-lt"/>
                <a:ea typeface="+mj-ea"/>
                <a:cs typeface="+mj-cs"/>
                <a:sym typeface="Arial"/>
              </a:rPr>
              <a:t>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RMSD =15 Å /143 residues</a:t>
            </a:r>
          </a:p>
        </p:txBody>
      </p:sp>
      <p:pic>
        <p:nvPicPr>
          <p:cNvPr id="40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17551" t="0" r="25050" b="0"/>
          <a:stretch>
            <a:fillRect/>
          </a:stretch>
        </p:blipFill>
        <p:spPr>
          <a:xfrm>
            <a:off x="4724399" y="990600"/>
            <a:ext cx="3498851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ext Box 8"/>
          <p:cNvSpPr txBox="1"/>
          <p:nvPr/>
        </p:nvSpPr>
        <p:spPr>
          <a:xfrm>
            <a:off x="4998720" y="5638800"/>
            <a:ext cx="3608150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Local alignment:</a:t>
            </a:r>
            <a:r>
              <a:rPr b="0" i="0" sz="1800">
                <a:latin typeface="+mj-lt"/>
                <a:ea typeface="+mj-ea"/>
                <a:cs typeface="+mj-cs"/>
                <a:sym typeface="Arial"/>
              </a:rPr>
              <a:t>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RMSD = 0.9 Å/ 62 residues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0800" r="2699" b="15999"/>
          <a:stretch>
            <a:fillRect/>
          </a:stretch>
        </p:blipFill>
        <p:spPr>
          <a:xfrm>
            <a:off x="2049463" y="2390775"/>
            <a:ext cx="3857626" cy="217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2238" t="13393" r="6508" b="0"/>
          <a:stretch>
            <a:fillRect/>
          </a:stretch>
        </p:blipFill>
        <p:spPr>
          <a:xfrm>
            <a:off x="381000" y="3733799"/>
            <a:ext cx="3041650" cy="2771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26031" t="20982" r="14687" b="0"/>
          <a:stretch>
            <a:fillRect/>
          </a:stretch>
        </p:blipFill>
        <p:spPr>
          <a:xfrm>
            <a:off x="6248399" y="1884363"/>
            <a:ext cx="2530476" cy="2528884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Text Box 5"/>
          <p:cNvSpPr txBox="1"/>
          <p:nvPr/>
        </p:nvSpPr>
        <p:spPr>
          <a:xfrm>
            <a:off x="2452370" y="158750"/>
            <a:ext cx="416804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RMSD is not a Metric</a:t>
            </a:r>
          </a:p>
        </p:txBody>
      </p:sp>
      <p:sp>
        <p:nvSpPr>
          <p:cNvPr id="411" name="Line 7"/>
          <p:cNvSpPr/>
          <p:nvPr/>
        </p:nvSpPr>
        <p:spPr>
          <a:xfrm flipV="1">
            <a:off x="5353050" y="3021013"/>
            <a:ext cx="1273176" cy="277813"/>
          </a:xfrm>
          <a:prstGeom prst="line">
            <a:avLst/>
          </a:prstGeom>
          <a:ln w="1524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2" name="Text Box 8"/>
          <p:cNvSpPr txBox="1"/>
          <p:nvPr/>
        </p:nvSpPr>
        <p:spPr>
          <a:xfrm>
            <a:off x="1056957" y="3238500"/>
            <a:ext cx="183337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cRMS = 2.8 Ǻ</a:t>
            </a:r>
          </a:p>
        </p:txBody>
      </p:sp>
      <p:sp>
        <p:nvSpPr>
          <p:cNvPr id="413" name="Text Box 9"/>
          <p:cNvSpPr txBox="1"/>
          <p:nvPr/>
        </p:nvSpPr>
        <p:spPr>
          <a:xfrm>
            <a:off x="5770245" y="3563937"/>
            <a:ext cx="1985775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cRMS = 2.85 Ǻ</a:t>
            </a:r>
          </a:p>
        </p:txBody>
      </p:sp>
      <p:sp>
        <p:nvSpPr>
          <p:cNvPr id="414" name="Line 10"/>
          <p:cNvSpPr/>
          <p:nvPr/>
        </p:nvSpPr>
        <p:spPr>
          <a:xfrm flipH="1">
            <a:off x="2270131" y="4102020"/>
            <a:ext cx="1152513" cy="608173"/>
          </a:xfrm>
          <a:prstGeom prst="line">
            <a:avLst/>
          </a:prstGeom>
          <a:ln w="1524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4"/>
          <p:cNvSpPr txBox="1"/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Alignment</a:t>
            </a:r>
          </a:p>
        </p:txBody>
      </p:sp>
      <p:sp>
        <p:nvSpPr>
          <p:cNvPr id="417" name="Text Box 5"/>
          <p:cNvSpPr txBox="1"/>
          <p:nvPr/>
        </p:nvSpPr>
        <p:spPr>
          <a:xfrm>
            <a:off x="198119" y="1295400"/>
            <a:ext cx="8688845" cy="404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 Structure Superposition Problem</a:t>
            </a:r>
            <a:r>
              <a:rPr b="0" i="0"/>
              <a:t>: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Given two sets of points </a:t>
            </a:r>
            <a:r>
              <a:rPr i="1">
                <a:solidFill>
                  <a:srgbClr val="FF0000"/>
                </a:solidFill>
              </a:rPr>
              <a:t>A</a:t>
            </a:r>
            <a:r>
              <a:rPr>
                <a:solidFill>
                  <a:srgbClr val="FF0000"/>
                </a:solidFill>
              </a:rPr>
              <a:t>=(</a:t>
            </a:r>
            <a:r>
              <a:rPr i="1">
                <a:solidFill>
                  <a:srgbClr val="FF0000"/>
                </a:solidFill>
              </a:rPr>
              <a:t>a1, a2, …, an</a:t>
            </a:r>
            <a:r>
              <a:rPr>
                <a:solidFill>
                  <a:srgbClr val="FF0000"/>
                </a:solidFill>
              </a:rPr>
              <a:t>)</a:t>
            </a:r>
            <a:r>
              <a:t> and </a:t>
            </a:r>
            <a:r>
              <a:rPr i="1">
                <a:solidFill>
                  <a:srgbClr val="FF0000"/>
                </a:solidFill>
              </a:rPr>
              <a:t>B</a:t>
            </a:r>
            <a:r>
              <a:rPr>
                <a:solidFill>
                  <a:srgbClr val="FF0000"/>
                </a:solidFill>
              </a:rPr>
              <a:t>=(</a:t>
            </a:r>
            <a:r>
              <a:rPr i="1">
                <a:solidFill>
                  <a:srgbClr val="FF0000"/>
                </a:solidFill>
              </a:rPr>
              <a:t>b1,b2,…bm</a:t>
            </a:r>
            <a:r>
              <a:rPr>
                <a:solidFill>
                  <a:srgbClr val="FF0000"/>
                </a:solidFill>
              </a:rPr>
              <a:t>)</a:t>
            </a:r>
            <a:r>
              <a:t> in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3D space, find the </a:t>
            </a:r>
            <a:r>
              <a:rPr b="1">
                <a:solidFill>
                  <a:srgbClr val="00A3D6"/>
                </a:solidFill>
              </a:rPr>
              <a:t>optimal</a:t>
            </a:r>
            <a:r>
              <a:t> subsets </a:t>
            </a:r>
            <a:r>
              <a:rPr i="1">
                <a:solidFill>
                  <a:srgbClr val="FF0000"/>
                </a:solidFill>
              </a:rPr>
              <a:t>A(P)</a:t>
            </a:r>
            <a:r>
              <a:t> and </a:t>
            </a:r>
            <a:r>
              <a:rPr i="1">
                <a:solidFill>
                  <a:srgbClr val="FF0000"/>
                </a:solidFill>
              </a:rPr>
              <a:t>B(Q)</a:t>
            </a:r>
            <a:r>
              <a:t> with |A(P)|=|B(Q)|,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find the </a:t>
            </a:r>
            <a:r>
              <a:rPr b="1">
                <a:solidFill>
                  <a:srgbClr val="00A3D6"/>
                </a:solidFill>
              </a:rPr>
              <a:t>optimal</a:t>
            </a:r>
            <a:r>
              <a:t> rigid body transformation </a:t>
            </a:r>
            <a:r>
              <a:rPr i="1">
                <a:solidFill>
                  <a:srgbClr val="FF0000"/>
                </a:solidFill>
              </a:rPr>
              <a:t>Gopt</a:t>
            </a:r>
            <a:r>
              <a:t> between the two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subsets </a:t>
            </a:r>
            <a:r>
              <a:rPr i="1">
                <a:solidFill>
                  <a:srgbClr val="FF0000"/>
                </a:solidFill>
              </a:rPr>
              <a:t>A(P)</a:t>
            </a:r>
            <a:r>
              <a:t> and </a:t>
            </a:r>
            <a:r>
              <a:rPr i="1">
                <a:solidFill>
                  <a:srgbClr val="FF0000"/>
                </a:solidFill>
              </a:rPr>
              <a:t>B(Q)</a:t>
            </a:r>
            <a:r>
              <a:t> that minimizes a given distance metric D over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possible rigid body transformation </a:t>
            </a:r>
            <a:r>
              <a:rPr i="1"/>
              <a:t>G</a:t>
            </a:r>
            <a:r>
              <a:t>, i.e.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				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two subsets </a:t>
            </a:r>
            <a:r>
              <a:rPr i="1">
                <a:solidFill>
                  <a:srgbClr val="FF0000"/>
                </a:solidFill>
              </a:rPr>
              <a:t>A(P)</a:t>
            </a:r>
            <a:r>
              <a:t> and </a:t>
            </a:r>
            <a:r>
              <a:rPr i="1">
                <a:solidFill>
                  <a:srgbClr val="FF0000"/>
                </a:solidFill>
              </a:rPr>
              <a:t>B(Q)</a:t>
            </a:r>
            <a:r>
              <a:t> define a </a:t>
            </a:r>
            <a:r>
              <a:t>“</a:t>
            </a:r>
            <a:r>
              <a:rPr>
                <a:solidFill>
                  <a:srgbClr val="FF0000"/>
                </a:solidFill>
              </a:rPr>
              <a:t>correspondence</a:t>
            </a:r>
            <a:r>
              <a:t>”</a:t>
            </a:r>
            <a:r>
              <a:t>, and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i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 = |A(P)|=|B(Q)|</a:t>
            </a:r>
            <a:r>
              <a:rPr i="0">
                <a:solidFill>
                  <a:srgbClr val="000000"/>
                </a:solidFill>
              </a:rPr>
              <a:t> is called the </a:t>
            </a:r>
            <a:r>
              <a:rPr i="0"/>
              <a:t>correspondence length</a:t>
            </a:r>
            <a:r>
              <a:rPr i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1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3962400"/>
            <a:ext cx="38862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AutoShape 8"/>
          <p:cNvSpPr/>
          <p:nvPr/>
        </p:nvSpPr>
        <p:spPr>
          <a:xfrm>
            <a:off x="1981200" y="3962400"/>
            <a:ext cx="3962400" cy="6858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ectangle 1028"/>
          <p:cNvSpPr txBox="1"/>
          <p:nvPr/>
        </p:nvSpPr>
        <p:spPr>
          <a:xfrm>
            <a:off x="500399" y="542349"/>
            <a:ext cx="8143201" cy="607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 defTabSz="457200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3600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Two Subproblems</a:t>
            </a:r>
          </a:p>
        </p:txBody>
      </p:sp>
      <p:sp>
        <p:nvSpPr>
          <p:cNvPr id="422" name="Rectangle 1029"/>
          <p:cNvSpPr txBox="1"/>
          <p:nvPr/>
        </p:nvSpPr>
        <p:spPr>
          <a:xfrm>
            <a:off x="1186199" y="2209800"/>
            <a:ext cx="7000201" cy="303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09600" indent="-609600" defTabSz="457200">
              <a:lnSpc>
                <a:spcPct val="90000"/>
              </a:lnSpc>
              <a:spcBef>
                <a:spcPts val="1000"/>
              </a:spcBef>
              <a:buClr>
                <a:srgbClr val="333399"/>
              </a:buClr>
              <a:buSzPct val="100000"/>
              <a:buAutoNum type="arabicPeriod" startAt="1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i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 correspondence set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609600" indent="-609600" defTabSz="457200">
              <a:lnSpc>
                <a:spcPct val="90000"/>
              </a:lnSpc>
              <a:spcBef>
                <a:spcPts val="1000"/>
              </a:spcBef>
              <a:buClr>
                <a:srgbClr val="333399"/>
              </a:buClr>
              <a:buSzPct val="100000"/>
              <a:buAutoNum type="arabicPeriod" startAt="1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defTabSz="457200">
              <a:lnSpc>
                <a:spcPct val="90000"/>
              </a:lnSpc>
              <a:spcBef>
                <a:spcPts val="1000"/>
              </a:spcBef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609600" indent="-609600" defTabSz="457200">
              <a:spcBef>
                <a:spcPts val="1000"/>
              </a:spcBef>
              <a:buClr>
                <a:srgbClr val="333399"/>
              </a:buClr>
              <a:buSzPct val="100000"/>
              <a:buAutoNum type="arabicPeriod" startAt="2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i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 alignment transform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609600" indent="-609600" defTabSz="457200">
              <a:spcBef>
                <a:spcPts val="1000"/>
              </a:spcBef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i="1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(protein superposition problem)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9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Existing Software</a:t>
            </a:r>
          </a:p>
        </p:txBody>
      </p:sp>
      <p:sp>
        <p:nvSpPr>
          <p:cNvPr id="425" name="Rectangle 10"/>
          <p:cNvSpPr txBox="1"/>
          <p:nvPr>
            <p:ph type="body" idx="4294967295"/>
          </p:nvPr>
        </p:nvSpPr>
        <p:spPr>
          <a:xfrm>
            <a:off x="-1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DALI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(Holm and Sander, 1993)</a:t>
            </a:r>
            <a:endParaRPr>
              <a:solidFill>
                <a:srgbClr val="000000"/>
              </a:solidFill>
            </a:endParaRP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SSAP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(Orengo and Taylor, 1989)</a:t>
            </a:r>
            <a:endParaRPr>
              <a:solidFill>
                <a:srgbClr val="000000"/>
              </a:solidFill>
            </a:endParaRP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STRUCTAL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(Levitt et al, 1993)</a:t>
            </a:r>
            <a:endParaRPr>
              <a:solidFill>
                <a:srgbClr val="000000"/>
              </a:solidFill>
            </a:endParaRP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VAST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[Gibrat et al., 1996]</a:t>
            </a:r>
            <a:endParaRPr>
              <a:solidFill>
                <a:srgbClr val="000000"/>
              </a:solidFill>
            </a:endParaRP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LOCK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[Singh and Brutlag, 1996]</a:t>
            </a:r>
            <a:endParaRPr>
              <a:solidFill>
                <a:srgbClr val="000000"/>
              </a:solidFill>
            </a:endParaRP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[</a:t>
            </a:r>
            <a:r>
              <a:rPr sz="2700">
                <a:solidFill>
                  <a:srgbClr val="000000"/>
                </a:solidFill>
              </a:rPr>
              <a:t>Shindyalov and Bourne, 1998]</a:t>
            </a: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SSM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[Krissinel and Henrik, 2004]</a:t>
            </a:r>
            <a:endParaRPr>
              <a:solidFill>
                <a:srgbClr val="000000"/>
              </a:solidFill>
            </a:endParaRPr>
          </a:p>
          <a:p>
            <a:pPr>
              <a:def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ectangle 2"/>
          <p:cNvSpPr txBox="1"/>
          <p:nvPr>
            <p:ph type="title" idx="4294967295"/>
          </p:nvPr>
        </p:nvSpPr>
        <p:spPr>
          <a:xfrm>
            <a:off x="0" y="212725"/>
            <a:ext cx="8229600" cy="1268413"/>
          </a:xfrm>
          <a:prstGeom prst="rect">
            <a:avLst/>
          </a:prstGeom>
        </p:spPr>
        <p:txBody>
          <a:bodyPr lIns="46799" tIns="46799" rIns="46799" bIns="46799"/>
          <a:lstStyle/>
          <a:p>
            <a:pPr defTabSz="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Trial-and-Error Approach </a:t>
            </a:r>
            <a:br/>
            <a:r>
              <a:t>to Protein Structure Alignment</a:t>
            </a:r>
          </a:p>
        </p:txBody>
      </p:sp>
      <p:sp>
        <p:nvSpPr>
          <p:cNvPr id="428" name="Rectangle 3"/>
          <p:cNvSpPr txBox="1"/>
          <p:nvPr>
            <p:ph type="body" idx="4294967295"/>
          </p:nvPr>
        </p:nvSpPr>
        <p:spPr>
          <a:xfrm>
            <a:off x="304800" y="1600200"/>
            <a:ext cx="8229600" cy="4953000"/>
          </a:xfrm>
          <a:prstGeom prst="rect">
            <a:avLst/>
          </a:prstGeom>
        </p:spPr>
        <p:txBody>
          <a:bodyPr lIns="46799" tIns="46799" rIns="46799" bIns="46799"/>
          <a:lstStyle/>
          <a:p>
            <a:pPr marL="608012" indent="-608012" defTabSz="457200">
              <a:buSzTx/>
              <a:buFont typeface="Wingdings 2"/>
              <a:buNone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b="1" i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Iterate N times:</a:t>
            </a:r>
          </a:p>
          <a:p>
            <a:pPr lvl="1" marL="989012" indent="-531812" defTabSz="457200">
              <a:buClr>
                <a:srgbClr val="333399"/>
              </a:buClr>
              <a:buAutoNum type="arabicPeriod" startAt="1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sz="2200">
                <a:solidFill>
                  <a:srgbClr val="646B8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>
                <a:solidFill>
                  <a:srgbClr val="FF0000"/>
                </a:solidFill>
              </a:rPr>
              <a:t>Correspondence</a:t>
            </a:r>
            <a:r>
              <a:t> C to a </a:t>
            </a:r>
            <a:r>
              <a:rPr b="1">
                <a:solidFill>
                  <a:srgbClr val="FF0000"/>
                </a:solidFill>
              </a:rPr>
              <a:t>seed</a:t>
            </a:r>
            <a:r>
              <a:rPr>
                <a:solidFill>
                  <a:srgbClr val="990000"/>
                </a:solidFill>
              </a:rPr>
              <a:t> </a:t>
            </a:r>
            <a:r>
              <a:t>correspondence set (small set sufficient to generate an alignment transform)</a:t>
            </a:r>
          </a:p>
          <a:p>
            <a:pPr lvl="1" marL="989012" indent="-531812" defTabSz="457200">
              <a:buClr>
                <a:srgbClr val="333399"/>
              </a:buClr>
              <a:buAutoNum type="arabicPeriod" startAt="1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sz="2200">
                <a:solidFill>
                  <a:srgbClr val="646B8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the alignment transform </a:t>
            </a:r>
            <a:r>
              <a:rPr>
                <a:solidFill>
                  <a:srgbClr val="FF0000"/>
                </a:solidFill>
              </a:rPr>
              <a:t>G</a:t>
            </a:r>
            <a:r>
              <a:t> for C and apply </a:t>
            </a:r>
            <a:r>
              <a:rPr>
                <a:solidFill>
                  <a:srgbClr val="FF0000"/>
                </a:solidFill>
              </a:rPr>
              <a:t>G</a:t>
            </a:r>
            <a:r>
              <a:t> to the second protein B</a:t>
            </a:r>
          </a:p>
          <a:p>
            <a:pPr lvl="1" marL="989012" indent="-531812" defTabSz="457200">
              <a:buClr>
                <a:srgbClr val="333399"/>
              </a:buClr>
              <a:buAutoNum type="arabicPeriod" startAt="1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sz="2200">
                <a:solidFill>
                  <a:srgbClr val="646B8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Update C to include all pairs of features that are close apart </a:t>
            </a:r>
          </a:p>
          <a:p>
            <a:pPr lvl="1" marL="989012" indent="-531812" defTabSz="457200">
              <a:buClr>
                <a:srgbClr val="333399"/>
              </a:buClr>
              <a:buAutoNum type="arabicPeriod" startAt="1"/>
              <a:tabLst>
                <a:tab pos="1168400" algn="l"/>
                <a:tab pos="2082800" algn="l"/>
                <a:tab pos="2997200" algn="l"/>
                <a:tab pos="3911600" algn="l"/>
                <a:tab pos="4826000" algn="l"/>
                <a:tab pos="5740400" algn="l"/>
                <a:tab pos="6654800" algn="l"/>
                <a:tab pos="7569200" algn="l"/>
                <a:tab pos="8483600" algn="l"/>
                <a:tab pos="9398000" algn="l"/>
                <a:tab pos="10312400" algn="l"/>
              </a:tabLst>
              <a:defRPr sz="2200">
                <a:solidFill>
                  <a:srgbClr val="646B8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C has changed, then return to Step </a:t>
            </a:r>
            <a:r>
              <a:rPr>
                <a:solidFill>
                  <a:srgbClr val="333399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Protein  Structure Classification</a:t>
            </a:r>
            <a:br/>
          </a:p>
        </p:txBody>
      </p:sp>
      <p:sp>
        <p:nvSpPr>
          <p:cNvPr id="431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val 2"/>
          <p:cNvSpPr/>
          <p:nvPr/>
        </p:nvSpPr>
        <p:spPr>
          <a:xfrm>
            <a:off x="5676900" y="3352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0" name="Oval 3"/>
          <p:cNvSpPr/>
          <p:nvPr/>
        </p:nvSpPr>
        <p:spPr>
          <a:xfrm>
            <a:off x="6819900" y="2819400"/>
            <a:ext cx="609600" cy="6096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1" name="Oval 4"/>
          <p:cNvSpPr/>
          <p:nvPr/>
        </p:nvSpPr>
        <p:spPr>
          <a:xfrm>
            <a:off x="4762500" y="28956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2" name="Oval 5"/>
          <p:cNvSpPr/>
          <p:nvPr/>
        </p:nvSpPr>
        <p:spPr>
          <a:xfrm>
            <a:off x="8039100" y="31242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3" name="Oval 6"/>
          <p:cNvSpPr/>
          <p:nvPr/>
        </p:nvSpPr>
        <p:spPr>
          <a:xfrm>
            <a:off x="6172200" y="5600700"/>
            <a:ext cx="609600" cy="6096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4" name="Oval 7"/>
          <p:cNvSpPr/>
          <p:nvPr/>
        </p:nvSpPr>
        <p:spPr>
          <a:xfrm>
            <a:off x="6286500" y="5715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5" name="Oval 8"/>
          <p:cNvSpPr/>
          <p:nvPr/>
        </p:nvSpPr>
        <p:spPr>
          <a:xfrm>
            <a:off x="6248400" y="49149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6" name="Oval 9"/>
          <p:cNvSpPr/>
          <p:nvPr/>
        </p:nvSpPr>
        <p:spPr>
          <a:xfrm>
            <a:off x="7086600" y="52197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7" name="Line 10"/>
          <p:cNvSpPr/>
          <p:nvPr/>
        </p:nvSpPr>
        <p:spPr>
          <a:xfrm>
            <a:off x="5067299" y="3200399"/>
            <a:ext cx="609601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Line 11"/>
          <p:cNvSpPr/>
          <p:nvPr/>
        </p:nvSpPr>
        <p:spPr>
          <a:xfrm flipV="1">
            <a:off x="6057899" y="3276599"/>
            <a:ext cx="838201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Line 12"/>
          <p:cNvSpPr/>
          <p:nvPr/>
        </p:nvSpPr>
        <p:spPr>
          <a:xfrm>
            <a:off x="7429499" y="3200399"/>
            <a:ext cx="609601" cy="1524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Line 13"/>
          <p:cNvSpPr/>
          <p:nvPr/>
        </p:nvSpPr>
        <p:spPr>
          <a:xfrm>
            <a:off x="6476999" y="5295899"/>
            <a:ext cx="1589" cy="457202"/>
          </a:xfrm>
          <a:prstGeom prst="line">
            <a:avLst/>
          </a:prstGeom>
          <a:ln w="76200"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Line 14"/>
          <p:cNvSpPr/>
          <p:nvPr/>
        </p:nvSpPr>
        <p:spPr>
          <a:xfrm flipV="1">
            <a:off x="6781799" y="5600700"/>
            <a:ext cx="381001" cy="228600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Text Box 15"/>
          <p:cNvSpPr txBox="1"/>
          <p:nvPr/>
        </p:nvSpPr>
        <p:spPr>
          <a:xfrm>
            <a:off x="1598294" y="414337"/>
            <a:ext cx="505979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Degrees of Freedom in Proteins</a:t>
            </a:r>
          </a:p>
        </p:txBody>
      </p:sp>
      <p:sp>
        <p:nvSpPr>
          <p:cNvPr id="213" name="Text Box 16"/>
          <p:cNvSpPr txBox="1"/>
          <p:nvPr/>
        </p:nvSpPr>
        <p:spPr>
          <a:xfrm>
            <a:off x="5020945" y="24765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4" name="Text Box 17"/>
          <p:cNvSpPr txBox="1"/>
          <p:nvPr/>
        </p:nvSpPr>
        <p:spPr>
          <a:xfrm>
            <a:off x="5630545" y="30099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5" name="Text Box 18"/>
          <p:cNvSpPr txBox="1"/>
          <p:nvPr/>
        </p:nvSpPr>
        <p:spPr>
          <a:xfrm>
            <a:off x="7154544" y="24003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6" name="Text Box 19"/>
          <p:cNvSpPr txBox="1"/>
          <p:nvPr/>
        </p:nvSpPr>
        <p:spPr>
          <a:xfrm>
            <a:off x="8145144" y="26289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17" name="AutoShape 20"/>
          <p:cNvSpPr/>
          <p:nvPr/>
        </p:nvSpPr>
        <p:spPr>
          <a:xfrm>
            <a:off x="6743700" y="3810000"/>
            <a:ext cx="152400" cy="99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grpSp>
        <p:nvGrpSpPr>
          <p:cNvPr id="221" name="AutoShape 21"/>
          <p:cNvGrpSpPr/>
          <p:nvPr/>
        </p:nvGrpSpPr>
        <p:grpSpPr>
          <a:xfrm>
            <a:off x="6491642" y="5315373"/>
            <a:ext cx="570482" cy="414097"/>
            <a:chOff x="0" y="0"/>
            <a:chExt cx="570480" cy="414096"/>
          </a:xfrm>
        </p:grpSpPr>
        <p:sp>
          <p:nvSpPr>
            <p:cNvPr id="218" name="Shap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19" name="Shape"/>
            <p:cNvSpPr/>
            <p:nvPr/>
          </p:nvSpPr>
          <p:spPr>
            <a:xfrm rot="1374957">
              <a:off x="35034" y="37710"/>
              <a:ext cx="24003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222" name="Text Box 22"/>
          <p:cNvSpPr txBox="1"/>
          <p:nvPr/>
        </p:nvSpPr>
        <p:spPr>
          <a:xfrm>
            <a:off x="6713219" y="5105400"/>
            <a:ext cx="23764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3" name="Text Box 23"/>
          <p:cNvSpPr txBox="1"/>
          <p:nvPr/>
        </p:nvSpPr>
        <p:spPr>
          <a:xfrm>
            <a:off x="731519" y="1679575"/>
            <a:ext cx="1948568" cy="288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>
                <a:latin typeface="Verdana"/>
                <a:ea typeface="Verdana"/>
                <a:cs typeface="Verdana"/>
                <a:sym typeface="Verdana"/>
              </a:defRPr>
            </a:pPr>
            <a:r>
              <a:t>Bond length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i="1" sz="2400">
                <a:latin typeface="Verdana"/>
                <a:ea typeface="Verdana"/>
                <a:cs typeface="Verdana"/>
                <a:sym typeface="Verdana"/>
              </a:defRPr>
            </a:pPr>
            <a:r>
              <a:t>Bond angle</a:t>
            </a:r>
          </a:p>
        </p:txBody>
      </p:sp>
      <p:sp>
        <p:nvSpPr>
          <p:cNvPr id="224" name="Oval 24"/>
          <p:cNvSpPr/>
          <p:nvPr/>
        </p:nvSpPr>
        <p:spPr>
          <a:xfrm>
            <a:off x="2057400" y="2819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25" name="Line 25"/>
          <p:cNvSpPr/>
          <p:nvPr/>
        </p:nvSpPr>
        <p:spPr>
          <a:xfrm>
            <a:off x="1371600" y="3048000"/>
            <a:ext cx="685800" cy="0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Text Box 26"/>
          <p:cNvSpPr txBox="1"/>
          <p:nvPr/>
        </p:nvSpPr>
        <p:spPr>
          <a:xfrm>
            <a:off x="1112519" y="23622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27" name="Text Box 27"/>
          <p:cNvSpPr txBox="1"/>
          <p:nvPr/>
        </p:nvSpPr>
        <p:spPr>
          <a:xfrm>
            <a:off x="2103120" y="23622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28" name="Oval 28"/>
          <p:cNvSpPr/>
          <p:nvPr/>
        </p:nvSpPr>
        <p:spPr>
          <a:xfrm>
            <a:off x="1066800" y="28194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29" name="Oval 29"/>
          <p:cNvSpPr/>
          <p:nvPr/>
        </p:nvSpPr>
        <p:spPr>
          <a:xfrm>
            <a:off x="1981200" y="5867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30" name="Oval 30"/>
          <p:cNvSpPr/>
          <p:nvPr/>
        </p:nvSpPr>
        <p:spPr>
          <a:xfrm>
            <a:off x="3124200" y="5334000"/>
            <a:ext cx="609600" cy="6096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31" name="Oval 31"/>
          <p:cNvSpPr/>
          <p:nvPr/>
        </p:nvSpPr>
        <p:spPr>
          <a:xfrm>
            <a:off x="1066800" y="54102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32" name="Line 32"/>
          <p:cNvSpPr/>
          <p:nvPr/>
        </p:nvSpPr>
        <p:spPr>
          <a:xfrm>
            <a:off x="1371600" y="5714999"/>
            <a:ext cx="609600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Line 33"/>
          <p:cNvSpPr/>
          <p:nvPr/>
        </p:nvSpPr>
        <p:spPr>
          <a:xfrm flipV="1">
            <a:off x="2362199" y="5791199"/>
            <a:ext cx="838201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37" name="AutoShape 34"/>
          <p:cNvGrpSpPr/>
          <p:nvPr/>
        </p:nvGrpSpPr>
        <p:grpSpPr>
          <a:xfrm>
            <a:off x="2033942" y="5543973"/>
            <a:ext cx="570482" cy="414097"/>
            <a:chOff x="0" y="0"/>
            <a:chExt cx="570480" cy="414096"/>
          </a:xfrm>
        </p:grpSpPr>
        <p:sp>
          <p:nvSpPr>
            <p:cNvPr id="234" name="Shap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35" name="Shape"/>
            <p:cNvSpPr/>
            <p:nvPr/>
          </p:nvSpPr>
          <p:spPr>
            <a:xfrm rot="1374957">
              <a:off x="35034" y="37710"/>
              <a:ext cx="24003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238" name="AutoShape 35"/>
          <p:cNvSpPr/>
          <p:nvPr/>
        </p:nvSpPr>
        <p:spPr>
          <a:xfrm>
            <a:off x="1219200" y="3429000"/>
            <a:ext cx="1143000" cy="152400"/>
          </a:xfrm>
          <a:prstGeom prst="left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39" name="Text Box 36"/>
          <p:cNvSpPr txBox="1"/>
          <p:nvPr/>
        </p:nvSpPr>
        <p:spPr>
          <a:xfrm>
            <a:off x="4906645" y="1679575"/>
            <a:ext cx="2148890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Dihedral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Why Classifying ?</a:t>
            </a:r>
          </a:p>
        </p:txBody>
      </p:sp>
      <p:sp>
        <p:nvSpPr>
          <p:cNvPr id="434" name="Rectangle 3"/>
          <p:cNvSpPr txBox="1"/>
          <p:nvPr>
            <p:ph type="body" idx="4294967295"/>
          </p:nvPr>
        </p:nvSpPr>
        <p:spPr>
          <a:xfrm>
            <a:off x="304799" y="1524000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defRPr i="1" sz="2800">
                <a:latin typeface="+mj-lt"/>
                <a:ea typeface="+mj-ea"/>
                <a:cs typeface="+mj-cs"/>
                <a:sym typeface="Arial"/>
              </a:defRPr>
            </a:pPr>
            <a:r>
              <a:t>Standard in biology</a:t>
            </a:r>
            <a:r>
              <a:rPr>
                <a:solidFill>
                  <a:schemeClr val="accent2"/>
                </a:solidFill>
              </a:rPr>
              <a:t>:</a:t>
            </a:r>
            <a:endParaRPr>
              <a:solidFill>
                <a:schemeClr val="accent2"/>
              </a:solidFill>
            </a:endParaRPr>
          </a:p>
          <a:p>
            <a:pPr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2400">
                <a:solidFill>
                  <a:srgbClr val="FF0000"/>
                </a:solidFill>
              </a:rPr>
              <a:t>Aristotle</a:t>
            </a:r>
            <a:r>
              <a:rPr sz="2400"/>
              <a:t>: Plants and Animal</a:t>
            </a:r>
            <a:endParaRPr sz="2400"/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Linnaeus</a:t>
            </a:r>
            <a:r>
              <a:t>: binomial system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Darwin</a:t>
            </a:r>
            <a:r>
              <a:t>: systematic classification that reveals phylogeny</a:t>
            </a:r>
          </a:p>
          <a:p>
            <a:pPr>
              <a:buSzTx/>
              <a:buFont typeface="Wingdings 2"/>
              <a:buNone/>
              <a:defRPr sz="24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i="1" sz="2800">
                <a:latin typeface="+mj-lt"/>
                <a:ea typeface="+mj-ea"/>
                <a:cs typeface="+mj-cs"/>
                <a:sym typeface="Arial"/>
              </a:defRPr>
            </a:pPr>
            <a:r>
              <a:t>It is easier to think about a representative than to embrace the information of all individuals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Protein Structure Classification</a:t>
            </a:r>
          </a:p>
        </p:txBody>
      </p:sp>
      <p:sp>
        <p:nvSpPr>
          <p:cNvPr id="437" name="Rectangle 3"/>
          <p:cNvSpPr txBox="1"/>
          <p:nvPr>
            <p:ph type="body" idx="4294967295"/>
          </p:nvPr>
        </p:nvSpPr>
        <p:spPr>
          <a:xfrm>
            <a:off x="457199" y="1447800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Domain Definition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3 Major classifications</a:t>
            </a:r>
          </a:p>
          <a:p>
            <a:pPr>
              <a:buSzTx/>
              <a:buFont typeface="Wingdings 2"/>
              <a:buNone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		- </a:t>
            </a:r>
            <a:r>
              <a:rPr sz="2400">
                <a:solidFill>
                  <a:srgbClr val="FF0000"/>
                </a:solidFill>
              </a:rPr>
              <a:t>SCOP</a:t>
            </a:r>
            <a:endParaRPr sz="240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- CATH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- DDD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9909" t="0" r="20683" b="1511"/>
          <a:stretch>
            <a:fillRect/>
          </a:stretch>
        </p:blipFill>
        <p:spPr>
          <a:xfrm>
            <a:off x="1066799" y="609599"/>
            <a:ext cx="2847976" cy="568960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Rectangle 3"/>
          <p:cNvSpPr txBox="1"/>
          <p:nvPr>
            <p:ph type="title" idx="4294967295"/>
          </p:nvPr>
        </p:nvSpPr>
        <p:spPr>
          <a:xfrm>
            <a:off x="152400" y="152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Protein Structural Domains</a:t>
            </a:r>
          </a:p>
        </p:txBody>
      </p:sp>
      <p:pic>
        <p:nvPicPr>
          <p:cNvPr id="44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0000" t="0" r="18750" b="6424"/>
          <a:stretch>
            <a:fillRect/>
          </a:stretch>
        </p:blipFill>
        <p:spPr>
          <a:xfrm>
            <a:off x="4724400" y="914400"/>
            <a:ext cx="3733800" cy="5410201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Oval 5"/>
          <p:cNvSpPr/>
          <p:nvPr/>
        </p:nvSpPr>
        <p:spPr>
          <a:xfrm>
            <a:off x="4495800" y="914400"/>
            <a:ext cx="3810000" cy="2743200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43" name="AutoShape 6"/>
          <p:cNvSpPr/>
          <p:nvPr/>
        </p:nvSpPr>
        <p:spPr>
          <a:xfrm>
            <a:off x="5257800" y="3429000"/>
            <a:ext cx="3276600" cy="28956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44" name="Oval 7"/>
          <p:cNvSpPr/>
          <p:nvPr/>
        </p:nvSpPr>
        <p:spPr>
          <a:xfrm>
            <a:off x="914400" y="990600"/>
            <a:ext cx="2971800" cy="2590800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45" name="Oval 8"/>
          <p:cNvSpPr/>
          <p:nvPr/>
        </p:nvSpPr>
        <p:spPr>
          <a:xfrm>
            <a:off x="1371600" y="3505200"/>
            <a:ext cx="2971800" cy="2514600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 Box 2"/>
          <p:cNvSpPr txBox="1"/>
          <p:nvPr/>
        </p:nvSpPr>
        <p:spPr>
          <a:xfrm>
            <a:off x="1645920" y="228600"/>
            <a:ext cx="564389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Protein Domain: Definitions</a:t>
            </a:r>
          </a:p>
        </p:txBody>
      </p:sp>
      <p:sp>
        <p:nvSpPr>
          <p:cNvPr id="448" name="Rectangle 3"/>
          <p:cNvSpPr txBox="1"/>
          <p:nvPr>
            <p:ph type="body" idx="4294967295"/>
          </p:nvPr>
        </p:nvSpPr>
        <p:spPr>
          <a:xfrm>
            <a:off x="380999" y="1524000"/>
            <a:ext cx="8504240" cy="4572000"/>
          </a:xfrm>
          <a:prstGeom prst="rect">
            <a:avLst/>
          </a:prstGeom>
        </p:spPr>
        <p:txBody>
          <a:bodyPr/>
          <a:lstStyle/>
          <a:p>
            <a:pPr marL="609600" indent="-609600">
              <a:buAutoNum type="arabicParenR" startAt="1"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Regions that display significant levels of sequence similarity</a:t>
            </a:r>
          </a:p>
          <a:p>
            <a:pPr marL="609600" indent="-609600">
              <a:buAutoNum type="arabicParenR" startAt="1"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The minimal part of a gene that is capable of performing a function</a:t>
            </a:r>
          </a:p>
          <a:p>
            <a:pPr marL="609600" indent="-609600">
              <a:buAutoNum type="arabicParenR" startAt="1"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A region of a protein with an experimentally assigned function</a:t>
            </a:r>
          </a:p>
          <a:p>
            <a:pPr marL="609600" indent="-609600">
              <a:buAutoNum type="arabicParenR" startAt="1"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Region of a protein structure that recurs in different contexts and proteins</a:t>
            </a:r>
          </a:p>
          <a:p>
            <a:pPr marL="609600" indent="-609600">
              <a:buAutoNum type="arabicParenR" startAt="1"/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A compact, spatially distinct region of a protein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" name="Group 2"/>
          <p:cNvGraphicFramePr/>
          <p:nvPr/>
        </p:nvGraphicFramePr>
        <p:xfrm>
          <a:off x="381000" y="1752600"/>
          <a:ext cx="8534400" cy="276066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25600"/>
                <a:gridCol w="6908800"/>
              </a:tblGrid>
              <a:tr h="527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Program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Web access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DIAL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http://www.ncbs.res.in/~faculty/mini/ddbase/dial.html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DomainParser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http://compbio.ornl.gov/structure/domainparser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DOMAK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http://www.compbio.dundee.ac.uk/Software/Domak/domak.html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PDP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http://123d.ncifcrf.gov/pdp.html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1" name="Text Box 18"/>
          <p:cNvSpPr txBox="1"/>
          <p:nvPr/>
        </p:nvSpPr>
        <p:spPr>
          <a:xfrm>
            <a:off x="655319" y="152400"/>
            <a:ext cx="779550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Web services for domain identification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 Box 2"/>
          <p:cNvSpPr txBox="1"/>
          <p:nvPr/>
        </p:nvSpPr>
        <p:spPr>
          <a:xfrm>
            <a:off x="2355532" y="127000"/>
            <a:ext cx="4420976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Space</a:t>
            </a:r>
          </a:p>
        </p:txBody>
      </p:sp>
      <p:sp>
        <p:nvSpPr>
          <p:cNvPr id="454" name="Text Box 3"/>
          <p:cNvSpPr txBox="1"/>
          <p:nvPr/>
        </p:nvSpPr>
        <p:spPr>
          <a:xfrm>
            <a:off x="1570280" y="982662"/>
            <a:ext cx="637690" cy="34843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1CTF</a:t>
            </a:r>
          </a:p>
        </p:txBody>
      </p:sp>
      <p:sp>
        <p:nvSpPr>
          <p:cNvPr id="455" name="Text Box 4"/>
          <p:cNvSpPr txBox="1"/>
          <p:nvPr/>
        </p:nvSpPr>
        <p:spPr>
          <a:xfrm>
            <a:off x="4256411" y="982662"/>
            <a:ext cx="612128" cy="34843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1TIM</a:t>
            </a:r>
          </a:p>
        </p:txBody>
      </p:sp>
      <p:sp>
        <p:nvSpPr>
          <p:cNvPr id="456" name="Text Box 5"/>
          <p:cNvSpPr txBox="1"/>
          <p:nvPr/>
        </p:nvSpPr>
        <p:spPr>
          <a:xfrm>
            <a:off x="6940550" y="982662"/>
            <a:ext cx="624853" cy="34843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1K3R</a:t>
            </a:r>
          </a:p>
        </p:txBody>
      </p:sp>
      <p:pic>
        <p:nvPicPr>
          <p:cNvPr id="45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25278" r="7457" b="26755"/>
          <a:stretch>
            <a:fillRect/>
          </a:stretch>
        </p:blipFill>
        <p:spPr>
          <a:xfrm rot="1140588">
            <a:off x="569396" y="1818642"/>
            <a:ext cx="14986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501" t="10001" r="19949" b="8400"/>
          <a:stretch>
            <a:fillRect/>
          </a:stretch>
        </p:blipFill>
        <p:spPr>
          <a:xfrm>
            <a:off x="3616324" y="1401762"/>
            <a:ext cx="1905001" cy="1938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12450" t="0" r="11249" b="0"/>
          <a:stretch>
            <a:fillRect/>
          </a:stretch>
        </p:blipFill>
        <p:spPr>
          <a:xfrm>
            <a:off x="609599" y="3962400"/>
            <a:ext cx="2527302" cy="2376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8141" t="11652" r="16982" b="0"/>
          <a:stretch>
            <a:fillRect/>
          </a:stretch>
        </p:blipFill>
        <p:spPr>
          <a:xfrm>
            <a:off x="6248400" y="1523999"/>
            <a:ext cx="2644776" cy="240823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ext Box 10"/>
          <p:cNvSpPr txBox="1"/>
          <p:nvPr/>
        </p:nvSpPr>
        <p:spPr>
          <a:xfrm>
            <a:off x="1433512" y="3665537"/>
            <a:ext cx="637467" cy="34843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1A1O</a:t>
            </a:r>
          </a:p>
        </p:txBody>
      </p:sp>
      <p:pic>
        <p:nvPicPr>
          <p:cNvPr id="462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25050" t="0" r="19949" b="0"/>
          <a:stretch>
            <a:fillRect/>
          </a:stretch>
        </p:blipFill>
        <p:spPr>
          <a:xfrm>
            <a:off x="3581400" y="3810000"/>
            <a:ext cx="1985962" cy="25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rcRect l="17551" t="6599" r="18749" b="6598"/>
          <a:stretch>
            <a:fillRect/>
          </a:stretch>
        </p:blipFill>
        <p:spPr>
          <a:xfrm>
            <a:off x="6324600" y="4038599"/>
            <a:ext cx="2301876" cy="2251076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Text Box 13"/>
          <p:cNvSpPr txBox="1"/>
          <p:nvPr/>
        </p:nvSpPr>
        <p:spPr>
          <a:xfrm>
            <a:off x="4227512" y="3665537"/>
            <a:ext cx="599516" cy="34843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1NIK</a:t>
            </a:r>
          </a:p>
        </p:txBody>
      </p:sp>
      <p:sp>
        <p:nvSpPr>
          <p:cNvPr id="465" name="Text Box 14"/>
          <p:cNvSpPr txBox="1"/>
          <p:nvPr/>
        </p:nvSpPr>
        <p:spPr>
          <a:xfrm>
            <a:off x="6967538" y="3665537"/>
            <a:ext cx="675641" cy="34843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1AON</a:t>
            </a:r>
          </a:p>
        </p:txBody>
      </p:sp>
      <p:sp>
        <p:nvSpPr>
          <p:cNvPr id="466" name="Text Box 15"/>
          <p:cNvSpPr txBox="1"/>
          <p:nvPr/>
        </p:nvSpPr>
        <p:spPr>
          <a:xfrm>
            <a:off x="706119" y="2795588"/>
            <a:ext cx="68635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68 AA</a:t>
            </a:r>
          </a:p>
        </p:txBody>
      </p:sp>
      <p:sp>
        <p:nvSpPr>
          <p:cNvPr id="467" name="Text Box 16"/>
          <p:cNvSpPr txBox="1"/>
          <p:nvPr/>
        </p:nvSpPr>
        <p:spPr>
          <a:xfrm>
            <a:off x="2963545" y="2795588"/>
            <a:ext cx="80065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247 AA</a:t>
            </a:r>
          </a:p>
        </p:txBody>
      </p:sp>
      <p:sp>
        <p:nvSpPr>
          <p:cNvPr id="468" name="Text Box 17"/>
          <p:cNvSpPr txBox="1"/>
          <p:nvPr/>
        </p:nvSpPr>
        <p:spPr>
          <a:xfrm>
            <a:off x="6097270" y="2795588"/>
            <a:ext cx="80065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268 AA</a:t>
            </a:r>
          </a:p>
        </p:txBody>
      </p:sp>
      <p:sp>
        <p:nvSpPr>
          <p:cNvPr id="469" name="Text Box 18"/>
          <p:cNvSpPr txBox="1"/>
          <p:nvPr/>
        </p:nvSpPr>
        <p:spPr>
          <a:xfrm>
            <a:off x="579119" y="6096000"/>
            <a:ext cx="80065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384 AA</a:t>
            </a:r>
          </a:p>
        </p:txBody>
      </p:sp>
      <p:sp>
        <p:nvSpPr>
          <p:cNvPr id="470" name="Text Box 19"/>
          <p:cNvSpPr txBox="1"/>
          <p:nvPr/>
        </p:nvSpPr>
        <p:spPr>
          <a:xfrm>
            <a:off x="3093720" y="6019800"/>
            <a:ext cx="91495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4504 AA</a:t>
            </a:r>
          </a:p>
        </p:txBody>
      </p:sp>
      <p:sp>
        <p:nvSpPr>
          <p:cNvPr id="471" name="Text Box 20"/>
          <p:cNvSpPr txBox="1"/>
          <p:nvPr/>
        </p:nvSpPr>
        <p:spPr>
          <a:xfrm>
            <a:off x="5913120" y="6019800"/>
            <a:ext cx="91495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8337 AA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90600"/>
            <a:ext cx="8534400" cy="4779265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Rectangle 2"/>
          <p:cNvSpPr/>
          <p:nvPr/>
        </p:nvSpPr>
        <p:spPr>
          <a:xfrm>
            <a:off x="7696200" y="838200"/>
            <a:ext cx="1066800" cy="533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5" name="Rectangle 3"/>
          <p:cNvSpPr/>
          <p:nvPr/>
        </p:nvSpPr>
        <p:spPr>
          <a:xfrm>
            <a:off x="609600" y="5638800"/>
            <a:ext cx="1066800" cy="533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 Box 5"/>
          <p:cNvSpPr txBox="1"/>
          <p:nvPr/>
        </p:nvSpPr>
        <p:spPr>
          <a:xfrm>
            <a:off x="1874520" y="152400"/>
            <a:ext cx="508489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Current state of the PDB</a:t>
            </a:r>
          </a:p>
        </p:txBody>
      </p:sp>
      <p:pic>
        <p:nvPicPr>
          <p:cNvPr id="47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752600"/>
            <a:ext cx="8153400" cy="2272603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ectangle 4"/>
          <p:cNvSpPr/>
          <p:nvPr/>
        </p:nvSpPr>
        <p:spPr>
          <a:xfrm>
            <a:off x="7543800" y="1447800"/>
            <a:ext cx="1066800" cy="533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 Box 5"/>
          <p:cNvSpPr txBox="1"/>
          <p:nvPr/>
        </p:nvSpPr>
        <p:spPr>
          <a:xfrm>
            <a:off x="750569" y="0"/>
            <a:ext cx="766647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of Protein Structure:</a:t>
            </a:r>
            <a:r>
              <a:rPr b="1" sz="1800"/>
              <a:t> </a:t>
            </a:r>
            <a:r>
              <a:t>SCOP</a:t>
            </a:r>
          </a:p>
        </p:txBody>
      </p:sp>
      <p:sp>
        <p:nvSpPr>
          <p:cNvPr id="482" name="Rectangle 7"/>
          <p:cNvSpPr txBox="1"/>
          <p:nvPr/>
        </p:nvSpPr>
        <p:spPr>
          <a:xfrm>
            <a:off x="5151120" y="5715000"/>
            <a:ext cx="382636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http://scop.mrc-lmb.cam.ac.uk/scop/ </a:t>
            </a:r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http://scop.berkeley.edu/</a:t>
            </a:r>
          </a:p>
        </p:txBody>
      </p:sp>
      <p:sp>
        <p:nvSpPr>
          <p:cNvPr id="483" name="AutoShape 8"/>
          <p:cNvSpPr/>
          <p:nvPr/>
        </p:nvSpPr>
        <p:spPr>
          <a:xfrm>
            <a:off x="5181600" y="5791200"/>
            <a:ext cx="38100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48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737" y="1066800"/>
            <a:ext cx="8676404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 Box 3"/>
          <p:cNvSpPr txBox="1"/>
          <p:nvPr/>
        </p:nvSpPr>
        <p:spPr>
          <a:xfrm>
            <a:off x="750569" y="0"/>
            <a:ext cx="766647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of Protein Structure:</a:t>
            </a:r>
            <a:r>
              <a:rPr b="1" sz="1800"/>
              <a:t> </a:t>
            </a:r>
            <a:r>
              <a:t>SCOP</a:t>
            </a:r>
          </a:p>
        </p:txBody>
      </p:sp>
      <p:sp>
        <p:nvSpPr>
          <p:cNvPr id="487" name="Text Box 4"/>
          <p:cNvSpPr txBox="1"/>
          <p:nvPr/>
        </p:nvSpPr>
        <p:spPr>
          <a:xfrm>
            <a:off x="274319" y="609600"/>
            <a:ext cx="463160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SCOP is organized into 4 hierarchical layers:</a:t>
            </a:r>
          </a:p>
        </p:txBody>
      </p:sp>
      <p:sp>
        <p:nvSpPr>
          <p:cNvPr id="488" name="Text Box 5"/>
          <p:cNvSpPr txBox="1"/>
          <p:nvPr/>
        </p:nvSpPr>
        <p:spPr>
          <a:xfrm>
            <a:off x="274320" y="914400"/>
            <a:ext cx="1323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(1) Classes:</a:t>
            </a:r>
          </a:p>
        </p:txBody>
      </p:sp>
      <p:pic>
        <p:nvPicPr>
          <p:cNvPr id="48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295400"/>
            <a:ext cx="6934200" cy="5115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"/>
          <p:cNvSpPr txBox="1"/>
          <p:nvPr>
            <p:ph type="title" idx="4294967295"/>
          </p:nvPr>
        </p:nvSpPr>
        <p:spPr>
          <a:xfrm>
            <a:off x="3144838" y="350838"/>
            <a:ext cx="5999163" cy="6492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Protein Structure: Variables</a:t>
            </a:r>
          </a:p>
        </p:txBody>
      </p:sp>
      <p:pic>
        <p:nvPicPr>
          <p:cNvPr id="24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9387"/>
            <a:ext cx="5081588" cy="3276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ext Box 3"/>
          <p:cNvSpPr txBox="1"/>
          <p:nvPr/>
        </p:nvSpPr>
        <p:spPr>
          <a:xfrm>
            <a:off x="1020444" y="5026025"/>
            <a:ext cx="7515038" cy="1022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Backbone</a:t>
            </a:r>
            <a:r>
              <a:rPr b="0"/>
              <a:t>: 3 angles per residue :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j, f </a:t>
            </a:r>
            <a:r>
              <a:rPr b="0"/>
              <a:t>and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w</a:t>
            </a:r>
            <a:endParaRPr sz="2400">
              <a:latin typeface="+mj-lt"/>
              <a:ea typeface="+mj-ea"/>
              <a:cs typeface="+mj-cs"/>
              <a:sym typeface="Arial"/>
            </a:endParaRPr>
          </a:p>
          <a:p>
            <a:pPr>
              <a:defRPr sz="20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Sidechain</a:t>
            </a:r>
            <a:r>
              <a:rPr b="0"/>
              <a:t>: 1 to 7 angles,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; </a:t>
            </a:r>
            <a:r>
              <a:rPr b="0"/>
              <a:t>each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b="0"/>
              <a:t>has 3 favored values: 60</a:t>
            </a:r>
            <a:r>
              <a:rPr b="0" baseline="40000"/>
              <a:t>o</a:t>
            </a:r>
            <a:r>
              <a:rPr b="0"/>
              <a:t>, -60</a:t>
            </a:r>
            <a:r>
              <a:rPr b="0" baseline="40000"/>
              <a:t>o</a:t>
            </a:r>
            <a:r>
              <a:rPr b="0"/>
              <a:t>, 180</a:t>
            </a:r>
            <a:r>
              <a:rPr b="0" baseline="40000"/>
              <a:t>o</a:t>
            </a:r>
            <a:r>
              <a:rPr b="0">
                <a:latin typeface="+mj-lt"/>
                <a:ea typeface="+mj-ea"/>
                <a:cs typeface="+mj-cs"/>
                <a:sym typeface="Arial"/>
              </a:rPr>
              <a:t>.</a:t>
            </a:r>
          </a:p>
        </p:txBody>
      </p:sp>
      <p:sp>
        <p:nvSpPr>
          <p:cNvPr id="244" name="Rectangle 4"/>
          <p:cNvSpPr/>
          <p:nvPr/>
        </p:nvSpPr>
        <p:spPr>
          <a:xfrm>
            <a:off x="5710237" y="2824163"/>
            <a:ext cx="944563" cy="773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45" name="Rectangle 5"/>
          <p:cNvSpPr/>
          <p:nvPr/>
        </p:nvSpPr>
        <p:spPr>
          <a:xfrm>
            <a:off x="5843587" y="3495675"/>
            <a:ext cx="1066801" cy="2238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46" name="Rectangle 6"/>
          <p:cNvSpPr/>
          <p:nvPr/>
        </p:nvSpPr>
        <p:spPr>
          <a:xfrm>
            <a:off x="7385050" y="3565525"/>
            <a:ext cx="741364" cy="214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 Box 2"/>
          <p:cNvSpPr txBox="1"/>
          <p:nvPr/>
        </p:nvSpPr>
        <p:spPr>
          <a:xfrm>
            <a:off x="274320" y="2819400"/>
            <a:ext cx="842694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3)</a:t>
            </a:r>
            <a:r>
              <a:rPr>
                <a:solidFill>
                  <a:srgbClr val="000000"/>
                </a:solidFill>
              </a:rPr>
              <a:t> </a:t>
            </a:r>
            <a:r>
              <a:t>Superfamily: </a:t>
            </a:r>
            <a:r>
              <a:rPr i="1"/>
              <a:t>Probable common evolutionary origin</a:t>
            </a:r>
            <a:br>
              <a:rPr i="1"/>
            </a:br>
            <a:r>
              <a:rPr>
                <a:solidFill>
                  <a:srgbClr val="000000"/>
                </a:solidFill>
              </a:rPr>
              <a:t>	Proteins that have low sequence identities, but whose structural and 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functional features suggest that a common evolutionary origin is probable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are placed together in superfamilies </a:t>
            </a:r>
          </a:p>
        </p:txBody>
      </p:sp>
      <p:sp>
        <p:nvSpPr>
          <p:cNvPr id="492" name="Text Box 3"/>
          <p:cNvSpPr txBox="1"/>
          <p:nvPr/>
        </p:nvSpPr>
        <p:spPr>
          <a:xfrm>
            <a:off x="274320" y="4419600"/>
            <a:ext cx="8587567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4) Family: </a:t>
            </a:r>
            <a:r>
              <a:rPr i="1"/>
              <a:t>Clear evolutionarily relationship</a:t>
            </a:r>
            <a:br>
              <a:rPr i="1"/>
            </a:br>
            <a:r>
              <a:rPr>
                <a:solidFill>
                  <a:srgbClr val="000000"/>
                </a:solidFill>
              </a:rPr>
              <a:t>	Proteins clustered together into families are clearly evolutionarily related. 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Generally, this means that pairwise residue identities between the proteins 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are 30% and greater </a:t>
            </a:r>
          </a:p>
        </p:txBody>
      </p:sp>
      <p:sp>
        <p:nvSpPr>
          <p:cNvPr id="493" name="Text Box 4"/>
          <p:cNvSpPr txBox="1"/>
          <p:nvPr/>
        </p:nvSpPr>
        <p:spPr>
          <a:xfrm>
            <a:off x="750569" y="0"/>
            <a:ext cx="766647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of Protein Structure:</a:t>
            </a:r>
            <a:r>
              <a:rPr b="1" sz="1800"/>
              <a:t> </a:t>
            </a:r>
            <a:r>
              <a:t>SCOP</a:t>
            </a:r>
          </a:p>
        </p:txBody>
      </p:sp>
      <p:sp>
        <p:nvSpPr>
          <p:cNvPr id="494" name="Text Box 5"/>
          <p:cNvSpPr txBox="1"/>
          <p:nvPr/>
        </p:nvSpPr>
        <p:spPr>
          <a:xfrm>
            <a:off x="274320" y="1371600"/>
            <a:ext cx="7486090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(2) Folds: </a:t>
            </a:r>
            <a:r>
              <a:rPr i="1"/>
              <a:t>Major structural similarity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Proteins are defined as having a common fold if they have the 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          same major secondary structures in the same arrangement and 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with the same topological connections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 Box 2"/>
          <p:cNvSpPr txBox="1"/>
          <p:nvPr/>
        </p:nvSpPr>
        <p:spPr>
          <a:xfrm>
            <a:off x="750569" y="0"/>
            <a:ext cx="766647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of Protein Structure:</a:t>
            </a:r>
            <a:r>
              <a:rPr b="1" sz="1800"/>
              <a:t> </a:t>
            </a:r>
            <a:r>
              <a:t>SCOP</a:t>
            </a:r>
          </a:p>
        </p:txBody>
      </p:sp>
      <p:pic>
        <p:nvPicPr>
          <p:cNvPr id="49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066800"/>
            <a:ext cx="8826500" cy="528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 Box 3"/>
          <p:cNvSpPr txBox="1"/>
          <p:nvPr/>
        </p:nvSpPr>
        <p:spPr>
          <a:xfrm>
            <a:off x="731519" y="76200"/>
            <a:ext cx="771670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of Protein Structure:</a:t>
            </a:r>
            <a:r>
              <a:rPr b="1" sz="1800"/>
              <a:t> </a:t>
            </a:r>
            <a:r>
              <a:t>CATH</a:t>
            </a:r>
          </a:p>
        </p:txBody>
      </p:sp>
      <p:sp>
        <p:nvSpPr>
          <p:cNvPr id="500" name="Rectangle 4"/>
          <p:cNvSpPr txBox="1"/>
          <p:nvPr/>
        </p:nvSpPr>
        <p:spPr>
          <a:xfrm>
            <a:off x="6522719" y="6019800"/>
            <a:ext cx="234058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http://www.cathdb.info</a:t>
            </a:r>
          </a:p>
        </p:txBody>
      </p:sp>
      <p:sp>
        <p:nvSpPr>
          <p:cNvPr id="501" name="AutoShape 8"/>
          <p:cNvSpPr/>
          <p:nvPr/>
        </p:nvSpPr>
        <p:spPr>
          <a:xfrm>
            <a:off x="6400800" y="6019800"/>
            <a:ext cx="2514600" cy="3810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50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438400"/>
            <a:ext cx="8534400" cy="3304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914400"/>
            <a:ext cx="8153400" cy="1540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3912" y="2833688"/>
            <a:ext cx="2624138" cy="196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950" y="4889500"/>
            <a:ext cx="2624139" cy="196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737" t="0" r="22610" b="8465"/>
          <a:stretch>
            <a:fillRect/>
          </a:stretch>
        </p:blipFill>
        <p:spPr>
          <a:xfrm>
            <a:off x="3856037" y="850900"/>
            <a:ext cx="1477963" cy="175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3809" t="0" r="19254" b="10481"/>
          <a:stretch>
            <a:fillRect/>
          </a:stretch>
        </p:blipFill>
        <p:spPr>
          <a:xfrm>
            <a:off x="1465262" y="1030287"/>
            <a:ext cx="1617663" cy="172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17905" t="0" r="20110" b="0"/>
          <a:stretch>
            <a:fillRect/>
          </a:stretch>
        </p:blipFill>
        <p:spPr>
          <a:xfrm>
            <a:off x="6345237" y="695325"/>
            <a:ext cx="1643063" cy="2182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l="0" t="15677" r="1372" b="19553"/>
          <a:stretch>
            <a:fillRect/>
          </a:stretch>
        </p:blipFill>
        <p:spPr>
          <a:xfrm>
            <a:off x="1012825" y="3440112"/>
            <a:ext cx="2624139" cy="134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rcRect l="0" t="19711" r="7692" b="12775"/>
          <a:stretch>
            <a:fillRect/>
          </a:stretch>
        </p:blipFill>
        <p:spPr>
          <a:xfrm>
            <a:off x="6189662" y="3425824"/>
            <a:ext cx="1755776" cy="1368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rcRect l="1581" t="11714" r="0" b="13750"/>
          <a:stretch>
            <a:fillRect/>
          </a:stretch>
        </p:blipFill>
        <p:spPr>
          <a:xfrm>
            <a:off x="5811837" y="5106987"/>
            <a:ext cx="1974851" cy="1751013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Line 10"/>
          <p:cNvSpPr/>
          <p:nvPr/>
        </p:nvSpPr>
        <p:spPr>
          <a:xfrm flipH="1">
            <a:off x="3113088" y="2720974"/>
            <a:ext cx="1135063" cy="658814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14" name="Line 11"/>
          <p:cNvSpPr/>
          <p:nvPr/>
        </p:nvSpPr>
        <p:spPr>
          <a:xfrm>
            <a:off x="5613399" y="2801938"/>
            <a:ext cx="1100139" cy="787401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15" name="Line 12"/>
          <p:cNvSpPr/>
          <p:nvPr/>
        </p:nvSpPr>
        <p:spPr>
          <a:xfrm>
            <a:off x="4941887" y="4687887"/>
            <a:ext cx="995363" cy="682626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16" name="Text Box 13"/>
          <p:cNvSpPr txBox="1"/>
          <p:nvPr/>
        </p:nvSpPr>
        <p:spPr>
          <a:xfrm>
            <a:off x="750569" y="0"/>
            <a:ext cx="771670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of Protein Structure:</a:t>
            </a:r>
            <a:r>
              <a:rPr b="1" sz="1800"/>
              <a:t> </a:t>
            </a:r>
            <a:r>
              <a:t>CATH</a:t>
            </a:r>
          </a:p>
        </p:txBody>
      </p:sp>
      <p:sp>
        <p:nvSpPr>
          <p:cNvPr id="517" name="Text Box 14"/>
          <p:cNvSpPr txBox="1"/>
          <p:nvPr/>
        </p:nvSpPr>
        <p:spPr>
          <a:xfrm>
            <a:off x="336232" y="1558925"/>
            <a:ext cx="324258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18" name="Text Box 15"/>
          <p:cNvSpPr txBox="1"/>
          <p:nvPr/>
        </p:nvSpPr>
        <p:spPr>
          <a:xfrm>
            <a:off x="336232" y="3838575"/>
            <a:ext cx="324258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19" name="Text Box 16"/>
          <p:cNvSpPr txBox="1"/>
          <p:nvPr/>
        </p:nvSpPr>
        <p:spPr>
          <a:xfrm>
            <a:off x="336233" y="5586412"/>
            <a:ext cx="30744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520" name="Text Box 17"/>
          <p:cNvSpPr txBox="1"/>
          <p:nvPr/>
        </p:nvSpPr>
        <p:spPr>
          <a:xfrm>
            <a:off x="2707958" y="942975"/>
            <a:ext cx="832208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Alpha</a:t>
            </a:r>
          </a:p>
        </p:txBody>
      </p:sp>
      <p:sp>
        <p:nvSpPr>
          <p:cNvPr id="521" name="Text Box 18"/>
          <p:cNvSpPr txBox="1"/>
          <p:nvPr/>
        </p:nvSpPr>
        <p:spPr>
          <a:xfrm>
            <a:off x="5127307" y="760412"/>
            <a:ext cx="1664456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Mixed Alpha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Beta</a:t>
            </a:r>
          </a:p>
        </p:txBody>
      </p:sp>
      <p:sp>
        <p:nvSpPr>
          <p:cNvPr id="522" name="Text Box 19"/>
          <p:cNvSpPr txBox="1"/>
          <p:nvPr/>
        </p:nvSpPr>
        <p:spPr>
          <a:xfrm>
            <a:off x="7835582" y="942975"/>
            <a:ext cx="66269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Beta</a:t>
            </a:r>
          </a:p>
        </p:txBody>
      </p:sp>
      <p:sp>
        <p:nvSpPr>
          <p:cNvPr id="523" name="Text Box 20"/>
          <p:cNvSpPr txBox="1"/>
          <p:nvPr/>
        </p:nvSpPr>
        <p:spPr>
          <a:xfrm>
            <a:off x="1434782" y="3155950"/>
            <a:ext cx="1289409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Sandwich</a:t>
            </a:r>
          </a:p>
        </p:txBody>
      </p:sp>
      <p:sp>
        <p:nvSpPr>
          <p:cNvPr id="524" name="Text Box 21"/>
          <p:cNvSpPr txBox="1"/>
          <p:nvPr/>
        </p:nvSpPr>
        <p:spPr>
          <a:xfrm>
            <a:off x="2788920" y="4602162"/>
            <a:ext cx="142231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Tim Barrel</a:t>
            </a:r>
          </a:p>
        </p:txBody>
      </p:sp>
      <p:sp>
        <p:nvSpPr>
          <p:cNvPr id="525" name="Text Box 22"/>
          <p:cNvSpPr txBox="1"/>
          <p:nvPr/>
        </p:nvSpPr>
        <p:spPr>
          <a:xfrm>
            <a:off x="6759257" y="4822825"/>
            <a:ext cx="167591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Other Barrel</a:t>
            </a:r>
          </a:p>
        </p:txBody>
      </p:sp>
      <p:sp>
        <p:nvSpPr>
          <p:cNvPr id="526" name="Text Box 23"/>
          <p:cNvSpPr txBox="1"/>
          <p:nvPr/>
        </p:nvSpPr>
        <p:spPr>
          <a:xfrm>
            <a:off x="7002144" y="2982913"/>
            <a:ext cx="139939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Super Roll</a:t>
            </a:r>
          </a:p>
        </p:txBody>
      </p:sp>
      <p:sp>
        <p:nvSpPr>
          <p:cNvPr id="527" name="Text Box 24"/>
          <p:cNvSpPr txBox="1"/>
          <p:nvPr/>
        </p:nvSpPr>
        <p:spPr>
          <a:xfrm>
            <a:off x="5219382" y="2878138"/>
            <a:ext cx="888615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99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Barrel</a:t>
            </a:r>
          </a:p>
        </p:txBody>
      </p:sp>
      <p:sp>
        <p:nvSpPr>
          <p:cNvPr id="528" name="Line 25"/>
          <p:cNvSpPr/>
          <p:nvPr/>
        </p:nvSpPr>
        <p:spPr>
          <a:xfrm>
            <a:off x="4826000" y="2557463"/>
            <a:ext cx="1" cy="474663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29" name="Line 26"/>
          <p:cNvSpPr/>
          <p:nvPr/>
        </p:nvSpPr>
        <p:spPr>
          <a:xfrm flipH="1">
            <a:off x="4178299" y="4652962"/>
            <a:ext cx="336551" cy="625476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 Box 2"/>
          <p:cNvSpPr txBox="1"/>
          <p:nvPr/>
        </p:nvSpPr>
        <p:spPr>
          <a:xfrm>
            <a:off x="1950720" y="0"/>
            <a:ext cx="411959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DALI Database</a:t>
            </a:r>
          </a:p>
        </p:txBody>
      </p:sp>
      <p:sp>
        <p:nvSpPr>
          <p:cNvPr id="532" name="Rectangle 3"/>
          <p:cNvSpPr txBox="1"/>
          <p:nvPr/>
        </p:nvSpPr>
        <p:spPr>
          <a:xfrm>
            <a:off x="4084320" y="5867400"/>
            <a:ext cx="44033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http://ekhidna.biocenter.helsinki.fi/dali/start</a:t>
            </a:r>
          </a:p>
        </p:txBody>
      </p:sp>
      <p:pic>
        <p:nvPicPr>
          <p:cNvPr id="5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914400"/>
            <a:ext cx="8096729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 Box 2"/>
          <p:cNvSpPr txBox="1"/>
          <p:nvPr/>
        </p:nvSpPr>
        <p:spPr>
          <a:xfrm>
            <a:off x="1798319" y="228600"/>
            <a:ext cx="5897499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DALI Domain Dictionary</a:t>
            </a:r>
          </a:p>
        </p:txBody>
      </p:sp>
      <p:sp>
        <p:nvSpPr>
          <p:cNvPr id="536" name="Rectangle 3"/>
          <p:cNvSpPr txBox="1"/>
          <p:nvPr>
            <p:ph type="body" idx="4294967295"/>
          </p:nvPr>
        </p:nvSpPr>
        <p:spPr>
          <a:xfrm>
            <a:off x="228599" y="1524000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All-against-all comparison of PDB90 using DALI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Define score of each pair as a Z-score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Regroup proteins based on pair-wise score:</a:t>
            </a:r>
          </a:p>
          <a:p>
            <a:pPr lvl="1" marL="548640" indent="-274320">
              <a:spcBef>
                <a:spcPts val="500"/>
              </a:spcBef>
              <a:buClr>
                <a:schemeClr val="accent2"/>
              </a:buClr>
              <a:defRPr sz="22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Z-score &gt; 2</a:t>
            </a:r>
            <a:r>
              <a:rPr>
                <a:solidFill>
                  <a:srgbClr val="646B86"/>
                </a:solidFill>
              </a:rPr>
              <a:t>: </a:t>
            </a:r>
            <a:r>
              <a:rPr>
                <a:solidFill>
                  <a:srgbClr val="646B86"/>
                </a:solidFill>
              </a:rPr>
              <a:t>“</a:t>
            </a:r>
            <a:r>
              <a:rPr>
                <a:solidFill>
                  <a:srgbClr val="646B86"/>
                </a:solidFill>
              </a:rPr>
              <a:t>Folds</a:t>
            </a:r>
            <a:r>
              <a:rPr>
                <a:solidFill>
                  <a:srgbClr val="646B86"/>
                </a:solidFill>
              </a:rPr>
              <a:t>”</a:t>
            </a:r>
            <a:endParaRPr>
              <a:solidFill>
                <a:srgbClr val="646B86"/>
              </a:solidFill>
            </a:endParaRPr>
          </a:p>
          <a:p>
            <a:pPr lvl="1" marL="548640" indent="-274320">
              <a:spcBef>
                <a:spcPts val="500"/>
              </a:spcBef>
              <a:buClr>
                <a:schemeClr val="accent2"/>
              </a:buClr>
              <a:defRPr sz="22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Z-score &gt;4, 6, 8, 10</a:t>
            </a:r>
            <a:r>
              <a:rPr>
                <a:solidFill>
                  <a:srgbClr val="646B86"/>
                </a:solidFill>
              </a:rPr>
              <a:t> : sub-groups of </a:t>
            </a:r>
            <a:r>
              <a:rPr>
                <a:solidFill>
                  <a:srgbClr val="646B86"/>
                </a:solidFill>
              </a:rPr>
              <a:t>“</a:t>
            </a:r>
            <a:r>
              <a:rPr>
                <a:solidFill>
                  <a:srgbClr val="646B86"/>
                </a:solidFill>
              </a:rPr>
              <a:t>folds</a:t>
            </a:r>
            <a:r>
              <a:rPr>
                <a:solidFill>
                  <a:srgbClr val="646B86"/>
                </a:solidFill>
              </a:rPr>
              <a:t>”</a:t>
            </a:r>
            <a:endParaRPr>
              <a:solidFill>
                <a:srgbClr val="646B86"/>
              </a:solidFill>
            </a:endParaRPr>
          </a:p>
          <a:p>
            <a:pPr lvl="1" marL="274320" indent="0"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646B8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(</a:t>
            </a:r>
            <a:r>
              <a:rPr>
                <a:solidFill>
                  <a:srgbClr val="000000"/>
                </a:solidFill>
              </a:rPr>
              <a:t>different from Families, and sub-families</a:t>
            </a:r>
            <a:r>
              <a:t>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539" name="Rectangle 3"/>
          <p:cNvSpPr txBox="1"/>
          <p:nvPr>
            <p:ph type="body" idx="4294967295"/>
          </p:nvPr>
        </p:nvSpPr>
        <p:spPr>
          <a:xfrm>
            <a:off x="-1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Classification is an important part of biology; protein structures are not exempt</a:t>
            </a:r>
          </a:p>
          <a:p>
            <a:pPr>
              <a:lnSpc>
                <a:spcPct val="80000"/>
              </a:lnSpc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Prior to being classified, proteins are cut into domains</a:t>
            </a:r>
          </a:p>
          <a:p>
            <a:pPr>
              <a:lnSpc>
                <a:spcPct val="80000"/>
              </a:lnSpc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While all structural biologists agree that proteins are usually a collection of domains, there is no consensus on how to delineate the domains</a:t>
            </a:r>
          </a:p>
          <a:p>
            <a:pPr>
              <a:lnSpc>
                <a:spcPct val="80000"/>
              </a:lnSpc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There are three main protein structure classification: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- </a:t>
            </a:r>
            <a:r>
              <a:rPr>
                <a:solidFill>
                  <a:srgbClr val="FF0000"/>
                </a:solidFill>
              </a:rPr>
              <a:t>SCOP (manual)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i="1"/>
              <a:t>source of evolutionary information</a:t>
            </a:r>
            <a:endParaRPr i="1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- </a:t>
            </a:r>
            <a:r>
              <a:rPr>
                <a:solidFill>
                  <a:srgbClr val="FF0000"/>
                </a:solidFill>
              </a:rPr>
              <a:t>CATH (semi-automatic)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i="1"/>
              <a:t>source of geometric information</a:t>
            </a:r>
            <a:endParaRPr i="1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- </a:t>
            </a:r>
            <a:r>
              <a:rPr>
                <a:solidFill>
                  <a:srgbClr val="FF0000"/>
                </a:solidFill>
              </a:rPr>
              <a:t>Dali (automatic)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i="1"/>
              <a:t>source of raw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922" b="48479"/>
          <a:stretch>
            <a:fillRect/>
          </a:stretch>
        </p:blipFill>
        <p:spPr>
          <a:xfrm>
            <a:off x="533400" y="1524000"/>
            <a:ext cx="7805739" cy="391318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ectangle 3"/>
          <p:cNvSpPr/>
          <p:nvPr/>
        </p:nvSpPr>
        <p:spPr>
          <a:xfrm>
            <a:off x="533400" y="4724400"/>
            <a:ext cx="2286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0" name="Rectangle 4"/>
          <p:cNvSpPr/>
          <p:nvPr/>
        </p:nvSpPr>
        <p:spPr>
          <a:xfrm>
            <a:off x="4572000" y="4572000"/>
            <a:ext cx="304800" cy="38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1" name="Text Box 5"/>
          <p:cNvSpPr txBox="1"/>
          <p:nvPr/>
        </p:nvSpPr>
        <p:spPr>
          <a:xfrm>
            <a:off x="2426970" y="338138"/>
            <a:ext cx="339465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Ramachandran Plots</a:t>
            </a:r>
          </a:p>
        </p:txBody>
      </p:sp>
      <p:sp>
        <p:nvSpPr>
          <p:cNvPr id="252" name="Text Box 6"/>
          <p:cNvSpPr txBox="1"/>
          <p:nvPr/>
        </p:nvSpPr>
        <p:spPr>
          <a:xfrm>
            <a:off x="1112519" y="5715000"/>
            <a:ext cx="2615988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residues, but glycine</a:t>
            </a:r>
          </a:p>
        </p:txBody>
      </p:sp>
      <p:sp>
        <p:nvSpPr>
          <p:cNvPr id="253" name="Text Box 7"/>
          <p:cNvSpPr txBox="1"/>
          <p:nvPr/>
        </p:nvSpPr>
        <p:spPr>
          <a:xfrm>
            <a:off x="6294120" y="5715000"/>
            <a:ext cx="908185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Glycine</a:t>
            </a:r>
          </a:p>
        </p:txBody>
      </p:sp>
      <p:sp>
        <p:nvSpPr>
          <p:cNvPr id="254" name="Rectangle 8"/>
          <p:cNvSpPr/>
          <p:nvPr/>
        </p:nvSpPr>
        <p:spPr>
          <a:xfrm>
            <a:off x="2438400" y="5105400"/>
            <a:ext cx="381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5" name="Rectangle 9"/>
          <p:cNvSpPr/>
          <p:nvPr/>
        </p:nvSpPr>
        <p:spPr>
          <a:xfrm>
            <a:off x="6477000" y="5029200"/>
            <a:ext cx="3048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6" name="Rectangle 10"/>
          <p:cNvSpPr/>
          <p:nvPr/>
        </p:nvSpPr>
        <p:spPr>
          <a:xfrm>
            <a:off x="609600" y="3124200"/>
            <a:ext cx="1524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7" name="Rectangle 11"/>
          <p:cNvSpPr/>
          <p:nvPr/>
        </p:nvSpPr>
        <p:spPr>
          <a:xfrm>
            <a:off x="4648200" y="3124200"/>
            <a:ext cx="1524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8" name="Text Box 12"/>
          <p:cNvSpPr txBox="1"/>
          <p:nvPr/>
        </p:nvSpPr>
        <p:spPr>
          <a:xfrm>
            <a:off x="2484120" y="5029200"/>
            <a:ext cx="28940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59" name="Text Box 13"/>
          <p:cNvSpPr txBox="1"/>
          <p:nvPr/>
        </p:nvSpPr>
        <p:spPr>
          <a:xfrm>
            <a:off x="6522719" y="5029200"/>
            <a:ext cx="28940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60" name="Text Box 14"/>
          <p:cNvSpPr txBox="1"/>
          <p:nvPr/>
        </p:nvSpPr>
        <p:spPr>
          <a:xfrm>
            <a:off x="410844" y="2879725"/>
            <a:ext cx="348096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61" name="Text Box 15"/>
          <p:cNvSpPr txBox="1"/>
          <p:nvPr/>
        </p:nvSpPr>
        <p:spPr>
          <a:xfrm>
            <a:off x="4465320" y="2879725"/>
            <a:ext cx="348095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62" name="Rectangle 16"/>
          <p:cNvSpPr txBox="1"/>
          <p:nvPr/>
        </p:nvSpPr>
        <p:spPr>
          <a:xfrm>
            <a:off x="5535295" y="6124192"/>
            <a:ext cx="324069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Acta Cryst.</a:t>
            </a:r>
            <a:r>
              <a:rPr i="0"/>
              <a:t> (2002). D</a:t>
            </a:r>
            <a:r>
              <a:rPr b="1" i="0"/>
              <a:t>58</a:t>
            </a:r>
            <a:r>
              <a:rPr i="0"/>
              <a:t>, 768-776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4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Sequence versus Structure</a:t>
            </a:r>
          </a:p>
        </p:txBody>
      </p:sp>
      <p:sp>
        <p:nvSpPr>
          <p:cNvPr id="265" name="Rectangle 5"/>
          <p:cNvSpPr txBox="1"/>
          <p:nvPr>
            <p:ph type="body" idx="4294967295"/>
          </p:nvPr>
        </p:nvSpPr>
        <p:spPr>
          <a:xfrm>
            <a:off x="-1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defRPr b="1" i="1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protein sequence is a string of letters</a:t>
            </a:r>
            <a:r>
              <a:rPr b="0" i="0">
                <a:solidFill>
                  <a:srgbClr val="000000"/>
                </a:solidFill>
              </a:rPr>
              <a:t>: there is an optimal solution (DP) to the problem of string matching, given a scoring scheme</a:t>
            </a:r>
            <a:endParaRPr b="0" i="0">
              <a:solidFill>
                <a:srgbClr val="000000"/>
              </a:solidFill>
            </a:endParaR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protein structure is a 3D shape</a:t>
            </a:r>
            <a:r>
              <a:rPr b="0" i="0">
                <a:solidFill>
                  <a:srgbClr val="000000"/>
                </a:solidFill>
              </a:rPr>
              <a:t>: the goal is to find algorithms similar to DP that finds the optimal match between two shapes.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"/>
          <p:cNvSpPr txBox="1"/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Comparison</a:t>
            </a:r>
          </a:p>
        </p:txBody>
      </p:sp>
      <p:sp>
        <p:nvSpPr>
          <p:cNvPr id="268" name="Rectangle 3"/>
          <p:cNvSpPr txBox="1"/>
          <p:nvPr>
            <p:ph type="body" idx="4294967295"/>
          </p:nvPr>
        </p:nvSpPr>
        <p:spPr>
          <a:xfrm>
            <a:off x="-1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Global versus local alignment</a:t>
            </a:r>
          </a:p>
          <a:p>
            <a:pPr>
              <a:buSzTx/>
              <a:buFont typeface="Wingdings 2"/>
              <a:buNone/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Measuring protein shape similarity</a:t>
            </a:r>
          </a:p>
          <a:p>
            <a:pPr>
              <a:buSzTx/>
              <a:buFont typeface="Wingdings 2"/>
              <a:buNone/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 structure superposition</a:t>
            </a:r>
          </a:p>
          <a:p>
            <a:pPr>
              <a:buSzTx/>
              <a:buFont typeface="Wingdings 2"/>
              <a:buNone/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 structure alignment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"/>
          <p:cNvSpPr txBox="1"/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Global versus Local</a:t>
            </a:r>
          </a:p>
        </p:txBody>
      </p:sp>
      <p:pic>
        <p:nvPicPr>
          <p:cNvPr id="2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447800"/>
            <a:ext cx="3179764" cy="177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76346">
            <a:off x="990600" y="3962400"/>
            <a:ext cx="3179764" cy="177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1600" y="2819400"/>
            <a:ext cx="3211514" cy="181451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AutoShape 10"/>
          <p:cNvSpPr/>
          <p:nvPr/>
        </p:nvSpPr>
        <p:spPr>
          <a:xfrm rot="1275029">
            <a:off x="3962400" y="3200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75" name="AutoShape 11"/>
          <p:cNvSpPr/>
          <p:nvPr/>
        </p:nvSpPr>
        <p:spPr>
          <a:xfrm rot="20021938">
            <a:off x="3962400" y="4724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76" name="Text Box 12"/>
          <p:cNvSpPr txBox="1"/>
          <p:nvPr/>
        </p:nvSpPr>
        <p:spPr>
          <a:xfrm>
            <a:off x="5440045" y="5424487"/>
            <a:ext cx="1931750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Global alignment</a:t>
            </a:r>
          </a:p>
        </p:txBody>
      </p:sp>
      <p:sp>
        <p:nvSpPr>
          <p:cNvPr id="277" name="AutoShape 13"/>
          <p:cNvSpPr/>
          <p:nvPr/>
        </p:nvSpPr>
        <p:spPr>
          <a:xfrm>
            <a:off x="5334000" y="5410200"/>
            <a:ext cx="21336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CC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 txBox="1"/>
          <p:nvPr>
            <p:ph type="title"/>
          </p:nvPr>
        </p:nvSpPr>
        <p:spPr>
          <a:xfrm>
            <a:off x="301752" y="228599"/>
            <a:ext cx="8534401" cy="75895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Global versus Local (2)</a:t>
            </a:r>
          </a:p>
        </p:txBody>
      </p:sp>
      <p:pic>
        <p:nvPicPr>
          <p:cNvPr id="28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828800"/>
            <a:ext cx="3179764" cy="177006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AutoShape 6"/>
          <p:cNvSpPr/>
          <p:nvPr/>
        </p:nvSpPr>
        <p:spPr>
          <a:xfrm rot="1275029">
            <a:off x="3962400" y="3200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2" name="AutoShape 7"/>
          <p:cNvSpPr/>
          <p:nvPr/>
        </p:nvSpPr>
        <p:spPr>
          <a:xfrm rot="20021938">
            <a:off x="3962400" y="4724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3" name="Text Box 8"/>
          <p:cNvSpPr txBox="1"/>
          <p:nvPr/>
        </p:nvSpPr>
        <p:spPr>
          <a:xfrm>
            <a:off x="5440045" y="5424487"/>
            <a:ext cx="18186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Local alignment</a:t>
            </a:r>
          </a:p>
        </p:txBody>
      </p:sp>
      <p:sp>
        <p:nvSpPr>
          <p:cNvPr id="284" name="AutoShape 9"/>
          <p:cNvSpPr/>
          <p:nvPr/>
        </p:nvSpPr>
        <p:spPr>
          <a:xfrm>
            <a:off x="5334000" y="5410200"/>
            <a:ext cx="21336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CC00"/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28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421608">
            <a:off x="609600" y="4191000"/>
            <a:ext cx="3117850" cy="177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1600" y="2667000"/>
            <a:ext cx="3211514" cy="178276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Oval 12"/>
          <p:cNvSpPr/>
          <p:nvPr/>
        </p:nvSpPr>
        <p:spPr>
          <a:xfrm>
            <a:off x="4800600" y="2438400"/>
            <a:ext cx="1905000" cy="2057400"/>
          </a:xfrm>
          <a:prstGeom prst="ellipse">
            <a:avLst/>
          </a:prstGeom>
          <a:ln w="38100">
            <a:solidFill>
              <a:srgbClr val="FF00FF"/>
            </a:solidFill>
            <a:prstDash val="dash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8" name="Text Box 13"/>
          <p:cNvSpPr txBox="1"/>
          <p:nvPr/>
        </p:nvSpPr>
        <p:spPr>
          <a:xfrm>
            <a:off x="5059045" y="1919288"/>
            <a:ext cx="65443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motif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Civ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Civ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