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hyperlink" Target="http://en.wikipedia.org/wiki/Logic_gate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mputers…"/>
          <p:cNvSpPr txBox="1"/>
          <p:nvPr>
            <p:ph type="title" idx="4294967295"/>
          </p:nvPr>
        </p:nvSpPr>
        <p:spPr>
          <a:xfrm>
            <a:off x="952500" y="1143000"/>
            <a:ext cx="22479000" cy="3872175"/>
          </a:xfrm>
          <a:prstGeom prst="rect">
            <a:avLst/>
          </a:prstGeom>
        </p:spPr>
        <p:txBody>
          <a:bodyPr/>
          <a:lstStyle/>
          <a:p>
            <a:pPr>
              <a:defRPr sz="8200">
                <a:solidFill>
                  <a:srgbClr val="9F293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Computers</a:t>
            </a:r>
          </a:p>
          <a:p>
            <a:pPr>
              <a:defRPr sz="8200">
                <a:solidFill>
                  <a:srgbClr val="9F293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Logic and CPU</a:t>
            </a:r>
          </a:p>
        </p:txBody>
      </p:sp>
      <p:sp>
        <p:nvSpPr>
          <p:cNvPr id="138" name="Patrice Koehl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36512">
              <a:lnSpc>
                <a:spcPct val="90000"/>
              </a:lnSpc>
              <a:spcBef>
                <a:spcPts val="0"/>
              </a:spcBef>
              <a:buSzTx/>
              <a:buNone/>
              <a:defRPr i="1" sz="40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Patrice Koehl</a:t>
            </a:r>
          </a:p>
          <a:p>
            <a:pPr marL="0" indent="36512">
              <a:lnSpc>
                <a:spcPct val="90000"/>
              </a:lnSpc>
              <a:spcBef>
                <a:spcPts val="0"/>
              </a:spcBef>
              <a:buSzTx/>
              <a:buNone/>
              <a:defRPr i="1" sz="40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Computer Science</a:t>
            </a:r>
          </a:p>
          <a:p>
            <a:pPr marL="0" indent="36512">
              <a:lnSpc>
                <a:spcPct val="90000"/>
              </a:lnSpc>
              <a:spcBef>
                <a:spcPts val="0"/>
              </a:spcBef>
              <a:buSzTx/>
              <a:buNone/>
              <a:defRPr i="1" sz="40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UC Davis</a:t>
            </a:r>
          </a:p>
        </p:txBody>
      </p:sp>
      <p:pic>
        <p:nvPicPr>
          <p:cNvPr id="139" name="computer_funny" descr="computer_funn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36866" y="5508625"/>
            <a:ext cx="9075428" cy="5575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1219200"/>
            <a:ext cx="5654675" cy="629285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he AND gate"/>
          <p:cNvSpPr txBox="1"/>
          <p:nvPr/>
        </p:nvSpPr>
        <p:spPr>
          <a:xfrm>
            <a:off x="10259443" y="63500"/>
            <a:ext cx="530106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AND gate</a:t>
            </a:r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24705" b="0"/>
          <a:stretch>
            <a:fillRect/>
          </a:stretch>
        </p:blipFill>
        <p:spPr>
          <a:xfrm>
            <a:off x="4267200" y="2590800"/>
            <a:ext cx="3990975" cy="895985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10837333" y="4351866"/>
            <a:ext cx="1676401" cy="45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9" name="Rectangle"/>
          <p:cNvSpPr/>
          <p:nvPr/>
        </p:nvSpPr>
        <p:spPr>
          <a:xfrm>
            <a:off x="8517466" y="4724400"/>
            <a:ext cx="1066801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20" name="Rectangle"/>
          <p:cNvSpPr/>
          <p:nvPr/>
        </p:nvSpPr>
        <p:spPr>
          <a:xfrm>
            <a:off x="10837333" y="6197600"/>
            <a:ext cx="1219201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graphicFrame>
        <p:nvGraphicFramePr>
          <p:cNvPr id="221" name="Table 1"/>
          <p:cNvGraphicFramePr/>
          <p:nvPr/>
        </p:nvGraphicFramePr>
        <p:xfrm>
          <a:off x="9601200" y="8686800"/>
          <a:ext cx="10363200" cy="3962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343555"/>
                <a:gridCol w="3495535"/>
                <a:gridCol w="3495535"/>
              </a:tblGrid>
              <a:tr h="811040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A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B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Output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11040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he not-or (NOR) gate"/>
          <p:cNvSpPr txBox="1"/>
          <p:nvPr/>
        </p:nvSpPr>
        <p:spPr>
          <a:xfrm>
            <a:off x="7719575" y="-48684"/>
            <a:ext cx="821333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not-or (NOR) gate</a:t>
            </a:r>
          </a:p>
        </p:txBody>
      </p:sp>
      <p:pic>
        <p:nvPicPr>
          <p:cNvPr id="2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266" y="2238904"/>
            <a:ext cx="4318001" cy="550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2938" y="2246380"/>
            <a:ext cx="4318001" cy="5487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83610" y="2238904"/>
            <a:ext cx="4318001" cy="550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953441" y="2238904"/>
            <a:ext cx="4559681" cy="55022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8" name="Table 1"/>
          <p:cNvGraphicFramePr/>
          <p:nvPr/>
        </p:nvGraphicFramePr>
        <p:xfrm>
          <a:off x="5486400" y="8686800"/>
          <a:ext cx="13716000" cy="41052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62475"/>
                <a:gridCol w="4562475"/>
                <a:gridCol w="4562475"/>
              </a:tblGrid>
              <a:tr h="820214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A</a:t>
                      </a:r>
                    </a:p>
                  </a:txBody>
                  <a:tcPr marL="45727" marR="45727" marT="45727" marB="45727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B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Output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0459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7" marR="45727" marT="45727" marB="45727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0459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7" marR="45727" marT="45727" marB="45727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0459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99519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7" marR="45727" marT="45727" marB="45727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9600" y="1676400"/>
            <a:ext cx="6070600" cy="675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12001500" y="5105400"/>
            <a:ext cx="16764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32" name="Rectangle"/>
          <p:cNvSpPr/>
          <p:nvPr/>
        </p:nvSpPr>
        <p:spPr>
          <a:xfrm>
            <a:off x="9601200" y="5486400"/>
            <a:ext cx="1066800" cy="4572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33" name="Rectangle"/>
          <p:cNvSpPr/>
          <p:nvPr/>
        </p:nvSpPr>
        <p:spPr>
          <a:xfrm>
            <a:off x="12001500" y="7010400"/>
            <a:ext cx="1219200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7200" y="3352800"/>
            <a:ext cx="6819900" cy="869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0041" t="56390" r="52301" b="18797"/>
          <a:stretch>
            <a:fillRect/>
          </a:stretch>
        </p:blipFill>
        <p:spPr>
          <a:xfrm>
            <a:off x="8839200" y="5486400"/>
            <a:ext cx="22860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"/>
          <p:cNvSpPr/>
          <p:nvPr/>
        </p:nvSpPr>
        <p:spPr>
          <a:xfrm>
            <a:off x="9601200" y="5334000"/>
            <a:ext cx="1066800" cy="60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37" name="The OR gate"/>
          <p:cNvSpPr txBox="1"/>
          <p:nvPr/>
        </p:nvSpPr>
        <p:spPr>
          <a:xfrm>
            <a:off x="9436655" y="69849"/>
            <a:ext cx="45759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OR gate</a:t>
            </a:r>
          </a:p>
        </p:txBody>
      </p:sp>
      <p:graphicFrame>
        <p:nvGraphicFramePr>
          <p:cNvPr id="238" name="Table 1"/>
          <p:cNvGraphicFramePr/>
          <p:nvPr/>
        </p:nvGraphicFramePr>
        <p:xfrm>
          <a:off x="13529733" y="9262533"/>
          <a:ext cx="8839201" cy="3962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30517"/>
                <a:gridCol w="3190054"/>
                <a:gridCol w="3190054"/>
              </a:tblGrid>
              <a:tr h="811040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A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B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Output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11040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"/>
          <p:cNvGrpSpPr/>
          <p:nvPr/>
        </p:nvGrpSpPr>
        <p:grpSpPr>
          <a:xfrm>
            <a:off x="1472670" y="223926"/>
            <a:ext cx="13540845" cy="13268148"/>
            <a:chOff x="0" y="0"/>
            <a:chExt cx="13540843" cy="13268146"/>
          </a:xfrm>
        </p:grpSpPr>
        <p:pic>
          <p:nvPicPr>
            <p:cNvPr id="240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40844" cy="7827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58" y="7812945"/>
              <a:ext cx="13497526" cy="5455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3" name="http://en.wikipedia.org/wiki/Logic_gate"/>
          <p:cNvSpPr txBox="1"/>
          <p:nvPr/>
        </p:nvSpPr>
        <p:spPr>
          <a:xfrm>
            <a:off x="17712185" y="13011149"/>
            <a:ext cx="634677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400" u="sng">
                <a:hlinkClick r:id="rId4" invalidUrl="" action="" tgtFrame="" tooltip="" history="1" highlightClick="0" endSnd="0"/>
              </a:rPr>
              <a:t>http://en.wikipedia.org/wiki/Logic_gate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mputer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Computers</a:t>
            </a:r>
          </a:p>
        </p:txBody>
      </p:sp>
      <p:sp>
        <p:nvSpPr>
          <p:cNvPr id="246" name="Logic: acting on information"/>
          <p:cNvSpPr txBox="1"/>
          <p:nvPr/>
        </p:nvSpPr>
        <p:spPr>
          <a:xfrm>
            <a:off x="1433934" y="4346742"/>
            <a:ext cx="66489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Logic: acting on information</a:t>
            </a:r>
          </a:p>
        </p:txBody>
      </p:sp>
      <p:sp>
        <p:nvSpPr>
          <p:cNvPr id="247" name="Elements of a Computer"/>
          <p:cNvSpPr txBox="1"/>
          <p:nvPr/>
        </p:nvSpPr>
        <p:spPr>
          <a:xfrm>
            <a:off x="1433934" y="9621029"/>
            <a:ext cx="57095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Elements of a Computer</a:t>
            </a:r>
          </a:p>
        </p:txBody>
      </p:sp>
      <p:sp>
        <p:nvSpPr>
          <p:cNvPr id="248" name="The Central Processing Unit (CPU)"/>
          <p:cNvSpPr txBox="1"/>
          <p:nvPr/>
        </p:nvSpPr>
        <p:spPr>
          <a:xfrm>
            <a:off x="1433934" y="6983886"/>
            <a:ext cx="814192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The Central Processing Unit (CPU)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"/>
          <p:cNvGrpSpPr/>
          <p:nvPr/>
        </p:nvGrpSpPr>
        <p:grpSpPr>
          <a:xfrm>
            <a:off x="6858000" y="3178175"/>
            <a:ext cx="2895600" cy="2590800"/>
            <a:chOff x="0" y="0"/>
            <a:chExt cx="2895600" cy="2590800"/>
          </a:xfrm>
        </p:grpSpPr>
        <p:sp>
          <p:nvSpPr>
            <p:cNvPr id="250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6768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66D3">
                <a:alpha val="29019"/>
              </a:srgbClr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51" name="Shape"/>
            <p:cNvSpPr/>
            <p:nvPr/>
          </p:nvSpPr>
          <p:spPr>
            <a:xfrm>
              <a:off x="0" y="0"/>
              <a:ext cx="289560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21600"/>
                  </a:lnTo>
                  <a:lnTo>
                    <a:pt x="167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DC">
                <a:alpha val="290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52" name="Shape"/>
            <p:cNvSpPr/>
            <p:nvPr/>
          </p:nvSpPr>
          <p:spPr>
            <a:xfrm>
              <a:off x="2247895" y="0"/>
              <a:ext cx="647705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52A9">
                <a:alpha val="290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53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768" y="5400"/>
                  </a:lnTo>
                  <a:lnTo>
                    <a:pt x="21600" y="0"/>
                  </a:lnTo>
                  <a:moveTo>
                    <a:pt x="16768" y="5400"/>
                  </a:moveTo>
                  <a:lnTo>
                    <a:pt x="16768" y="21600"/>
                  </a:ln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10820400" y="3178175"/>
            <a:ext cx="2895600" cy="2590800"/>
            <a:chOff x="0" y="0"/>
            <a:chExt cx="2895600" cy="2590800"/>
          </a:xfrm>
        </p:grpSpPr>
        <p:sp>
          <p:nvSpPr>
            <p:cNvPr id="255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6768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66D3">
                <a:alpha val="29019"/>
              </a:srgbClr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56" name="Shape"/>
            <p:cNvSpPr/>
            <p:nvPr/>
          </p:nvSpPr>
          <p:spPr>
            <a:xfrm>
              <a:off x="0" y="0"/>
              <a:ext cx="289560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21600"/>
                  </a:lnTo>
                  <a:lnTo>
                    <a:pt x="167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DC">
                <a:alpha val="290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57" name="Shape"/>
            <p:cNvSpPr/>
            <p:nvPr/>
          </p:nvSpPr>
          <p:spPr>
            <a:xfrm>
              <a:off x="2247895" y="0"/>
              <a:ext cx="647705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52A9">
                <a:alpha val="290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58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768" y="5400"/>
                  </a:lnTo>
                  <a:lnTo>
                    <a:pt x="21600" y="0"/>
                  </a:lnTo>
                  <a:moveTo>
                    <a:pt x="16768" y="5400"/>
                  </a:moveTo>
                  <a:lnTo>
                    <a:pt x="16768" y="21600"/>
                  </a:ln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14782800" y="3048000"/>
            <a:ext cx="2895600" cy="2590800"/>
            <a:chOff x="0" y="0"/>
            <a:chExt cx="2895600" cy="2590800"/>
          </a:xfrm>
        </p:grpSpPr>
        <p:sp>
          <p:nvSpPr>
            <p:cNvPr id="260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6768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>
                <a:alpha val="49018"/>
              </a:srgbClr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61" name="Shape"/>
            <p:cNvSpPr/>
            <p:nvPr/>
          </p:nvSpPr>
          <p:spPr>
            <a:xfrm>
              <a:off x="0" y="0"/>
              <a:ext cx="289560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21600"/>
                  </a:lnTo>
                  <a:lnTo>
                    <a:pt x="167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6AD">
                <a:alpha val="490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62" name="Shape"/>
            <p:cNvSpPr/>
            <p:nvPr/>
          </p:nvSpPr>
          <p:spPr>
            <a:xfrm>
              <a:off x="2247895" y="0"/>
              <a:ext cx="647705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A37A">
                <a:alpha val="490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63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768" y="5400"/>
                  </a:lnTo>
                  <a:lnTo>
                    <a:pt x="21600" y="0"/>
                  </a:lnTo>
                  <a:moveTo>
                    <a:pt x="16768" y="5400"/>
                  </a:moveTo>
                  <a:lnTo>
                    <a:pt x="16768" y="21600"/>
                  </a:ln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14630400" y="6248400"/>
            <a:ext cx="2895600" cy="2590800"/>
            <a:chOff x="0" y="0"/>
            <a:chExt cx="2895600" cy="2590800"/>
          </a:xfrm>
        </p:grpSpPr>
        <p:sp>
          <p:nvSpPr>
            <p:cNvPr id="265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6768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>
                <a:alpha val="49018"/>
              </a:srgbClr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66" name="Shape"/>
            <p:cNvSpPr/>
            <p:nvPr/>
          </p:nvSpPr>
          <p:spPr>
            <a:xfrm>
              <a:off x="0" y="0"/>
              <a:ext cx="289560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2" y="0"/>
                  </a:moveTo>
                  <a:lnTo>
                    <a:pt x="0" y="21600"/>
                  </a:lnTo>
                  <a:lnTo>
                    <a:pt x="167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6AD">
                <a:alpha val="490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67" name="Shape"/>
            <p:cNvSpPr/>
            <p:nvPr/>
          </p:nvSpPr>
          <p:spPr>
            <a:xfrm>
              <a:off x="2247895" y="0"/>
              <a:ext cx="647705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A37A">
                <a:alpha val="490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68" name="Shape"/>
            <p:cNvSpPr/>
            <p:nvPr/>
          </p:nvSpPr>
          <p:spPr>
            <a:xfrm>
              <a:off x="0" y="0"/>
              <a:ext cx="2895600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768" y="5400"/>
                  </a:lnTo>
                  <a:lnTo>
                    <a:pt x="21600" y="0"/>
                  </a:lnTo>
                  <a:moveTo>
                    <a:pt x="16768" y="5400"/>
                  </a:moveTo>
                  <a:lnTo>
                    <a:pt x="16768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grpSp>
        <p:nvGrpSpPr>
          <p:cNvPr id="274" name="Group"/>
          <p:cNvGrpSpPr/>
          <p:nvPr/>
        </p:nvGrpSpPr>
        <p:grpSpPr>
          <a:xfrm>
            <a:off x="7010400" y="6400799"/>
            <a:ext cx="6400800" cy="2438401"/>
            <a:chOff x="0" y="0"/>
            <a:chExt cx="6400800" cy="2438400"/>
          </a:xfrm>
        </p:grpSpPr>
        <p:sp>
          <p:nvSpPr>
            <p:cNvPr id="270" name="Shape"/>
            <p:cNvSpPr/>
            <p:nvPr/>
          </p:nvSpPr>
          <p:spPr>
            <a:xfrm>
              <a:off x="0" y="0"/>
              <a:ext cx="6400800" cy="243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9543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>
                <a:alpha val="27842"/>
              </a:srgbClr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1" name="Shape"/>
            <p:cNvSpPr/>
            <p:nvPr/>
          </p:nvSpPr>
          <p:spPr>
            <a:xfrm>
              <a:off x="0" y="-1"/>
              <a:ext cx="64008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0"/>
                  </a:moveTo>
                  <a:lnTo>
                    <a:pt x="0" y="21600"/>
                  </a:lnTo>
                  <a:lnTo>
                    <a:pt x="195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33">
                <a:alpha val="2784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2" name="Shape"/>
            <p:cNvSpPr/>
            <p:nvPr/>
          </p:nvSpPr>
          <p:spPr>
            <a:xfrm>
              <a:off x="5791200" y="0"/>
              <a:ext cx="609600" cy="243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0000">
                <a:alpha val="2784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3" name="Shape"/>
            <p:cNvSpPr/>
            <p:nvPr/>
          </p:nvSpPr>
          <p:spPr>
            <a:xfrm>
              <a:off x="0" y="0"/>
              <a:ext cx="6400800" cy="243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9543" y="5400"/>
                  </a:lnTo>
                  <a:lnTo>
                    <a:pt x="21600" y="0"/>
                  </a:lnTo>
                  <a:moveTo>
                    <a:pt x="19543" y="5400"/>
                  </a:moveTo>
                  <a:lnTo>
                    <a:pt x="19543" y="21600"/>
                  </a:ln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sp>
        <p:nvSpPr>
          <p:cNvPr id="275" name="Line"/>
          <p:cNvSpPr/>
          <p:nvPr/>
        </p:nvSpPr>
        <p:spPr>
          <a:xfrm>
            <a:off x="7010400" y="4572000"/>
            <a:ext cx="19812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6" name="Line"/>
          <p:cNvSpPr/>
          <p:nvPr/>
        </p:nvSpPr>
        <p:spPr>
          <a:xfrm>
            <a:off x="10820400" y="4572000"/>
            <a:ext cx="22860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7" name="Line"/>
          <p:cNvSpPr/>
          <p:nvPr/>
        </p:nvSpPr>
        <p:spPr>
          <a:xfrm>
            <a:off x="14782800" y="4419600"/>
            <a:ext cx="22860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8" name="Line"/>
          <p:cNvSpPr/>
          <p:nvPr/>
        </p:nvSpPr>
        <p:spPr>
          <a:xfrm>
            <a:off x="7010400" y="7620000"/>
            <a:ext cx="57912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9" name="Line"/>
          <p:cNvSpPr/>
          <p:nvPr/>
        </p:nvSpPr>
        <p:spPr>
          <a:xfrm>
            <a:off x="14630400" y="7620000"/>
            <a:ext cx="22860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0" name="Control"/>
          <p:cNvSpPr txBox="1"/>
          <p:nvPr/>
        </p:nvSpPr>
        <p:spPr>
          <a:xfrm>
            <a:off x="11057966" y="3725333"/>
            <a:ext cx="16584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Control</a:t>
            </a:r>
          </a:p>
        </p:txBody>
      </p:sp>
      <p:sp>
        <p:nvSpPr>
          <p:cNvPr id="281" name="Memory"/>
          <p:cNvSpPr txBox="1"/>
          <p:nvPr/>
        </p:nvSpPr>
        <p:spPr>
          <a:xfrm>
            <a:off x="8882459" y="6893983"/>
            <a:ext cx="20470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Memory</a:t>
            </a:r>
          </a:p>
        </p:txBody>
      </p:sp>
      <p:sp>
        <p:nvSpPr>
          <p:cNvPr id="282" name="Input"/>
          <p:cNvSpPr txBox="1"/>
          <p:nvPr/>
        </p:nvSpPr>
        <p:spPr>
          <a:xfrm>
            <a:off x="15308758" y="3721099"/>
            <a:ext cx="123408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283" name="Output"/>
          <p:cNvSpPr txBox="1"/>
          <p:nvPr/>
        </p:nvSpPr>
        <p:spPr>
          <a:xfrm>
            <a:off x="14974304" y="6893983"/>
            <a:ext cx="159819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284" name="Line"/>
          <p:cNvSpPr/>
          <p:nvPr/>
        </p:nvSpPr>
        <p:spPr>
          <a:xfrm>
            <a:off x="9601200" y="4572000"/>
            <a:ext cx="1219200" cy="0"/>
          </a:xfrm>
          <a:prstGeom prst="line">
            <a:avLst/>
          </a:prstGeom>
          <a:ln w="152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5" name="Line"/>
          <p:cNvSpPr/>
          <p:nvPr/>
        </p:nvSpPr>
        <p:spPr>
          <a:xfrm>
            <a:off x="13563600" y="4572000"/>
            <a:ext cx="1219200" cy="0"/>
          </a:xfrm>
          <a:prstGeom prst="line">
            <a:avLst/>
          </a:prstGeom>
          <a:ln w="152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6" name="Line"/>
          <p:cNvSpPr/>
          <p:nvPr/>
        </p:nvSpPr>
        <p:spPr>
          <a:xfrm>
            <a:off x="13411200" y="7772400"/>
            <a:ext cx="1219200" cy="0"/>
          </a:xfrm>
          <a:prstGeom prst="line">
            <a:avLst/>
          </a:prstGeom>
          <a:ln w="152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7" name="Line"/>
          <p:cNvSpPr/>
          <p:nvPr/>
        </p:nvSpPr>
        <p:spPr>
          <a:xfrm>
            <a:off x="11887200" y="5791200"/>
            <a:ext cx="0" cy="762000"/>
          </a:xfrm>
          <a:prstGeom prst="line">
            <a:avLst/>
          </a:prstGeom>
          <a:ln w="152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8" name="Line"/>
          <p:cNvSpPr/>
          <p:nvPr/>
        </p:nvSpPr>
        <p:spPr>
          <a:xfrm>
            <a:off x="8077200" y="5791200"/>
            <a:ext cx="0" cy="762000"/>
          </a:xfrm>
          <a:prstGeom prst="line">
            <a:avLst/>
          </a:prstGeom>
          <a:ln w="152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9" name="Line"/>
          <p:cNvSpPr/>
          <p:nvPr/>
        </p:nvSpPr>
        <p:spPr>
          <a:xfrm>
            <a:off x="14020800" y="4572000"/>
            <a:ext cx="0" cy="3200400"/>
          </a:xfrm>
          <a:prstGeom prst="line">
            <a:avLst/>
          </a:prstGeom>
          <a:ln w="152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0" name="Rounded Rectangle"/>
          <p:cNvSpPr/>
          <p:nvPr/>
        </p:nvSpPr>
        <p:spPr>
          <a:xfrm>
            <a:off x="5943600" y="2438400"/>
            <a:ext cx="7924800" cy="6858000"/>
          </a:xfrm>
          <a:prstGeom prst="roundRect">
            <a:avLst>
              <a:gd name="adj" fmla="val 16667"/>
            </a:avLst>
          </a:prstGeom>
          <a:ln w="50800">
            <a:solidFill>
              <a:srgbClr val="FF9900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1" name="CPU"/>
          <p:cNvSpPr txBox="1"/>
          <p:nvPr/>
        </p:nvSpPr>
        <p:spPr>
          <a:xfrm>
            <a:off x="3383279" y="2413000"/>
            <a:ext cx="17983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3600">
                <a:solidFill>
                  <a:srgbClr val="FC7C3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CPU</a:t>
            </a:r>
          </a:p>
        </p:txBody>
      </p:sp>
      <p:sp>
        <p:nvSpPr>
          <p:cNvPr id="292" name="The CPU consists of three parts:…"/>
          <p:cNvSpPr txBox="1"/>
          <p:nvPr/>
        </p:nvSpPr>
        <p:spPr>
          <a:xfrm>
            <a:off x="2747608" y="10267949"/>
            <a:ext cx="8369797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CPU consists of three parts:</a:t>
            </a:r>
          </a:p>
          <a:p>
            <a:pPr algn="l"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the Arithmetic Logic Unit (ALU)</a:t>
            </a:r>
          </a:p>
          <a:p>
            <a:pPr algn="l"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The Control Unit</a:t>
            </a:r>
          </a:p>
          <a:p>
            <a:pPr algn="l"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Memory</a:t>
            </a:r>
          </a:p>
        </p:txBody>
      </p:sp>
      <p:sp>
        <p:nvSpPr>
          <p:cNvPr id="293" name="The Central Process Unit (CPU)"/>
          <p:cNvSpPr txBox="1"/>
          <p:nvPr/>
        </p:nvSpPr>
        <p:spPr>
          <a:xfrm>
            <a:off x="5982851" y="69849"/>
            <a:ext cx="11483579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Central Process Unit (CPU)</a:t>
            </a:r>
          </a:p>
        </p:txBody>
      </p:sp>
      <p:sp>
        <p:nvSpPr>
          <p:cNvPr id="294" name="ALU"/>
          <p:cNvSpPr txBox="1"/>
          <p:nvPr/>
        </p:nvSpPr>
        <p:spPr>
          <a:xfrm>
            <a:off x="7360815" y="3873499"/>
            <a:ext cx="110482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ALU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he Fetch/Execute Cycle"/>
          <p:cNvSpPr txBox="1"/>
          <p:nvPr/>
        </p:nvSpPr>
        <p:spPr>
          <a:xfrm>
            <a:off x="6155756" y="340783"/>
            <a:ext cx="9139635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Fetch/Execute Cycle</a:t>
            </a:r>
          </a:p>
        </p:txBody>
      </p:sp>
      <p:sp>
        <p:nvSpPr>
          <p:cNvPr id="297" name="The CPU cycles through a series of operations or instructions,…"/>
          <p:cNvSpPr txBox="1"/>
          <p:nvPr/>
        </p:nvSpPr>
        <p:spPr>
          <a:xfrm>
            <a:off x="1319350" y="2821516"/>
            <a:ext cx="12551347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14400" indent="-914400" algn="l">
              <a:defRPr sz="3600"/>
            </a:pPr>
            <a:r>
              <a:t>The CPU cycles through a series of operations or instructions,</a:t>
            </a:r>
          </a:p>
          <a:p>
            <a:pPr marL="914400" indent="-914400" algn="l">
              <a:defRPr sz="3600"/>
            </a:pPr>
            <a:r>
              <a:t>organized in a cycle, the Fetch/Execute cycle:</a:t>
            </a:r>
          </a:p>
          <a:p>
            <a:pPr marL="914400" indent="-914400" algn="l">
              <a:defRPr sz="3600"/>
            </a:pPr>
          </a:p>
          <a:p>
            <a:pPr marL="914400" indent="-914400" algn="l">
              <a:buSzPct val="100000"/>
              <a:buAutoNum type="arabicPeriod" startAt="1"/>
              <a:defRPr sz="3600"/>
            </a:pPr>
            <a:r>
              <a:t>Instruction Fetch (IF)</a:t>
            </a:r>
          </a:p>
          <a:p>
            <a:pPr marL="914400" indent="-914400" algn="l">
              <a:buSzPct val="100000"/>
              <a:buAutoNum type="arabicPeriod" startAt="1"/>
              <a:defRPr sz="3600"/>
            </a:pPr>
          </a:p>
          <a:p>
            <a:pPr marL="914400" indent="-914400" algn="l">
              <a:buSzPct val="100000"/>
              <a:buAutoNum type="arabicPeriod" startAt="2"/>
              <a:defRPr sz="3600"/>
            </a:pPr>
            <a:r>
              <a:t>Instruction Decode (DP)</a:t>
            </a:r>
          </a:p>
          <a:p>
            <a:pPr marL="914400" indent="-914400" algn="l">
              <a:buSzPct val="100000"/>
              <a:buAutoNum type="arabicPeriod" startAt="2"/>
              <a:defRPr sz="3600"/>
            </a:pPr>
          </a:p>
          <a:p>
            <a:pPr marL="914400" indent="-914400" algn="l">
              <a:buSzPct val="100000"/>
              <a:buAutoNum type="arabicPeriod" startAt="3"/>
              <a:defRPr sz="3600"/>
            </a:pPr>
            <a:r>
              <a:t>Data Fetch (DF)</a:t>
            </a:r>
          </a:p>
          <a:p>
            <a:pPr marL="914400" indent="-914400" algn="l">
              <a:buSzPct val="100000"/>
              <a:buAutoNum type="arabicPeriod" startAt="3"/>
              <a:defRPr sz="3600"/>
            </a:pPr>
          </a:p>
          <a:p>
            <a:pPr marL="914400" indent="-914400" algn="l">
              <a:buSzPct val="100000"/>
              <a:buAutoNum type="arabicPeriod" startAt="4"/>
              <a:defRPr sz="3600"/>
            </a:pPr>
            <a:r>
              <a:t>Instruction Execute (IE)</a:t>
            </a:r>
          </a:p>
          <a:p>
            <a:pPr marL="914400" indent="-914400" algn="l">
              <a:buSzPct val="100000"/>
              <a:buAutoNum type="arabicPeriod" startAt="4"/>
              <a:defRPr sz="3600"/>
            </a:pPr>
          </a:p>
          <a:p>
            <a:pPr marL="914400" indent="-914400" algn="l">
              <a:buSzPct val="100000"/>
              <a:buAutoNum type="arabicPeriod" startAt="5"/>
              <a:defRPr sz="3600"/>
            </a:pPr>
            <a:r>
              <a:t>Result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2286000"/>
            <a:ext cx="12138025" cy="723265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tep 1: Instruction Fetch"/>
          <p:cNvSpPr txBox="1"/>
          <p:nvPr/>
        </p:nvSpPr>
        <p:spPr>
          <a:xfrm>
            <a:off x="6130355" y="289983"/>
            <a:ext cx="87840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Step 1: Instruction Fetch</a:t>
            </a:r>
          </a:p>
        </p:txBody>
      </p:sp>
      <p:sp>
        <p:nvSpPr>
          <p:cNvPr id="301" name="Fetch instruction from memory position 2200:…"/>
          <p:cNvSpPr txBox="1"/>
          <p:nvPr/>
        </p:nvSpPr>
        <p:spPr>
          <a:xfrm>
            <a:off x="877637" y="9939866"/>
            <a:ext cx="10721207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Fetch instruction from memory position 2200:</a:t>
            </a:r>
          </a:p>
          <a:p>
            <a:pPr algn="l">
              <a:defRPr sz="3600"/>
            </a:pP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Add numbers in memory positions 884 and 428, and</a:t>
            </a: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store results at position 800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tep 2: Instruction Decode"/>
          <p:cNvSpPr txBox="1"/>
          <p:nvPr/>
        </p:nvSpPr>
        <p:spPr>
          <a:xfrm>
            <a:off x="5847780" y="306916"/>
            <a:ext cx="955238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Step 2: Instruction Decode</a:t>
            </a:r>
          </a:p>
        </p:txBody>
      </p:sp>
      <p:sp>
        <p:nvSpPr>
          <p:cNvPr id="304" name="Decode instruction:…"/>
          <p:cNvSpPr txBox="1"/>
          <p:nvPr/>
        </p:nvSpPr>
        <p:spPr>
          <a:xfrm>
            <a:off x="813917" y="10363200"/>
            <a:ext cx="1128891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Decode instruction:</a:t>
            </a:r>
          </a:p>
          <a:p>
            <a:pPr algn="l">
              <a:defRPr sz="3600"/>
            </a:pP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Defines operation (+), and set memory pointers in ALU</a:t>
            </a:r>
          </a:p>
        </p:txBody>
      </p:sp>
      <p:pic>
        <p:nvPicPr>
          <p:cNvPr id="3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2146300"/>
            <a:ext cx="11757025" cy="740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tep 3: Data Fetch"/>
          <p:cNvSpPr txBox="1"/>
          <p:nvPr/>
        </p:nvSpPr>
        <p:spPr>
          <a:xfrm>
            <a:off x="6722229" y="205316"/>
            <a:ext cx="6550423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Step 3: Data Fetch</a:t>
            </a:r>
          </a:p>
        </p:txBody>
      </p:sp>
      <p:sp>
        <p:nvSpPr>
          <p:cNvPr id="308" name="Fetch data:…"/>
          <p:cNvSpPr txBox="1"/>
          <p:nvPr/>
        </p:nvSpPr>
        <p:spPr>
          <a:xfrm>
            <a:off x="381547" y="9990666"/>
            <a:ext cx="11645653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Fetch data:</a:t>
            </a:r>
          </a:p>
          <a:p>
            <a:pPr algn="l">
              <a:defRPr sz="3600"/>
            </a:pP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Get numbers at memory positions 428 and 884: 42 and 12</a:t>
            </a: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and put in ALU</a:t>
            </a:r>
          </a:p>
        </p:txBody>
      </p:sp>
      <p:pic>
        <p:nvPicPr>
          <p:cNvPr id="3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6800" y="2082800"/>
            <a:ext cx="11718925" cy="7296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PC: 2200"/>
          <p:cNvSpPr txBox="1"/>
          <p:nvPr/>
        </p:nvSpPr>
        <p:spPr>
          <a:xfrm>
            <a:off x="10102233" y="3947583"/>
            <a:ext cx="1470200" cy="571501"/>
          </a:xfrm>
          <a:prstGeom prst="rect">
            <a:avLst/>
          </a:prstGeom>
          <a:solidFill>
            <a:srgbClr val="99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PC: 2200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mputer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Computers</a:t>
            </a:r>
          </a:p>
        </p:txBody>
      </p:sp>
      <p:sp>
        <p:nvSpPr>
          <p:cNvPr id="142" name="Logic: acting on information"/>
          <p:cNvSpPr txBox="1"/>
          <p:nvPr/>
        </p:nvSpPr>
        <p:spPr>
          <a:xfrm>
            <a:off x="1433934" y="4346742"/>
            <a:ext cx="66489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Logic: acting on information</a:t>
            </a:r>
          </a:p>
        </p:txBody>
      </p:sp>
      <p:sp>
        <p:nvSpPr>
          <p:cNvPr id="143" name="Elements of a Computer"/>
          <p:cNvSpPr txBox="1"/>
          <p:nvPr/>
        </p:nvSpPr>
        <p:spPr>
          <a:xfrm>
            <a:off x="1433934" y="9621029"/>
            <a:ext cx="57095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Elements of a Computer</a:t>
            </a:r>
          </a:p>
        </p:txBody>
      </p:sp>
      <p:sp>
        <p:nvSpPr>
          <p:cNvPr id="144" name="The Central Processing Unit (CPU)"/>
          <p:cNvSpPr txBox="1"/>
          <p:nvPr/>
        </p:nvSpPr>
        <p:spPr>
          <a:xfrm>
            <a:off x="1433934" y="6983886"/>
            <a:ext cx="814192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The Central Processing Unit (CPU)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tep 4: Instruction Execution"/>
          <p:cNvSpPr txBox="1"/>
          <p:nvPr/>
        </p:nvSpPr>
        <p:spPr>
          <a:xfrm>
            <a:off x="4991457" y="256116"/>
            <a:ext cx="1041836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Step 4: Instruction Execution</a:t>
            </a:r>
          </a:p>
        </p:txBody>
      </p:sp>
      <p:sp>
        <p:nvSpPr>
          <p:cNvPr id="313" name="Execute:…"/>
          <p:cNvSpPr txBox="1"/>
          <p:nvPr/>
        </p:nvSpPr>
        <p:spPr>
          <a:xfrm>
            <a:off x="410337" y="10227733"/>
            <a:ext cx="725314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Execute:</a:t>
            </a:r>
          </a:p>
          <a:p>
            <a:pPr algn="l">
              <a:defRPr sz="3600"/>
            </a:pP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Add numbers 42 and 12 in ALU: 54</a:t>
            </a:r>
          </a:p>
        </p:txBody>
      </p:sp>
      <p:pic>
        <p:nvPicPr>
          <p:cNvPr id="3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2133600"/>
            <a:ext cx="12293600" cy="7569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PC: 2200"/>
          <p:cNvSpPr txBox="1"/>
          <p:nvPr/>
        </p:nvSpPr>
        <p:spPr>
          <a:xfrm>
            <a:off x="10271567" y="4032250"/>
            <a:ext cx="1470200" cy="571500"/>
          </a:xfrm>
          <a:prstGeom prst="rect">
            <a:avLst/>
          </a:prstGeom>
          <a:solidFill>
            <a:srgbClr val="99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PC: 2200</a:t>
            </a:r>
          </a:p>
        </p:txBody>
      </p:sp>
      <p:sp>
        <p:nvSpPr>
          <p:cNvPr id="316" name="[800]"/>
          <p:cNvSpPr txBox="1"/>
          <p:nvPr/>
        </p:nvSpPr>
        <p:spPr>
          <a:xfrm>
            <a:off x="6333066" y="5298016"/>
            <a:ext cx="1371601" cy="647701"/>
          </a:xfrm>
          <a:prstGeom prst="rect">
            <a:avLst/>
          </a:prstGeom>
          <a:solidFill>
            <a:srgbClr val="99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[800]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tep 5: Return Result"/>
          <p:cNvSpPr txBox="1"/>
          <p:nvPr/>
        </p:nvSpPr>
        <p:spPr>
          <a:xfrm>
            <a:off x="6492504" y="306916"/>
            <a:ext cx="7653339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Step 5: Return Result</a:t>
            </a:r>
          </a:p>
        </p:txBody>
      </p:sp>
      <p:sp>
        <p:nvSpPr>
          <p:cNvPr id="319" name="Return:…"/>
          <p:cNvSpPr txBox="1"/>
          <p:nvPr/>
        </p:nvSpPr>
        <p:spPr>
          <a:xfrm>
            <a:off x="384445" y="10373783"/>
            <a:ext cx="855799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Return:</a:t>
            </a:r>
          </a:p>
          <a:p>
            <a:pPr algn="l">
              <a:defRPr sz="3600"/>
            </a:pPr>
          </a:p>
          <a:p>
            <a:pPr algn="l">
              <a:defRPr sz="3600">
                <a:solidFill>
                  <a:srgbClr val="FF0000"/>
                </a:solidFill>
              </a:defRPr>
            </a:pPr>
            <a:r>
              <a:t>Put results (54) in position 800 in memory</a:t>
            </a:r>
          </a:p>
        </p:txBody>
      </p:sp>
      <p:pic>
        <p:nvPicPr>
          <p:cNvPr id="3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2286000"/>
            <a:ext cx="119888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C: 2200"/>
          <p:cNvSpPr txBox="1"/>
          <p:nvPr/>
        </p:nvSpPr>
        <p:spPr>
          <a:xfrm>
            <a:off x="9848233" y="4201583"/>
            <a:ext cx="1470200" cy="571501"/>
          </a:xfrm>
          <a:prstGeom prst="rect">
            <a:avLst/>
          </a:prstGeom>
          <a:solidFill>
            <a:srgbClr val="99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PC: 2200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ossible operations"/>
          <p:cNvSpPr txBox="1"/>
          <p:nvPr/>
        </p:nvSpPr>
        <p:spPr>
          <a:xfrm>
            <a:off x="8310588" y="86783"/>
            <a:ext cx="70651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Possible operations</a:t>
            </a:r>
          </a:p>
        </p:txBody>
      </p:sp>
      <p:sp>
        <p:nvSpPr>
          <p:cNvPr id="324" name="Computers can only perform about 100 different types of operations; all other operations must be broken down into simpler operations among these 100.…"/>
          <p:cNvSpPr txBox="1"/>
          <p:nvPr/>
        </p:nvSpPr>
        <p:spPr>
          <a:xfrm>
            <a:off x="1810743" y="3117850"/>
            <a:ext cx="17685100" cy="675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/>
            </a:pPr>
            <a:r>
              <a:t>Computers can only perform about 100 different types of operations; all other operations must be broken down into simpler operations among these 100.</a:t>
            </a:r>
          </a:p>
          <a:p>
            <a:pPr algn="l">
              <a:defRPr sz="3600"/>
            </a:pPr>
          </a:p>
          <a:p>
            <a:pPr algn="l">
              <a:defRPr i="1" sz="3600">
                <a:solidFill>
                  <a:srgbClr val="3366D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Some of these operations:</a:t>
            </a:r>
          </a:p>
          <a:p>
            <a:pPr algn="l">
              <a:defRPr sz="3600"/>
            </a:pPr>
          </a:p>
          <a:p>
            <a:pPr algn="l">
              <a:buSzPct val="100000"/>
              <a:buChar char="-"/>
              <a:defRPr sz="3600">
                <a:solidFill>
                  <a:srgbClr val="FF0000"/>
                </a:solidFill>
              </a:defRPr>
            </a:pPr>
            <a:r>
              <a:t>Add, Mult, Div</a:t>
            </a:r>
          </a:p>
          <a:p>
            <a:pPr algn="l">
              <a:buSzPct val="100000"/>
              <a:buChar char="-"/>
              <a:defRPr sz="3600">
                <a:solidFill>
                  <a:srgbClr val="FF0000"/>
                </a:solidFill>
              </a:defRPr>
            </a:pPr>
            <a:r>
              <a:t>AND, OR, NAND, NOR, …</a:t>
            </a:r>
          </a:p>
          <a:p>
            <a:pPr algn="l">
              <a:buSzPct val="100000"/>
              <a:buChar char="-"/>
              <a:defRPr sz="3600">
                <a:solidFill>
                  <a:srgbClr val="FF0000"/>
                </a:solidFill>
              </a:defRPr>
            </a:pPr>
            <a:r>
              <a:t>Bit shifts</a:t>
            </a:r>
          </a:p>
          <a:p>
            <a:pPr algn="l">
              <a:buSzPct val="100000"/>
              <a:buChar char="-"/>
              <a:defRPr sz="3600">
                <a:solidFill>
                  <a:srgbClr val="FF0000"/>
                </a:solidFill>
              </a:defRPr>
            </a:pPr>
            <a:r>
              <a:t>Test if a bit is 0 or 1</a:t>
            </a:r>
          </a:p>
          <a:p>
            <a:pPr algn="l">
              <a:buSzPct val="100000"/>
              <a:buChar char="-"/>
              <a:defRPr sz="3600">
                <a:solidFill>
                  <a:srgbClr val="FF0000"/>
                </a:solidFill>
              </a:defRPr>
            </a:pPr>
            <a:r>
              <a:t>Move information in memory</a:t>
            </a:r>
          </a:p>
          <a:p>
            <a:pPr algn="l">
              <a:buSzPct val="100000"/>
              <a:buChar char="-"/>
              <a:defRPr sz="3600"/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peating the F/E cycle"/>
          <p:cNvSpPr txBox="1"/>
          <p:nvPr/>
        </p:nvSpPr>
        <p:spPr>
          <a:xfrm>
            <a:off x="6408763" y="323850"/>
            <a:ext cx="873522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Repeating the F/E cycle</a:t>
            </a:r>
          </a:p>
        </p:txBody>
      </p:sp>
      <p:sp>
        <p:nvSpPr>
          <p:cNvPr id="327" name="Computers get their impressive capabilities by performing…"/>
          <p:cNvSpPr txBox="1"/>
          <p:nvPr/>
        </p:nvSpPr>
        <p:spPr>
          <a:xfrm>
            <a:off x="813086" y="3107266"/>
            <a:ext cx="12712974" cy="492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Computers get their impressive capabilities by performing</a:t>
            </a:r>
          </a:p>
          <a:p>
            <a:pPr algn="l">
              <a:defRPr sz="3600"/>
            </a:pPr>
            <a:r>
              <a:t>many of these F/E cycles per second.</a:t>
            </a:r>
          </a:p>
          <a:p>
            <a:pPr algn="l">
              <a:defRPr sz="3600"/>
            </a:pPr>
          </a:p>
          <a:p>
            <a:pPr algn="l">
              <a:defRPr sz="3600"/>
            </a:pPr>
            <a:r>
              <a:t>The </a:t>
            </a:r>
            <a:r>
              <a:rPr>
                <a:solidFill>
                  <a:srgbClr val="FF0000"/>
                </a:solidFill>
              </a:rPr>
              <a:t>computer clock</a:t>
            </a:r>
            <a:r>
              <a:t> determines the rate of F/E cycles per</a:t>
            </a:r>
          </a:p>
          <a:p>
            <a:pPr algn="l">
              <a:defRPr sz="3600"/>
            </a:pPr>
            <a:r>
              <a:t>second; it is now expressed in GHz, i.e. in billions of cycles</a:t>
            </a:r>
          </a:p>
          <a:p>
            <a:pPr algn="l">
              <a:defRPr sz="3600"/>
            </a:pPr>
            <a:r>
              <a:t>per seconds!</a:t>
            </a:r>
          </a:p>
          <a:p>
            <a:pPr algn="l">
              <a:defRPr sz="3600"/>
            </a:pPr>
          </a:p>
          <a:p>
            <a:pPr algn="l">
              <a:defRPr i="1" sz="3600">
                <a:latin typeface="Verdana"/>
                <a:ea typeface="Verdana"/>
                <a:cs typeface="Verdana"/>
                <a:sym typeface="Verdana"/>
              </a:defRPr>
            </a:pPr>
            <a:r>
              <a:t>Note that the rate given is not an exact measurement</a:t>
            </a:r>
            <a:r>
              <a:rPr i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4350" y="106579"/>
            <a:ext cx="18476051" cy="13502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5066" y="1083733"/>
            <a:ext cx="17883426" cy="11922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914400"/>
            <a:ext cx="10820400" cy="1089342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(http://en.wikipedia.org/wiki/Accelerating_change)"/>
          <p:cNvSpPr txBox="1"/>
          <p:nvPr/>
        </p:nvSpPr>
        <p:spPr>
          <a:xfrm>
            <a:off x="6556027" y="12287249"/>
            <a:ext cx="112719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(http://en.wikipedia.org/wiki/Accelerating_change)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762000"/>
            <a:ext cx="13411200" cy="1144587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(http://en.wikipedia.org/wiki/Accelerating_change)"/>
          <p:cNvSpPr txBox="1"/>
          <p:nvPr/>
        </p:nvSpPr>
        <p:spPr>
          <a:xfrm>
            <a:off x="5123467" y="11880849"/>
            <a:ext cx="112719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(http://en.wikipedia.org/wiki/Accelerating_change)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mputer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Computers</a:t>
            </a:r>
          </a:p>
        </p:txBody>
      </p:sp>
      <p:sp>
        <p:nvSpPr>
          <p:cNvPr id="340" name="Logic: acting on information"/>
          <p:cNvSpPr txBox="1"/>
          <p:nvPr/>
        </p:nvSpPr>
        <p:spPr>
          <a:xfrm>
            <a:off x="1433934" y="4346742"/>
            <a:ext cx="66489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Logic: acting on information</a:t>
            </a:r>
          </a:p>
        </p:txBody>
      </p:sp>
      <p:sp>
        <p:nvSpPr>
          <p:cNvPr id="341" name="Elements of a Computer"/>
          <p:cNvSpPr txBox="1"/>
          <p:nvPr/>
        </p:nvSpPr>
        <p:spPr>
          <a:xfrm>
            <a:off x="1433934" y="9621029"/>
            <a:ext cx="57095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Elements of a Computer</a:t>
            </a:r>
          </a:p>
        </p:txBody>
      </p:sp>
      <p:sp>
        <p:nvSpPr>
          <p:cNvPr id="342" name="The Central Processing Unit (CPU)"/>
          <p:cNvSpPr txBox="1"/>
          <p:nvPr/>
        </p:nvSpPr>
        <p:spPr>
          <a:xfrm>
            <a:off x="1433934" y="6983886"/>
            <a:ext cx="814192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The Central Processing Unit (CPU)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basic_computer" descr="basic_comput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200" y="1955800"/>
            <a:ext cx="16167164" cy="10146605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CPU"/>
          <p:cNvSpPr txBox="1"/>
          <p:nvPr/>
        </p:nvSpPr>
        <p:spPr>
          <a:xfrm>
            <a:off x="11407986" y="3996266"/>
            <a:ext cx="1252573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CPU</a:t>
            </a:r>
          </a:p>
        </p:txBody>
      </p:sp>
      <p:sp>
        <p:nvSpPr>
          <p:cNvPr id="346" name="Input devices"/>
          <p:cNvSpPr txBox="1"/>
          <p:nvPr/>
        </p:nvSpPr>
        <p:spPr>
          <a:xfrm>
            <a:off x="3042919" y="3996266"/>
            <a:ext cx="3161716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Input devices</a:t>
            </a:r>
          </a:p>
        </p:txBody>
      </p:sp>
      <p:sp>
        <p:nvSpPr>
          <p:cNvPr id="347" name="Output devices"/>
          <p:cNvSpPr txBox="1"/>
          <p:nvPr/>
        </p:nvSpPr>
        <p:spPr>
          <a:xfrm>
            <a:off x="16471053" y="3996266"/>
            <a:ext cx="3580301" cy="72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Output devices</a:t>
            </a:r>
          </a:p>
        </p:txBody>
      </p:sp>
      <p:sp>
        <p:nvSpPr>
          <p:cNvPr id="348" name="Storage"/>
          <p:cNvSpPr txBox="1"/>
          <p:nvPr/>
        </p:nvSpPr>
        <p:spPr>
          <a:xfrm>
            <a:off x="7929245" y="7308320"/>
            <a:ext cx="1873856" cy="71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Storage</a:t>
            </a:r>
          </a:p>
        </p:txBody>
      </p:sp>
      <p:sp>
        <p:nvSpPr>
          <p:cNvPr id="349" name="Computer: basic scheme"/>
          <p:cNvSpPr txBox="1"/>
          <p:nvPr/>
        </p:nvSpPr>
        <p:spPr>
          <a:xfrm>
            <a:off x="7665719" y="245533"/>
            <a:ext cx="8094426" cy="99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Computer: basic scheme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mputer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Computers</a:t>
            </a:r>
          </a:p>
        </p:txBody>
      </p:sp>
      <p:sp>
        <p:nvSpPr>
          <p:cNvPr id="147" name="Logic: acting on information"/>
          <p:cNvSpPr txBox="1"/>
          <p:nvPr/>
        </p:nvSpPr>
        <p:spPr>
          <a:xfrm>
            <a:off x="1433934" y="4346742"/>
            <a:ext cx="66489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Logic: acting on information</a:t>
            </a:r>
          </a:p>
        </p:txBody>
      </p:sp>
      <p:sp>
        <p:nvSpPr>
          <p:cNvPr id="148" name="Elements of a Computer"/>
          <p:cNvSpPr txBox="1"/>
          <p:nvPr/>
        </p:nvSpPr>
        <p:spPr>
          <a:xfrm>
            <a:off x="1433934" y="9621029"/>
            <a:ext cx="57095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Elements of a Computer</a:t>
            </a:r>
          </a:p>
        </p:txBody>
      </p:sp>
      <p:sp>
        <p:nvSpPr>
          <p:cNvPr id="149" name="The Central Processing Unit (CPU)"/>
          <p:cNvSpPr txBox="1"/>
          <p:nvPr/>
        </p:nvSpPr>
        <p:spPr>
          <a:xfrm>
            <a:off x="1433934" y="6983886"/>
            <a:ext cx="814192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The Central Processing Unit (CPU)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PUs are getting smaller, and can include more than one “core” (or processors)."/>
          <p:cNvSpPr txBox="1"/>
          <p:nvPr/>
        </p:nvSpPr>
        <p:spPr>
          <a:xfrm>
            <a:off x="3104318" y="9465733"/>
            <a:ext cx="7168698" cy="152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CPUs are getting smaller, and can include more than one </a:t>
            </a:r>
            <a:r>
              <a:t>“</a:t>
            </a:r>
            <a:r>
              <a:t>core</a:t>
            </a:r>
            <a:r>
              <a:t>”</a:t>
            </a:r>
            <a:r>
              <a:t> (or processors).</a:t>
            </a:r>
          </a:p>
        </p:txBody>
      </p:sp>
      <p:pic>
        <p:nvPicPr>
          <p:cNvPr id="352" name="CPU_Cooler" descr="CPU_Cool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5066" y="2353733"/>
            <a:ext cx="7721504" cy="772150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CPUs get hot, as their internal components dissipate heat: it is important to add a heat sink and fans to keep them cool."/>
          <p:cNvSpPr txBox="1"/>
          <p:nvPr/>
        </p:nvSpPr>
        <p:spPr>
          <a:xfrm>
            <a:off x="13340753" y="10664825"/>
            <a:ext cx="7930132" cy="159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CPUs get hot, as their internal components dissipate heat: it is important to add a heat sink and fans to keep them cool.</a:t>
            </a:r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66" y="3642735"/>
            <a:ext cx="91440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he Central Process Unit (CPU)"/>
          <p:cNvSpPr txBox="1"/>
          <p:nvPr/>
        </p:nvSpPr>
        <p:spPr>
          <a:xfrm>
            <a:off x="5982851" y="69849"/>
            <a:ext cx="11483579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Central Process Unit (CPU)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Motherboard" descr="Motherboar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9333" y="2675719"/>
            <a:ext cx="12520642" cy="10042444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he motherboard:…"/>
          <p:cNvSpPr txBox="1"/>
          <p:nvPr/>
        </p:nvSpPr>
        <p:spPr>
          <a:xfrm>
            <a:off x="4685453" y="-152401"/>
            <a:ext cx="12953285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64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motherboard: </a:t>
            </a:r>
          </a:p>
          <a:p>
            <a:pPr defTabSz="914400">
              <a:defRPr sz="64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backbone of the computer</a:t>
            </a:r>
          </a:p>
        </p:txBody>
      </p:sp>
      <p:sp>
        <p:nvSpPr>
          <p:cNvPr id="359" name="Slot for memory:…"/>
          <p:cNvSpPr txBox="1"/>
          <p:nvPr/>
        </p:nvSpPr>
        <p:spPr>
          <a:xfrm>
            <a:off x="460586" y="3686175"/>
            <a:ext cx="3911610" cy="113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Slot for memory:</a:t>
            </a:r>
          </a:p>
          <a:p>
            <a: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RAM</a:t>
            </a:r>
          </a:p>
        </p:txBody>
      </p:sp>
      <p:sp>
        <p:nvSpPr>
          <p:cNvPr id="360" name="Slot for CPU"/>
          <p:cNvSpPr txBox="1"/>
          <p:nvPr/>
        </p:nvSpPr>
        <p:spPr>
          <a:xfrm>
            <a:off x="1257511" y="7074958"/>
            <a:ext cx="3272120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Slot for CPU</a:t>
            </a:r>
          </a:p>
        </p:txBody>
      </p:sp>
      <p:sp>
        <p:nvSpPr>
          <p:cNvPr id="361" name="Input/Output: Keyboard, Mouse,…"/>
          <p:cNvSpPr txBox="1"/>
          <p:nvPr/>
        </p:nvSpPr>
        <p:spPr>
          <a:xfrm>
            <a:off x="3009053" y="12923308"/>
            <a:ext cx="8137126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Input/Output: Keyboard, Mouse,…</a:t>
            </a:r>
          </a:p>
        </p:txBody>
      </p:sp>
      <p:sp>
        <p:nvSpPr>
          <p:cNvPr id="362" name="Extension  cards: Video, sound, internet…"/>
          <p:cNvSpPr txBox="1"/>
          <p:nvPr/>
        </p:nvSpPr>
        <p:spPr>
          <a:xfrm>
            <a:off x="10325126" y="12923308"/>
            <a:ext cx="8680225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Extension  cards: Video, sound, internet…</a:t>
            </a:r>
          </a:p>
        </p:txBody>
      </p:sp>
      <p:sp>
        <p:nvSpPr>
          <p:cNvPr id="363" name="Hard drive connectors"/>
          <p:cNvSpPr txBox="1"/>
          <p:nvPr/>
        </p:nvSpPr>
        <p:spPr>
          <a:xfrm>
            <a:off x="15964110" y="4518025"/>
            <a:ext cx="4226532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Hard drive connectors</a:t>
            </a:r>
          </a:p>
        </p:txBody>
      </p:sp>
      <p:sp>
        <p:nvSpPr>
          <p:cNvPr id="364" name="Power supply connector"/>
          <p:cNvSpPr txBox="1"/>
          <p:nvPr/>
        </p:nvSpPr>
        <p:spPr>
          <a:xfrm>
            <a:off x="8327178" y="1982570"/>
            <a:ext cx="4548223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Power supply connector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848" y="1507066"/>
            <a:ext cx="7967663" cy="1227450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Communications on the mother board"/>
          <p:cNvSpPr txBox="1"/>
          <p:nvPr/>
        </p:nvSpPr>
        <p:spPr>
          <a:xfrm>
            <a:off x="5416083" y="69849"/>
            <a:ext cx="1386919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Communications on the mother board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concept of pressure"/>
          <p:cNvSpPr txBox="1"/>
          <p:nvPr/>
        </p:nvSpPr>
        <p:spPr>
          <a:xfrm>
            <a:off x="7370788" y="86783"/>
            <a:ext cx="86399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concept of pressure</a:t>
            </a:r>
          </a:p>
        </p:txBody>
      </p:sp>
      <p:sp>
        <p:nvSpPr>
          <p:cNvPr id="152" name="Line"/>
          <p:cNvSpPr/>
          <p:nvPr/>
        </p:nvSpPr>
        <p:spPr>
          <a:xfrm>
            <a:off x="4351444" y="2743200"/>
            <a:ext cx="2725968" cy="60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8" h="21600" fill="norm" stroke="1" extrusionOk="0">
                <a:moveTo>
                  <a:pt x="517" y="0"/>
                </a:moveTo>
                <a:cubicBezTo>
                  <a:pt x="-61" y="1035"/>
                  <a:pt x="-640" y="2070"/>
                  <a:pt x="1674" y="2700"/>
                </a:cubicBezTo>
                <a:cubicBezTo>
                  <a:pt x="3989" y="3330"/>
                  <a:pt x="11896" y="3060"/>
                  <a:pt x="14403" y="3780"/>
                </a:cubicBezTo>
                <a:cubicBezTo>
                  <a:pt x="16910" y="4500"/>
                  <a:pt x="15753" y="6390"/>
                  <a:pt x="16717" y="7020"/>
                </a:cubicBezTo>
                <a:cubicBezTo>
                  <a:pt x="17681" y="7650"/>
                  <a:pt x="19610" y="6750"/>
                  <a:pt x="20189" y="7560"/>
                </a:cubicBezTo>
                <a:cubicBezTo>
                  <a:pt x="20767" y="8370"/>
                  <a:pt x="20960" y="11070"/>
                  <a:pt x="20189" y="11880"/>
                </a:cubicBezTo>
                <a:cubicBezTo>
                  <a:pt x="19417" y="12690"/>
                  <a:pt x="16331" y="10800"/>
                  <a:pt x="15560" y="12420"/>
                </a:cubicBezTo>
                <a:cubicBezTo>
                  <a:pt x="14789" y="14040"/>
                  <a:pt x="15560" y="20070"/>
                  <a:pt x="15560" y="2160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Line"/>
          <p:cNvSpPr/>
          <p:nvPr/>
        </p:nvSpPr>
        <p:spPr>
          <a:xfrm flipH="1">
            <a:off x="7502188" y="2743200"/>
            <a:ext cx="2725968" cy="60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8" h="21600" fill="norm" stroke="1" extrusionOk="0">
                <a:moveTo>
                  <a:pt x="517" y="0"/>
                </a:moveTo>
                <a:cubicBezTo>
                  <a:pt x="-61" y="1035"/>
                  <a:pt x="-640" y="2070"/>
                  <a:pt x="1674" y="2700"/>
                </a:cubicBezTo>
                <a:cubicBezTo>
                  <a:pt x="3989" y="3330"/>
                  <a:pt x="11896" y="3060"/>
                  <a:pt x="14403" y="3780"/>
                </a:cubicBezTo>
                <a:cubicBezTo>
                  <a:pt x="16910" y="4500"/>
                  <a:pt x="15753" y="6390"/>
                  <a:pt x="16717" y="7020"/>
                </a:cubicBezTo>
                <a:cubicBezTo>
                  <a:pt x="17681" y="7650"/>
                  <a:pt x="19610" y="6750"/>
                  <a:pt x="20189" y="7560"/>
                </a:cubicBezTo>
                <a:cubicBezTo>
                  <a:pt x="20767" y="8370"/>
                  <a:pt x="20960" y="11070"/>
                  <a:pt x="20189" y="11880"/>
                </a:cubicBezTo>
                <a:cubicBezTo>
                  <a:pt x="19417" y="12690"/>
                  <a:pt x="16331" y="10800"/>
                  <a:pt x="15560" y="12420"/>
                </a:cubicBezTo>
                <a:cubicBezTo>
                  <a:pt x="14789" y="14040"/>
                  <a:pt x="15560" y="20070"/>
                  <a:pt x="15560" y="2160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" name="Shape"/>
          <p:cNvSpPr/>
          <p:nvPr/>
        </p:nvSpPr>
        <p:spPr>
          <a:xfrm>
            <a:off x="4298950" y="2743200"/>
            <a:ext cx="5851525" cy="528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fill="norm" stroke="1" extrusionOk="0">
                <a:moveTo>
                  <a:pt x="256" y="0"/>
                </a:moveTo>
                <a:cubicBezTo>
                  <a:pt x="163" y="311"/>
                  <a:pt x="93" y="622"/>
                  <a:pt x="0" y="946"/>
                </a:cubicBezTo>
                <a:cubicBezTo>
                  <a:pt x="58" y="1737"/>
                  <a:pt x="-117" y="2256"/>
                  <a:pt x="431" y="2671"/>
                </a:cubicBezTo>
                <a:cubicBezTo>
                  <a:pt x="874" y="3397"/>
                  <a:pt x="2459" y="3617"/>
                  <a:pt x="3252" y="3903"/>
                </a:cubicBezTo>
                <a:cubicBezTo>
                  <a:pt x="3905" y="4395"/>
                  <a:pt x="3310" y="4019"/>
                  <a:pt x="4884" y="4188"/>
                </a:cubicBezTo>
                <a:cubicBezTo>
                  <a:pt x="5478" y="4240"/>
                  <a:pt x="6049" y="4408"/>
                  <a:pt x="6679" y="4473"/>
                </a:cubicBezTo>
                <a:cubicBezTo>
                  <a:pt x="6807" y="4512"/>
                  <a:pt x="7110" y="4590"/>
                  <a:pt x="7192" y="4758"/>
                </a:cubicBezTo>
                <a:cubicBezTo>
                  <a:pt x="7332" y="5082"/>
                  <a:pt x="7285" y="5484"/>
                  <a:pt x="7448" y="5808"/>
                </a:cubicBezTo>
                <a:cubicBezTo>
                  <a:pt x="7541" y="6003"/>
                  <a:pt x="7705" y="6158"/>
                  <a:pt x="7786" y="6379"/>
                </a:cubicBezTo>
                <a:cubicBezTo>
                  <a:pt x="7868" y="6651"/>
                  <a:pt x="8043" y="7235"/>
                  <a:pt x="8043" y="7235"/>
                </a:cubicBezTo>
                <a:cubicBezTo>
                  <a:pt x="8066" y="7481"/>
                  <a:pt x="8043" y="7753"/>
                  <a:pt x="8136" y="8000"/>
                </a:cubicBezTo>
                <a:cubicBezTo>
                  <a:pt x="8171" y="8103"/>
                  <a:pt x="8556" y="8246"/>
                  <a:pt x="8649" y="8285"/>
                </a:cubicBezTo>
                <a:cubicBezTo>
                  <a:pt x="8987" y="8401"/>
                  <a:pt x="9325" y="8531"/>
                  <a:pt x="9675" y="8661"/>
                </a:cubicBezTo>
                <a:cubicBezTo>
                  <a:pt x="9756" y="8972"/>
                  <a:pt x="9919" y="9192"/>
                  <a:pt x="10013" y="9516"/>
                </a:cubicBezTo>
                <a:cubicBezTo>
                  <a:pt x="10083" y="11345"/>
                  <a:pt x="10141" y="11189"/>
                  <a:pt x="10013" y="12848"/>
                </a:cubicBezTo>
                <a:cubicBezTo>
                  <a:pt x="10001" y="12900"/>
                  <a:pt x="9931" y="13549"/>
                  <a:pt x="9838" y="13704"/>
                </a:cubicBezTo>
                <a:cubicBezTo>
                  <a:pt x="9698" y="13873"/>
                  <a:pt x="9500" y="13925"/>
                  <a:pt x="9325" y="13989"/>
                </a:cubicBezTo>
                <a:cubicBezTo>
                  <a:pt x="8719" y="13821"/>
                  <a:pt x="8556" y="13795"/>
                  <a:pt x="7880" y="13899"/>
                </a:cubicBezTo>
                <a:cubicBezTo>
                  <a:pt x="7541" y="14430"/>
                  <a:pt x="7541" y="15247"/>
                  <a:pt x="7367" y="15895"/>
                </a:cubicBezTo>
                <a:cubicBezTo>
                  <a:pt x="7378" y="16673"/>
                  <a:pt x="7448" y="19940"/>
                  <a:pt x="7623" y="20939"/>
                </a:cubicBezTo>
                <a:cubicBezTo>
                  <a:pt x="7635" y="21030"/>
                  <a:pt x="7786" y="21017"/>
                  <a:pt x="7880" y="21030"/>
                </a:cubicBezTo>
                <a:cubicBezTo>
                  <a:pt x="8556" y="21107"/>
                  <a:pt x="9243" y="21159"/>
                  <a:pt x="9931" y="21224"/>
                </a:cubicBezTo>
                <a:cubicBezTo>
                  <a:pt x="10537" y="21431"/>
                  <a:pt x="10292" y="21289"/>
                  <a:pt x="10700" y="21600"/>
                </a:cubicBezTo>
                <a:cubicBezTo>
                  <a:pt x="11610" y="21561"/>
                  <a:pt x="12519" y="21561"/>
                  <a:pt x="13440" y="21509"/>
                </a:cubicBezTo>
                <a:cubicBezTo>
                  <a:pt x="13906" y="21470"/>
                  <a:pt x="13825" y="21483"/>
                  <a:pt x="13953" y="21120"/>
                </a:cubicBezTo>
                <a:cubicBezTo>
                  <a:pt x="14221" y="18631"/>
                  <a:pt x="14372" y="16155"/>
                  <a:pt x="13603" y="13795"/>
                </a:cubicBezTo>
                <a:cubicBezTo>
                  <a:pt x="13043" y="14015"/>
                  <a:pt x="12461" y="14093"/>
                  <a:pt x="11901" y="13899"/>
                </a:cubicBezTo>
                <a:cubicBezTo>
                  <a:pt x="11796" y="13588"/>
                  <a:pt x="11645" y="13328"/>
                  <a:pt x="11551" y="13030"/>
                </a:cubicBezTo>
                <a:cubicBezTo>
                  <a:pt x="11575" y="11915"/>
                  <a:pt x="11563" y="10813"/>
                  <a:pt x="11645" y="9711"/>
                </a:cubicBezTo>
                <a:cubicBezTo>
                  <a:pt x="11656" y="9374"/>
                  <a:pt x="11820" y="9063"/>
                  <a:pt x="11901" y="8752"/>
                </a:cubicBezTo>
                <a:cubicBezTo>
                  <a:pt x="11924" y="8622"/>
                  <a:pt x="11878" y="8440"/>
                  <a:pt x="11983" y="8376"/>
                </a:cubicBezTo>
                <a:cubicBezTo>
                  <a:pt x="12204" y="8207"/>
                  <a:pt x="13242" y="8129"/>
                  <a:pt x="13521" y="8090"/>
                </a:cubicBezTo>
                <a:cubicBezTo>
                  <a:pt x="13766" y="7209"/>
                  <a:pt x="13545" y="6107"/>
                  <a:pt x="14034" y="5329"/>
                </a:cubicBezTo>
                <a:cubicBezTo>
                  <a:pt x="14419" y="3967"/>
                  <a:pt x="15608" y="3993"/>
                  <a:pt x="16692" y="3812"/>
                </a:cubicBezTo>
                <a:cubicBezTo>
                  <a:pt x="18161" y="3552"/>
                  <a:pt x="19548" y="3034"/>
                  <a:pt x="21052" y="2852"/>
                </a:cubicBezTo>
                <a:cubicBezTo>
                  <a:pt x="21075" y="2684"/>
                  <a:pt x="21052" y="2502"/>
                  <a:pt x="21133" y="2373"/>
                </a:cubicBezTo>
                <a:cubicBezTo>
                  <a:pt x="21180" y="2282"/>
                  <a:pt x="21320" y="2347"/>
                  <a:pt x="21390" y="2282"/>
                </a:cubicBezTo>
                <a:cubicBezTo>
                  <a:pt x="21448" y="2204"/>
                  <a:pt x="21448" y="2087"/>
                  <a:pt x="21483" y="1997"/>
                </a:cubicBezTo>
                <a:cubicBezTo>
                  <a:pt x="21413" y="1426"/>
                  <a:pt x="21483" y="817"/>
                  <a:pt x="21308" y="285"/>
                </a:cubicBezTo>
                <a:cubicBezTo>
                  <a:pt x="21273" y="182"/>
                  <a:pt x="21133" y="220"/>
                  <a:pt x="21052" y="194"/>
                </a:cubicBezTo>
                <a:cubicBezTo>
                  <a:pt x="19338" y="246"/>
                  <a:pt x="17531" y="182"/>
                  <a:pt x="15829" y="480"/>
                </a:cubicBezTo>
                <a:cubicBezTo>
                  <a:pt x="13778" y="1193"/>
                  <a:pt x="8288" y="272"/>
                  <a:pt x="5560" y="194"/>
                </a:cubicBezTo>
                <a:cubicBezTo>
                  <a:pt x="2821" y="363"/>
                  <a:pt x="4592" y="311"/>
                  <a:pt x="256" y="0"/>
                </a:cubicBezTo>
                <a:close/>
              </a:path>
            </a:pathLst>
          </a:custGeom>
          <a:solidFill>
            <a:srgbClr val="336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" name="Line"/>
          <p:cNvSpPr/>
          <p:nvPr/>
        </p:nvSpPr>
        <p:spPr>
          <a:xfrm>
            <a:off x="6400800" y="7924800"/>
            <a:ext cx="1828800" cy="0"/>
          </a:xfrm>
          <a:prstGeom prst="line">
            <a:avLst/>
          </a:prstGeom>
          <a:ln w="203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56" name="Circle"/>
          <p:cNvSpPr/>
          <p:nvPr/>
        </p:nvSpPr>
        <p:spPr>
          <a:xfrm>
            <a:off x="8991600" y="6400800"/>
            <a:ext cx="1219200" cy="1219200"/>
          </a:xfrm>
          <a:prstGeom prst="ellipse">
            <a:avLst/>
          </a:prstGeom>
          <a:solidFill>
            <a:srgbClr val="FFCC99"/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7" name="Line"/>
          <p:cNvSpPr/>
          <p:nvPr/>
        </p:nvSpPr>
        <p:spPr>
          <a:xfrm>
            <a:off x="8229600" y="7010400"/>
            <a:ext cx="76200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58" name="Line"/>
          <p:cNvSpPr/>
          <p:nvPr/>
        </p:nvSpPr>
        <p:spPr>
          <a:xfrm flipV="1">
            <a:off x="9448799" y="6857999"/>
            <a:ext cx="609601" cy="762002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59" name="Line"/>
          <p:cNvSpPr/>
          <p:nvPr/>
        </p:nvSpPr>
        <p:spPr>
          <a:xfrm>
            <a:off x="7924800" y="10210800"/>
            <a:ext cx="6248400" cy="0"/>
          </a:xfrm>
          <a:prstGeom prst="line">
            <a:avLst/>
          </a:prstGeom>
          <a:ln w="1016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0" name="When we remove the block, what is the effect on pressure?"/>
          <p:cNvSpPr txBox="1"/>
          <p:nvPr/>
        </p:nvSpPr>
        <p:spPr>
          <a:xfrm>
            <a:off x="904698" y="10778066"/>
            <a:ext cx="1381668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When we remove the block, what is the effect on pressure?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/>
          <p:nvPr/>
        </p:nvSpPr>
        <p:spPr>
          <a:xfrm>
            <a:off x="4351444" y="2743200"/>
            <a:ext cx="2725968" cy="60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8" h="21600" fill="norm" stroke="1" extrusionOk="0">
                <a:moveTo>
                  <a:pt x="517" y="0"/>
                </a:moveTo>
                <a:cubicBezTo>
                  <a:pt x="-61" y="1035"/>
                  <a:pt x="-640" y="2070"/>
                  <a:pt x="1674" y="2700"/>
                </a:cubicBezTo>
                <a:cubicBezTo>
                  <a:pt x="3989" y="3330"/>
                  <a:pt x="11896" y="3060"/>
                  <a:pt x="14403" y="3780"/>
                </a:cubicBezTo>
                <a:cubicBezTo>
                  <a:pt x="16910" y="4500"/>
                  <a:pt x="15753" y="6390"/>
                  <a:pt x="16717" y="7020"/>
                </a:cubicBezTo>
                <a:cubicBezTo>
                  <a:pt x="17681" y="7650"/>
                  <a:pt x="19610" y="6750"/>
                  <a:pt x="20189" y="7560"/>
                </a:cubicBezTo>
                <a:cubicBezTo>
                  <a:pt x="20767" y="8370"/>
                  <a:pt x="20960" y="11070"/>
                  <a:pt x="20189" y="11880"/>
                </a:cubicBezTo>
                <a:cubicBezTo>
                  <a:pt x="19417" y="12690"/>
                  <a:pt x="16331" y="10800"/>
                  <a:pt x="15560" y="12420"/>
                </a:cubicBezTo>
                <a:cubicBezTo>
                  <a:pt x="14789" y="14040"/>
                  <a:pt x="15560" y="20070"/>
                  <a:pt x="15560" y="2160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" name="Line"/>
          <p:cNvSpPr/>
          <p:nvPr/>
        </p:nvSpPr>
        <p:spPr>
          <a:xfrm flipH="1">
            <a:off x="7502188" y="2743200"/>
            <a:ext cx="2725968" cy="60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8" h="21600" fill="norm" stroke="1" extrusionOk="0">
                <a:moveTo>
                  <a:pt x="517" y="0"/>
                </a:moveTo>
                <a:cubicBezTo>
                  <a:pt x="-61" y="1035"/>
                  <a:pt x="-640" y="2070"/>
                  <a:pt x="1674" y="2700"/>
                </a:cubicBezTo>
                <a:cubicBezTo>
                  <a:pt x="3989" y="3330"/>
                  <a:pt x="11896" y="3060"/>
                  <a:pt x="14403" y="3780"/>
                </a:cubicBezTo>
                <a:cubicBezTo>
                  <a:pt x="16910" y="4500"/>
                  <a:pt x="15753" y="6390"/>
                  <a:pt x="16717" y="7020"/>
                </a:cubicBezTo>
                <a:cubicBezTo>
                  <a:pt x="17681" y="7650"/>
                  <a:pt x="19610" y="6750"/>
                  <a:pt x="20189" y="7560"/>
                </a:cubicBezTo>
                <a:cubicBezTo>
                  <a:pt x="20767" y="8370"/>
                  <a:pt x="20960" y="11070"/>
                  <a:pt x="20189" y="11880"/>
                </a:cubicBezTo>
                <a:cubicBezTo>
                  <a:pt x="19417" y="12690"/>
                  <a:pt x="16331" y="10800"/>
                  <a:pt x="15560" y="12420"/>
                </a:cubicBezTo>
                <a:cubicBezTo>
                  <a:pt x="14789" y="14040"/>
                  <a:pt x="15560" y="20070"/>
                  <a:pt x="15560" y="2160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Shape"/>
          <p:cNvSpPr/>
          <p:nvPr/>
        </p:nvSpPr>
        <p:spPr>
          <a:xfrm>
            <a:off x="4298950" y="2743200"/>
            <a:ext cx="5851525" cy="528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fill="norm" stroke="1" extrusionOk="0">
                <a:moveTo>
                  <a:pt x="256" y="0"/>
                </a:moveTo>
                <a:cubicBezTo>
                  <a:pt x="163" y="311"/>
                  <a:pt x="93" y="622"/>
                  <a:pt x="0" y="946"/>
                </a:cubicBezTo>
                <a:cubicBezTo>
                  <a:pt x="58" y="1737"/>
                  <a:pt x="-117" y="2256"/>
                  <a:pt x="431" y="2671"/>
                </a:cubicBezTo>
                <a:cubicBezTo>
                  <a:pt x="874" y="3397"/>
                  <a:pt x="2459" y="3617"/>
                  <a:pt x="3252" y="3903"/>
                </a:cubicBezTo>
                <a:cubicBezTo>
                  <a:pt x="3905" y="4395"/>
                  <a:pt x="3310" y="4019"/>
                  <a:pt x="4884" y="4188"/>
                </a:cubicBezTo>
                <a:cubicBezTo>
                  <a:pt x="5478" y="4240"/>
                  <a:pt x="6049" y="4408"/>
                  <a:pt x="6679" y="4473"/>
                </a:cubicBezTo>
                <a:cubicBezTo>
                  <a:pt x="6807" y="4512"/>
                  <a:pt x="7110" y="4590"/>
                  <a:pt x="7192" y="4758"/>
                </a:cubicBezTo>
                <a:cubicBezTo>
                  <a:pt x="7332" y="5082"/>
                  <a:pt x="7285" y="5484"/>
                  <a:pt x="7448" y="5808"/>
                </a:cubicBezTo>
                <a:cubicBezTo>
                  <a:pt x="7541" y="6003"/>
                  <a:pt x="7705" y="6158"/>
                  <a:pt x="7786" y="6379"/>
                </a:cubicBezTo>
                <a:cubicBezTo>
                  <a:pt x="7868" y="6651"/>
                  <a:pt x="8043" y="7235"/>
                  <a:pt x="8043" y="7235"/>
                </a:cubicBezTo>
                <a:cubicBezTo>
                  <a:pt x="8066" y="7481"/>
                  <a:pt x="8043" y="7753"/>
                  <a:pt x="8136" y="8000"/>
                </a:cubicBezTo>
                <a:cubicBezTo>
                  <a:pt x="8171" y="8103"/>
                  <a:pt x="8556" y="8246"/>
                  <a:pt x="8649" y="8285"/>
                </a:cubicBezTo>
                <a:cubicBezTo>
                  <a:pt x="8987" y="8401"/>
                  <a:pt x="9325" y="8531"/>
                  <a:pt x="9675" y="8661"/>
                </a:cubicBezTo>
                <a:cubicBezTo>
                  <a:pt x="9756" y="8972"/>
                  <a:pt x="9919" y="9192"/>
                  <a:pt x="10013" y="9516"/>
                </a:cubicBezTo>
                <a:cubicBezTo>
                  <a:pt x="10083" y="11345"/>
                  <a:pt x="10141" y="11189"/>
                  <a:pt x="10013" y="12848"/>
                </a:cubicBezTo>
                <a:cubicBezTo>
                  <a:pt x="10001" y="12900"/>
                  <a:pt x="9931" y="13549"/>
                  <a:pt x="9838" y="13704"/>
                </a:cubicBezTo>
                <a:cubicBezTo>
                  <a:pt x="9698" y="13873"/>
                  <a:pt x="9500" y="13925"/>
                  <a:pt x="9325" y="13989"/>
                </a:cubicBezTo>
                <a:cubicBezTo>
                  <a:pt x="8719" y="13821"/>
                  <a:pt x="8556" y="13795"/>
                  <a:pt x="7880" y="13899"/>
                </a:cubicBezTo>
                <a:cubicBezTo>
                  <a:pt x="7541" y="14430"/>
                  <a:pt x="7541" y="15247"/>
                  <a:pt x="7367" y="15895"/>
                </a:cubicBezTo>
                <a:cubicBezTo>
                  <a:pt x="7378" y="16673"/>
                  <a:pt x="7448" y="19940"/>
                  <a:pt x="7623" y="20939"/>
                </a:cubicBezTo>
                <a:cubicBezTo>
                  <a:pt x="7635" y="21030"/>
                  <a:pt x="7786" y="21017"/>
                  <a:pt x="7880" y="21030"/>
                </a:cubicBezTo>
                <a:cubicBezTo>
                  <a:pt x="8556" y="21107"/>
                  <a:pt x="9243" y="21159"/>
                  <a:pt x="9931" y="21224"/>
                </a:cubicBezTo>
                <a:cubicBezTo>
                  <a:pt x="10537" y="21431"/>
                  <a:pt x="10292" y="21289"/>
                  <a:pt x="10700" y="21600"/>
                </a:cubicBezTo>
                <a:cubicBezTo>
                  <a:pt x="11610" y="21561"/>
                  <a:pt x="12519" y="21561"/>
                  <a:pt x="13440" y="21509"/>
                </a:cubicBezTo>
                <a:cubicBezTo>
                  <a:pt x="13906" y="21470"/>
                  <a:pt x="13825" y="21483"/>
                  <a:pt x="13953" y="21120"/>
                </a:cubicBezTo>
                <a:cubicBezTo>
                  <a:pt x="14221" y="18631"/>
                  <a:pt x="14372" y="16155"/>
                  <a:pt x="13603" y="13795"/>
                </a:cubicBezTo>
                <a:cubicBezTo>
                  <a:pt x="13043" y="14015"/>
                  <a:pt x="12461" y="14093"/>
                  <a:pt x="11901" y="13899"/>
                </a:cubicBezTo>
                <a:cubicBezTo>
                  <a:pt x="11796" y="13588"/>
                  <a:pt x="11645" y="13328"/>
                  <a:pt x="11551" y="13030"/>
                </a:cubicBezTo>
                <a:cubicBezTo>
                  <a:pt x="11575" y="11915"/>
                  <a:pt x="11563" y="10813"/>
                  <a:pt x="11645" y="9711"/>
                </a:cubicBezTo>
                <a:cubicBezTo>
                  <a:pt x="11656" y="9374"/>
                  <a:pt x="11820" y="9063"/>
                  <a:pt x="11901" y="8752"/>
                </a:cubicBezTo>
                <a:cubicBezTo>
                  <a:pt x="11924" y="8622"/>
                  <a:pt x="11878" y="8440"/>
                  <a:pt x="11983" y="8376"/>
                </a:cubicBezTo>
                <a:cubicBezTo>
                  <a:pt x="12204" y="8207"/>
                  <a:pt x="13242" y="8129"/>
                  <a:pt x="13521" y="8090"/>
                </a:cubicBezTo>
                <a:cubicBezTo>
                  <a:pt x="13766" y="7209"/>
                  <a:pt x="13545" y="6107"/>
                  <a:pt x="14034" y="5329"/>
                </a:cubicBezTo>
                <a:cubicBezTo>
                  <a:pt x="14419" y="3967"/>
                  <a:pt x="15608" y="3993"/>
                  <a:pt x="16692" y="3812"/>
                </a:cubicBezTo>
                <a:cubicBezTo>
                  <a:pt x="18161" y="3552"/>
                  <a:pt x="19548" y="3034"/>
                  <a:pt x="21052" y="2852"/>
                </a:cubicBezTo>
                <a:cubicBezTo>
                  <a:pt x="21075" y="2684"/>
                  <a:pt x="21052" y="2502"/>
                  <a:pt x="21133" y="2373"/>
                </a:cubicBezTo>
                <a:cubicBezTo>
                  <a:pt x="21180" y="2282"/>
                  <a:pt x="21320" y="2347"/>
                  <a:pt x="21390" y="2282"/>
                </a:cubicBezTo>
                <a:cubicBezTo>
                  <a:pt x="21448" y="2204"/>
                  <a:pt x="21448" y="2087"/>
                  <a:pt x="21483" y="1997"/>
                </a:cubicBezTo>
                <a:cubicBezTo>
                  <a:pt x="21413" y="1426"/>
                  <a:pt x="21483" y="817"/>
                  <a:pt x="21308" y="285"/>
                </a:cubicBezTo>
                <a:cubicBezTo>
                  <a:pt x="21273" y="182"/>
                  <a:pt x="21133" y="220"/>
                  <a:pt x="21052" y="194"/>
                </a:cubicBezTo>
                <a:cubicBezTo>
                  <a:pt x="19338" y="246"/>
                  <a:pt x="17531" y="182"/>
                  <a:pt x="15829" y="480"/>
                </a:cubicBezTo>
                <a:cubicBezTo>
                  <a:pt x="13778" y="1193"/>
                  <a:pt x="8288" y="272"/>
                  <a:pt x="5560" y="194"/>
                </a:cubicBezTo>
                <a:cubicBezTo>
                  <a:pt x="2821" y="363"/>
                  <a:pt x="4592" y="311"/>
                  <a:pt x="256" y="0"/>
                </a:cubicBezTo>
                <a:close/>
              </a:path>
            </a:pathLst>
          </a:custGeom>
          <a:solidFill>
            <a:srgbClr val="336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" name="Line"/>
          <p:cNvSpPr/>
          <p:nvPr/>
        </p:nvSpPr>
        <p:spPr>
          <a:xfrm>
            <a:off x="6400800" y="7924800"/>
            <a:ext cx="1828800" cy="0"/>
          </a:xfrm>
          <a:prstGeom prst="line">
            <a:avLst/>
          </a:prstGeom>
          <a:ln w="203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6" name="Circle"/>
          <p:cNvSpPr/>
          <p:nvPr/>
        </p:nvSpPr>
        <p:spPr>
          <a:xfrm>
            <a:off x="8991600" y="6400800"/>
            <a:ext cx="1219200" cy="1219200"/>
          </a:xfrm>
          <a:prstGeom prst="ellipse">
            <a:avLst/>
          </a:prstGeom>
          <a:solidFill>
            <a:srgbClr val="FFCC99"/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8229600" y="7010400"/>
            <a:ext cx="76200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8" name="Line"/>
          <p:cNvSpPr/>
          <p:nvPr/>
        </p:nvSpPr>
        <p:spPr>
          <a:xfrm flipV="1">
            <a:off x="9448799" y="6857999"/>
            <a:ext cx="609601" cy="762002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9" name="Line"/>
          <p:cNvSpPr/>
          <p:nvPr/>
        </p:nvSpPr>
        <p:spPr>
          <a:xfrm>
            <a:off x="12428644" y="2743200"/>
            <a:ext cx="2725968" cy="60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8" h="21600" fill="norm" stroke="1" extrusionOk="0">
                <a:moveTo>
                  <a:pt x="517" y="0"/>
                </a:moveTo>
                <a:cubicBezTo>
                  <a:pt x="-61" y="1035"/>
                  <a:pt x="-640" y="2070"/>
                  <a:pt x="1674" y="2700"/>
                </a:cubicBezTo>
                <a:cubicBezTo>
                  <a:pt x="3989" y="3330"/>
                  <a:pt x="11896" y="3060"/>
                  <a:pt x="14403" y="3780"/>
                </a:cubicBezTo>
                <a:cubicBezTo>
                  <a:pt x="16910" y="4500"/>
                  <a:pt x="15753" y="6390"/>
                  <a:pt x="16717" y="7020"/>
                </a:cubicBezTo>
                <a:cubicBezTo>
                  <a:pt x="17681" y="7650"/>
                  <a:pt x="19610" y="6750"/>
                  <a:pt x="20189" y="7560"/>
                </a:cubicBezTo>
                <a:cubicBezTo>
                  <a:pt x="20767" y="8370"/>
                  <a:pt x="20960" y="11070"/>
                  <a:pt x="20189" y="11880"/>
                </a:cubicBezTo>
                <a:cubicBezTo>
                  <a:pt x="19417" y="12690"/>
                  <a:pt x="16331" y="10800"/>
                  <a:pt x="15560" y="12420"/>
                </a:cubicBezTo>
                <a:cubicBezTo>
                  <a:pt x="14789" y="14040"/>
                  <a:pt x="15560" y="20070"/>
                  <a:pt x="15560" y="2160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0" name="Line"/>
          <p:cNvSpPr/>
          <p:nvPr/>
        </p:nvSpPr>
        <p:spPr>
          <a:xfrm flipH="1">
            <a:off x="15579388" y="2743200"/>
            <a:ext cx="2725968" cy="60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8" h="21600" fill="norm" stroke="1" extrusionOk="0">
                <a:moveTo>
                  <a:pt x="517" y="0"/>
                </a:moveTo>
                <a:cubicBezTo>
                  <a:pt x="-61" y="1035"/>
                  <a:pt x="-640" y="2070"/>
                  <a:pt x="1674" y="2700"/>
                </a:cubicBezTo>
                <a:cubicBezTo>
                  <a:pt x="3989" y="3330"/>
                  <a:pt x="11896" y="3060"/>
                  <a:pt x="14403" y="3780"/>
                </a:cubicBezTo>
                <a:cubicBezTo>
                  <a:pt x="16910" y="4500"/>
                  <a:pt x="15753" y="6390"/>
                  <a:pt x="16717" y="7020"/>
                </a:cubicBezTo>
                <a:cubicBezTo>
                  <a:pt x="17681" y="7650"/>
                  <a:pt x="19610" y="6750"/>
                  <a:pt x="20189" y="7560"/>
                </a:cubicBezTo>
                <a:cubicBezTo>
                  <a:pt x="20767" y="8370"/>
                  <a:pt x="20960" y="11070"/>
                  <a:pt x="20189" y="11880"/>
                </a:cubicBezTo>
                <a:cubicBezTo>
                  <a:pt x="19417" y="12690"/>
                  <a:pt x="16331" y="10800"/>
                  <a:pt x="15560" y="12420"/>
                </a:cubicBezTo>
                <a:cubicBezTo>
                  <a:pt x="14789" y="14040"/>
                  <a:pt x="15560" y="20070"/>
                  <a:pt x="15560" y="2160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1" name="Shape"/>
          <p:cNvSpPr/>
          <p:nvPr/>
        </p:nvSpPr>
        <p:spPr>
          <a:xfrm>
            <a:off x="12376150" y="2743200"/>
            <a:ext cx="5851525" cy="528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fill="norm" stroke="1" extrusionOk="0">
                <a:moveTo>
                  <a:pt x="256" y="0"/>
                </a:moveTo>
                <a:cubicBezTo>
                  <a:pt x="163" y="311"/>
                  <a:pt x="93" y="622"/>
                  <a:pt x="0" y="946"/>
                </a:cubicBezTo>
                <a:cubicBezTo>
                  <a:pt x="58" y="1737"/>
                  <a:pt x="-117" y="2256"/>
                  <a:pt x="431" y="2671"/>
                </a:cubicBezTo>
                <a:cubicBezTo>
                  <a:pt x="874" y="3397"/>
                  <a:pt x="2459" y="3617"/>
                  <a:pt x="3252" y="3903"/>
                </a:cubicBezTo>
                <a:cubicBezTo>
                  <a:pt x="3905" y="4395"/>
                  <a:pt x="3310" y="4019"/>
                  <a:pt x="4884" y="4188"/>
                </a:cubicBezTo>
                <a:cubicBezTo>
                  <a:pt x="5478" y="4240"/>
                  <a:pt x="6049" y="4408"/>
                  <a:pt x="6679" y="4473"/>
                </a:cubicBezTo>
                <a:cubicBezTo>
                  <a:pt x="6807" y="4512"/>
                  <a:pt x="7110" y="4590"/>
                  <a:pt x="7192" y="4758"/>
                </a:cubicBezTo>
                <a:cubicBezTo>
                  <a:pt x="7332" y="5082"/>
                  <a:pt x="7285" y="5484"/>
                  <a:pt x="7448" y="5808"/>
                </a:cubicBezTo>
                <a:cubicBezTo>
                  <a:pt x="7541" y="6003"/>
                  <a:pt x="7705" y="6158"/>
                  <a:pt x="7786" y="6379"/>
                </a:cubicBezTo>
                <a:cubicBezTo>
                  <a:pt x="7868" y="6651"/>
                  <a:pt x="8043" y="7235"/>
                  <a:pt x="8043" y="7235"/>
                </a:cubicBezTo>
                <a:cubicBezTo>
                  <a:pt x="8066" y="7481"/>
                  <a:pt x="8043" y="7753"/>
                  <a:pt x="8136" y="8000"/>
                </a:cubicBezTo>
                <a:cubicBezTo>
                  <a:pt x="8171" y="8103"/>
                  <a:pt x="8556" y="8246"/>
                  <a:pt x="8649" y="8285"/>
                </a:cubicBezTo>
                <a:cubicBezTo>
                  <a:pt x="8987" y="8401"/>
                  <a:pt x="9325" y="8531"/>
                  <a:pt x="9675" y="8661"/>
                </a:cubicBezTo>
                <a:cubicBezTo>
                  <a:pt x="9756" y="8972"/>
                  <a:pt x="9919" y="9192"/>
                  <a:pt x="10013" y="9516"/>
                </a:cubicBezTo>
                <a:cubicBezTo>
                  <a:pt x="10083" y="11345"/>
                  <a:pt x="10141" y="11189"/>
                  <a:pt x="10013" y="12848"/>
                </a:cubicBezTo>
                <a:cubicBezTo>
                  <a:pt x="10001" y="12900"/>
                  <a:pt x="9931" y="13549"/>
                  <a:pt x="9838" y="13704"/>
                </a:cubicBezTo>
                <a:cubicBezTo>
                  <a:pt x="9698" y="13873"/>
                  <a:pt x="9500" y="13925"/>
                  <a:pt x="9325" y="13989"/>
                </a:cubicBezTo>
                <a:cubicBezTo>
                  <a:pt x="8719" y="13821"/>
                  <a:pt x="8556" y="13795"/>
                  <a:pt x="7880" y="13899"/>
                </a:cubicBezTo>
                <a:cubicBezTo>
                  <a:pt x="7541" y="14430"/>
                  <a:pt x="7541" y="15247"/>
                  <a:pt x="7367" y="15895"/>
                </a:cubicBezTo>
                <a:cubicBezTo>
                  <a:pt x="7378" y="16673"/>
                  <a:pt x="7448" y="19940"/>
                  <a:pt x="7623" y="20939"/>
                </a:cubicBezTo>
                <a:cubicBezTo>
                  <a:pt x="7635" y="21030"/>
                  <a:pt x="7786" y="21017"/>
                  <a:pt x="7880" y="21030"/>
                </a:cubicBezTo>
                <a:cubicBezTo>
                  <a:pt x="8556" y="21107"/>
                  <a:pt x="9243" y="21159"/>
                  <a:pt x="9931" y="21224"/>
                </a:cubicBezTo>
                <a:cubicBezTo>
                  <a:pt x="10537" y="21431"/>
                  <a:pt x="10292" y="21289"/>
                  <a:pt x="10700" y="21600"/>
                </a:cubicBezTo>
                <a:cubicBezTo>
                  <a:pt x="11610" y="21561"/>
                  <a:pt x="12519" y="21561"/>
                  <a:pt x="13440" y="21509"/>
                </a:cubicBezTo>
                <a:cubicBezTo>
                  <a:pt x="13906" y="21470"/>
                  <a:pt x="13825" y="21483"/>
                  <a:pt x="13953" y="21120"/>
                </a:cubicBezTo>
                <a:cubicBezTo>
                  <a:pt x="14221" y="18631"/>
                  <a:pt x="14372" y="16155"/>
                  <a:pt x="13603" y="13795"/>
                </a:cubicBezTo>
                <a:cubicBezTo>
                  <a:pt x="13043" y="14015"/>
                  <a:pt x="12461" y="14093"/>
                  <a:pt x="11901" y="13899"/>
                </a:cubicBezTo>
                <a:cubicBezTo>
                  <a:pt x="11796" y="13588"/>
                  <a:pt x="11645" y="13328"/>
                  <a:pt x="11551" y="13030"/>
                </a:cubicBezTo>
                <a:cubicBezTo>
                  <a:pt x="11575" y="11915"/>
                  <a:pt x="11563" y="10813"/>
                  <a:pt x="11645" y="9711"/>
                </a:cubicBezTo>
                <a:cubicBezTo>
                  <a:pt x="11656" y="9374"/>
                  <a:pt x="11820" y="9063"/>
                  <a:pt x="11901" y="8752"/>
                </a:cubicBezTo>
                <a:cubicBezTo>
                  <a:pt x="11924" y="8622"/>
                  <a:pt x="11878" y="8440"/>
                  <a:pt x="11983" y="8376"/>
                </a:cubicBezTo>
                <a:cubicBezTo>
                  <a:pt x="12204" y="8207"/>
                  <a:pt x="13242" y="8129"/>
                  <a:pt x="13521" y="8090"/>
                </a:cubicBezTo>
                <a:cubicBezTo>
                  <a:pt x="13766" y="7209"/>
                  <a:pt x="13545" y="6107"/>
                  <a:pt x="14034" y="5329"/>
                </a:cubicBezTo>
                <a:cubicBezTo>
                  <a:pt x="14419" y="3967"/>
                  <a:pt x="15608" y="3993"/>
                  <a:pt x="16692" y="3812"/>
                </a:cubicBezTo>
                <a:cubicBezTo>
                  <a:pt x="18161" y="3552"/>
                  <a:pt x="19548" y="3034"/>
                  <a:pt x="21052" y="2852"/>
                </a:cubicBezTo>
                <a:cubicBezTo>
                  <a:pt x="21075" y="2684"/>
                  <a:pt x="21052" y="2502"/>
                  <a:pt x="21133" y="2373"/>
                </a:cubicBezTo>
                <a:cubicBezTo>
                  <a:pt x="21180" y="2282"/>
                  <a:pt x="21320" y="2347"/>
                  <a:pt x="21390" y="2282"/>
                </a:cubicBezTo>
                <a:cubicBezTo>
                  <a:pt x="21448" y="2204"/>
                  <a:pt x="21448" y="2087"/>
                  <a:pt x="21483" y="1997"/>
                </a:cubicBezTo>
                <a:cubicBezTo>
                  <a:pt x="21413" y="1426"/>
                  <a:pt x="21483" y="817"/>
                  <a:pt x="21308" y="285"/>
                </a:cubicBezTo>
                <a:cubicBezTo>
                  <a:pt x="21273" y="182"/>
                  <a:pt x="21133" y="220"/>
                  <a:pt x="21052" y="194"/>
                </a:cubicBezTo>
                <a:cubicBezTo>
                  <a:pt x="19338" y="246"/>
                  <a:pt x="17531" y="182"/>
                  <a:pt x="15829" y="480"/>
                </a:cubicBezTo>
                <a:cubicBezTo>
                  <a:pt x="13778" y="1193"/>
                  <a:pt x="8288" y="272"/>
                  <a:pt x="5560" y="194"/>
                </a:cubicBezTo>
                <a:cubicBezTo>
                  <a:pt x="2821" y="363"/>
                  <a:pt x="4592" y="311"/>
                  <a:pt x="256" y="0"/>
                </a:cubicBezTo>
                <a:close/>
              </a:path>
            </a:pathLst>
          </a:custGeom>
          <a:solidFill>
            <a:srgbClr val="336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2" name="Circle"/>
          <p:cNvSpPr/>
          <p:nvPr/>
        </p:nvSpPr>
        <p:spPr>
          <a:xfrm>
            <a:off x="17068800" y="6400800"/>
            <a:ext cx="1219200" cy="1219200"/>
          </a:xfrm>
          <a:prstGeom prst="ellipse">
            <a:avLst/>
          </a:prstGeom>
          <a:solidFill>
            <a:srgbClr val="FFCC99"/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3" name="Line"/>
          <p:cNvSpPr/>
          <p:nvPr/>
        </p:nvSpPr>
        <p:spPr>
          <a:xfrm>
            <a:off x="16306800" y="7010400"/>
            <a:ext cx="76200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74" name="Line"/>
          <p:cNvSpPr/>
          <p:nvPr/>
        </p:nvSpPr>
        <p:spPr>
          <a:xfrm flipH="1" flipV="1">
            <a:off x="17161126" y="6769441"/>
            <a:ext cx="577350" cy="78671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75" name="Rectangle"/>
          <p:cNvSpPr/>
          <p:nvPr/>
        </p:nvSpPr>
        <p:spPr>
          <a:xfrm>
            <a:off x="14478000" y="7924800"/>
            <a:ext cx="1676400" cy="1066800"/>
          </a:xfrm>
          <a:prstGeom prst="rect">
            <a:avLst/>
          </a:prstGeom>
          <a:solidFill>
            <a:srgbClr val="3366FF"/>
          </a:solidFill>
          <a:ln w="50800">
            <a:solidFill>
              <a:srgbClr val="3366FF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6" name="Line"/>
          <p:cNvSpPr/>
          <p:nvPr/>
        </p:nvSpPr>
        <p:spPr>
          <a:xfrm>
            <a:off x="10972800" y="7162800"/>
            <a:ext cx="2133600" cy="0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77" name="Decreases"/>
          <p:cNvSpPr txBox="1"/>
          <p:nvPr/>
        </p:nvSpPr>
        <p:spPr>
          <a:xfrm>
            <a:off x="10302240" y="7112000"/>
            <a:ext cx="40843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4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Decreases</a:t>
            </a:r>
          </a:p>
        </p:txBody>
      </p:sp>
      <p:sp>
        <p:nvSpPr>
          <p:cNvPr id="178" name="The concept of pressure"/>
          <p:cNvSpPr txBox="1"/>
          <p:nvPr/>
        </p:nvSpPr>
        <p:spPr>
          <a:xfrm>
            <a:off x="7370788" y="86783"/>
            <a:ext cx="86399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concept of pressure</a:t>
            </a:r>
          </a:p>
        </p:txBody>
      </p:sp>
      <p:sp>
        <p:nvSpPr>
          <p:cNvPr id="179" name="Line"/>
          <p:cNvSpPr/>
          <p:nvPr/>
        </p:nvSpPr>
        <p:spPr>
          <a:xfrm>
            <a:off x="7924800" y="10210800"/>
            <a:ext cx="6248400" cy="0"/>
          </a:xfrm>
          <a:prstGeom prst="line">
            <a:avLst/>
          </a:prstGeom>
          <a:ln w="1016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80" name="When we remove the block, what is the effect on pressure?"/>
          <p:cNvSpPr txBox="1"/>
          <p:nvPr/>
        </p:nvSpPr>
        <p:spPr>
          <a:xfrm>
            <a:off x="904698" y="10778066"/>
            <a:ext cx="1381668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When we remove the block, what is the effect on pressure?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lectrical pressure: voltage"/>
          <p:cNvSpPr txBox="1"/>
          <p:nvPr/>
        </p:nvSpPr>
        <p:spPr>
          <a:xfrm>
            <a:off x="6648608" y="86783"/>
            <a:ext cx="974566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Electrical pressure: voltage</a:t>
            </a:r>
          </a:p>
        </p:txBody>
      </p:sp>
      <p:pic>
        <p:nvPicPr>
          <p:cNvPr id="1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2533" y="2319866"/>
            <a:ext cx="5295809" cy="1049890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witch"/>
          <p:cNvSpPr txBox="1"/>
          <p:nvPr/>
        </p:nvSpPr>
        <p:spPr>
          <a:xfrm>
            <a:off x="7376559" y="8528049"/>
            <a:ext cx="14867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Switch</a:t>
            </a:r>
          </a:p>
        </p:txBody>
      </p:sp>
      <p:sp>
        <p:nvSpPr>
          <p:cNvPr id="185" name="If switch is off (0) (equivalent to…"/>
          <p:cNvSpPr txBox="1"/>
          <p:nvPr/>
        </p:nvSpPr>
        <p:spPr>
          <a:xfrm>
            <a:off x="10435316" y="3022599"/>
            <a:ext cx="759514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If switch is off (</a:t>
            </a:r>
            <a:r>
              <a:rPr>
                <a:solidFill>
                  <a:srgbClr val="FF0000"/>
                </a:solidFill>
              </a:rPr>
              <a:t>0</a:t>
            </a:r>
            <a:r>
              <a:t>) (equivalent to</a:t>
            </a:r>
          </a:p>
          <a:p>
            <a: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presence of the block)</a:t>
            </a:r>
          </a:p>
        </p:txBody>
      </p:sp>
      <p:sp>
        <p:nvSpPr>
          <p:cNvPr id="186" name="Voutput=Vcc high (i.e. 1)"/>
          <p:cNvSpPr txBox="1"/>
          <p:nvPr/>
        </p:nvSpPr>
        <p:spPr>
          <a:xfrm>
            <a:off x="11925644" y="5108376"/>
            <a:ext cx="4614491" cy="75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V</a:t>
            </a:r>
            <a:r>
              <a:rPr baseline="-15500"/>
              <a:t>output</a:t>
            </a:r>
            <a:r>
              <a:t>=V</a:t>
            </a:r>
            <a:r>
              <a:rPr baseline="-15500"/>
              <a:t>cc</a:t>
            </a:r>
            <a:r>
              <a:t> </a:t>
            </a:r>
            <a:r>
              <a:rPr>
                <a:solidFill>
                  <a:srgbClr val="FF0000"/>
                </a:solidFill>
              </a:rPr>
              <a:t>high</a:t>
            </a:r>
            <a:r>
              <a:t> (i.e. </a:t>
            </a:r>
            <a:r>
              <a:rPr>
                <a:solidFill>
                  <a:srgbClr val="FF0000"/>
                </a:solidFill>
              </a:rPr>
              <a:t>1</a:t>
            </a:r>
            <a:r>
              <a:t>)</a:t>
            </a:r>
          </a:p>
        </p:txBody>
      </p:sp>
      <p:sp>
        <p:nvSpPr>
          <p:cNvPr id="187" name="If switch is on (1) (equivalent to…"/>
          <p:cNvSpPr txBox="1"/>
          <p:nvPr/>
        </p:nvSpPr>
        <p:spPr>
          <a:xfrm>
            <a:off x="10451389" y="7173657"/>
            <a:ext cx="756300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If switch is on (</a:t>
            </a:r>
            <a:r>
              <a:rPr>
                <a:solidFill>
                  <a:srgbClr val="FF0000"/>
                </a:solidFill>
              </a:rPr>
              <a:t>1</a:t>
            </a:r>
            <a:r>
              <a:t>) (equivalent to</a:t>
            </a:r>
          </a:p>
          <a:p>
            <a: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absence of the block)</a:t>
            </a:r>
          </a:p>
        </p:txBody>
      </p:sp>
      <p:sp>
        <p:nvSpPr>
          <p:cNvPr id="188" name="Voutput&lt;&lt;Vcc low (i.e. 0)"/>
          <p:cNvSpPr txBox="1"/>
          <p:nvPr/>
        </p:nvSpPr>
        <p:spPr>
          <a:xfrm>
            <a:off x="10836063" y="9432570"/>
            <a:ext cx="6522721" cy="75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V</a:t>
            </a:r>
            <a:r>
              <a:rPr baseline="-15500"/>
              <a:t>output</a:t>
            </a:r>
            <a:r>
              <a:t>&lt;&lt;V</a:t>
            </a:r>
            <a:r>
              <a:rPr baseline="-15500"/>
              <a:t>cc</a:t>
            </a:r>
            <a:r>
              <a:t> </a:t>
            </a:r>
            <a:r>
              <a:rPr>
                <a:solidFill>
                  <a:srgbClr val="FF0000"/>
                </a:solidFill>
              </a:rPr>
              <a:t>low</a:t>
            </a:r>
            <a:r>
              <a:t> (i.e. </a:t>
            </a:r>
            <a:r>
              <a:rPr>
                <a:solidFill>
                  <a:srgbClr val="FF0000"/>
                </a:solidFill>
              </a:rPr>
              <a:t>0</a:t>
            </a:r>
            <a:r>
              <a:t>)</a:t>
            </a:r>
          </a:p>
        </p:txBody>
      </p:sp>
      <p:sp>
        <p:nvSpPr>
          <p:cNvPr id="189" name="“Inverter”"/>
          <p:cNvSpPr txBox="1"/>
          <p:nvPr/>
        </p:nvSpPr>
        <p:spPr>
          <a:xfrm>
            <a:off x="12623888" y="11675533"/>
            <a:ext cx="240097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Inverter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he transistor"/>
          <p:cNvSpPr txBox="1"/>
          <p:nvPr/>
        </p:nvSpPr>
        <p:spPr>
          <a:xfrm>
            <a:off x="9835515" y="306916"/>
            <a:ext cx="509905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transistor</a:t>
            </a:r>
          </a:p>
        </p:txBody>
      </p:sp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0550" y="4730750"/>
            <a:ext cx="623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ase"/>
          <p:cNvSpPr txBox="1"/>
          <p:nvPr/>
        </p:nvSpPr>
        <p:spPr>
          <a:xfrm>
            <a:off x="924335" y="7442200"/>
            <a:ext cx="121287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Base</a:t>
            </a:r>
          </a:p>
        </p:txBody>
      </p:sp>
      <p:sp>
        <p:nvSpPr>
          <p:cNvPr id="194" name="Collector"/>
          <p:cNvSpPr txBox="1"/>
          <p:nvPr/>
        </p:nvSpPr>
        <p:spPr>
          <a:xfrm>
            <a:off x="5884690" y="4976283"/>
            <a:ext cx="212526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Collector</a:t>
            </a:r>
          </a:p>
        </p:txBody>
      </p:sp>
      <p:sp>
        <p:nvSpPr>
          <p:cNvPr id="195" name="Emitter"/>
          <p:cNvSpPr txBox="1"/>
          <p:nvPr/>
        </p:nvSpPr>
        <p:spPr>
          <a:xfrm>
            <a:off x="5896257" y="10083800"/>
            <a:ext cx="180156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Emitter</a:t>
            </a:r>
          </a:p>
        </p:txBody>
      </p:sp>
      <p:sp>
        <p:nvSpPr>
          <p:cNvPr id="196" name="A transistor can be used as an…"/>
          <p:cNvSpPr txBox="1"/>
          <p:nvPr/>
        </p:nvSpPr>
        <p:spPr>
          <a:xfrm>
            <a:off x="8946729" y="3738456"/>
            <a:ext cx="7558188" cy="760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/>
            </a:pPr>
            <a:r>
              <a:t>A transistor can be used as an</a:t>
            </a:r>
          </a:p>
          <a:p>
            <a:pPr algn="l">
              <a:defRPr sz="4000"/>
            </a:pPr>
            <a:r>
              <a:t>electronic switch:</a:t>
            </a:r>
          </a:p>
          <a:p>
            <a:pPr algn="l">
              <a:defRPr sz="4000"/>
            </a:pPr>
          </a:p>
          <a:p>
            <a:pPr algn="l">
              <a:buSzPct val="100000"/>
              <a:buChar char="-"/>
              <a:defRPr sz="4000"/>
            </a:pPr>
            <a:r>
              <a:t>if </a:t>
            </a:r>
            <a:r>
              <a:rPr>
                <a:solidFill>
                  <a:srgbClr val="FF0000"/>
                </a:solidFill>
              </a:rPr>
              <a:t>V</a:t>
            </a:r>
            <a:r>
              <a:rPr baseline="-15500">
                <a:solidFill>
                  <a:srgbClr val="FF0000"/>
                </a:solidFill>
              </a:rPr>
              <a:t>base</a:t>
            </a:r>
            <a:r>
              <a:rPr>
                <a:solidFill>
                  <a:srgbClr val="FF0000"/>
                </a:solidFill>
              </a:rPr>
              <a:t> is high</a:t>
            </a:r>
            <a:r>
              <a:t>, the current</a:t>
            </a:r>
          </a:p>
          <a:p>
            <a:pPr algn="l">
              <a:defRPr sz="4000"/>
            </a:pPr>
            <a:r>
              <a:t> </a:t>
            </a:r>
            <a:r>
              <a:t>“</a:t>
            </a:r>
            <a:r>
              <a:t>flows</a:t>
            </a:r>
            <a:r>
              <a:t>”</a:t>
            </a:r>
            <a:r>
              <a:t> between the emitter and</a:t>
            </a:r>
          </a:p>
          <a:p>
            <a:pPr algn="l">
              <a:defRPr sz="4000"/>
            </a:pPr>
            <a:r>
              <a:t> the collector</a:t>
            </a:r>
          </a:p>
          <a:p>
            <a:pPr algn="l">
              <a:defRPr sz="4000"/>
            </a:pPr>
            <a:r>
              <a:t> (</a:t>
            </a:r>
            <a:r>
              <a:rPr>
                <a:solidFill>
                  <a:srgbClr val="FF0000"/>
                </a:solidFill>
              </a:rPr>
              <a:t>switch is on</a:t>
            </a:r>
            <a:r>
              <a:t>)</a:t>
            </a:r>
          </a:p>
          <a:p>
            <a:pPr algn="l">
              <a:defRPr sz="4000"/>
            </a:pPr>
          </a:p>
          <a:p>
            <a:pPr algn="l">
              <a:buSzPct val="100000"/>
              <a:buChar char="-"/>
              <a:defRPr sz="4000"/>
            </a:pPr>
            <a:r>
              <a:t>If </a:t>
            </a:r>
            <a:r>
              <a:rPr>
                <a:solidFill>
                  <a:srgbClr val="FF0000"/>
                </a:solidFill>
              </a:rPr>
              <a:t>V</a:t>
            </a:r>
            <a:r>
              <a:rPr baseline="-15500">
                <a:solidFill>
                  <a:srgbClr val="FF0000"/>
                </a:solidFill>
              </a:rPr>
              <a:t>base</a:t>
            </a:r>
            <a:r>
              <a:rPr>
                <a:solidFill>
                  <a:srgbClr val="FF0000"/>
                </a:solidFill>
              </a:rPr>
              <a:t> is low</a:t>
            </a:r>
            <a:r>
              <a:t>, the current </a:t>
            </a:r>
          </a:p>
          <a:p>
            <a:pPr algn="l">
              <a:defRPr sz="4000"/>
            </a:pPr>
            <a:r>
              <a:t> does not pass </a:t>
            </a:r>
          </a:p>
          <a:p>
            <a:pPr algn="l">
              <a:defRPr sz="4000"/>
            </a:pPr>
            <a:r>
              <a:t> (</a:t>
            </a:r>
            <a:r>
              <a:rPr>
                <a:solidFill>
                  <a:srgbClr val="FF0000"/>
                </a:solidFill>
              </a:rPr>
              <a:t>switch is off</a:t>
            </a:r>
            <a:r>
              <a:t>)</a:t>
            </a:r>
          </a:p>
        </p:txBody>
      </p:sp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01733" y="5450416"/>
            <a:ext cx="6086476" cy="417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he not gate"/>
          <p:cNvSpPr txBox="1"/>
          <p:nvPr/>
        </p:nvSpPr>
        <p:spPr>
          <a:xfrm>
            <a:off x="10334121" y="35983"/>
            <a:ext cx="45759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not gate</a:t>
            </a:r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981200"/>
            <a:ext cx="6070600" cy="675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Input: 0"/>
          <p:cNvSpPr txBox="1"/>
          <p:nvPr/>
        </p:nvSpPr>
        <p:spPr>
          <a:xfrm>
            <a:off x="2302708" y="6199716"/>
            <a:ext cx="186650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Input: </a:t>
            </a:r>
            <a:r>
              <a:rPr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2" name="1"/>
          <p:cNvSpPr txBox="1"/>
          <p:nvPr/>
        </p:nvSpPr>
        <p:spPr>
          <a:xfrm>
            <a:off x="10454640" y="4413249"/>
            <a:ext cx="342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74800" y="2054225"/>
            <a:ext cx="5959475" cy="661035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Input: 1"/>
          <p:cNvSpPr txBox="1"/>
          <p:nvPr/>
        </p:nvSpPr>
        <p:spPr>
          <a:xfrm>
            <a:off x="12264587" y="6199716"/>
            <a:ext cx="186650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Input: </a:t>
            </a:r>
            <a:r>
              <a:rPr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5" name="0"/>
          <p:cNvSpPr txBox="1"/>
          <p:nvPr/>
        </p:nvSpPr>
        <p:spPr>
          <a:xfrm>
            <a:off x="20104523" y="4538133"/>
            <a:ext cx="342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0</a:t>
            </a:r>
          </a:p>
        </p:txBody>
      </p:sp>
      <p:graphicFrame>
        <p:nvGraphicFramePr>
          <p:cNvPr id="206" name="Table 1"/>
          <p:cNvGraphicFramePr/>
          <p:nvPr/>
        </p:nvGraphicFramePr>
        <p:xfrm>
          <a:off x="9618133" y="9956800"/>
          <a:ext cx="5486401" cy="27400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28912"/>
                <a:gridCol w="2728912"/>
              </a:tblGrid>
              <a:tr h="100112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</a:t>
                      </a:r>
                    </a:p>
                  </a:txBody>
                  <a:tcPr marL="45741" marR="45741" marT="45741" marB="45741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Output</a:t>
                      </a:r>
                    </a:p>
                  </a:txBody>
                  <a:tcPr marL="45741" marR="45741" marT="45741" marB="45741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05991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41" marR="45741" marT="45741" marB="45741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41" marR="45741" marT="45741" marB="45741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91665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41" marR="45741" marT="45741" marB="45741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41" marR="45741" marT="45741" marB="45741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333" y="1412875"/>
            <a:ext cx="4162426" cy="7042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9204" y="1371600"/>
            <a:ext cx="4248151" cy="712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96800" y="1676400"/>
            <a:ext cx="3968750" cy="681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52533" y="1577975"/>
            <a:ext cx="4108451" cy="70135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2" name="Table 1"/>
          <p:cNvGraphicFramePr/>
          <p:nvPr/>
        </p:nvGraphicFramePr>
        <p:xfrm>
          <a:off x="5638800" y="9144000"/>
          <a:ext cx="13716000" cy="3962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62475"/>
                <a:gridCol w="4562475"/>
                <a:gridCol w="4562475"/>
              </a:tblGrid>
              <a:tr h="811040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A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Input B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Output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559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11040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3" name="The not-and (NAND) gate"/>
          <p:cNvSpPr txBox="1"/>
          <p:nvPr/>
        </p:nvSpPr>
        <p:spPr>
          <a:xfrm>
            <a:off x="7692826" y="-130175"/>
            <a:ext cx="9579373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</a:defRPr>
            </a:lvl1pPr>
          </a:lstStyle>
          <a:p>
            <a:pPr/>
            <a:r>
              <a:t>The not-and (NAND) gate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