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7"/>
  </p:notesMasterIdLst>
  <p:sldIdLst>
    <p:sldId id="257" r:id="rId2"/>
    <p:sldId id="258" r:id="rId3"/>
    <p:sldId id="260" r:id="rId4"/>
    <p:sldId id="261" r:id="rId5"/>
    <p:sldId id="264" r:id="rId6"/>
    <p:sldId id="265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73" r:id="rId15"/>
    <p:sldId id="271" r:id="rId16"/>
    <p:sldId id="272" r:id="rId17"/>
    <p:sldId id="278" r:id="rId18"/>
    <p:sldId id="280" r:id="rId19"/>
    <p:sldId id="279" r:id="rId20"/>
    <p:sldId id="281" r:id="rId21"/>
    <p:sldId id="274" r:id="rId22"/>
    <p:sldId id="275" r:id="rId23"/>
    <p:sldId id="276" r:id="rId24"/>
    <p:sldId id="277" r:id="rId25"/>
    <p:sldId id="282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D256E-352B-3F4D-950E-67C2F5664573}" type="datetimeFigureOut">
              <a:rPr lang="en-US" smtClean="0"/>
              <a:t>10/14/13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36771-DCA1-DF43-9E46-D5D920C70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57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36771-DCA1-DF43-9E46-D5D920C70F30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3ACD-E5FE-744C-90C4-581D6E8B13AD}" type="datetimeFigureOut">
              <a:rPr lang="en-US" smtClean="0"/>
              <a:pPr/>
              <a:t>10/14/13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9A00-F8E8-B44F-B8E4-1BE85766A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3ACD-E5FE-744C-90C4-581D6E8B13AD}" type="datetimeFigureOut">
              <a:rPr lang="en-US" smtClean="0"/>
              <a:pPr/>
              <a:t>10/14/13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9A00-F8E8-B44F-B8E4-1BE85766A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3ACD-E5FE-744C-90C4-581D6E8B13AD}" type="datetimeFigureOut">
              <a:rPr lang="en-US" smtClean="0"/>
              <a:pPr/>
              <a:t>10/14/13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9A00-F8E8-B44F-B8E4-1BE85766A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3ACD-E5FE-744C-90C4-581D6E8B13AD}" type="datetimeFigureOut">
              <a:rPr lang="en-US" smtClean="0"/>
              <a:pPr/>
              <a:t>10/14/13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9A00-F8E8-B44F-B8E4-1BE85766A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3ACD-E5FE-744C-90C4-581D6E8B13AD}" type="datetimeFigureOut">
              <a:rPr lang="en-US" smtClean="0"/>
              <a:pPr/>
              <a:t>10/14/13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9A00-F8E8-B44F-B8E4-1BE85766A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3ACD-E5FE-744C-90C4-581D6E8B13AD}" type="datetimeFigureOut">
              <a:rPr lang="en-US" smtClean="0"/>
              <a:pPr/>
              <a:t>10/14/13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9A00-F8E8-B44F-B8E4-1BE85766A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3ACD-E5FE-744C-90C4-581D6E8B13AD}" type="datetimeFigureOut">
              <a:rPr lang="en-US" smtClean="0"/>
              <a:pPr/>
              <a:t>10/14/13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9A00-F8E8-B44F-B8E4-1BE85766A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3ACD-E5FE-744C-90C4-581D6E8B13AD}" type="datetimeFigureOut">
              <a:rPr lang="en-US" smtClean="0"/>
              <a:pPr/>
              <a:t>10/14/13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9A00-F8E8-B44F-B8E4-1BE85766A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3ACD-E5FE-744C-90C4-581D6E8B13AD}" type="datetimeFigureOut">
              <a:rPr lang="en-US" smtClean="0"/>
              <a:pPr/>
              <a:t>10/14/13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9A00-F8E8-B44F-B8E4-1BE85766A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3ACD-E5FE-744C-90C4-581D6E8B13AD}" type="datetimeFigureOut">
              <a:rPr lang="en-US" smtClean="0"/>
              <a:pPr/>
              <a:t>10/14/13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9A00-F8E8-B44F-B8E4-1BE85766A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3ACD-E5FE-744C-90C4-581D6E8B13AD}" type="datetimeFigureOut">
              <a:rPr lang="en-US" smtClean="0"/>
              <a:pPr/>
              <a:t>10/14/13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F9A00-F8E8-B44F-B8E4-1BE85766AA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9BF03ACD-E5FE-744C-90C4-581D6E8B13AD}" type="datetimeFigureOut">
              <a:rPr lang="en-US" smtClean="0"/>
              <a:pPr/>
              <a:t>10/14/13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DD9F9A00-F8E8-B44F-B8E4-1BE85766A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ja.ucdavis.edu/cac.html" TargetMode="External"/><Relationship Id="rId3" Type="http://schemas.openxmlformats.org/officeDocument/2006/relationships/hyperlink" Target="http://www.nap.edu/openbook.php?record_id=4917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2786802"/>
            <a:ext cx="7772400" cy="862203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Ethical principles at a University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300" i="1" dirty="0" smtClean="0"/>
              <a:t>Patrice Koehl</a:t>
            </a:r>
          </a:p>
          <a:p>
            <a:r>
              <a:rPr lang="en-US" sz="2300" i="1" dirty="0" smtClean="0"/>
              <a:t>Computer Science, UC Davis</a:t>
            </a:r>
          </a:p>
          <a:p>
            <a:endParaRPr lang="en-US" sz="2300" i="1" dirty="0" smtClean="0"/>
          </a:p>
          <a:p>
            <a:pPr algn="l"/>
            <a:r>
              <a:rPr lang="en-US" sz="2300" b="1" i="1" dirty="0" smtClean="0"/>
              <a:t>Sources:</a:t>
            </a:r>
          </a:p>
          <a:p>
            <a:pPr algn="l"/>
            <a:r>
              <a:rPr lang="en-US" sz="2300" b="1" i="1" dirty="0" smtClean="0"/>
              <a:t>Phil </a:t>
            </a:r>
            <a:r>
              <a:rPr lang="en-US" sz="2300" b="1" i="1" dirty="0" err="1" smtClean="0"/>
              <a:t>Rogaway</a:t>
            </a:r>
            <a:r>
              <a:rPr lang="en-US" sz="2300" b="1" i="1" dirty="0" smtClean="0"/>
              <a:t>, UC Davis</a:t>
            </a:r>
          </a:p>
          <a:p>
            <a:pPr algn="l"/>
            <a:r>
              <a:rPr lang="en-US" sz="2300" b="1" i="1" dirty="0" smtClean="0"/>
              <a:t>Dave </a:t>
            </a:r>
            <a:r>
              <a:rPr lang="en-US" sz="2300" b="1" i="1" dirty="0" err="1" smtClean="0"/>
              <a:t>Touretsky</a:t>
            </a:r>
            <a:r>
              <a:rPr lang="en-US" sz="2300" b="1" i="1" dirty="0" smtClean="0"/>
              <a:t>, CMU</a:t>
            </a:r>
            <a:endParaRPr lang="en-US" sz="2300" b="1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4408" y="516774"/>
            <a:ext cx="611890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accent2"/>
                </a:solidFill>
              </a:rPr>
              <a:t>Ethics and Publication: Policies</a:t>
            </a:r>
            <a:endParaRPr lang="en-US" sz="3000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0773" y="1668290"/>
            <a:ext cx="8445309" cy="4154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i="1" dirty="0" smtClean="0"/>
              <a:t>Many scientific journals impose ethical rules </a:t>
            </a:r>
          </a:p>
          <a:p>
            <a:r>
              <a:rPr lang="en-US" sz="2200" b="1" i="1" dirty="0" smtClean="0"/>
              <a:t>on authors:</a:t>
            </a:r>
          </a:p>
          <a:p>
            <a:endParaRPr lang="en-US" sz="2200" dirty="0" smtClean="0"/>
          </a:p>
          <a:p>
            <a:pPr>
              <a:buFontTx/>
              <a:buChar char="-"/>
            </a:pPr>
            <a:r>
              <a:rPr lang="en-US" sz="2200" dirty="0" smtClean="0"/>
              <a:t>Release of data and/or software to the community</a:t>
            </a:r>
          </a:p>
          <a:p>
            <a:pPr>
              <a:buFontTx/>
              <a:buChar char="-"/>
            </a:pPr>
            <a:endParaRPr lang="en-US" sz="2200" dirty="0" smtClean="0"/>
          </a:p>
          <a:p>
            <a:pPr>
              <a:buFontTx/>
              <a:buChar char="-"/>
            </a:pPr>
            <a:r>
              <a:rPr lang="en-US" sz="2200" dirty="0" smtClean="0"/>
              <a:t>Compliance with NIH for experiments with human </a:t>
            </a:r>
          </a:p>
          <a:p>
            <a:r>
              <a:rPr lang="en-US" sz="2200" dirty="0" smtClean="0"/>
              <a:t>  subjects</a:t>
            </a:r>
          </a:p>
          <a:p>
            <a:pPr>
              <a:buFontTx/>
              <a:buChar char="-"/>
            </a:pPr>
            <a:endParaRPr lang="en-US" sz="2200" dirty="0" smtClean="0"/>
          </a:p>
          <a:p>
            <a:pPr>
              <a:buFontTx/>
              <a:buChar char="-"/>
            </a:pPr>
            <a:r>
              <a:rPr lang="en-US" sz="2200" dirty="0" smtClean="0"/>
              <a:t>Compliance with NIH for experiments with animals</a:t>
            </a:r>
          </a:p>
          <a:p>
            <a:pPr>
              <a:buFontTx/>
              <a:buChar char="-"/>
            </a:pPr>
            <a:endParaRPr lang="en-US" sz="2200" dirty="0" smtClean="0"/>
          </a:p>
          <a:p>
            <a:pPr>
              <a:buFontTx/>
              <a:buChar char="-"/>
            </a:pPr>
            <a:r>
              <a:rPr lang="en-US" sz="2200" dirty="0" smtClean="0"/>
              <a:t>Research should not have being published (or submitted)</a:t>
            </a:r>
          </a:p>
          <a:p>
            <a:r>
              <a:rPr lang="en-US" sz="2200" dirty="0" smtClean="0"/>
              <a:t> elsewhere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4408" y="516774"/>
            <a:ext cx="543926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Ethics and Publication</a:t>
            </a:r>
          </a:p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Acknowledgement of credit</a:t>
            </a:r>
            <a:endParaRPr lang="en-US" sz="30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2423" y="2161194"/>
            <a:ext cx="8026822" cy="22929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i="1" dirty="0" smtClean="0"/>
              <a:t>There are two ways to acknowledge contribution</a:t>
            </a:r>
          </a:p>
          <a:p>
            <a:r>
              <a:rPr lang="en-US" sz="2200" b="1" i="1" dirty="0" smtClean="0"/>
              <a:t> to a paper:</a:t>
            </a:r>
          </a:p>
          <a:p>
            <a:endParaRPr lang="en-US" dirty="0" smtClean="0"/>
          </a:p>
          <a:p>
            <a:pPr>
              <a:buFontTx/>
              <a:buChar char="-"/>
            </a:pPr>
            <a:r>
              <a:rPr lang="en-US" sz="2700" dirty="0" smtClean="0"/>
              <a:t>Authorship</a:t>
            </a:r>
          </a:p>
          <a:p>
            <a:pPr>
              <a:buFontTx/>
              <a:buChar char="-"/>
            </a:pPr>
            <a:endParaRPr lang="en-US" sz="2700" dirty="0" smtClean="0"/>
          </a:p>
          <a:p>
            <a:pPr>
              <a:buFontTx/>
              <a:buChar char="-"/>
            </a:pPr>
            <a:r>
              <a:rPr lang="en-US" sz="2700" dirty="0" smtClean="0"/>
              <a:t>Acknowledgements</a:t>
            </a:r>
            <a:endParaRPr lang="en-US" sz="27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4408" y="516774"/>
            <a:ext cx="543926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Ethics and Publication</a:t>
            </a:r>
          </a:p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Acknowledgement of credit</a:t>
            </a:r>
            <a:endParaRPr lang="en-US" sz="30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3905" y="1800995"/>
            <a:ext cx="733452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Who should be a co-author:</a:t>
            </a:r>
          </a:p>
          <a:p>
            <a:endParaRPr lang="en-US" sz="2400" dirty="0" smtClean="0"/>
          </a:p>
          <a:p>
            <a:r>
              <a:rPr lang="en-US" sz="2400" dirty="0" smtClean="0"/>
              <a:t>Anyone who has made a significant and direct </a:t>
            </a:r>
          </a:p>
          <a:p>
            <a:r>
              <a:rPr lang="en-US" sz="2400" dirty="0" smtClean="0"/>
              <a:t>contribution to the work, where contribution </a:t>
            </a:r>
          </a:p>
          <a:p>
            <a:r>
              <a:rPr lang="en-US" sz="2400" dirty="0" smtClean="0"/>
              <a:t>relates to: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rgbClr val="FF0000"/>
                </a:solidFill>
              </a:rPr>
              <a:t>Providing key ideas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rgbClr val="FF0000"/>
                </a:solidFill>
              </a:rPr>
              <a:t>Doing the implementation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rgbClr val="FF0000"/>
                </a:solidFill>
              </a:rPr>
              <a:t>Collecting/analyzing data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rgbClr val="FF0000"/>
                </a:solidFill>
              </a:rPr>
              <a:t>Writing the paper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3905" y="5374895"/>
            <a:ext cx="869757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/>
              <a:t>Note that being co-author is a privilege and a </a:t>
            </a:r>
          </a:p>
          <a:p>
            <a:r>
              <a:rPr lang="en-US" sz="2500" b="1" dirty="0" smtClean="0"/>
              <a:t>responsibility!</a:t>
            </a:r>
            <a:endParaRPr lang="en-US" sz="25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4408" y="516774"/>
            <a:ext cx="543926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Ethics and Publication</a:t>
            </a:r>
          </a:p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Acknowledgement of credit</a:t>
            </a:r>
            <a:endParaRPr lang="en-US" sz="30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2423" y="1905609"/>
            <a:ext cx="53556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i="1" dirty="0" smtClean="0"/>
              <a:t>Order of appearance of authors:</a:t>
            </a:r>
            <a:endParaRPr lang="en-US" sz="22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682423" y="2336496"/>
            <a:ext cx="8099061" cy="4154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Generally, authors are listed in decreasing contribution</a:t>
            </a:r>
          </a:p>
          <a:p>
            <a:r>
              <a:rPr lang="en-US" sz="2200" dirty="0" smtClean="0"/>
              <a:t> level…</a:t>
            </a:r>
          </a:p>
          <a:p>
            <a:endParaRPr lang="en-US" sz="2200" dirty="0" smtClean="0"/>
          </a:p>
          <a:p>
            <a:r>
              <a:rPr lang="en-US" sz="2200" b="1" i="1" dirty="0" smtClean="0"/>
              <a:t>There are many exceptions:</a:t>
            </a:r>
          </a:p>
          <a:p>
            <a:endParaRPr lang="en-US" sz="2200" dirty="0" smtClean="0"/>
          </a:p>
          <a:p>
            <a:pPr>
              <a:buFontTx/>
              <a:buChar char="-"/>
            </a:pPr>
            <a:r>
              <a:rPr lang="en-US" sz="2200" dirty="0" smtClean="0"/>
              <a:t>Some fields use alphabetical listing</a:t>
            </a:r>
          </a:p>
          <a:p>
            <a:pPr>
              <a:buFontTx/>
              <a:buChar char="-"/>
            </a:pPr>
            <a:endParaRPr lang="en-US" sz="2200" dirty="0" smtClean="0"/>
          </a:p>
          <a:p>
            <a:pPr>
              <a:buFontTx/>
              <a:buChar char="-"/>
            </a:pPr>
            <a:r>
              <a:rPr lang="en-US" sz="2200" dirty="0" smtClean="0"/>
              <a:t>The first and last positions carry more weight</a:t>
            </a:r>
          </a:p>
          <a:p>
            <a:pPr>
              <a:buFontTx/>
              <a:buChar char="-"/>
            </a:pPr>
            <a:endParaRPr lang="en-US" sz="2200" dirty="0" smtClean="0"/>
          </a:p>
          <a:p>
            <a:pPr>
              <a:buFontTx/>
              <a:buChar char="-"/>
            </a:pPr>
            <a:r>
              <a:rPr lang="en-US" sz="2200" dirty="0" smtClean="0"/>
              <a:t>There are cultural differences between fields of studies</a:t>
            </a:r>
          </a:p>
          <a:p>
            <a:pPr>
              <a:buFontTx/>
              <a:buChar char="-"/>
            </a:pPr>
            <a:endParaRPr lang="en-US" sz="2200" dirty="0" smtClean="0"/>
          </a:p>
          <a:p>
            <a:pPr>
              <a:buFontTx/>
              <a:buChar char="-"/>
            </a:pPr>
            <a:r>
              <a:rPr lang="en-US" sz="2200" dirty="0" smtClean="0"/>
              <a:t>Papers in CS usually have up to 4 names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-9000" contrast="26000"/>
          </a:blip>
          <a:stretch>
            <a:fillRect/>
          </a:stretch>
        </p:blipFill>
        <p:spPr>
          <a:xfrm>
            <a:off x="2366420" y="2336496"/>
            <a:ext cx="3794346" cy="400811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54408" y="516774"/>
            <a:ext cx="543926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Ethics and Publication</a:t>
            </a:r>
          </a:p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Acknowledgement of credit</a:t>
            </a:r>
            <a:endParaRPr lang="en-US" sz="3000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2423" y="1905609"/>
            <a:ext cx="53556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i="1" dirty="0" smtClean="0"/>
              <a:t>Order of appearance of authors:</a:t>
            </a:r>
            <a:endParaRPr lang="en-US" sz="2200" b="1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54408" y="516774"/>
            <a:ext cx="543926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Ethics and Publication</a:t>
            </a:r>
          </a:p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Acknowledgement of credit</a:t>
            </a:r>
            <a:endParaRPr lang="en-US" sz="3000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8080" y="1857869"/>
            <a:ext cx="8099061" cy="4154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Who you should acknowledge:</a:t>
            </a:r>
          </a:p>
          <a:p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People who contributed a good idea</a:t>
            </a:r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People who provided pointers to papers</a:t>
            </a:r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People that helped debug a tricky part of the code</a:t>
            </a:r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People that helped with illustrations</a:t>
            </a:r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Funding agencies!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108817" y="6012852"/>
            <a:ext cx="57277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It is good manner to acknowledge!</a:t>
            </a:r>
            <a:endParaRPr lang="en-US" sz="22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4408" y="516774"/>
            <a:ext cx="543926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Ethics and Publication</a:t>
            </a:r>
          </a:p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Acknowledgement of credit</a:t>
            </a:r>
            <a:endParaRPr lang="en-US" sz="30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427" y="2218068"/>
            <a:ext cx="8490569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What you should ask your advisor:</a:t>
            </a:r>
          </a:p>
          <a:p>
            <a:endParaRPr lang="en-US" dirty="0" smtClean="0"/>
          </a:p>
          <a:p>
            <a:pPr>
              <a:buFontTx/>
              <a:buChar char="-"/>
            </a:pPr>
            <a:r>
              <a:rPr lang="en-US" sz="2400" dirty="0" smtClean="0"/>
              <a:t>What is the policy about co-authorship in your field?</a:t>
            </a:r>
          </a:p>
          <a:p>
            <a:endParaRPr lang="en-US" sz="2400" dirty="0" smtClean="0"/>
          </a:p>
          <a:p>
            <a:r>
              <a:rPr lang="en-US" sz="2400" dirty="0" smtClean="0"/>
              <a:t>- What is the policy in the lab?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5160" y="1532437"/>
            <a:ext cx="7343753" cy="4662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00" b="1" dirty="0">
                <a:solidFill>
                  <a:srgbClr val="FF0000"/>
                </a:solidFill>
              </a:rPr>
              <a:t>Trimming</a:t>
            </a:r>
            <a:r>
              <a:rPr lang="en-US" sz="2700" dirty="0"/>
              <a:t>: smoothing irregularities to make the data appear extremely accurate and precise</a:t>
            </a:r>
            <a:r>
              <a:rPr lang="en-US" sz="2700" dirty="0" smtClean="0"/>
              <a:t>.</a:t>
            </a:r>
          </a:p>
          <a:p>
            <a:endParaRPr lang="en-US" sz="2700" dirty="0" smtClean="0"/>
          </a:p>
          <a:p>
            <a:r>
              <a:rPr lang="en-US" sz="2700" b="1" dirty="0" smtClean="0">
                <a:solidFill>
                  <a:srgbClr val="FF0000"/>
                </a:solidFill>
              </a:rPr>
              <a:t>Cooking</a:t>
            </a:r>
            <a:r>
              <a:rPr lang="en-US" sz="2700" b="1" dirty="0">
                <a:solidFill>
                  <a:srgbClr val="FF0000"/>
                </a:solidFill>
              </a:rPr>
              <a:t>:</a:t>
            </a:r>
            <a:r>
              <a:rPr lang="en-US" sz="2700" dirty="0"/>
              <a:t> retaining only those results that fit the theory, and discarding others</a:t>
            </a:r>
            <a:r>
              <a:rPr lang="en-US" sz="2700" dirty="0" smtClean="0"/>
              <a:t>.</a:t>
            </a:r>
          </a:p>
          <a:p>
            <a:endParaRPr lang="en-US" sz="2700" dirty="0" smtClean="0"/>
          </a:p>
          <a:p>
            <a:r>
              <a:rPr lang="en-US" sz="2700" b="1" dirty="0" smtClean="0">
                <a:solidFill>
                  <a:srgbClr val="FF0000"/>
                </a:solidFill>
              </a:rPr>
              <a:t>Forging</a:t>
            </a:r>
            <a:r>
              <a:rPr lang="en-US" sz="2700" b="1" dirty="0">
                <a:solidFill>
                  <a:srgbClr val="FF0000"/>
                </a:solidFill>
              </a:rPr>
              <a:t>:</a:t>
            </a:r>
            <a:r>
              <a:rPr lang="en-US" sz="2700" dirty="0"/>
              <a:t> inventing some or all of the research data that are reported; even reporting experiments that were never performed.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71001" y="516774"/>
            <a:ext cx="44060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Ethics and Publication</a:t>
            </a:r>
          </a:p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Fraud in Research</a:t>
            </a:r>
            <a:endParaRPr lang="en-US" sz="3000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6042" y="6195251"/>
            <a:ext cx="4125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Sigma Xi’s “Honor in Science”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6809" y="3014297"/>
            <a:ext cx="7230017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/>
              <a:t>“those outlier points must be measurement error</a:t>
            </a:r>
            <a:r>
              <a:rPr lang="en-US" sz="2500" dirty="0" smtClean="0"/>
              <a:t>”</a:t>
            </a:r>
          </a:p>
          <a:p>
            <a:endParaRPr lang="en-US" sz="2500" dirty="0" smtClean="0"/>
          </a:p>
          <a:p>
            <a:r>
              <a:rPr lang="en-US" sz="2500" dirty="0" smtClean="0"/>
              <a:t>“</a:t>
            </a:r>
            <a:r>
              <a:rPr lang="en-US" sz="2500" dirty="0"/>
              <a:t>they would only confuse </a:t>
            </a:r>
            <a:r>
              <a:rPr lang="en-US" sz="2500" dirty="0" smtClean="0"/>
              <a:t>the readers”</a:t>
            </a:r>
          </a:p>
          <a:p>
            <a:endParaRPr lang="en-US" sz="2500" dirty="0"/>
          </a:p>
          <a:p>
            <a:r>
              <a:rPr lang="en-US" sz="2500" dirty="0" smtClean="0"/>
              <a:t>“</a:t>
            </a:r>
            <a:r>
              <a:rPr lang="en-US" sz="2500" dirty="0"/>
              <a:t>everybody cleans up their data before publication”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71001" y="516774"/>
            <a:ext cx="44060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Ethics and Publication</a:t>
            </a:r>
          </a:p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Fraud in Research</a:t>
            </a:r>
            <a:endParaRPr lang="en-US" sz="3000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6809" y="2085363"/>
            <a:ext cx="810875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i="1" dirty="0" smtClean="0"/>
              <a:t>Favorite excuses for trimming and cooking:  </a:t>
            </a:r>
            <a:endParaRPr lang="en-US" sz="2500" b="1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00" y="364354"/>
            <a:ext cx="4241800" cy="25273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200" y="4263145"/>
            <a:ext cx="4445000" cy="22987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5200" y="1799345"/>
            <a:ext cx="4076700" cy="2463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645" y="1898466"/>
            <a:ext cx="5906135" cy="41680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48650" y="516774"/>
            <a:ext cx="34346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accent2"/>
                </a:solidFill>
              </a:rPr>
              <a:t>Ethical principles </a:t>
            </a:r>
            <a:endParaRPr lang="en-US" sz="3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001" y="516774"/>
            <a:ext cx="44060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Ethics and Publication</a:t>
            </a:r>
          </a:p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Fraud in Research</a:t>
            </a:r>
            <a:endParaRPr lang="en-US" sz="30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18860" y="2388688"/>
            <a:ext cx="5867723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The “hall of shame”: </a:t>
            </a:r>
          </a:p>
          <a:p>
            <a:endParaRPr lang="en-US" sz="2400" b="1" i="1" dirty="0"/>
          </a:p>
          <a:p>
            <a:r>
              <a:rPr lang="en-US" sz="2400" b="1" i="1" dirty="0" smtClean="0"/>
              <a:t>NIH Office of Research Integrity</a:t>
            </a:r>
          </a:p>
          <a:p>
            <a:endParaRPr lang="en-US" dirty="0" smtClean="0"/>
          </a:p>
          <a:p>
            <a:r>
              <a:rPr lang="en-US" sz="2800" dirty="0" smtClean="0"/>
              <a:t>http://</a:t>
            </a:r>
            <a:r>
              <a:rPr lang="en-US" sz="2800" dirty="0" err="1" smtClean="0"/>
              <a:t>ori.hhs.gov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001" y="516774"/>
            <a:ext cx="44060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Ethics and Publication</a:t>
            </a:r>
          </a:p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Writing the paper</a:t>
            </a:r>
            <a:endParaRPr lang="en-US" sz="30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4511" y="2274941"/>
            <a:ext cx="7461561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i="1" dirty="0" smtClean="0"/>
              <a:t>Beware of plagiarism!</a:t>
            </a:r>
          </a:p>
          <a:p>
            <a:endParaRPr lang="en-US" sz="2600" dirty="0" smtClean="0"/>
          </a:p>
          <a:p>
            <a:r>
              <a:rPr lang="en-US" sz="2600" dirty="0" smtClean="0"/>
              <a:t>It is easy to avoid with quotes and citation.</a:t>
            </a:r>
          </a:p>
          <a:p>
            <a:endParaRPr lang="en-US" sz="2600" dirty="0" smtClean="0"/>
          </a:p>
          <a:p>
            <a:r>
              <a:rPr lang="en-US" sz="2600" b="1" i="1" dirty="0" smtClean="0"/>
              <a:t>Beware of </a:t>
            </a:r>
            <a:r>
              <a:rPr lang="en-US" sz="2600" b="1" i="1" dirty="0" err="1" smtClean="0"/>
              <a:t>plagiophrasing</a:t>
            </a:r>
            <a:r>
              <a:rPr lang="en-US" sz="2600" b="1" i="1" dirty="0" smtClean="0"/>
              <a:t>!</a:t>
            </a:r>
            <a:endParaRPr lang="en-US" sz="2600" b="1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7248" y="549777"/>
            <a:ext cx="4572000" cy="175432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aseline="30000" dirty="0" smtClean="0"/>
              <a:t>Celera of Rockville, Maryland, is a private company that last year (2000) completed a map of all human genes. Formed just three years ago, the company instigated a contentious race with the federally funded Human Genome Project when company officials announced they would create a map in only three years, while the government project had been working on it for about a decade. (http://www.wirednews.cmo/news/tecnology/0,1282,41306,00.html)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029971" y="2828837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aseline="30000" dirty="0" smtClean="0">
                <a:solidFill>
                  <a:srgbClr val="FF0000"/>
                </a:solidFill>
              </a:rPr>
              <a:t>Six years ago (2000</a:t>
            </a:r>
            <a:r>
              <a:rPr lang="en-US" baseline="30000" dirty="0" smtClean="0"/>
              <a:t>), Celera of Rockville, Maryland, a private company, completed a map of all human genes. Formed just three years </a:t>
            </a:r>
            <a:r>
              <a:rPr lang="en-US" baseline="30000" dirty="0" smtClean="0">
                <a:solidFill>
                  <a:srgbClr val="FF0000"/>
                </a:solidFill>
              </a:rPr>
              <a:t>before</a:t>
            </a:r>
            <a:r>
              <a:rPr lang="en-US" baseline="30000" dirty="0" smtClean="0"/>
              <a:t>, the company </a:t>
            </a:r>
            <a:r>
              <a:rPr lang="en-US" baseline="30000" dirty="0" smtClean="0">
                <a:solidFill>
                  <a:srgbClr val="FF0000"/>
                </a:solidFill>
              </a:rPr>
              <a:t>sparked</a:t>
            </a:r>
            <a:r>
              <a:rPr lang="en-US" baseline="30000" dirty="0" smtClean="0"/>
              <a:t> a contentious race with the federally funded Human Genome Project when company officials announced they would create a map in only three years, while the government project had been working on it for about a decade.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248" y="4956058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aseline="30000" dirty="0"/>
              <a:t>In 2000 a private company, Celera of Rockville, Maryland, beat the federally funded Human Genome Project to the goal of mapping </a:t>
            </a:r>
            <a:r>
              <a:rPr lang="en-US" baseline="30000" dirty="0" err="1"/>
              <a:t>allhuman</a:t>
            </a:r>
            <a:r>
              <a:rPr lang="en-US" baseline="30000" dirty="0"/>
              <a:t> genes. (http://www.wirednews.cmo/news/tecnology/0,1282,41306,00.html)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19555" y="858015"/>
            <a:ext cx="1874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Original text</a:t>
            </a:r>
            <a:endParaRPr lang="en-US" b="1" i="1" dirty="0"/>
          </a:p>
        </p:txBody>
      </p:sp>
      <p:sp>
        <p:nvSpPr>
          <p:cNvPr id="6" name="Rectangle 5"/>
          <p:cNvSpPr/>
          <p:nvPr/>
        </p:nvSpPr>
        <p:spPr>
          <a:xfrm>
            <a:off x="447248" y="549777"/>
            <a:ext cx="4572000" cy="175432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29971" y="2644170"/>
            <a:ext cx="4572000" cy="175432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47248" y="4701545"/>
            <a:ext cx="4572000" cy="175432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22466" y="3175785"/>
            <a:ext cx="2187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/>
              <a:t>Plagiophrasing</a:t>
            </a:r>
            <a:endParaRPr lang="en-US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5403269" y="5185316"/>
            <a:ext cx="1978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Paraphrasing</a:t>
            </a:r>
            <a:endParaRPr lang="en-US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5403269" y="5809541"/>
            <a:ext cx="35512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Masiel</a:t>
            </a:r>
            <a:r>
              <a:rPr lang="en-US" dirty="0" smtClean="0"/>
              <a:t>, Writing Department,</a:t>
            </a:r>
          </a:p>
          <a:p>
            <a:r>
              <a:rPr lang="en-US" dirty="0" smtClean="0"/>
              <a:t> UC Davis)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001" y="516774"/>
            <a:ext cx="44060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Ethics and Publication</a:t>
            </a:r>
          </a:p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Citations</a:t>
            </a:r>
            <a:endParaRPr lang="en-US" sz="30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1818" y="2104321"/>
            <a:ext cx="8238153" cy="2923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i="1" dirty="0" smtClean="0"/>
              <a:t>Cite other people’s work often:</a:t>
            </a:r>
          </a:p>
          <a:p>
            <a:endParaRPr lang="en-US" sz="2300" dirty="0" smtClean="0"/>
          </a:p>
          <a:p>
            <a:pPr>
              <a:buFontTx/>
              <a:buChar char="-"/>
            </a:pPr>
            <a:r>
              <a:rPr lang="en-US" sz="2300" dirty="0" smtClean="0"/>
              <a:t>Avoid antagonizing reviewers by not citing their work</a:t>
            </a:r>
          </a:p>
          <a:p>
            <a:pPr>
              <a:buFontTx/>
              <a:buChar char="-"/>
            </a:pPr>
            <a:endParaRPr lang="en-US" sz="2300" dirty="0" smtClean="0"/>
          </a:p>
          <a:p>
            <a:pPr>
              <a:buFontTx/>
              <a:buChar char="-"/>
            </a:pPr>
            <a:r>
              <a:rPr lang="en-US" sz="2300" dirty="0" smtClean="0"/>
              <a:t>Demonstrate that you know your field and have done </a:t>
            </a:r>
          </a:p>
          <a:p>
            <a:r>
              <a:rPr lang="en-US" sz="2300" dirty="0"/>
              <a:t> </a:t>
            </a:r>
            <a:r>
              <a:rPr lang="en-US" sz="2300" dirty="0" smtClean="0"/>
              <a:t>your background work</a:t>
            </a:r>
          </a:p>
          <a:p>
            <a:endParaRPr lang="en-US" sz="2300" dirty="0" smtClean="0"/>
          </a:p>
          <a:p>
            <a:pPr>
              <a:buFontTx/>
              <a:buChar char="-"/>
            </a:pPr>
            <a:r>
              <a:rPr lang="en-US" sz="2300" dirty="0" smtClean="0"/>
              <a:t>Make new friends (people like to be cited!)</a:t>
            </a:r>
            <a:endParaRPr lang="en-US" sz="23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001" y="516774"/>
            <a:ext cx="44060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Ethics and Publication</a:t>
            </a:r>
          </a:p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Reviewing</a:t>
            </a:r>
            <a:endParaRPr lang="en-US" sz="30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0958" y="1800995"/>
            <a:ext cx="800732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charset="2"/>
              <a:buChar char="Ø"/>
            </a:pPr>
            <a:r>
              <a:rPr lang="en-US" sz="2000" dirty="0" smtClean="0"/>
              <a:t>Do your fair share of reviewing</a:t>
            </a:r>
          </a:p>
          <a:p>
            <a:pPr>
              <a:buFont typeface="Wingdings" charset="2"/>
              <a:buChar char="Ø"/>
            </a:pPr>
            <a:endParaRPr lang="en-US" sz="2000" dirty="0" smtClean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Be careful about conflict of interests</a:t>
            </a:r>
          </a:p>
          <a:p>
            <a:pPr>
              <a:buFont typeface="Wingdings" charset="2"/>
              <a:buChar char="Ø"/>
            </a:pPr>
            <a:endParaRPr lang="en-US" sz="2000" dirty="0" smtClean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Say no to a request if you are not familiar with the topic of </a:t>
            </a:r>
          </a:p>
          <a:p>
            <a:r>
              <a:rPr lang="en-US" sz="2000" dirty="0" smtClean="0"/>
              <a:t>  the paper</a:t>
            </a:r>
          </a:p>
          <a:p>
            <a:pPr>
              <a:buFont typeface="Wingdings" charset="2"/>
              <a:buChar char="Ø"/>
            </a:pPr>
            <a:endParaRPr lang="en-US" sz="2000" dirty="0" smtClean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Judge quality objectively</a:t>
            </a:r>
          </a:p>
          <a:p>
            <a:pPr>
              <a:buFont typeface="Wingdings" charset="2"/>
              <a:buChar char="Ø"/>
            </a:pPr>
            <a:endParaRPr lang="en-US" sz="2000" dirty="0" smtClean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Respect confidentiality</a:t>
            </a:r>
          </a:p>
          <a:p>
            <a:pPr>
              <a:buFont typeface="Wingdings" charset="2"/>
              <a:buChar char="Ø"/>
            </a:pPr>
            <a:endParaRPr lang="en-US" sz="2000" dirty="0" smtClean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Provide adequate support to your arguments, including </a:t>
            </a:r>
          </a:p>
          <a:p>
            <a:r>
              <a:rPr lang="en-US" sz="2000" dirty="0" smtClean="0"/>
              <a:t>  citations!</a:t>
            </a:r>
          </a:p>
          <a:p>
            <a:pPr>
              <a:buFont typeface="Wingdings" charset="2"/>
              <a:buChar char="Ø"/>
            </a:pPr>
            <a:endParaRPr lang="en-US" sz="2000" dirty="0" smtClean="0"/>
          </a:p>
          <a:p>
            <a:pPr>
              <a:buFont typeface="Wingdings" charset="2"/>
              <a:buChar char="Ø"/>
            </a:pPr>
            <a:r>
              <a:rPr lang="en-US" sz="2000" dirty="0" smtClean="0"/>
              <a:t>Be polite and respectful!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2634" y="2142236"/>
            <a:ext cx="7779746" cy="3693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charset="2"/>
              <a:buChar char="Ø"/>
            </a:pPr>
            <a:r>
              <a:rPr lang="en-US" sz="2600" dirty="0"/>
              <a:t>Get your advisor's advice</a:t>
            </a:r>
            <a:r>
              <a:rPr lang="en-US" sz="2600" dirty="0" smtClean="0"/>
              <a:t>.</a:t>
            </a:r>
          </a:p>
          <a:p>
            <a:pPr>
              <a:buFont typeface="Wingdings" charset="2"/>
              <a:buChar char="Ø"/>
            </a:pPr>
            <a:endParaRPr lang="en-US" sz="2600" dirty="0"/>
          </a:p>
          <a:p>
            <a:pPr>
              <a:buFont typeface="Wingdings" charset="2"/>
              <a:buChar char="Ø"/>
            </a:pPr>
            <a:r>
              <a:rPr lang="en-US" sz="2600" dirty="0" smtClean="0"/>
              <a:t>If </a:t>
            </a:r>
            <a:r>
              <a:rPr lang="en-US" sz="2600" dirty="0"/>
              <a:t>you have a problem with your advisor, discuss it with him or her before seeking outside opinions</a:t>
            </a:r>
            <a:r>
              <a:rPr lang="en-US" sz="2600" dirty="0" smtClean="0"/>
              <a:t>.</a:t>
            </a:r>
          </a:p>
          <a:p>
            <a:pPr>
              <a:buFont typeface="Wingdings" charset="2"/>
              <a:buChar char="Ø"/>
            </a:pPr>
            <a:endParaRPr lang="en-US" sz="2600" dirty="0"/>
          </a:p>
          <a:p>
            <a:pPr>
              <a:buFont typeface="Wingdings" charset="2"/>
              <a:buChar char="Ø"/>
            </a:pPr>
            <a:r>
              <a:rPr lang="en-US" sz="2600" dirty="0" smtClean="0"/>
              <a:t>If </a:t>
            </a:r>
            <a:r>
              <a:rPr lang="en-US" sz="2600" dirty="0"/>
              <a:t>necessary, speak confidentially with some other senior scientist whose opinions you respect.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31775" y="516774"/>
            <a:ext cx="60845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Ethics</a:t>
            </a:r>
          </a:p>
          <a:p>
            <a:pPr algn="ctr"/>
            <a:r>
              <a:rPr lang="en-US" sz="3000" dirty="0" smtClean="0">
                <a:solidFill>
                  <a:schemeClr val="accent2"/>
                </a:solidFill>
              </a:rPr>
              <a:t>If you have a problem/ doubts</a:t>
            </a:r>
            <a:endParaRPr lang="en-US" sz="3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933533" y="2066405"/>
            <a:ext cx="2426394" cy="2218068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i="1" dirty="0" smtClean="0">
                <a:solidFill>
                  <a:schemeClr val="tx1"/>
                </a:solidFill>
              </a:rPr>
              <a:t>Ethics</a:t>
            </a:r>
            <a:endParaRPr lang="en-US" sz="3000" i="1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3563767" y="1554544"/>
            <a:ext cx="2919256" cy="2729929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chemeClr val="tx1"/>
                </a:solidFill>
              </a:rPr>
              <a:t>Religion</a:t>
            </a:r>
          </a:p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900300" y="3014297"/>
            <a:ext cx="2843431" cy="2540351"/>
          </a:xfrm>
          <a:prstGeom prst="ellipse">
            <a:avLst/>
          </a:prstGeom>
          <a:solidFill>
            <a:schemeClr val="accent3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rgbClr val="000000"/>
                </a:solidFill>
              </a:rPr>
              <a:t>Morality</a:t>
            </a:r>
            <a:endParaRPr lang="en-US" sz="2400" i="1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8650" y="516774"/>
            <a:ext cx="34346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accent2"/>
                </a:solidFill>
              </a:rPr>
              <a:t>Ethical principles </a:t>
            </a:r>
            <a:endParaRPr lang="en-US" sz="3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8650" y="516774"/>
            <a:ext cx="34346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accent2"/>
                </a:solidFill>
              </a:rPr>
              <a:t>Ethical principles </a:t>
            </a:r>
            <a:endParaRPr lang="en-US" sz="30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5555" y="1914742"/>
            <a:ext cx="7778460" cy="312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i="1" dirty="0" smtClean="0"/>
              <a:t>The two main goals of academic institutions:</a:t>
            </a:r>
          </a:p>
          <a:p>
            <a:endParaRPr lang="en-US" sz="2300" b="1" i="1" dirty="0" smtClean="0"/>
          </a:p>
          <a:p>
            <a:endParaRPr lang="en-US" dirty="0" smtClean="0"/>
          </a:p>
          <a:p>
            <a:pPr>
              <a:buFontTx/>
              <a:buChar char="-"/>
            </a:pPr>
            <a:r>
              <a:rPr lang="en-US" sz="2300" b="1" dirty="0" smtClean="0">
                <a:solidFill>
                  <a:srgbClr val="9F2936"/>
                </a:solidFill>
              </a:rPr>
              <a:t>Dissemination and creation of knowledge</a:t>
            </a:r>
          </a:p>
          <a:p>
            <a:pPr>
              <a:buFontTx/>
              <a:buChar char="-"/>
            </a:pPr>
            <a:endParaRPr lang="en-US" sz="2300" b="1" dirty="0" smtClean="0">
              <a:solidFill>
                <a:srgbClr val="9F2936"/>
              </a:solidFill>
            </a:endParaRPr>
          </a:p>
          <a:p>
            <a:pPr>
              <a:buFontTx/>
              <a:buChar char="-"/>
            </a:pPr>
            <a:endParaRPr lang="en-US" sz="2300" b="1" dirty="0" smtClean="0">
              <a:solidFill>
                <a:srgbClr val="9F2936"/>
              </a:solidFill>
            </a:endParaRPr>
          </a:p>
          <a:p>
            <a:pPr>
              <a:buFontTx/>
              <a:buChar char="-"/>
            </a:pPr>
            <a:r>
              <a:rPr lang="en-US" sz="2300" b="1" dirty="0">
                <a:solidFill>
                  <a:srgbClr val="9F2936"/>
                </a:solidFill>
              </a:rPr>
              <a:t>fair </a:t>
            </a:r>
            <a:r>
              <a:rPr lang="en-US" sz="2300" b="1" dirty="0" smtClean="0">
                <a:solidFill>
                  <a:srgbClr val="9F2936"/>
                </a:solidFill>
              </a:rPr>
              <a:t>assignment </a:t>
            </a:r>
            <a:r>
              <a:rPr lang="en-US" sz="2300" b="1" dirty="0">
                <a:solidFill>
                  <a:srgbClr val="9F2936"/>
                </a:solidFill>
              </a:rPr>
              <a:t>of credit for the learning and</a:t>
            </a:r>
            <a:r>
              <a:rPr lang="en-US" sz="2300" b="1" dirty="0" smtClean="0">
                <a:solidFill>
                  <a:srgbClr val="9F2936"/>
                </a:solidFill>
              </a:rPr>
              <a:t> </a:t>
            </a:r>
          </a:p>
          <a:p>
            <a:r>
              <a:rPr lang="en-US" sz="2300" b="1" dirty="0">
                <a:solidFill>
                  <a:srgbClr val="9F2936"/>
                </a:solidFill>
              </a:rPr>
              <a:t> </a:t>
            </a:r>
            <a:r>
              <a:rPr lang="en-US" sz="2300" b="1" dirty="0" smtClean="0">
                <a:solidFill>
                  <a:srgbClr val="9F2936"/>
                </a:solidFill>
              </a:rPr>
              <a:t>the </a:t>
            </a:r>
            <a:r>
              <a:rPr lang="en-US" sz="2300" b="1" dirty="0">
                <a:solidFill>
                  <a:srgbClr val="9F2936"/>
                </a:solidFill>
              </a:rPr>
              <a:t>work </a:t>
            </a:r>
            <a:endParaRPr lang="en-US" sz="2300" b="1" dirty="0" smtClean="0">
              <a:solidFill>
                <a:srgbClr val="9F2936"/>
              </a:solidFill>
            </a:endParaRP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8650" y="516774"/>
            <a:ext cx="34346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accent2"/>
                </a:solidFill>
              </a:rPr>
              <a:t>Ethical principles </a:t>
            </a:r>
            <a:endParaRPr lang="en-US" sz="30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3905" y="1611417"/>
            <a:ext cx="8221922" cy="4154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accent2"/>
                </a:solidFill>
              </a:rPr>
              <a:t>Use of human subjects in research</a:t>
            </a:r>
          </a:p>
          <a:p>
            <a:r>
              <a:rPr lang="en-US" sz="2200" dirty="0" smtClean="0"/>
              <a:t>	Consent, …</a:t>
            </a:r>
          </a:p>
          <a:p>
            <a:endParaRPr lang="en-US" sz="2200" dirty="0" smtClean="0"/>
          </a:p>
          <a:p>
            <a:r>
              <a:rPr lang="en-US" sz="2200" b="1" dirty="0" smtClean="0">
                <a:solidFill>
                  <a:srgbClr val="9F2936"/>
                </a:solidFill>
              </a:rPr>
              <a:t>Use of animal subjects in research</a:t>
            </a:r>
          </a:p>
          <a:p>
            <a:r>
              <a:rPr lang="en-US" sz="2200" dirty="0" smtClean="0"/>
              <a:t>	Appropriate care, appropriate use,…</a:t>
            </a:r>
          </a:p>
          <a:p>
            <a:endParaRPr lang="en-US" sz="2200" dirty="0" smtClean="0"/>
          </a:p>
          <a:p>
            <a:r>
              <a:rPr lang="en-US" sz="2200" b="1" dirty="0" smtClean="0">
                <a:solidFill>
                  <a:srgbClr val="9F2936"/>
                </a:solidFill>
              </a:rPr>
              <a:t>Moral debates</a:t>
            </a:r>
          </a:p>
          <a:p>
            <a:r>
              <a:rPr lang="en-US" sz="2200" dirty="0" smtClean="0"/>
              <a:t>	Evolution, stem cell research, weapon developments, </a:t>
            </a:r>
          </a:p>
          <a:p>
            <a:r>
              <a:rPr lang="en-US" sz="2200" dirty="0" smtClean="0"/>
              <a:t>	genetic screening,…</a:t>
            </a:r>
          </a:p>
          <a:p>
            <a:endParaRPr lang="en-US" sz="2200" dirty="0" smtClean="0"/>
          </a:p>
          <a:p>
            <a:r>
              <a:rPr lang="en-US" sz="2200" b="1" dirty="0" smtClean="0">
                <a:solidFill>
                  <a:srgbClr val="9F2936"/>
                </a:solidFill>
              </a:rPr>
              <a:t>Professional issues</a:t>
            </a:r>
          </a:p>
          <a:p>
            <a:r>
              <a:rPr lang="en-US" sz="2200" dirty="0" smtClean="0"/>
              <a:t>	Plagiarism, authorship, confidentiality,…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6059" y="516774"/>
            <a:ext cx="590569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accent2"/>
                </a:solidFill>
              </a:rPr>
              <a:t>How to avoid ethical dilemma</a:t>
            </a:r>
            <a:endParaRPr lang="en-US" sz="30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2423" y="1857869"/>
            <a:ext cx="7879080" cy="4185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sz="2600" dirty="0" smtClean="0">
                <a:solidFill>
                  <a:srgbClr val="9F2936"/>
                </a:solidFill>
              </a:rPr>
              <a:t>Know the rules!</a:t>
            </a:r>
          </a:p>
          <a:p>
            <a:pPr lvl="1"/>
            <a:r>
              <a:rPr lang="en-US" sz="2100" dirty="0" smtClean="0">
                <a:hlinkClick r:id="rId2"/>
              </a:rPr>
              <a:t>http://sja.ucdavis.edu/cac.html</a:t>
            </a:r>
            <a:endParaRPr lang="en-US" sz="2100" dirty="0" smtClean="0"/>
          </a:p>
          <a:p>
            <a:pPr lvl="1"/>
            <a:endParaRPr lang="en-US" sz="2100" dirty="0" smtClean="0"/>
          </a:p>
          <a:p>
            <a:pPr lvl="1"/>
            <a:r>
              <a:rPr lang="en-US" sz="2100" dirty="0" smtClean="0"/>
              <a:t>On being a scientist (National Academy of Sciences)</a:t>
            </a:r>
          </a:p>
          <a:p>
            <a:pPr lvl="1"/>
            <a:r>
              <a:rPr lang="en-US" sz="2100" dirty="0" smtClean="0">
                <a:hlinkClick r:id="rId3"/>
              </a:rPr>
              <a:t>http://www.nap.edu/openbook.php?record_id=4917</a:t>
            </a:r>
            <a:r>
              <a:rPr lang="en-US" sz="2100" dirty="0" smtClean="0"/>
              <a:t> </a:t>
            </a:r>
          </a:p>
          <a:p>
            <a:pPr lvl="1">
              <a:buFontTx/>
              <a:buChar char="-"/>
            </a:pPr>
            <a:endParaRPr lang="en-US" sz="2600" dirty="0" smtClean="0"/>
          </a:p>
          <a:p>
            <a:pPr>
              <a:buFontTx/>
              <a:buChar char="-"/>
            </a:pPr>
            <a:r>
              <a:rPr lang="en-US" sz="2600" dirty="0" smtClean="0">
                <a:solidFill>
                  <a:srgbClr val="9F2936"/>
                </a:solidFill>
              </a:rPr>
              <a:t>Know your rights and responsibility</a:t>
            </a:r>
          </a:p>
          <a:p>
            <a:pPr>
              <a:buFontTx/>
              <a:buChar char="-"/>
            </a:pPr>
            <a:endParaRPr lang="en-US" sz="2600" dirty="0" smtClean="0"/>
          </a:p>
          <a:p>
            <a:pPr>
              <a:buFontTx/>
              <a:buChar char="-"/>
            </a:pPr>
            <a:r>
              <a:rPr lang="en-US" sz="2600" dirty="0" smtClean="0">
                <a:solidFill>
                  <a:srgbClr val="9F2936"/>
                </a:solidFill>
              </a:rPr>
              <a:t>Learn to recognize common ethical mistakes</a:t>
            </a:r>
          </a:p>
          <a:p>
            <a:pPr>
              <a:buFontTx/>
              <a:buChar char="-"/>
            </a:pPr>
            <a:endParaRPr lang="en-US" sz="2600" dirty="0" smtClean="0"/>
          </a:p>
          <a:p>
            <a:pPr>
              <a:buFontTx/>
              <a:buChar char="-"/>
            </a:pPr>
            <a:r>
              <a:rPr lang="en-US" sz="2600" dirty="0" smtClean="0">
                <a:solidFill>
                  <a:srgbClr val="9F2936"/>
                </a:solidFill>
              </a:rPr>
              <a:t>Act early to avoid conflicts</a:t>
            </a:r>
            <a:endParaRPr lang="en-US" sz="2600" dirty="0">
              <a:solidFill>
                <a:srgbClr val="9F2936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8650" y="516774"/>
            <a:ext cx="34346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accent2"/>
                </a:solidFill>
              </a:rPr>
              <a:t>Ethical principles </a:t>
            </a:r>
            <a:endParaRPr lang="en-US" sz="30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6599" y="1327049"/>
            <a:ext cx="8199403" cy="5109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i="1" dirty="0" smtClean="0"/>
              <a:t>Do’s and </a:t>
            </a:r>
            <a:r>
              <a:rPr lang="en-US" sz="3000" i="1" dirty="0" err="1" smtClean="0"/>
              <a:t>Don’t’s</a:t>
            </a:r>
            <a:r>
              <a:rPr lang="en-US" sz="3000" i="1" dirty="0" smtClean="0"/>
              <a:t>:</a:t>
            </a:r>
          </a:p>
          <a:p>
            <a:endParaRPr lang="en-US" dirty="0" smtClean="0"/>
          </a:p>
          <a:p>
            <a:pPr>
              <a:buFontTx/>
              <a:buChar char="-"/>
            </a:pPr>
            <a:r>
              <a:rPr lang="en-US" sz="2600" b="1" dirty="0" smtClean="0">
                <a:solidFill>
                  <a:srgbClr val="9F2936"/>
                </a:solidFill>
              </a:rPr>
              <a:t>Plagiarism</a:t>
            </a:r>
            <a:r>
              <a:rPr lang="en-US" sz="2600" dirty="0" smtClean="0">
                <a:solidFill>
                  <a:srgbClr val="9F2936"/>
                </a:solidFill>
              </a:rPr>
              <a:t> </a:t>
            </a:r>
            <a:r>
              <a:rPr lang="en-US" sz="2600" dirty="0" smtClean="0"/>
              <a:t>: </a:t>
            </a:r>
            <a:r>
              <a:rPr lang="en-US" sz="2600" dirty="0"/>
              <a:t>copying someone else’s work</a:t>
            </a:r>
            <a:r>
              <a:rPr lang="en-US" sz="2600" dirty="0" smtClean="0"/>
              <a:t> </a:t>
            </a:r>
          </a:p>
          <a:p>
            <a:r>
              <a:rPr lang="en-US" sz="2600" dirty="0" smtClean="0"/>
              <a:t>and </a:t>
            </a:r>
            <a:r>
              <a:rPr lang="en-US" sz="2600" dirty="0"/>
              <a:t>attempting to pass it off as one’s own </a:t>
            </a:r>
            <a:r>
              <a:rPr lang="en-US" sz="2600" dirty="0" smtClean="0"/>
              <a:t>work</a:t>
            </a:r>
          </a:p>
          <a:p>
            <a:endParaRPr lang="en-US" sz="2600" dirty="0" smtClean="0"/>
          </a:p>
          <a:p>
            <a:pPr>
              <a:buFontTx/>
              <a:buChar char="-"/>
            </a:pPr>
            <a:r>
              <a:rPr lang="en-US" sz="2600" b="1" dirty="0" smtClean="0">
                <a:solidFill>
                  <a:srgbClr val="9F2936"/>
                </a:solidFill>
              </a:rPr>
              <a:t>Hiring someone to do your work</a:t>
            </a:r>
          </a:p>
          <a:p>
            <a:pPr>
              <a:buFontTx/>
              <a:buChar char="-"/>
            </a:pPr>
            <a:endParaRPr lang="en-US" sz="2600" dirty="0" smtClean="0"/>
          </a:p>
          <a:p>
            <a:pPr>
              <a:buFontTx/>
              <a:buChar char="-"/>
            </a:pPr>
            <a:r>
              <a:rPr lang="en-US" sz="2600" b="1" dirty="0" smtClean="0">
                <a:solidFill>
                  <a:srgbClr val="9F2936"/>
                </a:solidFill>
              </a:rPr>
              <a:t>Using work without proper attribution</a:t>
            </a:r>
          </a:p>
          <a:p>
            <a:pPr>
              <a:buFontTx/>
              <a:buChar char="-"/>
            </a:pPr>
            <a:endParaRPr lang="en-US" sz="2600" dirty="0" smtClean="0"/>
          </a:p>
          <a:p>
            <a:pPr>
              <a:buFontTx/>
              <a:buChar char="-"/>
            </a:pPr>
            <a:r>
              <a:rPr lang="en-US" sz="2600" dirty="0"/>
              <a:t>Using work with proper attribution, but</a:t>
            </a:r>
            <a:r>
              <a:rPr lang="en-US" sz="2600" dirty="0" smtClean="0"/>
              <a:t> </a:t>
            </a:r>
          </a:p>
          <a:p>
            <a:r>
              <a:rPr lang="en-US" sz="2600" b="1" dirty="0" smtClean="0">
                <a:solidFill>
                  <a:srgbClr val="9F2936"/>
                </a:solidFill>
              </a:rPr>
              <a:t>relying </a:t>
            </a:r>
            <a:r>
              <a:rPr lang="en-US" sz="2600" b="1" dirty="0">
                <a:solidFill>
                  <a:srgbClr val="9F2936"/>
                </a:solidFill>
              </a:rPr>
              <a:t>exclusively on such work rather</a:t>
            </a:r>
            <a:r>
              <a:rPr lang="en-US" sz="2600" b="1" dirty="0" smtClean="0">
                <a:solidFill>
                  <a:srgbClr val="9F2936"/>
                </a:solidFill>
              </a:rPr>
              <a:t> </a:t>
            </a:r>
          </a:p>
          <a:p>
            <a:r>
              <a:rPr lang="en-US" sz="2600" b="1" dirty="0">
                <a:solidFill>
                  <a:srgbClr val="9F2936"/>
                </a:solidFill>
              </a:rPr>
              <a:t>t</a:t>
            </a:r>
            <a:r>
              <a:rPr lang="en-US" sz="2600" b="1" dirty="0" smtClean="0">
                <a:solidFill>
                  <a:srgbClr val="9F2936"/>
                </a:solidFill>
              </a:rPr>
              <a:t>han developing </a:t>
            </a:r>
            <a:r>
              <a:rPr lang="en-US" sz="2600" b="1" dirty="0">
                <a:solidFill>
                  <a:srgbClr val="9F2936"/>
                </a:solidFill>
              </a:rPr>
              <a:t>one’s own solutions </a:t>
            </a:r>
            <a:endParaRPr lang="en-US" sz="2600" b="1" dirty="0" smtClean="0">
              <a:solidFill>
                <a:srgbClr val="9F2936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8650" y="516774"/>
            <a:ext cx="34346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accent2"/>
                </a:solidFill>
              </a:rPr>
              <a:t>Ethical principles </a:t>
            </a:r>
            <a:endParaRPr lang="en-US" sz="30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6599" y="1459754"/>
            <a:ext cx="7601884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i="1" dirty="0" smtClean="0"/>
              <a:t>Do’s and </a:t>
            </a:r>
            <a:r>
              <a:rPr lang="en-US" sz="3000" i="1" dirty="0" err="1" smtClean="0"/>
              <a:t>Don’t’s</a:t>
            </a:r>
            <a:r>
              <a:rPr lang="en-US" sz="3000" i="1" dirty="0" smtClean="0"/>
              <a:t>:</a:t>
            </a:r>
          </a:p>
          <a:p>
            <a:endParaRPr lang="en-US" dirty="0" smtClean="0"/>
          </a:p>
          <a:p>
            <a:pPr>
              <a:buFontTx/>
              <a:buChar char="-"/>
            </a:pPr>
            <a:r>
              <a:rPr lang="en-US" sz="2600" b="1" dirty="0" smtClean="0">
                <a:solidFill>
                  <a:srgbClr val="9F2936"/>
                </a:solidFill>
              </a:rPr>
              <a:t>Aiding </a:t>
            </a:r>
            <a:r>
              <a:rPr lang="en-US" sz="2600" b="1" dirty="0">
                <a:solidFill>
                  <a:srgbClr val="9F2936"/>
                </a:solidFill>
              </a:rPr>
              <a:t>a student who is taking a test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</a:p>
          <a:p>
            <a:pPr>
              <a:buFontTx/>
              <a:buChar char="-"/>
            </a:pPr>
            <a:endParaRPr lang="en-US" sz="2600" b="1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en-US" sz="2600" b="1" dirty="0" smtClean="0">
                <a:solidFill>
                  <a:srgbClr val="9F2936"/>
                </a:solidFill>
              </a:rPr>
              <a:t>Receiving credit for work you have not </a:t>
            </a:r>
          </a:p>
          <a:p>
            <a:r>
              <a:rPr lang="en-US" sz="2600" b="1" dirty="0">
                <a:solidFill>
                  <a:srgbClr val="9F2936"/>
                </a:solidFill>
              </a:rPr>
              <a:t> </a:t>
            </a:r>
            <a:r>
              <a:rPr lang="en-US" sz="2600" b="1" dirty="0" smtClean="0">
                <a:solidFill>
                  <a:srgbClr val="9F2936"/>
                </a:solidFill>
              </a:rPr>
              <a:t>done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2219" y="516774"/>
            <a:ext cx="44060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accent2"/>
                </a:solidFill>
              </a:rPr>
              <a:t>Ethics and Publication</a:t>
            </a:r>
            <a:endParaRPr lang="en-US" sz="30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0942" y="1706206"/>
            <a:ext cx="5507450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9F2936"/>
                </a:solidFill>
              </a:rPr>
              <a:t>Policies</a:t>
            </a:r>
          </a:p>
          <a:p>
            <a:endParaRPr lang="en-US" sz="3000" dirty="0" smtClean="0">
              <a:solidFill>
                <a:srgbClr val="9F2936"/>
              </a:solidFill>
            </a:endParaRPr>
          </a:p>
          <a:p>
            <a:r>
              <a:rPr lang="en-US" sz="3000" dirty="0" smtClean="0">
                <a:solidFill>
                  <a:srgbClr val="9F2936"/>
                </a:solidFill>
              </a:rPr>
              <a:t>Acknowledgement of Credit</a:t>
            </a:r>
          </a:p>
          <a:p>
            <a:endParaRPr lang="en-US" sz="3000" dirty="0" smtClean="0">
              <a:solidFill>
                <a:srgbClr val="9F2936"/>
              </a:solidFill>
            </a:endParaRPr>
          </a:p>
          <a:p>
            <a:r>
              <a:rPr lang="en-US" sz="3000" dirty="0" smtClean="0">
                <a:solidFill>
                  <a:srgbClr val="9F2936"/>
                </a:solidFill>
              </a:rPr>
              <a:t>Writing the paper</a:t>
            </a:r>
          </a:p>
          <a:p>
            <a:endParaRPr lang="en-US" sz="3000" dirty="0" smtClean="0">
              <a:solidFill>
                <a:srgbClr val="9F2936"/>
              </a:solidFill>
            </a:endParaRPr>
          </a:p>
          <a:p>
            <a:r>
              <a:rPr lang="en-US" sz="3000" dirty="0" smtClean="0">
                <a:solidFill>
                  <a:srgbClr val="9F2936"/>
                </a:solidFill>
              </a:rPr>
              <a:t>Citations</a:t>
            </a:r>
          </a:p>
          <a:p>
            <a:endParaRPr lang="en-US" sz="3000" dirty="0" smtClean="0">
              <a:solidFill>
                <a:srgbClr val="9F2936"/>
              </a:solidFill>
            </a:endParaRPr>
          </a:p>
          <a:p>
            <a:r>
              <a:rPr lang="en-US" sz="3000" dirty="0" smtClean="0">
                <a:solidFill>
                  <a:srgbClr val="9F2936"/>
                </a:solidFill>
              </a:rPr>
              <a:t>Reviewing a paper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Aspect.thmx</Template>
  <TotalTime>1536</TotalTime>
  <Words>996</Words>
  <Application>Microsoft Macintosh PowerPoint</Application>
  <PresentationFormat>On-screen Show (4:3)</PresentationFormat>
  <Paragraphs>222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Aspect</vt:lpstr>
      <vt:lpstr>Ethical principles at a University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California, Davis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Ethical principles at a University</dc:title>
  <dc:creator>Patrice Koehl</dc:creator>
  <cp:lastModifiedBy>Patrice Koehl</cp:lastModifiedBy>
  <cp:revision>10</cp:revision>
  <dcterms:created xsi:type="dcterms:W3CDTF">2012-10-15T18:57:11Z</dcterms:created>
  <dcterms:modified xsi:type="dcterms:W3CDTF">2013-10-14T16:00:12Z</dcterms:modified>
</cp:coreProperties>
</file>